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328" r:id="rId2"/>
    <p:sldId id="332" r:id="rId3"/>
    <p:sldId id="392" r:id="rId4"/>
    <p:sldId id="387" r:id="rId5"/>
    <p:sldId id="330" r:id="rId6"/>
    <p:sldId id="334" r:id="rId7"/>
    <p:sldId id="333" r:id="rId8"/>
    <p:sldId id="388" r:id="rId9"/>
    <p:sldId id="336" r:id="rId10"/>
    <p:sldId id="337" r:id="rId11"/>
    <p:sldId id="394" r:id="rId12"/>
    <p:sldId id="338" r:id="rId13"/>
    <p:sldId id="357" r:id="rId14"/>
    <p:sldId id="343" r:id="rId15"/>
    <p:sldId id="341" r:id="rId16"/>
    <p:sldId id="435" r:id="rId17"/>
    <p:sldId id="339" r:id="rId18"/>
    <p:sldId id="354" r:id="rId19"/>
    <p:sldId id="352" r:id="rId20"/>
    <p:sldId id="356" r:id="rId21"/>
    <p:sldId id="355" r:id="rId22"/>
    <p:sldId id="431" r:id="rId23"/>
    <p:sldId id="364" r:id="rId24"/>
    <p:sldId id="451" r:id="rId25"/>
    <p:sldId id="362" r:id="rId26"/>
    <p:sldId id="361" r:id="rId27"/>
    <p:sldId id="360" r:id="rId28"/>
    <p:sldId id="393" r:id="rId29"/>
    <p:sldId id="359" r:id="rId30"/>
    <p:sldId id="450" r:id="rId31"/>
    <p:sldId id="358" r:id="rId32"/>
    <p:sldId id="351" r:id="rId33"/>
    <p:sldId id="369" r:id="rId34"/>
    <p:sldId id="376" r:id="rId35"/>
    <p:sldId id="373" r:id="rId36"/>
    <p:sldId id="436" r:id="rId37"/>
    <p:sldId id="438" r:id="rId38"/>
    <p:sldId id="344" r:id="rId39"/>
    <p:sldId id="395" r:id="rId40"/>
    <p:sldId id="396" r:id="rId41"/>
    <p:sldId id="397" r:id="rId42"/>
    <p:sldId id="350" r:id="rId43"/>
    <p:sldId id="349" r:id="rId44"/>
    <p:sldId id="346" r:id="rId45"/>
    <p:sldId id="447" r:id="rId46"/>
    <p:sldId id="403" r:id="rId47"/>
    <p:sldId id="452" r:id="rId48"/>
    <p:sldId id="406" r:id="rId49"/>
    <p:sldId id="414" r:id="rId50"/>
    <p:sldId id="415" r:id="rId51"/>
    <p:sldId id="416" r:id="rId52"/>
    <p:sldId id="453" r:id="rId53"/>
    <p:sldId id="454" r:id="rId54"/>
    <p:sldId id="418" r:id="rId55"/>
    <p:sldId id="419" r:id="rId56"/>
    <p:sldId id="420" r:id="rId57"/>
    <p:sldId id="421" r:id="rId58"/>
    <p:sldId id="422" r:id="rId59"/>
    <p:sldId id="449" r:id="rId60"/>
    <p:sldId id="448" r:id="rId61"/>
  </p:sldIdLst>
  <p:sldSz cx="9144000" cy="6858000" type="screen4x3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A46"/>
    <a:srgbClr val="00CCFF"/>
    <a:srgbClr val="FF6600"/>
    <a:srgbClr val="FFCC99"/>
    <a:srgbClr val="FF9900"/>
    <a:srgbClr val="66FFFF"/>
    <a:srgbClr val="FFCC00"/>
    <a:srgbClr val="996633"/>
    <a:srgbClr val="66FF33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80" autoAdjust="0"/>
    <p:restoredTop sz="94703" autoAdjust="0"/>
  </p:normalViewPr>
  <p:slideViewPr>
    <p:cSldViewPr>
      <p:cViewPr varScale="1">
        <p:scale>
          <a:sx n="60" d="100"/>
          <a:sy n="60" d="100"/>
        </p:scale>
        <p:origin x="1528" y="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3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dfhghjh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ACC3B-D539-4BBB-8E32-EA74A54FAF5F}" type="datetimeFigureOut">
              <a:rPr lang="ru-RU" smtClean="0"/>
              <a:pPr/>
              <a:t>13.04.2016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A6B043-4460-4A0A-BE84-A9DE1673B34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00163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dfhghjh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32A57-7126-4D1D-B373-FB96F5A39E74}" type="datetimeFigureOut">
              <a:rPr lang="ru-RU" smtClean="0"/>
              <a:pPr/>
              <a:t>13.04.2016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C7100-1AE8-4B24-8C5B-3423935750A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07244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dirty="0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dirty="0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dirty="0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ru-R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ru-R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ru-R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ru-RU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40</a:t>
            </a:fld>
            <a:endParaRPr lang="ru-RU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41</a:t>
            </a:fld>
            <a:endParaRPr lang="ru-RU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42</a:t>
            </a:fld>
            <a:endParaRPr lang="ru-RU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43</a:t>
            </a:fld>
            <a:endParaRPr lang="ru-RU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44</a:t>
            </a:fld>
            <a:endParaRPr lang="ru-RU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45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46</a:t>
            </a:fld>
            <a:endParaRPr lang="ru-RU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47</a:t>
            </a:fld>
            <a:endParaRPr lang="ru-RU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48</a:t>
            </a:fld>
            <a:endParaRPr lang="ru-RU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49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50</a:t>
            </a:fld>
            <a:endParaRPr lang="ru-RU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51</a:t>
            </a:fld>
            <a:endParaRPr lang="ru-RU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52</a:t>
            </a:fld>
            <a:endParaRPr lang="ru-RU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53</a:t>
            </a:fld>
            <a:endParaRPr lang="ru-RU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54</a:t>
            </a:fld>
            <a:endParaRPr lang="ru-RU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55</a:t>
            </a:fld>
            <a:endParaRPr lang="ru-RU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56</a:t>
            </a:fld>
            <a:endParaRPr lang="ru-RU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57</a:t>
            </a:fld>
            <a:endParaRPr lang="ru-RU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58</a:t>
            </a:fld>
            <a:endParaRPr lang="ru-RU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59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dirty="0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1C76-FC05-48F8-9924-287918A55CE4}" type="datetime1">
              <a:rPr lang="ru-RU" smtClean="0"/>
              <a:pPr/>
              <a:t>13.04.2016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883E-8364-4532-8944-CB8FE3889BD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79D02-3560-4080-AF18-3721B173E409}" type="datetime1">
              <a:rPr lang="ru-RU" smtClean="0"/>
              <a:pPr/>
              <a:t>13.04.2016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883E-8364-4532-8944-CB8FE3889BD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7BB5-58D4-4B52-91C4-BCDDAB40BFDC}" type="datetime1">
              <a:rPr lang="ru-RU" smtClean="0"/>
              <a:pPr/>
              <a:t>13.04.2016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883E-8364-4532-8944-CB8FE3889BD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D848A-2C41-4CBD-8D55-215536A55345}" type="datetime1">
              <a:rPr lang="ru-RU" smtClean="0"/>
              <a:pPr/>
              <a:t>13.04.2016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883E-8364-4532-8944-CB8FE3889BD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5078-A94F-4E27-B2B1-BC8821E54F0F}" type="datetime1">
              <a:rPr lang="ru-RU" smtClean="0"/>
              <a:pPr/>
              <a:t>13.04.2016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883E-8364-4532-8944-CB8FE3889BD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C4CA-D9CE-4149-A5B4-7F0080FC5498}" type="datetime1">
              <a:rPr lang="ru-RU" smtClean="0"/>
              <a:pPr/>
              <a:t>13.04.2016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883E-8364-4532-8944-CB8FE3889BD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DC7B-0A35-4DBF-B9A7-4BBE381247A5}" type="datetime1">
              <a:rPr lang="ru-RU" smtClean="0"/>
              <a:pPr/>
              <a:t>13.04.2016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883E-8364-4532-8944-CB8FE3889BD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8764-8625-4E30-B442-79D90A3684E3}" type="datetime1">
              <a:rPr lang="ru-RU" smtClean="0"/>
              <a:pPr/>
              <a:t>13.04.2016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883E-8364-4532-8944-CB8FE3889BD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C96D4-66A0-4CC2-8D80-384DDE531374}" type="datetime1">
              <a:rPr lang="ru-RU" smtClean="0"/>
              <a:pPr/>
              <a:t>13.04.2016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883E-8364-4532-8944-CB8FE3889BD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B79C-1EF5-48ED-B80D-5C03D355F589}" type="datetime1">
              <a:rPr lang="ru-RU" smtClean="0"/>
              <a:pPr/>
              <a:t>13.04.2016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883E-8364-4532-8944-CB8FE3889BD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66719-E292-4890-8970-EB8B5915F1C3}" type="datetime1">
              <a:rPr lang="ru-RU" smtClean="0"/>
              <a:pPr/>
              <a:t>13.04.2016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883E-8364-4532-8944-CB8FE3889BD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A6E55-349D-4281-8BE9-C53F0E513D0C}" type="datetime1">
              <a:rPr lang="ru-RU" smtClean="0"/>
              <a:pPr/>
              <a:t>13.04.2016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0883E-8364-4532-8944-CB8FE3889BD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0.png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1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13" Type="http://schemas.openxmlformats.org/officeDocument/2006/relationships/image" Target="../media/image33.jpeg"/><Relationship Id="rId3" Type="http://schemas.openxmlformats.org/officeDocument/2006/relationships/image" Target="../media/image1.png"/><Relationship Id="rId7" Type="http://schemas.openxmlformats.org/officeDocument/2006/relationships/image" Target="../media/image27.jpeg"/><Relationship Id="rId12" Type="http://schemas.openxmlformats.org/officeDocument/2006/relationships/image" Target="../media/image32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jpeg"/><Relationship Id="rId11" Type="http://schemas.openxmlformats.org/officeDocument/2006/relationships/image" Target="../media/image31.jpeg"/><Relationship Id="rId5" Type="http://schemas.openxmlformats.org/officeDocument/2006/relationships/image" Target="../media/image25.jpeg"/><Relationship Id="rId15" Type="http://schemas.openxmlformats.org/officeDocument/2006/relationships/image" Target="../media/image35.jpeg"/><Relationship Id="rId10" Type="http://schemas.openxmlformats.org/officeDocument/2006/relationships/image" Target="../media/image30.jpeg"/><Relationship Id="rId4" Type="http://schemas.openxmlformats.org/officeDocument/2006/relationships/image" Target="../media/image24.gif"/><Relationship Id="rId9" Type="http://schemas.openxmlformats.org/officeDocument/2006/relationships/image" Target="../media/image29.jpeg"/><Relationship Id="rId14" Type="http://schemas.openxmlformats.org/officeDocument/2006/relationships/image" Target="../media/image34.jpe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jpeg"/><Relationship Id="rId13" Type="http://schemas.openxmlformats.org/officeDocument/2006/relationships/image" Target="../media/image44.jpeg"/><Relationship Id="rId18" Type="http://schemas.openxmlformats.org/officeDocument/2006/relationships/image" Target="../media/image49.jpeg"/><Relationship Id="rId3" Type="http://schemas.openxmlformats.org/officeDocument/2006/relationships/image" Target="../media/image1.png"/><Relationship Id="rId21" Type="http://schemas.openxmlformats.org/officeDocument/2006/relationships/image" Target="../media/image52.jpeg"/><Relationship Id="rId7" Type="http://schemas.openxmlformats.org/officeDocument/2006/relationships/image" Target="../media/image39.jpeg"/><Relationship Id="rId12" Type="http://schemas.openxmlformats.org/officeDocument/2006/relationships/image" Target="../media/image43.jpeg"/><Relationship Id="rId17" Type="http://schemas.openxmlformats.org/officeDocument/2006/relationships/image" Target="../media/image48.jpeg"/><Relationship Id="rId2" Type="http://schemas.openxmlformats.org/officeDocument/2006/relationships/notesSlide" Target="../notesSlides/notesSlide53.xml"/><Relationship Id="rId16" Type="http://schemas.openxmlformats.org/officeDocument/2006/relationships/image" Target="../media/image47.jpeg"/><Relationship Id="rId20" Type="http://schemas.openxmlformats.org/officeDocument/2006/relationships/image" Target="../media/image5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jpeg"/><Relationship Id="rId11" Type="http://schemas.openxmlformats.org/officeDocument/2006/relationships/image" Target="../media/image42.jpeg"/><Relationship Id="rId5" Type="http://schemas.openxmlformats.org/officeDocument/2006/relationships/image" Target="../media/image37.jpeg"/><Relationship Id="rId15" Type="http://schemas.openxmlformats.org/officeDocument/2006/relationships/image" Target="../media/image46.jpeg"/><Relationship Id="rId10" Type="http://schemas.openxmlformats.org/officeDocument/2006/relationships/image" Target="../media/image41.jpeg"/><Relationship Id="rId19" Type="http://schemas.openxmlformats.org/officeDocument/2006/relationships/image" Target="../media/image50.jpeg"/><Relationship Id="rId4" Type="http://schemas.openxmlformats.org/officeDocument/2006/relationships/image" Target="../media/image36.jpeg"/><Relationship Id="rId9" Type="http://schemas.openxmlformats.org/officeDocument/2006/relationships/image" Target="../media/image24.gif"/><Relationship Id="rId14" Type="http://schemas.openxmlformats.org/officeDocument/2006/relationships/image" Target="../media/image45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1" name="Прямоугольник 10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2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3" name="Скругленный прямоугольник 2"/>
          <p:cNvSpPr/>
          <p:nvPr/>
        </p:nvSpPr>
        <p:spPr bwMode="auto">
          <a:xfrm>
            <a:off x="838470" y="2564904"/>
            <a:ext cx="7456174" cy="1562472"/>
          </a:xfrm>
          <a:prstGeom prst="roundRect">
            <a:avLst>
              <a:gd name="adj" fmla="val 7610"/>
            </a:avLst>
          </a:prstGeom>
          <a:gradFill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5400000" scaled="0"/>
          </a:gradFill>
          <a:ln w="38100">
            <a:solidFill>
              <a:srgbClr val="FFC000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0" numCol="1" rtlCol="0" anchor="ctr" anchorCtr="0" compatLnSpc="1">
            <a:prstTxWarp prst="textDeflateInflate">
              <a:avLst/>
            </a:prstTxWarp>
          </a:bodyPr>
          <a:lstStyle/>
          <a:p>
            <a:pPr lvl="0" algn="ctr">
              <a:lnSpc>
                <a:spcPts val="2800"/>
              </a:lnSpc>
            </a:pPr>
            <a:r>
              <a:rPr lang="ru-RU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БЕЗОПАСНОСТЬ ЭКСПЛУАТАЦИИ ЭЛЕКТРОУСТАНОВОК</a:t>
            </a:r>
            <a:endParaRPr lang="ru-RU" sz="2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-1" y="1431076"/>
            <a:ext cx="8707441" cy="2996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lang="ru-RU" sz="2000" b="1" dirty="0" smtClean="0">
                <a:latin typeface="Arial Narrow" pitchFamily="34" charset="0"/>
                <a:ea typeface="Times New Roman" pitchFamily="18" charset="0"/>
                <a:cs typeface="Arial" pitchFamily="34" charset="0"/>
              </a:rPr>
              <a:t>СОДЕРЖАНИЕ:</a:t>
            </a:r>
            <a:endParaRPr lang="ru-RU" sz="2000" b="1" dirty="0">
              <a:latin typeface="Arial Narrow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432000" algn="l" defTabSz="914400" rtl="0" eaLnBrk="0" fontAlgn="base" latinLnBrk="0" hangingPunct="0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lang="ru-RU" sz="2200" b="1" dirty="0" smtClean="0">
                <a:latin typeface="Arial Narrow" pitchFamily="34" charset="0"/>
                <a:ea typeface="Times New Roman" pitchFamily="18" charset="0"/>
                <a:cs typeface="Arial" pitchFamily="34" charset="0"/>
              </a:rPr>
              <a:t>5. </a:t>
            </a:r>
            <a:r>
              <a:rPr lang="ru-RU" sz="2200" b="1" dirty="0">
                <a:latin typeface="Arial Narrow" pitchFamily="34" charset="0"/>
                <a:ea typeface="Times New Roman" pitchFamily="18" charset="0"/>
                <a:cs typeface="Arial" pitchFamily="34" charset="0"/>
              </a:rPr>
              <a:t>Классификация электрических сетей</a:t>
            </a:r>
            <a:r>
              <a:rPr lang="ru-RU" sz="2200" b="1" dirty="0" smtClean="0">
                <a:latin typeface="Arial Narrow" pitchFamily="34" charset="0"/>
                <a:ea typeface="Times New Roman" pitchFamily="18" charset="0"/>
                <a:cs typeface="Arial" pitchFamily="34" charset="0"/>
              </a:rPr>
              <a:t>.</a:t>
            </a:r>
          </a:p>
          <a:p>
            <a:pPr marL="0" marR="0" lvl="0" indent="432000" algn="l" defTabSz="914400" rtl="0" eaLnBrk="0" fontAlgn="base" latinLnBrk="0" hangingPunct="0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lang="ru-RU" sz="2200" b="1" dirty="0" smtClean="0">
                <a:latin typeface="Arial Narrow" pitchFamily="34" charset="0"/>
                <a:ea typeface="Times New Roman" pitchFamily="18" charset="0"/>
                <a:cs typeface="Arial" pitchFamily="34" charset="0"/>
              </a:rPr>
              <a:t>6. Виды электрических сетей.</a:t>
            </a:r>
            <a:endParaRPr lang="ru-RU" sz="2200" b="1" dirty="0">
              <a:latin typeface="Arial Narrow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432000" algn="l" defTabSz="914400" rtl="0" eaLnBrk="0" fontAlgn="base" latinLnBrk="0" hangingPunct="0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</a:tabLst>
            </a:pPr>
            <a:r>
              <a:rPr lang="ru-RU" sz="2200" b="1" dirty="0">
                <a:latin typeface="Arial Narrow" pitchFamily="34" charset="0"/>
                <a:ea typeface="Times New Roman" pitchFamily="18" charset="0"/>
                <a:cs typeface="Arial" pitchFamily="34" charset="0"/>
              </a:rPr>
              <a:t>7</a:t>
            </a:r>
            <a:r>
              <a:rPr lang="ru-RU" sz="2200" b="1" dirty="0" smtClean="0">
                <a:latin typeface="Arial Narrow" pitchFamily="34" charset="0"/>
                <a:ea typeface="Times New Roman" pitchFamily="18" charset="0"/>
                <a:cs typeface="Arial" pitchFamily="34" charset="0"/>
              </a:rPr>
              <a:t>. </a:t>
            </a:r>
            <a:r>
              <a:rPr lang="ru-RU" sz="2200" b="1" dirty="0">
                <a:latin typeface="Arial Narrow" pitchFamily="34" charset="0"/>
                <a:ea typeface="Times New Roman" pitchFamily="18" charset="0"/>
                <a:cs typeface="Arial" pitchFamily="34" charset="0"/>
              </a:rPr>
              <a:t>Возможные варианты прикосновения человека в цепи электрического тока.</a:t>
            </a:r>
          </a:p>
          <a:p>
            <a:pPr marL="0" marR="0" lvl="0" indent="432000" algn="l" defTabSz="914400" rtl="0" eaLnBrk="0" fontAlgn="base" latinLnBrk="0" hangingPunct="0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lang="ru-RU" sz="2200" b="1" dirty="0">
                <a:latin typeface="Arial Narrow" pitchFamily="34" charset="0"/>
                <a:ea typeface="Times New Roman" pitchFamily="18" charset="0"/>
                <a:cs typeface="Arial" pitchFamily="34" charset="0"/>
              </a:rPr>
              <a:t>8</a:t>
            </a:r>
            <a:r>
              <a:rPr lang="ru-RU" sz="2200" b="1" dirty="0" smtClean="0">
                <a:latin typeface="Arial Narrow" pitchFamily="34" charset="0"/>
                <a:ea typeface="Times New Roman" pitchFamily="18" charset="0"/>
                <a:cs typeface="Arial" pitchFamily="34" charset="0"/>
              </a:rPr>
              <a:t>. </a:t>
            </a:r>
            <a:r>
              <a:rPr lang="ru-RU" sz="2200" b="1" dirty="0">
                <a:latin typeface="Arial Narrow" pitchFamily="34" charset="0"/>
                <a:ea typeface="Times New Roman" pitchFamily="18" charset="0"/>
                <a:cs typeface="Arial" pitchFamily="34" charset="0"/>
              </a:rPr>
              <a:t>Анализ условий безопасности в однофазных и трехфазных электрических сетях. </a:t>
            </a:r>
          </a:p>
        </p:txBody>
      </p:sp>
      <p:grpSp>
        <p:nvGrpSpPr>
          <p:cNvPr id="11" name="Группа 10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2" name="Прямоугольник 11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3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 bwMode="auto">
          <a:xfrm>
            <a:off x="1547664" y="44624"/>
            <a:ext cx="6552728" cy="677611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</a:pP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АНАЛИЗ 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УСЛОВИЙ БЕЗОПАСНОСТИ ЧЕЛОВЕКА В ЭЛЕКТРИЧЕСКИХ СЕТЯХ С ИЗОЛИРОВАННОЙ НЕЙТРАЛЬЮ</a:t>
            </a:r>
            <a:endParaRPr lang="ru-RU" sz="2000" b="1" dirty="0">
              <a:solidFill>
                <a:prstClr val="black"/>
              </a:solidFill>
              <a:latin typeface="Arial Narrow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Группа 83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86" name="Прямоугольник 85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87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604448" y="6429375"/>
            <a:ext cx="495102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88" name="Скругленный прямоугольник 87"/>
          <p:cNvSpPr/>
          <p:nvPr/>
        </p:nvSpPr>
        <p:spPr bwMode="auto">
          <a:xfrm>
            <a:off x="1907704" y="44624"/>
            <a:ext cx="5021752" cy="432048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lnSpc>
                <a:spcPts val="2800"/>
              </a:lnSpc>
              <a:spcAft>
                <a:spcPct val="0"/>
              </a:spcAft>
            </a:pPr>
            <a:r>
              <a:rPr lang="ru-RU" sz="2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cs typeface="Arial" pitchFamily="34" charset="0"/>
              </a:rPr>
              <a:t>КЛАССИФИКАЦИЯ ЭЛЕКТРИЧЕСКИХ СЕТЕЙ</a:t>
            </a:r>
            <a:endParaRPr lang="ru-RU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61" name="Группа 160"/>
          <p:cNvGrpSpPr/>
          <p:nvPr/>
        </p:nvGrpSpPr>
        <p:grpSpPr>
          <a:xfrm>
            <a:off x="71967" y="665480"/>
            <a:ext cx="8545616" cy="5774013"/>
            <a:chOff x="71967" y="665480"/>
            <a:chExt cx="8545616" cy="5774013"/>
          </a:xfrm>
        </p:grpSpPr>
        <p:grpSp>
          <p:nvGrpSpPr>
            <p:cNvPr id="66" name="Группа 65"/>
            <p:cNvGrpSpPr/>
            <p:nvPr/>
          </p:nvGrpSpPr>
          <p:grpSpPr>
            <a:xfrm>
              <a:off x="71967" y="1264176"/>
              <a:ext cx="8545616" cy="5175317"/>
              <a:chOff x="43392" y="984832"/>
              <a:chExt cx="8545616" cy="5175317"/>
            </a:xfrm>
          </p:grpSpPr>
          <p:grpSp>
            <p:nvGrpSpPr>
              <p:cNvPr id="209" name="Группа 208"/>
              <p:cNvGrpSpPr/>
              <p:nvPr/>
            </p:nvGrpSpPr>
            <p:grpSpPr>
              <a:xfrm>
                <a:off x="43392" y="984832"/>
                <a:ext cx="8545616" cy="5175317"/>
                <a:chOff x="150740" y="571480"/>
                <a:chExt cx="8545616" cy="5175317"/>
              </a:xfrm>
            </p:grpSpPr>
            <p:sp>
              <p:nvSpPr>
                <p:cNvPr id="11" name="TextBox 10"/>
                <p:cNvSpPr txBox="1"/>
                <p:nvPr/>
              </p:nvSpPr>
              <p:spPr>
                <a:xfrm>
                  <a:off x="1428728" y="571480"/>
                  <a:ext cx="1614545" cy="369332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996633">
                        <a:tint val="66000"/>
                        <a:satMod val="160000"/>
                      </a:srgbClr>
                    </a:gs>
                    <a:gs pos="50000">
                      <a:srgbClr val="996633">
                        <a:tint val="44500"/>
                        <a:satMod val="160000"/>
                      </a:srgbClr>
                    </a:gs>
                    <a:gs pos="100000">
                      <a:srgbClr val="996633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n w="317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36000" tIns="36000" rIns="36000" bIns="36000" rtlCol="0" anchor="ctr" anchorCtr="0">
                  <a:noAutofit/>
                </a:bodyPr>
                <a:lstStyle/>
                <a:p>
                  <a:pPr algn="ctr">
                    <a:lnSpc>
                      <a:spcPts val="2000"/>
                    </a:lnSpc>
                  </a:pPr>
                  <a:r>
                    <a:rPr lang="ru-RU" b="1" dirty="0" smtClean="0">
                      <a:latin typeface="Arial Narrow" pitchFamily="34" charset="0"/>
                    </a:rPr>
                    <a:t>ПО РОДУ ТОКА</a:t>
                  </a:r>
                  <a:endParaRPr lang="ru-RU" b="1" dirty="0">
                    <a:latin typeface="Arial Narrow" pitchFamily="34" charset="0"/>
                  </a:endParaRP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5715008" y="581295"/>
                  <a:ext cx="1861654" cy="349702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B0F0">
                        <a:tint val="66000"/>
                        <a:satMod val="160000"/>
                      </a:srgbClr>
                    </a:gs>
                    <a:gs pos="50000">
                      <a:srgbClr val="00B0F0">
                        <a:tint val="44500"/>
                        <a:satMod val="160000"/>
                      </a:srgbClr>
                    </a:gs>
                    <a:gs pos="100000">
                      <a:srgbClr val="00B0F0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n w="31750">
                  <a:solidFill>
                    <a:srgbClr val="00B0F0"/>
                  </a:solidFill>
                </a:ln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wrap="none" lIns="36000" tIns="36000" rIns="36000" bIns="36000" rtlCol="0" anchor="ctr" anchorCtr="0">
                  <a:noAutofit/>
                </a:bodyPr>
                <a:lstStyle/>
                <a:p>
                  <a:pPr algn="ctr">
                    <a:lnSpc>
                      <a:spcPts val="2000"/>
                    </a:lnSpc>
                  </a:pPr>
                  <a:r>
                    <a:rPr lang="ru-RU" b="1" dirty="0" smtClean="0">
                      <a:latin typeface="Arial Narrow" pitchFamily="34" charset="0"/>
                    </a:rPr>
                    <a:t>ПО РАЗМЕЩЕНИЮ</a:t>
                  </a:r>
                  <a:endParaRPr lang="ru-RU" b="1" dirty="0">
                    <a:latin typeface="Arial Narrow" pitchFamily="34" charset="0"/>
                  </a:endParaRP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7128311" y="1071546"/>
                  <a:ext cx="1225262" cy="58477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B0F0">
                        <a:tint val="66000"/>
                        <a:satMod val="160000"/>
                      </a:srgbClr>
                    </a:gs>
                    <a:gs pos="50000">
                      <a:srgbClr val="00B0F0">
                        <a:tint val="44500"/>
                        <a:satMod val="160000"/>
                      </a:srgbClr>
                    </a:gs>
                    <a:gs pos="100000">
                      <a:srgbClr val="00B0F0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n w="31750">
                  <a:solidFill>
                    <a:srgbClr val="00B0F0"/>
                  </a:solidFill>
                </a:ln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wrap="none" lIns="36000" tIns="36000" rIns="36000" bIns="36000" rtlCol="0" anchor="ctr" anchorCtr="0">
                  <a:noAutofit/>
                </a:bodyPr>
                <a:lstStyle/>
                <a:p>
                  <a:pPr algn="ctr">
                    <a:lnSpc>
                      <a:spcPts val="2000"/>
                    </a:lnSpc>
                  </a:pPr>
                  <a:r>
                    <a:rPr lang="ru-RU" sz="1600" b="1" dirty="0" smtClean="0">
                      <a:latin typeface="Arial Narrow" pitchFamily="34" charset="0"/>
                    </a:rPr>
                    <a:t>ВНУТРЕННИЕ</a:t>
                  </a:r>
                </a:p>
                <a:p>
                  <a:pPr algn="ctr">
                    <a:lnSpc>
                      <a:spcPts val="2000"/>
                    </a:lnSpc>
                  </a:pPr>
                  <a:r>
                    <a:rPr lang="ru-RU" sz="1600" b="1" dirty="0" smtClean="0">
                      <a:latin typeface="Arial Narrow" pitchFamily="34" charset="0"/>
                    </a:rPr>
                    <a:t>СЕТИ</a:t>
                  </a:r>
                  <a:endParaRPr lang="ru-RU" sz="1600" b="1" dirty="0">
                    <a:latin typeface="Arial Narrow" pitchFamily="34" charset="0"/>
                  </a:endParaRP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5128047" y="1071546"/>
                  <a:ext cx="1087404" cy="58477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B0F0">
                        <a:tint val="66000"/>
                        <a:satMod val="160000"/>
                      </a:srgbClr>
                    </a:gs>
                    <a:gs pos="50000">
                      <a:srgbClr val="00B0F0">
                        <a:tint val="44500"/>
                        <a:satMod val="160000"/>
                      </a:srgbClr>
                    </a:gs>
                    <a:gs pos="100000">
                      <a:srgbClr val="00B0F0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n w="31750">
                  <a:solidFill>
                    <a:srgbClr val="00B0F0"/>
                  </a:solidFill>
                </a:ln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wrap="none" lIns="36000" tIns="36000" rIns="36000" bIns="36000" rtlCol="0" anchor="ctr" anchorCtr="0">
                  <a:noAutofit/>
                </a:bodyPr>
                <a:lstStyle/>
                <a:p>
                  <a:pPr algn="ctr">
                    <a:lnSpc>
                      <a:spcPts val="2000"/>
                    </a:lnSpc>
                  </a:pPr>
                  <a:r>
                    <a:rPr lang="ru-RU" sz="1600" b="1" dirty="0" smtClean="0">
                      <a:latin typeface="Arial Narrow" pitchFamily="34" charset="0"/>
                    </a:rPr>
                    <a:t>НАРУЖНЫЕ</a:t>
                  </a:r>
                </a:p>
                <a:p>
                  <a:pPr algn="ctr">
                    <a:lnSpc>
                      <a:spcPts val="2000"/>
                    </a:lnSpc>
                  </a:pPr>
                  <a:r>
                    <a:rPr lang="ru-RU" sz="1600" b="1" dirty="0" smtClean="0">
                      <a:latin typeface="Arial Narrow" pitchFamily="34" charset="0"/>
                    </a:rPr>
                    <a:t>СЕТИ</a:t>
                  </a:r>
                  <a:endParaRPr lang="ru-RU" sz="1600" b="1" dirty="0">
                    <a:latin typeface="Arial Narrow" pitchFamily="34" charset="0"/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357158" y="1071546"/>
                  <a:ext cx="1523174" cy="58477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996633">
                        <a:tint val="66000"/>
                        <a:satMod val="160000"/>
                      </a:srgbClr>
                    </a:gs>
                    <a:gs pos="50000">
                      <a:srgbClr val="996633">
                        <a:tint val="44500"/>
                        <a:satMod val="160000"/>
                      </a:srgbClr>
                    </a:gs>
                    <a:gs pos="100000">
                      <a:srgbClr val="996633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n w="317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36000" tIns="36000" rIns="36000" bIns="36000" rtlCol="0" anchor="ctr" anchorCtr="0">
                  <a:noAutofit/>
                </a:bodyPr>
                <a:lstStyle/>
                <a:p>
                  <a:pPr algn="ctr">
                    <a:lnSpc>
                      <a:spcPts val="2000"/>
                    </a:lnSpc>
                  </a:pPr>
                  <a:r>
                    <a:rPr lang="ru-RU" sz="1600" b="1" dirty="0" smtClean="0">
                      <a:latin typeface="Arial Narrow" pitchFamily="34" charset="0"/>
                    </a:rPr>
                    <a:t>ПОСТОЯННОГО</a:t>
                  </a:r>
                </a:p>
                <a:p>
                  <a:pPr algn="ctr">
                    <a:lnSpc>
                      <a:spcPts val="2000"/>
                    </a:lnSpc>
                  </a:pPr>
                  <a:r>
                    <a:rPr lang="ru-RU" sz="1600" b="1" dirty="0" smtClean="0">
                      <a:latin typeface="Arial Narrow" pitchFamily="34" charset="0"/>
                    </a:rPr>
                    <a:t>ТОКА</a:t>
                  </a:r>
                  <a:endParaRPr lang="ru-RU" sz="1600" b="1" dirty="0">
                    <a:latin typeface="Arial Narrow" pitchFamily="34" charset="0"/>
                  </a:endParaRP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2571736" y="1071546"/>
                  <a:ext cx="1502335" cy="58477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996633">
                        <a:tint val="66000"/>
                        <a:satMod val="160000"/>
                      </a:srgbClr>
                    </a:gs>
                    <a:gs pos="50000">
                      <a:srgbClr val="996633">
                        <a:tint val="44500"/>
                        <a:satMod val="160000"/>
                      </a:srgbClr>
                    </a:gs>
                    <a:gs pos="100000">
                      <a:srgbClr val="996633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n w="317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36000" tIns="36000" rIns="36000" bIns="36000" rtlCol="0" anchor="ctr" anchorCtr="0">
                  <a:noAutofit/>
                </a:bodyPr>
                <a:lstStyle/>
                <a:p>
                  <a:pPr algn="ctr">
                    <a:lnSpc>
                      <a:spcPts val="2000"/>
                    </a:lnSpc>
                  </a:pPr>
                  <a:r>
                    <a:rPr lang="ru-RU" sz="1600" b="1" dirty="0" smtClean="0">
                      <a:latin typeface="Arial Narrow" pitchFamily="34" charset="0"/>
                    </a:rPr>
                    <a:t>ПЕРЕМЕННОГО</a:t>
                  </a:r>
                </a:p>
                <a:p>
                  <a:pPr algn="ctr">
                    <a:lnSpc>
                      <a:spcPts val="2000"/>
                    </a:lnSpc>
                  </a:pPr>
                  <a:r>
                    <a:rPr lang="ru-RU" sz="1600" b="1" dirty="0" smtClean="0">
                      <a:latin typeface="Arial Narrow" pitchFamily="34" charset="0"/>
                    </a:rPr>
                    <a:t>ТОКА</a:t>
                  </a:r>
                  <a:endParaRPr lang="ru-RU" sz="1600" b="1" dirty="0">
                    <a:latin typeface="Arial Narrow" pitchFamily="34" charset="0"/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177246" y="1948876"/>
                  <a:ext cx="1536450" cy="483072"/>
                </a:xfrm>
                <a:prstGeom prst="rect">
                  <a:avLst/>
                </a:prstGeom>
                <a:ln w="317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lIns="36000" tIns="36000" rIns="36000" bIns="36000" rtlCol="0" anchor="ctr" anchorCtr="0">
                  <a:sp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ru-RU" sz="1400" b="1" dirty="0" smtClean="0">
                      <a:latin typeface="Arial Narrow" pitchFamily="34" charset="0"/>
                    </a:rPr>
                    <a:t>ПО ЧИСЛУ</a:t>
                  </a:r>
                </a:p>
                <a:p>
                  <a:pPr algn="ctr">
                    <a:lnSpc>
                      <a:spcPts val="1600"/>
                    </a:lnSpc>
                  </a:pPr>
                  <a:r>
                    <a:rPr lang="ru-RU" sz="1400" b="1" dirty="0" smtClean="0">
                      <a:latin typeface="Arial Narrow" pitchFamily="34" charset="0"/>
                    </a:rPr>
                    <a:t>ПРОВОДОВ</a:t>
                  </a: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1869902" y="1948876"/>
                  <a:ext cx="1357322" cy="483072"/>
                </a:xfrm>
                <a:prstGeom prst="rect">
                  <a:avLst/>
                </a:prstGeom>
                <a:solidFill>
                  <a:srgbClr val="FFFF00"/>
                </a:solidFill>
                <a:ln w="31750">
                  <a:solidFill>
                    <a:srgbClr val="FF0000">
                      <a:alpha val="99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lIns="36000" tIns="36000" rIns="36000" bIns="36000" rtlCol="0" anchor="ctr" anchorCtr="0">
                  <a:sp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ru-RU" sz="1400" b="1" dirty="0" smtClean="0">
                      <a:latin typeface="Arial Narrow" pitchFamily="34" charset="0"/>
                    </a:rPr>
                    <a:t>ПО ВЕЛИЧИНЕ</a:t>
                  </a:r>
                </a:p>
                <a:p>
                  <a:pPr algn="ctr">
                    <a:lnSpc>
                      <a:spcPts val="1600"/>
                    </a:lnSpc>
                  </a:pPr>
                  <a:r>
                    <a:rPr lang="ru-RU" sz="1400" b="1" dirty="0" smtClean="0">
                      <a:latin typeface="Arial Narrow" pitchFamily="34" charset="0"/>
                    </a:rPr>
                    <a:t>НАПРЯЖЕНИЯ</a:t>
                  </a: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4007973" y="1946986"/>
                  <a:ext cx="1161142" cy="483072"/>
                </a:xfrm>
                <a:prstGeom prst="rect">
                  <a:avLst/>
                </a:prstGeom>
                <a:solidFill>
                  <a:srgbClr val="FFC000"/>
                </a:solidFill>
                <a:ln w="31750">
                  <a:solidFill>
                    <a:srgbClr val="FF6600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lIns="36000" tIns="36000" rIns="36000" bIns="36000" rtlCol="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ru-RU" sz="14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ПО </a:t>
                  </a:r>
                </a:p>
                <a:p>
                  <a:pPr algn="ctr">
                    <a:lnSpc>
                      <a:spcPts val="1600"/>
                    </a:lnSpc>
                  </a:pPr>
                  <a:r>
                    <a:rPr lang="ru-RU" sz="14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ПОСТРОЕНИЮ</a:t>
                  </a: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5870216" y="1928802"/>
                  <a:ext cx="1416427" cy="483072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C99">
                        <a:shade val="30000"/>
                        <a:satMod val="115000"/>
                      </a:srgbClr>
                    </a:gs>
                    <a:gs pos="50000">
                      <a:srgbClr val="FFCC99">
                        <a:shade val="67500"/>
                        <a:satMod val="115000"/>
                      </a:srgbClr>
                    </a:gs>
                    <a:gs pos="100000">
                      <a:srgbClr val="FFCC99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 w="317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lIns="36000" tIns="36000" rIns="36000" bIns="36000" rtlCol="0" anchor="ctr" anchorCtr="0">
                  <a:sp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ru-RU" sz="14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ПО ОБЕСПЕЧЕ-</a:t>
                  </a:r>
                </a:p>
                <a:p>
                  <a:pPr algn="ctr">
                    <a:lnSpc>
                      <a:spcPts val="1600"/>
                    </a:lnSpc>
                  </a:pPr>
                  <a:r>
                    <a:rPr lang="ru-RU" sz="14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НИЮ  </a:t>
                  </a:r>
                  <a:r>
                    <a:rPr lang="ru-RU" sz="16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ЭБ</a:t>
                  </a: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7429520" y="1928802"/>
                  <a:ext cx="1265090" cy="483072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  <a:shade val="30000"/>
                        <a:satMod val="115000"/>
                      </a:schemeClr>
                    </a:gs>
                    <a:gs pos="50000">
                      <a:schemeClr val="accent1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 w="317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lIns="36000" tIns="36000" rIns="36000" bIns="36000" rtlCol="0">
                  <a:sp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ru-RU" sz="1400" b="1" dirty="0" smtClean="0">
                      <a:latin typeface="Arial Narrow" pitchFamily="34" charset="0"/>
                    </a:rPr>
                    <a:t>ПО </a:t>
                  </a:r>
                </a:p>
                <a:p>
                  <a:pPr algn="ctr">
                    <a:lnSpc>
                      <a:spcPts val="1600"/>
                    </a:lnSpc>
                  </a:pPr>
                  <a:r>
                    <a:rPr lang="ru-RU" sz="1400" b="1" dirty="0" smtClean="0">
                      <a:latin typeface="Arial Narrow" pitchFamily="34" charset="0"/>
                    </a:rPr>
                    <a:t>НАЗНАЧЕНИЮ</a:t>
                  </a: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285720" y="2678270"/>
                  <a:ext cx="1428760" cy="502392"/>
                </a:xfrm>
                <a:prstGeom prst="rect">
                  <a:avLst/>
                </a:prstGeom>
                <a:ln w="317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lIns="36000" tIns="36000" rIns="36000" bIns="0" rtlCol="0" anchor="ctr" anchorCtr="0">
                  <a:noAutofit/>
                </a:bodyPr>
                <a:lstStyle/>
                <a:p>
                  <a:pPr algn="ctr">
                    <a:lnSpc>
                      <a:spcPts val="1200"/>
                    </a:lnSpc>
                  </a:pPr>
                  <a:r>
                    <a:rPr lang="ru-RU" sz="1200" b="1" dirty="0" smtClean="0">
                      <a:latin typeface="Arial Narrow" pitchFamily="34" charset="0"/>
                    </a:rPr>
                    <a:t>ОДНОПРОВОДНЫЕ</a:t>
                  </a:r>
                </a:p>
                <a:p>
                  <a:pPr algn="ctr">
                    <a:lnSpc>
                      <a:spcPts val="1200"/>
                    </a:lnSpc>
                  </a:pPr>
                  <a:r>
                    <a:rPr lang="ru-RU" sz="1200" b="1" dirty="0" smtClean="0">
                      <a:latin typeface="Arial Narrow" pitchFamily="34" charset="0"/>
                    </a:rPr>
                    <a:t>( ВТОРОЙ</a:t>
                  </a:r>
                </a:p>
                <a:p>
                  <a:pPr algn="ctr">
                    <a:lnSpc>
                      <a:spcPts val="1200"/>
                    </a:lnSpc>
                  </a:pPr>
                  <a:r>
                    <a:rPr lang="ru-RU" sz="1200" b="1" dirty="0" smtClean="0">
                      <a:latin typeface="Arial Narrow" pitchFamily="34" charset="0"/>
                    </a:rPr>
                    <a:t>ПРОВОД -  ЗЕМЛЯ)</a:t>
                  </a:r>
                  <a:endParaRPr lang="ru-RU" sz="1200" b="1" dirty="0">
                    <a:latin typeface="Arial Narrow" pitchFamily="34" charset="0"/>
                  </a:endParaRPr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285720" y="3329081"/>
                  <a:ext cx="1428760" cy="480541"/>
                </a:xfrm>
                <a:prstGeom prst="rect">
                  <a:avLst/>
                </a:prstGeom>
                <a:ln w="317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lIns="36000" tIns="36000" rIns="36000" bIns="36000" rtlCol="0" anchor="ctr" anchorCtr="0">
                  <a:noAutofit/>
                </a:bodyPr>
                <a:lstStyle/>
                <a:p>
                  <a:pPr algn="ctr"/>
                  <a:endParaRPr lang="ru-RU" sz="1200" b="1" dirty="0" smtClean="0">
                    <a:latin typeface="Arial Narrow" pitchFamily="34" charset="0"/>
                  </a:endParaRPr>
                </a:p>
                <a:p>
                  <a:pPr algn="ctr"/>
                  <a:r>
                    <a:rPr lang="ru-RU" sz="1200" b="1" dirty="0" smtClean="0">
                      <a:latin typeface="Arial Narrow" pitchFamily="34" charset="0"/>
                    </a:rPr>
                    <a:t>ДВУХПРОВОДНЫЕ</a:t>
                  </a:r>
                </a:p>
                <a:p>
                  <a:pPr algn="ctr"/>
                  <a:endParaRPr lang="ru-RU" sz="1200" b="1" dirty="0">
                    <a:latin typeface="Arial Narrow" pitchFamily="34" charset="0"/>
                  </a:endParaRP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285720" y="3968686"/>
                  <a:ext cx="1428760" cy="463483"/>
                </a:xfrm>
                <a:prstGeom prst="rect">
                  <a:avLst/>
                </a:prstGeom>
                <a:ln w="317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lIns="36000" tIns="36000" rIns="36000" bIns="36000" rtlCol="0" anchor="ctr" anchorCtr="0">
                  <a:noAutofit/>
                </a:bodyPr>
                <a:lstStyle/>
                <a:p>
                  <a:pPr algn="ctr"/>
                  <a:endParaRPr lang="ru-RU" sz="1200" b="1" dirty="0" smtClean="0">
                    <a:latin typeface="Arial Narrow" pitchFamily="34" charset="0"/>
                  </a:endParaRPr>
                </a:p>
                <a:p>
                  <a:pPr algn="ctr"/>
                  <a:r>
                    <a:rPr lang="ru-RU" sz="1200" b="1" dirty="0" smtClean="0">
                      <a:latin typeface="Arial Narrow" pitchFamily="34" charset="0"/>
                    </a:rPr>
                    <a:t>ТРЕХПРОВОДНЫЕ</a:t>
                  </a:r>
                </a:p>
                <a:p>
                  <a:pPr algn="ctr"/>
                  <a:endParaRPr lang="ru-RU" sz="1200" b="1" dirty="0">
                    <a:latin typeface="Arial Narrow" pitchFamily="34" charset="0"/>
                  </a:endParaRP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285720" y="4616758"/>
                  <a:ext cx="1428760" cy="484384"/>
                </a:xfrm>
                <a:prstGeom prst="rect">
                  <a:avLst/>
                </a:prstGeom>
                <a:ln w="317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lIns="36000" tIns="36000" rIns="36000" bIns="36000" rtlCol="0" anchor="ctr" anchorCtr="0">
                  <a:noAutofit/>
                </a:bodyPr>
                <a:lstStyle/>
                <a:p>
                  <a:pPr algn="ctr">
                    <a:lnSpc>
                      <a:spcPts val="1200"/>
                    </a:lnSpc>
                  </a:pPr>
                  <a:r>
                    <a:rPr lang="ru-RU" sz="1200" b="1" dirty="0" smtClean="0">
                      <a:latin typeface="Arial Narrow" pitchFamily="34" charset="0"/>
                    </a:rPr>
                    <a:t>ЧЕТЫРЕХ-</a:t>
                  </a:r>
                </a:p>
                <a:p>
                  <a:pPr algn="ctr">
                    <a:lnSpc>
                      <a:spcPts val="1200"/>
                    </a:lnSpc>
                  </a:pPr>
                  <a:r>
                    <a:rPr lang="ru-RU" sz="1200" b="1" dirty="0" smtClean="0">
                      <a:latin typeface="Arial Narrow" pitchFamily="34" charset="0"/>
                    </a:rPr>
                    <a:t>ПРОВОДНЫЕ</a:t>
                  </a:r>
                  <a:endParaRPr lang="ru-RU" sz="1200" b="1" dirty="0">
                    <a:latin typeface="Arial Narrow" pitchFamily="34" charset="0"/>
                  </a:endParaRP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285720" y="5286036"/>
                  <a:ext cx="1428760" cy="460674"/>
                </a:xfrm>
                <a:prstGeom prst="rect">
                  <a:avLst/>
                </a:prstGeom>
                <a:ln w="317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lIns="36000" tIns="36000" rIns="36000" bIns="36000" rtlCol="0" anchor="ctr" anchorCtr="0">
                  <a:noAutofit/>
                </a:bodyPr>
                <a:lstStyle/>
                <a:p>
                  <a:pPr algn="ctr"/>
                  <a:endParaRPr lang="ru-RU" sz="1200" b="1" dirty="0" smtClean="0">
                    <a:latin typeface="Arial Narrow" pitchFamily="34" charset="0"/>
                  </a:endParaRPr>
                </a:p>
                <a:p>
                  <a:pPr algn="ctr"/>
                  <a:r>
                    <a:rPr lang="ru-RU" sz="1200" b="1" dirty="0" smtClean="0">
                      <a:latin typeface="Arial Narrow" pitchFamily="34" charset="0"/>
                    </a:rPr>
                    <a:t>ПЯТИПРОВОДНЫЕ</a:t>
                  </a:r>
                </a:p>
                <a:p>
                  <a:pPr algn="ctr"/>
                  <a:endParaRPr lang="ru-RU" sz="1200" b="1" dirty="0">
                    <a:latin typeface="Arial Narrow" pitchFamily="34" charset="0"/>
                  </a:endParaRP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2012779" y="2697799"/>
                  <a:ext cx="1214446" cy="626701"/>
                </a:xfrm>
                <a:prstGeom prst="rect">
                  <a:avLst/>
                </a:prstGeom>
                <a:solidFill>
                  <a:srgbClr val="FFFF00"/>
                </a:solidFill>
                <a:ln w="31750">
                  <a:solidFill>
                    <a:srgbClr val="FF0000">
                      <a:alpha val="99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lIns="36000" tIns="36000" rIns="36000" bIns="36000" rtlCol="0" anchor="ctr" anchorCtr="0">
                  <a:spAutoFit/>
                </a:bodyPr>
                <a:lstStyle/>
                <a:p>
                  <a:pPr algn="ctr"/>
                  <a:r>
                    <a:rPr lang="ru-RU" sz="1200" b="1" dirty="0" smtClean="0">
                      <a:latin typeface="Arial Narrow" pitchFamily="34" charset="0"/>
                    </a:rPr>
                    <a:t>НАПРЯЖЕНИЕМ</a:t>
                  </a:r>
                </a:p>
                <a:p>
                  <a:pPr algn="ctr"/>
                  <a:r>
                    <a:rPr lang="ru-RU" sz="1200" b="1" dirty="0" smtClean="0">
                      <a:latin typeface="Arial Narrow" pitchFamily="34" charset="0"/>
                    </a:rPr>
                    <a:t>ДО 1 кВ</a:t>
                  </a:r>
                </a:p>
                <a:p>
                  <a:pPr algn="ctr"/>
                  <a:r>
                    <a:rPr lang="ru-RU" sz="1200" b="1" dirty="0" smtClean="0">
                      <a:latin typeface="Arial Narrow" pitchFamily="34" charset="0"/>
                    </a:rPr>
                    <a:t>ВКЛЮЧИТЕЛЬНО</a:t>
                  </a:r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2012777" y="3561895"/>
                  <a:ext cx="1214447" cy="626701"/>
                </a:xfrm>
                <a:prstGeom prst="rect">
                  <a:avLst/>
                </a:prstGeom>
                <a:solidFill>
                  <a:srgbClr val="FFFF00"/>
                </a:solidFill>
                <a:ln w="31750">
                  <a:solidFill>
                    <a:srgbClr val="FF0000">
                      <a:alpha val="99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lIns="36000" tIns="36000" rIns="36000" bIns="36000" rtlCol="0" anchor="ctr" anchorCtr="0">
                  <a:spAutoFit/>
                </a:bodyPr>
                <a:lstStyle/>
                <a:p>
                  <a:pPr algn="ctr"/>
                  <a:r>
                    <a:rPr lang="ru-RU" sz="1200" b="1" dirty="0" smtClean="0">
                      <a:latin typeface="Arial Narrow" pitchFamily="34" charset="0"/>
                    </a:rPr>
                    <a:t>НАПРЯЖЕНИЕМ</a:t>
                  </a:r>
                </a:p>
                <a:p>
                  <a:pPr algn="ctr"/>
                  <a:r>
                    <a:rPr lang="ru-RU" sz="1200" b="1" dirty="0" smtClean="0">
                      <a:latin typeface="Arial Narrow" pitchFamily="34" charset="0"/>
                    </a:rPr>
                    <a:t>ОТ 1 ДО 330 кВ</a:t>
                  </a:r>
                </a:p>
                <a:p>
                  <a:pPr algn="ctr"/>
                  <a:r>
                    <a:rPr lang="ru-RU" sz="1200" b="1" dirty="0" smtClean="0">
                      <a:latin typeface="Arial Narrow" pitchFamily="34" charset="0"/>
                    </a:rPr>
                    <a:t>ВКЛЮЧИТЕЛЬНО</a:t>
                  </a:r>
                  <a:endParaRPr lang="ru-RU" sz="1200" b="1" dirty="0">
                    <a:latin typeface="Arial Narrow" pitchFamily="34" charset="0"/>
                  </a:endParaRPr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1980598" y="4497999"/>
                  <a:ext cx="1276350" cy="442035"/>
                </a:xfrm>
                <a:prstGeom prst="rect">
                  <a:avLst/>
                </a:prstGeom>
                <a:solidFill>
                  <a:srgbClr val="FFFF00"/>
                </a:solidFill>
                <a:ln w="31750">
                  <a:solidFill>
                    <a:srgbClr val="FF0000">
                      <a:alpha val="99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lIns="36000" tIns="36000" rIns="36000" bIns="36000" rtlCol="0" anchor="ctr" anchorCtr="0">
                  <a:spAutoFit/>
                </a:bodyPr>
                <a:lstStyle/>
                <a:p>
                  <a:pPr algn="ctr"/>
                  <a:r>
                    <a:rPr lang="ru-RU" sz="1200" b="1" dirty="0" smtClean="0">
                      <a:latin typeface="Arial Narrow" pitchFamily="34" charset="0"/>
                    </a:rPr>
                    <a:t>СВЕРХВЫСОКОГО</a:t>
                  </a:r>
                </a:p>
                <a:p>
                  <a:pPr algn="ctr"/>
                  <a:r>
                    <a:rPr lang="ru-RU" sz="1200" b="1" dirty="0" smtClean="0">
                      <a:latin typeface="Arial Narrow" pitchFamily="34" charset="0"/>
                    </a:rPr>
                    <a:t>НАПРЯЖЕНИЯ</a:t>
                  </a: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3436956" y="2694742"/>
                  <a:ext cx="1027687" cy="630942"/>
                </a:xfrm>
                <a:prstGeom prst="rect">
                  <a:avLst/>
                </a:prstGeom>
                <a:solidFill>
                  <a:srgbClr val="FFC000"/>
                </a:solidFill>
                <a:ln w="31750">
                  <a:solidFill>
                    <a:srgbClr val="FF6600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lIns="36000" tIns="36000" rIns="36000" bIns="36000" rtlCol="0" anchor="ctr" anchorCtr="0">
                  <a:noAutofit/>
                </a:bodyPr>
                <a:lstStyle/>
                <a:p>
                  <a:endParaRPr lang="ru-RU" sz="1200" b="1" dirty="0" smtClean="0">
                    <a:solidFill>
                      <a:schemeClr val="tx1"/>
                    </a:solidFill>
                    <a:latin typeface="Arial Narrow" pitchFamily="34" charset="0"/>
                  </a:endParaRPr>
                </a:p>
                <a:p>
                  <a:pPr algn="ctr"/>
                  <a:r>
                    <a:rPr lang="ru-RU" sz="11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РАЗОМКНУТЫЕ</a:t>
                  </a:r>
                </a:p>
                <a:p>
                  <a:endParaRPr lang="ru-RU" sz="1200" b="1" dirty="0">
                    <a:solidFill>
                      <a:schemeClr val="tx1"/>
                    </a:solidFill>
                    <a:latin typeface="Arial Narrow" pitchFamily="34" charset="0"/>
                  </a:endParaRPr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4714876" y="2694742"/>
                  <a:ext cx="1000132" cy="621127"/>
                </a:xfrm>
                <a:prstGeom prst="rect">
                  <a:avLst/>
                </a:prstGeom>
                <a:solidFill>
                  <a:srgbClr val="FFC000"/>
                </a:solidFill>
                <a:ln w="31750">
                  <a:solidFill>
                    <a:srgbClr val="FF6600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lIns="36000" tIns="36000" rIns="36000" bIns="36000" rtlCol="0" anchor="ctr" anchorCtr="0">
                  <a:noAutofit/>
                </a:bodyPr>
                <a:lstStyle/>
                <a:p>
                  <a:endParaRPr lang="ru-RU" sz="1200" b="1" dirty="0" smtClean="0">
                    <a:solidFill>
                      <a:schemeClr val="tx1"/>
                    </a:solidFill>
                    <a:latin typeface="Arial Narrow" pitchFamily="34" charset="0"/>
                  </a:endParaRPr>
                </a:p>
                <a:p>
                  <a:pPr algn="ctr"/>
                  <a:r>
                    <a:rPr lang="ru-RU" sz="11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ЗАМКНУТЫЕ</a:t>
                  </a:r>
                </a:p>
                <a:p>
                  <a:endParaRPr lang="ru-RU" sz="1200" b="1" dirty="0">
                    <a:solidFill>
                      <a:schemeClr val="tx1"/>
                    </a:solidFill>
                    <a:latin typeface="Arial Narrow" pitchFamily="34" charset="0"/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3439186" y="3643314"/>
                  <a:ext cx="872414" cy="380480"/>
                </a:xfrm>
                <a:prstGeom prst="rect">
                  <a:avLst/>
                </a:prstGeom>
                <a:solidFill>
                  <a:srgbClr val="FFC000"/>
                </a:solidFill>
                <a:ln w="31750">
                  <a:solidFill>
                    <a:srgbClr val="FF6600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lIns="36000" tIns="36000" rIns="36000" bIns="36000" rtlCol="0" anchor="ctr" anchorCtr="0">
                  <a:noAutofit/>
                </a:bodyPr>
                <a:lstStyle/>
                <a:p>
                  <a:pPr algn="ctr">
                    <a:lnSpc>
                      <a:spcPts val="1200"/>
                    </a:lnSpc>
                  </a:pPr>
                  <a:r>
                    <a:rPr lang="ru-RU" sz="12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МАГИСТ-</a:t>
                  </a:r>
                </a:p>
                <a:p>
                  <a:pPr algn="ctr">
                    <a:lnSpc>
                      <a:spcPts val="1200"/>
                    </a:lnSpc>
                  </a:pPr>
                  <a:r>
                    <a:rPr lang="ru-RU" sz="12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РАЛЬНЫЕ</a:t>
                  </a: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3436956" y="4520512"/>
                  <a:ext cx="874643" cy="380480"/>
                </a:xfrm>
                <a:prstGeom prst="rect">
                  <a:avLst/>
                </a:prstGeom>
                <a:solidFill>
                  <a:srgbClr val="FFC000"/>
                </a:solidFill>
                <a:ln w="31750">
                  <a:solidFill>
                    <a:srgbClr val="FF6600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lIns="36000" tIns="36000" rIns="36000" bIns="36000" rtlCol="0" anchor="ctr" anchorCtr="0">
                  <a:noAutofit/>
                </a:bodyPr>
                <a:lstStyle/>
                <a:p>
                  <a:pPr algn="ctr">
                    <a:lnSpc>
                      <a:spcPts val="1200"/>
                    </a:lnSpc>
                  </a:pPr>
                  <a:r>
                    <a:rPr lang="ru-RU" sz="12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РАДИ-</a:t>
                  </a:r>
                </a:p>
                <a:p>
                  <a:pPr algn="ctr">
                    <a:lnSpc>
                      <a:spcPts val="1200"/>
                    </a:lnSpc>
                  </a:pPr>
                  <a:r>
                    <a:rPr lang="ru-RU" sz="12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АЛЬНЫЕ</a:t>
                  </a: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4857752" y="3643314"/>
                  <a:ext cx="857256" cy="380480"/>
                </a:xfrm>
                <a:prstGeom prst="rect">
                  <a:avLst/>
                </a:prstGeom>
                <a:solidFill>
                  <a:srgbClr val="FFC000"/>
                </a:solidFill>
                <a:ln w="31750">
                  <a:solidFill>
                    <a:srgbClr val="FF6600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lIns="36000" tIns="36000" rIns="36000" bIns="36000" rtlCol="0" anchor="ctr" anchorCtr="0">
                  <a:noAutofit/>
                </a:bodyPr>
                <a:lstStyle/>
                <a:p>
                  <a:pPr algn="ctr">
                    <a:lnSpc>
                      <a:spcPts val="1200"/>
                    </a:lnSpc>
                  </a:pPr>
                  <a:r>
                    <a:rPr lang="ru-RU" sz="12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МАГИСТ-</a:t>
                  </a:r>
                </a:p>
                <a:p>
                  <a:pPr algn="ctr">
                    <a:lnSpc>
                      <a:spcPts val="1200"/>
                    </a:lnSpc>
                  </a:pPr>
                  <a:r>
                    <a:rPr lang="ru-RU" sz="12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РАЛЬНЫЕ</a:t>
                  </a: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4857752" y="4508764"/>
                  <a:ext cx="857256" cy="380480"/>
                </a:xfrm>
                <a:prstGeom prst="rect">
                  <a:avLst/>
                </a:prstGeom>
                <a:solidFill>
                  <a:srgbClr val="FFC000"/>
                </a:solidFill>
                <a:ln w="31750">
                  <a:solidFill>
                    <a:srgbClr val="FF6600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lIns="36000" tIns="36000" rIns="36000" bIns="36000" rtlCol="0" anchor="ctr" anchorCtr="0">
                  <a:noAutofit/>
                </a:bodyPr>
                <a:lstStyle/>
                <a:p>
                  <a:pPr algn="ctr">
                    <a:lnSpc>
                      <a:spcPts val="1200"/>
                    </a:lnSpc>
                  </a:pPr>
                  <a:r>
                    <a:rPr lang="ru-RU" sz="12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РАДИ-</a:t>
                  </a:r>
                </a:p>
                <a:p>
                  <a:pPr algn="ctr">
                    <a:lnSpc>
                      <a:spcPts val="1200"/>
                    </a:lnSpc>
                  </a:pPr>
                  <a:r>
                    <a:rPr lang="ru-RU" sz="12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АЛЬНЫЕ</a:t>
                  </a: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6000760" y="2699968"/>
                  <a:ext cx="1285884" cy="65190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C99">
                        <a:shade val="30000"/>
                        <a:satMod val="115000"/>
                      </a:srgbClr>
                    </a:gs>
                    <a:gs pos="50000">
                      <a:srgbClr val="FFCC99">
                        <a:shade val="67500"/>
                        <a:satMod val="115000"/>
                      </a:srgbClr>
                    </a:gs>
                    <a:gs pos="100000">
                      <a:srgbClr val="FFCC99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 w="317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lIns="36000" tIns="36000" rIns="36000" bIns="0" rtlCol="0" anchor="ctr" anchorCtr="0">
                  <a:spAutoFit/>
                </a:bodyPr>
                <a:lstStyle/>
                <a:p>
                  <a:pPr algn="ctr">
                    <a:lnSpc>
                      <a:spcPts val="1200"/>
                    </a:lnSpc>
                  </a:pPr>
                  <a:r>
                    <a:rPr lang="ru-RU" sz="1200" b="1" dirty="0" smtClean="0">
                      <a:latin typeface="Arial Narrow" pitchFamily="34" charset="0"/>
                    </a:rPr>
                    <a:t>С ГЛУХОЗАЗЕМ-ЛЕННОЙ НЕЙТРАЛЬЮ</a:t>
                  </a:r>
                </a:p>
                <a:p>
                  <a:pPr algn="ctr">
                    <a:lnSpc>
                      <a:spcPts val="1200"/>
                    </a:lnSpc>
                  </a:pPr>
                  <a:r>
                    <a:rPr lang="ru-RU" sz="1000" b="1" dirty="0" smtClean="0">
                      <a:latin typeface="Arial Narrow" pitchFamily="34" charset="0"/>
                    </a:rPr>
                    <a:t>ДО</a:t>
                  </a:r>
                  <a:r>
                    <a:rPr lang="ru-RU" sz="1200" b="1" dirty="0" smtClean="0">
                      <a:latin typeface="Arial Narrow" pitchFamily="34" charset="0"/>
                    </a:rPr>
                    <a:t> 1кВ</a:t>
                  </a:r>
                  <a:endParaRPr lang="ru-RU" sz="1200" b="1" dirty="0">
                    <a:latin typeface="Arial Narrow" pitchFamily="34" charset="0"/>
                  </a:endParaRP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6000760" y="3591712"/>
                  <a:ext cx="1285884" cy="498016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C99">
                        <a:shade val="30000"/>
                        <a:satMod val="115000"/>
                      </a:srgbClr>
                    </a:gs>
                    <a:gs pos="50000">
                      <a:srgbClr val="FFCC99">
                        <a:shade val="67500"/>
                        <a:satMod val="115000"/>
                      </a:srgbClr>
                    </a:gs>
                    <a:gs pos="100000">
                      <a:srgbClr val="FFCC99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 w="317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lIns="36000" tIns="36000" rIns="36000" bIns="0" rtlCol="0" anchor="ctr" anchorCtr="0">
                  <a:spAutoFit/>
                </a:bodyPr>
                <a:lstStyle/>
                <a:p>
                  <a:pPr algn="ctr">
                    <a:lnSpc>
                      <a:spcPts val="1200"/>
                    </a:lnSpc>
                  </a:pPr>
                  <a:r>
                    <a:rPr lang="ru-RU" sz="1200" b="1" dirty="0" smtClean="0">
                      <a:latin typeface="Arial Narrow" pitchFamily="34" charset="0"/>
                    </a:rPr>
                    <a:t>С ИЗОЛИРОВАН-</a:t>
                  </a:r>
                </a:p>
                <a:p>
                  <a:pPr algn="ctr">
                    <a:lnSpc>
                      <a:spcPts val="1200"/>
                    </a:lnSpc>
                  </a:pPr>
                  <a:r>
                    <a:rPr lang="ru-RU" sz="1200" b="1" dirty="0" smtClean="0">
                      <a:latin typeface="Arial Narrow" pitchFamily="34" charset="0"/>
                    </a:rPr>
                    <a:t>НОЙ НЕЙТРАЛЬЮ</a:t>
                  </a:r>
                </a:p>
                <a:p>
                  <a:pPr algn="ctr">
                    <a:lnSpc>
                      <a:spcPts val="1200"/>
                    </a:lnSpc>
                  </a:pPr>
                  <a:r>
                    <a:rPr lang="ru-RU" sz="1000" b="1" dirty="0" smtClean="0">
                      <a:latin typeface="Arial Narrow" pitchFamily="34" charset="0"/>
                    </a:rPr>
                    <a:t>ДО</a:t>
                  </a:r>
                  <a:r>
                    <a:rPr lang="ru-RU" sz="1200" b="1" dirty="0" smtClean="0">
                      <a:latin typeface="Arial Narrow" pitchFamily="34" charset="0"/>
                    </a:rPr>
                    <a:t> 1кВ</a:t>
                  </a:r>
                  <a:endParaRPr lang="ru-RU" sz="1200" b="1" dirty="0">
                    <a:latin typeface="Arial Narrow" pitchFamily="34" charset="0"/>
                  </a:endParaRP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6000760" y="4431993"/>
                  <a:ext cx="1285884" cy="498016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C99">
                        <a:shade val="30000"/>
                        <a:satMod val="115000"/>
                      </a:srgbClr>
                    </a:gs>
                    <a:gs pos="50000">
                      <a:srgbClr val="FFCC99">
                        <a:shade val="67500"/>
                        <a:satMod val="115000"/>
                      </a:srgbClr>
                    </a:gs>
                    <a:gs pos="100000">
                      <a:srgbClr val="FFCC99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 w="317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lIns="36000" tIns="36000" rIns="36000" bIns="0" rtlCol="0" anchor="ctr" anchorCtr="0">
                  <a:spAutoFit/>
                </a:bodyPr>
                <a:lstStyle/>
                <a:p>
                  <a:pPr algn="ctr">
                    <a:lnSpc>
                      <a:spcPts val="1200"/>
                    </a:lnSpc>
                  </a:pPr>
                  <a:r>
                    <a:rPr lang="ru-RU" sz="1200" b="1" dirty="0" smtClean="0">
                      <a:latin typeface="Arial Narrow" pitchFamily="34" charset="0"/>
                    </a:rPr>
                    <a:t>С ИЗОЛИРОВАН-</a:t>
                  </a:r>
                </a:p>
                <a:p>
                  <a:pPr algn="ctr">
                    <a:lnSpc>
                      <a:spcPts val="1200"/>
                    </a:lnSpc>
                  </a:pPr>
                  <a:r>
                    <a:rPr lang="ru-RU" sz="1200" b="1" dirty="0" smtClean="0">
                      <a:latin typeface="Arial Narrow" pitchFamily="34" charset="0"/>
                    </a:rPr>
                    <a:t>НОЙ НЕЙТРАЛЬЮ</a:t>
                  </a:r>
                </a:p>
                <a:p>
                  <a:pPr algn="ctr">
                    <a:lnSpc>
                      <a:spcPts val="1200"/>
                    </a:lnSpc>
                  </a:pPr>
                  <a:r>
                    <a:rPr lang="ru-RU" sz="1000" b="1" dirty="0" smtClean="0">
                      <a:latin typeface="Arial Narrow" pitchFamily="34" charset="0"/>
                    </a:rPr>
                    <a:t>ВЫШЕ</a:t>
                  </a:r>
                  <a:r>
                    <a:rPr lang="ru-RU" sz="1200" b="1" dirty="0" smtClean="0">
                      <a:latin typeface="Arial Narrow" pitchFamily="34" charset="0"/>
                    </a:rPr>
                    <a:t> 1кВ</a:t>
                  </a:r>
                  <a:endParaRPr lang="ru-RU" sz="1200" b="1" dirty="0">
                    <a:latin typeface="Arial Narrow" pitchFamily="34" charset="0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6000760" y="5247896"/>
                  <a:ext cx="1285884" cy="498016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C99">
                        <a:shade val="30000"/>
                        <a:satMod val="115000"/>
                      </a:srgbClr>
                    </a:gs>
                    <a:gs pos="50000">
                      <a:srgbClr val="FFCC99">
                        <a:shade val="67500"/>
                        <a:satMod val="115000"/>
                      </a:srgbClr>
                    </a:gs>
                    <a:gs pos="100000">
                      <a:srgbClr val="FFCC99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 w="317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lIns="36000" tIns="36000" rIns="36000" bIns="0" rtlCol="0" anchor="ctr" anchorCtr="0">
                  <a:spAutoFit/>
                </a:bodyPr>
                <a:lstStyle/>
                <a:p>
                  <a:pPr algn="ctr">
                    <a:lnSpc>
                      <a:spcPts val="1200"/>
                    </a:lnSpc>
                  </a:pPr>
                  <a:r>
                    <a:rPr lang="ru-RU" sz="1200" b="1" dirty="0" smtClean="0">
                      <a:latin typeface="Arial Narrow" pitchFamily="34" charset="0"/>
                    </a:rPr>
                    <a:t>С ЭФФЕКТИВНО</a:t>
                  </a:r>
                </a:p>
                <a:p>
                  <a:pPr algn="ctr">
                    <a:lnSpc>
                      <a:spcPts val="1200"/>
                    </a:lnSpc>
                  </a:pPr>
                  <a:r>
                    <a:rPr lang="ru-RU" sz="1200" b="1" dirty="0" smtClean="0">
                      <a:latin typeface="Arial Narrow" pitchFamily="34" charset="0"/>
                    </a:rPr>
                    <a:t>ЗАЗЕМЛЕННОЙ</a:t>
                  </a:r>
                </a:p>
                <a:p>
                  <a:pPr algn="ctr">
                    <a:lnSpc>
                      <a:spcPts val="1200"/>
                    </a:lnSpc>
                  </a:pPr>
                  <a:r>
                    <a:rPr lang="ru-RU" sz="1200" b="1" dirty="0" smtClean="0">
                      <a:latin typeface="Arial Narrow" pitchFamily="34" charset="0"/>
                    </a:rPr>
                    <a:t> НЕЙТРАЛЬЮ</a:t>
                  </a:r>
                  <a:endParaRPr lang="ru-RU" sz="1200" b="1" dirty="0">
                    <a:latin typeface="Arial Narrow" pitchFamily="34" charset="0"/>
                  </a:endParaRP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7572396" y="2707394"/>
                  <a:ext cx="1106331" cy="447867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  <a:shade val="30000"/>
                        <a:satMod val="115000"/>
                      </a:schemeClr>
                    </a:gs>
                    <a:gs pos="50000">
                      <a:schemeClr val="accent1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 w="317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lIns="36000" tIns="36000" rIns="36000" bIns="0" rtlCol="0" anchor="ctr" anchorCtr="0">
                  <a:noAutofit/>
                </a:bodyPr>
                <a:lstStyle/>
                <a:p>
                  <a:pPr algn="ctr"/>
                  <a:endParaRPr lang="ru-RU" sz="1200" b="1" dirty="0" smtClean="0">
                    <a:latin typeface="Arial Narrow" pitchFamily="34" charset="0"/>
                  </a:endParaRPr>
                </a:p>
                <a:p>
                  <a:pPr algn="ctr">
                    <a:lnSpc>
                      <a:spcPts val="1200"/>
                    </a:lnSpc>
                  </a:pPr>
                  <a:r>
                    <a:rPr lang="ru-RU" sz="1200" b="1" dirty="0" smtClean="0">
                      <a:latin typeface="Arial Narrow" pitchFamily="34" charset="0"/>
                    </a:rPr>
                    <a:t>МЕСНЫЕ</a:t>
                  </a:r>
                </a:p>
                <a:p>
                  <a:pPr algn="ctr"/>
                  <a:r>
                    <a:rPr lang="ru-RU" sz="1200" b="1" dirty="0" smtClean="0">
                      <a:latin typeface="Arial Narrow" pitchFamily="34" charset="0"/>
                    </a:rPr>
                    <a:t> </a:t>
                  </a:r>
                  <a:endParaRPr lang="ru-RU" sz="1200" b="1" dirty="0">
                    <a:latin typeface="Arial Narrow" pitchFamily="34" charset="0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7572396" y="3320614"/>
                  <a:ext cx="1112269" cy="458554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  <a:shade val="30000"/>
                        <a:satMod val="115000"/>
                      </a:schemeClr>
                    </a:gs>
                    <a:gs pos="50000">
                      <a:schemeClr val="accent1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 w="317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lIns="36000" tIns="36000" rIns="36000" bIns="36000" rtlCol="0" anchor="ctr" anchorCtr="0">
                  <a:noAutofit/>
                </a:bodyPr>
                <a:lstStyle/>
                <a:p>
                  <a:pPr algn="ctr">
                    <a:lnSpc>
                      <a:spcPts val="1200"/>
                    </a:lnSpc>
                  </a:pPr>
                  <a:r>
                    <a:rPr lang="ru-RU" sz="1200" b="1" dirty="0" smtClean="0">
                      <a:latin typeface="Arial Narrow" pitchFamily="34" charset="0"/>
                    </a:rPr>
                    <a:t>РАЙОННЫЕ</a:t>
                  </a:r>
                  <a:endParaRPr lang="ru-RU" sz="1200" b="1" dirty="0">
                    <a:latin typeface="Arial Narrow" pitchFamily="34" charset="0"/>
                  </a:endParaRP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7572396" y="3951752"/>
                  <a:ext cx="1123960" cy="499775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  <a:shade val="30000"/>
                        <a:satMod val="115000"/>
                      </a:schemeClr>
                    </a:gs>
                    <a:gs pos="50000">
                      <a:schemeClr val="accent1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 w="317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lIns="36000" tIns="36000" rIns="36000" bIns="36000" rtlCol="0">
                  <a:noAutofit/>
                </a:bodyPr>
                <a:lstStyle/>
                <a:p>
                  <a:pPr algn="ctr">
                    <a:lnSpc>
                      <a:spcPts val="1200"/>
                    </a:lnSpc>
                  </a:pPr>
                  <a:r>
                    <a:rPr lang="ru-RU" sz="1200" b="1" dirty="0" smtClean="0">
                      <a:latin typeface="Arial Narrow" pitchFamily="34" charset="0"/>
                    </a:rPr>
                    <a:t>ЛЭП </a:t>
                  </a:r>
                </a:p>
                <a:p>
                  <a:pPr algn="ctr">
                    <a:lnSpc>
                      <a:spcPts val="1200"/>
                    </a:lnSpc>
                  </a:pPr>
                  <a:r>
                    <a:rPr lang="ru-RU" sz="1200" b="1" dirty="0" smtClean="0">
                      <a:latin typeface="Arial Narrow" pitchFamily="34" charset="0"/>
                    </a:rPr>
                    <a:t>МЕЖСИСТЕМ-НЫХ СВЯЗЕЙ</a:t>
                  </a:r>
                  <a:endParaRPr lang="ru-RU" sz="1200" b="1" dirty="0">
                    <a:latin typeface="Arial Narrow" pitchFamily="34" charset="0"/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7572396" y="4654898"/>
                  <a:ext cx="1122718" cy="434037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  <a:shade val="30000"/>
                        <a:satMod val="115000"/>
                      </a:schemeClr>
                    </a:gs>
                    <a:gs pos="50000">
                      <a:schemeClr val="accent1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 w="317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lIns="36000" tIns="36000" rIns="36000" bIns="36000" rtlCol="0" anchor="ctr" anchorCtr="0">
                  <a:noAutofit/>
                </a:bodyPr>
                <a:lstStyle/>
                <a:p>
                  <a:pPr algn="ctr">
                    <a:lnSpc>
                      <a:spcPts val="1200"/>
                    </a:lnSpc>
                  </a:pPr>
                  <a:r>
                    <a:rPr lang="ru-RU" sz="1200" b="1" dirty="0" smtClean="0">
                      <a:latin typeface="Arial Narrow" pitchFamily="34" charset="0"/>
                    </a:rPr>
                    <a:t>ПИТАЮЩИЕ</a:t>
                  </a:r>
                  <a:endParaRPr lang="ru-RU" sz="1200" b="1" dirty="0">
                    <a:latin typeface="Arial Narrow" pitchFamily="34" charset="0"/>
                  </a:endParaRPr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7572395" y="5311437"/>
                  <a:ext cx="1106331" cy="43536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  <a:shade val="30000"/>
                        <a:satMod val="115000"/>
                      </a:schemeClr>
                    </a:gs>
                    <a:gs pos="50000">
                      <a:schemeClr val="accent1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 w="317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lIns="36000" tIns="36000" rIns="36000" bIns="36000" rtlCol="0" anchor="ctr" anchorCtr="1">
                  <a:noAutofit/>
                </a:bodyPr>
                <a:lstStyle/>
                <a:p>
                  <a:pPr algn="ctr">
                    <a:lnSpc>
                      <a:spcPts val="1200"/>
                    </a:lnSpc>
                  </a:pPr>
                  <a:r>
                    <a:rPr lang="ru-RU" sz="1200" b="1" dirty="0" smtClean="0">
                      <a:latin typeface="Arial Narrow" pitchFamily="34" charset="0"/>
                    </a:rPr>
                    <a:t>РАСПРЕДЕЛИ-</a:t>
                  </a:r>
                </a:p>
                <a:p>
                  <a:pPr algn="ctr">
                    <a:lnSpc>
                      <a:spcPts val="1200"/>
                    </a:lnSpc>
                  </a:pPr>
                  <a:r>
                    <a:rPr lang="ru-RU" sz="1200" b="1" dirty="0" smtClean="0">
                      <a:latin typeface="Arial Narrow" pitchFamily="34" charset="0"/>
                    </a:rPr>
                    <a:t>ТЕЛЬНЫЕ </a:t>
                  </a:r>
                  <a:endParaRPr lang="ru-RU" sz="1200" b="1" dirty="0">
                    <a:latin typeface="Arial Narrow" pitchFamily="34" charset="0"/>
                  </a:endParaRPr>
                </a:p>
              </p:txBody>
            </p:sp>
            <p:cxnSp>
              <p:nvCxnSpPr>
                <p:cNvPr id="52" name="Прямая соединительная линия 51"/>
                <p:cNvCxnSpPr/>
                <p:nvPr/>
              </p:nvCxnSpPr>
              <p:spPr>
                <a:xfrm flipH="1">
                  <a:off x="7439385" y="2443154"/>
                  <a:ext cx="6446" cy="3094430"/>
                </a:xfrm>
                <a:prstGeom prst="line">
                  <a:avLst/>
                </a:prstGeom>
                <a:ln w="317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</p:cxnSp>
            <p:cxnSp>
              <p:nvCxnSpPr>
                <p:cNvPr id="55" name="Прямая соединительная линия 54"/>
                <p:cNvCxnSpPr>
                  <a:endCxn id="47" idx="1"/>
                </p:cNvCxnSpPr>
                <p:nvPr/>
              </p:nvCxnSpPr>
              <p:spPr>
                <a:xfrm>
                  <a:off x="7445831" y="2931328"/>
                  <a:ext cx="126565" cy="0"/>
                </a:xfrm>
                <a:prstGeom prst="line">
                  <a:avLst/>
                </a:prstGeom>
                <a:ln w="317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</p:cxnSp>
            <p:cxnSp>
              <p:nvCxnSpPr>
                <p:cNvPr id="58" name="Прямая соединительная линия 57"/>
                <p:cNvCxnSpPr>
                  <a:endCxn id="48" idx="1"/>
                </p:cNvCxnSpPr>
                <p:nvPr/>
              </p:nvCxnSpPr>
              <p:spPr>
                <a:xfrm>
                  <a:off x="7429520" y="3549891"/>
                  <a:ext cx="142876" cy="0"/>
                </a:xfrm>
                <a:prstGeom prst="line">
                  <a:avLst/>
                </a:prstGeom>
                <a:ln w="317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</p:cxnSp>
            <p:cxnSp>
              <p:nvCxnSpPr>
                <p:cNvPr id="64" name="Прямая соединительная линия 63"/>
                <p:cNvCxnSpPr>
                  <a:endCxn id="49" idx="1"/>
                </p:cNvCxnSpPr>
                <p:nvPr/>
              </p:nvCxnSpPr>
              <p:spPr>
                <a:xfrm>
                  <a:off x="7429520" y="4201640"/>
                  <a:ext cx="142876" cy="0"/>
                </a:xfrm>
                <a:prstGeom prst="line">
                  <a:avLst/>
                </a:prstGeom>
                <a:ln w="317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</p:cxnSp>
            <p:cxnSp>
              <p:nvCxnSpPr>
                <p:cNvPr id="71" name="Прямая соединительная линия 70"/>
                <p:cNvCxnSpPr>
                  <a:endCxn id="50" idx="1"/>
                </p:cNvCxnSpPr>
                <p:nvPr/>
              </p:nvCxnSpPr>
              <p:spPr>
                <a:xfrm>
                  <a:off x="7439385" y="4871917"/>
                  <a:ext cx="133011" cy="0"/>
                </a:xfrm>
                <a:prstGeom prst="line">
                  <a:avLst/>
                </a:prstGeom>
                <a:ln w="317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</p:cxnSp>
            <p:cxnSp>
              <p:nvCxnSpPr>
                <p:cNvPr id="79" name="Прямая соединительная линия 78"/>
                <p:cNvCxnSpPr>
                  <a:endCxn id="51" idx="1"/>
                </p:cNvCxnSpPr>
                <p:nvPr/>
              </p:nvCxnSpPr>
              <p:spPr>
                <a:xfrm>
                  <a:off x="7429520" y="5529117"/>
                  <a:ext cx="142875" cy="0"/>
                </a:xfrm>
                <a:prstGeom prst="line">
                  <a:avLst/>
                </a:prstGeom>
                <a:ln w="317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</p:cxnSp>
            <p:cxnSp>
              <p:nvCxnSpPr>
                <p:cNvPr id="85" name="Прямая соединительная линия 84"/>
                <p:cNvCxnSpPr/>
                <p:nvPr/>
              </p:nvCxnSpPr>
              <p:spPr>
                <a:xfrm rot="16200000" flipH="1">
                  <a:off x="786394" y="1852170"/>
                  <a:ext cx="154103" cy="1042"/>
                </a:xfrm>
                <a:prstGeom prst="line">
                  <a:avLst/>
                </a:prstGeom>
                <a:ln w="31750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Прямая соединительная линия 93"/>
                <p:cNvCxnSpPr/>
                <p:nvPr/>
              </p:nvCxnSpPr>
              <p:spPr>
                <a:xfrm rot="5400000">
                  <a:off x="2448446" y="1856588"/>
                  <a:ext cx="143814" cy="2490"/>
                </a:xfrm>
                <a:prstGeom prst="line">
                  <a:avLst/>
                </a:prstGeom>
                <a:ln w="31750">
                  <a:solidFill>
                    <a:srgbClr val="FF0000"/>
                  </a:solidFill>
                </a:ln>
                <a:scene3d>
                  <a:camera prst="orthographicFront">
                    <a:rot lat="0" lon="0" rev="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Прямая соединительная линия 99"/>
                <p:cNvCxnSpPr>
                  <a:endCxn id="26" idx="0"/>
                </p:cNvCxnSpPr>
                <p:nvPr/>
              </p:nvCxnSpPr>
              <p:spPr>
                <a:xfrm>
                  <a:off x="6578430" y="1785926"/>
                  <a:ext cx="0" cy="142876"/>
                </a:xfrm>
                <a:prstGeom prst="line">
                  <a:avLst/>
                </a:prstGeom>
                <a:ln w="31750">
                  <a:solidFill>
                    <a:srgbClr val="C00000"/>
                  </a:solidFill>
                </a:ln>
                <a:scene3d>
                  <a:camera prst="orthographicFront">
                    <a:rot lat="0" lon="0" rev="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Прямая соединительная линия 109"/>
                <p:cNvCxnSpPr>
                  <a:endCxn id="24" idx="0"/>
                </p:cNvCxnSpPr>
                <p:nvPr/>
              </p:nvCxnSpPr>
              <p:spPr>
                <a:xfrm>
                  <a:off x="4588428" y="1794195"/>
                  <a:ext cx="116" cy="152791"/>
                </a:xfrm>
                <a:prstGeom prst="line">
                  <a:avLst/>
                </a:prstGeom>
                <a:ln w="31750">
                  <a:solidFill>
                    <a:srgbClr val="FF66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Прямая соединительная линия 114"/>
                <p:cNvCxnSpPr/>
                <p:nvPr/>
              </p:nvCxnSpPr>
              <p:spPr>
                <a:xfrm rot="16200000" flipH="1">
                  <a:off x="7975011" y="1849478"/>
                  <a:ext cx="148167" cy="488"/>
                </a:xfrm>
                <a:prstGeom prst="line">
                  <a:avLst/>
                </a:prstGeom>
                <a:ln w="317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Прямая соединительная линия 124"/>
                <p:cNvCxnSpPr>
                  <a:stCxn id="17" idx="1"/>
                  <a:endCxn id="18" idx="3"/>
                </p:cNvCxnSpPr>
                <p:nvPr/>
              </p:nvCxnSpPr>
              <p:spPr>
                <a:xfrm flipH="1">
                  <a:off x="6215451" y="1363934"/>
                  <a:ext cx="912860" cy="0"/>
                </a:xfrm>
                <a:prstGeom prst="line">
                  <a:avLst/>
                </a:prstGeom>
                <a:ln w="381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Прямая соединительная линия 126"/>
                <p:cNvCxnSpPr>
                  <a:stCxn id="21" idx="1"/>
                  <a:endCxn id="20" idx="3"/>
                </p:cNvCxnSpPr>
                <p:nvPr/>
              </p:nvCxnSpPr>
              <p:spPr>
                <a:xfrm rot="10800000">
                  <a:off x="1880332" y="1363934"/>
                  <a:ext cx="691404" cy="1588"/>
                </a:xfrm>
                <a:prstGeom prst="line">
                  <a:avLst/>
                </a:prstGeom>
                <a:ln w="317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Прямая соединительная линия 128"/>
                <p:cNvCxnSpPr>
                  <a:stCxn id="11" idx="2"/>
                </p:cNvCxnSpPr>
                <p:nvPr/>
              </p:nvCxnSpPr>
              <p:spPr>
                <a:xfrm rot="5400000">
                  <a:off x="2024342" y="1149307"/>
                  <a:ext cx="420155" cy="3164"/>
                </a:xfrm>
                <a:prstGeom prst="line">
                  <a:avLst/>
                </a:prstGeom>
                <a:ln w="317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Прямая соединительная линия 130"/>
                <p:cNvCxnSpPr>
                  <a:stCxn id="12" idx="2"/>
                </p:cNvCxnSpPr>
                <p:nvPr/>
              </p:nvCxnSpPr>
              <p:spPr>
                <a:xfrm>
                  <a:off x="6645835" y="930997"/>
                  <a:ext cx="0" cy="429970"/>
                </a:xfrm>
                <a:prstGeom prst="line">
                  <a:avLst/>
                </a:prstGeom>
                <a:ln w="381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Прямая соединительная линия 133"/>
                <p:cNvCxnSpPr/>
                <p:nvPr/>
              </p:nvCxnSpPr>
              <p:spPr>
                <a:xfrm flipH="1">
                  <a:off x="171521" y="2411874"/>
                  <a:ext cx="5725" cy="3125710"/>
                </a:xfrm>
                <a:prstGeom prst="line">
                  <a:avLst/>
                </a:prstGeom>
                <a:ln w="317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</p:cxnSp>
            <p:cxnSp>
              <p:nvCxnSpPr>
                <p:cNvPr id="136" name="Прямая соединительная линия 135"/>
                <p:cNvCxnSpPr>
                  <a:stCxn id="32" idx="1"/>
                </p:cNvCxnSpPr>
                <p:nvPr/>
              </p:nvCxnSpPr>
              <p:spPr>
                <a:xfrm flipH="1">
                  <a:off x="150740" y="5516373"/>
                  <a:ext cx="134980" cy="0"/>
                </a:xfrm>
                <a:prstGeom prst="line">
                  <a:avLst/>
                </a:prstGeom>
                <a:ln w="317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</p:cxnSp>
            <p:cxnSp>
              <p:nvCxnSpPr>
                <p:cNvPr id="138" name="Прямая соединительная линия 137"/>
                <p:cNvCxnSpPr>
                  <a:stCxn id="31" idx="1"/>
                </p:cNvCxnSpPr>
                <p:nvPr/>
              </p:nvCxnSpPr>
              <p:spPr>
                <a:xfrm flipH="1">
                  <a:off x="171521" y="4858950"/>
                  <a:ext cx="114199" cy="0"/>
                </a:xfrm>
                <a:prstGeom prst="line">
                  <a:avLst/>
                </a:prstGeom>
                <a:ln w="317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</p:cxnSp>
            <p:cxnSp>
              <p:nvCxnSpPr>
                <p:cNvPr id="142" name="Прямая соединительная линия 141"/>
                <p:cNvCxnSpPr>
                  <a:stCxn id="30" idx="1"/>
                </p:cNvCxnSpPr>
                <p:nvPr/>
              </p:nvCxnSpPr>
              <p:spPr>
                <a:xfrm flipH="1">
                  <a:off x="155174" y="4200428"/>
                  <a:ext cx="130546" cy="0"/>
                </a:xfrm>
                <a:prstGeom prst="line">
                  <a:avLst/>
                </a:prstGeom>
                <a:ln w="317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</p:cxnSp>
            <p:cxnSp>
              <p:nvCxnSpPr>
                <p:cNvPr id="144" name="Прямая соединительная линия 143"/>
                <p:cNvCxnSpPr/>
                <p:nvPr/>
              </p:nvCxnSpPr>
              <p:spPr>
                <a:xfrm flipH="1">
                  <a:off x="177246" y="3585010"/>
                  <a:ext cx="108474" cy="0"/>
                </a:xfrm>
                <a:prstGeom prst="line">
                  <a:avLst/>
                </a:prstGeom>
                <a:ln w="317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</p:cxnSp>
            <p:cxnSp>
              <p:nvCxnSpPr>
                <p:cNvPr id="147" name="Прямая соединительная линия 146"/>
                <p:cNvCxnSpPr>
                  <a:stCxn id="28" idx="1"/>
                </p:cNvCxnSpPr>
                <p:nvPr/>
              </p:nvCxnSpPr>
              <p:spPr>
                <a:xfrm flipH="1">
                  <a:off x="171521" y="2929466"/>
                  <a:ext cx="114199" cy="0"/>
                </a:xfrm>
                <a:prstGeom prst="line">
                  <a:avLst/>
                </a:prstGeom>
                <a:ln w="317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</p:cxnSp>
            <p:cxnSp>
              <p:nvCxnSpPr>
                <p:cNvPr id="152" name="Прямая соединительная линия 151"/>
                <p:cNvCxnSpPr/>
                <p:nvPr/>
              </p:nvCxnSpPr>
              <p:spPr>
                <a:xfrm flipH="1">
                  <a:off x="1866300" y="2435599"/>
                  <a:ext cx="6787" cy="2304770"/>
                </a:xfrm>
                <a:prstGeom prst="line">
                  <a:avLst/>
                </a:prstGeom>
                <a:ln w="31750">
                  <a:solidFill>
                    <a:srgbClr val="FF0000">
                      <a:alpha val="99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</p:cxnSp>
            <p:cxnSp>
              <p:nvCxnSpPr>
                <p:cNvPr id="154" name="Прямая соединительная линия 153"/>
                <p:cNvCxnSpPr/>
                <p:nvPr/>
              </p:nvCxnSpPr>
              <p:spPr>
                <a:xfrm>
                  <a:off x="1859948" y="4723962"/>
                  <a:ext cx="114300" cy="0"/>
                </a:xfrm>
                <a:prstGeom prst="line">
                  <a:avLst/>
                </a:prstGeom>
                <a:ln w="31750">
                  <a:solidFill>
                    <a:srgbClr val="FF0000">
                      <a:alpha val="99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</p:cxnSp>
            <p:cxnSp>
              <p:nvCxnSpPr>
                <p:cNvPr id="156" name="Прямая соединительная линия 155"/>
                <p:cNvCxnSpPr/>
                <p:nvPr/>
              </p:nvCxnSpPr>
              <p:spPr>
                <a:xfrm flipH="1">
                  <a:off x="1866300" y="3879744"/>
                  <a:ext cx="146048" cy="0"/>
                </a:xfrm>
                <a:prstGeom prst="line">
                  <a:avLst/>
                </a:prstGeom>
                <a:ln w="31750">
                  <a:solidFill>
                    <a:srgbClr val="FF0000">
                      <a:alpha val="99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</p:cxnSp>
            <p:cxnSp>
              <p:nvCxnSpPr>
                <p:cNvPr id="165" name="Прямая соединительная линия 164"/>
                <p:cNvCxnSpPr/>
                <p:nvPr/>
              </p:nvCxnSpPr>
              <p:spPr>
                <a:xfrm rot="10800000">
                  <a:off x="1880963" y="3015648"/>
                  <a:ext cx="124689" cy="1588"/>
                </a:xfrm>
                <a:prstGeom prst="line">
                  <a:avLst/>
                </a:prstGeom>
                <a:ln w="31750">
                  <a:solidFill>
                    <a:srgbClr val="FF0000">
                      <a:alpha val="99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</p:cxnSp>
            <p:cxnSp>
              <p:nvCxnSpPr>
                <p:cNvPr id="171" name="Прямая соединительная линия 170"/>
                <p:cNvCxnSpPr>
                  <a:stCxn id="24" idx="2"/>
                </p:cNvCxnSpPr>
                <p:nvPr/>
              </p:nvCxnSpPr>
              <p:spPr>
                <a:xfrm>
                  <a:off x="4588544" y="2430058"/>
                  <a:ext cx="3195" cy="575248"/>
                </a:xfrm>
                <a:prstGeom prst="line">
                  <a:avLst/>
                </a:prstGeom>
                <a:ln w="31750">
                  <a:solidFill>
                    <a:srgbClr val="FF6600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</p:cxnSp>
            <p:cxnSp>
              <p:nvCxnSpPr>
                <p:cNvPr id="173" name="Прямая соединительная линия 172"/>
                <p:cNvCxnSpPr>
                  <a:stCxn id="37" idx="1"/>
                  <a:endCxn id="36" idx="3"/>
                </p:cNvCxnSpPr>
                <p:nvPr/>
              </p:nvCxnSpPr>
              <p:spPr>
                <a:xfrm flipH="1">
                  <a:off x="4464643" y="3005306"/>
                  <a:ext cx="250233" cy="4907"/>
                </a:xfrm>
                <a:prstGeom prst="line">
                  <a:avLst/>
                </a:prstGeom>
                <a:ln w="31750">
                  <a:solidFill>
                    <a:srgbClr val="FF6600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</p:cxnSp>
            <p:cxnSp>
              <p:nvCxnSpPr>
                <p:cNvPr id="178" name="Прямая соединительная линия 177"/>
                <p:cNvCxnSpPr/>
                <p:nvPr/>
              </p:nvCxnSpPr>
              <p:spPr>
                <a:xfrm flipH="1">
                  <a:off x="4714719" y="3315871"/>
                  <a:ext cx="3302" cy="1394881"/>
                </a:xfrm>
                <a:prstGeom prst="line">
                  <a:avLst/>
                </a:prstGeom>
                <a:ln w="31750">
                  <a:solidFill>
                    <a:srgbClr val="FF66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Прямая соединительная линия 179"/>
                <p:cNvCxnSpPr>
                  <a:stCxn id="41" idx="1"/>
                </p:cNvCxnSpPr>
                <p:nvPr/>
              </p:nvCxnSpPr>
              <p:spPr>
                <a:xfrm flipH="1">
                  <a:off x="4714719" y="4699004"/>
                  <a:ext cx="143033" cy="0"/>
                </a:xfrm>
                <a:prstGeom prst="line">
                  <a:avLst/>
                </a:prstGeom>
                <a:ln w="31750">
                  <a:solidFill>
                    <a:srgbClr val="FF66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Прямая соединительная линия 187"/>
                <p:cNvCxnSpPr>
                  <a:stCxn id="40" idx="1"/>
                </p:cNvCxnSpPr>
                <p:nvPr/>
              </p:nvCxnSpPr>
              <p:spPr>
                <a:xfrm flipH="1">
                  <a:off x="4724244" y="3833554"/>
                  <a:ext cx="133508" cy="0"/>
                </a:xfrm>
                <a:prstGeom prst="line">
                  <a:avLst/>
                </a:prstGeom>
                <a:ln w="31750">
                  <a:solidFill>
                    <a:srgbClr val="FF66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Прямая соединительная линия 191"/>
                <p:cNvCxnSpPr/>
                <p:nvPr/>
              </p:nvCxnSpPr>
              <p:spPr>
                <a:xfrm>
                  <a:off x="5870216" y="2411874"/>
                  <a:ext cx="7276" cy="3094237"/>
                </a:xfrm>
                <a:prstGeom prst="line">
                  <a:avLst/>
                </a:prstGeom>
                <a:ln w="317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</p:cxnSp>
            <p:cxnSp>
              <p:nvCxnSpPr>
                <p:cNvPr id="194" name="Прямая соединительная линия 193"/>
                <p:cNvCxnSpPr>
                  <a:stCxn id="42" idx="1"/>
                </p:cNvCxnSpPr>
                <p:nvPr/>
              </p:nvCxnSpPr>
              <p:spPr>
                <a:xfrm flipH="1">
                  <a:off x="5870215" y="3025921"/>
                  <a:ext cx="130545" cy="0"/>
                </a:xfrm>
                <a:prstGeom prst="line">
                  <a:avLst/>
                </a:prstGeom>
                <a:ln w="317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</p:cxnSp>
            <p:cxnSp>
              <p:nvCxnSpPr>
                <p:cNvPr id="199" name="Прямая соединительная линия 198"/>
                <p:cNvCxnSpPr>
                  <a:stCxn id="43" idx="1"/>
                </p:cNvCxnSpPr>
                <p:nvPr/>
              </p:nvCxnSpPr>
              <p:spPr>
                <a:xfrm flipH="1">
                  <a:off x="5877492" y="3840720"/>
                  <a:ext cx="123268" cy="0"/>
                </a:xfrm>
                <a:prstGeom prst="line">
                  <a:avLst/>
                </a:prstGeom>
                <a:ln w="317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</p:cxnSp>
            <p:cxnSp>
              <p:nvCxnSpPr>
                <p:cNvPr id="202" name="Прямая соединительная линия 201"/>
                <p:cNvCxnSpPr>
                  <a:stCxn id="44" idx="1"/>
                </p:cNvCxnSpPr>
                <p:nvPr/>
              </p:nvCxnSpPr>
              <p:spPr>
                <a:xfrm flipH="1">
                  <a:off x="5873854" y="4681001"/>
                  <a:ext cx="126906" cy="0"/>
                </a:xfrm>
                <a:prstGeom prst="line">
                  <a:avLst/>
                </a:prstGeom>
                <a:ln w="317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</p:cxnSp>
            <p:cxnSp>
              <p:nvCxnSpPr>
                <p:cNvPr id="206" name="Прямая соединительная линия 205"/>
                <p:cNvCxnSpPr>
                  <a:stCxn id="45" idx="1"/>
                </p:cNvCxnSpPr>
                <p:nvPr/>
              </p:nvCxnSpPr>
              <p:spPr>
                <a:xfrm flipH="1">
                  <a:off x="5877492" y="5496904"/>
                  <a:ext cx="123268" cy="0"/>
                </a:xfrm>
                <a:prstGeom prst="line">
                  <a:avLst/>
                </a:prstGeom>
                <a:ln w="317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</p:cxnSp>
            <p:cxnSp>
              <p:nvCxnSpPr>
                <p:cNvPr id="83" name="Прямая соединительная линия 82"/>
                <p:cNvCxnSpPr/>
                <p:nvPr/>
              </p:nvCxnSpPr>
              <p:spPr>
                <a:xfrm rot="10800000" flipV="1">
                  <a:off x="857224" y="1785926"/>
                  <a:ext cx="7202259" cy="8702"/>
                </a:xfrm>
                <a:prstGeom prst="line">
                  <a:avLst/>
                </a:prstGeom>
                <a:ln w="31750">
                  <a:solidFill>
                    <a:srgbClr val="99663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3" name="Прямая соединительная линия 102"/>
              <p:cNvCxnSpPr/>
              <p:nvPr/>
            </p:nvCxnSpPr>
            <p:spPr>
              <a:xfrm flipH="1">
                <a:off x="4350107" y="3739036"/>
                <a:ext cx="5662" cy="1393332"/>
              </a:xfrm>
              <a:prstGeom prst="line">
                <a:avLst/>
              </a:prstGeom>
              <a:ln w="31750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Прямая соединительная линия 103"/>
              <p:cNvCxnSpPr>
                <a:stCxn id="39" idx="3"/>
              </p:cNvCxnSpPr>
              <p:nvPr/>
            </p:nvCxnSpPr>
            <p:spPr>
              <a:xfrm>
                <a:off x="4204251" y="5124104"/>
                <a:ext cx="148686" cy="0"/>
              </a:xfrm>
              <a:prstGeom prst="line">
                <a:avLst/>
              </a:prstGeom>
              <a:ln w="31750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Прямая соединительная линия 104"/>
              <p:cNvCxnSpPr>
                <a:stCxn id="38" idx="3"/>
              </p:cNvCxnSpPr>
              <p:nvPr/>
            </p:nvCxnSpPr>
            <p:spPr>
              <a:xfrm>
                <a:off x="4204252" y="4246906"/>
                <a:ext cx="146753" cy="0"/>
              </a:xfrm>
              <a:prstGeom prst="line">
                <a:avLst/>
              </a:prstGeom>
              <a:ln w="31750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3" name="Скругленный прямоугольник 142"/>
            <p:cNvSpPr/>
            <p:nvPr/>
          </p:nvSpPr>
          <p:spPr bwMode="auto">
            <a:xfrm>
              <a:off x="1403648" y="665480"/>
              <a:ext cx="6186514" cy="427326"/>
            </a:xfrm>
            <a:prstGeom prst="roundRect">
              <a:avLst/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38100" cmpd="sng">
              <a:solidFill>
                <a:srgbClr val="FFC000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ru-RU" sz="2400" b="1" dirty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rPr>
                <a:t>КЛАССИФИКАЦИЯ ЭЛЕКТРИЧЕСКИХ СЕТЕЙ</a:t>
              </a:r>
            </a:p>
          </p:txBody>
        </p:sp>
        <p:cxnSp>
          <p:nvCxnSpPr>
            <p:cNvPr id="150" name="Прямая соединительная линия 149"/>
            <p:cNvCxnSpPr/>
            <p:nvPr/>
          </p:nvCxnSpPr>
          <p:spPr>
            <a:xfrm>
              <a:off x="4510759" y="1450431"/>
              <a:ext cx="0" cy="1028191"/>
            </a:xfrm>
            <a:prstGeom prst="line">
              <a:avLst/>
            </a:prstGeom>
            <a:ln w="31750">
              <a:solidFill>
                <a:srgbClr val="996633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Прямая соединительная линия 171"/>
            <p:cNvCxnSpPr/>
            <p:nvPr/>
          </p:nvCxnSpPr>
          <p:spPr>
            <a:xfrm>
              <a:off x="4510759" y="1088736"/>
              <a:ext cx="0" cy="361695"/>
            </a:xfrm>
            <a:prstGeom prst="line">
              <a:avLst/>
            </a:prstGeom>
            <a:ln w="31750">
              <a:solidFill>
                <a:srgbClr val="FFC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Прямая соединительная линия 173"/>
            <p:cNvCxnSpPr/>
            <p:nvPr/>
          </p:nvCxnSpPr>
          <p:spPr>
            <a:xfrm flipH="1">
              <a:off x="2964500" y="1454338"/>
              <a:ext cx="1548466" cy="0"/>
            </a:xfrm>
            <a:prstGeom prst="line">
              <a:avLst/>
            </a:prstGeom>
            <a:ln w="31750">
              <a:solidFill>
                <a:srgbClr val="C0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Прямая соединительная линия 174"/>
            <p:cNvCxnSpPr/>
            <p:nvPr/>
          </p:nvCxnSpPr>
          <p:spPr>
            <a:xfrm flipV="1">
              <a:off x="4496905" y="1450149"/>
              <a:ext cx="1139331" cy="6518"/>
            </a:xfrm>
            <a:prstGeom prst="line">
              <a:avLst/>
            </a:prstGeom>
            <a:ln w="31750">
              <a:solidFill>
                <a:srgbClr val="00B0F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0"/>
          <p:cNvSpPr>
            <a:spLocks noChangeArrowheads="1"/>
          </p:cNvSpPr>
          <p:nvPr/>
        </p:nvSpPr>
        <p:spPr bwMode="auto">
          <a:xfrm>
            <a:off x="857224" y="714356"/>
            <a:ext cx="72866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09575" algn="l"/>
              </a:tabLst>
            </a:pPr>
            <a:r>
              <a:rPr lang="ru-RU" sz="2400" b="1" cap="small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Однофазные (простейшие) электрические сети</a:t>
            </a:r>
            <a:r>
              <a:rPr lang="ru-RU" sz="24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:</a:t>
            </a:r>
            <a:endParaRPr kumimoji="0" lang="ru-RU" sz="24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 Box 67"/>
          <p:cNvSpPr txBox="1">
            <a:spLocks noChangeArrowheads="1"/>
          </p:cNvSpPr>
          <p:nvPr/>
        </p:nvSpPr>
        <p:spPr bwMode="auto">
          <a:xfrm>
            <a:off x="0" y="1214422"/>
            <a:ext cx="6143636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432000" algn="just" defTabSz="914400" rtl="0" eaLnBrk="1" fontAlgn="base" latinLnBrk="0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</a:pPr>
            <a:r>
              <a:rPr kumimoji="0" lang="ru-RU" sz="2200" b="1" u="none" strike="noStrike" cap="none" normalizeH="0" baseline="0" dirty="0" smtClean="0">
                <a:ln>
                  <a:noFill/>
                </a:ln>
                <a:solidFill>
                  <a:srgbClr val="3366FF"/>
                </a:solidFill>
                <a:effectLst/>
                <a:latin typeface="Arial Narrow" pitchFamily="34" charset="0"/>
                <a:cs typeface="Arial" pitchFamily="34" charset="0"/>
              </a:rPr>
              <a:t>однофазная однопроводная электрическая сеть 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—применяется в установках как правило с напряжением до 1000 В (на транспорте);</a:t>
            </a:r>
            <a:endParaRPr kumimoji="0" lang="ru-RU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5" name="Text Box 68"/>
          <p:cNvSpPr txBox="1">
            <a:spLocks noChangeArrowheads="1"/>
          </p:cNvSpPr>
          <p:nvPr/>
        </p:nvSpPr>
        <p:spPr bwMode="auto">
          <a:xfrm>
            <a:off x="0" y="2714620"/>
            <a:ext cx="6143636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432000" algn="just" defTabSz="914400" rtl="0" eaLnBrk="1" fontAlgn="base" latinLnBrk="0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</a:pPr>
            <a:r>
              <a:rPr lang="ru-RU" sz="2200" b="1" dirty="0" smtClean="0">
                <a:solidFill>
                  <a:srgbClr val="3366FF"/>
                </a:solidFill>
                <a:latin typeface="Arial Narrow" pitchFamily="34" charset="0"/>
                <a:cs typeface="Arial" pitchFamily="34" charset="0"/>
              </a:rPr>
              <a:t>однофазная двухпроводная электрическая сеть изолированная от земли </a:t>
            </a: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— применяется в установках как с напряжением 12-42 , так и с напряжением 127-380 В и выше;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6" name="Text Box 69"/>
          <p:cNvSpPr txBox="1">
            <a:spLocks noChangeArrowheads="1"/>
          </p:cNvSpPr>
          <p:nvPr/>
        </p:nvSpPr>
        <p:spPr bwMode="auto">
          <a:xfrm>
            <a:off x="0" y="4572008"/>
            <a:ext cx="6215074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432000" algn="just" defTabSz="914400" rtl="0" eaLnBrk="1" fontAlgn="base" latinLnBrk="0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</a:pPr>
            <a:r>
              <a:rPr lang="ru-RU" sz="2200" b="1" dirty="0" smtClean="0">
                <a:solidFill>
                  <a:srgbClr val="3366FF"/>
                </a:solidFill>
                <a:latin typeface="Arial Narrow" pitchFamily="34" charset="0"/>
                <a:cs typeface="Arial" pitchFamily="34" charset="0"/>
              </a:rPr>
              <a:t>однофазная двухпроводная электрическая сеть с заземленным выводом вторичной обмотки трансформатора </a:t>
            </a: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— применяется в установках как с напряжением 12-42 , так и с напряжением 127-380 В и выше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81" name="Группа 80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82" name="Прямоугольник 81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83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84" name="Скругленный прямоугольник 83"/>
          <p:cNvSpPr/>
          <p:nvPr/>
        </p:nvSpPr>
        <p:spPr bwMode="auto">
          <a:xfrm>
            <a:off x="1907704" y="44624"/>
            <a:ext cx="5021752" cy="620856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lnSpc>
                <a:spcPts val="2000"/>
              </a:lnSpc>
              <a:spcAft>
                <a:spcPct val="0"/>
              </a:spcAft>
            </a:pPr>
            <a:r>
              <a:rPr lang="ru-RU" sz="2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cs typeface="Arial" pitchFamily="34" charset="0"/>
              </a:rPr>
              <a:t>ВИДЫ ЭЛЕКТРИЧЕСКИХ СЕТЕЙ </a:t>
            </a:r>
          </a:p>
          <a:p>
            <a:pPr lvl="0" algn="ctr" eaLnBrk="0" fontAlgn="base" hangingPunct="0">
              <a:lnSpc>
                <a:spcPts val="2000"/>
              </a:lnSpc>
              <a:spcAft>
                <a:spcPct val="0"/>
              </a:spcAft>
            </a:pPr>
            <a:r>
              <a:rPr lang="ru-RU" sz="2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cs typeface="Arial" pitchFamily="34" charset="0"/>
              </a:rPr>
              <a:t>(ПО КОЛИЧЕСТВУ ФАЗ И ЧИСЛУ ПРОВОДОВ)</a:t>
            </a:r>
            <a:endParaRPr lang="ru-RU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8" name="Группа 7"/>
          <p:cNvGrpSpPr/>
          <p:nvPr/>
        </p:nvGrpSpPr>
        <p:grpSpPr>
          <a:xfrm>
            <a:off x="6793760" y="2996953"/>
            <a:ext cx="1820345" cy="1368152"/>
            <a:chOff x="6793760" y="2996953"/>
            <a:chExt cx="1820345" cy="1368152"/>
          </a:xfrm>
        </p:grpSpPr>
        <p:sp>
          <p:nvSpPr>
            <p:cNvPr id="106" name="Скругленный прямоугольник 105"/>
            <p:cNvSpPr/>
            <p:nvPr/>
          </p:nvSpPr>
          <p:spPr bwMode="auto">
            <a:xfrm>
              <a:off x="6793760" y="2996953"/>
              <a:ext cx="1820345" cy="1368152"/>
            </a:xfrm>
            <a:prstGeom prst="roundRect">
              <a:avLst>
                <a:gd name="adj" fmla="val 8715"/>
              </a:avLst>
            </a:prstGeom>
            <a:solidFill>
              <a:srgbClr val="FFFF00"/>
            </a:solidFill>
            <a:ln w="25400">
              <a:solidFill>
                <a:srgbClr val="FF6600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  <p:grpSp>
          <p:nvGrpSpPr>
            <p:cNvPr id="37" name="Group 23"/>
            <p:cNvGrpSpPr>
              <a:grpSpLocks/>
            </p:cNvGrpSpPr>
            <p:nvPr/>
          </p:nvGrpSpPr>
          <p:grpSpPr bwMode="auto">
            <a:xfrm>
              <a:off x="6910124" y="3081592"/>
              <a:ext cx="1529235" cy="1137583"/>
              <a:chOff x="8545" y="9088"/>
              <a:chExt cx="1422" cy="788"/>
            </a:xfrm>
          </p:grpSpPr>
          <p:grpSp>
            <p:nvGrpSpPr>
              <p:cNvPr id="38" name="Group 24"/>
              <p:cNvGrpSpPr>
                <a:grpSpLocks/>
              </p:cNvGrpSpPr>
              <p:nvPr/>
            </p:nvGrpSpPr>
            <p:grpSpPr bwMode="auto">
              <a:xfrm rot="5400000">
                <a:off x="8770" y="9448"/>
                <a:ext cx="549" cy="126"/>
                <a:chOff x="1296" y="11068"/>
                <a:chExt cx="864" cy="160"/>
              </a:xfrm>
            </p:grpSpPr>
            <p:sp>
              <p:nvSpPr>
                <p:cNvPr id="54" name="Arc 25"/>
                <p:cNvSpPr>
                  <a:spLocks/>
                </p:cNvSpPr>
                <p:nvPr/>
              </p:nvSpPr>
              <p:spPr bwMode="auto">
                <a:xfrm rot="-5400000">
                  <a:off x="1360" y="11004"/>
                  <a:ext cx="160" cy="288"/>
                </a:xfrm>
                <a:custGeom>
                  <a:avLst/>
                  <a:gdLst>
                    <a:gd name="G0" fmla="+- 486 0 0"/>
                    <a:gd name="G1" fmla="+- 21600 0 0"/>
                    <a:gd name="G2" fmla="+- 21600 0 0"/>
                    <a:gd name="T0" fmla="*/ 486 w 22086"/>
                    <a:gd name="T1" fmla="*/ 0 h 43200"/>
                    <a:gd name="T2" fmla="*/ 0 w 22086"/>
                    <a:gd name="T3" fmla="*/ 43195 h 43200"/>
                    <a:gd name="T4" fmla="*/ 486 w 22086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86" h="43200" fill="none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</a:path>
                    <a:path w="22086" h="43200" stroke="0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  <a:lnTo>
                        <a:pt x="486" y="21600"/>
                      </a:lnTo>
                      <a:close/>
                    </a:path>
                  </a:pathLst>
                </a:custGeom>
                <a:noFill/>
                <a:ln w="317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36000" tIns="36000" rIns="36000" bIns="3600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55" name="Arc 26"/>
                <p:cNvSpPr>
                  <a:spLocks/>
                </p:cNvSpPr>
                <p:nvPr/>
              </p:nvSpPr>
              <p:spPr bwMode="auto">
                <a:xfrm rot="-5400000">
                  <a:off x="1648" y="11004"/>
                  <a:ext cx="160" cy="288"/>
                </a:xfrm>
                <a:custGeom>
                  <a:avLst/>
                  <a:gdLst>
                    <a:gd name="G0" fmla="+- 486 0 0"/>
                    <a:gd name="G1" fmla="+- 21600 0 0"/>
                    <a:gd name="G2" fmla="+- 21600 0 0"/>
                    <a:gd name="T0" fmla="*/ 486 w 22086"/>
                    <a:gd name="T1" fmla="*/ 0 h 43200"/>
                    <a:gd name="T2" fmla="*/ 0 w 22086"/>
                    <a:gd name="T3" fmla="*/ 43195 h 43200"/>
                    <a:gd name="T4" fmla="*/ 486 w 22086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86" h="43200" fill="none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</a:path>
                    <a:path w="22086" h="43200" stroke="0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  <a:lnTo>
                        <a:pt x="486" y="21600"/>
                      </a:lnTo>
                      <a:close/>
                    </a:path>
                  </a:pathLst>
                </a:custGeom>
                <a:noFill/>
                <a:ln w="317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36000" tIns="36000" rIns="36000" bIns="3600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56" name="Arc 27"/>
                <p:cNvSpPr>
                  <a:spLocks/>
                </p:cNvSpPr>
                <p:nvPr/>
              </p:nvSpPr>
              <p:spPr bwMode="auto">
                <a:xfrm rot="-5400000">
                  <a:off x="1936" y="11004"/>
                  <a:ext cx="160" cy="288"/>
                </a:xfrm>
                <a:custGeom>
                  <a:avLst/>
                  <a:gdLst>
                    <a:gd name="G0" fmla="+- 486 0 0"/>
                    <a:gd name="G1" fmla="+- 21600 0 0"/>
                    <a:gd name="G2" fmla="+- 21600 0 0"/>
                    <a:gd name="T0" fmla="*/ 486 w 22086"/>
                    <a:gd name="T1" fmla="*/ 0 h 43200"/>
                    <a:gd name="T2" fmla="*/ 0 w 22086"/>
                    <a:gd name="T3" fmla="*/ 43195 h 43200"/>
                    <a:gd name="T4" fmla="*/ 486 w 22086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86" h="43200" fill="none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</a:path>
                    <a:path w="22086" h="43200" stroke="0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  <a:lnTo>
                        <a:pt x="486" y="21600"/>
                      </a:lnTo>
                      <a:close/>
                    </a:path>
                  </a:pathLst>
                </a:custGeom>
                <a:noFill/>
                <a:ln w="317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36000" tIns="36000" rIns="36000" bIns="3600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</p:grpSp>
          <p:sp>
            <p:nvSpPr>
              <p:cNvPr id="39" name="Line 28"/>
              <p:cNvSpPr>
                <a:spLocks noChangeShapeType="1"/>
              </p:cNvSpPr>
              <p:nvPr/>
            </p:nvSpPr>
            <p:spPr bwMode="auto">
              <a:xfrm>
                <a:off x="8545" y="9236"/>
                <a:ext cx="446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36000" tIns="36000" rIns="36000" bIns="36000" numCol="1" anchor="ctr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40" name="Line 29"/>
              <p:cNvSpPr>
                <a:spLocks noChangeShapeType="1"/>
              </p:cNvSpPr>
              <p:nvPr/>
            </p:nvSpPr>
            <p:spPr bwMode="auto">
              <a:xfrm>
                <a:off x="8545" y="9786"/>
                <a:ext cx="446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36000" tIns="36000" rIns="36000" bIns="36000" numCol="1" anchor="ctr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41" name="Line 30"/>
              <p:cNvSpPr>
                <a:spLocks noChangeShapeType="1"/>
              </p:cNvSpPr>
              <p:nvPr/>
            </p:nvSpPr>
            <p:spPr bwMode="auto">
              <a:xfrm>
                <a:off x="9189" y="9236"/>
                <a:ext cx="0" cy="542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36000" tIns="36000" rIns="36000" bIns="36000" numCol="1" anchor="ctr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grpSp>
            <p:nvGrpSpPr>
              <p:cNvPr id="42" name="Group 31"/>
              <p:cNvGrpSpPr>
                <a:grpSpLocks/>
              </p:cNvGrpSpPr>
              <p:nvPr/>
            </p:nvGrpSpPr>
            <p:grpSpPr bwMode="auto">
              <a:xfrm flipH="1">
                <a:off x="9273" y="9236"/>
                <a:ext cx="571" cy="550"/>
                <a:chOff x="5938" y="8760"/>
                <a:chExt cx="726" cy="865"/>
              </a:xfrm>
            </p:grpSpPr>
            <p:grpSp>
              <p:nvGrpSpPr>
                <p:cNvPr id="48" name="Group 32"/>
                <p:cNvGrpSpPr>
                  <a:grpSpLocks/>
                </p:cNvGrpSpPr>
                <p:nvPr/>
              </p:nvGrpSpPr>
              <p:grpSpPr bwMode="auto">
                <a:xfrm rot="5400000">
                  <a:off x="6152" y="9113"/>
                  <a:ext cx="864" cy="160"/>
                  <a:chOff x="1296" y="11068"/>
                  <a:chExt cx="864" cy="160"/>
                </a:xfrm>
              </p:grpSpPr>
              <p:sp>
                <p:nvSpPr>
                  <p:cNvPr id="51" name="Arc 33"/>
                  <p:cNvSpPr>
                    <a:spLocks/>
                  </p:cNvSpPr>
                  <p:nvPr/>
                </p:nvSpPr>
                <p:spPr bwMode="auto">
                  <a:xfrm rot="-5400000">
                    <a:off x="1360" y="11004"/>
                    <a:ext cx="160" cy="288"/>
                  </a:xfrm>
                  <a:custGeom>
                    <a:avLst/>
                    <a:gdLst>
                      <a:gd name="G0" fmla="+- 486 0 0"/>
                      <a:gd name="G1" fmla="+- 21600 0 0"/>
                      <a:gd name="G2" fmla="+- 21600 0 0"/>
                      <a:gd name="T0" fmla="*/ 486 w 22086"/>
                      <a:gd name="T1" fmla="*/ 0 h 43200"/>
                      <a:gd name="T2" fmla="*/ 0 w 22086"/>
                      <a:gd name="T3" fmla="*/ 43195 h 43200"/>
                      <a:gd name="T4" fmla="*/ 486 w 22086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2086" h="43200" fill="none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</a:path>
                      <a:path w="22086" h="43200" stroke="0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  <a:lnTo>
                          <a:pt x="486" y="21600"/>
                        </a:lnTo>
                        <a:close/>
                      </a:path>
                    </a:pathLst>
                  </a:custGeom>
                  <a:noFill/>
                  <a:ln w="317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36000" rIns="36000" bIns="3600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52" name="Arc 34"/>
                  <p:cNvSpPr>
                    <a:spLocks/>
                  </p:cNvSpPr>
                  <p:nvPr/>
                </p:nvSpPr>
                <p:spPr bwMode="auto">
                  <a:xfrm rot="-5400000">
                    <a:off x="1648" y="11004"/>
                    <a:ext cx="160" cy="288"/>
                  </a:xfrm>
                  <a:custGeom>
                    <a:avLst/>
                    <a:gdLst>
                      <a:gd name="G0" fmla="+- 486 0 0"/>
                      <a:gd name="G1" fmla="+- 21600 0 0"/>
                      <a:gd name="G2" fmla="+- 21600 0 0"/>
                      <a:gd name="T0" fmla="*/ 486 w 22086"/>
                      <a:gd name="T1" fmla="*/ 0 h 43200"/>
                      <a:gd name="T2" fmla="*/ 0 w 22086"/>
                      <a:gd name="T3" fmla="*/ 43195 h 43200"/>
                      <a:gd name="T4" fmla="*/ 486 w 22086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2086" h="43200" fill="none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</a:path>
                      <a:path w="22086" h="43200" stroke="0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  <a:lnTo>
                          <a:pt x="486" y="21600"/>
                        </a:lnTo>
                        <a:close/>
                      </a:path>
                    </a:pathLst>
                  </a:custGeom>
                  <a:noFill/>
                  <a:ln w="317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36000" rIns="36000" bIns="3600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53" name="Arc 35"/>
                  <p:cNvSpPr>
                    <a:spLocks/>
                  </p:cNvSpPr>
                  <p:nvPr/>
                </p:nvSpPr>
                <p:spPr bwMode="auto">
                  <a:xfrm rot="-5400000">
                    <a:off x="1936" y="11004"/>
                    <a:ext cx="160" cy="288"/>
                  </a:xfrm>
                  <a:custGeom>
                    <a:avLst/>
                    <a:gdLst>
                      <a:gd name="G0" fmla="+- 486 0 0"/>
                      <a:gd name="G1" fmla="+- 21600 0 0"/>
                      <a:gd name="G2" fmla="+- 21600 0 0"/>
                      <a:gd name="T0" fmla="*/ 486 w 22086"/>
                      <a:gd name="T1" fmla="*/ 0 h 43200"/>
                      <a:gd name="T2" fmla="*/ 0 w 22086"/>
                      <a:gd name="T3" fmla="*/ 43195 h 43200"/>
                      <a:gd name="T4" fmla="*/ 486 w 22086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2086" h="43200" fill="none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</a:path>
                      <a:path w="22086" h="43200" stroke="0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  <a:lnTo>
                          <a:pt x="486" y="21600"/>
                        </a:lnTo>
                        <a:close/>
                      </a:path>
                    </a:pathLst>
                  </a:custGeom>
                  <a:noFill/>
                  <a:ln w="317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36000" rIns="36000" bIns="3600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sp>
              <p:nvSpPr>
                <p:cNvPr id="49" name="Line 36"/>
                <p:cNvSpPr>
                  <a:spLocks noChangeShapeType="1"/>
                </p:cNvSpPr>
                <p:nvPr/>
              </p:nvSpPr>
              <p:spPr bwMode="auto">
                <a:xfrm>
                  <a:off x="5944" y="8760"/>
                  <a:ext cx="568" cy="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36000" tIns="36000" rIns="36000" bIns="3600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50" name="Line 37"/>
                <p:cNvSpPr>
                  <a:spLocks noChangeShapeType="1"/>
                </p:cNvSpPr>
                <p:nvPr/>
              </p:nvSpPr>
              <p:spPr bwMode="auto">
                <a:xfrm>
                  <a:off x="5938" y="9625"/>
                  <a:ext cx="568" cy="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36000" tIns="36000" rIns="36000" bIns="3600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</p:grpSp>
          <p:sp>
            <p:nvSpPr>
              <p:cNvPr id="43" name="Oval 38"/>
              <p:cNvSpPr>
                <a:spLocks noChangeArrowheads="1"/>
              </p:cNvSpPr>
              <p:nvPr/>
            </p:nvSpPr>
            <p:spPr bwMode="auto">
              <a:xfrm>
                <a:off x="9849" y="9190"/>
                <a:ext cx="111" cy="90"/>
              </a:xfrm>
              <a:prstGeom prst="ellipse">
                <a:avLst/>
              </a:prstGeom>
              <a:solidFill>
                <a:srgbClr val="FFFFFF"/>
              </a:solidFill>
              <a:ln w="317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36000" tIns="36000" rIns="36000" bIns="36000" numCol="1" anchor="ctr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44" name="Line 39"/>
              <p:cNvSpPr>
                <a:spLocks noChangeShapeType="1"/>
              </p:cNvSpPr>
              <p:nvPr/>
            </p:nvSpPr>
            <p:spPr bwMode="auto">
              <a:xfrm flipV="1">
                <a:off x="9849" y="9145"/>
                <a:ext cx="111" cy="181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36000" tIns="36000" rIns="36000" bIns="36000" numCol="1" anchor="ctr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45" name="Text Box 40"/>
              <p:cNvSpPr txBox="1">
                <a:spLocks noChangeArrowheads="1"/>
              </p:cNvSpPr>
              <p:nvPr/>
            </p:nvSpPr>
            <p:spPr bwMode="auto">
              <a:xfrm>
                <a:off x="8966" y="9088"/>
                <a:ext cx="447" cy="181"/>
              </a:xfrm>
              <a:prstGeom prst="rect">
                <a:avLst/>
              </a:prstGeom>
              <a:noFill/>
              <a:ln w="31750">
                <a:noFill/>
                <a:miter lim="800000"/>
                <a:headEnd/>
                <a:tailEnd/>
              </a:ln>
            </p:spPr>
            <p:txBody>
              <a:bodyPr vert="horz" wrap="square" lIns="36000" tIns="36000" rIns="36000" bIns="36000" numCol="1" anchor="ctr" anchorCtr="0" compatLnSpc="1">
                <a:prstTxWarp prst="textNoShape">
                  <a:avLst/>
                </a:prstTxWarp>
              </a:bodyPr>
              <a:lstStyle/>
              <a:p>
                <a:pPr marR="0" lvl="0" indent="0" algn="ctr" fontAlgn="base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latin typeface="Arial" pitchFamily="34" charset="0"/>
                    <a:cs typeface="Arial" pitchFamily="34" charset="0"/>
                  </a:rPr>
                  <a:t>TV</a:t>
                </a:r>
                <a:endParaRPr lang="ru-RU" sz="1600" b="1" dirty="0" smtClean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6" name="Oval 41"/>
              <p:cNvSpPr>
                <a:spLocks noChangeArrowheads="1"/>
              </p:cNvSpPr>
              <p:nvPr/>
            </p:nvSpPr>
            <p:spPr bwMode="auto">
              <a:xfrm>
                <a:off x="9856" y="9740"/>
                <a:ext cx="111" cy="90"/>
              </a:xfrm>
              <a:prstGeom prst="ellipse">
                <a:avLst/>
              </a:prstGeom>
              <a:solidFill>
                <a:srgbClr val="FFFFFF"/>
              </a:solidFill>
              <a:ln w="317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36000" tIns="36000" rIns="36000" bIns="36000" numCol="1" anchor="ctr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47" name="Line 42"/>
              <p:cNvSpPr>
                <a:spLocks noChangeShapeType="1"/>
              </p:cNvSpPr>
              <p:nvPr/>
            </p:nvSpPr>
            <p:spPr bwMode="auto">
              <a:xfrm flipV="1">
                <a:off x="9856" y="9695"/>
                <a:ext cx="111" cy="181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36000" tIns="36000" rIns="36000" bIns="36000" numCol="1" anchor="ctr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</p:grpSp>
      <p:grpSp>
        <p:nvGrpSpPr>
          <p:cNvPr id="9" name="Группа 8"/>
          <p:cNvGrpSpPr/>
          <p:nvPr/>
        </p:nvGrpSpPr>
        <p:grpSpPr>
          <a:xfrm>
            <a:off x="6788322" y="1268760"/>
            <a:ext cx="1816126" cy="1405860"/>
            <a:chOff x="6788322" y="1268760"/>
            <a:chExt cx="1816126" cy="1405860"/>
          </a:xfrm>
        </p:grpSpPr>
        <p:grpSp>
          <p:nvGrpSpPr>
            <p:cNvPr id="6" name="Группа 5"/>
            <p:cNvGrpSpPr/>
            <p:nvPr/>
          </p:nvGrpSpPr>
          <p:grpSpPr>
            <a:xfrm>
              <a:off x="6788322" y="1268760"/>
              <a:ext cx="1816126" cy="1405860"/>
              <a:chOff x="6516216" y="1349926"/>
              <a:chExt cx="1816126" cy="1405860"/>
            </a:xfrm>
          </p:grpSpPr>
          <p:sp>
            <p:nvSpPr>
              <p:cNvPr id="2" name="Скругленный прямоугольник 1"/>
              <p:cNvSpPr/>
              <p:nvPr/>
            </p:nvSpPr>
            <p:spPr bwMode="auto">
              <a:xfrm>
                <a:off x="6516216" y="1349926"/>
                <a:ext cx="1816126" cy="1405860"/>
              </a:xfrm>
              <a:prstGeom prst="roundRect">
                <a:avLst>
                  <a:gd name="adj" fmla="val 8715"/>
                </a:avLst>
              </a:prstGeom>
              <a:solidFill>
                <a:srgbClr val="FFFF00"/>
              </a:solidFill>
              <a:ln w="25400">
                <a:solidFill>
                  <a:srgbClr val="FF6600"/>
                </a:solidFill>
                <a:prstDash val="solid"/>
                <a:round/>
                <a:headEnd type="stealth" w="sm" len="sm"/>
                <a:tailEnd/>
              </a:ln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ru-RU"/>
              </a:p>
            </p:txBody>
          </p:sp>
          <p:grpSp>
            <p:nvGrpSpPr>
              <p:cNvPr id="12" name="Group 2"/>
              <p:cNvGrpSpPr>
                <a:grpSpLocks/>
              </p:cNvGrpSpPr>
              <p:nvPr/>
            </p:nvGrpSpPr>
            <p:grpSpPr bwMode="auto">
              <a:xfrm>
                <a:off x="6608991" y="1380255"/>
                <a:ext cx="1563649" cy="1271846"/>
                <a:chOff x="8535" y="8141"/>
                <a:chExt cx="1454" cy="881"/>
              </a:xfrm>
            </p:grpSpPr>
            <p:grpSp>
              <p:nvGrpSpPr>
                <p:cNvPr id="13" name="Group 3"/>
                <p:cNvGrpSpPr>
                  <a:grpSpLocks/>
                </p:cNvGrpSpPr>
                <p:nvPr/>
              </p:nvGrpSpPr>
              <p:grpSpPr bwMode="auto">
                <a:xfrm rot="5400000">
                  <a:off x="8770" y="8480"/>
                  <a:ext cx="549" cy="126"/>
                  <a:chOff x="1296" y="11068"/>
                  <a:chExt cx="864" cy="160"/>
                </a:xfrm>
              </p:grpSpPr>
              <p:sp>
                <p:nvSpPr>
                  <p:cNvPr id="32" name="Arc 4"/>
                  <p:cNvSpPr>
                    <a:spLocks/>
                  </p:cNvSpPr>
                  <p:nvPr/>
                </p:nvSpPr>
                <p:spPr bwMode="auto">
                  <a:xfrm rot="-5400000">
                    <a:off x="1360" y="11004"/>
                    <a:ext cx="160" cy="288"/>
                  </a:xfrm>
                  <a:custGeom>
                    <a:avLst/>
                    <a:gdLst>
                      <a:gd name="G0" fmla="+- 486 0 0"/>
                      <a:gd name="G1" fmla="+- 21600 0 0"/>
                      <a:gd name="G2" fmla="+- 21600 0 0"/>
                      <a:gd name="T0" fmla="*/ 486 w 22086"/>
                      <a:gd name="T1" fmla="*/ 0 h 43200"/>
                      <a:gd name="T2" fmla="*/ 0 w 22086"/>
                      <a:gd name="T3" fmla="*/ 43195 h 43200"/>
                      <a:gd name="T4" fmla="*/ 486 w 22086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2086" h="43200" fill="none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</a:path>
                      <a:path w="22086" h="43200" stroke="0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  <a:lnTo>
                          <a:pt x="486" y="21600"/>
                        </a:lnTo>
                        <a:close/>
                      </a:path>
                    </a:pathLst>
                  </a:custGeom>
                  <a:noFill/>
                  <a:ln w="317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3" name="Arc 5"/>
                  <p:cNvSpPr>
                    <a:spLocks/>
                  </p:cNvSpPr>
                  <p:nvPr/>
                </p:nvSpPr>
                <p:spPr bwMode="auto">
                  <a:xfrm rot="-5400000">
                    <a:off x="1648" y="11004"/>
                    <a:ext cx="160" cy="288"/>
                  </a:xfrm>
                  <a:custGeom>
                    <a:avLst/>
                    <a:gdLst>
                      <a:gd name="G0" fmla="+- 486 0 0"/>
                      <a:gd name="G1" fmla="+- 21600 0 0"/>
                      <a:gd name="G2" fmla="+- 21600 0 0"/>
                      <a:gd name="T0" fmla="*/ 486 w 22086"/>
                      <a:gd name="T1" fmla="*/ 0 h 43200"/>
                      <a:gd name="T2" fmla="*/ 0 w 22086"/>
                      <a:gd name="T3" fmla="*/ 43195 h 43200"/>
                      <a:gd name="T4" fmla="*/ 486 w 22086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2086" h="43200" fill="none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</a:path>
                      <a:path w="22086" h="43200" stroke="0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  <a:lnTo>
                          <a:pt x="486" y="21600"/>
                        </a:lnTo>
                        <a:close/>
                      </a:path>
                    </a:pathLst>
                  </a:custGeom>
                  <a:noFill/>
                  <a:ln w="317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4" name="Arc 6"/>
                  <p:cNvSpPr>
                    <a:spLocks/>
                  </p:cNvSpPr>
                  <p:nvPr/>
                </p:nvSpPr>
                <p:spPr bwMode="auto">
                  <a:xfrm rot="-5400000">
                    <a:off x="1936" y="11004"/>
                    <a:ext cx="160" cy="288"/>
                  </a:xfrm>
                  <a:custGeom>
                    <a:avLst/>
                    <a:gdLst>
                      <a:gd name="G0" fmla="+- 486 0 0"/>
                      <a:gd name="G1" fmla="+- 21600 0 0"/>
                      <a:gd name="G2" fmla="+- 21600 0 0"/>
                      <a:gd name="T0" fmla="*/ 486 w 22086"/>
                      <a:gd name="T1" fmla="*/ 0 h 43200"/>
                      <a:gd name="T2" fmla="*/ 0 w 22086"/>
                      <a:gd name="T3" fmla="*/ 43195 h 43200"/>
                      <a:gd name="T4" fmla="*/ 486 w 22086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2086" h="43200" fill="none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</a:path>
                      <a:path w="22086" h="43200" stroke="0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  <a:lnTo>
                          <a:pt x="486" y="21600"/>
                        </a:lnTo>
                        <a:close/>
                      </a:path>
                    </a:pathLst>
                  </a:custGeom>
                  <a:noFill/>
                  <a:ln w="317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sp>
              <p:nvSpPr>
                <p:cNvPr id="14" name="Line 7"/>
                <p:cNvSpPr>
                  <a:spLocks noChangeShapeType="1"/>
                </p:cNvSpPr>
                <p:nvPr/>
              </p:nvSpPr>
              <p:spPr bwMode="auto">
                <a:xfrm>
                  <a:off x="8540" y="8268"/>
                  <a:ext cx="446" cy="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6" name="Line 8"/>
                <p:cNvSpPr>
                  <a:spLocks noChangeShapeType="1"/>
                </p:cNvSpPr>
                <p:nvPr/>
              </p:nvSpPr>
              <p:spPr bwMode="auto">
                <a:xfrm>
                  <a:off x="8535" y="8819"/>
                  <a:ext cx="446" cy="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7" name="Line 9"/>
                <p:cNvSpPr>
                  <a:spLocks noChangeShapeType="1"/>
                </p:cNvSpPr>
                <p:nvPr/>
              </p:nvSpPr>
              <p:spPr bwMode="auto">
                <a:xfrm>
                  <a:off x="9189" y="8268"/>
                  <a:ext cx="0" cy="542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grpSp>
              <p:nvGrpSpPr>
                <p:cNvPr id="18" name="Group 10"/>
                <p:cNvGrpSpPr>
                  <a:grpSpLocks/>
                </p:cNvGrpSpPr>
                <p:nvPr/>
              </p:nvGrpSpPr>
              <p:grpSpPr bwMode="auto">
                <a:xfrm flipH="1">
                  <a:off x="9273" y="8268"/>
                  <a:ext cx="571" cy="550"/>
                  <a:chOff x="5938" y="8760"/>
                  <a:chExt cx="726" cy="865"/>
                </a:xfrm>
              </p:grpSpPr>
              <p:grpSp>
                <p:nvGrpSpPr>
                  <p:cNvPr id="26" name="Group 11"/>
                  <p:cNvGrpSpPr>
                    <a:grpSpLocks/>
                  </p:cNvGrpSpPr>
                  <p:nvPr/>
                </p:nvGrpSpPr>
                <p:grpSpPr bwMode="auto">
                  <a:xfrm rot="5400000">
                    <a:off x="6152" y="9113"/>
                    <a:ext cx="864" cy="160"/>
                    <a:chOff x="1296" y="11068"/>
                    <a:chExt cx="864" cy="160"/>
                  </a:xfrm>
                </p:grpSpPr>
                <p:sp>
                  <p:nvSpPr>
                    <p:cNvPr id="29" name="Arc 12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360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317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0" name="Arc 13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648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317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1" name="Arc 14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936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317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sp>
                <p:nvSpPr>
                  <p:cNvPr id="27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5944" y="8760"/>
                    <a:ext cx="568" cy="0"/>
                  </a:xfrm>
                  <a:prstGeom prst="line">
                    <a:avLst/>
                  </a:prstGeom>
                  <a:noFill/>
                  <a:ln w="317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8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5938" y="9625"/>
                    <a:ext cx="568" cy="0"/>
                  </a:xfrm>
                  <a:prstGeom prst="line">
                    <a:avLst/>
                  </a:prstGeom>
                  <a:noFill/>
                  <a:ln w="317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sp>
              <p:nvSpPr>
                <p:cNvPr id="19" name="Oval 17"/>
                <p:cNvSpPr>
                  <a:spLocks noChangeArrowheads="1"/>
                </p:cNvSpPr>
                <p:nvPr/>
              </p:nvSpPr>
              <p:spPr bwMode="auto">
                <a:xfrm>
                  <a:off x="9849" y="8218"/>
                  <a:ext cx="111" cy="90"/>
                </a:xfrm>
                <a:prstGeom prst="ellipse">
                  <a:avLst/>
                </a:prstGeom>
                <a:solidFill>
                  <a:srgbClr val="FFFFFF"/>
                </a:solidFill>
                <a:ln w="317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0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9849" y="8177"/>
                  <a:ext cx="111" cy="181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1" name="Line 19"/>
                <p:cNvSpPr>
                  <a:spLocks noChangeShapeType="1"/>
                </p:cNvSpPr>
                <p:nvPr/>
              </p:nvSpPr>
              <p:spPr bwMode="auto">
                <a:xfrm>
                  <a:off x="9834" y="8810"/>
                  <a:ext cx="0" cy="18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2" name="Line 20"/>
                <p:cNvSpPr>
                  <a:spLocks noChangeShapeType="1"/>
                </p:cNvSpPr>
                <p:nvPr/>
              </p:nvSpPr>
              <p:spPr bwMode="auto">
                <a:xfrm>
                  <a:off x="9722" y="9022"/>
                  <a:ext cx="223" cy="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3" name="Line 21"/>
                <p:cNvSpPr>
                  <a:spLocks noChangeShapeType="1"/>
                </p:cNvSpPr>
                <p:nvPr/>
              </p:nvSpPr>
              <p:spPr bwMode="auto">
                <a:xfrm>
                  <a:off x="9679" y="8990"/>
                  <a:ext cx="310" cy="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4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9057" y="8141"/>
                  <a:ext cx="252" cy="124"/>
                </a:xfrm>
                <a:prstGeom prst="rect">
                  <a:avLst/>
                </a:prstGeom>
                <a:noFill/>
                <a:ln w="31750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ts val="1000"/>
                    </a:spcAft>
                  </a:pPr>
                  <a:r>
                    <a:rPr lang="en-US" sz="1600" b="1" dirty="0" smtClean="0">
                      <a:latin typeface="Arial" pitchFamily="34" charset="0"/>
                      <a:cs typeface="Arial" pitchFamily="34" charset="0"/>
                    </a:rPr>
                    <a:t>TV</a:t>
                  </a:r>
                  <a:endParaRPr lang="ru-RU" sz="1600" b="1" dirty="0" smtClean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sp>
          <p:nvSpPr>
            <p:cNvPr id="108" name="Line 20"/>
            <p:cNvSpPr>
              <a:spLocks noChangeShapeType="1"/>
            </p:cNvSpPr>
            <p:nvPr/>
          </p:nvSpPr>
          <p:spPr bwMode="auto">
            <a:xfrm>
              <a:off x="8215558" y="2624275"/>
              <a:ext cx="119908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15" name="Группа 14"/>
          <p:cNvGrpSpPr/>
          <p:nvPr/>
        </p:nvGrpSpPr>
        <p:grpSpPr>
          <a:xfrm>
            <a:off x="6784103" y="4775497"/>
            <a:ext cx="1820345" cy="1461815"/>
            <a:chOff x="6784103" y="4775497"/>
            <a:chExt cx="1820345" cy="1461815"/>
          </a:xfrm>
        </p:grpSpPr>
        <p:grpSp>
          <p:nvGrpSpPr>
            <p:cNvPr id="7" name="Группа 6"/>
            <p:cNvGrpSpPr/>
            <p:nvPr/>
          </p:nvGrpSpPr>
          <p:grpSpPr>
            <a:xfrm>
              <a:off x="6784103" y="4775497"/>
              <a:ext cx="1820345" cy="1461815"/>
              <a:chOff x="6774624" y="4775497"/>
              <a:chExt cx="1820345" cy="1461815"/>
            </a:xfrm>
          </p:grpSpPr>
          <p:sp>
            <p:nvSpPr>
              <p:cNvPr id="107" name="Скругленный прямоугольник 106"/>
              <p:cNvSpPr/>
              <p:nvPr/>
            </p:nvSpPr>
            <p:spPr bwMode="auto">
              <a:xfrm>
                <a:off x="6774624" y="4775497"/>
                <a:ext cx="1820345" cy="1461815"/>
              </a:xfrm>
              <a:prstGeom prst="roundRect">
                <a:avLst>
                  <a:gd name="adj" fmla="val 8715"/>
                </a:avLst>
              </a:prstGeom>
              <a:solidFill>
                <a:srgbClr val="FFFF00"/>
              </a:solidFill>
              <a:ln w="25400">
                <a:solidFill>
                  <a:srgbClr val="FF6600"/>
                </a:solidFill>
                <a:prstDash val="solid"/>
                <a:round/>
                <a:headEnd type="stealth" w="sm" len="sm"/>
                <a:tailEnd/>
              </a:ln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ru-RU"/>
              </a:p>
            </p:txBody>
          </p:sp>
          <p:grpSp>
            <p:nvGrpSpPr>
              <p:cNvPr id="57" name="Group 43"/>
              <p:cNvGrpSpPr>
                <a:grpSpLocks/>
              </p:cNvGrpSpPr>
              <p:nvPr/>
            </p:nvGrpSpPr>
            <p:grpSpPr bwMode="auto">
              <a:xfrm>
                <a:off x="6937191" y="4800538"/>
                <a:ext cx="1523858" cy="1305045"/>
                <a:chOff x="8545" y="10650"/>
                <a:chExt cx="1417" cy="904"/>
              </a:xfrm>
            </p:grpSpPr>
            <p:grpSp>
              <p:nvGrpSpPr>
                <p:cNvPr id="58" name="Group 44"/>
                <p:cNvGrpSpPr>
                  <a:grpSpLocks/>
                </p:cNvGrpSpPr>
                <p:nvPr/>
              </p:nvGrpSpPr>
              <p:grpSpPr bwMode="auto">
                <a:xfrm>
                  <a:off x="8545" y="10650"/>
                  <a:ext cx="1417" cy="788"/>
                  <a:chOff x="8545" y="9088"/>
                  <a:chExt cx="1417" cy="788"/>
                </a:xfrm>
              </p:grpSpPr>
              <p:grpSp>
                <p:nvGrpSpPr>
                  <p:cNvPr id="62" name="Group 45"/>
                  <p:cNvGrpSpPr>
                    <a:grpSpLocks/>
                  </p:cNvGrpSpPr>
                  <p:nvPr/>
                </p:nvGrpSpPr>
                <p:grpSpPr bwMode="auto">
                  <a:xfrm rot="5400000">
                    <a:off x="8770" y="9448"/>
                    <a:ext cx="549" cy="126"/>
                    <a:chOff x="1296" y="11068"/>
                    <a:chExt cx="864" cy="160"/>
                  </a:xfrm>
                </p:grpSpPr>
                <p:sp>
                  <p:nvSpPr>
                    <p:cNvPr id="78" name="Arc 46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360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317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36000" rIns="36000" bIns="3600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79" name="Arc 47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648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317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36000" rIns="36000" bIns="3600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0" name="Arc 48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936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317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36000" rIns="36000" bIns="3600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sp>
                <p:nvSpPr>
                  <p:cNvPr id="63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8545" y="9236"/>
                    <a:ext cx="446" cy="0"/>
                  </a:xfrm>
                  <a:prstGeom prst="line">
                    <a:avLst/>
                  </a:prstGeom>
                  <a:noFill/>
                  <a:ln w="317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36000" rIns="36000" bIns="3600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64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8545" y="9786"/>
                    <a:ext cx="446" cy="0"/>
                  </a:xfrm>
                  <a:prstGeom prst="line">
                    <a:avLst/>
                  </a:prstGeom>
                  <a:noFill/>
                  <a:ln w="317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36000" rIns="36000" bIns="3600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65" name="Line 51"/>
                  <p:cNvSpPr>
                    <a:spLocks noChangeShapeType="1"/>
                  </p:cNvSpPr>
                  <p:nvPr/>
                </p:nvSpPr>
                <p:spPr bwMode="auto">
                  <a:xfrm>
                    <a:off x="9189" y="9236"/>
                    <a:ext cx="0" cy="542"/>
                  </a:xfrm>
                  <a:prstGeom prst="line">
                    <a:avLst/>
                  </a:prstGeom>
                  <a:noFill/>
                  <a:ln w="508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36000" rIns="36000" bIns="3600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grpSp>
                <p:nvGrpSpPr>
                  <p:cNvPr id="66" name="Group 52"/>
                  <p:cNvGrpSpPr>
                    <a:grpSpLocks/>
                  </p:cNvGrpSpPr>
                  <p:nvPr/>
                </p:nvGrpSpPr>
                <p:grpSpPr bwMode="auto">
                  <a:xfrm flipH="1">
                    <a:off x="9273" y="9236"/>
                    <a:ext cx="571" cy="550"/>
                    <a:chOff x="5938" y="8760"/>
                    <a:chExt cx="726" cy="865"/>
                  </a:xfrm>
                </p:grpSpPr>
                <p:grpSp>
                  <p:nvGrpSpPr>
                    <p:cNvPr id="72" name="Group 53"/>
                    <p:cNvGrpSpPr>
                      <a:grpSpLocks/>
                    </p:cNvGrpSpPr>
                    <p:nvPr/>
                  </p:nvGrpSpPr>
                  <p:grpSpPr bwMode="auto">
                    <a:xfrm rot="5400000">
                      <a:off x="6152" y="9113"/>
                      <a:ext cx="864" cy="160"/>
                      <a:chOff x="1296" y="11068"/>
                      <a:chExt cx="864" cy="160"/>
                    </a:xfrm>
                  </p:grpSpPr>
                  <p:sp>
                    <p:nvSpPr>
                      <p:cNvPr id="75" name="Arc 54"/>
                      <p:cNvSpPr>
                        <a:spLocks/>
                      </p:cNvSpPr>
                      <p:nvPr/>
                    </p:nvSpPr>
                    <p:spPr bwMode="auto">
                      <a:xfrm rot="-5400000">
                        <a:off x="1360" y="11004"/>
                        <a:ext cx="160" cy="288"/>
                      </a:xfrm>
                      <a:custGeom>
                        <a:avLst/>
                        <a:gdLst>
                          <a:gd name="G0" fmla="+- 486 0 0"/>
                          <a:gd name="G1" fmla="+- 21600 0 0"/>
                          <a:gd name="G2" fmla="+- 21600 0 0"/>
                          <a:gd name="T0" fmla="*/ 486 w 22086"/>
                          <a:gd name="T1" fmla="*/ 0 h 43200"/>
                          <a:gd name="T2" fmla="*/ 0 w 22086"/>
                          <a:gd name="T3" fmla="*/ 43195 h 43200"/>
                          <a:gd name="T4" fmla="*/ 486 w 22086"/>
                          <a:gd name="T5" fmla="*/ 21600 h 432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2086" h="43200" fill="none" extrusionOk="0">
                            <a:moveTo>
                              <a:pt x="485" y="0"/>
                            </a:moveTo>
                            <a:cubicBezTo>
                              <a:pt x="12415" y="0"/>
                              <a:pt x="22086" y="9670"/>
                              <a:pt x="22086" y="21600"/>
                            </a:cubicBezTo>
                            <a:cubicBezTo>
                              <a:pt x="22086" y="33529"/>
                              <a:pt x="12415" y="43200"/>
                              <a:pt x="486" y="43200"/>
                            </a:cubicBezTo>
                            <a:cubicBezTo>
                              <a:pt x="323" y="43200"/>
                              <a:pt x="161" y="43198"/>
                              <a:pt x="0" y="43194"/>
                            </a:cubicBezTo>
                          </a:path>
                          <a:path w="22086" h="43200" stroke="0" extrusionOk="0">
                            <a:moveTo>
                              <a:pt x="485" y="0"/>
                            </a:moveTo>
                            <a:cubicBezTo>
                              <a:pt x="12415" y="0"/>
                              <a:pt x="22086" y="9670"/>
                              <a:pt x="22086" y="21600"/>
                            </a:cubicBezTo>
                            <a:cubicBezTo>
                              <a:pt x="22086" y="33529"/>
                              <a:pt x="12415" y="43200"/>
                              <a:pt x="486" y="43200"/>
                            </a:cubicBezTo>
                            <a:cubicBezTo>
                              <a:pt x="323" y="43200"/>
                              <a:pt x="161" y="43198"/>
                              <a:pt x="0" y="43194"/>
                            </a:cubicBezTo>
                            <a:lnTo>
                              <a:pt x="486" y="21600"/>
                            </a:lnTo>
                            <a:close/>
                          </a:path>
                        </a:pathLst>
                      </a:custGeom>
                      <a:noFill/>
                      <a:ln w="317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36000" tIns="36000" rIns="36000" bIns="3600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/>
                      </a:p>
                    </p:txBody>
                  </p:sp>
                  <p:sp>
                    <p:nvSpPr>
                      <p:cNvPr id="76" name="Arc 55"/>
                      <p:cNvSpPr>
                        <a:spLocks/>
                      </p:cNvSpPr>
                      <p:nvPr/>
                    </p:nvSpPr>
                    <p:spPr bwMode="auto">
                      <a:xfrm rot="-5400000">
                        <a:off x="1648" y="11004"/>
                        <a:ext cx="160" cy="288"/>
                      </a:xfrm>
                      <a:custGeom>
                        <a:avLst/>
                        <a:gdLst>
                          <a:gd name="G0" fmla="+- 486 0 0"/>
                          <a:gd name="G1" fmla="+- 21600 0 0"/>
                          <a:gd name="G2" fmla="+- 21600 0 0"/>
                          <a:gd name="T0" fmla="*/ 486 w 22086"/>
                          <a:gd name="T1" fmla="*/ 0 h 43200"/>
                          <a:gd name="T2" fmla="*/ 0 w 22086"/>
                          <a:gd name="T3" fmla="*/ 43195 h 43200"/>
                          <a:gd name="T4" fmla="*/ 486 w 22086"/>
                          <a:gd name="T5" fmla="*/ 21600 h 432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2086" h="43200" fill="none" extrusionOk="0">
                            <a:moveTo>
                              <a:pt x="485" y="0"/>
                            </a:moveTo>
                            <a:cubicBezTo>
                              <a:pt x="12415" y="0"/>
                              <a:pt x="22086" y="9670"/>
                              <a:pt x="22086" y="21600"/>
                            </a:cubicBezTo>
                            <a:cubicBezTo>
                              <a:pt x="22086" y="33529"/>
                              <a:pt x="12415" y="43200"/>
                              <a:pt x="486" y="43200"/>
                            </a:cubicBezTo>
                            <a:cubicBezTo>
                              <a:pt x="323" y="43200"/>
                              <a:pt x="161" y="43198"/>
                              <a:pt x="0" y="43194"/>
                            </a:cubicBezTo>
                          </a:path>
                          <a:path w="22086" h="43200" stroke="0" extrusionOk="0">
                            <a:moveTo>
                              <a:pt x="485" y="0"/>
                            </a:moveTo>
                            <a:cubicBezTo>
                              <a:pt x="12415" y="0"/>
                              <a:pt x="22086" y="9670"/>
                              <a:pt x="22086" y="21600"/>
                            </a:cubicBezTo>
                            <a:cubicBezTo>
                              <a:pt x="22086" y="33529"/>
                              <a:pt x="12415" y="43200"/>
                              <a:pt x="486" y="43200"/>
                            </a:cubicBezTo>
                            <a:cubicBezTo>
                              <a:pt x="323" y="43200"/>
                              <a:pt x="161" y="43198"/>
                              <a:pt x="0" y="43194"/>
                            </a:cubicBezTo>
                            <a:lnTo>
                              <a:pt x="486" y="21600"/>
                            </a:lnTo>
                            <a:close/>
                          </a:path>
                        </a:pathLst>
                      </a:custGeom>
                      <a:noFill/>
                      <a:ln w="317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36000" tIns="36000" rIns="36000" bIns="3600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/>
                      </a:p>
                    </p:txBody>
                  </p:sp>
                  <p:sp>
                    <p:nvSpPr>
                      <p:cNvPr id="77" name="Arc 56"/>
                      <p:cNvSpPr>
                        <a:spLocks/>
                      </p:cNvSpPr>
                      <p:nvPr/>
                    </p:nvSpPr>
                    <p:spPr bwMode="auto">
                      <a:xfrm rot="-5400000">
                        <a:off x="1936" y="11004"/>
                        <a:ext cx="160" cy="288"/>
                      </a:xfrm>
                      <a:custGeom>
                        <a:avLst/>
                        <a:gdLst>
                          <a:gd name="G0" fmla="+- 486 0 0"/>
                          <a:gd name="G1" fmla="+- 21600 0 0"/>
                          <a:gd name="G2" fmla="+- 21600 0 0"/>
                          <a:gd name="T0" fmla="*/ 486 w 22086"/>
                          <a:gd name="T1" fmla="*/ 0 h 43200"/>
                          <a:gd name="T2" fmla="*/ 0 w 22086"/>
                          <a:gd name="T3" fmla="*/ 43195 h 43200"/>
                          <a:gd name="T4" fmla="*/ 486 w 22086"/>
                          <a:gd name="T5" fmla="*/ 21600 h 432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2086" h="43200" fill="none" extrusionOk="0">
                            <a:moveTo>
                              <a:pt x="485" y="0"/>
                            </a:moveTo>
                            <a:cubicBezTo>
                              <a:pt x="12415" y="0"/>
                              <a:pt x="22086" y="9670"/>
                              <a:pt x="22086" y="21600"/>
                            </a:cubicBezTo>
                            <a:cubicBezTo>
                              <a:pt x="22086" y="33529"/>
                              <a:pt x="12415" y="43200"/>
                              <a:pt x="486" y="43200"/>
                            </a:cubicBezTo>
                            <a:cubicBezTo>
                              <a:pt x="323" y="43200"/>
                              <a:pt x="161" y="43198"/>
                              <a:pt x="0" y="43194"/>
                            </a:cubicBezTo>
                          </a:path>
                          <a:path w="22086" h="43200" stroke="0" extrusionOk="0">
                            <a:moveTo>
                              <a:pt x="485" y="0"/>
                            </a:moveTo>
                            <a:cubicBezTo>
                              <a:pt x="12415" y="0"/>
                              <a:pt x="22086" y="9670"/>
                              <a:pt x="22086" y="21600"/>
                            </a:cubicBezTo>
                            <a:cubicBezTo>
                              <a:pt x="22086" y="33529"/>
                              <a:pt x="12415" y="43200"/>
                              <a:pt x="486" y="43200"/>
                            </a:cubicBezTo>
                            <a:cubicBezTo>
                              <a:pt x="323" y="43200"/>
                              <a:pt x="161" y="43198"/>
                              <a:pt x="0" y="43194"/>
                            </a:cubicBezTo>
                            <a:lnTo>
                              <a:pt x="486" y="21600"/>
                            </a:lnTo>
                            <a:close/>
                          </a:path>
                        </a:pathLst>
                      </a:custGeom>
                      <a:noFill/>
                      <a:ln w="317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36000" tIns="36000" rIns="36000" bIns="3600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/>
                      </a:p>
                    </p:txBody>
                  </p:sp>
                </p:grpSp>
                <p:sp>
                  <p:nvSpPr>
                    <p:cNvPr id="73" name="Line 5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938" y="8760"/>
                      <a:ext cx="568" cy="0"/>
                    </a:xfrm>
                    <a:prstGeom prst="line">
                      <a:avLst/>
                    </a:prstGeom>
                    <a:noFill/>
                    <a:ln w="317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36000" rIns="36000" bIns="3600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74" name="Line 5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944" y="9625"/>
                      <a:ext cx="568" cy="0"/>
                    </a:xfrm>
                    <a:prstGeom prst="line">
                      <a:avLst/>
                    </a:prstGeom>
                    <a:noFill/>
                    <a:ln w="317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36000" rIns="36000" bIns="3600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sp>
                <p:nvSpPr>
                  <p:cNvPr id="67" name="Oval 59"/>
                  <p:cNvSpPr>
                    <a:spLocks noChangeArrowheads="1"/>
                  </p:cNvSpPr>
                  <p:nvPr/>
                </p:nvSpPr>
                <p:spPr bwMode="auto">
                  <a:xfrm>
                    <a:off x="9844" y="9186"/>
                    <a:ext cx="111" cy="9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317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36000" rIns="36000" bIns="3600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68" name="Line 6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844" y="9145"/>
                    <a:ext cx="111" cy="181"/>
                  </a:xfrm>
                  <a:prstGeom prst="line">
                    <a:avLst/>
                  </a:prstGeom>
                  <a:noFill/>
                  <a:ln w="317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36000" rIns="36000" bIns="3600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69" name="Text Box 6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966" y="9088"/>
                    <a:ext cx="447" cy="181"/>
                  </a:xfrm>
                  <a:prstGeom prst="rect">
                    <a:avLst/>
                  </a:prstGeom>
                  <a:noFill/>
                  <a:ln w="31750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36000" tIns="36000" rIns="36000" bIns="3600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ts val="1000"/>
                      </a:spcAft>
                    </a:pPr>
                    <a:r>
                      <a:rPr lang="en-US" sz="1600" b="1" dirty="0" smtClean="0">
                        <a:latin typeface="Arial" pitchFamily="34" charset="0"/>
                        <a:cs typeface="Arial" pitchFamily="34" charset="0"/>
                      </a:rPr>
                      <a:t>TV</a:t>
                    </a:r>
                    <a:endParaRPr lang="ru-RU" sz="1600" b="1" dirty="0" smtClean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70" name="Oval 62"/>
                  <p:cNvSpPr>
                    <a:spLocks noChangeArrowheads="1"/>
                  </p:cNvSpPr>
                  <p:nvPr/>
                </p:nvSpPr>
                <p:spPr bwMode="auto">
                  <a:xfrm>
                    <a:off x="9851" y="9736"/>
                    <a:ext cx="111" cy="9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317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36000" rIns="36000" bIns="3600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71" name="Line 6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851" y="9695"/>
                    <a:ext cx="111" cy="181"/>
                  </a:xfrm>
                  <a:prstGeom prst="line">
                    <a:avLst/>
                  </a:prstGeom>
                  <a:noFill/>
                  <a:ln w="317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36000" rIns="36000" bIns="3600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sp>
              <p:nvSpPr>
                <p:cNvPr id="59" name="Line 64"/>
                <p:cNvSpPr>
                  <a:spLocks noChangeShapeType="1"/>
                </p:cNvSpPr>
                <p:nvPr/>
              </p:nvSpPr>
              <p:spPr bwMode="auto">
                <a:xfrm>
                  <a:off x="9453" y="11350"/>
                  <a:ext cx="0" cy="18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  <a:headEnd type="oval"/>
                  <a:tailEnd/>
                </a:ln>
              </p:spPr>
              <p:txBody>
                <a:bodyPr vert="horz" wrap="square" lIns="36000" tIns="36000" rIns="36000" bIns="3600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60" name="Line 65"/>
                <p:cNvSpPr>
                  <a:spLocks noChangeShapeType="1"/>
                </p:cNvSpPr>
                <p:nvPr/>
              </p:nvSpPr>
              <p:spPr bwMode="auto">
                <a:xfrm>
                  <a:off x="9341" y="11554"/>
                  <a:ext cx="223" cy="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36000" tIns="36000" rIns="36000" bIns="3600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61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9285" y="11522"/>
                  <a:ext cx="343" cy="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36000" tIns="36000" rIns="36000" bIns="3600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</p:grpSp>
        </p:grpSp>
        <p:sp>
          <p:nvSpPr>
            <p:cNvPr id="109" name="Line 20"/>
            <p:cNvSpPr>
              <a:spLocks noChangeShapeType="1"/>
            </p:cNvSpPr>
            <p:nvPr/>
          </p:nvSpPr>
          <p:spPr bwMode="auto">
            <a:xfrm>
              <a:off x="7861944" y="6165304"/>
              <a:ext cx="119908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0"/>
          <p:cNvSpPr>
            <a:spLocks noChangeArrowheads="1"/>
          </p:cNvSpPr>
          <p:nvPr/>
        </p:nvSpPr>
        <p:spPr bwMode="auto">
          <a:xfrm>
            <a:off x="785786" y="0"/>
            <a:ext cx="5357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09575" algn="l"/>
              </a:tabLst>
            </a:pPr>
            <a:r>
              <a:rPr lang="ru-RU" sz="2400" b="1" cap="small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Однофазные  электрические сети</a:t>
            </a:r>
            <a:r>
              <a:rPr lang="ru-RU" sz="24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:</a:t>
            </a:r>
            <a:endParaRPr kumimoji="0" lang="ru-RU" sz="24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 Box 68"/>
          <p:cNvSpPr txBox="1">
            <a:spLocks noChangeArrowheads="1"/>
          </p:cNvSpPr>
          <p:nvPr/>
        </p:nvSpPr>
        <p:spPr bwMode="auto">
          <a:xfrm>
            <a:off x="0" y="571480"/>
            <a:ext cx="5857884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lvl="1" indent="432000" algn="just" fontAlgn="base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lang="ru-RU" sz="2200" b="1" dirty="0" smtClean="0">
                <a:solidFill>
                  <a:srgbClr val="3366FF"/>
                </a:solidFill>
                <a:latin typeface="Arial Narrow" pitchFamily="34" charset="0"/>
                <a:cs typeface="Arial" pitchFamily="34" charset="0"/>
              </a:rPr>
              <a:t>однофазная </a:t>
            </a:r>
            <a:r>
              <a:rPr lang="ru-RU" sz="2200" b="1" dirty="0" err="1" smtClean="0">
                <a:solidFill>
                  <a:srgbClr val="3366FF"/>
                </a:solidFill>
                <a:latin typeface="Arial Narrow" pitchFamily="34" charset="0"/>
                <a:cs typeface="Arial" pitchFamily="34" charset="0"/>
              </a:rPr>
              <a:t>трехпроводная</a:t>
            </a:r>
            <a:r>
              <a:rPr lang="ru-RU" sz="2200" b="1" dirty="0" smtClean="0">
                <a:solidFill>
                  <a:srgbClr val="3366FF"/>
                </a:solidFill>
                <a:latin typeface="Arial Narrow" pitchFamily="34" charset="0"/>
                <a:cs typeface="Arial" pitchFamily="34" charset="0"/>
              </a:rPr>
              <a:t> электрическая сеть с </a:t>
            </a:r>
            <a:r>
              <a:rPr lang="ru-RU" sz="2200" b="1" dirty="0" err="1" smtClean="0">
                <a:solidFill>
                  <a:srgbClr val="3366FF"/>
                </a:solidFill>
                <a:latin typeface="Arial Narrow" pitchFamily="34" charset="0"/>
                <a:cs typeface="Arial" pitchFamily="34" charset="0"/>
              </a:rPr>
              <a:t>глухозаземленной</a:t>
            </a:r>
            <a:r>
              <a:rPr lang="ru-RU" sz="2200" b="1" dirty="0" smtClean="0">
                <a:solidFill>
                  <a:srgbClr val="3366FF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ru-RU" sz="2200" b="1" dirty="0" err="1" smtClean="0">
                <a:solidFill>
                  <a:srgbClr val="3366FF"/>
                </a:solidFill>
                <a:latin typeface="Arial Narrow" pitchFamily="34" charset="0"/>
                <a:cs typeface="Arial" pitchFamily="34" charset="0"/>
              </a:rPr>
              <a:t>нейтралью</a:t>
            </a:r>
            <a:r>
              <a:rPr lang="ru-RU" sz="2200" b="1" dirty="0" smtClean="0">
                <a:solidFill>
                  <a:srgbClr val="3366FF"/>
                </a:solidFill>
                <a:latin typeface="Arial Narrow" pitchFamily="34" charset="0"/>
                <a:cs typeface="Arial" pitchFamily="34" charset="0"/>
              </a:rPr>
              <a:t>  </a:t>
            </a: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— в отличие от двухпроводных у них имеется нулевой защитный проводник, соединенный с заземленным выводом источника тока;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8" name="Text Box 68"/>
          <p:cNvSpPr txBox="1">
            <a:spLocks noChangeArrowheads="1"/>
          </p:cNvSpPr>
          <p:nvPr/>
        </p:nvSpPr>
        <p:spPr bwMode="auto">
          <a:xfrm>
            <a:off x="0" y="3643314"/>
            <a:ext cx="5857884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lvl="1" indent="360000" algn="just" fontAlgn="base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lang="ru-RU" sz="2200" b="1" dirty="0" smtClean="0">
                <a:solidFill>
                  <a:srgbClr val="3366FF"/>
                </a:solidFill>
                <a:latin typeface="Arial Narrow" pitchFamily="34" charset="0"/>
                <a:cs typeface="Arial" pitchFamily="34" charset="0"/>
              </a:rPr>
              <a:t>однофазная </a:t>
            </a:r>
            <a:r>
              <a:rPr lang="ru-RU" sz="2200" b="1" dirty="0" err="1" smtClean="0">
                <a:solidFill>
                  <a:srgbClr val="3366FF"/>
                </a:solidFill>
                <a:latin typeface="Arial Narrow" pitchFamily="34" charset="0"/>
                <a:cs typeface="Arial" pitchFamily="34" charset="0"/>
              </a:rPr>
              <a:t>трехпроводная</a:t>
            </a:r>
            <a:r>
              <a:rPr lang="ru-RU" sz="2200" b="1" dirty="0" smtClean="0">
                <a:solidFill>
                  <a:srgbClr val="3366FF"/>
                </a:solidFill>
                <a:latin typeface="Arial Narrow" pitchFamily="34" charset="0"/>
                <a:cs typeface="Arial" pitchFamily="34" charset="0"/>
              </a:rPr>
              <a:t> электрическая сеть с нулевым защитным проводником </a:t>
            </a: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— соединенным  с защитным заземляющим устройством в сетях с изолированным выводом источника тока;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83" name="Группа 82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85" name="Прямоугольник 84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86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604448" y="6429375"/>
            <a:ext cx="495102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ru-RU" sz="2000" dirty="0">
              <a:solidFill>
                <a:srgbClr val="002060"/>
              </a:solidFill>
            </a:endParaRPr>
          </a:p>
        </p:txBody>
      </p:sp>
      <p:grpSp>
        <p:nvGrpSpPr>
          <p:cNvPr id="92" name="Группа 91"/>
          <p:cNvGrpSpPr/>
          <p:nvPr/>
        </p:nvGrpSpPr>
        <p:grpSpPr>
          <a:xfrm>
            <a:off x="6656139" y="687392"/>
            <a:ext cx="1948309" cy="2669600"/>
            <a:chOff x="6656139" y="687392"/>
            <a:chExt cx="1948309" cy="2669600"/>
          </a:xfrm>
        </p:grpSpPr>
        <p:grpSp>
          <p:nvGrpSpPr>
            <p:cNvPr id="39" name="Группа 38"/>
            <p:cNvGrpSpPr/>
            <p:nvPr/>
          </p:nvGrpSpPr>
          <p:grpSpPr>
            <a:xfrm>
              <a:off x="6656139" y="687392"/>
              <a:ext cx="1948309" cy="2669600"/>
              <a:chOff x="6551555" y="687392"/>
              <a:chExt cx="1948309" cy="2669600"/>
            </a:xfrm>
          </p:grpSpPr>
          <p:sp>
            <p:nvSpPr>
              <p:cNvPr id="87" name="Скругленный прямоугольник 86"/>
              <p:cNvSpPr/>
              <p:nvPr/>
            </p:nvSpPr>
            <p:spPr bwMode="auto">
              <a:xfrm>
                <a:off x="6551555" y="687392"/>
                <a:ext cx="1948309" cy="2669600"/>
              </a:xfrm>
              <a:prstGeom prst="roundRect">
                <a:avLst>
                  <a:gd name="adj" fmla="val 5839"/>
                </a:avLst>
              </a:prstGeom>
              <a:solidFill>
                <a:srgbClr val="FFFF00"/>
              </a:solidFill>
              <a:ln w="25400">
                <a:solidFill>
                  <a:srgbClr val="FF6600"/>
                </a:solidFill>
                <a:prstDash val="solid"/>
                <a:round/>
                <a:headEnd type="stealth" w="sm" len="sm"/>
                <a:tailEnd/>
              </a:ln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ru-RU"/>
              </a:p>
            </p:txBody>
          </p:sp>
          <p:grpSp>
            <p:nvGrpSpPr>
              <p:cNvPr id="25" name="Группа 24"/>
              <p:cNvGrpSpPr/>
              <p:nvPr/>
            </p:nvGrpSpPr>
            <p:grpSpPr>
              <a:xfrm>
                <a:off x="6681069" y="809605"/>
                <a:ext cx="1779363" cy="2353121"/>
                <a:chOff x="6632197" y="809605"/>
                <a:chExt cx="1779363" cy="2353121"/>
              </a:xfrm>
            </p:grpSpPr>
            <p:grpSp>
              <p:nvGrpSpPr>
                <p:cNvPr id="11" name="Группа 10"/>
                <p:cNvGrpSpPr/>
                <p:nvPr/>
              </p:nvGrpSpPr>
              <p:grpSpPr>
                <a:xfrm>
                  <a:off x="6632197" y="809605"/>
                  <a:ext cx="1779363" cy="2353121"/>
                  <a:chOff x="5960472" y="642918"/>
                  <a:chExt cx="1779363" cy="2353121"/>
                </a:xfrm>
              </p:grpSpPr>
              <p:sp>
                <p:nvSpPr>
                  <p:cNvPr id="78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096843" y="2254201"/>
                    <a:ext cx="299944" cy="302286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b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rPr>
                      <a:t>R</a:t>
                    </a:r>
                    <a:r>
                      <a:rPr kumimoji="0" lang="en-US" b="1" u="none" strike="noStrike" cap="none" normalizeH="0" baseline="-2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rPr>
                      <a:t>0</a:t>
                    </a:r>
                    <a:endParaRPr kumimoji="0" lang="ru-RU" b="1" u="none" strike="noStrike" cap="none" normalizeH="0" baseline="-200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grpSp>
                <p:nvGrpSpPr>
                  <p:cNvPr id="8" name="Группа 7"/>
                  <p:cNvGrpSpPr/>
                  <p:nvPr/>
                </p:nvGrpSpPr>
                <p:grpSpPr>
                  <a:xfrm>
                    <a:off x="5960472" y="642918"/>
                    <a:ext cx="1779363" cy="2353121"/>
                    <a:chOff x="5960472" y="642918"/>
                    <a:chExt cx="1779363" cy="2353121"/>
                  </a:xfrm>
                </p:grpSpPr>
                <p:sp>
                  <p:nvSpPr>
                    <p:cNvPr id="72" name="Oval 4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359650" y="1842670"/>
                      <a:ext cx="119371" cy="129927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317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73" name="Line 4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7359650" y="1783481"/>
                      <a:ext cx="119371" cy="261298"/>
                    </a:xfrm>
                    <a:prstGeom prst="line">
                      <a:avLst/>
                    </a:prstGeom>
                    <a:noFill/>
                    <a:ln w="317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grpSp>
                  <p:nvGrpSpPr>
                    <p:cNvPr id="7" name="Группа 6"/>
                    <p:cNvGrpSpPr/>
                    <p:nvPr/>
                  </p:nvGrpSpPr>
                  <p:grpSpPr>
                    <a:xfrm>
                      <a:off x="5960472" y="642918"/>
                      <a:ext cx="1779363" cy="2353121"/>
                      <a:chOff x="5949642" y="642918"/>
                      <a:chExt cx="1779363" cy="2353121"/>
                    </a:xfrm>
                  </p:grpSpPr>
                  <p:sp>
                    <p:nvSpPr>
                      <p:cNvPr id="13" name="Line 64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6978619" y="1643050"/>
                        <a:ext cx="1" cy="539144"/>
                      </a:xfrm>
                      <a:prstGeom prst="line">
                        <a:avLst/>
                      </a:prstGeom>
                      <a:noFill/>
                      <a:ln w="31750">
                        <a:solidFill>
                          <a:srgbClr val="000000"/>
                        </a:solidFill>
                        <a:round/>
                        <a:headEnd type="oval"/>
                        <a:tailEnd type="none"/>
                      </a:ln>
                    </p:spPr>
                    <p:txBody>
                      <a:bodyPr vert="horz" wrap="square" lIns="36000" tIns="36000" rIns="36000" bIns="3600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/>
                      </a:p>
                    </p:txBody>
                  </p:sp>
                  <p:grpSp>
                    <p:nvGrpSpPr>
                      <p:cNvPr id="37" name="Группа 36"/>
                      <p:cNvGrpSpPr/>
                      <p:nvPr/>
                    </p:nvGrpSpPr>
                    <p:grpSpPr>
                      <a:xfrm>
                        <a:off x="5949642" y="642918"/>
                        <a:ext cx="1521748" cy="1137583"/>
                        <a:chOff x="6306832" y="714356"/>
                        <a:chExt cx="1521748" cy="1137583"/>
                      </a:xfrm>
                    </p:grpSpPr>
                    <p:grpSp>
                      <p:nvGrpSpPr>
                        <p:cNvPr id="17" name="Group 45"/>
                        <p:cNvGrpSpPr>
                          <a:grpSpLocks/>
                        </p:cNvGrpSpPr>
                        <p:nvPr/>
                      </p:nvGrpSpPr>
                      <p:grpSpPr bwMode="auto">
                        <a:xfrm rot="5400000">
                          <a:off x="6456439" y="1260149"/>
                          <a:ext cx="792555" cy="135502"/>
                          <a:chOff x="1296" y="11068"/>
                          <a:chExt cx="864" cy="160"/>
                        </a:xfrm>
                      </p:grpSpPr>
                      <p:sp>
                        <p:nvSpPr>
                          <p:cNvPr id="34" name="Arc 46"/>
                          <p:cNvSpPr>
                            <a:spLocks/>
                          </p:cNvSpPr>
                          <p:nvPr/>
                        </p:nvSpPr>
                        <p:spPr bwMode="auto">
                          <a:xfrm rot="-5400000">
                            <a:off x="1360" y="11004"/>
                            <a:ext cx="160" cy="288"/>
                          </a:xfrm>
                          <a:custGeom>
                            <a:avLst/>
                            <a:gdLst>
                              <a:gd name="G0" fmla="+- 486 0 0"/>
                              <a:gd name="G1" fmla="+- 21600 0 0"/>
                              <a:gd name="G2" fmla="+- 21600 0 0"/>
                              <a:gd name="T0" fmla="*/ 486 w 22086"/>
                              <a:gd name="T1" fmla="*/ 0 h 43200"/>
                              <a:gd name="T2" fmla="*/ 0 w 22086"/>
                              <a:gd name="T3" fmla="*/ 43195 h 43200"/>
                              <a:gd name="T4" fmla="*/ 486 w 22086"/>
                              <a:gd name="T5" fmla="*/ 21600 h 432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</a:cxnLst>
                            <a:rect l="0" t="0" r="r" b="b"/>
                            <a:pathLst>
                              <a:path w="22086" h="43200" fill="none" extrusionOk="0">
                                <a:moveTo>
                                  <a:pt x="485" y="0"/>
                                </a:moveTo>
                                <a:cubicBezTo>
                                  <a:pt x="12415" y="0"/>
                                  <a:pt x="22086" y="9670"/>
                                  <a:pt x="22086" y="21600"/>
                                </a:cubicBezTo>
                                <a:cubicBezTo>
                                  <a:pt x="22086" y="33529"/>
                                  <a:pt x="12415" y="43200"/>
                                  <a:pt x="486" y="43200"/>
                                </a:cubicBezTo>
                                <a:cubicBezTo>
                                  <a:pt x="323" y="43200"/>
                                  <a:pt x="161" y="43198"/>
                                  <a:pt x="0" y="43194"/>
                                </a:cubicBezTo>
                              </a:path>
                              <a:path w="22086" h="43200" stroke="0" extrusionOk="0">
                                <a:moveTo>
                                  <a:pt x="485" y="0"/>
                                </a:moveTo>
                                <a:cubicBezTo>
                                  <a:pt x="12415" y="0"/>
                                  <a:pt x="22086" y="9670"/>
                                  <a:pt x="22086" y="21600"/>
                                </a:cubicBezTo>
                                <a:cubicBezTo>
                                  <a:pt x="22086" y="33529"/>
                                  <a:pt x="12415" y="43200"/>
                                  <a:pt x="486" y="43200"/>
                                </a:cubicBezTo>
                                <a:cubicBezTo>
                                  <a:pt x="323" y="43200"/>
                                  <a:pt x="161" y="43198"/>
                                  <a:pt x="0" y="43194"/>
                                </a:cubicBezTo>
                                <a:lnTo>
                                  <a:pt x="486" y="21600"/>
                                </a:lnTo>
                                <a:close/>
                              </a:path>
                            </a:pathLst>
                          </a:custGeom>
                          <a:noFill/>
                          <a:ln w="3175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  <p:sp>
                        <p:nvSpPr>
                          <p:cNvPr id="35" name="Arc 47"/>
                          <p:cNvSpPr>
                            <a:spLocks/>
                          </p:cNvSpPr>
                          <p:nvPr/>
                        </p:nvSpPr>
                        <p:spPr bwMode="auto">
                          <a:xfrm rot="-5400000">
                            <a:off x="1648" y="11004"/>
                            <a:ext cx="160" cy="288"/>
                          </a:xfrm>
                          <a:custGeom>
                            <a:avLst/>
                            <a:gdLst>
                              <a:gd name="G0" fmla="+- 486 0 0"/>
                              <a:gd name="G1" fmla="+- 21600 0 0"/>
                              <a:gd name="G2" fmla="+- 21600 0 0"/>
                              <a:gd name="T0" fmla="*/ 486 w 22086"/>
                              <a:gd name="T1" fmla="*/ 0 h 43200"/>
                              <a:gd name="T2" fmla="*/ 0 w 22086"/>
                              <a:gd name="T3" fmla="*/ 43195 h 43200"/>
                              <a:gd name="T4" fmla="*/ 486 w 22086"/>
                              <a:gd name="T5" fmla="*/ 21600 h 432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</a:cxnLst>
                            <a:rect l="0" t="0" r="r" b="b"/>
                            <a:pathLst>
                              <a:path w="22086" h="43200" fill="none" extrusionOk="0">
                                <a:moveTo>
                                  <a:pt x="485" y="0"/>
                                </a:moveTo>
                                <a:cubicBezTo>
                                  <a:pt x="12415" y="0"/>
                                  <a:pt x="22086" y="9670"/>
                                  <a:pt x="22086" y="21600"/>
                                </a:cubicBezTo>
                                <a:cubicBezTo>
                                  <a:pt x="22086" y="33529"/>
                                  <a:pt x="12415" y="43200"/>
                                  <a:pt x="486" y="43200"/>
                                </a:cubicBezTo>
                                <a:cubicBezTo>
                                  <a:pt x="323" y="43200"/>
                                  <a:pt x="161" y="43198"/>
                                  <a:pt x="0" y="43194"/>
                                </a:cubicBezTo>
                              </a:path>
                              <a:path w="22086" h="43200" stroke="0" extrusionOk="0">
                                <a:moveTo>
                                  <a:pt x="485" y="0"/>
                                </a:moveTo>
                                <a:cubicBezTo>
                                  <a:pt x="12415" y="0"/>
                                  <a:pt x="22086" y="9670"/>
                                  <a:pt x="22086" y="21600"/>
                                </a:cubicBezTo>
                                <a:cubicBezTo>
                                  <a:pt x="22086" y="33529"/>
                                  <a:pt x="12415" y="43200"/>
                                  <a:pt x="486" y="43200"/>
                                </a:cubicBezTo>
                                <a:cubicBezTo>
                                  <a:pt x="323" y="43200"/>
                                  <a:pt x="161" y="43198"/>
                                  <a:pt x="0" y="43194"/>
                                </a:cubicBezTo>
                                <a:lnTo>
                                  <a:pt x="486" y="21600"/>
                                </a:lnTo>
                                <a:close/>
                              </a:path>
                            </a:pathLst>
                          </a:custGeom>
                          <a:noFill/>
                          <a:ln w="3175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  <p:sp>
                        <p:nvSpPr>
                          <p:cNvPr id="36" name="Arc 48"/>
                          <p:cNvSpPr>
                            <a:spLocks/>
                          </p:cNvSpPr>
                          <p:nvPr/>
                        </p:nvSpPr>
                        <p:spPr bwMode="auto">
                          <a:xfrm rot="-5400000">
                            <a:off x="1936" y="11004"/>
                            <a:ext cx="160" cy="288"/>
                          </a:xfrm>
                          <a:custGeom>
                            <a:avLst/>
                            <a:gdLst>
                              <a:gd name="G0" fmla="+- 486 0 0"/>
                              <a:gd name="G1" fmla="+- 21600 0 0"/>
                              <a:gd name="G2" fmla="+- 21600 0 0"/>
                              <a:gd name="T0" fmla="*/ 486 w 22086"/>
                              <a:gd name="T1" fmla="*/ 0 h 43200"/>
                              <a:gd name="T2" fmla="*/ 0 w 22086"/>
                              <a:gd name="T3" fmla="*/ 43195 h 43200"/>
                              <a:gd name="T4" fmla="*/ 486 w 22086"/>
                              <a:gd name="T5" fmla="*/ 21600 h 432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</a:cxnLst>
                            <a:rect l="0" t="0" r="r" b="b"/>
                            <a:pathLst>
                              <a:path w="22086" h="43200" fill="none" extrusionOk="0">
                                <a:moveTo>
                                  <a:pt x="485" y="0"/>
                                </a:moveTo>
                                <a:cubicBezTo>
                                  <a:pt x="12415" y="0"/>
                                  <a:pt x="22086" y="9670"/>
                                  <a:pt x="22086" y="21600"/>
                                </a:cubicBezTo>
                                <a:cubicBezTo>
                                  <a:pt x="22086" y="33529"/>
                                  <a:pt x="12415" y="43200"/>
                                  <a:pt x="486" y="43200"/>
                                </a:cubicBezTo>
                                <a:cubicBezTo>
                                  <a:pt x="323" y="43200"/>
                                  <a:pt x="161" y="43198"/>
                                  <a:pt x="0" y="43194"/>
                                </a:cubicBezTo>
                              </a:path>
                              <a:path w="22086" h="43200" stroke="0" extrusionOk="0">
                                <a:moveTo>
                                  <a:pt x="485" y="0"/>
                                </a:moveTo>
                                <a:cubicBezTo>
                                  <a:pt x="12415" y="0"/>
                                  <a:pt x="22086" y="9670"/>
                                  <a:pt x="22086" y="21600"/>
                                </a:cubicBezTo>
                                <a:cubicBezTo>
                                  <a:pt x="22086" y="33529"/>
                                  <a:pt x="12415" y="43200"/>
                                  <a:pt x="486" y="43200"/>
                                </a:cubicBezTo>
                                <a:cubicBezTo>
                                  <a:pt x="323" y="43200"/>
                                  <a:pt x="161" y="43198"/>
                                  <a:pt x="0" y="43194"/>
                                </a:cubicBezTo>
                                <a:lnTo>
                                  <a:pt x="486" y="21600"/>
                                </a:lnTo>
                                <a:close/>
                              </a:path>
                            </a:pathLst>
                          </a:custGeom>
                          <a:noFill/>
                          <a:ln w="3175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</p:grpSp>
                    <p:sp>
                      <p:nvSpPr>
                        <p:cNvPr id="18" name="Line 4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6311912" y="931685"/>
                          <a:ext cx="479633" cy="0"/>
                        </a:xfrm>
                        <a:prstGeom prst="line">
                          <a:avLst/>
                        </a:prstGeom>
                        <a:noFill/>
                        <a:ln w="317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19" name="Line 5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6306832" y="1728939"/>
                          <a:ext cx="479633" cy="0"/>
                        </a:xfrm>
                        <a:prstGeom prst="line">
                          <a:avLst/>
                        </a:prstGeom>
                        <a:noFill/>
                        <a:ln w="317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20" name="Line 5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7005962" y="928014"/>
                          <a:ext cx="0" cy="782449"/>
                        </a:xfrm>
                        <a:prstGeom prst="line">
                          <a:avLst/>
                        </a:prstGeom>
                        <a:noFill/>
                        <a:ln w="508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grpSp>
                      <p:nvGrpSpPr>
                        <p:cNvPr id="21" name="Group 52"/>
                        <p:cNvGrpSpPr>
                          <a:grpSpLocks/>
                        </p:cNvGrpSpPr>
                        <p:nvPr/>
                      </p:nvGrpSpPr>
                      <p:grpSpPr bwMode="auto">
                        <a:xfrm flipH="1">
                          <a:off x="7087695" y="928931"/>
                          <a:ext cx="608168" cy="793080"/>
                          <a:chOff x="5946" y="8761"/>
                          <a:chExt cx="718" cy="864"/>
                        </a:xfrm>
                      </p:grpSpPr>
                      <p:grpSp>
                        <p:nvGrpSpPr>
                          <p:cNvPr id="28" name="Group 53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 rot="5400000">
                            <a:off x="6152" y="9113"/>
                            <a:ext cx="864" cy="160"/>
                            <a:chOff x="1296" y="11068"/>
                            <a:chExt cx="864" cy="160"/>
                          </a:xfrm>
                        </p:grpSpPr>
                        <p:sp>
                          <p:nvSpPr>
                            <p:cNvPr id="31" name="Arc 54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rot="-5400000">
                              <a:off x="1360" y="11004"/>
                              <a:ext cx="160" cy="288"/>
                            </a:xfrm>
                            <a:custGeom>
                              <a:avLst/>
                              <a:gdLst>
                                <a:gd name="G0" fmla="+- 486 0 0"/>
                                <a:gd name="G1" fmla="+- 21600 0 0"/>
                                <a:gd name="G2" fmla="+- 21600 0 0"/>
                                <a:gd name="T0" fmla="*/ 486 w 22086"/>
                                <a:gd name="T1" fmla="*/ 0 h 43200"/>
                                <a:gd name="T2" fmla="*/ 0 w 22086"/>
                                <a:gd name="T3" fmla="*/ 43195 h 43200"/>
                                <a:gd name="T4" fmla="*/ 486 w 22086"/>
                                <a:gd name="T5" fmla="*/ 21600 h 43200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</a:cxnLst>
                              <a:rect l="0" t="0" r="r" b="b"/>
                              <a:pathLst>
                                <a:path w="22086" h="43200" fill="none" extrusionOk="0">
                                  <a:moveTo>
                                    <a:pt x="485" y="0"/>
                                  </a:moveTo>
                                  <a:cubicBezTo>
                                    <a:pt x="12415" y="0"/>
                                    <a:pt x="22086" y="9670"/>
                                    <a:pt x="22086" y="21600"/>
                                  </a:cubicBezTo>
                                  <a:cubicBezTo>
                                    <a:pt x="22086" y="33529"/>
                                    <a:pt x="12415" y="43200"/>
                                    <a:pt x="486" y="43200"/>
                                  </a:cubicBezTo>
                                  <a:cubicBezTo>
                                    <a:pt x="323" y="43200"/>
                                    <a:pt x="161" y="43198"/>
                                    <a:pt x="0" y="43194"/>
                                  </a:cubicBezTo>
                                </a:path>
                                <a:path w="22086" h="43200" stroke="0" extrusionOk="0">
                                  <a:moveTo>
                                    <a:pt x="485" y="0"/>
                                  </a:moveTo>
                                  <a:cubicBezTo>
                                    <a:pt x="12415" y="0"/>
                                    <a:pt x="22086" y="9670"/>
                                    <a:pt x="22086" y="21600"/>
                                  </a:cubicBezTo>
                                  <a:cubicBezTo>
                                    <a:pt x="22086" y="33529"/>
                                    <a:pt x="12415" y="43200"/>
                                    <a:pt x="486" y="43200"/>
                                  </a:cubicBezTo>
                                  <a:cubicBezTo>
                                    <a:pt x="323" y="43200"/>
                                    <a:pt x="161" y="43198"/>
                                    <a:pt x="0" y="43194"/>
                                  </a:cubicBezTo>
                                  <a:lnTo>
                                    <a:pt x="486" y="21600"/>
                                  </a:lnTo>
                                  <a:close/>
                                </a:path>
                              </a:pathLst>
                            </a:custGeom>
                            <a:noFill/>
                            <a:ln w="3175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  <p:sp>
                          <p:nvSpPr>
                            <p:cNvPr id="32" name="Arc 55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rot="-5400000">
                              <a:off x="1648" y="11004"/>
                              <a:ext cx="160" cy="288"/>
                            </a:xfrm>
                            <a:custGeom>
                              <a:avLst/>
                              <a:gdLst>
                                <a:gd name="G0" fmla="+- 486 0 0"/>
                                <a:gd name="G1" fmla="+- 21600 0 0"/>
                                <a:gd name="G2" fmla="+- 21600 0 0"/>
                                <a:gd name="T0" fmla="*/ 486 w 22086"/>
                                <a:gd name="T1" fmla="*/ 0 h 43200"/>
                                <a:gd name="T2" fmla="*/ 0 w 22086"/>
                                <a:gd name="T3" fmla="*/ 43195 h 43200"/>
                                <a:gd name="T4" fmla="*/ 486 w 22086"/>
                                <a:gd name="T5" fmla="*/ 21600 h 43200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</a:cxnLst>
                              <a:rect l="0" t="0" r="r" b="b"/>
                              <a:pathLst>
                                <a:path w="22086" h="43200" fill="none" extrusionOk="0">
                                  <a:moveTo>
                                    <a:pt x="485" y="0"/>
                                  </a:moveTo>
                                  <a:cubicBezTo>
                                    <a:pt x="12415" y="0"/>
                                    <a:pt x="22086" y="9670"/>
                                    <a:pt x="22086" y="21600"/>
                                  </a:cubicBezTo>
                                  <a:cubicBezTo>
                                    <a:pt x="22086" y="33529"/>
                                    <a:pt x="12415" y="43200"/>
                                    <a:pt x="486" y="43200"/>
                                  </a:cubicBezTo>
                                  <a:cubicBezTo>
                                    <a:pt x="323" y="43200"/>
                                    <a:pt x="161" y="43198"/>
                                    <a:pt x="0" y="43194"/>
                                  </a:cubicBezTo>
                                </a:path>
                                <a:path w="22086" h="43200" stroke="0" extrusionOk="0">
                                  <a:moveTo>
                                    <a:pt x="485" y="0"/>
                                  </a:moveTo>
                                  <a:cubicBezTo>
                                    <a:pt x="12415" y="0"/>
                                    <a:pt x="22086" y="9670"/>
                                    <a:pt x="22086" y="21600"/>
                                  </a:cubicBezTo>
                                  <a:cubicBezTo>
                                    <a:pt x="22086" y="33529"/>
                                    <a:pt x="12415" y="43200"/>
                                    <a:pt x="486" y="43200"/>
                                  </a:cubicBezTo>
                                  <a:cubicBezTo>
                                    <a:pt x="323" y="43200"/>
                                    <a:pt x="161" y="43198"/>
                                    <a:pt x="0" y="43194"/>
                                  </a:cubicBezTo>
                                  <a:lnTo>
                                    <a:pt x="486" y="21600"/>
                                  </a:lnTo>
                                  <a:close/>
                                </a:path>
                              </a:pathLst>
                            </a:custGeom>
                            <a:noFill/>
                            <a:ln w="3175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  <p:sp>
                          <p:nvSpPr>
                            <p:cNvPr id="33" name="Arc 56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rot="-5400000">
                              <a:off x="1936" y="11004"/>
                              <a:ext cx="160" cy="288"/>
                            </a:xfrm>
                            <a:custGeom>
                              <a:avLst/>
                              <a:gdLst>
                                <a:gd name="G0" fmla="+- 486 0 0"/>
                                <a:gd name="G1" fmla="+- 21600 0 0"/>
                                <a:gd name="G2" fmla="+- 21600 0 0"/>
                                <a:gd name="T0" fmla="*/ 486 w 22086"/>
                                <a:gd name="T1" fmla="*/ 0 h 43200"/>
                                <a:gd name="T2" fmla="*/ 0 w 22086"/>
                                <a:gd name="T3" fmla="*/ 43195 h 43200"/>
                                <a:gd name="T4" fmla="*/ 486 w 22086"/>
                                <a:gd name="T5" fmla="*/ 21600 h 43200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</a:cxnLst>
                              <a:rect l="0" t="0" r="r" b="b"/>
                              <a:pathLst>
                                <a:path w="22086" h="43200" fill="none" extrusionOk="0">
                                  <a:moveTo>
                                    <a:pt x="485" y="0"/>
                                  </a:moveTo>
                                  <a:cubicBezTo>
                                    <a:pt x="12415" y="0"/>
                                    <a:pt x="22086" y="9670"/>
                                    <a:pt x="22086" y="21600"/>
                                  </a:cubicBezTo>
                                  <a:cubicBezTo>
                                    <a:pt x="22086" y="33529"/>
                                    <a:pt x="12415" y="43200"/>
                                    <a:pt x="486" y="43200"/>
                                  </a:cubicBezTo>
                                  <a:cubicBezTo>
                                    <a:pt x="323" y="43200"/>
                                    <a:pt x="161" y="43198"/>
                                    <a:pt x="0" y="43194"/>
                                  </a:cubicBezTo>
                                </a:path>
                                <a:path w="22086" h="43200" stroke="0" extrusionOk="0">
                                  <a:moveTo>
                                    <a:pt x="485" y="0"/>
                                  </a:moveTo>
                                  <a:cubicBezTo>
                                    <a:pt x="12415" y="0"/>
                                    <a:pt x="22086" y="9670"/>
                                    <a:pt x="22086" y="21600"/>
                                  </a:cubicBezTo>
                                  <a:cubicBezTo>
                                    <a:pt x="22086" y="33529"/>
                                    <a:pt x="12415" y="43200"/>
                                    <a:pt x="486" y="43200"/>
                                  </a:cubicBezTo>
                                  <a:cubicBezTo>
                                    <a:pt x="323" y="43200"/>
                                    <a:pt x="161" y="43198"/>
                                    <a:pt x="0" y="43194"/>
                                  </a:cubicBezTo>
                                  <a:lnTo>
                                    <a:pt x="486" y="21600"/>
                                  </a:lnTo>
                                  <a:close/>
                                </a:path>
                              </a:pathLst>
                            </a:custGeom>
                            <a:noFill/>
                            <a:ln w="3175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</p:grpSp>
                      <p:sp>
                        <p:nvSpPr>
                          <p:cNvPr id="29" name="Line 57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5946" y="8764"/>
                            <a:ext cx="568" cy="0"/>
                          </a:xfrm>
                          <a:prstGeom prst="line">
                            <a:avLst/>
                          </a:prstGeom>
                          <a:noFill/>
                          <a:ln w="3175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  <p:sp>
                        <p:nvSpPr>
                          <p:cNvPr id="30" name="Line 5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5946" y="9625"/>
                            <a:ext cx="568" cy="0"/>
                          </a:xfrm>
                          <a:prstGeom prst="line">
                            <a:avLst/>
                          </a:prstGeom>
                          <a:noFill/>
                          <a:ln w="3175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</p:grpSp>
                    <p:sp>
                      <p:nvSpPr>
                        <p:cNvPr id="22" name="Oval 5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701087" y="855832"/>
                          <a:ext cx="119371" cy="129927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317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23" name="Line 6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7701087" y="796643"/>
                          <a:ext cx="119371" cy="261298"/>
                        </a:xfrm>
                        <a:prstGeom prst="line">
                          <a:avLst/>
                        </a:prstGeom>
                        <a:noFill/>
                        <a:ln w="317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24" name="Text Box 61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766145" y="714356"/>
                          <a:ext cx="480709" cy="261298"/>
                        </a:xfrm>
                        <a:prstGeom prst="rect">
                          <a:avLst/>
                        </a:prstGeom>
                        <a:noFill/>
                        <a:ln w="31750">
                          <a:noFill/>
                          <a:miter lim="800000"/>
                          <a:headEnd/>
                          <a:tailEnd/>
                        </a:ln>
                      </p:spPr>
                      <p:txBody>
                        <a:bodyPr vert="horz" wrap="square" lIns="0" tIns="0" rIns="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R="0" lvl="0" indent="0" algn="ctr" fontAlgn="base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ts val="100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sz="1600" b="1" dirty="0" smtClean="0">
                              <a:latin typeface="Arial" pitchFamily="34" charset="0"/>
                              <a:cs typeface="Arial" pitchFamily="34" charset="0"/>
                            </a:rPr>
                            <a:t>TV</a:t>
                          </a:r>
                          <a:endParaRPr lang="ru-RU" sz="1600" b="1" dirty="0" smtClean="0">
                            <a:latin typeface="Arial" pitchFamily="34" charset="0"/>
                            <a:cs typeface="Arial" pitchFamily="34" charset="0"/>
                          </a:endParaRPr>
                        </a:p>
                      </p:txBody>
                    </p:sp>
                    <p:sp>
                      <p:nvSpPr>
                        <p:cNvPr id="26" name="Oval 6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709209" y="1649830"/>
                          <a:ext cx="119371" cy="129927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317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27" name="Line 6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7709209" y="1590641"/>
                          <a:ext cx="119371" cy="261298"/>
                        </a:xfrm>
                        <a:prstGeom prst="line">
                          <a:avLst/>
                        </a:prstGeom>
                        <a:noFill/>
                        <a:ln w="317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</p:grpSp>
                  <p:sp>
                    <p:nvSpPr>
                      <p:cNvPr id="71" name="Line 37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6978619" y="1914852"/>
                        <a:ext cx="390547" cy="0"/>
                      </a:xfrm>
                      <a:prstGeom prst="line">
                        <a:avLst/>
                      </a:prstGeom>
                      <a:noFill/>
                      <a:ln w="31750">
                        <a:solidFill>
                          <a:srgbClr val="000000"/>
                        </a:solidFill>
                        <a:round/>
                        <a:headEnd type="none"/>
                        <a:tailEnd type="oval"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/>
                      </a:p>
                    </p:txBody>
                  </p:sp>
                  <p:sp>
                    <p:nvSpPr>
                      <p:cNvPr id="75" name="Line 6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857419" y="2996039"/>
                        <a:ext cx="239817" cy="0"/>
                      </a:xfrm>
                      <a:prstGeom prst="line">
                        <a:avLst/>
                      </a:prstGeom>
                      <a:noFill/>
                      <a:ln w="317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/>
                      </a:p>
                    </p:txBody>
                  </p:sp>
                  <p:sp>
                    <p:nvSpPr>
                      <p:cNvPr id="76" name="Line 6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95419" y="2946083"/>
                        <a:ext cx="361533" cy="3760"/>
                      </a:xfrm>
                      <a:prstGeom prst="line">
                        <a:avLst/>
                      </a:prstGeom>
                      <a:noFill/>
                      <a:ln w="317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/>
                      </a:p>
                    </p:txBody>
                  </p:sp>
                  <p:sp>
                    <p:nvSpPr>
                      <p:cNvPr id="80" name="Text Box 11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7338660" y="1972425"/>
                        <a:ext cx="390345" cy="243965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36000" tIns="0" rIns="36000" bIns="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100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b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  <a:cs typeface="Arial" pitchFamily="34" charset="0"/>
                          </a:rPr>
                          <a:t>PE    </a:t>
                        </a:r>
                        <a:endParaRPr kumimoji="0" lang="ru-RU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81" name="Text Box 11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7457923" y="1503296"/>
                        <a:ext cx="241950" cy="261298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0" tIns="0" rIns="0" bIns="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100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2000" b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  <a:cs typeface="Arial" pitchFamily="34" charset="0"/>
                          </a:rPr>
                          <a:t>2</a:t>
                        </a:r>
                        <a:r>
                          <a:rPr kumimoji="0" lang="en-US" b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  <a:cs typeface="Arial" pitchFamily="34" charset="0"/>
                          </a:rPr>
                          <a:t>    </a:t>
                        </a:r>
                        <a:endParaRPr kumimoji="0" lang="ru-RU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82" name="Text Box 11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7454133" y="673749"/>
                        <a:ext cx="233285" cy="259775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36000" tIns="36000" rIns="36000" bIns="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100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lang="en-US" sz="2000" b="1" dirty="0" smtClean="0">
                            <a:latin typeface="Arial" pitchFamily="34" charset="0"/>
                            <a:cs typeface="Arial" pitchFamily="34" charset="0"/>
                          </a:rPr>
                          <a:t>1</a:t>
                        </a:r>
                        <a:r>
                          <a:rPr kumimoji="0" lang="en-US" b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  <a:cs typeface="Arial" pitchFamily="34" charset="0"/>
                          </a:rPr>
                          <a:t>    </a:t>
                        </a:r>
                        <a:endParaRPr kumimoji="0" lang="ru-RU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</p:grpSp>
              </p:grpSp>
            </p:grpSp>
            <p:sp>
              <p:nvSpPr>
                <p:cNvPr id="14" name="Прямоугольник 13"/>
                <p:cNvSpPr/>
                <p:nvPr/>
              </p:nvSpPr>
              <p:spPr bwMode="auto">
                <a:xfrm>
                  <a:off x="7549728" y="2348880"/>
                  <a:ext cx="211255" cy="49973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prstDash val="solid"/>
                  <a:round/>
                  <a:headEnd type="stealth" w="sm" len="sm"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ru-RU"/>
                </a:p>
              </p:txBody>
            </p:sp>
            <p:cxnSp>
              <p:nvCxnSpPr>
                <p:cNvPr id="16" name="Прямая соединительная линия 15"/>
                <p:cNvCxnSpPr>
                  <a:stCxn id="14" idx="2"/>
                </p:cNvCxnSpPr>
                <p:nvPr/>
              </p:nvCxnSpPr>
              <p:spPr>
                <a:xfrm flipH="1">
                  <a:off x="7655355" y="2848614"/>
                  <a:ext cx="1" cy="26791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0" name="Line 20"/>
            <p:cNvSpPr>
              <a:spLocks noChangeShapeType="1"/>
            </p:cNvSpPr>
            <p:nvPr/>
          </p:nvSpPr>
          <p:spPr bwMode="auto">
            <a:xfrm>
              <a:off x="7754869" y="3212976"/>
              <a:ext cx="119908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44" name="Группа 43"/>
          <p:cNvGrpSpPr/>
          <p:nvPr/>
        </p:nvGrpSpPr>
        <p:grpSpPr>
          <a:xfrm>
            <a:off x="6656139" y="3818918"/>
            <a:ext cx="1948309" cy="2778434"/>
            <a:chOff x="6655960" y="3818918"/>
            <a:chExt cx="1948309" cy="2778434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6655960" y="3818918"/>
              <a:ext cx="1948309" cy="2778434"/>
              <a:chOff x="5883248" y="3585170"/>
              <a:chExt cx="1948309" cy="2778434"/>
            </a:xfrm>
          </p:grpSpPr>
          <p:sp>
            <p:nvSpPr>
              <p:cNvPr id="88" name="Скругленный прямоугольник 87"/>
              <p:cNvSpPr/>
              <p:nvPr/>
            </p:nvSpPr>
            <p:spPr bwMode="auto">
              <a:xfrm>
                <a:off x="5883248" y="3585170"/>
                <a:ext cx="1948309" cy="2778434"/>
              </a:xfrm>
              <a:prstGeom prst="roundRect">
                <a:avLst>
                  <a:gd name="adj" fmla="val 5839"/>
                </a:avLst>
              </a:prstGeom>
              <a:solidFill>
                <a:srgbClr val="FFFF00"/>
              </a:solidFill>
              <a:ln w="25400">
                <a:solidFill>
                  <a:srgbClr val="FF6600"/>
                </a:solidFill>
                <a:prstDash val="solid"/>
                <a:round/>
                <a:headEnd type="stealth" w="sm" len="sm"/>
                <a:tailEnd/>
              </a:ln>
            </p:spPr>
            <p:txBody>
              <a:bodyPr vert="horz" wrap="square" lIns="36000" tIns="36000" rIns="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ru-RU"/>
              </a:p>
            </p:txBody>
          </p:sp>
          <p:grpSp>
            <p:nvGrpSpPr>
              <p:cNvPr id="84" name="Группа 83"/>
              <p:cNvGrpSpPr/>
              <p:nvPr/>
            </p:nvGrpSpPr>
            <p:grpSpPr>
              <a:xfrm>
                <a:off x="5954731" y="3714752"/>
                <a:ext cx="1833074" cy="2438509"/>
                <a:chOff x="5953590" y="3714752"/>
                <a:chExt cx="1751401" cy="2438509"/>
              </a:xfrm>
            </p:grpSpPr>
            <p:grpSp>
              <p:nvGrpSpPr>
                <p:cNvPr id="40" name="Group 24"/>
                <p:cNvGrpSpPr>
                  <a:grpSpLocks/>
                </p:cNvGrpSpPr>
                <p:nvPr/>
              </p:nvGrpSpPr>
              <p:grpSpPr bwMode="auto">
                <a:xfrm rot="5400000">
                  <a:off x="6099249" y="4260545"/>
                  <a:ext cx="792555" cy="135502"/>
                  <a:chOff x="1296" y="11068"/>
                  <a:chExt cx="864" cy="160"/>
                </a:xfrm>
              </p:grpSpPr>
              <p:sp>
                <p:nvSpPr>
                  <p:cNvPr id="56" name="Arc 25"/>
                  <p:cNvSpPr>
                    <a:spLocks/>
                  </p:cNvSpPr>
                  <p:nvPr/>
                </p:nvSpPr>
                <p:spPr bwMode="auto">
                  <a:xfrm rot="-5400000">
                    <a:off x="1360" y="11004"/>
                    <a:ext cx="160" cy="288"/>
                  </a:xfrm>
                  <a:custGeom>
                    <a:avLst/>
                    <a:gdLst>
                      <a:gd name="G0" fmla="+- 486 0 0"/>
                      <a:gd name="G1" fmla="+- 21600 0 0"/>
                      <a:gd name="G2" fmla="+- 21600 0 0"/>
                      <a:gd name="T0" fmla="*/ 486 w 22086"/>
                      <a:gd name="T1" fmla="*/ 0 h 43200"/>
                      <a:gd name="T2" fmla="*/ 0 w 22086"/>
                      <a:gd name="T3" fmla="*/ 43195 h 43200"/>
                      <a:gd name="T4" fmla="*/ 486 w 22086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2086" h="43200" fill="none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</a:path>
                      <a:path w="22086" h="43200" stroke="0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  <a:lnTo>
                          <a:pt x="486" y="21600"/>
                        </a:lnTo>
                        <a:close/>
                      </a:path>
                    </a:pathLst>
                  </a:custGeom>
                  <a:noFill/>
                  <a:ln w="317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36000" rIns="36000" bIns="3600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57" name="Arc 26"/>
                  <p:cNvSpPr>
                    <a:spLocks/>
                  </p:cNvSpPr>
                  <p:nvPr/>
                </p:nvSpPr>
                <p:spPr bwMode="auto">
                  <a:xfrm rot="-5400000">
                    <a:off x="1648" y="11004"/>
                    <a:ext cx="160" cy="288"/>
                  </a:xfrm>
                  <a:custGeom>
                    <a:avLst/>
                    <a:gdLst>
                      <a:gd name="G0" fmla="+- 486 0 0"/>
                      <a:gd name="G1" fmla="+- 21600 0 0"/>
                      <a:gd name="G2" fmla="+- 21600 0 0"/>
                      <a:gd name="T0" fmla="*/ 486 w 22086"/>
                      <a:gd name="T1" fmla="*/ 0 h 43200"/>
                      <a:gd name="T2" fmla="*/ 0 w 22086"/>
                      <a:gd name="T3" fmla="*/ 43195 h 43200"/>
                      <a:gd name="T4" fmla="*/ 486 w 22086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2086" h="43200" fill="none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</a:path>
                      <a:path w="22086" h="43200" stroke="0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  <a:lnTo>
                          <a:pt x="486" y="21600"/>
                        </a:lnTo>
                        <a:close/>
                      </a:path>
                    </a:pathLst>
                  </a:custGeom>
                  <a:noFill/>
                  <a:ln w="317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36000" rIns="36000" bIns="3600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58" name="Arc 27"/>
                  <p:cNvSpPr>
                    <a:spLocks/>
                  </p:cNvSpPr>
                  <p:nvPr/>
                </p:nvSpPr>
                <p:spPr bwMode="auto">
                  <a:xfrm rot="-5400000">
                    <a:off x="1936" y="11004"/>
                    <a:ext cx="160" cy="288"/>
                  </a:xfrm>
                  <a:custGeom>
                    <a:avLst/>
                    <a:gdLst>
                      <a:gd name="G0" fmla="+- 486 0 0"/>
                      <a:gd name="G1" fmla="+- 21600 0 0"/>
                      <a:gd name="G2" fmla="+- 21600 0 0"/>
                      <a:gd name="T0" fmla="*/ 486 w 22086"/>
                      <a:gd name="T1" fmla="*/ 0 h 43200"/>
                      <a:gd name="T2" fmla="*/ 0 w 22086"/>
                      <a:gd name="T3" fmla="*/ 43195 h 43200"/>
                      <a:gd name="T4" fmla="*/ 486 w 22086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2086" h="43200" fill="none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</a:path>
                      <a:path w="22086" h="43200" stroke="0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  <a:lnTo>
                          <a:pt x="486" y="21600"/>
                        </a:lnTo>
                        <a:close/>
                      </a:path>
                    </a:pathLst>
                  </a:custGeom>
                  <a:noFill/>
                  <a:ln w="317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36000" rIns="36000" bIns="3600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sp>
              <p:nvSpPr>
                <p:cNvPr id="41" name="Line 28"/>
                <p:cNvSpPr>
                  <a:spLocks noChangeShapeType="1"/>
                </p:cNvSpPr>
                <p:nvPr/>
              </p:nvSpPr>
              <p:spPr bwMode="auto">
                <a:xfrm>
                  <a:off x="5953590" y="3926563"/>
                  <a:ext cx="479633" cy="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36000" tIns="36000" rIns="36000" bIns="3600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42" name="Line 29"/>
                <p:cNvSpPr>
                  <a:spLocks noChangeShapeType="1"/>
                </p:cNvSpPr>
                <p:nvPr/>
              </p:nvSpPr>
              <p:spPr bwMode="auto">
                <a:xfrm>
                  <a:off x="5953592" y="4727488"/>
                  <a:ext cx="479633" cy="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36000" tIns="36000" rIns="36000" bIns="3600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43" name="Line 30"/>
                <p:cNvSpPr>
                  <a:spLocks noChangeShapeType="1"/>
                </p:cNvSpPr>
                <p:nvPr/>
              </p:nvSpPr>
              <p:spPr bwMode="auto">
                <a:xfrm>
                  <a:off x="6648772" y="3928410"/>
                  <a:ext cx="0" cy="782449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36000" tIns="36000" rIns="36000" bIns="3600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grpSp>
              <p:nvGrpSpPr>
                <p:cNvPr id="50" name="Group 32"/>
                <p:cNvGrpSpPr>
                  <a:grpSpLocks/>
                </p:cNvGrpSpPr>
                <p:nvPr/>
              </p:nvGrpSpPr>
              <p:grpSpPr bwMode="auto">
                <a:xfrm rot="16200000" flipH="1">
                  <a:off x="6401725" y="4258105"/>
                  <a:ext cx="793080" cy="135525"/>
                  <a:chOff x="1296" y="11068"/>
                  <a:chExt cx="864" cy="160"/>
                </a:xfrm>
              </p:grpSpPr>
              <p:sp>
                <p:nvSpPr>
                  <p:cNvPr id="53" name="Arc 33"/>
                  <p:cNvSpPr>
                    <a:spLocks/>
                  </p:cNvSpPr>
                  <p:nvPr/>
                </p:nvSpPr>
                <p:spPr bwMode="auto">
                  <a:xfrm rot="-5400000">
                    <a:off x="1360" y="11004"/>
                    <a:ext cx="160" cy="288"/>
                  </a:xfrm>
                  <a:custGeom>
                    <a:avLst/>
                    <a:gdLst>
                      <a:gd name="G0" fmla="+- 486 0 0"/>
                      <a:gd name="G1" fmla="+- 21600 0 0"/>
                      <a:gd name="G2" fmla="+- 21600 0 0"/>
                      <a:gd name="T0" fmla="*/ 486 w 22086"/>
                      <a:gd name="T1" fmla="*/ 0 h 43200"/>
                      <a:gd name="T2" fmla="*/ 0 w 22086"/>
                      <a:gd name="T3" fmla="*/ 43195 h 43200"/>
                      <a:gd name="T4" fmla="*/ 486 w 22086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2086" h="43200" fill="none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</a:path>
                      <a:path w="22086" h="43200" stroke="0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  <a:lnTo>
                          <a:pt x="486" y="21600"/>
                        </a:lnTo>
                        <a:close/>
                      </a:path>
                    </a:pathLst>
                  </a:custGeom>
                  <a:noFill/>
                  <a:ln w="317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36000" rIns="36000" bIns="3600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54" name="Arc 34"/>
                  <p:cNvSpPr>
                    <a:spLocks/>
                  </p:cNvSpPr>
                  <p:nvPr/>
                </p:nvSpPr>
                <p:spPr bwMode="auto">
                  <a:xfrm rot="-5400000">
                    <a:off x="1648" y="11004"/>
                    <a:ext cx="160" cy="288"/>
                  </a:xfrm>
                  <a:custGeom>
                    <a:avLst/>
                    <a:gdLst>
                      <a:gd name="G0" fmla="+- 486 0 0"/>
                      <a:gd name="G1" fmla="+- 21600 0 0"/>
                      <a:gd name="G2" fmla="+- 21600 0 0"/>
                      <a:gd name="T0" fmla="*/ 486 w 22086"/>
                      <a:gd name="T1" fmla="*/ 0 h 43200"/>
                      <a:gd name="T2" fmla="*/ 0 w 22086"/>
                      <a:gd name="T3" fmla="*/ 43195 h 43200"/>
                      <a:gd name="T4" fmla="*/ 486 w 22086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2086" h="43200" fill="none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</a:path>
                      <a:path w="22086" h="43200" stroke="0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  <a:lnTo>
                          <a:pt x="486" y="21600"/>
                        </a:lnTo>
                        <a:close/>
                      </a:path>
                    </a:pathLst>
                  </a:custGeom>
                  <a:noFill/>
                  <a:ln w="317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36000" rIns="36000" bIns="3600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55" name="Arc 35"/>
                  <p:cNvSpPr>
                    <a:spLocks/>
                  </p:cNvSpPr>
                  <p:nvPr/>
                </p:nvSpPr>
                <p:spPr bwMode="auto">
                  <a:xfrm rot="-5400000">
                    <a:off x="1936" y="11004"/>
                    <a:ext cx="160" cy="288"/>
                  </a:xfrm>
                  <a:custGeom>
                    <a:avLst/>
                    <a:gdLst>
                      <a:gd name="G0" fmla="+- 486 0 0"/>
                      <a:gd name="G1" fmla="+- 21600 0 0"/>
                      <a:gd name="G2" fmla="+- 21600 0 0"/>
                      <a:gd name="T0" fmla="*/ 486 w 22086"/>
                      <a:gd name="T1" fmla="*/ 0 h 43200"/>
                      <a:gd name="T2" fmla="*/ 0 w 22086"/>
                      <a:gd name="T3" fmla="*/ 43195 h 43200"/>
                      <a:gd name="T4" fmla="*/ 486 w 22086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2086" h="43200" fill="none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</a:path>
                      <a:path w="22086" h="43200" stroke="0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  <a:lnTo>
                          <a:pt x="486" y="21600"/>
                        </a:lnTo>
                        <a:close/>
                      </a:path>
                    </a:pathLst>
                  </a:custGeom>
                  <a:noFill/>
                  <a:ln w="317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36000" rIns="36000" bIns="3600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sp>
              <p:nvSpPr>
                <p:cNvPr id="51" name="Line 36"/>
                <p:cNvSpPr>
                  <a:spLocks noChangeShapeType="1"/>
                </p:cNvSpPr>
                <p:nvPr/>
              </p:nvSpPr>
              <p:spPr bwMode="auto">
                <a:xfrm flipH="1">
                  <a:off x="6855311" y="3928410"/>
                  <a:ext cx="481114" cy="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36000" tIns="36000" rIns="36000" bIns="3600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52" name="Line 37"/>
                <p:cNvSpPr>
                  <a:spLocks noChangeShapeType="1"/>
                </p:cNvSpPr>
                <p:nvPr/>
              </p:nvSpPr>
              <p:spPr bwMode="auto">
                <a:xfrm flipH="1">
                  <a:off x="6855311" y="4722408"/>
                  <a:ext cx="481114" cy="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36000" tIns="36000" rIns="36000" bIns="3600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45" name="Oval 38"/>
                <p:cNvSpPr>
                  <a:spLocks noChangeArrowheads="1"/>
                </p:cNvSpPr>
                <p:nvPr/>
              </p:nvSpPr>
              <p:spPr bwMode="auto">
                <a:xfrm>
                  <a:off x="7345028" y="3856228"/>
                  <a:ext cx="119371" cy="129927"/>
                </a:xfrm>
                <a:prstGeom prst="ellipse">
                  <a:avLst/>
                </a:prstGeom>
                <a:solidFill>
                  <a:srgbClr val="FFFFFF"/>
                </a:solidFill>
                <a:ln w="317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36000" tIns="36000" rIns="36000" bIns="3600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46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7345028" y="3797039"/>
                  <a:ext cx="119371" cy="261298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36000" tIns="36000" rIns="36000" bIns="3600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47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6408955" y="3714752"/>
                  <a:ext cx="480709" cy="261298"/>
                </a:xfrm>
                <a:prstGeom prst="rect">
                  <a:avLst/>
                </a:prstGeom>
                <a:noFill/>
                <a:ln w="31750">
                  <a:noFill/>
                  <a:miter lim="800000"/>
                  <a:headEnd/>
                  <a:tailEnd/>
                </a:ln>
              </p:spPr>
              <p:txBody>
                <a:bodyPr vert="horz" wrap="square" lIns="36000" tIns="36000" rIns="36000" bIns="3600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ts val="1000"/>
                    </a:spcAft>
                  </a:pPr>
                  <a:r>
                    <a:rPr lang="en-US" sz="1600" b="1" dirty="0" smtClean="0">
                      <a:latin typeface="Arial" pitchFamily="34" charset="0"/>
                      <a:cs typeface="Arial" pitchFamily="34" charset="0"/>
                    </a:rPr>
                    <a:t>TV</a:t>
                  </a:r>
                  <a:endParaRPr lang="ru-RU" sz="1600" b="1" dirty="0" smtClean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8" name="Oval 41"/>
                <p:cNvSpPr>
                  <a:spLocks noChangeArrowheads="1"/>
                </p:cNvSpPr>
                <p:nvPr/>
              </p:nvSpPr>
              <p:spPr bwMode="auto">
                <a:xfrm>
                  <a:off x="7349053" y="4650226"/>
                  <a:ext cx="119371" cy="129927"/>
                </a:xfrm>
                <a:prstGeom prst="ellipse">
                  <a:avLst/>
                </a:prstGeom>
                <a:solidFill>
                  <a:srgbClr val="FFFFFF"/>
                </a:solidFill>
                <a:ln w="317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36000" tIns="36000" rIns="36000" bIns="3600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49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7349053" y="4591037"/>
                  <a:ext cx="119371" cy="261298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36000" tIns="36000" rIns="36000" bIns="3600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59" name="Line 37"/>
                <p:cNvSpPr>
                  <a:spLocks noChangeShapeType="1"/>
                </p:cNvSpPr>
                <p:nvPr/>
              </p:nvSpPr>
              <p:spPr bwMode="auto">
                <a:xfrm flipH="1">
                  <a:off x="6838231" y="5072074"/>
                  <a:ext cx="500899" cy="4366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36000" tIns="36000" rIns="36000" bIns="3600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60" name="Oval 41"/>
                <p:cNvSpPr>
                  <a:spLocks noChangeArrowheads="1"/>
                </p:cNvSpPr>
                <p:nvPr/>
              </p:nvSpPr>
              <p:spPr bwMode="auto">
                <a:xfrm>
                  <a:off x="7334172" y="4999892"/>
                  <a:ext cx="119371" cy="129927"/>
                </a:xfrm>
                <a:prstGeom prst="ellipse">
                  <a:avLst/>
                </a:prstGeom>
                <a:solidFill>
                  <a:srgbClr val="FFFFFF"/>
                </a:solidFill>
                <a:ln w="317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36000" tIns="36000" rIns="36000" bIns="3600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61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7334172" y="4940703"/>
                  <a:ext cx="119371" cy="261298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36000" tIns="36000" rIns="36000" bIns="3600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62" name="Line 64"/>
                <p:cNvSpPr>
                  <a:spLocks noChangeShapeType="1"/>
                </p:cNvSpPr>
                <p:nvPr/>
              </p:nvSpPr>
              <p:spPr bwMode="auto">
                <a:xfrm>
                  <a:off x="6859827" y="5832625"/>
                  <a:ext cx="0" cy="285989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36000" tIns="36000" rIns="36000" bIns="3600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63" name="Line 65"/>
                <p:cNvSpPr>
                  <a:spLocks noChangeShapeType="1"/>
                </p:cNvSpPr>
                <p:nvPr/>
              </p:nvSpPr>
              <p:spPr bwMode="auto">
                <a:xfrm>
                  <a:off x="6739380" y="6153261"/>
                  <a:ext cx="239817" cy="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36000" tIns="36000" rIns="36000" bIns="3600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64" name="Line 66"/>
                <p:cNvSpPr>
                  <a:spLocks noChangeShapeType="1"/>
                </p:cNvSpPr>
                <p:nvPr/>
              </p:nvSpPr>
              <p:spPr bwMode="auto">
                <a:xfrm>
                  <a:off x="6677700" y="6107065"/>
                  <a:ext cx="372106" cy="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36000" tIns="36000" rIns="36000" bIns="3600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65" name="Rectangle 7"/>
                <p:cNvSpPr>
                  <a:spLocks noChangeArrowheads="1"/>
                </p:cNvSpPr>
                <p:nvPr/>
              </p:nvSpPr>
              <p:spPr bwMode="auto">
                <a:xfrm>
                  <a:off x="6750012" y="5332891"/>
                  <a:ext cx="226037" cy="499734"/>
                </a:xfrm>
                <a:prstGeom prst="rect">
                  <a:avLst/>
                </a:prstGeom>
                <a:noFill/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36000" tIns="36000" rIns="36000" bIns="3600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66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6981259" y="5377414"/>
                  <a:ext cx="362932" cy="357190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vert="horz" wrap="square" lIns="36000" tIns="36000" rIns="36000" bIns="3600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b="1" u="none" strike="noStrike" cap="none" normalizeH="0" baseline="0" dirty="0" err="1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R</a:t>
                  </a:r>
                  <a:r>
                    <a:rPr kumimoji="0" lang="en-US" b="1" u="none" strike="noStrike" cap="none" normalizeH="0" baseline="-25000" dirty="0" err="1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з</a:t>
                  </a:r>
                  <a:endParaRPr kumimoji="0" lang="ru-RU" b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67" name="Line 64"/>
                <p:cNvSpPr>
                  <a:spLocks noChangeShapeType="1"/>
                </p:cNvSpPr>
                <p:nvPr/>
              </p:nvSpPr>
              <p:spPr bwMode="auto">
                <a:xfrm>
                  <a:off x="6855311" y="5064855"/>
                  <a:ext cx="2705" cy="267073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36000" tIns="36000" rIns="36000" bIns="3600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6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7297229" y="5092142"/>
                  <a:ext cx="407762" cy="357190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vert="horz" wrap="square" lIns="36000" tIns="36000" rIns="36000" bIns="3600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b="1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PE    </a:t>
                  </a:r>
                  <a:endParaRPr kumimoji="0" lang="ru-RU" b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6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7487561" y="4597110"/>
                  <a:ext cx="210845" cy="236159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vert="horz" wrap="square" lIns="36000" tIns="36000" rIns="36000" bIns="3600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2000" b="1" dirty="0" smtClean="0">
                      <a:latin typeface="Arial" pitchFamily="34" charset="0"/>
                      <a:cs typeface="Arial" pitchFamily="34" charset="0"/>
                    </a:rPr>
                    <a:t>2</a:t>
                  </a:r>
                  <a:r>
                    <a:rPr kumimoji="0" lang="en-US" b="1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    </a:t>
                  </a:r>
                  <a:endParaRPr kumimoji="0" lang="ru-RU" b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7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7482390" y="3803112"/>
                  <a:ext cx="215848" cy="236159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vert="horz" wrap="square" lIns="36000" tIns="36000" rIns="36000" bIns="3600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2000" b="1" dirty="0" smtClean="0">
                      <a:latin typeface="Arial" pitchFamily="34" charset="0"/>
                      <a:cs typeface="Arial" pitchFamily="34" charset="0"/>
                    </a:rPr>
                    <a:t>1</a:t>
                  </a:r>
                  <a:r>
                    <a:rPr kumimoji="0" lang="en-US" b="1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    </a:t>
                  </a:r>
                  <a:endParaRPr kumimoji="0" lang="ru-RU" b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sp>
          <p:nvSpPr>
            <p:cNvPr id="91" name="Line 20"/>
            <p:cNvSpPr>
              <a:spLocks noChangeShapeType="1"/>
            </p:cNvSpPr>
            <p:nvPr/>
          </p:nvSpPr>
          <p:spPr bwMode="auto">
            <a:xfrm>
              <a:off x="7613578" y="6441895"/>
              <a:ext cx="119908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85720" y="0"/>
            <a:ext cx="8286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b="1" cap="small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Трехфазные электрические сети:</a:t>
            </a:r>
            <a:endParaRPr lang="ru-RU" sz="2400" b="1" cap="small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0" y="356570"/>
            <a:ext cx="5103169" cy="121469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vert="horz" wrap="square" lIns="3600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432000" algn="just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</a:pPr>
            <a:r>
              <a:rPr lang="ru-RU" sz="2200" b="1" dirty="0" smtClean="0">
                <a:solidFill>
                  <a:srgbClr val="3366FF"/>
                </a:solidFill>
                <a:latin typeface="Arial Narrow" pitchFamily="34" charset="0"/>
                <a:cs typeface="Arial" pitchFamily="34" charset="0"/>
              </a:rPr>
              <a:t>трехфазная </a:t>
            </a:r>
            <a:r>
              <a:rPr lang="ru-RU" sz="2200" b="1" dirty="0" err="1" smtClean="0">
                <a:solidFill>
                  <a:srgbClr val="3366FF"/>
                </a:solidFill>
                <a:latin typeface="Arial Narrow" pitchFamily="34" charset="0"/>
                <a:cs typeface="Arial" pitchFamily="34" charset="0"/>
              </a:rPr>
              <a:t>трехпроводная</a:t>
            </a:r>
            <a:r>
              <a:rPr lang="ru-RU" sz="2200" b="1" dirty="0" smtClean="0">
                <a:solidFill>
                  <a:srgbClr val="3366FF"/>
                </a:solidFill>
                <a:latin typeface="Arial Narrow" pitchFamily="34" charset="0"/>
                <a:cs typeface="Arial" pitchFamily="34" charset="0"/>
              </a:rPr>
              <a:t> электрическая сеть </a:t>
            </a:r>
            <a:r>
              <a:rPr lang="ru-RU" sz="2000" b="1" dirty="0" smtClean="0">
                <a:latin typeface="Arial Narrow" pitchFamily="34" charset="0"/>
                <a:cs typeface="Arial" pitchFamily="34" charset="0"/>
              </a:rPr>
              <a:t>— применяется в установках как правило с напряжением до и выше 1000 В (ЛЭП около 6-35 кВ);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0" y="1571263"/>
            <a:ext cx="5103169" cy="15720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vert="horz" wrap="square" lIns="3600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432000" algn="just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</a:pPr>
            <a:r>
              <a:rPr lang="ru-RU" sz="2200" b="1" dirty="0" smtClean="0">
                <a:solidFill>
                  <a:srgbClr val="3366FF"/>
                </a:solidFill>
                <a:latin typeface="Arial Narrow" pitchFamily="34" charset="0"/>
                <a:cs typeface="Arial" pitchFamily="34" charset="0"/>
              </a:rPr>
              <a:t>трехфазная </a:t>
            </a:r>
            <a:r>
              <a:rPr lang="ru-RU" sz="2200" b="1" dirty="0" err="1" smtClean="0">
                <a:solidFill>
                  <a:srgbClr val="3366FF"/>
                </a:solidFill>
                <a:latin typeface="Arial Narrow" pitchFamily="34" charset="0"/>
                <a:cs typeface="Arial" pitchFamily="34" charset="0"/>
              </a:rPr>
              <a:t>трехпроводная</a:t>
            </a:r>
            <a:r>
              <a:rPr lang="ru-RU" sz="2200" b="1" dirty="0" smtClean="0">
                <a:solidFill>
                  <a:srgbClr val="3366FF"/>
                </a:solidFill>
                <a:latin typeface="Arial Narrow" pitchFamily="34" charset="0"/>
                <a:cs typeface="Arial" pitchFamily="34" charset="0"/>
              </a:rPr>
              <a:t> электрическая сеть с эффективно заземленной </a:t>
            </a:r>
            <a:r>
              <a:rPr lang="ru-RU" sz="2200" b="1" dirty="0" err="1" smtClean="0">
                <a:solidFill>
                  <a:srgbClr val="3366FF"/>
                </a:solidFill>
                <a:latin typeface="Arial Narrow" pitchFamily="34" charset="0"/>
                <a:cs typeface="Arial" pitchFamily="34" charset="0"/>
              </a:rPr>
              <a:t>нейтралью</a:t>
            </a:r>
            <a:r>
              <a:rPr lang="ru-RU" sz="2200" b="1" dirty="0" smtClean="0">
                <a:solidFill>
                  <a:srgbClr val="3366FF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ru-RU" sz="2000" b="1" dirty="0" smtClean="0">
                <a:latin typeface="Arial Narrow" pitchFamily="34" charset="0"/>
                <a:cs typeface="Arial" pitchFamily="34" charset="0"/>
              </a:rPr>
              <a:t>— применяется в установках с напряжением более 1000 В (110 кВ и выше) в линиях ЛЭП;</a:t>
            </a: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0" y="3000645"/>
            <a:ext cx="5103169" cy="18531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vert="horz" wrap="square" lIns="3600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432000" algn="just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</a:pPr>
            <a:r>
              <a:rPr lang="ru-RU" sz="2200" b="1" dirty="0" smtClean="0">
                <a:solidFill>
                  <a:srgbClr val="3366FF"/>
                </a:solidFill>
                <a:latin typeface="Arial Narrow" pitchFamily="34" charset="0"/>
                <a:cs typeface="Arial" pitchFamily="34" charset="0"/>
              </a:rPr>
              <a:t>трехфазная </a:t>
            </a:r>
            <a:r>
              <a:rPr lang="ru-RU" sz="2200" b="1" dirty="0" err="1" smtClean="0">
                <a:solidFill>
                  <a:srgbClr val="3366FF"/>
                </a:solidFill>
                <a:latin typeface="Arial Narrow" pitchFamily="34" charset="0"/>
                <a:cs typeface="Arial" pitchFamily="34" charset="0"/>
              </a:rPr>
              <a:t>четырехпроводная</a:t>
            </a:r>
            <a:r>
              <a:rPr lang="ru-RU" sz="2200" b="1" dirty="0" smtClean="0">
                <a:solidFill>
                  <a:srgbClr val="3366FF"/>
                </a:solidFill>
                <a:latin typeface="Arial Narrow" pitchFamily="34" charset="0"/>
                <a:cs typeface="Arial" pitchFamily="34" charset="0"/>
              </a:rPr>
              <a:t> электрическая сеть с изолированной </a:t>
            </a:r>
            <a:r>
              <a:rPr lang="ru-RU" sz="2200" b="1" dirty="0" err="1" smtClean="0">
                <a:solidFill>
                  <a:srgbClr val="3366FF"/>
                </a:solidFill>
                <a:latin typeface="Arial Narrow" pitchFamily="34" charset="0"/>
                <a:cs typeface="Arial" pitchFamily="34" charset="0"/>
              </a:rPr>
              <a:t>нейтралью</a:t>
            </a:r>
            <a:r>
              <a:rPr lang="ru-RU" sz="2200" b="1" dirty="0" smtClean="0">
                <a:solidFill>
                  <a:srgbClr val="3366FF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ru-RU" sz="2000" b="1" dirty="0" smtClean="0">
                <a:latin typeface="Arial Narrow" pitchFamily="34" charset="0"/>
                <a:cs typeface="Arial" pitchFamily="34" charset="0"/>
              </a:rPr>
              <a:t>— как правило не используется, т.к. до 1000 В невозможно обеспечить безопасность обслуживающего персонала, а выше 1000 В неэкономично используется нейтральный провод;</a:t>
            </a:r>
            <a:endParaRPr lang="en-US" sz="2000" b="1" dirty="0" smtClean="0">
              <a:latin typeface="Arial Narrow" pitchFamily="34" charset="0"/>
              <a:cs typeface="Arial" pitchFamily="34" charset="0"/>
            </a:endParaRPr>
          </a:p>
          <a:p>
            <a:pPr marL="216000" marR="0" lvl="1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</a:pP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8" name="Text Box 160"/>
          <p:cNvSpPr txBox="1">
            <a:spLocks noChangeArrowheads="1"/>
          </p:cNvSpPr>
          <p:nvPr/>
        </p:nvSpPr>
        <p:spPr bwMode="auto">
          <a:xfrm>
            <a:off x="0" y="4986526"/>
            <a:ext cx="5103169" cy="187147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vert="horz" wrap="square" lIns="3600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432000" algn="just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</a:pPr>
            <a:r>
              <a:rPr lang="ru-RU" sz="2200" b="1" dirty="0" smtClean="0">
                <a:solidFill>
                  <a:srgbClr val="3366FF"/>
                </a:solidFill>
                <a:latin typeface="Arial Narrow" pitchFamily="34" charset="0"/>
                <a:cs typeface="Arial" pitchFamily="34" charset="0"/>
              </a:rPr>
              <a:t>трехфазная четырехпроводная электрическая сеть с </a:t>
            </a:r>
            <a:r>
              <a:rPr lang="ru-RU" sz="2200" b="1" dirty="0" err="1" smtClean="0">
                <a:solidFill>
                  <a:srgbClr val="3366FF"/>
                </a:solidFill>
                <a:latin typeface="Arial Narrow" pitchFamily="34" charset="0"/>
                <a:cs typeface="Arial" pitchFamily="34" charset="0"/>
              </a:rPr>
              <a:t>глухозаземленной</a:t>
            </a:r>
            <a:r>
              <a:rPr lang="ru-RU" sz="2200" b="1" dirty="0" smtClean="0">
                <a:solidFill>
                  <a:srgbClr val="3366FF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ru-RU" sz="2200" b="1" dirty="0" err="1" smtClean="0">
                <a:solidFill>
                  <a:srgbClr val="3366FF"/>
                </a:solidFill>
                <a:latin typeface="Arial Narrow" pitchFamily="34" charset="0"/>
                <a:cs typeface="Arial" pitchFamily="34" charset="0"/>
              </a:rPr>
              <a:t>нейтралью</a:t>
            </a:r>
            <a:r>
              <a:rPr lang="ru-RU" sz="2200" b="1" dirty="0" smtClean="0">
                <a:solidFill>
                  <a:srgbClr val="3366FF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— </a:t>
            </a:r>
            <a:r>
              <a:rPr lang="ru-RU" sz="2000" b="1" dirty="0" smtClean="0">
                <a:solidFill>
                  <a:srgbClr val="008000"/>
                </a:solidFill>
                <a:latin typeface="Arial Narrow" pitchFamily="34" charset="0"/>
                <a:cs typeface="Arial" pitchFamily="34" charset="0"/>
              </a:rPr>
              <a:t>самая распространенная сеть </a:t>
            </a:r>
            <a:r>
              <a:rPr lang="ru-RU" sz="2000" b="1" dirty="0" smtClean="0">
                <a:latin typeface="Arial Narrow" pitchFamily="34" charset="0"/>
                <a:cs typeface="Arial" pitchFamily="34" charset="0"/>
              </a:rPr>
              <a:t>(бытовая, производственная сеть). Используется в установках до 1000 В с напряжением (на производствах) 660/380 или 380/220 В.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225" name="Группа 224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226" name="Прямоугольник 225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227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572528" y="6429375"/>
            <a:ext cx="527022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ru-RU" sz="2000" dirty="0">
              <a:solidFill>
                <a:srgbClr val="002060"/>
              </a:solidFill>
            </a:endParaRPr>
          </a:p>
        </p:txBody>
      </p:sp>
      <p:grpSp>
        <p:nvGrpSpPr>
          <p:cNvPr id="311" name="Группа 310"/>
          <p:cNvGrpSpPr/>
          <p:nvPr/>
        </p:nvGrpSpPr>
        <p:grpSpPr>
          <a:xfrm>
            <a:off x="5826078" y="3429000"/>
            <a:ext cx="2778370" cy="1166404"/>
            <a:chOff x="1799770" y="2461825"/>
            <a:chExt cx="2778370" cy="1166404"/>
          </a:xfrm>
        </p:grpSpPr>
        <p:sp>
          <p:nvSpPr>
            <p:cNvPr id="228" name="Скругленный прямоугольник 227"/>
            <p:cNvSpPr/>
            <p:nvPr/>
          </p:nvSpPr>
          <p:spPr bwMode="auto">
            <a:xfrm>
              <a:off x="1799770" y="2461825"/>
              <a:ext cx="2778370" cy="1166404"/>
            </a:xfrm>
            <a:prstGeom prst="roundRect">
              <a:avLst>
                <a:gd name="adj" fmla="val 5839"/>
              </a:avLst>
            </a:prstGeom>
            <a:solidFill>
              <a:srgbClr val="FFFF00"/>
            </a:solidFill>
            <a:ln w="25400">
              <a:solidFill>
                <a:srgbClr val="FF6600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  <p:grpSp>
          <p:nvGrpSpPr>
            <p:cNvPr id="25" name="Группа 24"/>
            <p:cNvGrpSpPr/>
            <p:nvPr/>
          </p:nvGrpSpPr>
          <p:grpSpPr>
            <a:xfrm>
              <a:off x="1929886" y="2572950"/>
              <a:ext cx="2558959" cy="937311"/>
              <a:chOff x="5932474" y="3465123"/>
              <a:chExt cx="2558959" cy="937311"/>
            </a:xfrm>
          </p:grpSpPr>
          <p:sp>
            <p:nvSpPr>
              <p:cNvPr id="253" name="Line 196"/>
              <p:cNvSpPr>
                <a:spLocks noChangeShapeType="1"/>
              </p:cNvSpPr>
              <p:nvPr/>
            </p:nvSpPr>
            <p:spPr bwMode="auto">
              <a:xfrm flipH="1">
                <a:off x="7029450" y="3649981"/>
                <a:ext cx="3810" cy="65151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3600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54" name="Text Box 213"/>
              <p:cNvSpPr txBox="1">
                <a:spLocks noChangeArrowheads="1"/>
              </p:cNvSpPr>
              <p:nvPr/>
            </p:nvSpPr>
            <p:spPr bwMode="auto">
              <a:xfrm>
                <a:off x="8335628" y="4213327"/>
                <a:ext cx="141125" cy="165255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1600" b="1" dirty="0" smtClean="0">
                    <a:latin typeface="Arial" pitchFamily="34" charset="0"/>
                    <a:cs typeface="Arial" pitchFamily="34" charset="0"/>
                  </a:rPr>
                  <a:t>N</a:t>
                </a:r>
                <a:endParaRPr lang="ru-RU" sz="1600" b="1" dirty="0" smtClean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5" name="Oval 205"/>
              <p:cNvSpPr>
                <a:spLocks noChangeArrowheads="1"/>
              </p:cNvSpPr>
              <p:nvPr/>
            </p:nvSpPr>
            <p:spPr bwMode="auto">
              <a:xfrm>
                <a:off x="8165324" y="4256406"/>
                <a:ext cx="89102" cy="95506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3600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grpSp>
            <p:nvGrpSpPr>
              <p:cNvPr id="256" name="Группа 255"/>
              <p:cNvGrpSpPr/>
              <p:nvPr/>
            </p:nvGrpSpPr>
            <p:grpSpPr>
              <a:xfrm>
                <a:off x="5932474" y="3465123"/>
                <a:ext cx="2558959" cy="712292"/>
                <a:chOff x="5693512" y="5039799"/>
                <a:chExt cx="2558959" cy="712292"/>
              </a:xfrm>
            </p:grpSpPr>
            <p:grpSp>
              <p:nvGrpSpPr>
                <p:cNvPr id="257" name="Группа 256"/>
                <p:cNvGrpSpPr/>
                <p:nvPr/>
              </p:nvGrpSpPr>
              <p:grpSpPr>
                <a:xfrm>
                  <a:off x="5693512" y="5096761"/>
                  <a:ext cx="953935" cy="580162"/>
                  <a:chOff x="5693512" y="5096761"/>
                  <a:chExt cx="953935" cy="580162"/>
                </a:xfrm>
              </p:grpSpPr>
              <p:sp>
                <p:nvSpPr>
                  <p:cNvPr id="290" name="Line 163"/>
                  <p:cNvSpPr>
                    <a:spLocks noChangeShapeType="1"/>
                  </p:cNvSpPr>
                  <p:nvPr/>
                </p:nvSpPr>
                <p:spPr bwMode="auto">
                  <a:xfrm>
                    <a:off x="5698292" y="5238948"/>
                    <a:ext cx="13986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91" name="Line 164"/>
                  <p:cNvSpPr>
                    <a:spLocks noChangeShapeType="1"/>
                  </p:cNvSpPr>
                  <p:nvPr/>
                </p:nvSpPr>
                <p:spPr bwMode="auto">
                  <a:xfrm>
                    <a:off x="5694230" y="5451923"/>
                    <a:ext cx="13986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92" name="Line 165"/>
                  <p:cNvSpPr>
                    <a:spLocks noChangeShapeType="1"/>
                  </p:cNvSpPr>
                  <p:nvPr/>
                </p:nvSpPr>
                <p:spPr bwMode="auto">
                  <a:xfrm>
                    <a:off x="5693512" y="5663617"/>
                    <a:ext cx="13986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grpSp>
                <p:nvGrpSpPr>
                  <p:cNvPr id="293" name="Group 166"/>
                  <p:cNvGrpSpPr>
                    <a:grpSpLocks/>
                  </p:cNvGrpSpPr>
                  <p:nvPr/>
                </p:nvGrpSpPr>
                <p:grpSpPr bwMode="auto">
                  <a:xfrm>
                    <a:off x="5822665" y="5096761"/>
                    <a:ext cx="693551" cy="154354"/>
                    <a:chOff x="1296" y="11118"/>
                    <a:chExt cx="864" cy="160"/>
                  </a:xfrm>
                </p:grpSpPr>
                <p:sp>
                  <p:nvSpPr>
                    <p:cNvPr id="305" name="Arc 167"/>
                    <p:cNvSpPr>
                      <a:spLocks/>
                    </p:cNvSpPr>
                    <p:nvPr/>
                  </p:nvSpPr>
                  <p:spPr bwMode="auto">
                    <a:xfrm rot="16200000">
                      <a:off x="1360" y="1105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06" name="Arc 168"/>
                    <p:cNvSpPr>
                      <a:spLocks/>
                    </p:cNvSpPr>
                    <p:nvPr/>
                  </p:nvSpPr>
                  <p:spPr bwMode="auto">
                    <a:xfrm rot="16200000">
                      <a:off x="1648" y="1105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07" name="Arc 169"/>
                    <p:cNvSpPr>
                      <a:spLocks/>
                    </p:cNvSpPr>
                    <p:nvPr/>
                  </p:nvSpPr>
                  <p:spPr bwMode="auto">
                    <a:xfrm rot="16200000">
                      <a:off x="1936" y="1105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294" name="Group 170"/>
                  <p:cNvGrpSpPr>
                    <a:grpSpLocks/>
                  </p:cNvGrpSpPr>
                  <p:nvPr/>
                </p:nvGrpSpPr>
                <p:grpSpPr bwMode="auto">
                  <a:xfrm>
                    <a:off x="5830286" y="5312638"/>
                    <a:ext cx="693550" cy="154354"/>
                    <a:chOff x="1296" y="11068"/>
                    <a:chExt cx="864" cy="160"/>
                  </a:xfrm>
                </p:grpSpPr>
                <p:sp>
                  <p:nvSpPr>
                    <p:cNvPr id="302" name="Arc 171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360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03" name="Arc 172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648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04" name="Arc 173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936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295" name="Group 174"/>
                  <p:cNvGrpSpPr>
                    <a:grpSpLocks/>
                  </p:cNvGrpSpPr>
                  <p:nvPr/>
                </p:nvGrpSpPr>
                <p:grpSpPr bwMode="auto">
                  <a:xfrm>
                    <a:off x="5822666" y="5522569"/>
                    <a:ext cx="693550" cy="154354"/>
                    <a:chOff x="1296" y="11068"/>
                    <a:chExt cx="864" cy="160"/>
                  </a:xfrm>
                </p:grpSpPr>
                <p:sp>
                  <p:nvSpPr>
                    <p:cNvPr id="299" name="Arc 175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360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00" name="Arc 176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648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01" name="Arc 177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936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sp>
                <p:nvSpPr>
                  <p:cNvPr id="296" name="Line 179"/>
                  <p:cNvSpPr>
                    <a:spLocks noChangeShapeType="1"/>
                  </p:cNvSpPr>
                  <p:nvPr/>
                </p:nvSpPr>
                <p:spPr bwMode="auto">
                  <a:xfrm>
                    <a:off x="6503696" y="5236661"/>
                    <a:ext cx="143751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97" name="Line 18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507656" y="5448396"/>
                    <a:ext cx="132096" cy="4237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98" name="Line 181"/>
                  <p:cNvSpPr>
                    <a:spLocks noChangeShapeType="1"/>
                  </p:cNvSpPr>
                  <p:nvPr/>
                </p:nvSpPr>
                <p:spPr bwMode="auto">
                  <a:xfrm>
                    <a:off x="6499886" y="5661673"/>
                    <a:ext cx="143751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sp>
              <p:nvSpPr>
                <p:cNvPr id="258" name="Line 182"/>
                <p:cNvSpPr>
                  <a:spLocks noChangeShapeType="1"/>
                </p:cNvSpPr>
                <p:nvPr/>
              </p:nvSpPr>
              <p:spPr bwMode="auto">
                <a:xfrm flipH="1">
                  <a:off x="6639751" y="5219490"/>
                  <a:ext cx="1943" cy="457433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3600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59" name="Line 183"/>
                <p:cNvSpPr>
                  <a:spLocks noChangeShapeType="1"/>
                </p:cNvSpPr>
                <p:nvPr/>
              </p:nvSpPr>
              <p:spPr bwMode="auto">
                <a:xfrm>
                  <a:off x="6713190" y="5219490"/>
                  <a:ext cx="0" cy="452450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3600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60" name="Text Box 197"/>
                <p:cNvSpPr txBox="1">
                  <a:spLocks noChangeArrowheads="1"/>
                </p:cNvSpPr>
                <p:nvPr/>
              </p:nvSpPr>
              <p:spPr bwMode="auto">
                <a:xfrm>
                  <a:off x="6588224" y="5039799"/>
                  <a:ext cx="250012" cy="181781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R="0" lvl="0" indent="0" algn="ctr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400" b="1" dirty="0" smtClean="0">
                      <a:latin typeface="Arial" pitchFamily="34" charset="0"/>
                      <a:cs typeface="Arial" pitchFamily="34" charset="0"/>
                    </a:rPr>
                    <a:t>TV</a:t>
                  </a:r>
                  <a:endParaRPr lang="ru-RU" sz="1400" b="1" dirty="0" smtClean="0">
                    <a:latin typeface="Arial" pitchFamily="34" charset="0"/>
                    <a:cs typeface="Arial" pitchFamily="34" charset="0"/>
                  </a:endParaRPr>
                </a:p>
              </p:txBody>
            </p:sp>
            <p:grpSp>
              <p:nvGrpSpPr>
                <p:cNvPr id="261" name="Группа 260"/>
                <p:cNvGrpSpPr/>
                <p:nvPr/>
              </p:nvGrpSpPr>
              <p:grpSpPr>
                <a:xfrm>
                  <a:off x="6789420" y="5098125"/>
                  <a:ext cx="1132667" cy="580162"/>
                  <a:chOff x="5688814" y="5096761"/>
                  <a:chExt cx="1132667" cy="580162"/>
                </a:xfrm>
              </p:grpSpPr>
              <p:sp>
                <p:nvSpPr>
                  <p:cNvPr id="272" name="Line 163"/>
                  <p:cNvSpPr>
                    <a:spLocks noChangeShapeType="1"/>
                  </p:cNvSpPr>
                  <p:nvPr/>
                </p:nvSpPr>
                <p:spPr bwMode="auto">
                  <a:xfrm>
                    <a:off x="5688814" y="5237386"/>
                    <a:ext cx="149344" cy="1562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73" name="Line 164"/>
                  <p:cNvSpPr>
                    <a:spLocks noChangeShapeType="1"/>
                  </p:cNvSpPr>
                  <p:nvPr/>
                </p:nvSpPr>
                <p:spPr bwMode="auto">
                  <a:xfrm>
                    <a:off x="5694230" y="5451923"/>
                    <a:ext cx="13986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74" name="Line 165"/>
                  <p:cNvSpPr>
                    <a:spLocks noChangeShapeType="1"/>
                  </p:cNvSpPr>
                  <p:nvPr/>
                </p:nvSpPr>
                <p:spPr bwMode="auto">
                  <a:xfrm>
                    <a:off x="5693512" y="5663617"/>
                    <a:ext cx="13986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grpSp>
                <p:nvGrpSpPr>
                  <p:cNvPr id="275" name="Group 166"/>
                  <p:cNvGrpSpPr>
                    <a:grpSpLocks/>
                  </p:cNvGrpSpPr>
                  <p:nvPr/>
                </p:nvGrpSpPr>
                <p:grpSpPr bwMode="auto">
                  <a:xfrm>
                    <a:off x="5822665" y="5096761"/>
                    <a:ext cx="693551" cy="154354"/>
                    <a:chOff x="1296" y="11118"/>
                    <a:chExt cx="864" cy="160"/>
                  </a:xfrm>
                </p:grpSpPr>
                <p:sp>
                  <p:nvSpPr>
                    <p:cNvPr id="287" name="Arc 167"/>
                    <p:cNvSpPr>
                      <a:spLocks/>
                    </p:cNvSpPr>
                    <p:nvPr/>
                  </p:nvSpPr>
                  <p:spPr bwMode="auto">
                    <a:xfrm rot="16200000">
                      <a:off x="1360" y="1105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88" name="Arc 168"/>
                    <p:cNvSpPr>
                      <a:spLocks/>
                    </p:cNvSpPr>
                    <p:nvPr/>
                  </p:nvSpPr>
                  <p:spPr bwMode="auto">
                    <a:xfrm rot="16200000">
                      <a:off x="1648" y="1105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89" name="Arc 169"/>
                    <p:cNvSpPr>
                      <a:spLocks/>
                    </p:cNvSpPr>
                    <p:nvPr/>
                  </p:nvSpPr>
                  <p:spPr bwMode="auto">
                    <a:xfrm rot="16200000">
                      <a:off x="1936" y="1105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276" name="Group 170"/>
                  <p:cNvGrpSpPr>
                    <a:grpSpLocks/>
                  </p:cNvGrpSpPr>
                  <p:nvPr/>
                </p:nvGrpSpPr>
                <p:grpSpPr bwMode="auto">
                  <a:xfrm>
                    <a:off x="5830286" y="5312638"/>
                    <a:ext cx="693550" cy="154354"/>
                    <a:chOff x="1296" y="11068"/>
                    <a:chExt cx="864" cy="160"/>
                  </a:xfrm>
                </p:grpSpPr>
                <p:sp>
                  <p:nvSpPr>
                    <p:cNvPr id="284" name="Arc 171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360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85" name="Arc 172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648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86" name="Arc 173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936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277" name="Group 174"/>
                  <p:cNvGrpSpPr>
                    <a:grpSpLocks/>
                  </p:cNvGrpSpPr>
                  <p:nvPr/>
                </p:nvGrpSpPr>
                <p:grpSpPr bwMode="auto">
                  <a:xfrm>
                    <a:off x="5822666" y="5522569"/>
                    <a:ext cx="693550" cy="154354"/>
                    <a:chOff x="1296" y="11068"/>
                    <a:chExt cx="864" cy="160"/>
                  </a:xfrm>
                </p:grpSpPr>
                <p:sp>
                  <p:nvSpPr>
                    <p:cNvPr id="281" name="Arc 175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360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82" name="Arc 176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648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83" name="Arc 177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936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sp>
                <p:nvSpPr>
                  <p:cNvPr id="278" name="Line 179"/>
                  <p:cNvSpPr>
                    <a:spLocks noChangeShapeType="1"/>
                  </p:cNvSpPr>
                  <p:nvPr/>
                </p:nvSpPr>
                <p:spPr bwMode="auto">
                  <a:xfrm>
                    <a:off x="6513337" y="5236661"/>
                    <a:ext cx="308143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79" name="Line 18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513145" y="5450559"/>
                    <a:ext cx="308335" cy="2073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80" name="Line 18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507161" y="5660309"/>
                    <a:ext cx="314320" cy="1364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262" name="Группа 261"/>
                <p:cNvGrpSpPr/>
                <p:nvPr/>
              </p:nvGrpSpPr>
              <p:grpSpPr>
                <a:xfrm>
                  <a:off x="7914364" y="5135794"/>
                  <a:ext cx="338107" cy="616297"/>
                  <a:chOff x="7914364" y="5135794"/>
                  <a:chExt cx="338107" cy="616297"/>
                </a:xfrm>
              </p:grpSpPr>
              <p:sp>
                <p:nvSpPr>
                  <p:cNvPr id="263" name="Oval 201"/>
                  <p:cNvSpPr>
                    <a:spLocks noChangeArrowheads="1"/>
                  </p:cNvSpPr>
                  <p:nvPr/>
                </p:nvSpPr>
                <p:spPr bwMode="auto">
                  <a:xfrm>
                    <a:off x="7924042" y="5190462"/>
                    <a:ext cx="89102" cy="9550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36000" rIns="36000" bIns="3600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64" name="Line 202"/>
                  <p:cNvSpPr>
                    <a:spLocks noChangeShapeType="1"/>
                  </p:cNvSpPr>
                  <p:nvPr/>
                </p:nvSpPr>
                <p:spPr bwMode="auto">
                  <a:xfrm rot="900000" flipV="1">
                    <a:off x="7914365" y="5135794"/>
                    <a:ext cx="114767" cy="197197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65" name="Oval 203"/>
                  <p:cNvSpPr>
                    <a:spLocks noChangeArrowheads="1"/>
                  </p:cNvSpPr>
                  <p:nvPr/>
                </p:nvSpPr>
                <p:spPr bwMode="auto">
                  <a:xfrm>
                    <a:off x="7926278" y="5401624"/>
                    <a:ext cx="89102" cy="9550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36000" rIns="36000" bIns="3600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66" name="Oval 205"/>
                  <p:cNvSpPr>
                    <a:spLocks noChangeArrowheads="1"/>
                  </p:cNvSpPr>
                  <p:nvPr/>
                </p:nvSpPr>
                <p:spPr bwMode="auto">
                  <a:xfrm>
                    <a:off x="7927852" y="5608290"/>
                    <a:ext cx="89102" cy="9550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67" name="Text Box 20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081709" y="5147859"/>
                    <a:ext cx="170762" cy="181781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R="0" lvl="0" indent="0" algn="ctr" fontAlgn="base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1600" b="1" dirty="0" smtClean="0">
                        <a:latin typeface="Arial" pitchFamily="34" charset="0"/>
                        <a:cs typeface="Arial" pitchFamily="34" charset="0"/>
                      </a:rPr>
                      <a:t>A</a:t>
                    </a:r>
                    <a:endParaRPr lang="ru-RU" sz="1600" b="1" dirty="0" smtClean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68" name="Text Box 20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092207" y="5363105"/>
                    <a:ext cx="155238" cy="181781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ts val="1000"/>
                      </a:spcAft>
                    </a:pPr>
                    <a:r>
                      <a:rPr lang="en-US" sz="1600" b="1" dirty="0" smtClean="0">
                        <a:latin typeface="Arial" pitchFamily="34" charset="0"/>
                        <a:cs typeface="Arial" pitchFamily="34" charset="0"/>
                      </a:rPr>
                      <a:t>B</a:t>
                    </a:r>
                    <a:endParaRPr lang="ru-RU" sz="1600" b="1" dirty="0" smtClean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69" name="Text Box 20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096527" y="5573347"/>
                    <a:ext cx="141125" cy="165255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R="0" lvl="0" indent="0" algn="ctr" fontAlgn="base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1600" b="1" dirty="0" smtClean="0">
                        <a:latin typeface="Arial" pitchFamily="34" charset="0"/>
                        <a:cs typeface="Arial" pitchFamily="34" charset="0"/>
                      </a:rPr>
                      <a:t>C</a:t>
                    </a:r>
                    <a:endParaRPr lang="ru-RU" sz="1600" b="1" dirty="0" smtClean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70" name="Line 202"/>
                  <p:cNvSpPr>
                    <a:spLocks noChangeShapeType="1"/>
                  </p:cNvSpPr>
                  <p:nvPr/>
                </p:nvSpPr>
                <p:spPr bwMode="auto">
                  <a:xfrm rot="900000" flipV="1">
                    <a:off x="7914364" y="5352965"/>
                    <a:ext cx="114767" cy="197197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71" name="Line 202"/>
                  <p:cNvSpPr>
                    <a:spLocks noChangeShapeType="1"/>
                  </p:cNvSpPr>
                  <p:nvPr/>
                </p:nvSpPr>
                <p:spPr bwMode="auto">
                  <a:xfrm rot="900000" flipV="1">
                    <a:off x="7918175" y="5554894"/>
                    <a:ext cx="114767" cy="197197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</p:grpSp>
          <p:sp>
            <p:nvSpPr>
              <p:cNvPr id="308" name="Line 202"/>
              <p:cNvSpPr>
                <a:spLocks noChangeShapeType="1"/>
              </p:cNvSpPr>
              <p:nvPr/>
            </p:nvSpPr>
            <p:spPr bwMode="auto">
              <a:xfrm rot="900000" flipV="1">
                <a:off x="8152492" y="4205237"/>
                <a:ext cx="114767" cy="197197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3600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cxnSp>
            <p:nvCxnSpPr>
              <p:cNvPr id="309" name="Прямая соединительная линия 308"/>
              <p:cNvCxnSpPr/>
              <p:nvPr/>
            </p:nvCxnSpPr>
            <p:spPr>
              <a:xfrm flipV="1">
                <a:off x="7014210" y="4302450"/>
                <a:ext cx="1136566" cy="285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963" name="Группа 40962"/>
          <p:cNvGrpSpPr/>
          <p:nvPr/>
        </p:nvGrpSpPr>
        <p:grpSpPr>
          <a:xfrm>
            <a:off x="5817908" y="1851516"/>
            <a:ext cx="2778371" cy="1060367"/>
            <a:chOff x="5576184" y="1765602"/>
            <a:chExt cx="2778371" cy="1060367"/>
          </a:xfrm>
        </p:grpSpPr>
        <p:sp>
          <p:nvSpPr>
            <p:cNvPr id="312" name="Скругленный прямоугольник 311"/>
            <p:cNvSpPr/>
            <p:nvPr/>
          </p:nvSpPr>
          <p:spPr bwMode="auto">
            <a:xfrm>
              <a:off x="5576184" y="1765602"/>
              <a:ext cx="2778371" cy="1060367"/>
            </a:xfrm>
            <a:prstGeom prst="roundRect">
              <a:avLst>
                <a:gd name="adj" fmla="val 5839"/>
              </a:avLst>
            </a:prstGeom>
            <a:solidFill>
              <a:srgbClr val="FFFF00"/>
            </a:solidFill>
            <a:ln w="25400">
              <a:solidFill>
                <a:srgbClr val="FF6600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  <p:grpSp>
          <p:nvGrpSpPr>
            <p:cNvPr id="40961" name="Группа 40960"/>
            <p:cNvGrpSpPr/>
            <p:nvPr/>
          </p:nvGrpSpPr>
          <p:grpSpPr>
            <a:xfrm>
              <a:off x="5685655" y="1849642"/>
              <a:ext cx="2558959" cy="887139"/>
              <a:chOff x="5685655" y="1849642"/>
              <a:chExt cx="2558959" cy="887139"/>
            </a:xfrm>
          </p:grpSpPr>
          <p:sp>
            <p:nvSpPr>
              <p:cNvPr id="316" name="Line 196"/>
              <p:cNvSpPr>
                <a:spLocks noChangeShapeType="1"/>
              </p:cNvSpPr>
              <p:nvPr/>
            </p:nvSpPr>
            <p:spPr bwMode="auto">
              <a:xfrm>
                <a:off x="6786260" y="2033143"/>
                <a:ext cx="1177" cy="60166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3600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grpSp>
            <p:nvGrpSpPr>
              <p:cNvPr id="317" name="Группа 316"/>
              <p:cNvGrpSpPr/>
              <p:nvPr/>
            </p:nvGrpSpPr>
            <p:grpSpPr>
              <a:xfrm>
                <a:off x="6607994" y="2636912"/>
                <a:ext cx="370131" cy="99869"/>
                <a:chOff x="6615851" y="6354617"/>
                <a:chExt cx="370131" cy="99869"/>
              </a:xfrm>
            </p:grpSpPr>
            <p:sp>
              <p:nvSpPr>
                <p:cNvPr id="318" name="Line 215"/>
                <p:cNvSpPr>
                  <a:spLocks noChangeShapeType="1"/>
                </p:cNvSpPr>
                <p:nvPr/>
              </p:nvSpPr>
              <p:spPr bwMode="auto">
                <a:xfrm>
                  <a:off x="6690712" y="6405761"/>
                  <a:ext cx="216598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3600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19" name="Line 216"/>
                <p:cNvSpPr>
                  <a:spLocks noChangeShapeType="1"/>
                </p:cNvSpPr>
                <p:nvPr/>
              </p:nvSpPr>
              <p:spPr bwMode="auto">
                <a:xfrm>
                  <a:off x="6615851" y="6354617"/>
                  <a:ext cx="370131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3600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20" name="Line 215"/>
                <p:cNvSpPr>
                  <a:spLocks noChangeShapeType="1"/>
                </p:cNvSpPr>
                <p:nvPr/>
              </p:nvSpPr>
              <p:spPr bwMode="auto">
                <a:xfrm flipV="1">
                  <a:off x="6743670" y="6453336"/>
                  <a:ext cx="114403" cy="115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3600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</p:grpSp>
          <p:grpSp>
            <p:nvGrpSpPr>
              <p:cNvPr id="321" name="Группа 320"/>
              <p:cNvGrpSpPr/>
              <p:nvPr/>
            </p:nvGrpSpPr>
            <p:grpSpPr>
              <a:xfrm>
                <a:off x="5685655" y="1849642"/>
                <a:ext cx="2558959" cy="712292"/>
                <a:chOff x="5693512" y="5039799"/>
                <a:chExt cx="2558959" cy="712292"/>
              </a:xfrm>
            </p:grpSpPr>
            <p:grpSp>
              <p:nvGrpSpPr>
                <p:cNvPr id="322" name="Группа 321"/>
                <p:cNvGrpSpPr/>
                <p:nvPr/>
              </p:nvGrpSpPr>
              <p:grpSpPr>
                <a:xfrm>
                  <a:off x="5693512" y="5096761"/>
                  <a:ext cx="953935" cy="580162"/>
                  <a:chOff x="5693512" y="5096761"/>
                  <a:chExt cx="953935" cy="580162"/>
                </a:xfrm>
              </p:grpSpPr>
              <p:sp>
                <p:nvSpPr>
                  <p:cNvPr id="355" name="Line 163"/>
                  <p:cNvSpPr>
                    <a:spLocks noChangeShapeType="1"/>
                  </p:cNvSpPr>
                  <p:nvPr/>
                </p:nvSpPr>
                <p:spPr bwMode="auto">
                  <a:xfrm>
                    <a:off x="5698292" y="5238948"/>
                    <a:ext cx="13986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56" name="Line 164"/>
                  <p:cNvSpPr>
                    <a:spLocks noChangeShapeType="1"/>
                  </p:cNvSpPr>
                  <p:nvPr/>
                </p:nvSpPr>
                <p:spPr bwMode="auto">
                  <a:xfrm>
                    <a:off x="5694230" y="5451923"/>
                    <a:ext cx="13986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57" name="Line 165"/>
                  <p:cNvSpPr>
                    <a:spLocks noChangeShapeType="1"/>
                  </p:cNvSpPr>
                  <p:nvPr/>
                </p:nvSpPr>
                <p:spPr bwMode="auto">
                  <a:xfrm>
                    <a:off x="5693512" y="5663617"/>
                    <a:ext cx="13986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grpSp>
                <p:nvGrpSpPr>
                  <p:cNvPr id="358" name="Group 166"/>
                  <p:cNvGrpSpPr>
                    <a:grpSpLocks/>
                  </p:cNvGrpSpPr>
                  <p:nvPr/>
                </p:nvGrpSpPr>
                <p:grpSpPr bwMode="auto">
                  <a:xfrm>
                    <a:off x="5822665" y="5096761"/>
                    <a:ext cx="693551" cy="154354"/>
                    <a:chOff x="1296" y="11118"/>
                    <a:chExt cx="864" cy="160"/>
                  </a:xfrm>
                </p:grpSpPr>
                <p:sp>
                  <p:nvSpPr>
                    <p:cNvPr id="370" name="Arc 167"/>
                    <p:cNvSpPr>
                      <a:spLocks/>
                    </p:cNvSpPr>
                    <p:nvPr/>
                  </p:nvSpPr>
                  <p:spPr bwMode="auto">
                    <a:xfrm rot="16200000">
                      <a:off x="1360" y="1105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71" name="Arc 168"/>
                    <p:cNvSpPr>
                      <a:spLocks/>
                    </p:cNvSpPr>
                    <p:nvPr/>
                  </p:nvSpPr>
                  <p:spPr bwMode="auto">
                    <a:xfrm rot="16200000">
                      <a:off x="1648" y="1105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72" name="Arc 169"/>
                    <p:cNvSpPr>
                      <a:spLocks/>
                    </p:cNvSpPr>
                    <p:nvPr/>
                  </p:nvSpPr>
                  <p:spPr bwMode="auto">
                    <a:xfrm rot="16200000">
                      <a:off x="1936" y="1105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359" name="Group 170"/>
                  <p:cNvGrpSpPr>
                    <a:grpSpLocks/>
                  </p:cNvGrpSpPr>
                  <p:nvPr/>
                </p:nvGrpSpPr>
                <p:grpSpPr bwMode="auto">
                  <a:xfrm>
                    <a:off x="5830286" y="5312638"/>
                    <a:ext cx="693550" cy="154354"/>
                    <a:chOff x="1296" y="11068"/>
                    <a:chExt cx="864" cy="160"/>
                  </a:xfrm>
                </p:grpSpPr>
                <p:sp>
                  <p:nvSpPr>
                    <p:cNvPr id="367" name="Arc 171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360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68" name="Arc 172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648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69" name="Arc 173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936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360" name="Group 174"/>
                  <p:cNvGrpSpPr>
                    <a:grpSpLocks/>
                  </p:cNvGrpSpPr>
                  <p:nvPr/>
                </p:nvGrpSpPr>
                <p:grpSpPr bwMode="auto">
                  <a:xfrm>
                    <a:off x="5822666" y="5522569"/>
                    <a:ext cx="693550" cy="154354"/>
                    <a:chOff x="1296" y="11068"/>
                    <a:chExt cx="864" cy="160"/>
                  </a:xfrm>
                </p:grpSpPr>
                <p:sp>
                  <p:nvSpPr>
                    <p:cNvPr id="364" name="Arc 175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360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65" name="Arc 176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648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66" name="Arc 177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936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sp>
                <p:nvSpPr>
                  <p:cNvPr id="361" name="Line 179"/>
                  <p:cNvSpPr>
                    <a:spLocks noChangeShapeType="1"/>
                  </p:cNvSpPr>
                  <p:nvPr/>
                </p:nvSpPr>
                <p:spPr bwMode="auto">
                  <a:xfrm>
                    <a:off x="6503696" y="5236661"/>
                    <a:ext cx="143751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62" name="Line 18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507656" y="5448396"/>
                    <a:ext cx="132096" cy="4237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63" name="Line 181"/>
                  <p:cNvSpPr>
                    <a:spLocks noChangeShapeType="1"/>
                  </p:cNvSpPr>
                  <p:nvPr/>
                </p:nvSpPr>
                <p:spPr bwMode="auto">
                  <a:xfrm>
                    <a:off x="6499886" y="5661673"/>
                    <a:ext cx="143751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sp>
              <p:nvSpPr>
                <p:cNvPr id="323" name="Line 182"/>
                <p:cNvSpPr>
                  <a:spLocks noChangeShapeType="1"/>
                </p:cNvSpPr>
                <p:nvPr/>
              </p:nvSpPr>
              <p:spPr bwMode="auto">
                <a:xfrm flipH="1">
                  <a:off x="6639751" y="5219490"/>
                  <a:ext cx="1943" cy="457433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3600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24" name="Line 183"/>
                <p:cNvSpPr>
                  <a:spLocks noChangeShapeType="1"/>
                </p:cNvSpPr>
                <p:nvPr/>
              </p:nvSpPr>
              <p:spPr bwMode="auto">
                <a:xfrm>
                  <a:off x="6713190" y="5219490"/>
                  <a:ext cx="0" cy="452450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3600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25" name="Text Box 197"/>
                <p:cNvSpPr txBox="1">
                  <a:spLocks noChangeArrowheads="1"/>
                </p:cNvSpPr>
                <p:nvPr/>
              </p:nvSpPr>
              <p:spPr bwMode="auto">
                <a:xfrm>
                  <a:off x="6588224" y="5039799"/>
                  <a:ext cx="250012" cy="181781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R="0" lvl="0" indent="0" algn="ctr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400" b="1" dirty="0" smtClean="0">
                      <a:latin typeface="Arial" pitchFamily="34" charset="0"/>
                      <a:cs typeface="Arial" pitchFamily="34" charset="0"/>
                    </a:rPr>
                    <a:t>TV</a:t>
                  </a:r>
                  <a:endParaRPr lang="ru-RU" sz="1400" b="1" dirty="0" smtClean="0">
                    <a:latin typeface="Arial" pitchFamily="34" charset="0"/>
                    <a:cs typeface="Arial" pitchFamily="34" charset="0"/>
                  </a:endParaRPr>
                </a:p>
              </p:txBody>
            </p:sp>
            <p:grpSp>
              <p:nvGrpSpPr>
                <p:cNvPr id="326" name="Группа 325"/>
                <p:cNvGrpSpPr/>
                <p:nvPr/>
              </p:nvGrpSpPr>
              <p:grpSpPr>
                <a:xfrm>
                  <a:off x="6789420" y="5098125"/>
                  <a:ext cx="1132667" cy="580162"/>
                  <a:chOff x="5688814" y="5096761"/>
                  <a:chExt cx="1132667" cy="580162"/>
                </a:xfrm>
              </p:grpSpPr>
              <p:sp>
                <p:nvSpPr>
                  <p:cNvPr id="337" name="Line 163"/>
                  <p:cNvSpPr>
                    <a:spLocks noChangeShapeType="1"/>
                  </p:cNvSpPr>
                  <p:nvPr/>
                </p:nvSpPr>
                <p:spPr bwMode="auto">
                  <a:xfrm>
                    <a:off x="5688814" y="5237386"/>
                    <a:ext cx="149344" cy="1562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38" name="Line 164"/>
                  <p:cNvSpPr>
                    <a:spLocks noChangeShapeType="1"/>
                  </p:cNvSpPr>
                  <p:nvPr/>
                </p:nvSpPr>
                <p:spPr bwMode="auto">
                  <a:xfrm>
                    <a:off x="5694230" y="5451923"/>
                    <a:ext cx="13986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39" name="Line 165"/>
                  <p:cNvSpPr>
                    <a:spLocks noChangeShapeType="1"/>
                  </p:cNvSpPr>
                  <p:nvPr/>
                </p:nvSpPr>
                <p:spPr bwMode="auto">
                  <a:xfrm>
                    <a:off x="5693512" y="5663617"/>
                    <a:ext cx="13986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grpSp>
                <p:nvGrpSpPr>
                  <p:cNvPr id="340" name="Group 166"/>
                  <p:cNvGrpSpPr>
                    <a:grpSpLocks/>
                  </p:cNvGrpSpPr>
                  <p:nvPr/>
                </p:nvGrpSpPr>
                <p:grpSpPr bwMode="auto">
                  <a:xfrm>
                    <a:off x="5822665" y="5096761"/>
                    <a:ext cx="693551" cy="154354"/>
                    <a:chOff x="1296" y="11118"/>
                    <a:chExt cx="864" cy="160"/>
                  </a:xfrm>
                </p:grpSpPr>
                <p:sp>
                  <p:nvSpPr>
                    <p:cNvPr id="352" name="Arc 167"/>
                    <p:cNvSpPr>
                      <a:spLocks/>
                    </p:cNvSpPr>
                    <p:nvPr/>
                  </p:nvSpPr>
                  <p:spPr bwMode="auto">
                    <a:xfrm rot="16200000">
                      <a:off x="1360" y="1105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53" name="Arc 168"/>
                    <p:cNvSpPr>
                      <a:spLocks/>
                    </p:cNvSpPr>
                    <p:nvPr/>
                  </p:nvSpPr>
                  <p:spPr bwMode="auto">
                    <a:xfrm rot="16200000">
                      <a:off x="1648" y="1105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54" name="Arc 169"/>
                    <p:cNvSpPr>
                      <a:spLocks/>
                    </p:cNvSpPr>
                    <p:nvPr/>
                  </p:nvSpPr>
                  <p:spPr bwMode="auto">
                    <a:xfrm rot="16200000">
                      <a:off x="1936" y="1105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341" name="Group 170"/>
                  <p:cNvGrpSpPr>
                    <a:grpSpLocks/>
                  </p:cNvGrpSpPr>
                  <p:nvPr/>
                </p:nvGrpSpPr>
                <p:grpSpPr bwMode="auto">
                  <a:xfrm>
                    <a:off x="5830286" y="5312638"/>
                    <a:ext cx="693550" cy="154354"/>
                    <a:chOff x="1296" y="11068"/>
                    <a:chExt cx="864" cy="160"/>
                  </a:xfrm>
                </p:grpSpPr>
                <p:sp>
                  <p:nvSpPr>
                    <p:cNvPr id="349" name="Arc 171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360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50" name="Arc 172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648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51" name="Arc 173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936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342" name="Group 174"/>
                  <p:cNvGrpSpPr>
                    <a:grpSpLocks/>
                  </p:cNvGrpSpPr>
                  <p:nvPr/>
                </p:nvGrpSpPr>
                <p:grpSpPr bwMode="auto">
                  <a:xfrm>
                    <a:off x="5822666" y="5522569"/>
                    <a:ext cx="693550" cy="154354"/>
                    <a:chOff x="1296" y="11068"/>
                    <a:chExt cx="864" cy="160"/>
                  </a:xfrm>
                </p:grpSpPr>
                <p:sp>
                  <p:nvSpPr>
                    <p:cNvPr id="346" name="Arc 175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360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47" name="Arc 176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648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48" name="Arc 177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936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sp>
                <p:nvSpPr>
                  <p:cNvPr id="343" name="Line 179"/>
                  <p:cNvSpPr>
                    <a:spLocks noChangeShapeType="1"/>
                  </p:cNvSpPr>
                  <p:nvPr/>
                </p:nvSpPr>
                <p:spPr bwMode="auto">
                  <a:xfrm>
                    <a:off x="6513337" y="5236661"/>
                    <a:ext cx="308143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44" name="Line 18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513145" y="5450559"/>
                    <a:ext cx="308335" cy="2073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45" name="Line 18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507161" y="5660309"/>
                    <a:ext cx="314320" cy="1364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327" name="Группа 326"/>
                <p:cNvGrpSpPr/>
                <p:nvPr/>
              </p:nvGrpSpPr>
              <p:grpSpPr>
                <a:xfrm>
                  <a:off x="7914364" y="5135794"/>
                  <a:ext cx="338107" cy="616297"/>
                  <a:chOff x="7914364" y="5135794"/>
                  <a:chExt cx="338107" cy="616297"/>
                </a:xfrm>
              </p:grpSpPr>
              <p:sp>
                <p:nvSpPr>
                  <p:cNvPr id="328" name="Oval 201"/>
                  <p:cNvSpPr>
                    <a:spLocks noChangeArrowheads="1"/>
                  </p:cNvSpPr>
                  <p:nvPr/>
                </p:nvSpPr>
                <p:spPr bwMode="auto">
                  <a:xfrm>
                    <a:off x="7924042" y="5190462"/>
                    <a:ext cx="89102" cy="9550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36000" rIns="36000" bIns="3600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29" name="Line 202"/>
                  <p:cNvSpPr>
                    <a:spLocks noChangeShapeType="1"/>
                  </p:cNvSpPr>
                  <p:nvPr/>
                </p:nvSpPr>
                <p:spPr bwMode="auto">
                  <a:xfrm rot="900000" flipV="1">
                    <a:off x="7914365" y="5135794"/>
                    <a:ext cx="114767" cy="197197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30" name="Oval 203"/>
                  <p:cNvSpPr>
                    <a:spLocks noChangeArrowheads="1"/>
                  </p:cNvSpPr>
                  <p:nvPr/>
                </p:nvSpPr>
                <p:spPr bwMode="auto">
                  <a:xfrm>
                    <a:off x="7926278" y="5401624"/>
                    <a:ext cx="89102" cy="9550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36000" rIns="36000" bIns="3600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31" name="Oval 205"/>
                  <p:cNvSpPr>
                    <a:spLocks noChangeArrowheads="1"/>
                  </p:cNvSpPr>
                  <p:nvPr/>
                </p:nvSpPr>
                <p:spPr bwMode="auto">
                  <a:xfrm>
                    <a:off x="7927852" y="5608290"/>
                    <a:ext cx="89102" cy="9550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32" name="Text Box 20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081709" y="5147859"/>
                    <a:ext cx="170762" cy="181781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R="0" lvl="0" indent="0" algn="ctr" fontAlgn="base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1600" b="1" dirty="0" smtClean="0">
                        <a:latin typeface="Arial" pitchFamily="34" charset="0"/>
                        <a:cs typeface="Arial" pitchFamily="34" charset="0"/>
                      </a:rPr>
                      <a:t>A</a:t>
                    </a:r>
                    <a:endParaRPr lang="ru-RU" sz="1600" b="1" dirty="0" smtClean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333" name="Text Box 20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092207" y="5363105"/>
                    <a:ext cx="155238" cy="181781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ts val="1000"/>
                      </a:spcAft>
                    </a:pPr>
                    <a:r>
                      <a:rPr lang="en-US" sz="1600" b="1" dirty="0" smtClean="0">
                        <a:latin typeface="Arial" pitchFamily="34" charset="0"/>
                        <a:cs typeface="Arial" pitchFamily="34" charset="0"/>
                      </a:rPr>
                      <a:t>B</a:t>
                    </a:r>
                    <a:endParaRPr lang="ru-RU" sz="1600" b="1" dirty="0" smtClean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334" name="Text Box 20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096527" y="5573347"/>
                    <a:ext cx="141125" cy="165255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R="0" lvl="0" indent="0" algn="ctr" fontAlgn="base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1600" b="1" dirty="0" smtClean="0">
                        <a:latin typeface="Arial" pitchFamily="34" charset="0"/>
                        <a:cs typeface="Arial" pitchFamily="34" charset="0"/>
                      </a:rPr>
                      <a:t>C</a:t>
                    </a:r>
                    <a:endParaRPr lang="ru-RU" sz="1600" b="1" dirty="0" smtClean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335" name="Line 202"/>
                  <p:cNvSpPr>
                    <a:spLocks noChangeShapeType="1"/>
                  </p:cNvSpPr>
                  <p:nvPr/>
                </p:nvSpPr>
                <p:spPr bwMode="auto">
                  <a:xfrm rot="900000" flipV="1">
                    <a:off x="7914364" y="5352965"/>
                    <a:ext cx="114767" cy="197197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36" name="Line 202"/>
                  <p:cNvSpPr>
                    <a:spLocks noChangeShapeType="1"/>
                  </p:cNvSpPr>
                  <p:nvPr/>
                </p:nvSpPr>
                <p:spPr bwMode="auto">
                  <a:xfrm rot="900000" flipV="1">
                    <a:off x="7918175" y="5554894"/>
                    <a:ext cx="114767" cy="197197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</p:grpSp>
        </p:grpSp>
      </p:grpSp>
      <p:grpSp>
        <p:nvGrpSpPr>
          <p:cNvPr id="40962" name="Группа 40961"/>
          <p:cNvGrpSpPr/>
          <p:nvPr/>
        </p:nvGrpSpPr>
        <p:grpSpPr>
          <a:xfrm>
            <a:off x="5813714" y="664384"/>
            <a:ext cx="2769949" cy="876336"/>
            <a:chOff x="2458358" y="664384"/>
            <a:chExt cx="2769949" cy="876336"/>
          </a:xfrm>
        </p:grpSpPr>
        <p:sp>
          <p:nvSpPr>
            <p:cNvPr id="313" name="Скругленный прямоугольник 312"/>
            <p:cNvSpPr/>
            <p:nvPr/>
          </p:nvSpPr>
          <p:spPr bwMode="auto">
            <a:xfrm>
              <a:off x="2458358" y="664384"/>
              <a:ext cx="2769949" cy="876336"/>
            </a:xfrm>
            <a:prstGeom prst="roundRect">
              <a:avLst>
                <a:gd name="adj" fmla="val 5839"/>
              </a:avLst>
            </a:prstGeom>
            <a:solidFill>
              <a:srgbClr val="FFFF00"/>
            </a:solidFill>
            <a:ln w="25400">
              <a:solidFill>
                <a:srgbClr val="FF6600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  <p:grpSp>
          <p:nvGrpSpPr>
            <p:cNvPr id="40960" name="Группа 40959"/>
            <p:cNvGrpSpPr/>
            <p:nvPr/>
          </p:nvGrpSpPr>
          <p:grpSpPr>
            <a:xfrm>
              <a:off x="2559061" y="736072"/>
              <a:ext cx="2558959" cy="712292"/>
              <a:chOff x="5613441" y="569012"/>
              <a:chExt cx="2558959" cy="712292"/>
            </a:xfrm>
          </p:grpSpPr>
          <p:sp>
            <p:nvSpPr>
              <p:cNvPr id="373" name="Line 196"/>
              <p:cNvSpPr>
                <a:spLocks noChangeShapeType="1"/>
              </p:cNvSpPr>
              <p:nvPr/>
            </p:nvSpPr>
            <p:spPr bwMode="auto">
              <a:xfrm flipH="1">
                <a:off x="6716981" y="757814"/>
                <a:ext cx="888" cy="44840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3600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grpSp>
            <p:nvGrpSpPr>
              <p:cNvPr id="315" name="Группа 314"/>
              <p:cNvGrpSpPr/>
              <p:nvPr/>
            </p:nvGrpSpPr>
            <p:grpSpPr>
              <a:xfrm>
                <a:off x="5613441" y="569012"/>
                <a:ext cx="2558959" cy="712292"/>
                <a:chOff x="5617263" y="569012"/>
                <a:chExt cx="2558959" cy="712292"/>
              </a:xfrm>
            </p:grpSpPr>
            <p:grpSp>
              <p:nvGrpSpPr>
                <p:cNvPr id="379" name="Группа 378"/>
                <p:cNvGrpSpPr/>
                <p:nvPr/>
              </p:nvGrpSpPr>
              <p:grpSpPr>
                <a:xfrm>
                  <a:off x="5617263" y="625974"/>
                  <a:ext cx="953935" cy="580162"/>
                  <a:chOff x="5693512" y="5096761"/>
                  <a:chExt cx="953935" cy="580162"/>
                </a:xfrm>
              </p:grpSpPr>
              <p:sp>
                <p:nvSpPr>
                  <p:cNvPr id="412" name="Line 163"/>
                  <p:cNvSpPr>
                    <a:spLocks noChangeShapeType="1"/>
                  </p:cNvSpPr>
                  <p:nvPr/>
                </p:nvSpPr>
                <p:spPr bwMode="auto">
                  <a:xfrm>
                    <a:off x="5698292" y="5238948"/>
                    <a:ext cx="13986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413" name="Line 164"/>
                  <p:cNvSpPr>
                    <a:spLocks noChangeShapeType="1"/>
                  </p:cNvSpPr>
                  <p:nvPr/>
                </p:nvSpPr>
                <p:spPr bwMode="auto">
                  <a:xfrm>
                    <a:off x="5694230" y="5451923"/>
                    <a:ext cx="13986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414" name="Line 165"/>
                  <p:cNvSpPr>
                    <a:spLocks noChangeShapeType="1"/>
                  </p:cNvSpPr>
                  <p:nvPr/>
                </p:nvSpPr>
                <p:spPr bwMode="auto">
                  <a:xfrm>
                    <a:off x="5693512" y="5663617"/>
                    <a:ext cx="13986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grpSp>
                <p:nvGrpSpPr>
                  <p:cNvPr id="415" name="Group 166"/>
                  <p:cNvGrpSpPr>
                    <a:grpSpLocks/>
                  </p:cNvGrpSpPr>
                  <p:nvPr/>
                </p:nvGrpSpPr>
                <p:grpSpPr bwMode="auto">
                  <a:xfrm>
                    <a:off x="5822665" y="5096761"/>
                    <a:ext cx="693551" cy="154354"/>
                    <a:chOff x="1296" y="11118"/>
                    <a:chExt cx="864" cy="160"/>
                  </a:xfrm>
                </p:grpSpPr>
                <p:sp>
                  <p:nvSpPr>
                    <p:cNvPr id="427" name="Arc 167"/>
                    <p:cNvSpPr>
                      <a:spLocks/>
                    </p:cNvSpPr>
                    <p:nvPr/>
                  </p:nvSpPr>
                  <p:spPr bwMode="auto">
                    <a:xfrm rot="16200000">
                      <a:off x="1360" y="1105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28" name="Arc 168"/>
                    <p:cNvSpPr>
                      <a:spLocks/>
                    </p:cNvSpPr>
                    <p:nvPr/>
                  </p:nvSpPr>
                  <p:spPr bwMode="auto">
                    <a:xfrm rot="16200000">
                      <a:off x="1648" y="1105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29" name="Arc 169"/>
                    <p:cNvSpPr>
                      <a:spLocks/>
                    </p:cNvSpPr>
                    <p:nvPr/>
                  </p:nvSpPr>
                  <p:spPr bwMode="auto">
                    <a:xfrm rot="16200000">
                      <a:off x="1936" y="1105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416" name="Group 170"/>
                  <p:cNvGrpSpPr>
                    <a:grpSpLocks/>
                  </p:cNvGrpSpPr>
                  <p:nvPr/>
                </p:nvGrpSpPr>
                <p:grpSpPr bwMode="auto">
                  <a:xfrm>
                    <a:off x="5830286" y="5312638"/>
                    <a:ext cx="693550" cy="154354"/>
                    <a:chOff x="1296" y="11068"/>
                    <a:chExt cx="864" cy="160"/>
                  </a:xfrm>
                </p:grpSpPr>
                <p:sp>
                  <p:nvSpPr>
                    <p:cNvPr id="424" name="Arc 171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360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25" name="Arc 172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648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26" name="Arc 173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936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417" name="Group 174"/>
                  <p:cNvGrpSpPr>
                    <a:grpSpLocks/>
                  </p:cNvGrpSpPr>
                  <p:nvPr/>
                </p:nvGrpSpPr>
                <p:grpSpPr bwMode="auto">
                  <a:xfrm>
                    <a:off x="5822666" y="5522569"/>
                    <a:ext cx="693550" cy="154354"/>
                    <a:chOff x="1296" y="11068"/>
                    <a:chExt cx="864" cy="160"/>
                  </a:xfrm>
                </p:grpSpPr>
                <p:sp>
                  <p:nvSpPr>
                    <p:cNvPr id="421" name="Arc 175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360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22" name="Arc 176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648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23" name="Arc 177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936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sp>
                <p:nvSpPr>
                  <p:cNvPr id="418" name="Line 179"/>
                  <p:cNvSpPr>
                    <a:spLocks noChangeShapeType="1"/>
                  </p:cNvSpPr>
                  <p:nvPr/>
                </p:nvSpPr>
                <p:spPr bwMode="auto">
                  <a:xfrm>
                    <a:off x="6503696" y="5236661"/>
                    <a:ext cx="143751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419" name="Line 18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507656" y="5448396"/>
                    <a:ext cx="132096" cy="4237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420" name="Line 181"/>
                  <p:cNvSpPr>
                    <a:spLocks noChangeShapeType="1"/>
                  </p:cNvSpPr>
                  <p:nvPr/>
                </p:nvSpPr>
                <p:spPr bwMode="auto">
                  <a:xfrm>
                    <a:off x="6499886" y="5661673"/>
                    <a:ext cx="143751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sp>
              <p:nvSpPr>
                <p:cNvPr id="380" name="Line 182"/>
                <p:cNvSpPr>
                  <a:spLocks noChangeShapeType="1"/>
                </p:cNvSpPr>
                <p:nvPr/>
              </p:nvSpPr>
              <p:spPr bwMode="auto">
                <a:xfrm flipH="1">
                  <a:off x="6563502" y="748703"/>
                  <a:ext cx="1943" cy="457433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3600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81" name="Line 183"/>
                <p:cNvSpPr>
                  <a:spLocks noChangeShapeType="1"/>
                </p:cNvSpPr>
                <p:nvPr/>
              </p:nvSpPr>
              <p:spPr bwMode="auto">
                <a:xfrm>
                  <a:off x="6636941" y="748703"/>
                  <a:ext cx="0" cy="452450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3600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82" name="Text Box 197"/>
                <p:cNvSpPr txBox="1">
                  <a:spLocks noChangeArrowheads="1"/>
                </p:cNvSpPr>
                <p:nvPr/>
              </p:nvSpPr>
              <p:spPr bwMode="auto">
                <a:xfrm>
                  <a:off x="6511975" y="569012"/>
                  <a:ext cx="250012" cy="181781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R="0" lvl="0" indent="0" algn="ctr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400" b="1" dirty="0" smtClean="0">
                      <a:latin typeface="Arial" pitchFamily="34" charset="0"/>
                      <a:cs typeface="Arial" pitchFamily="34" charset="0"/>
                    </a:rPr>
                    <a:t>TV</a:t>
                  </a:r>
                  <a:endParaRPr lang="ru-RU" sz="1400" b="1" dirty="0" smtClean="0">
                    <a:latin typeface="Arial" pitchFamily="34" charset="0"/>
                    <a:cs typeface="Arial" pitchFamily="34" charset="0"/>
                  </a:endParaRPr>
                </a:p>
              </p:txBody>
            </p:sp>
            <p:grpSp>
              <p:nvGrpSpPr>
                <p:cNvPr id="383" name="Группа 382"/>
                <p:cNvGrpSpPr/>
                <p:nvPr/>
              </p:nvGrpSpPr>
              <p:grpSpPr>
                <a:xfrm>
                  <a:off x="6713171" y="627338"/>
                  <a:ext cx="1132667" cy="580162"/>
                  <a:chOff x="5688814" y="5096761"/>
                  <a:chExt cx="1132667" cy="580162"/>
                </a:xfrm>
              </p:grpSpPr>
              <p:sp>
                <p:nvSpPr>
                  <p:cNvPr id="394" name="Line 163"/>
                  <p:cNvSpPr>
                    <a:spLocks noChangeShapeType="1"/>
                  </p:cNvSpPr>
                  <p:nvPr/>
                </p:nvSpPr>
                <p:spPr bwMode="auto">
                  <a:xfrm>
                    <a:off x="5688814" y="5237386"/>
                    <a:ext cx="149344" cy="1562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95" name="Line 164"/>
                  <p:cNvSpPr>
                    <a:spLocks noChangeShapeType="1"/>
                  </p:cNvSpPr>
                  <p:nvPr/>
                </p:nvSpPr>
                <p:spPr bwMode="auto">
                  <a:xfrm>
                    <a:off x="5694230" y="5451923"/>
                    <a:ext cx="13986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96" name="Line 165"/>
                  <p:cNvSpPr>
                    <a:spLocks noChangeShapeType="1"/>
                  </p:cNvSpPr>
                  <p:nvPr/>
                </p:nvSpPr>
                <p:spPr bwMode="auto">
                  <a:xfrm>
                    <a:off x="5693512" y="5663617"/>
                    <a:ext cx="13986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grpSp>
                <p:nvGrpSpPr>
                  <p:cNvPr id="397" name="Group 166"/>
                  <p:cNvGrpSpPr>
                    <a:grpSpLocks/>
                  </p:cNvGrpSpPr>
                  <p:nvPr/>
                </p:nvGrpSpPr>
                <p:grpSpPr bwMode="auto">
                  <a:xfrm>
                    <a:off x="5822665" y="5096761"/>
                    <a:ext cx="693551" cy="154354"/>
                    <a:chOff x="1296" y="11118"/>
                    <a:chExt cx="864" cy="160"/>
                  </a:xfrm>
                </p:grpSpPr>
                <p:sp>
                  <p:nvSpPr>
                    <p:cNvPr id="409" name="Arc 167"/>
                    <p:cNvSpPr>
                      <a:spLocks/>
                    </p:cNvSpPr>
                    <p:nvPr/>
                  </p:nvSpPr>
                  <p:spPr bwMode="auto">
                    <a:xfrm rot="16200000">
                      <a:off x="1360" y="1105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10" name="Arc 168"/>
                    <p:cNvSpPr>
                      <a:spLocks/>
                    </p:cNvSpPr>
                    <p:nvPr/>
                  </p:nvSpPr>
                  <p:spPr bwMode="auto">
                    <a:xfrm rot="16200000">
                      <a:off x="1648" y="1105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11" name="Arc 169"/>
                    <p:cNvSpPr>
                      <a:spLocks/>
                    </p:cNvSpPr>
                    <p:nvPr/>
                  </p:nvSpPr>
                  <p:spPr bwMode="auto">
                    <a:xfrm rot="16200000">
                      <a:off x="1936" y="1105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398" name="Group 170"/>
                  <p:cNvGrpSpPr>
                    <a:grpSpLocks/>
                  </p:cNvGrpSpPr>
                  <p:nvPr/>
                </p:nvGrpSpPr>
                <p:grpSpPr bwMode="auto">
                  <a:xfrm>
                    <a:off x="5830286" y="5312638"/>
                    <a:ext cx="693550" cy="154354"/>
                    <a:chOff x="1296" y="11068"/>
                    <a:chExt cx="864" cy="160"/>
                  </a:xfrm>
                </p:grpSpPr>
                <p:sp>
                  <p:nvSpPr>
                    <p:cNvPr id="406" name="Arc 171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360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07" name="Arc 172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648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08" name="Arc 173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936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399" name="Group 174"/>
                  <p:cNvGrpSpPr>
                    <a:grpSpLocks/>
                  </p:cNvGrpSpPr>
                  <p:nvPr/>
                </p:nvGrpSpPr>
                <p:grpSpPr bwMode="auto">
                  <a:xfrm>
                    <a:off x="5822666" y="5522569"/>
                    <a:ext cx="693550" cy="154354"/>
                    <a:chOff x="1296" y="11068"/>
                    <a:chExt cx="864" cy="160"/>
                  </a:xfrm>
                </p:grpSpPr>
                <p:sp>
                  <p:nvSpPr>
                    <p:cNvPr id="403" name="Arc 175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360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04" name="Arc 176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648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05" name="Arc 177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936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sp>
                <p:nvSpPr>
                  <p:cNvPr id="400" name="Line 179"/>
                  <p:cNvSpPr>
                    <a:spLocks noChangeShapeType="1"/>
                  </p:cNvSpPr>
                  <p:nvPr/>
                </p:nvSpPr>
                <p:spPr bwMode="auto">
                  <a:xfrm>
                    <a:off x="6513337" y="5236661"/>
                    <a:ext cx="308143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401" name="Line 18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513145" y="5450559"/>
                    <a:ext cx="308335" cy="2073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402" name="Line 18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507161" y="5660309"/>
                    <a:ext cx="314320" cy="1364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384" name="Группа 383"/>
                <p:cNvGrpSpPr/>
                <p:nvPr/>
              </p:nvGrpSpPr>
              <p:grpSpPr>
                <a:xfrm>
                  <a:off x="7838115" y="665007"/>
                  <a:ext cx="338107" cy="616297"/>
                  <a:chOff x="7914364" y="5135794"/>
                  <a:chExt cx="338107" cy="616297"/>
                </a:xfrm>
              </p:grpSpPr>
              <p:sp>
                <p:nvSpPr>
                  <p:cNvPr id="385" name="Oval 201"/>
                  <p:cNvSpPr>
                    <a:spLocks noChangeArrowheads="1"/>
                  </p:cNvSpPr>
                  <p:nvPr/>
                </p:nvSpPr>
                <p:spPr bwMode="auto">
                  <a:xfrm>
                    <a:off x="7924042" y="5190462"/>
                    <a:ext cx="89102" cy="9550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36000" rIns="36000" bIns="3600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86" name="Line 202"/>
                  <p:cNvSpPr>
                    <a:spLocks noChangeShapeType="1"/>
                  </p:cNvSpPr>
                  <p:nvPr/>
                </p:nvSpPr>
                <p:spPr bwMode="auto">
                  <a:xfrm rot="900000" flipV="1">
                    <a:off x="7914365" y="5135794"/>
                    <a:ext cx="114767" cy="197197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87" name="Oval 203"/>
                  <p:cNvSpPr>
                    <a:spLocks noChangeArrowheads="1"/>
                  </p:cNvSpPr>
                  <p:nvPr/>
                </p:nvSpPr>
                <p:spPr bwMode="auto">
                  <a:xfrm>
                    <a:off x="7926278" y="5401624"/>
                    <a:ext cx="89102" cy="9550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36000" rIns="36000" bIns="3600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88" name="Oval 205"/>
                  <p:cNvSpPr>
                    <a:spLocks noChangeArrowheads="1"/>
                  </p:cNvSpPr>
                  <p:nvPr/>
                </p:nvSpPr>
                <p:spPr bwMode="auto">
                  <a:xfrm>
                    <a:off x="7927852" y="5608290"/>
                    <a:ext cx="89102" cy="9550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89" name="Text Box 20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081709" y="5147859"/>
                    <a:ext cx="170762" cy="181781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R="0" lvl="0" indent="0" algn="ctr" fontAlgn="base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1600" b="1" dirty="0" smtClean="0">
                        <a:latin typeface="Arial" pitchFamily="34" charset="0"/>
                        <a:cs typeface="Arial" pitchFamily="34" charset="0"/>
                      </a:rPr>
                      <a:t>A</a:t>
                    </a:r>
                    <a:endParaRPr lang="ru-RU" sz="1600" b="1" dirty="0" smtClean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390" name="Text Box 20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092207" y="5363105"/>
                    <a:ext cx="155238" cy="181781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ts val="1000"/>
                      </a:spcAft>
                    </a:pPr>
                    <a:r>
                      <a:rPr lang="en-US" sz="1600" b="1" dirty="0" smtClean="0">
                        <a:latin typeface="Arial" pitchFamily="34" charset="0"/>
                        <a:cs typeface="Arial" pitchFamily="34" charset="0"/>
                      </a:rPr>
                      <a:t>B</a:t>
                    </a:r>
                    <a:endParaRPr lang="ru-RU" sz="1600" b="1" dirty="0" smtClean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391" name="Text Box 20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096527" y="5573347"/>
                    <a:ext cx="141125" cy="165255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R="0" lvl="0" indent="0" algn="ctr" fontAlgn="base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1600" b="1" dirty="0" smtClean="0">
                        <a:latin typeface="Arial" pitchFamily="34" charset="0"/>
                        <a:cs typeface="Arial" pitchFamily="34" charset="0"/>
                      </a:rPr>
                      <a:t>C</a:t>
                    </a:r>
                    <a:endParaRPr lang="ru-RU" sz="1600" b="1" dirty="0" smtClean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392" name="Line 202"/>
                  <p:cNvSpPr>
                    <a:spLocks noChangeShapeType="1"/>
                  </p:cNvSpPr>
                  <p:nvPr/>
                </p:nvSpPr>
                <p:spPr bwMode="auto">
                  <a:xfrm rot="900000" flipV="1">
                    <a:off x="7914364" y="5352965"/>
                    <a:ext cx="114767" cy="197197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93" name="Line 202"/>
                  <p:cNvSpPr>
                    <a:spLocks noChangeShapeType="1"/>
                  </p:cNvSpPr>
                  <p:nvPr/>
                </p:nvSpPr>
                <p:spPr bwMode="auto">
                  <a:xfrm rot="900000" flipV="1">
                    <a:off x="7918175" y="5554894"/>
                    <a:ext cx="114767" cy="197197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</p:grpSp>
        </p:grpSp>
      </p:grpSp>
      <p:grpSp>
        <p:nvGrpSpPr>
          <p:cNvPr id="40967" name="Группа 40966"/>
          <p:cNvGrpSpPr/>
          <p:nvPr/>
        </p:nvGrpSpPr>
        <p:grpSpPr>
          <a:xfrm>
            <a:off x="5808500" y="5187595"/>
            <a:ext cx="2778370" cy="1265741"/>
            <a:chOff x="2627784" y="3891450"/>
            <a:chExt cx="2778370" cy="1265741"/>
          </a:xfrm>
        </p:grpSpPr>
        <p:sp>
          <p:nvSpPr>
            <p:cNvPr id="314" name="Скругленный прямоугольник 313"/>
            <p:cNvSpPr/>
            <p:nvPr/>
          </p:nvSpPr>
          <p:spPr bwMode="auto">
            <a:xfrm>
              <a:off x="2627784" y="3891450"/>
              <a:ext cx="2778370" cy="1265741"/>
            </a:xfrm>
            <a:prstGeom prst="roundRect">
              <a:avLst>
                <a:gd name="adj" fmla="val 5839"/>
              </a:avLst>
            </a:prstGeom>
            <a:solidFill>
              <a:srgbClr val="FFFF00"/>
            </a:solidFill>
            <a:ln w="25400">
              <a:solidFill>
                <a:srgbClr val="FF6600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  <p:grpSp>
          <p:nvGrpSpPr>
            <p:cNvPr id="40966" name="Группа 40965"/>
            <p:cNvGrpSpPr/>
            <p:nvPr/>
          </p:nvGrpSpPr>
          <p:grpSpPr>
            <a:xfrm>
              <a:off x="2737489" y="3948013"/>
              <a:ext cx="2558959" cy="1153366"/>
              <a:chOff x="2737489" y="3948013"/>
              <a:chExt cx="2558959" cy="1153366"/>
            </a:xfrm>
          </p:grpSpPr>
          <p:sp>
            <p:nvSpPr>
              <p:cNvPr id="46" name="Line 196"/>
              <p:cNvSpPr>
                <a:spLocks noChangeShapeType="1"/>
              </p:cNvSpPr>
              <p:nvPr/>
            </p:nvSpPr>
            <p:spPr bwMode="auto">
              <a:xfrm flipH="1">
                <a:off x="3837207" y="4131514"/>
                <a:ext cx="888" cy="87380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3600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grpSp>
            <p:nvGrpSpPr>
              <p:cNvPr id="3" name="Группа 2"/>
              <p:cNvGrpSpPr/>
              <p:nvPr/>
            </p:nvGrpSpPr>
            <p:grpSpPr>
              <a:xfrm>
                <a:off x="3659828" y="5001510"/>
                <a:ext cx="370131" cy="99869"/>
                <a:chOff x="6615851" y="6354617"/>
                <a:chExt cx="370131" cy="99869"/>
              </a:xfrm>
            </p:grpSpPr>
            <p:sp>
              <p:nvSpPr>
                <p:cNvPr id="22" name="Line 215"/>
                <p:cNvSpPr>
                  <a:spLocks noChangeShapeType="1"/>
                </p:cNvSpPr>
                <p:nvPr/>
              </p:nvSpPr>
              <p:spPr bwMode="auto">
                <a:xfrm>
                  <a:off x="6690712" y="6405761"/>
                  <a:ext cx="216598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3600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3" name="Line 216"/>
                <p:cNvSpPr>
                  <a:spLocks noChangeShapeType="1"/>
                </p:cNvSpPr>
                <p:nvPr/>
              </p:nvSpPr>
              <p:spPr bwMode="auto">
                <a:xfrm>
                  <a:off x="6615851" y="6354617"/>
                  <a:ext cx="370131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3600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48" name="Line 215"/>
                <p:cNvSpPr>
                  <a:spLocks noChangeShapeType="1"/>
                </p:cNvSpPr>
                <p:nvPr/>
              </p:nvSpPr>
              <p:spPr bwMode="auto">
                <a:xfrm flipV="1">
                  <a:off x="6743670" y="6453336"/>
                  <a:ext cx="114403" cy="115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3600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</p:grpSp>
          <p:sp>
            <p:nvSpPr>
              <p:cNvPr id="63" name="Text Box 213"/>
              <p:cNvSpPr txBox="1">
                <a:spLocks noChangeArrowheads="1"/>
              </p:cNvSpPr>
              <p:nvPr/>
            </p:nvSpPr>
            <p:spPr bwMode="auto">
              <a:xfrm>
                <a:off x="5144369" y="4692239"/>
                <a:ext cx="141125" cy="165255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1600" b="1" dirty="0" smtClean="0">
                    <a:latin typeface="Arial" pitchFamily="34" charset="0"/>
                    <a:cs typeface="Arial" pitchFamily="34" charset="0"/>
                  </a:rPr>
                  <a:t>N</a:t>
                </a:r>
                <a:endParaRPr lang="ru-RU" sz="1600" b="1" dirty="0" smtClean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9" name="Oval 205"/>
              <p:cNvSpPr>
                <a:spLocks noChangeArrowheads="1"/>
              </p:cNvSpPr>
              <p:nvPr/>
            </p:nvSpPr>
            <p:spPr bwMode="auto">
              <a:xfrm>
                <a:off x="4974065" y="4735318"/>
                <a:ext cx="89102" cy="95506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3600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grpSp>
            <p:nvGrpSpPr>
              <p:cNvPr id="15" name="Группа 14"/>
              <p:cNvGrpSpPr/>
              <p:nvPr/>
            </p:nvGrpSpPr>
            <p:grpSpPr>
              <a:xfrm>
                <a:off x="2737489" y="3948013"/>
                <a:ext cx="2558959" cy="712292"/>
                <a:chOff x="5693512" y="5039799"/>
                <a:chExt cx="2558959" cy="712292"/>
              </a:xfrm>
            </p:grpSpPr>
            <p:grpSp>
              <p:nvGrpSpPr>
                <p:cNvPr id="2" name="Группа 1"/>
                <p:cNvGrpSpPr/>
                <p:nvPr/>
              </p:nvGrpSpPr>
              <p:grpSpPr>
                <a:xfrm>
                  <a:off x="5693512" y="5096761"/>
                  <a:ext cx="953935" cy="580162"/>
                  <a:chOff x="5693512" y="5096761"/>
                  <a:chExt cx="953935" cy="580162"/>
                </a:xfrm>
              </p:grpSpPr>
              <p:sp>
                <p:nvSpPr>
                  <p:cNvPr id="24" name="Line 163"/>
                  <p:cNvSpPr>
                    <a:spLocks noChangeShapeType="1"/>
                  </p:cNvSpPr>
                  <p:nvPr/>
                </p:nvSpPr>
                <p:spPr bwMode="auto">
                  <a:xfrm>
                    <a:off x="5698292" y="5238948"/>
                    <a:ext cx="13986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6" name="Line 164"/>
                  <p:cNvSpPr>
                    <a:spLocks noChangeShapeType="1"/>
                  </p:cNvSpPr>
                  <p:nvPr/>
                </p:nvSpPr>
                <p:spPr bwMode="auto">
                  <a:xfrm>
                    <a:off x="5694230" y="5451923"/>
                    <a:ext cx="13986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7" name="Line 165"/>
                  <p:cNvSpPr>
                    <a:spLocks noChangeShapeType="1"/>
                  </p:cNvSpPr>
                  <p:nvPr/>
                </p:nvSpPr>
                <p:spPr bwMode="auto">
                  <a:xfrm>
                    <a:off x="5693512" y="5663617"/>
                    <a:ext cx="13986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grpSp>
                <p:nvGrpSpPr>
                  <p:cNvPr id="28" name="Group 166"/>
                  <p:cNvGrpSpPr>
                    <a:grpSpLocks/>
                  </p:cNvGrpSpPr>
                  <p:nvPr/>
                </p:nvGrpSpPr>
                <p:grpSpPr bwMode="auto">
                  <a:xfrm>
                    <a:off x="5822665" y="5096761"/>
                    <a:ext cx="693551" cy="154354"/>
                    <a:chOff x="1296" y="11118"/>
                    <a:chExt cx="864" cy="160"/>
                  </a:xfrm>
                </p:grpSpPr>
                <p:sp>
                  <p:nvSpPr>
                    <p:cNvPr id="73" name="Arc 167"/>
                    <p:cNvSpPr>
                      <a:spLocks/>
                    </p:cNvSpPr>
                    <p:nvPr/>
                  </p:nvSpPr>
                  <p:spPr bwMode="auto">
                    <a:xfrm rot="16200000">
                      <a:off x="1360" y="1105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74" name="Arc 168"/>
                    <p:cNvSpPr>
                      <a:spLocks/>
                    </p:cNvSpPr>
                    <p:nvPr/>
                  </p:nvSpPr>
                  <p:spPr bwMode="auto">
                    <a:xfrm rot="16200000">
                      <a:off x="1648" y="1105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75" name="Arc 169"/>
                    <p:cNvSpPr>
                      <a:spLocks/>
                    </p:cNvSpPr>
                    <p:nvPr/>
                  </p:nvSpPr>
                  <p:spPr bwMode="auto">
                    <a:xfrm rot="16200000">
                      <a:off x="1936" y="1105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29" name="Group 170"/>
                  <p:cNvGrpSpPr>
                    <a:grpSpLocks/>
                  </p:cNvGrpSpPr>
                  <p:nvPr/>
                </p:nvGrpSpPr>
                <p:grpSpPr bwMode="auto">
                  <a:xfrm>
                    <a:off x="5830286" y="5312638"/>
                    <a:ext cx="693550" cy="154354"/>
                    <a:chOff x="1296" y="11068"/>
                    <a:chExt cx="864" cy="160"/>
                  </a:xfrm>
                </p:grpSpPr>
                <p:sp>
                  <p:nvSpPr>
                    <p:cNvPr id="70" name="Arc 171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360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71" name="Arc 172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648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72" name="Arc 173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936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30" name="Group 174"/>
                  <p:cNvGrpSpPr>
                    <a:grpSpLocks/>
                  </p:cNvGrpSpPr>
                  <p:nvPr/>
                </p:nvGrpSpPr>
                <p:grpSpPr bwMode="auto">
                  <a:xfrm>
                    <a:off x="5822666" y="5522569"/>
                    <a:ext cx="693550" cy="154354"/>
                    <a:chOff x="1296" y="11068"/>
                    <a:chExt cx="864" cy="160"/>
                  </a:xfrm>
                </p:grpSpPr>
                <p:sp>
                  <p:nvSpPr>
                    <p:cNvPr id="67" name="Arc 175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360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68" name="Arc 176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648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69" name="Arc 177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936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sp>
                <p:nvSpPr>
                  <p:cNvPr id="64" name="Line 179"/>
                  <p:cNvSpPr>
                    <a:spLocks noChangeShapeType="1"/>
                  </p:cNvSpPr>
                  <p:nvPr/>
                </p:nvSpPr>
                <p:spPr bwMode="auto">
                  <a:xfrm>
                    <a:off x="6503696" y="5236661"/>
                    <a:ext cx="143751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65" name="Line 18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507656" y="5448396"/>
                    <a:ext cx="132096" cy="4237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66" name="Line 181"/>
                  <p:cNvSpPr>
                    <a:spLocks noChangeShapeType="1"/>
                  </p:cNvSpPr>
                  <p:nvPr/>
                </p:nvSpPr>
                <p:spPr bwMode="auto">
                  <a:xfrm>
                    <a:off x="6499886" y="5661673"/>
                    <a:ext cx="143751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sp>
              <p:nvSpPr>
                <p:cNvPr id="32" name="Line 182"/>
                <p:cNvSpPr>
                  <a:spLocks noChangeShapeType="1"/>
                </p:cNvSpPr>
                <p:nvPr/>
              </p:nvSpPr>
              <p:spPr bwMode="auto">
                <a:xfrm flipH="1">
                  <a:off x="6639751" y="5219490"/>
                  <a:ext cx="1943" cy="457433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3600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3" name="Line 183"/>
                <p:cNvSpPr>
                  <a:spLocks noChangeShapeType="1"/>
                </p:cNvSpPr>
                <p:nvPr/>
              </p:nvSpPr>
              <p:spPr bwMode="auto">
                <a:xfrm>
                  <a:off x="6713190" y="5219490"/>
                  <a:ext cx="0" cy="452450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3600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47" name="Text Box 197"/>
                <p:cNvSpPr txBox="1">
                  <a:spLocks noChangeArrowheads="1"/>
                </p:cNvSpPr>
                <p:nvPr/>
              </p:nvSpPr>
              <p:spPr bwMode="auto">
                <a:xfrm>
                  <a:off x="6588224" y="5039799"/>
                  <a:ext cx="250012" cy="181781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R="0" lvl="0" indent="0" algn="ctr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400" b="1" dirty="0" smtClean="0">
                      <a:latin typeface="Arial" pitchFamily="34" charset="0"/>
                      <a:cs typeface="Arial" pitchFamily="34" charset="0"/>
                    </a:rPr>
                    <a:t>TV</a:t>
                  </a:r>
                  <a:endParaRPr lang="ru-RU" sz="1400" b="1" dirty="0" smtClean="0">
                    <a:latin typeface="Arial" pitchFamily="34" charset="0"/>
                    <a:cs typeface="Arial" pitchFamily="34" charset="0"/>
                  </a:endParaRPr>
                </a:p>
              </p:txBody>
            </p:sp>
            <p:grpSp>
              <p:nvGrpSpPr>
                <p:cNvPr id="229" name="Группа 228"/>
                <p:cNvGrpSpPr/>
                <p:nvPr/>
              </p:nvGrpSpPr>
              <p:grpSpPr>
                <a:xfrm>
                  <a:off x="6789420" y="5098125"/>
                  <a:ext cx="1132667" cy="580162"/>
                  <a:chOff x="5688814" y="5096761"/>
                  <a:chExt cx="1132667" cy="580162"/>
                </a:xfrm>
              </p:grpSpPr>
              <p:sp>
                <p:nvSpPr>
                  <p:cNvPr id="230" name="Line 163"/>
                  <p:cNvSpPr>
                    <a:spLocks noChangeShapeType="1"/>
                  </p:cNvSpPr>
                  <p:nvPr/>
                </p:nvSpPr>
                <p:spPr bwMode="auto">
                  <a:xfrm>
                    <a:off x="5688814" y="5237386"/>
                    <a:ext cx="149344" cy="1562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31" name="Line 164"/>
                  <p:cNvSpPr>
                    <a:spLocks noChangeShapeType="1"/>
                  </p:cNvSpPr>
                  <p:nvPr/>
                </p:nvSpPr>
                <p:spPr bwMode="auto">
                  <a:xfrm>
                    <a:off x="5694230" y="5451923"/>
                    <a:ext cx="13986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32" name="Line 165"/>
                  <p:cNvSpPr>
                    <a:spLocks noChangeShapeType="1"/>
                  </p:cNvSpPr>
                  <p:nvPr/>
                </p:nvSpPr>
                <p:spPr bwMode="auto">
                  <a:xfrm>
                    <a:off x="5693512" y="5663617"/>
                    <a:ext cx="13986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grpSp>
                <p:nvGrpSpPr>
                  <p:cNvPr id="233" name="Group 166"/>
                  <p:cNvGrpSpPr>
                    <a:grpSpLocks/>
                  </p:cNvGrpSpPr>
                  <p:nvPr/>
                </p:nvGrpSpPr>
                <p:grpSpPr bwMode="auto">
                  <a:xfrm>
                    <a:off x="5822665" y="5096761"/>
                    <a:ext cx="693551" cy="154354"/>
                    <a:chOff x="1296" y="11118"/>
                    <a:chExt cx="864" cy="160"/>
                  </a:xfrm>
                </p:grpSpPr>
                <p:sp>
                  <p:nvSpPr>
                    <p:cNvPr id="245" name="Arc 167"/>
                    <p:cNvSpPr>
                      <a:spLocks/>
                    </p:cNvSpPr>
                    <p:nvPr/>
                  </p:nvSpPr>
                  <p:spPr bwMode="auto">
                    <a:xfrm rot="16200000">
                      <a:off x="1360" y="1105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46" name="Arc 168"/>
                    <p:cNvSpPr>
                      <a:spLocks/>
                    </p:cNvSpPr>
                    <p:nvPr/>
                  </p:nvSpPr>
                  <p:spPr bwMode="auto">
                    <a:xfrm rot="16200000">
                      <a:off x="1648" y="1105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47" name="Arc 169"/>
                    <p:cNvSpPr>
                      <a:spLocks/>
                    </p:cNvSpPr>
                    <p:nvPr/>
                  </p:nvSpPr>
                  <p:spPr bwMode="auto">
                    <a:xfrm rot="16200000">
                      <a:off x="1936" y="1105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234" name="Group 170"/>
                  <p:cNvGrpSpPr>
                    <a:grpSpLocks/>
                  </p:cNvGrpSpPr>
                  <p:nvPr/>
                </p:nvGrpSpPr>
                <p:grpSpPr bwMode="auto">
                  <a:xfrm>
                    <a:off x="5830286" y="5312638"/>
                    <a:ext cx="693550" cy="154354"/>
                    <a:chOff x="1296" y="11068"/>
                    <a:chExt cx="864" cy="160"/>
                  </a:xfrm>
                </p:grpSpPr>
                <p:sp>
                  <p:nvSpPr>
                    <p:cNvPr id="242" name="Arc 171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360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43" name="Arc 172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648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44" name="Arc 173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936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235" name="Group 174"/>
                  <p:cNvGrpSpPr>
                    <a:grpSpLocks/>
                  </p:cNvGrpSpPr>
                  <p:nvPr/>
                </p:nvGrpSpPr>
                <p:grpSpPr bwMode="auto">
                  <a:xfrm>
                    <a:off x="5822666" y="5522569"/>
                    <a:ext cx="693550" cy="154354"/>
                    <a:chOff x="1296" y="11068"/>
                    <a:chExt cx="864" cy="160"/>
                  </a:xfrm>
                </p:grpSpPr>
                <p:sp>
                  <p:nvSpPr>
                    <p:cNvPr id="239" name="Arc 175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360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40" name="Arc 176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648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41" name="Arc 177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936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sp>
                <p:nvSpPr>
                  <p:cNvPr id="236" name="Line 179"/>
                  <p:cNvSpPr>
                    <a:spLocks noChangeShapeType="1"/>
                  </p:cNvSpPr>
                  <p:nvPr/>
                </p:nvSpPr>
                <p:spPr bwMode="auto">
                  <a:xfrm>
                    <a:off x="6513337" y="5236661"/>
                    <a:ext cx="308143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37" name="Line 18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513145" y="5450559"/>
                    <a:ext cx="308335" cy="2073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38" name="Line 18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507161" y="5660309"/>
                    <a:ext cx="314320" cy="1364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8" name="Группа 7"/>
                <p:cNvGrpSpPr/>
                <p:nvPr/>
              </p:nvGrpSpPr>
              <p:grpSpPr>
                <a:xfrm>
                  <a:off x="7914364" y="5135794"/>
                  <a:ext cx="338107" cy="616297"/>
                  <a:chOff x="7914364" y="5135794"/>
                  <a:chExt cx="338107" cy="616297"/>
                </a:xfrm>
              </p:grpSpPr>
              <p:sp>
                <p:nvSpPr>
                  <p:cNvPr id="51" name="Oval 201"/>
                  <p:cNvSpPr>
                    <a:spLocks noChangeArrowheads="1"/>
                  </p:cNvSpPr>
                  <p:nvPr/>
                </p:nvSpPr>
                <p:spPr bwMode="auto">
                  <a:xfrm>
                    <a:off x="7924042" y="5190462"/>
                    <a:ext cx="89102" cy="9550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36000" rIns="36000" bIns="3600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52" name="Line 202"/>
                  <p:cNvSpPr>
                    <a:spLocks noChangeShapeType="1"/>
                  </p:cNvSpPr>
                  <p:nvPr/>
                </p:nvSpPr>
                <p:spPr bwMode="auto">
                  <a:xfrm rot="900000" flipV="1">
                    <a:off x="7914365" y="5135794"/>
                    <a:ext cx="114767" cy="197197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53" name="Oval 203"/>
                  <p:cNvSpPr>
                    <a:spLocks noChangeArrowheads="1"/>
                  </p:cNvSpPr>
                  <p:nvPr/>
                </p:nvSpPr>
                <p:spPr bwMode="auto">
                  <a:xfrm>
                    <a:off x="7926278" y="5401624"/>
                    <a:ext cx="89102" cy="9550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36000" rIns="36000" bIns="3600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55" name="Oval 205"/>
                  <p:cNvSpPr>
                    <a:spLocks noChangeArrowheads="1"/>
                  </p:cNvSpPr>
                  <p:nvPr/>
                </p:nvSpPr>
                <p:spPr bwMode="auto">
                  <a:xfrm>
                    <a:off x="7927852" y="5608290"/>
                    <a:ext cx="89102" cy="9550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57" name="Text Box 20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081709" y="5147859"/>
                    <a:ext cx="170762" cy="181781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R="0" lvl="0" indent="0" algn="ctr" fontAlgn="base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1600" b="1" dirty="0" smtClean="0">
                        <a:latin typeface="Arial" pitchFamily="34" charset="0"/>
                        <a:cs typeface="Arial" pitchFamily="34" charset="0"/>
                      </a:rPr>
                      <a:t>A</a:t>
                    </a:r>
                    <a:endParaRPr lang="ru-RU" sz="1600" b="1" dirty="0" smtClean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58" name="Text Box 20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092207" y="5363105"/>
                    <a:ext cx="155238" cy="181781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ts val="1000"/>
                      </a:spcAft>
                    </a:pPr>
                    <a:r>
                      <a:rPr lang="en-US" sz="1600" b="1" dirty="0" smtClean="0">
                        <a:latin typeface="Arial" pitchFamily="34" charset="0"/>
                        <a:cs typeface="Arial" pitchFamily="34" charset="0"/>
                      </a:rPr>
                      <a:t>B</a:t>
                    </a:r>
                    <a:endParaRPr lang="ru-RU" sz="1600" b="1" dirty="0" smtClean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59" name="Text Box 20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096527" y="5573347"/>
                    <a:ext cx="141125" cy="165255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R="0" lvl="0" indent="0" algn="ctr" fontAlgn="base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1600" b="1" dirty="0" smtClean="0">
                        <a:latin typeface="Arial" pitchFamily="34" charset="0"/>
                        <a:cs typeface="Arial" pitchFamily="34" charset="0"/>
                      </a:rPr>
                      <a:t>C</a:t>
                    </a:r>
                    <a:endParaRPr lang="ru-RU" sz="1600" b="1" dirty="0" smtClean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50" name="Line 202"/>
                  <p:cNvSpPr>
                    <a:spLocks noChangeShapeType="1"/>
                  </p:cNvSpPr>
                  <p:nvPr/>
                </p:nvSpPr>
                <p:spPr bwMode="auto">
                  <a:xfrm rot="900000" flipV="1">
                    <a:off x="7914364" y="5352965"/>
                    <a:ext cx="114767" cy="197197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51" name="Line 202"/>
                  <p:cNvSpPr>
                    <a:spLocks noChangeShapeType="1"/>
                  </p:cNvSpPr>
                  <p:nvPr/>
                </p:nvSpPr>
                <p:spPr bwMode="auto">
                  <a:xfrm rot="900000" flipV="1">
                    <a:off x="7918175" y="5554894"/>
                    <a:ext cx="114767" cy="197197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</p:grpSp>
          <p:sp>
            <p:nvSpPr>
              <p:cNvPr id="252" name="Line 202"/>
              <p:cNvSpPr>
                <a:spLocks noChangeShapeType="1"/>
              </p:cNvSpPr>
              <p:nvPr/>
            </p:nvSpPr>
            <p:spPr bwMode="auto">
              <a:xfrm rot="900000" flipV="1">
                <a:off x="4961233" y="4684149"/>
                <a:ext cx="114767" cy="197197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3600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cxnSp>
            <p:nvCxnSpPr>
              <p:cNvPr id="5" name="Прямая соединительная линия 4"/>
              <p:cNvCxnSpPr/>
              <p:nvPr/>
            </p:nvCxnSpPr>
            <p:spPr>
              <a:xfrm>
                <a:off x="3837207" y="4782747"/>
                <a:ext cx="1140668" cy="324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Группа 147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49" name="Прямоугольник 148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50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197" name="Скругленный прямоугольник 196"/>
          <p:cNvSpPr/>
          <p:nvPr/>
        </p:nvSpPr>
        <p:spPr bwMode="auto">
          <a:xfrm>
            <a:off x="2127544" y="44624"/>
            <a:ext cx="5016224" cy="576064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lnSpc>
                <a:spcPts val="2000"/>
              </a:lnSpc>
              <a:spcAft>
                <a:spcPct val="0"/>
              </a:spcAft>
            </a:pPr>
            <a:r>
              <a:rPr lang="ru-RU" sz="2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cs typeface="Arial" pitchFamily="34" charset="0"/>
              </a:rPr>
              <a:t>ВОЗМОЖНЫЕ ВАРИАНТЫ ПРИКОСНОВЕНИЯ ЧЕЛОВЕКА В ЦЕПИ ЭЛЕКТРИЧЕСКОГО ТОКА</a:t>
            </a:r>
            <a:endParaRPr lang="ru-RU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Прямая соединительная линия 6"/>
          <p:cNvCxnSpPr>
            <a:endCxn id="161" idx="2"/>
          </p:cNvCxnSpPr>
          <p:nvPr/>
        </p:nvCxnSpPr>
        <p:spPr>
          <a:xfrm>
            <a:off x="2047748" y="1558055"/>
            <a:ext cx="4973780" cy="1"/>
          </a:xfrm>
          <a:prstGeom prst="line">
            <a:avLst/>
          </a:prstGeom>
          <a:ln w="285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Группа 8"/>
          <p:cNvGrpSpPr/>
          <p:nvPr/>
        </p:nvGrpSpPr>
        <p:grpSpPr>
          <a:xfrm>
            <a:off x="806863" y="682981"/>
            <a:ext cx="6573449" cy="2820506"/>
            <a:chOff x="251520" y="682981"/>
            <a:chExt cx="6573449" cy="2820506"/>
          </a:xfrm>
        </p:grpSpPr>
        <p:sp>
          <p:nvSpPr>
            <p:cNvPr id="195" name="Rectangle 7"/>
            <p:cNvSpPr>
              <a:spLocks noChangeArrowheads="1"/>
            </p:cNvSpPr>
            <p:nvPr/>
          </p:nvSpPr>
          <p:spPr bwMode="auto">
            <a:xfrm>
              <a:off x="5173268" y="1628800"/>
              <a:ext cx="129086" cy="313057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8" name="Группа 7"/>
            <p:cNvGrpSpPr/>
            <p:nvPr/>
          </p:nvGrpSpPr>
          <p:grpSpPr>
            <a:xfrm>
              <a:off x="251520" y="682981"/>
              <a:ext cx="6573449" cy="2820506"/>
              <a:chOff x="229543" y="682981"/>
              <a:chExt cx="6573449" cy="2820506"/>
            </a:xfrm>
          </p:grpSpPr>
          <p:sp>
            <p:nvSpPr>
              <p:cNvPr id="101" name="Line 2"/>
              <p:cNvSpPr>
                <a:spLocks noChangeShapeType="1"/>
              </p:cNvSpPr>
              <p:nvPr/>
            </p:nvSpPr>
            <p:spPr bwMode="auto">
              <a:xfrm>
                <a:off x="229543" y="928670"/>
                <a:ext cx="217779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2" name="Line 3"/>
              <p:cNvSpPr>
                <a:spLocks noChangeShapeType="1"/>
              </p:cNvSpPr>
              <p:nvPr/>
            </p:nvSpPr>
            <p:spPr bwMode="auto">
              <a:xfrm>
                <a:off x="229543" y="1136731"/>
                <a:ext cx="217779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" name="Line 4"/>
              <p:cNvSpPr>
                <a:spLocks noChangeShapeType="1"/>
              </p:cNvSpPr>
              <p:nvPr/>
            </p:nvSpPr>
            <p:spPr bwMode="auto">
              <a:xfrm>
                <a:off x="229543" y="1344792"/>
                <a:ext cx="217779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4" name="Arc 5"/>
              <p:cNvSpPr>
                <a:spLocks/>
              </p:cNvSpPr>
              <p:nvPr/>
            </p:nvSpPr>
            <p:spPr bwMode="auto">
              <a:xfrm rot="16200000">
                <a:off x="486857" y="746959"/>
                <a:ext cx="138707" cy="217779"/>
              </a:xfrm>
              <a:custGeom>
                <a:avLst/>
                <a:gdLst>
                  <a:gd name="G0" fmla="+- 486 0 0"/>
                  <a:gd name="G1" fmla="+- 21600 0 0"/>
                  <a:gd name="G2" fmla="+- 21600 0 0"/>
                  <a:gd name="T0" fmla="*/ 486 w 22086"/>
                  <a:gd name="T1" fmla="*/ 0 h 43200"/>
                  <a:gd name="T2" fmla="*/ 0 w 22086"/>
                  <a:gd name="T3" fmla="*/ 43195 h 43200"/>
                  <a:gd name="T4" fmla="*/ 486 w 22086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86" h="43200" fill="none" extrusionOk="0">
                    <a:moveTo>
                      <a:pt x="485" y="0"/>
                    </a:moveTo>
                    <a:cubicBezTo>
                      <a:pt x="12415" y="0"/>
                      <a:pt x="22086" y="9670"/>
                      <a:pt x="22086" y="21600"/>
                    </a:cubicBezTo>
                    <a:cubicBezTo>
                      <a:pt x="22086" y="33529"/>
                      <a:pt x="12415" y="43200"/>
                      <a:pt x="486" y="43200"/>
                    </a:cubicBezTo>
                    <a:cubicBezTo>
                      <a:pt x="323" y="43200"/>
                      <a:pt x="161" y="43198"/>
                      <a:pt x="0" y="43194"/>
                    </a:cubicBezTo>
                  </a:path>
                  <a:path w="22086" h="43200" stroke="0" extrusionOk="0">
                    <a:moveTo>
                      <a:pt x="485" y="0"/>
                    </a:moveTo>
                    <a:cubicBezTo>
                      <a:pt x="12415" y="0"/>
                      <a:pt x="22086" y="9670"/>
                      <a:pt x="22086" y="21600"/>
                    </a:cubicBezTo>
                    <a:cubicBezTo>
                      <a:pt x="22086" y="33529"/>
                      <a:pt x="12415" y="43200"/>
                      <a:pt x="486" y="43200"/>
                    </a:cubicBezTo>
                    <a:cubicBezTo>
                      <a:pt x="323" y="43200"/>
                      <a:pt x="161" y="43198"/>
                      <a:pt x="0" y="43194"/>
                    </a:cubicBezTo>
                    <a:lnTo>
                      <a:pt x="486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5" name="Arc 6"/>
              <p:cNvSpPr>
                <a:spLocks/>
              </p:cNvSpPr>
              <p:nvPr/>
            </p:nvSpPr>
            <p:spPr bwMode="auto">
              <a:xfrm rot="16200000">
                <a:off x="704636" y="746959"/>
                <a:ext cx="138707" cy="217779"/>
              </a:xfrm>
              <a:custGeom>
                <a:avLst/>
                <a:gdLst>
                  <a:gd name="G0" fmla="+- 486 0 0"/>
                  <a:gd name="G1" fmla="+- 21600 0 0"/>
                  <a:gd name="G2" fmla="+- 21600 0 0"/>
                  <a:gd name="T0" fmla="*/ 486 w 22086"/>
                  <a:gd name="T1" fmla="*/ 0 h 43200"/>
                  <a:gd name="T2" fmla="*/ 0 w 22086"/>
                  <a:gd name="T3" fmla="*/ 43195 h 43200"/>
                  <a:gd name="T4" fmla="*/ 486 w 22086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86" h="43200" fill="none" extrusionOk="0">
                    <a:moveTo>
                      <a:pt x="485" y="0"/>
                    </a:moveTo>
                    <a:cubicBezTo>
                      <a:pt x="12415" y="0"/>
                      <a:pt x="22086" y="9670"/>
                      <a:pt x="22086" y="21600"/>
                    </a:cubicBezTo>
                    <a:cubicBezTo>
                      <a:pt x="22086" y="33529"/>
                      <a:pt x="12415" y="43200"/>
                      <a:pt x="486" y="43200"/>
                    </a:cubicBezTo>
                    <a:cubicBezTo>
                      <a:pt x="323" y="43200"/>
                      <a:pt x="161" y="43198"/>
                      <a:pt x="0" y="43194"/>
                    </a:cubicBezTo>
                  </a:path>
                  <a:path w="22086" h="43200" stroke="0" extrusionOk="0">
                    <a:moveTo>
                      <a:pt x="485" y="0"/>
                    </a:moveTo>
                    <a:cubicBezTo>
                      <a:pt x="12415" y="0"/>
                      <a:pt x="22086" y="9670"/>
                      <a:pt x="22086" y="21600"/>
                    </a:cubicBezTo>
                    <a:cubicBezTo>
                      <a:pt x="22086" y="33529"/>
                      <a:pt x="12415" y="43200"/>
                      <a:pt x="486" y="43200"/>
                    </a:cubicBezTo>
                    <a:cubicBezTo>
                      <a:pt x="323" y="43200"/>
                      <a:pt x="161" y="43198"/>
                      <a:pt x="0" y="43194"/>
                    </a:cubicBezTo>
                    <a:lnTo>
                      <a:pt x="486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6" name="Arc 7"/>
              <p:cNvSpPr>
                <a:spLocks/>
              </p:cNvSpPr>
              <p:nvPr/>
            </p:nvSpPr>
            <p:spPr bwMode="auto">
              <a:xfrm rot="16200000">
                <a:off x="922415" y="746959"/>
                <a:ext cx="138707" cy="217779"/>
              </a:xfrm>
              <a:custGeom>
                <a:avLst/>
                <a:gdLst>
                  <a:gd name="G0" fmla="+- 486 0 0"/>
                  <a:gd name="G1" fmla="+- 21600 0 0"/>
                  <a:gd name="G2" fmla="+- 21600 0 0"/>
                  <a:gd name="T0" fmla="*/ 486 w 22086"/>
                  <a:gd name="T1" fmla="*/ 0 h 43200"/>
                  <a:gd name="T2" fmla="*/ 0 w 22086"/>
                  <a:gd name="T3" fmla="*/ 43195 h 43200"/>
                  <a:gd name="T4" fmla="*/ 486 w 22086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86" h="43200" fill="none" extrusionOk="0">
                    <a:moveTo>
                      <a:pt x="485" y="0"/>
                    </a:moveTo>
                    <a:cubicBezTo>
                      <a:pt x="12415" y="0"/>
                      <a:pt x="22086" y="9670"/>
                      <a:pt x="22086" y="21600"/>
                    </a:cubicBezTo>
                    <a:cubicBezTo>
                      <a:pt x="22086" y="33529"/>
                      <a:pt x="12415" y="43200"/>
                      <a:pt x="486" y="43200"/>
                    </a:cubicBezTo>
                    <a:cubicBezTo>
                      <a:pt x="323" y="43200"/>
                      <a:pt x="161" y="43198"/>
                      <a:pt x="0" y="43194"/>
                    </a:cubicBezTo>
                  </a:path>
                  <a:path w="22086" h="43200" stroke="0" extrusionOk="0">
                    <a:moveTo>
                      <a:pt x="485" y="0"/>
                    </a:moveTo>
                    <a:cubicBezTo>
                      <a:pt x="12415" y="0"/>
                      <a:pt x="22086" y="9670"/>
                      <a:pt x="22086" y="21600"/>
                    </a:cubicBezTo>
                    <a:cubicBezTo>
                      <a:pt x="22086" y="33529"/>
                      <a:pt x="12415" y="43200"/>
                      <a:pt x="486" y="43200"/>
                    </a:cubicBezTo>
                    <a:cubicBezTo>
                      <a:pt x="323" y="43200"/>
                      <a:pt x="161" y="43198"/>
                      <a:pt x="0" y="43194"/>
                    </a:cubicBezTo>
                    <a:lnTo>
                      <a:pt x="486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7" name="Arc 8"/>
              <p:cNvSpPr>
                <a:spLocks/>
              </p:cNvSpPr>
              <p:nvPr/>
            </p:nvSpPr>
            <p:spPr bwMode="auto">
              <a:xfrm rot="16200000">
                <a:off x="486857" y="953287"/>
                <a:ext cx="138707" cy="217779"/>
              </a:xfrm>
              <a:custGeom>
                <a:avLst/>
                <a:gdLst>
                  <a:gd name="G0" fmla="+- 486 0 0"/>
                  <a:gd name="G1" fmla="+- 21600 0 0"/>
                  <a:gd name="G2" fmla="+- 21600 0 0"/>
                  <a:gd name="T0" fmla="*/ 486 w 22086"/>
                  <a:gd name="T1" fmla="*/ 0 h 43200"/>
                  <a:gd name="T2" fmla="*/ 0 w 22086"/>
                  <a:gd name="T3" fmla="*/ 43195 h 43200"/>
                  <a:gd name="T4" fmla="*/ 486 w 22086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86" h="43200" fill="none" extrusionOk="0">
                    <a:moveTo>
                      <a:pt x="485" y="0"/>
                    </a:moveTo>
                    <a:cubicBezTo>
                      <a:pt x="12415" y="0"/>
                      <a:pt x="22086" y="9670"/>
                      <a:pt x="22086" y="21600"/>
                    </a:cubicBezTo>
                    <a:cubicBezTo>
                      <a:pt x="22086" y="33529"/>
                      <a:pt x="12415" y="43200"/>
                      <a:pt x="486" y="43200"/>
                    </a:cubicBezTo>
                    <a:cubicBezTo>
                      <a:pt x="323" y="43200"/>
                      <a:pt x="161" y="43198"/>
                      <a:pt x="0" y="43194"/>
                    </a:cubicBezTo>
                  </a:path>
                  <a:path w="22086" h="43200" stroke="0" extrusionOk="0">
                    <a:moveTo>
                      <a:pt x="485" y="0"/>
                    </a:moveTo>
                    <a:cubicBezTo>
                      <a:pt x="12415" y="0"/>
                      <a:pt x="22086" y="9670"/>
                      <a:pt x="22086" y="21600"/>
                    </a:cubicBezTo>
                    <a:cubicBezTo>
                      <a:pt x="22086" y="33529"/>
                      <a:pt x="12415" y="43200"/>
                      <a:pt x="486" y="43200"/>
                    </a:cubicBezTo>
                    <a:cubicBezTo>
                      <a:pt x="323" y="43200"/>
                      <a:pt x="161" y="43198"/>
                      <a:pt x="0" y="43194"/>
                    </a:cubicBezTo>
                    <a:lnTo>
                      <a:pt x="486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8" name="Arc 9"/>
              <p:cNvSpPr>
                <a:spLocks/>
              </p:cNvSpPr>
              <p:nvPr/>
            </p:nvSpPr>
            <p:spPr bwMode="auto">
              <a:xfrm rot="16200000">
                <a:off x="704636" y="953287"/>
                <a:ext cx="138707" cy="217779"/>
              </a:xfrm>
              <a:custGeom>
                <a:avLst/>
                <a:gdLst>
                  <a:gd name="G0" fmla="+- 486 0 0"/>
                  <a:gd name="G1" fmla="+- 21600 0 0"/>
                  <a:gd name="G2" fmla="+- 21600 0 0"/>
                  <a:gd name="T0" fmla="*/ 486 w 22086"/>
                  <a:gd name="T1" fmla="*/ 0 h 43200"/>
                  <a:gd name="T2" fmla="*/ 0 w 22086"/>
                  <a:gd name="T3" fmla="*/ 43195 h 43200"/>
                  <a:gd name="T4" fmla="*/ 486 w 22086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86" h="43200" fill="none" extrusionOk="0">
                    <a:moveTo>
                      <a:pt x="485" y="0"/>
                    </a:moveTo>
                    <a:cubicBezTo>
                      <a:pt x="12415" y="0"/>
                      <a:pt x="22086" y="9670"/>
                      <a:pt x="22086" y="21600"/>
                    </a:cubicBezTo>
                    <a:cubicBezTo>
                      <a:pt x="22086" y="33529"/>
                      <a:pt x="12415" y="43200"/>
                      <a:pt x="486" y="43200"/>
                    </a:cubicBezTo>
                    <a:cubicBezTo>
                      <a:pt x="323" y="43200"/>
                      <a:pt x="161" y="43198"/>
                      <a:pt x="0" y="43194"/>
                    </a:cubicBezTo>
                  </a:path>
                  <a:path w="22086" h="43200" stroke="0" extrusionOk="0">
                    <a:moveTo>
                      <a:pt x="485" y="0"/>
                    </a:moveTo>
                    <a:cubicBezTo>
                      <a:pt x="12415" y="0"/>
                      <a:pt x="22086" y="9670"/>
                      <a:pt x="22086" y="21600"/>
                    </a:cubicBezTo>
                    <a:cubicBezTo>
                      <a:pt x="22086" y="33529"/>
                      <a:pt x="12415" y="43200"/>
                      <a:pt x="486" y="43200"/>
                    </a:cubicBezTo>
                    <a:cubicBezTo>
                      <a:pt x="323" y="43200"/>
                      <a:pt x="161" y="43198"/>
                      <a:pt x="0" y="43194"/>
                    </a:cubicBezTo>
                    <a:lnTo>
                      <a:pt x="486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9" name="Arc 10"/>
              <p:cNvSpPr>
                <a:spLocks/>
              </p:cNvSpPr>
              <p:nvPr/>
            </p:nvSpPr>
            <p:spPr bwMode="auto">
              <a:xfrm rot="16200000">
                <a:off x="922415" y="953287"/>
                <a:ext cx="138707" cy="217779"/>
              </a:xfrm>
              <a:custGeom>
                <a:avLst/>
                <a:gdLst>
                  <a:gd name="G0" fmla="+- 486 0 0"/>
                  <a:gd name="G1" fmla="+- 21600 0 0"/>
                  <a:gd name="G2" fmla="+- 21600 0 0"/>
                  <a:gd name="T0" fmla="*/ 486 w 22086"/>
                  <a:gd name="T1" fmla="*/ 0 h 43200"/>
                  <a:gd name="T2" fmla="*/ 0 w 22086"/>
                  <a:gd name="T3" fmla="*/ 43195 h 43200"/>
                  <a:gd name="T4" fmla="*/ 486 w 22086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86" h="43200" fill="none" extrusionOk="0">
                    <a:moveTo>
                      <a:pt x="485" y="0"/>
                    </a:moveTo>
                    <a:cubicBezTo>
                      <a:pt x="12415" y="0"/>
                      <a:pt x="22086" y="9670"/>
                      <a:pt x="22086" y="21600"/>
                    </a:cubicBezTo>
                    <a:cubicBezTo>
                      <a:pt x="22086" y="33529"/>
                      <a:pt x="12415" y="43200"/>
                      <a:pt x="486" y="43200"/>
                    </a:cubicBezTo>
                    <a:cubicBezTo>
                      <a:pt x="323" y="43200"/>
                      <a:pt x="161" y="43198"/>
                      <a:pt x="0" y="43194"/>
                    </a:cubicBezTo>
                  </a:path>
                  <a:path w="22086" h="43200" stroke="0" extrusionOk="0">
                    <a:moveTo>
                      <a:pt x="485" y="0"/>
                    </a:moveTo>
                    <a:cubicBezTo>
                      <a:pt x="12415" y="0"/>
                      <a:pt x="22086" y="9670"/>
                      <a:pt x="22086" y="21600"/>
                    </a:cubicBezTo>
                    <a:cubicBezTo>
                      <a:pt x="22086" y="33529"/>
                      <a:pt x="12415" y="43200"/>
                      <a:pt x="486" y="43200"/>
                    </a:cubicBezTo>
                    <a:cubicBezTo>
                      <a:pt x="323" y="43200"/>
                      <a:pt x="161" y="43198"/>
                      <a:pt x="0" y="43194"/>
                    </a:cubicBezTo>
                    <a:lnTo>
                      <a:pt x="486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0" name="Arc 11"/>
              <p:cNvSpPr>
                <a:spLocks/>
              </p:cNvSpPr>
              <p:nvPr/>
            </p:nvSpPr>
            <p:spPr bwMode="auto">
              <a:xfrm rot="16200000">
                <a:off x="486857" y="1163082"/>
                <a:ext cx="138707" cy="217779"/>
              </a:xfrm>
              <a:custGeom>
                <a:avLst/>
                <a:gdLst>
                  <a:gd name="G0" fmla="+- 486 0 0"/>
                  <a:gd name="G1" fmla="+- 21600 0 0"/>
                  <a:gd name="G2" fmla="+- 21600 0 0"/>
                  <a:gd name="T0" fmla="*/ 486 w 22086"/>
                  <a:gd name="T1" fmla="*/ 0 h 43200"/>
                  <a:gd name="T2" fmla="*/ 0 w 22086"/>
                  <a:gd name="T3" fmla="*/ 43195 h 43200"/>
                  <a:gd name="T4" fmla="*/ 486 w 22086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86" h="43200" fill="none" extrusionOk="0">
                    <a:moveTo>
                      <a:pt x="485" y="0"/>
                    </a:moveTo>
                    <a:cubicBezTo>
                      <a:pt x="12415" y="0"/>
                      <a:pt x="22086" y="9670"/>
                      <a:pt x="22086" y="21600"/>
                    </a:cubicBezTo>
                    <a:cubicBezTo>
                      <a:pt x="22086" y="33529"/>
                      <a:pt x="12415" y="43200"/>
                      <a:pt x="486" y="43200"/>
                    </a:cubicBezTo>
                    <a:cubicBezTo>
                      <a:pt x="323" y="43200"/>
                      <a:pt x="161" y="43198"/>
                      <a:pt x="0" y="43194"/>
                    </a:cubicBezTo>
                  </a:path>
                  <a:path w="22086" h="43200" stroke="0" extrusionOk="0">
                    <a:moveTo>
                      <a:pt x="485" y="0"/>
                    </a:moveTo>
                    <a:cubicBezTo>
                      <a:pt x="12415" y="0"/>
                      <a:pt x="22086" y="9670"/>
                      <a:pt x="22086" y="21600"/>
                    </a:cubicBezTo>
                    <a:cubicBezTo>
                      <a:pt x="22086" y="33529"/>
                      <a:pt x="12415" y="43200"/>
                      <a:pt x="486" y="43200"/>
                    </a:cubicBezTo>
                    <a:cubicBezTo>
                      <a:pt x="323" y="43200"/>
                      <a:pt x="161" y="43198"/>
                      <a:pt x="0" y="43194"/>
                    </a:cubicBezTo>
                    <a:lnTo>
                      <a:pt x="486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1" name="Arc 12"/>
              <p:cNvSpPr>
                <a:spLocks/>
              </p:cNvSpPr>
              <p:nvPr/>
            </p:nvSpPr>
            <p:spPr bwMode="auto">
              <a:xfrm rot="16200000">
                <a:off x="704636" y="1163082"/>
                <a:ext cx="138707" cy="217779"/>
              </a:xfrm>
              <a:custGeom>
                <a:avLst/>
                <a:gdLst>
                  <a:gd name="G0" fmla="+- 486 0 0"/>
                  <a:gd name="G1" fmla="+- 21600 0 0"/>
                  <a:gd name="G2" fmla="+- 21600 0 0"/>
                  <a:gd name="T0" fmla="*/ 486 w 22086"/>
                  <a:gd name="T1" fmla="*/ 0 h 43200"/>
                  <a:gd name="T2" fmla="*/ 0 w 22086"/>
                  <a:gd name="T3" fmla="*/ 43195 h 43200"/>
                  <a:gd name="T4" fmla="*/ 486 w 22086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86" h="43200" fill="none" extrusionOk="0">
                    <a:moveTo>
                      <a:pt x="485" y="0"/>
                    </a:moveTo>
                    <a:cubicBezTo>
                      <a:pt x="12415" y="0"/>
                      <a:pt x="22086" y="9670"/>
                      <a:pt x="22086" y="21600"/>
                    </a:cubicBezTo>
                    <a:cubicBezTo>
                      <a:pt x="22086" y="33529"/>
                      <a:pt x="12415" y="43200"/>
                      <a:pt x="486" y="43200"/>
                    </a:cubicBezTo>
                    <a:cubicBezTo>
                      <a:pt x="323" y="43200"/>
                      <a:pt x="161" y="43198"/>
                      <a:pt x="0" y="43194"/>
                    </a:cubicBezTo>
                  </a:path>
                  <a:path w="22086" h="43200" stroke="0" extrusionOk="0">
                    <a:moveTo>
                      <a:pt x="485" y="0"/>
                    </a:moveTo>
                    <a:cubicBezTo>
                      <a:pt x="12415" y="0"/>
                      <a:pt x="22086" y="9670"/>
                      <a:pt x="22086" y="21600"/>
                    </a:cubicBezTo>
                    <a:cubicBezTo>
                      <a:pt x="22086" y="33529"/>
                      <a:pt x="12415" y="43200"/>
                      <a:pt x="486" y="43200"/>
                    </a:cubicBezTo>
                    <a:cubicBezTo>
                      <a:pt x="323" y="43200"/>
                      <a:pt x="161" y="43198"/>
                      <a:pt x="0" y="43194"/>
                    </a:cubicBezTo>
                    <a:lnTo>
                      <a:pt x="486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2" name="Arc 13"/>
              <p:cNvSpPr>
                <a:spLocks/>
              </p:cNvSpPr>
              <p:nvPr/>
            </p:nvSpPr>
            <p:spPr bwMode="auto">
              <a:xfrm rot="16200000">
                <a:off x="922415" y="1163082"/>
                <a:ext cx="138707" cy="217779"/>
              </a:xfrm>
              <a:custGeom>
                <a:avLst/>
                <a:gdLst>
                  <a:gd name="G0" fmla="+- 486 0 0"/>
                  <a:gd name="G1" fmla="+- 21600 0 0"/>
                  <a:gd name="G2" fmla="+- 21600 0 0"/>
                  <a:gd name="T0" fmla="*/ 486 w 22086"/>
                  <a:gd name="T1" fmla="*/ 0 h 43200"/>
                  <a:gd name="T2" fmla="*/ 0 w 22086"/>
                  <a:gd name="T3" fmla="*/ 43195 h 43200"/>
                  <a:gd name="T4" fmla="*/ 486 w 22086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86" h="43200" fill="none" extrusionOk="0">
                    <a:moveTo>
                      <a:pt x="485" y="0"/>
                    </a:moveTo>
                    <a:cubicBezTo>
                      <a:pt x="12415" y="0"/>
                      <a:pt x="22086" y="9670"/>
                      <a:pt x="22086" y="21600"/>
                    </a:cubicBezTo>
                    <a:cubicBezTo>
                      <a:pt x="22086" y="33529"/>
                      <a:pt x="12415" y="43200"/>
                      <a:pt x="486" y="43200"/>
                    </a:cubicBezTo>
                    <a:cubicBezTo>
                      <a:pt x="323" y="43200"/>
                      <a:pt x="161" y="43198"/>
                      <a:pt x="0" y="43194"/>
                    </a:cubicBezTo>
                  </a:path>
                  <a:path w="22086" h="43200" stroke="0" extrusionOk="0">
                    <a:moveTo>
                      <a:pt x="485" y="0"/>
                    </a:moveTo>
                    <a:cubicBezTo>
                      <a:pt x="12415" y="0"/>
                      <a:pt x="22086" y="9670"/>
                      <a:pt x="22086" y="21600"/>
                    </a:cubicBezTo>
                    <a:cubicBezTo>
                      <a:pt x="22086" y="33529"/>
                      <a:pt x="12415" y="43200"/>
                      <a:pt x="486" y="43200"/>
                    </a:cubicBezTo>
                    <a:cubicBezTo>
                      <a:pt x="323" y="43200"/>
                      <a:pt x="161" y="43198"/>
                      <a:pt x="0" y="43194"/>
                    </a:cubicBezTo>
                    <a:lnTo>
                      <a:pt x="486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3" name="Line 14"/>
              <p:cNvSpPr>
                <a:spLocks noChangeShapeType="1"/>
              </p:cNvSpPr>
              <p:nvPr/>
            </p:nvSpPr>
            <p:spPr bwMode="auto">
              <a:xfrm>
                <a:off x="1100658" y="928670"/>
                <a:ext cx="217779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4" name="Line 15"/>
              <p:cNvSpPr>
                <a:spLocks noChangeShapeType="1"/>
              </p:cNvSpPr>
              <p:nvPr/>
            </p:nvSpPr>
            <p:spPr bwMode="auto">
              <a:xfrm>
                <a:off x="1100658" y="1136731"/>
                <a:ext cx="217779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5" name="Line 16"/>
              <p:cNvSpPr>
                <a:spLocks noChangeShapeType="1"/>
              </p:cNvSpPr>
              <p:nvPr/>
            </p:nvSpPr>
            <p:spPr bwMode="auto">
              <a:xfrm>
                <a:off x="1100658" y="1344792"/>
                <a:ext cx="217779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6" name="Line 17"/>
              <p:cNvSpPr>
                <a:spLocks noChangeShapeType="1"/>
              </p:cNvSpPr>
              <p:nvPr/>
            </p:nvSpPr>
            <p:spPr bwMode="auto">
              <a:xfrm>
                <a:off x="1319949" y="928670"/>
                <a:ext cx="0" cy="41612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7" name="Line 18"/>
              <p:cNvSpPr>
                <a:spLocks noChangeShapeType="1"/>
              </p:cNvSpPr>
              <p:nvPr/>
            </p:nvSpPr>
            <p:spPr bwMode="auto">
              <a:xfrm>
                <a:off x="1395566" y="936212"/>
                <a:ext cx="0" cy="40624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8" name="Arc 19"/>
              <p:cNvSpPr>
                <a:spLocks/>
              </p:cNvSpPr>
              <p:nvPr/>
            </p:nvSpPr>
            <p:spPr bwMode="auto">
              <a:xfrm rot="5400000" flipH="1">
                <a:off x="2167080" y="757233"/>
                <a:ext cx="138707" cy="217779"/>
              </a:xfrm>
              <a:custGeom>
                <a:avLst/>
                <a:gdLst>
                  <a:gd name="G0" fmla="+- 486 0 0"/>
                  <a:gd name="G1" fmla="+- 21600 0 0"/>
                  <a:gd name="G2" fmla="+- 21600 0 0"/>
                  <a:gd name="T0" fmla="*/ 486 w 22086"/>
                  <a:gd name="T1" fmla="*/ 0 h 43200"/>
                  <a:gd name="T2" fmla="*/ 0 w 22086"/>
                  <a:gd name="T3" fmla="*/ 43195 h 43200"/>
                  <a:gd name="T4" fmla="*/ 486 w 22086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86" h="43200" fill="none" extrusionOk="0">
                    <a:moveTo>
                      <a:pt x="485" y="0"/>
                    </a:moveTo>
                    <a:cubicBezTo>
                      <a:pt x="12415" y="0"/>
                      <a:pt x="22086" y="9670"/>
                      <a:pt x="22086" y="21600"/>
                    </a:cubicBezTo>
                    <a:cubicBezTo>
                      <a:pt x="22086" y="33529"/>
                      <a:pt x="12415" y="43200"/>
                      <a:pt x="486" y="43200"/>
                    </a:cubicBezTo>
                    <a:cubicBezTo>
                      <a:pt x="323" y="43200"/>
                      <a:pt x="161" y="43198"/>
                      <a:pt x="0" y="43194"/>
                    </a:cubicBezTo>
                  </a:path>
                  <a:path w="22086" h="43200" stroke="0" extrusionOk="0">
                    <a:moveTo>
                      <a:pt x="485" y="0"/>
                    </a:moveTo>
                    <a:cubicBezTo>
                      <a:pt x="12415" y="0"/>
                      <a:pt x="22086" y="9670"/>
                      <a:pt x="22086" y="21600"/>
                    </a:cubicBezTo>
                    <a:cubicBezTo>
                      <a:pt x="22086" y="33529"/>
                      <a:pt x="12415" y="43200"/>
                      <a:pt x="486" y="43200"/>
                    </a:cubicBezTo>
                    <a:cubicBezTo>
                      <a:pt x="323" y="43200"/>
                      <a:pt x="161" y="43198"/>
                      <a:pt x="0" y="43194"/>
                    </a:cubicBezTo>
                    <a:lnTo>
                      <a:pt x="486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9" name="Arc 20"/>
              <p:cNvSpPr>
                <a:spLocks/>
              </p:cNvSpPr>
              <p:nvPr/>
            </p:nvSpPr>
            <p:spPr bwMode="auto">
              <a:xfrm rot="5400000" flipH="1">
                <a:off x="1949301" y="757233"/>
                <a:ext cx="138707" cy="217779"/>
              </a:xfrm>
              <a:custGeom>
                <a:avLst/>
                <a:gdLst>
                  <a:gd name="G0" fmla="+- 486 0 0"/>
                  <a:gd name="G1" fmla="+- 21600 0 0"/>
                  <a:gd name="G2" fmla="+- 21600 0 0"/>
                  <a:gd name="T0" fmla="*/ 486 w 22086"/>
                  <a:gd name="T1" fmla="*/ 0 h 43200"/>
                  <a:gd name="T2" fmla="*/ 0 w 22086"/>
                  <a:gd name="T3" fmla="*/ 43195 h 43200"/>
                  <a:gd name="T4" fmla="*/ 486 w 22086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86" h="43200" fill="none" extrusionOk="0">
                    <a:moveTo>
                      <a:pt x="485" y="0"/>
                    </a:moveTo>
                    <a:cubicBezTo>
                      <a:pt x="12415" y="0"/>
                      <a:pt x="22086" y="9670"/>
                      <a:pt x="22086" y="21600"/>
                    </a:cubicBezTo>
                    <a:cubicBezTo>
                      <a:pt x="22086" y="33529"/>
                      <a:pt x="12415" y="43200"/>
                      <a:pt x="486" y="43200"/>
                    </a:cubicBezTo>
                    <a:cubicBezTo>
                      <a:pt x="323" y="43200"/>
                      <a:pt x="161" y="43198"/>
                      <a:pt x="0" y="43194"/>
                    </a:cubicBezTo>
                  </a:path>
                  <a:path w="22086" h="43200" stroke="0" extrusionOk="0">
                    <a:moveTo>
                      <a:pt x="485" y="0"/>
                    </a:moveTo>
                    <a:cubicBezTo>
                      <a:pt x="12415" y="0"/>
                      <a:pt x="22086" y="9670"/>
                      <a:pt x="22086" y="21600"/>
                    </a:cubicBezTo>
                    <a:cubicBezTo>
                      <a:pt x="22086" y="33529"/>
                      <a:pt x="12415" y="43200"/>
                      <a:pt x="486" y="43200"/>
                    </a:cubicBezTo>
                    <a:cubicBezTo>
                      <a:pt x="323" y="43200"/>
                      <a:pt x="161" y="43198"/>
                      <a:pt x="0" y="43194"/>
                    </a:cubicBezTo>
                    <a:lnTo>
                      <a:pt x="486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0" name="Arc 21"/>
              <p:cNvSpPr>
                <a:spLocks/>
              </p:cNvSpPr>
              <p:nvPr/>
            </p:nvSpPr>
            <p:spPr bwMode="auto">
              <a:xfrm rot="5400000" flipH="1">
                <a:off x="1731523" y="757233"/>
                <a:ext cx="138707" cy="217779"/>
              </a:xfrm>
              <a:custGeom>
                <a:avLst/>
                <a:gdLst>
                  <a:gd name="G0" fmla="+- 486 0 0"/>
                  <a:gd name="G1" fmla="+- 21600 0 0"/>
                  <a:gd name="G2" fmla="+- 21600 0 0"/>
                  <a:gd name="T0" fmla="*/ 486 w 22086"/>
                  <a:gd name="T1" fmla="*/ 0 h 43200"/>
                  <a:gd name="T2" fmla="*/ 0 w 22086"/>
                  <a:gd name="T3" fmla="*/ 43195 h 43200"/>
                  <a:gd name="T4" fmla="*/ 486 w 22086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86" h="43200" fill="none" extrusionOk="0">
                    <a:moveTo>
                      <a:pt x="485" y="0"/>
                    </a:moveTo>
                    <a:cubicBezTo>
                      <a:pt x="12415" y="0"/>
                      <a:pt x="22086" y="9670"/>
                      <a:pt x="22086" y="21600"/>
                    </a:cubicBezTo>
                    <a:cubicBezTo>
                      <a:pt x="22086" y="33529"/>
                      <a:pt x="12415" y="43200"/>
                      <a:pt x="486" y="43200"/>
                    </a:cubicBezTo>
                    <a:cubicBezTo>
                      <a:pt x="323" y="43200"/>
                      <a:pt x="161" y="43198"/>
                      <a:pt x="0" y="43194"/>
                    </a:cubicBezTo>
                  </a:path>
                  <a:path w="22086" h="43200" stroke="0" extrusionOk="0">
                    <a:moveTo>
                      <a:pt x="485" y="0"/>
                    </a:moveTo>
                    <a:cubicBezTo>
                      <a:pt x="12415" y="0"/>
                      <a:pt x="22086" y="9670"/>
                      <a:pt x="22086" y="21600"/>
                    </a:cubicBezTo>
                    <a:cubicBezTo>
                      <a:pt x="22086" y="33529"/>
                      <a:pt x="12415" y="43200"/>
                      <a:pt x="486" y="43200"/>
                    </a:cubicBezTo>
                    <a:cubicBezTo>
                      <a:pt x="323" y="43200"/>
                      <a:pt x="161" y="43198"/>
                      <a:pt x="0" y="43194"/>
                    </a:cubicBezTo>
                    <a:lnTo>
                      <a:pt x="486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1" name="Arc 22"/>
              <p:cNvSpPr>
                <a:spLocks/>
              </p:cNvSpPr>
              <p:nvPr/>
            </p:nvSpPr>
            <p:spPr bwMode="auto">
              <a:xfrm rot="5400000" flipH="1">
                <a:off x="2167080" y="953287"/>
                <a:ext cx="138707" cy="217779"/>
              </a:xfrm>
              <a:custGeom>
                <a:avLst/>
                <a:gdLst>
                  <a:gd name="G0" fmla="+- 486 0 0"/>
                  <a:gd name="G1" fmla="+- 21600 0 0"/>
                  <a:gd name="G2" fmla="+- 21600 0 0"/>
                  <a:gd name="T0" fmla="*/ 486 w 22086"/>
                  <a:gd name="T1" fmla="*/ 0 h 43200"/>
                  <a:gd name="T2" fmla="*/ 0 w 22086"/>
                  <a:gd name="T3" fmla="*/ 43195 h 43200"/>
                  <a:gd name="T4" fmla="*/ 486 w 22086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86" h="43200" fill="none" extrusionOk="0">
                    <a:moveTo>
                      <a:pt x="485" y="0"/>
                    </a:moveTo>
                    <a:cubicBezTo>
                      <a:pt x="12415" y="0"/>
                      <a:pt x="22086" y="9670"/>
                      <a:pt x="22086" y="21600"/>
                    </a:cubicBezTo>
                    <a:cubicBezTo>
                      <a:pt x="22086" y="33529"/>
                      <a:pt x="12415" y="43200"/>
                      <a:pt x="486" y="43200"/>
                    </a:cubicBezTo>
                    <a:cubicBezTo>
                      <a:pt x="323" y="43200"/>
                      <a:pt x="161" y="43198"/>
                      <a:pt x="0" y="43194"/>
                    </a:cubicBezTo>
                  </a:path>
                  <a:path w="22086" h="43200" stroke="0" extrusionOk="0">
                    <a:moveTo>
                      <a:pt x="485" y="0"/>
                    </a:moveTo>
                    <a:cubicBezTo>
                      <a:pt x="12415" y="0"/>
                      <a:pt x="22086" y="9670"/>
                      <a:pt x="22086" y="21600"/>
                    </a:cubicBezTo>
                    <a:cubicBezTo>
                      <a:pt x="22086" y="33529"/>
                      <a:pt x="12415" y="43200"/>
                      <a:pt x="486" y="43200"/>
                    </a:cubicBezTo>
                    <a:cubicBezTo>
                      <a:pt x="323" y="43200"/>
                      <a:pt x="161" y="43198"/>
                      <a:pt x="0" y="43194"/>
                    </a:cubicBezTo>
                    <a:lnTo>
                      <a:pt x="486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2" name="Arc 23"/>
              <p:cNvSpPr>
                <a:spLocks/>
              </p:cNvSpPr>
              <p:nvPr/>
            </p:nvSpPr>
            <p:spPr bwMode="auto">
              <a:xfrm rot="5400000" flipH="1">
                <a:off x="1949301" y="953287"/>
                <a:ext cx="138707" cy="217779"/>
              </a:xfrm>
              <a:custGeom>
                <a:avLst/>
                <a:gdLst>
                  <a:gd name="G0" fmla="+- 486 0 0"/>
                  <a:gd name="G1" fmla="+- 21600 0 0"/>
                  <a:gd name="G2" fmla="+- 21600 0 0"/>
                  <a:gd name="T0" fmla="*/ 486 w 22086"/>
                  <a:gd name="T1" fmla="*/ 0 h 43200"/>
                  <a:gd name="T2" fmla="*/ 0 w 22086"/>
                  <a:gd name="T3" fmla="*/ 43195 h 43200"/>
                  <a:gd name="T4" fmla="*/ 486 w 22086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86" h="43200" fill="none" extrusionOk="0">
                    <a:moveTo>
                      <a:pt x="485" y="0"/>
                    </a:moveTo>
                    <a:cubicBezTo>
                      <a:pt x="12415" y="0"/>
                      <a:pt x="22086" y="9670"/>
                      <a:pt x="22086" y="21600"/>
                    </a:cubicBezTo>
                    <a:cubicBezTo>
                      <a:pt x="22086" y="33529"/>
                      <a:pt x="12415" y="43200"/>
                      <a:pt x="486" y="43200"/>
                    </a:cubicBezTo>
                    <a:cubicBezTo>
                      <a:pt x="323" y="43200"/>
                      <a:pt x="161" y="43198"/>
                      <a:pt x="0" y="43194"/>
                    </a:cubicBezTo>
                  </a:path>
                  <a:path w="22086" h="43200" stroke="0" extrusionOk="0">
                    <a:moveTo>
                      <a:pt x="485" y="0"/>
                    </a:moveTo>
                    <a:cubicBezTo>
                      <a:pt x="12415" y="0"/>
                      <a:pt x="22086" y="9670"/>
                      <a:pt x="22086" y="21600"/>
                    </a:cubicBezTo>
                    <a:cubicBezTo>
                      <a:pt x="22086" y="33529"/>
                      <a:pt x="12415" y="43200"/>
                      <a:pt x="486" y="43200"/>
                    </a:cubicBezTo>
                    <a:cubicBezTo>
                      <a:pt x="323" y="43200"/>
                      <a:pt x="161" y="43198"/>
                      <a:pt x="0" y="43194"/>
                    </a:cubicBezTo>
                    <a:lnTo>
                      <a:pt x="486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3" name="Arc 24"/>
              <p:cNvSpPr>
                <a:spLocks/>
              </p:cNvSpPr>
              <p:nvPr/>
            </p:nvSpPr>
            <p:spPr bwMode="auto">
              <a:xfrm rot="5400000" flipH="1">
                <a:off x="1731523" y="953287"/>
                <a:ext cx="138707" cy="217779"/>
              </a:xfrm>
              <a:custGeom>
                <a:avLst/>
                <a:gdLst>
                  <a:gd name="G0" fmla="+- 486 0 0"/>
                  <a:gd name="G1" fmla="+- 21600 0 0"/>
                  <a:gd name="G2" fmla="+- 21600 0 0"/>
                  <a:gd name="T0" fmla="*/ 486 w 22086"/>
                  <a:gd name="T1" fmla="*/ 0 h 43200"/>
                  <a:gd name="T2" fmla="*/ 0 w 22086"/>
                  <a:gd name="T3" fmla="*/ 43195 h 43200"/>
                  <a:gd name="T4" fmla="*/ 486 w 22086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86" h="43200" fill="none" extrusionOk="0">
                    <a:moveTo>
                      <a:pt x="485" y="0"/>
                    </a:moveTo>
                    <a:cubicBezTo>
                      <a:pt x="12415" y="0"/>
                      <a:pt x="22086" y="9670"/>
                      <a:pt x="22086" y="21600"/>
                    </a:cubicBezTo>
                    <a:cubicBezTo>
                      <a:pt x="22086" y="33529"/>
                      <a:pt x="12415" y="43200"/>
                      <a:pt x="486" y="43200"/>
                    </a:cubicBezTo>
                    <a:cubicBezTo>
                      <a:pt x="323" y="43200"/>
                      <a:pt x="161" y="43198"/>
                      <a:pt x="0" y="43194"/>
                    </a:cubicBezTo>
                  </a:path>
                  <a:path w="22086" h="43200" stroke="0" extrusionOk="0">
                    <a:moveTo>
                      <a:pt x="485" y="0"/>
                    </a:moveTo>
                    <a:cubicBezTo>
                      <a:pt x="12415" y="0"/>
                      <a:pt x="22086" y="9670"/>
                      <a:pt x="22086" y="21600"/>
                    </a:cubicBezTo>
                    <a:cubicBezTo>
                      <a:pt x="22086" y="33529"/>
                      <a:pt x="12415" y="43200"/>
                      <a:pt x="486" y="43200"/>
                    </a:cubicBezTo>
                    <a:cubicBezTo>
                      <a:pt x="323" y="43200"/>
                      <a:pt x="161" y="43198"/>
                      <a:pt x="0" y="43194"/>
                    </a:cubicBezTo>
                    <a:lnTo>
                      <a:pt x="486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4" name="Arc 25"/>
              <p:cNvSpPr>
                <a:spLocks/>
              </p:cNvSpPr>
              <p:nvPr/>
            </p:nvSpPr>
            <p:spPr bwMode="auto">
              <a:xfrm rot="5400000" flipH="1">
                <a:off x="2167080" y="1163082"/>
                <a:ext cx="138707" cy="217779"/>
              </a:xfrm>
              <a:custGeom>
                <a:avLst/>
                <a:gdLst>
                  <a:gd name="G0" fmla="+- 486 0 0"/>
                  <a:gd name="G1" fmla="+- 21600 0 0"/>
                  <a:gd name="G2" fmla="+- 21600 0 0"/>
                  <a:gd name="T0" fmla="*/ 486 w 22086"/>
                  <a:gd name="T1" fmla="*/ 0 h 43200"/>
                  <a:gd name="T2" fmla="*/ 0 w 22086"/>
                  <a:gd name="T3" fmla="*/ 43195 h 43200"/>
                  <a:gd name="T4" fmla="*/ 486 w 22086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86" h="43200" fill="none" extrusionOk="0">
                    <a:moveTo>
                      <a:pt x="485" y="0"/>
                    </a:moveTo>
                    <a:cubicBezTo>
                      <a:pt x="12415" y="0"/>
                      <a:pt x="22086" y="9670"/>
                      <a:pt x="22086" y="21600"/>
                    </a:cubicBezTo>
                    <a:cubicBezTo>
                      <a:pt x="22086" y="33529"/>
                      <a:pt x="12415" y="43200"/>
                      <a:pt x="486" y="43200"/>
                    </a:cubicBezTo>
                    <a:cubicBezTo>
                      <a:pt x="323" y="43200"/>
                      <a:pt x="161" y="43198"/>
                      <a:pt x="0" y="43194"/>
                    </a:cubicBezTo>
                  </a:path>
                  <a:path w="22086" h="43200" stroke="0" extrusionOk="0">
                    <a:moveTo>
                      <a:pt x="485" y="0"/>
                    </a:moveTo>
                    <a:cubicBezTo>
                      <a:pt x="12415" y="0"/>
                      <a:pt x="22086" y="9670"/>
                      <a:pt x="22086" y="21600"/>
                    </a:cubicBezTo>
                    <a:cubicBezTo>
                      <a:pt x="22086" y="33529"/>
                      <a:pt x="12415" y="43200"/>
                      <a:pt x="486" y="43200"/>
                    </a:cubicBezTo>
                    <a:cubicBezTo>
                      <a:pt x="323" y="43200"/>
                      <a:pt x="161" y="43198"/>
                      <a:pt x="0" y="43194"/>
                    </a:cubicBezTo>
                    <a:lnTo>
                      <a:pt x="486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5" name="Arc 26"/>
              <p:cNvSpPr>
                <a:spLocks/>
              </p:cNvSpPr>
              <p:nvPr/>
            </p:nvSpPr>
            <p:spPr bwMode="auto">
              <a:xfrm rot="5400000" flipH="1">
                <a:off x="1949301" y="1163082"/>
                <a:ext cx="138707" cy="217779"/>
              </a:xfrm>
              <a:custGeom>
                <a:avLst/>
                <a:gdLst>
                  <a:gd name="G0" fmla="+- 486 0 0"/>
                  <a:gd name="G1" fmla="+- 21600 0 0"/>
                  <a:gd name="G2" fmla="+- 21600 0 0"/>
                  <a:gd name="T0" fmla="*/ 486 w 22086"/>
                  <a:gd name="T1" fmla="*/ 0 h 43200"/>
                  <a:gd name="T2" fmla="*/ 0 w 22086"/>
                  <a:gd name="T3" fmla="*/ 43195 h 43200"/>
                  <a:gd name="T4" fmla="*/ 486 w 22086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86" h="43200" fill="none" extrusionOk="0">
                    <a:moveTo>
                      <a:pt x="485" y="0"/>
                    </a:moveTo>
                    <a:cubicBezTo>
                      <a:pt x="12415" y="0"/>
                      <a:pt x="22086" y="9670"/>
                      <a:pt x="22086" y="21600"/>
                    </a:cubicBezTo>
                    <a:cubicBezTo>
                      <a:pt x="22086" y="33529"/>
                      <a:pt x="12415" y="43200"/>
                      <a:pt x="486" y="43200"/>
                    </a:cubicBezTo>
                    <a:cubicBezTo>
                      <a:pt x="323" y="43200"/>
                      <a:pt x="161" y="43198"/>
                      <a:pt x="0" y="43194"/>
                    </a:cubicBezTo>
                  </a:path>
                  <a:path w="22086" h="43200" stroke="0" extrusionOk="0">
                    <a:moveTo>
                      <a:pt x="485" y="0"/>
                    </a:moveTo>
                    <a:cubicBezTo>
                      <a:pt x="12415" y="0"/>
                      <a:pt x="22086" y="9670"/>
                      <a:pt x="22086" y="21600"/>
                    </a:cubicBezTo>
                    <a:cubicBezTo>
                      <a:pt x="22086" y="33529"/>
                      <a:pt x="12415" y="43200"/>
                      <a:pt x="486" y="43200"/>
                    </a:cubicBezTo>
                    <a:cubicBezTo>
                      <a:pt x="323" y="43200"/>
                      <a:pt x="161" y="43198"/>
                      <a:pt x="0" y="43194"/>
                    </a:cubicBezTo>
                    <a:lnTo>
                      <a:pt x="486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6" name="Arc 27"/>
              <p:cNvSpPr>
                <a:spLocks/>
              </p:cNvSpPr>
              <p:nvPr/>
            </p:nvSpPr>
            <p:spPr bwMode="auto">
              <a:xfrm rot="5400000" flipH="1">
                <a:off x="1731523" y="1163082"/>
                <a:ext cx="138707" cy="217779"/>
              </a:xfrm>
              <a:custGeom>
                <a:avLst/>
                <a:gdLst>
                  <a:gd name="G0" fmla="+- 486 0 0"/>
                  <a:gd name="G1" fmla="+- 21600 0 0"/>
                  <a:gd name="G2" fmla="+- 21600 0 0"/>
                  <a:gd name="T0" fmla="*/ 486 w 22086"/>
                  <a:gd name="T1" fmla="*/ 0 h 43200"/>
                  <a:gd name="T2" fmla="*/ 0 w 22086"/>
                  <a:gd name="T3" fmla="*/ 43195 h 43200"/>
                  <a:gd name="T4" fmla="*/ 486 w 22086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86" h="43200" fill="none" extrusionOk="0">
                    <a:moveTo>
                      <a:pt x="485" y="0"/>
                    </a:moveTo>
                    <a:cubicBezTo>
                      <a:pt x="12415" y="0"/>
                      <a:pt x="22086" y="9670"/>
                      <a:pt x="22086" y="21600"/>
                    </a:cubicBezTo>
                    <a:cubicBezTo>
                      <a:pt x="22086" y="33529"/>
                      <a:pt x="12415" y="43200"/>
                      <a:pt x="486" y="43200"/>
                    </a:cubicBezTo>
                    <a:cubicBezTo>
                      <a:pt x="323" y="43200"/>
                      <a:pt x="161" y="43198"/>
                      <a:pt x="0" y="43194"/>
                    </a:cubicBezTo>
                  </a:path>
                  <a:path w="22086" h="43200" stroke="0" extrusionOk="0">
                    <a:moveTo>
                      <a:pt x="485" y="0"/>
                    </a:moveTo>
                    <a:cubicBezTo>
                      <a:pt x="12415" y="0"/>
                      <a:pt x="22086" y="9670"/>
                      <a:pt x="22086" y="21600"/>
                    </a:cubicBezTo>
                    <a:cubicBezTo>
                      <a:pt x="22086" y="33529"/>
                      <a:pt x="12415" y="43200"/>
                      <a:pt x="486" y="43200"/>
                    </a:cubicBezTo>
                    <a:cubicBezTo>
                      <a:pt x="323" y="43200"/>
                      <a:pt x="161" y="43198"/>
                      <a:pt x="0" y="43194"/>
                    </a:cubicBezTo>
                    <a:lnTo>
                      <a:pt x="486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7" name="Line 28"/>
              <p:cNvSpPr>
                <a:spLocks noChangeShapeType="1"/>
              </p:cNvSpPr>
              <p:nvPr/>
            </p:nvSpPr>
            <p:spPr bwMode="auto">
              <a:xfrm flipH="1">
                <a:off x="1474209" y="928670"/>
                <a:ext cx="217779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8" name="Line 29"/>
              <p:cNvSpPr>
                <a:spLocks noChangeShapeType="1"/>
              </p:cNvSpPr>
              <p:nvPr/>
            </p:nvSpPr>
            <p:spPr bwMode="auto">
              <a:xfrm flipH="1">
                <a:off x="1474209" y="1136731"/>
                <a:ext cx="217779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9" name="Line 30"/>
              <p:cNvSpPr>
                <a:spLocks noChangeShapeType="1"/>
              </p:cNvSpPr>
              <p:nvPr/>
            </p:nvSpPr>
            <p:spPr bwMode="auto">
              <a:xfrm flipH="1">
                <a:off x="1474209" y="1344792"/>
                <a:ext cx="217779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30" name="Line 31"/>
              <p:cNvSpPr>
                <a:spLocks noChangeShapeType="1"/>
              </p:cNvSpPr>
              <p:nvPr/>
            </p:nvSpPr>
            <p:spPr bwMode="auto">
              <a:xfrm flipH="1">
                <a:off x="1472696" y="928670"/>
                <a:ext cx="0" cy="41612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31" name="Line 32"/>
              <p:cNvSpPr>
                <a:spLocks noChangeShapeType="1"/>
              </p:cNvSpPr>
              <p:nvPr/>
            </p:nvSpPr>
            <p:spPr bwMode="auto">
              <a:xfrm flipV="1">
                <a:off x="2336874" y="920867"/>
                <a:ext cx="4084769" cy="780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32" name="Line 33"/>
              <p:cNvSpPr>
                <a:spLocks noChangeShapeType="1"/>
              </p:cNvSpPr>
              <p:nvPr/>
            </p:nvSpPr>
            <p:spPr bwMode="auto">
              <a:xfrm>
                <a:off x="2336874" y="1136730"/>
                <a:ext cx="4089054" cy="430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33" name="Line 34"/>
              <p:cNvSpPr>
                <a:spLocks noChangeShapeType="1"/>
              </p:cNvSpPr>
              <p:nvPr/>
            </p:nvSpPr>
            <p:spPr bwMode="auto">
              <a:xfrm>
                <a:off x="2336874" y="1344791"/>
                <a:ext cx="4100754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37" name="Rectangle 38"/>
              <p:cNvSpPr>
                <a:spLocks noChangeArrowheads="1"/>
              </p:cNvSpPr>
              <p:nvPr/>
            </p:nvSpPr>
            <p:spPr bwMode="auto">
              <a:xfrm>
                <a:off x="4788024" y="2060848"/>
                <a:ext cx="827219" cy="526448"/>
              </a:xfrm>
              <a:prstGeom prst="rect">
                <a:avLst/>
              </a:prstGeom>
              <a:solidFill>
                <a:srgbClr val="FFFF00"/>
              </a:solidFill>
              <a:ln w="38100" cmpd="thinThick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38" name="Line 39"/>
              <p:cNvSpPr>
                <a:spLocks noChangeShapeType="1"/>
              </p:cNvSpPr>
              <p:nvPr/>
            </p:nvSpPr>
            <p:spPr bwMode="auto">
              <a:xfrm flipH="1">
                <a:off x="4992261" y="1341935"/>
                <a:ext cx="1513" cy="87163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oval"/>
                <a:tailEnd type="oval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39" name="Line 40"/>
              <p:cNvSpPr>
                <a:spLocks noChangeShapeType="1"/>
              </p:cNvSpPr>
              <p:nvPr/>
            </p:nvSpPr>
            <p:spPr bwMode="auto">
              <a:xfrm>
                <a:off x="5447348" y="929203"/>
                <a:ext cx="9296" cy="129001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oval"/>
                <a:tailEnd type="oval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58" name="Freeform 60"/>
              <p:cNvSpPr>
                <a:spLocks/>
              </p:cNvSpPr>
              <p:nvPr/>
            </p:nvSpPr>
            <p:spPr bwMode="auto">
              <a:xfrm>
                <a:off x="5364088" y="2244355"/>
                <a:ext cx="117551" cy="364079"/>
              </a:xfrm>
              <a:custGeom>
                <a:avLst/>
                <a:gdLst/>
                <a:ahLst/>
                <a:cxnLst>
                  <a:cxn ang="0">
                    <a:pos x="114" y="0"/>
                  </a:cxn>
                  <a:cxn ang="0">
                    <a:pos x="0" y="342"/>
                  </a:cxn>
                  <a:cxn ang="0">
                    <a:pos x="171" y="171"/>
                  </a:cxn>
                  <a:cxn ang="0">
                    <a:pos x="0" y="684"/>
                  </a:cxn>
                </a:cxnLst>
                <a:rect l="0" t="0" r="r" b="b"/>
                <a:pathLst>
                  <a:path w="171" h="684">
                    <a:moveTo>
                      <a:pt x="114" y="0"/>
                    </a:moveTo>
                    <a:lnTo>
                      <a:pt x="0" y="342"/>
                    </a:lnTo>
                    <a:lnTo>
                      <a:pt x="171" y="171"/>
                    </a:lnTo>
                    <a:lnTo>
                      <a:pt x="0" y="684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62" name="Text Box 65"/>
              <p:cNvSpPr txBox="1">
                <a:spLocks noChangeArrowheads="1"/>
              </p:cNvSpPr>
              <p:nvPr/>
            </p:nvSpPr>
            <p:spPr bwMode="auto">
              <a:xfrm>
                <a:off x="1229675" y="682981"/>
                <a:ext cx="344816" cy="197658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rPr>
                  <a:t>TV</a:t>
                </a:r>
                <a:endParaRPr kumimoji="0" lang="ru-RU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3" name="Text Box 66"/>
              <p:cNvSpPr txBox="1">
                <a:spLocks noChangeArrowheads="1"/>
              </p:cNvSpPr>
              <p:nvPr/>
            </p:nvSpPr>
            <p:spPr bwMode="auto">
              <a:xfrm>
                <a:off x="5239838" y="2618128"/>
                <a:ext cx="556298" cy="31709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rPr>
                  <a:t>U</a:t>
                </a:r>
                <a:r>
                  <a:rPr kumimoji="0" lang="ru-RU" sz="2000" b="1" i="0" u="none" strike="noStrike" cap="none" normalizeH="0" baseline="-2500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rPr>
                  <a:t>зн</a:t>
                </a:r>
                <a:endParaRPr kumimoji="0" lang="ru-RU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4" name="Text Box 67"/>
              <p:cNvSpPr txBox="1">
                <a:spLocks noChangeArrowheads="1"/>
              </p:cNvSpPr>
              <p:nvPr/>
            </p:nvSpPr>
            <p:spPr bwMode="auto">
              <a:xfrm>
                <a:off x="4807345" y="2266340"/>
                <a:ext cx="413271" cy="31688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R="0" lvl="0" indent="0" algn="ctr" fontAlgn="base">
                  <a:lnSpc>
                    <a:spcPts val="22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lang="ru-RU" b="1" kern="0" dirty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А</a:t>
                </a:r>
                <a:r>
                  <a:rPr lang="ru-RU" b="1" kern="0" baseline="-25000" dirty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1</a:t>
                </a:r>
              </a:p>
            </p:txBody>
          </p:sp>
          <p:grpSp>
            <p:nvGrpSpPr>
              <p:cNvPr id="5" name="Группа 4"/>
              <p:cNvGrpSpPr/>
              <p:nvPr/>
            </p:nvGrpSpPr>
            <p:grpSpPr>
              <a:xfrm>
                <a:off x="6436202" y="729121"/>
                <a:ext cx="366790" cy="867946"/>
                <a:chOff x="7950411" y="729121"/>
                <a:chExt cx="366790" cy="867946"/>
              </a:xfrm>
            </p:grpSpPr>
            <p:sp>
              <p:nvSpPr>
                <p:cNvPr id="134" name="Oval 35"/>
                <p:cNvSpPr>
                  <a:spLocks noChangeArrowheads="1"/>
                </p:cNvSpPr>
                <p:nvPr/>
              </p:nvSpPr>
              <p:spPr bwMode="auto">
                <a:xfrm>
                  <a:off x="7950411" y="881856"/>
                  <a:ext cx="68056" cy="78023"/>
                </a:xfrm>
                <a:prstGeom prst="ellipse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35" name="Oval 36"/>
                <p:cNvSpPr>
                  <a:spLocks noChangeArrowheads="1"/>
                </p:cNvSpPr>
                <p:nvPr/>
              </p:nvSpPr>
              <p:spPr bwMode="auto">
                <a:xfrm>
                  <a:off x="7950411" y="1095119"/>
                  <a:ext cx="68056" cy="78023"/>
                </a:xfrm>
                <a:prstGeom prst="ellipse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36" name="Oval 37"/>
                <p:cNvSpPr>
                  <a:spLocks noChangeArrowheads="1"/>
                </p:cNvSpPr>
                <p:nvPr/>
              </p:nvSpPr>
              <p:spPr bwMode="auto">
                <a:xfrm>
                  <a:off x="7950411" y="1303180"/>
                  <a:ext cx="68056" cy="78023"/>
                </a:xfrm>
                <a:prstGeom prst="ellipse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61" name="Oval 63"/>
                <p:cNvSpPr>
                  <a:spLocks noChangeArrowheads="1"/>
                </p:cNvSpPr>
                <p:nvPr/>
              </p:nvSpPr>
              <p:spPr bwMode="auto">
                <a:xfrm>
                  <a:off x="7958417" y="1519044"/>
                  <a:ext cx="68056" cy="78023"/>
                </a:xfrm>
                <a:prstGeom prst="ellipse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65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7972385" y="729121"/>
                  <a:ext cx="344816" cy="19765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ru-RU" sz="1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А</a:t>
                  </a:r>
                </a:p>
              </p:txBody>
            </p:sp>
            <p:sp>
              <p:nvSpPr>
                <p:cNvPr id="166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7972385" y="945121"/>
                  <a:ext cx="344816" cy="19765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ts val="1000"/>
                    </a:spcAft>
                  </a:pPr>
                  <a:r>
                    <a:rPr lang="ru-RU" sz="1600" b="1" dirty="0" smtClean="0">
                      <a:latin typeface="Arial" pitchFamily="34" charset="0"/>
                      <a:cs typeface="Arial" pitchFamily="34" charset="0"/>
                    </a:rPr>
                    <a:t>В</a:t>
                  </a:r>
                </a:p>
              </p:txBody>
            </p:sp>
            <p:sp>
              <p:nvSpPr>
                <p:cNvPr id="167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7972385" y="1161121"/>
                  <a:ext cx="344816" cy="19765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R="0" lvl="0" indent="0" algn="ctr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ru-RU" sz="1600" b="1" dirty="0" smtClean="0">
                      <a:latin typeface="Arial" pitchFamily="34" charset="0"/>
                      <a:cs typeface="Arial" pitchFamily="34" charset="0"/>
                    </a:rPr>
                    <a:t>С</a:t>
                  </a:r>
                </a:p>
              </p:txBody>
            </p:sp>
            <p:sp>
              <p:nvSpPr>
                <p:cNvPr id="168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7972385" y="1377121"/>
                  <a:ext cx="344816" cy="19765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ts val="1000"/>
                    </a:spcAft>
                  </a:pPr>
                  <a:r>
                    <a:rPr lang="en-US" sz="1600" b="1" dirty="0" smtClean="0">
                      <a:latin typeface="Arial" pitchFamily="34" charset="0"/>
                      <a:cs typeface="Arial" pitchFamily="34" charset="0"/>
                    </a:rPr>
                    <a:t>N</a:t>
                  </a:r>
                  <a:endParaRPr lang="ru-RU" sz="1600" b="1" dirty="0" smtClean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193" name="Двойная стрелка вверх/вниз 192"/>
              <p:cNvSpPr/>
              <p:nvPr/>
            </p:nvSpPr>
            <p:spPr>
              <a:xfrm>
                <a:off x="5152943" y="2621691"/>
                <a:ext cx="97586" cy="333265"/>
              </a:xfrm>
              <a:prstGeom prst="upDownArrow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4" name="Rectangle 7"/>
              <p:cNvSpPr>
                <a:spLocks noChangeArrowheads="1"/>
              </p:cNvSpPr>
              <p:nvPr/>
            </p:nvSpPr>
            <p:spPr bwMode="auto">
              <a:xfrm>
                <a:off x="4932040" y="1628800"/>
                <a:ext cx="129086" cy="313057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96" name="Rectangle 7"/>
              <p:cNvSpPr>
                <a:spLocks noChangeArrowheads="1"/>
              </p:cNvSpPr>
              <p:nvPr/>
            </p:nvSpPr>
            <p:spPr bwMode="auto">
              <a:xfrm>
                <a:off x="5394910" y="1628800"/>
                <a:ext cx="129086" cy="313057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grpSp>
            <p:nvGrpSpPr>
              <p:cNvPr id="216" name="Группа 215"/>
              <p:cNvGrpSpPr/>
              <p:nvPr/>
            </p:nvGrpSpPr>
            <p:grpSpPr>
              <a:xfrm>
                <a:off x="2123728" y="1307961"/>
                <a:ext cx="640540" cy="1692309"/>
                <a:chOff x="1260479" y="3220718"/>
                <a:chExt cx="640540" cy="1692309"/>
              </a:xfrm>
            </p:grpSpPr>
            <p:sp>
              <p:nvSpPr>
                <p:cNvPr id="217" name="Скругленный прямоугольник 216"/>
                <p:cNvSpPr/>
                <p:nvPr/>
              </p:nvSpPr>
              <p:spPr>
                <a:xfrm rot="667317" flipH="1">
                  <a:off x="1850489" y="3220718"/>
                  <a:ext cx="50530" cy="429809"/>
                </a:xfrm>
                <a:prstGeom prst="roundRect">
                  <a:avLst>
                    <a:gd name="adj" fmla="val 50000"/>
                  </a:avLst>
                </a:prstGeom>
                <a:noFill/>
                <a:ln w="317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18" name="Скругленный прямоугольник 217"/>
                <p:cNvSpPr/>
                <p:nvPr/>
              </p:nvSpPr>
              <p:spPr>
                <a:xfrm rot="12079228" flipH="1">
                  <a:off x="1751109" y="3608946"/>
                  <a:ext cx="64545" cy="34022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CC99"/>
                </a:solidFill>
                <a:ln w="317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19" name="Скругленный прямоугольник 218"/>
                <p:cNvSpPr/>
                <p:nvPr/>
              </p:nvSpPr>
              <p:spPr>
                <a:xfrm rot="18379228" flipH="1">
                  <a:off x="1397708" y="3748770"/>
                  <a:ext cx="65770" cy="34022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CC99"/>
                </a:solidFill>
                <a:ln w="317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20" name="Скругленный прямоугольник 219"/>
                <p:cNvSpPr/>
                <p:nvPr/>
              </p:nvSpPr>
              <p:spPr>
                <a:xfrm rot="21329361" flipH="1">
                  <a:off x="1263039" y="3436800"/>
                  <a:ext cx="52295" cy="411675"/>
                </a:xfrm>
                <a:prstGeom prst="roundRect">
                  <a:avLst>
                    <a:gd name="adj" fmla="val 50000"/>
                  </a:avLst>
                </a:prstGeom>
                <a:noFill/>
                <a:ln w="317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221" name="Группа 220"/>
                <p:cNvGrpSpPr/>
                <p:nvPr/>
              </p:nvGrpSpPr>
              <p:grpSpPr>
                <a:xfrm>
                  <a:off x="1368318" y="3553708"/>
                  <a:ext cx="417896" cy="1359319"/>
                  <a:chOff x="1368318" y="3553708"/>
                  <a:chExt cx="417896" cy="1359319"/>
                </a:xfrm>
              </p:grpSpPr>
              <p:grpSp>
                <p:nvGrpSpPr>
                  <p:cNvPr id="222" name="Группа 221"/>
                  <p:cNvGrpSpPr/>
                  <p:nvPr/>
                </p:nvGrpSpPr>
                <p:grpSpPr>
                  <a:xfrm>
                    <a:off x="1368318" y="3598095"/>
                    <a:ext cx="417896" cy="1314932"/>
                    <a:chOff x="742051" y="1452707"/>
                    <a:chExt cx="459124" cy="1683968"/>
                  </a:xfrm>
                </p:grpSpPr>
                <p:sp>
                  <p:nvSpPr>
                    <p:cNvPr id="224" name="Прямоугольник 223"/>
                    <p:cNvSpPr/>
                    <p:nvPr/>
                  </p:nvSpPr>
                  <p:spPr>
                    <a:xfrm>
                      <a:off x="905906" y="1754304"/>
                      <a:ext cx="131388" cy="86239"/>
                    </a:xfrm>
                    <a:prstGeom prst="rect">
                      <a:avLst/>
                    </a:prstGeom>
                    <a:noFill/>
                    <a:ln w="3175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225" name="Группа 224"/>
                    <p:cNvGrpSpPr/>
                    <p:nvPr/>
                  </p:nvGrpSpPr>
                  <p:grpSpPr>
                    <a:xfrm>
                      <a:off x="742051" y="1452707"/>
                      <a:ext cx="459124" cy="1683968"/>
                      <a:chOff x="742051" y="1452707"/>
                      <a:chExt cx="459124" cy="1683968"/>
                    </a:xfrm>
                  </p:grpSpPr>
                  <p:sp>
                    <p:nvSpPr>
                      <p:cNvPr id="226" name="Скругленный прямоугольник 225"/>
                      <p:cNvSpPr/>
                      <p:nvPr/>
                    </p:nvSpPr>
                    <p:spPr>
                      <a:xfrm>
                        <a:off x="793068" y="1852128"/>
                        <a:ext cx="357065" cy="479302"/>
                      </a:xfrm>
                      <a:prstGeom prst="roundRect">
                        <a:avLst/>
                      </a:prstGeom>
                      <a:solidFill>
                        <a:srgbClr val="FFCC99"/>
                      </a:soli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27" name="Скругленный прямоугольник 226"/>
                      <p:cNvSpPr/>
                      <p:nvPr/>
                    </p:nvSpPr>
                    <p:spPr>
                      <a:xfrm flipH="1">
                        <a:off x="1026789" y="2441436"/>
                        <a:ext cx="120662" cy="54712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noFill/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28" name="Скругленный прямоугольник 227"/>
                      <p:cNvSpPr/>
                      <p:nvPr/>
                    </p:nvSpPr>
                    <p:spPr>
                      <a:xfrm flipH="1">
                        <a:off x="797916" y="2455328"/>
                        <a:ext cx="120662" cy="54712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noFill/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29" name="Скругленный прямоугольник 228"/>
                      <p:cNvSpPr/>
                      <p:nvPr/>
                    </p:nvSpPr>
                    <p:spPr>
                      <a:xfrm>
                        <a:off x="793068" y="2276872"/>
                        <a:ext cx="357065" cy="269620"/>
                      </a:xfrm>
                      <a:prstGeom prst="roundRect">
                        <a:avLst/>
                      </a:prstGeom>
                      <a:solidFill>
                        <a:srgbClr val="00B050"/>
                      </a:soli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0" name="Улыбающееся лицо 229"/>
                      <p:cNvSpPr/>
                      <p:nvPr/>
                    </p:nvSpPr>
                    <p:spPr>
                      <a:xfrm>
                        <a:off x="838124" y="1452707"/>
                        <a:ext cx="267218" cy="309835"/>
                      </a:xfrm>
                      <a:prstGeom prst="smileyFace">
                        <a:avLst>
                          <a:gd name="adj" fmla="val 4653"/>
                        </a:avLst>
                      </a:prstGeom>
                      <a:gradFill flip="none" rotWithShape="1">
                        <a:gsLst>
                          <a:gs pos="0">
                            <a:srgbClr val="FFFF00">
                              <a:shade val="30000"/>
                              <a:satMod val="115000"/>
                            </a:srgbClr>
                          </a:gs>
                          <a:gs pos="50000">
                            <a:srgbClr val="FFFF00">
                              <a:shade val="67500"/>
                              <a:satMod val="115000"/>
                            </a:srgbClr>
                          </a:gs>
                          <a:gs pos="100000">
                            <a:srgbClr val="FFFF00">
                              <a:shade val="100000"/>
                              <a:satMod val="115000"/>
                            </a:srgbClr>
                          </a:gs>
                        </a:gsLst>
                        <a:lin ang="16200000" scaled="1"/>
                        <a:tileRect/>
                      </a:gra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1" name="Хорда 230"/>
                      <p:cNvSpPr/>
                      <p:nvPr/>
                    </p:nvSpPr>
                    <p:spPr>
                      <a:xfrm rot="5726762">
                        <a:off x="758544" y="2941325"/>
                        <a:ext cx="178857" cy="211843"/>
                      </a:xfrm>
                      <a:prstGeom prst="chord">
                        <a:avLst>
                          <a:gd name="adj1" fmla="val 4672785"/>
                          <a:gd name="adj2" fmla="val 16200000"/>
                        </a:avLst>
                      </a:prstGeom>
                      <a:solidFill>
                        <a:srgbClr val="FFC000"/>
                      </a:soli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2" name="Хорда 231"/>
                      <p:cNvSpPr/>
                      <p:nvPr/>
                    </p:nvSpPr>
                    <p:spPr>
                      <a:xfrm rot="5726762">
                        <a:off x="1005825" y="2938649"/>
                        <a:ext cx="178857" cy="211843"/>
                      </a:xfrm>
                      <a:prstGeom prst="chord">
                        <a:avLst>
                          <a:gd name="adj1" fmla="val 4672785"/>
                          <a:gd name="adj2" fmla="val 16200000"/>
                        </a:avLst>
                      </a:prstGeom>
                      <a:solidFill>
                        <a:srgbClr val="FFC000"/>
                      </a:soli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3" name="Скругленный прямоугольник 232"/>
                      <p:cNvSpPr/>
                      <p:nvPr/>
                    </p:nvSpPr>
                    <p:spPr>
                      <a:xfrm>
                        <a:off x="849687" y="1853007"/>
                        <a:ext cx="45719" cy="432727"/>
                      </a:xfrm>
                      <a:prstGeom prst="roundRect">
                        <a:avLst/>
                      </a:prstGeom>
                      <a:solidFill>
                        <a:srgbClr val="00B050"/>
                      </a:solidFill>
                      <a:ln w="15875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4" name="Скругленный прямоугольник 233"/>
                      <p:cNvSpPr/>
                      <p:nvPr/>
                    </p:nvSpPr>
                    <p:spPr>
                      <a:xfrm>
                        <a:off x="1049349" y="1855977"/>
                        <a:ext cx="45719" cy="432727"/>
                      </a:xfrm>
                      <a:prstGeom prst="roundRect">
                        <a:avLst/>
                      </a:prstGeom>
                      <a:solidFill>
                        <a:srgbClr val="00B050"/>
                      </a:solidFill>
                      <a:ln w="15875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  <p:sp>
                <p:nvSpPr>
                  <p:cNvPr id="223" name="Пирог 222"/>
                  <p:cNvSpPr/>
                  <p:nvPr/>
                </p:nvSpPr>
                <p:spPr>
                  <a:xfrm>
                    <a:off x="1454530" y="3553708"/>
                    <a:ext cx="253189" cy="185903"/>
                  </a:xfrm>
                  <a:prstGeom prst="pie">
                    <a:avLst>
                      <a:gd name="adj1" fmla="val 10757660"/>
                      <a:gd name="adj2" fmla="val 57106"/>
                    </a:avLst>
                  </a:prstGeom>
                  <a:solidFill>
                    <a:srgbClr val="FF6600"/>
                  </a:solidFill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ru-RU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5" name="Группа 234"/>
              <p:cNvGrpSpPr/>
              <p:nvPr/>
            </p:nvGrpSpPr>
            <p:grpSpPr>
              <a:xfrm>
                <a:off x="2915816" y="1316620"/>
                <a:ext cx="695208" cy="1692309"/>
                <a:chOff x="1216085" y="3220718"/>
                <a:chExt cx="695208" cy="1692309"/>
              </a:xfrm>
            </p:grpSpPr>
            <p:sp>
              <p:nvSpPr>
                <p:cNvPr id="236" name="Скругленный прямоугольник 235"/>
                <p:cNvSpPr/>
                <p:nvPr/>
              </p:nvSpPr>
              <p:spPr>
                <a:xfrm rot="667317" flipH="1">
                  <a:off x="1860763" y="3220718"/>
                  <a:ext cx="50530" cy="429809"/>
                </a:xfrm>
                <a:prstGeom prst="roundRect">
                  <a:avLst>
                    <a:gd name="adj" fmla="val 50000"/>
                  </a:avLst>
                </a:prstGeom>
                <a:noFill/>
                <a:ln w="317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37" name="Скругленный прямоугольник 236"/>
                <p:cNvSpPr/>
                <p:nvPr/>
              </p:nvSpPr>
              <p:spPr>
                <a:xfrm rot="12079228" flipH="1">
                  <a:off x="1751109" y="3608946"/>
                  <a:ext cx="64545" cy="34022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CC99"/>
                </a:solidFill>
                <a:ln w="317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38" name="Скругленный прямоугольник 237"/>
                <p:cNvSpPr/>
                <p:nvPr/>
              </p:nvSpPr>
              <p:spPr>
                <a:xfrm rot="12979228" flipH="1">
                  <a:off x="1336064" y="3894433"/>
                  <a:ext cx="65770" cy="34022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CC99"/>
                </a:solidFill>
                <a:ln w="317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39" name="Скругленный прямоугольник 238"/>
                <p:cNvSpPr/>
                <p:nvPr/>
              </p:nvSpPr>
              <p:spPr>
                <a:xfrm rot="18629361" flipH="1">
                  <a:off x="1357436" y="4092566"/>
                  <a:ext cx="57525" cy="340227"/>
                </a:xfrm>
                <a:prstGeom prst="roundRect">
                  <a:avLst>
                    <a:gd name="adj" fmla="val 50000"/>
                  </a:avLst>
                </a:prstGeom>
                <a:noFill/>
                <a:ln w="317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240" name="Группа 239"/>
                <p:cNvGrpSpPr/>
                <p:nvPr/>
              </p:nvGrpSpPr>
              <p:grpSpPr>
                <a:xfrm>
                  <a:off x="1368318" y="3553708"/>
                  <a:ext cx="417896" cy="1359319"/>
                  <a:chOff x="1368318" y="3553708"/>
                  <a:chExt cx="417896" cy="1359319"/>
                </a:xfrm>
              </p:grpSpPr>
              <p:grpSp>
                <p:nvGrpSpPr>
                  <p:cNvPr id="241" name="Группа 240"/>
                  <p:cNvGrpSpPr/>
                  <p:nvPr/>
                </p:nvGrpSpPr>
                <p:grpSpPr>
                  <a:xfrm>
                    <a:off x="1368318" y="3598095"/>
                    <a:ext cx="417896" cy="1314932"/>
                    <a:chOff x="742051" y="1452707"/>
                    <a:chExt cx="459124" cy="1683968"/>
                  </a:xfrm>
                </p:grpSpPr>
                <p:sp>
                  <p:nvSpPr>
                    <p:cNvPr id="243" name="Прямоугольник 242"/>
                    <p:cNvSpPr/>
                    <p:nvPr/>
                  </p:nvSpPr>
                  <p:spPr>
                    <a:xfrm>
                      <a:off x="905906" y="1754304"/>
                      <a:ext cx="131388" cy="86239"/>
                    </a:xfrm>
                    <a:prstGeom prst="rect">
                      <a:avLst/>
                    </a:prstGeom>
                    <a:noFill/>
                    <a:ln w="3175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244" name="Группа 243"/>
                    <p:cNvGrpSpPr/>
                    <p:nvPr/>
                  </p:nvGrpSpPr>
                  <p:grpSpPr>
                    <a:xfrm>
                      <a:off x="742051" y="1452707"/>
                      <a:ext cx="459124" cy="1683968"/>
                      <a:chOff x="742051" y="1452707"/>
                      <a:chExt cx="459124" cy="1683968"/>
                    </a:xfrm>
                  </p:grpSpPr>
                  <p:sp>
                    <p:nvSpPr>
                      <p:cNvPr id="245" name="Скругленный прямоугольник 244"/>
                      <p:cNvSpPr/>
                      <p:nvPr/>
                    </p:nvSpPr>
                    <p:spPr>
                      <a:xfrm>
                        <a:off x="793068" y="1852128"/>
                        <a:ext cx="357065" cy="479302"/>
                      </a:xfrm>
                      <a:prstGeom prst="roundRect">
                        <a:avLst/>
                      </a:prstGeom>
                      <a:solidFill>
                        <a:srgbClr val="FFCC99"/>
                      </a:soli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6" name="Скругленный прямоугольник 245"/>
                      <p:cNvSpPr/>
                      <p:nvPr/>
                    </p:nvSpPr>
                    <p:spPr>
                      <a:xfrm flipH="1">
                        <a:off x="1026789" y="2441436"/>
                        <a:ext cx="120662" cy="54712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noFill/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7" name="Скругленный прямоугольник 246"/>
                      <p:cNvSpPr/>
                      <p:nvPr/>
                    </p:nvSpPr>
                    <p:spPr>
                      <a:xfrm flipH="1">
                        <a:off x="797916" y="2455328"/>
                        <a:ext cx="120662" cy="54712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noFill/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8" name="Скругленный прямоугольник 247"/>
                      <p:cNvSpPr/>
                      <p:nvPr/>
                    </p:nvSpPr>
                    <p:spPr>
                      <a:xfrm>
                        <a:off x="793068" y="2276872"/>
                        <a:ext cx="357065" cy="269620"/>
                      </a:xfrm>
                      <a:prstGeom prst="roundRect">
                        <a:avLst/>
                      </a:prstGeom>
                      <a:solidFill>
                        <a:srgbClr val="00B050"/>
                      </a:soli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9" name="Улыбающееся лицо 248"/>
                      <p:cNvSpPr/>
                      <p:nvPr/>
                    </p:nvSpPr>
                    <p:spPr>
                      <a:xfrm>
                        <a:off x="838124" y="1452707"/>
                        <a:ext cx="267218" cy="309835"/>
                      </a:xfrm>
                      <a:prstGeom prst="smileyFace">
                        <a:avLst>
                          <a:gd name="adj" fmla="val 4653"/>
                        </a:avLst>
                      </a:prstGeom>
                      <a:gradFill flip="none" rotWithShape="1">
                        <a:gsLst>
                          <a:gs pos="0">
                            <a:srgbClr val="FFFF00">
                              <a:shade val="30000"/>
                              <a:satMod val="115000"/>
                            </a:srgbClr>
                          </a:gs>
                          <a:gs pos="50000">
                            <a:srgbClr val="FFFF00">
                              <a:shade val="67500"/>
                              <a:satMod val="115000"/>
                            </a:srgbClr>
                          </a:gs>
                          <a:gs pos="100000">
                            <a:srgbClr val="FFFF00">
                              <a:shade val="100000"/>
                              <a:satMod val="115000"/>
                            </a:srgbClr>
                          </a:gs>
                        </a:gsLst>
                        <a:lin ang="16200000" scaled="1"/>
                        <a:tileRect/>
                      </a:gra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0" name="Хорда 249"/>
                      <p:cNvSpPr/>
                      <p:nvPr/>
                    </p:nvSpPr>
                    <p:spPr>
                      <a:xfrm rot="5726762">
                        <a:off x="758544" y="2941325"/>
                        <a:ext cx="178857" cy="211843"/>
                      </a:xfrm>
                      <a:prstGeom prst="chord">
                        <a:avLst>
                          <a:gd name="adj1" fmla="val 4672785"/>
                          <a:gd name="adj2" fmla="val 16200000"/>
                        </a:avLst>
                      </a:prstGeom>
                      <a:solidFill>
                        <a:srgbClr val="FFC000"/>
                      </a:soli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1" name="Хорда 250"/>
                      <p:cNvSpPr/>
                      <p:nvPr/>
                    </p:nvSpPr>
                    <p:spPr>
                      <a:xfrm rot="5726762">
                        <a:off x="1005825" y="2938649"/>
                        <a:ext cx="178857" cy="211843"/>
                      </a:xfrm>
                      <a:prstGeom prst="chord">
                        <a:avLst>
                          <a:gd name="adj1" fmla="val 4672785"/>
                          <a:gd name="adj2" fmla="val 16200000"/>
                        </a:avLst>
                      </a:prstGeom>
                      <a:solidFill>
                        <a:srgbClr val="FFC000"/>
                      </a:soli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2" name="Скругленный прямоугольник 251"/>
                      <p:cNvSpPr/>
                      <p:nvPr/>
                    </p:nvSpPr>
                    <p:spPr>
                      <a:xfrm>
                        <a:off x="849687" y="1853007"/>
                        <a:ext cx="45719" cy="432727"/>
                      </a:xfrm>
                      <a:prstGeom prst="roundRect">
                        <a:avLst/>
                      </a:prstGeom>
                      <a:solidFill>
                        <a:srgbClr val="00B050"/>
                      </a:solidFill>
                      <a:ln w="15875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3" name="Скругленный прямоугольник 252"/>
                      <p:cNvSpPr/>
                      <p:nvPr/>
                    </p:nvSpPr>
                    <p:spPr>
                      <a:xfrm>
                        <a:off x="1049349" y="1855977"/>
                        <a:ext cx="45719" cy="432727"/>
                      </a:xfrm>
                      <a:prstGeom prst="roundRect">
                        <a:avLst/>
                      </a:prstGeom>
                      <a:solidFill>
                        <a:srgbClr val="00B050"/>
                      </a:solidFill>
                      <a:ln w="15875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  <p:sp>
                <p:nvSpPr>
                  <p:cNvPr id="242" name="Пирог 241"/>
                  <p:cNvSpPr/>
                  <p:nvPr/>
                </p:nvSpPr>
                <p:spPr>
                  <a:xfrm>
                    <a:off x="1454530" y="3553708"/>
                    <a:ext cx="253189" cy="185903"/>
                  </a:xfrm>
                  <a:prstGeom prst="pie">
                    <a:avLst>
                      <a:gd name="adj1" fmla="val 10757660"/>
                      <a:gd name="adj2" fmla="val 57106"/>
                    </a:avLst>
                  </a:prstGeom>
                  <a:solidFill>
                    <a:srgbClr val="FF6600"/>
                  </a:solidFill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ru-RU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4" name="Группа 253"/>
              <p:cNvGrpSpPr/>
              <p:nvPr/>
            </p:nvGrpSpPr>
            <p:grpSpPr>
              <a:xfrm>
                <a:off x="3923928" y="1108741"/>
                <a:ext cx="679076" cy="1893424"/>
                <a:chOff x="1273313" y="3019603"/>
                <a:chExt cx="679076" cy="1893424"/>
              </a:xfrm>
            </p:grpSpPr>
            <p:sp>
              <p:nvSpPr>
                <p:cNvPr id="255" name="Скругленный прямоугольник 254"/>
                <p:cNvSpPr/>
                <p:nvPr/>
              </p:nvSpPr>
              <p:spPr>
                <a:xfrm rot="667317" flipH="1">
                  <a:off x="1901859" y="3019603"/>
                  <a:ext cx="50530" cy="520069"/>
                </a:xfrm>
                <a:prstGeom prst="roundRect">
                  <a:avLst>
                    <a:gd name="adj" fmla="val 50000"/>
                  </a:avLst>
                </a:prstGeom>
                <a:noFill/>
                <a:ln w="317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56" name="Скругленный прямоугольник 255"/>
                <p:cNvSpPr/>
                <p:nvPr/>
              </p:nvSpPr>
              <p:spPr>
                <a:xfrm rot="12079228" flipH="1">
                  <a:off x="1761383" y="3462343"/>
                  <a:ext cx="64545" cy="49812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CC99"/>
                </a:solidFill>
                <a:ln w="317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57" name="Скругленный прямоугольник 256"/>
                <p:cNvSpPr/>
                <p:nvPr/>
              </p:nvSpPr>
              <p:spPr>
                <a:xfrm rot="20179228" flipH="1">
                  <a:off x="1345180" y="3610555"/>
                  <a:ext cx="65770" cy="34022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CC99"/>
                </a:solidFill>
                <a:ln w="317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58" name="Скругленный прямоугольник 257"/>
                <p:cNvSpPr/>
                <p:nvPr/>
              </p:nvSpPr>
              <p:spPr>
                <a:xfrm rot="21329361" flipH="1">
                  <a:off x="1273313" y="3232501"/>
                  <a:ext cx="52295" cy="411675"/>
                </a:xfrm>
                <a:prstGeom prst="roundRect">
                  <a:avLst>
                    <a:gd name="adj" fmla="val 50000"/>
                  </a:avLst>
                </a:prstGeom>
                <a:noFill/>
                <a:ln w="317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259" name="Группа 258"/>
                <p:cNvGrpSpPr/>
                <p:nvPr/>
              </p:nvGrpSpPr>
              <p:grpSpPr>
                <a:xfrm>
                  <a:off x="1368318" y="3553708"/>
                  <a:ext cx="417896" cy="1359319"/>
                  <a:chOff x="1368318" y="3553708"/>
                  <a:chExt cx="417896" cy="1359319"/>
                </a:xfrm>
              </p:grpSpPr>
              <p:grpSp>
                <p:nvGrpSpPr>
                  <p:cNvPr id="260" name="Группа 259"/>
                  <p:cNvGrpSpPr/>
                  <p:nvPr/>
                </p:nvGrpSpPr>
                <p:grpSpPr>
                  <a:xfrm>
                    <a:off x="1368318" y="3585998"/>
                    <a:ext cx="417896" cy="1327029"/>
                    <a:chOff x="742051" y="1437215"/>
                    <a:chExt cx="459124" cy="1699460"/>
                  </a:xfrm>
                </p:grpSpPr>
                <p:sp>
                  <p:nvSpPr>
                    <p:cNvPr id="262" name="Прямоугольник 261"/>
                    <p:cNvSpPr/>
                    <p:nvPr/>
                  </p:nvSpPr>
                  <p:spPr>
                    <a:xfrm>
                      <a:off x="905906" y="1754304"/>
                      <a:ext cx="131388" cy="86239"/>
                    </a:xfrm>
                    <a:prstGeom prst="rect">
                      <a:avLst/>
                    </a:prstGeom>
                    <a:noFill/>
                    <a:ln w="3175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263" name="Группа 262"/>
                    <p:cNvGrpSpPr/>
                    <p:nvPr/>
                  </p:nvGrpSpPr>
                  <p:grpSpPr>
                    <a:xfrm>
                      <a:off x="742051" y="1437215"/>
                      <a:ext cx="459124" cy="1699460"/>
                      <a:chOff x="742051" y="1437215"/>
                      <a:chExt cx="459124" cy="1699460"/>
                    </a:xfrm>
                  </p:grpSpPr>
                  <p:sp>
                    <p:nvSpPr>
                      <p:cNvPr id="264" name="Скругленный прямоугольник 263"/>
                      <p:cNvSpPr/>
                      <p:nvPr/>
                    </p:nvSpPr>
                    <p:spPr>
                      <a:xfrm>
                        <a:off x="793068" y="1852128"/>
                        <a:ext cx="357065" cy="479302"/>
                      </a:xfrm>
                      <a:prstGeom prst="roundRect">
                        <a:avLst/>
                      </a:prstGeom>
                      <a:solidFill>
                        <a:srgbClr val="FFCC99"/>
                      </a:soli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5" name="Скругленный прямоугольник 264"/>
                      <p:cNvSpPr/>
                      <p:nvPr/>
                    </p:nvSpPr>
                    <p:spPr>
                      <a:xfrm flipH="1">
                        <a:off x="1026789" y="2441436"/>
                        <a:ext cx="120662" cy="54712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noFill/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6" name="Скругленный прямоугольник 265"/>
                      <p:cNvSpPr/>
                      <p:nvPr/>
                    </p:nvSpPr>
                    <p:spPr>
                      <a:xfrm flipH="1">
                        <a:off x="797916" y="2455328"/>
                        <a:ext cx="120662" cy="54712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noFill/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7" name="Скругленный прямоугольник 266"/>
                      <p:cNvSpPr/>
                      <p:nvPr/>
                    </p:nvSpPr>
                    <p:spPr>
                      <a:xfrm>
                        <a:off x="793068" y="2276872"/>
                        <a:ext cx="357065" cy="269620"/>
                      </a:xfrm>
                      <a:prstGeom prst="roundRect">
                        <a:avLst/>
                      </a:prstGeom>
                      <a:solidFill>
                        <a:srgbClr val="00B050"/>
                      </a:soli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8" name="Улыбающееся лицо 267"/>
                      <p:cNvSpPr/>
                      <p:nvPr/>
                    </p:nvSpPr>
                    <p:spPr>
                      <a:xfrm>
                        <a:off x="829545" y="1437215"/>
                        <a:ext cx="275713" cy="340819"/>
                      </a:xfrm>
                      <a:prstGeom prst="smileyFace">
                        <a:avLst>
                          <a:gd name="adj" fmla="val -4653"/>
                        </a:avLst>
                      </a:prstGeom>
                      <a:gradFill flip="none" rotWithShape="1">
                        <a:gsLst>
                          <a:gs pos="0">
                            <a:srgbClr val="FFFF00">
                              <a:shade val="30000"/>
                              <a:satMod val="115000"/>
                            </a:srgbClr>
                          </a:gs>
                          <a:gs pos="50000">
                            <a:srgbClr val="FFFF00">
                              <a:shade val="67500"/>
                              <a:satMod val="115000"/>
                            </a:srgbClr>
                          </a:gs>
                          <a:gs pos="100000">
                            <a:srgbClr val="FFFF00">
                              <a:shade val="100000"/>
                              <a:satMod val="115000"/>
                            </a:srgbClr>
                          </a:gs>
                        </a:gsLst>
                        <a:lin ang="16200000" scaled="1"/>
                        <a:tileRect/>
                      </a:gra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9" name="Хорда 268"/>
                      <p:cNvSpPr/>
                      <p:nvPr/>
                    </p:nvSpPr>
                    <p:spPr>
                      <a:xfrm rot="5726762">
                        <a:off x="758544" y="2941325"/>
                        <a:ext cx="178857" cy="211843"/>
                      </a:xfrm>
                      <a:prstGeom prst="chord">
                        <a:avLst>
                          <a:gd name="adj1" fmla="val 4672785"/>
                          <a:gd name="adj2" fmla="val 16200000"/>
                        </a:avLst>
                      </a:prstGeom>
                      <a:solidFill>
                        <a:srgbClr val="FFC000"/>
                      </a:soli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0" name="Хорда 269"/>
                      <p:cNvSpPr/>
                      <p:nvPr/>
                    </p:nvSpPr>
                    <p:spPr>
                      <a:xfrm rot="5726762">
                        <a:off x="1005825" y="2938649"/>
                        <a:ext cx="178857" cy="211843"/>
                      </a:xfrm>
                      <a:prstGeom prst="chord">
                        <a:avLst>
                          <a:gd name="adj1" fmla="val 4672785"/>
                          <a:gd name="adj2" fmla="val 16200000"/>
                        </a:avLst>
                      </a:prstGeom>
                      <a:solidFill>
                        <a:srgbClr val="FFC000"/>
                      </a:soli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1" name="Скругленный прямоугольник 270"/>
                      <p:cNvSpPr/>
                      <p:nvPr/>
                    </p:nvSpPr>
                    <p:spPr>
                      <a:xfrm>
                        <a:off x="849687" y="1853007"/>
                        <a:ext cx="45719" cy="432727"/>
                      </a:xfrm>
                      <a:prstGeom prst="roundRect">
                        <a:avLst/>
                      </a:prstGeom>
                      <a:solidFill>
                        <a:srgbClr val="00B050"/>
                      </a:solidFill>
                      <a:ln w="15875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2" name="Скругленный прямоугольник 271"/>
                      <p:cNvSpPr/>
                      <p:nvPr/>
                    </p:nvSpPr>
                    <p:spPr>
                      <a:xfrm>
                        <a:off x="1049349" y="1855977"/>
                        <a:ext cx="45719" cy="432727"/>
                      </a:xfrm>
                      <a:prstGeom prst="roundRect">
                        <a:avLst/>
                      </a:prstGeom>
                      <a:solidFill>
                        <a:srgbClr val="00B050"/>
                      </a:solidFill>
                      <a:ln w="15875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  <p:sp>
                <p:nvSpPr>
                  <p:cNvPr id="261" name="Пирог 260"/>
                  <p:cNvSpPr/>
                  <p:nvPr/>
                </p:nvSpPr>
                <p:spPr>
                  <a:xfrm>
                    <a:off x="1454530" y="3553708"/>
                    <a:ext cx="253189" cy="185903"/>
                  </a:xfrm>
                  <a:prstGeom prst="pie">
                    <a:avLst>
                      <a:gd name="adj1" fmla="val 10757660"/>
                      <a:gd name="adj2" fmla="val 57106"/>
                    </a:avLst>
                  </a:prstGeom>
                  <a:solidFill>
                    <a:srgbClr val="FF6600"/>
                  </a:solidFill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ru-RU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73" name="Группа 272"/>
              <p:cNvGrpSpPr/>
              <p:nvPr/>
            </p:nvGrpSpPr>
            <p:grpSpPr>
              <a:xfrm>
                <a:off x="5589295" y="1640951"/>
                <a:ext cx="742475" cy="1359319"/>
                <a:chOff x="1078321" y="3553708"/>
                <a:chExt cx="742475" cy="1359319"/>
              </a:xfrm>
            </p:grpSpPr>
            <p:sp>
              <p:nvSpPr>
                <p:cNvPr id="274" name="Скругленный прямоугольник 273"/>
                <p:cNvSpPr/>
                <p:nvPr/>
              </p:nvSpPr>
              <p:spPr>
                <a:xfrm rot="1567317" flipH="1">
                  <a:off x="1770266" y="4144610"/>
                  <a:ext cx="50530" cy="200508"/>
                </a:xfrm>
                <a:prstGeom prst="roundRect">
                  <a:avLst>
                    <a:gd name="adj" fmla="val 50000"/>
                  </a:avLst>
                </a:prstGeom>
                <a:noFill/>
                <a:ln w="317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75" name="Скругленный прямоугольник 274"/>
                <p:cNvSpPr/>
                <p:nvPr/>
              </p:nvSpPr>
              <p:spPr>
                <a:xfrm rot="20179228" flipH="1">
                  <a:off x="1745311" y="3928212"/>
                  <a:ext cx="64545" cy="25561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CC99"/>
                </a:solidFill>
                <a:ln w="317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76" name="Скругленный прямоугольник 275"/>
                <p:cNvSpPr/>
                <p:nvPr/>
              </p:nvSpPr>
              <p:spPr>
                <a:xfrm rot="12979228" flipH="1">
                  <a:off x="1315516" y="3894433"/>
                  <a:ext cx="65770" cy="34022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CC99"/>
                </a:solidFill>
                <a:ln w="317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77" name="Скругленный прямоугольник 276"/>
                <p:cNvSpPr/>
                <p:nvPr/>
              </p:nvSpPr>
              <p:spPr>
                <a:xfrm rot="18629361" flipH="1">
                  <a:off x="1165748" y="4020253"/>
                  <a:ext cx="57525" cy="232379"/>
                </a:xfrm>
                <a:prstGeom prst="roundRect">
                  <a:avLst>
                    <a:gd name="adj" fmla="val 50000"/>
                  </a:avLst>
                </a:prstGeom>
                <a:noFill/>
                <a:ln w="317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278" name="Группа 277"/>
                <p:cNvGrpSpPr/>
                <p:nvPr/>
              </p:nvGrpSpPr>
              <p:grpSpPr>
                <a:xfrm>
                  <a:off x="1368318" y="3553708"/>
                  <a:ext cx="417896" cy="1359319"/>
                  <a:chOff x="1368318" y="3553708"/>
                  <a:chExt cx="417896" cy="1359319"/>
                </a:xfrm>
              </p:grpSpPr>
              <p:grpSp>
                <p:nvGrpSpPr>
                  <p:cNvPr id="279" name="Группа 278"/>
                  <p:cNvGrpSpPr/>
                  <p:nvPr/>
                </p:nvGrpSpPr>
                <p:grpSpPr>
                  <a:xfrm>
                    <a:off x="1368318" y="3598095"/>
                    <a:ext cx="417896" cy="1314932"/>
                    <a:chOff x="742051" y="1452707"/>
                    <a:chExt cx="459124" cy="1683968"/>
                  </a:xfrm>
                </p:grpSpPr>
                <p:sp>
                  <p:nvSpPr>
                    <p:cNvPr id="281" name="Прямоугольник 280"/>
                    <p:cNvSpPr/>
                    <p:nvPr/>
                  </p:nvSpPr>
                  <p:spPr>
                    <a:xfrm>
                      <a:off x="905906" y="1754304"/>
                      <a:ext cx="131388" cy="86239"/>
                    </a:xfrm>
                    <a:prstGeom prst="rect">
                      <a:avLst/>
                    </a:prstGeom>
                    <a:noFill/>
                    <a:ln w="3175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282" name="Группа 281"/>
                    <p:cNvGrpSpPr/>
                    <p:nvPr/>
                  </p:nvGrpSpPr>
                  <p:grpSpPr>
                    <a:xfrm>
                      <a:off x="742051" y="1452707"/>
                      <a:ext cx="459124" cy="1683968"/>
                      <a:chOff x="742051" y="1452707"/>
                      <a:chExt cx="459124" cy="1683968"/>
                    </a:xfrm>
                  </p:grpSpPr>
                  <p:sp>
                    <p:nvSpPr>
                      <p:cNvPr id="283" name="Скругленный прямоугольник 282"/>
                      <p:cNvSpPr/>
                      <p:nvPr/>
                    </p:nvSpPr>
                    <p:spPr>
                      <a:xfrm>
                        <a:off x="793068" y="1852128"/>
                        <a:ext cx="357065" cy="479302"/>
                      </a:xfrm>
                      <a:prstGeom prst="roundRect">
                        <a:avLst/>
                      </a:prstGeom>
                      <a:solidFill>
                        <a:srgbClr val="FFCC99"/>
                      </a:soli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4" name="Скругленный прямоугольник 283"/>
                      <p:cNvSpPr/>
                      <p:nvPr/>
                    </p:nvSpPr>
                    <p:spPr>
                      <a:xfrm flipH="1">
                        <a:off x="1026789" y="2441436"/>
                        <a:ext cx="120662" cy="54712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noFill/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5" name="Скругленный прямоугольник 284"/>
                      <p:cNvSpPr/>
                      <p:nvPr/>
                    </p:nvSpPr>
                    <p:spPr>
                      <a:xfrm flipH="1">
                        <a:off x="797916" y="2455328"/>
                        <a:ext cx="120662" cy="54712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noFill/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6" name="Скругленный прямоугольник 285"/>
                      <p:cNvSpPr/>
                      <p:nvPr/>
                    </p:nvSpPr>
                    <p:spPr>
                      <a:xfrm>
                        <a:off x="793068" y="2276872"/>
                        <a:ext cx="357065" cy="269620"/>
                      </a:xfrm>
                      <a:prstGeom prst="roundRect">
                        <a:avLst/>
                      </a:prstGeom>
                      <a:solidFill>
                        <a:srgbClr val="00B050"/>
                      </a:soli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7" name="Улыбающееся лицо 286"/>
                      <p:cNvSpPr/>
                      <p:nvPr/>
                    </p:nvSpPr>
                    <p:spPr>
                      <a:xfrm>
                        <a:off x="838124" y="1452707"/>
                        <a:ext cx="267218" cy="309835"/>
                      </a:xfrm>
                      <a:prstGeom prst="smileyFace">
                        <a:avLst>
                          <a:gd name="adj" fmla="val 4653"/>
                        </a:avLst>
                      </a:prstGeom>
                      <a:gradFill flip="none" rotWithShape="1">
                        <a:gsLst>
                          <a:gs pos="0">
                            <a:srgbClr val="FFFF00">
                              <a:shade val="30000"/>
                              <a:satMod val="115000"/>
                            </a:srgbClr>
                          </a:gs>
                          <a:gs pos="50000">
                            <a:srgbClr val="FFFF00">
                              <a:shade val="67500"/>
                              <a:satMod val="115000"/>
                            </a:srgbClr>
                          </a:gs>
                          <a:gs pos="100000">
                            <a:srgbClr val="FFFF00">
                              <a:shade val="100000"/>
                              <a:satMod val="115000"/>
                            </a:srgbClr>
                          </a:gs>
                        </a:gsLst>
                        <a:lin ang="16200000" scaled="1"/>
                        <a:tileRect/>
                      </a:gra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8" name="Хорда 287"/>
                      <p:cNvSpPr/>
                      <p:nvPr/>
                    </p:nvSpPr>
                    <p:spPr>
                      <a:xfrm rot="5726762">
                        <a:off x="758544" y="2941325"/>
                        <a:ext cx="178857" cy="211843"/>
                      </a:xfrm>
                      <a:prstGeom prst="chord">
                        <a:avLst>
                          <a:gd name="adj1" fmla="val 4672785"/>
                          <a:gd name="adj2" fmla="val 16200000"/>
                        </a:avLst>
                      </a:prstGeom>
                      <a:solidFill>
                        <a:srgbClr val="FFC000"/>
                      </a:soli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9" name="Хорда 288"/>
                      <p:cNvSpPr/>
                      <p:nvPr/>
                    </p:nvSpPr>
                    <p:spPr>
                      <a:xfrm rot="5726762">
                        <a:off x="1005825" y="2938649"/>
                        <a:ext cx="178857" cy="211843"/>
                      </a:xfrm>
                      <a:prstGeom prst="chord">
                        <a:avLst>
                          <a:gd name="adj1" fmla="val 4672785"/>
                          <a:gd name="adj2" fmla="val 16200000"/>
                        </a:avLst>
                      </a:prstGeom>
                      <a:solidFill>
                        <a:srgbClr val="FFC000"/>
                      </a:soli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0" name="Скругленный прямоугольник 289"/>
                      <p:cNvSpPr/>
                      <p:nvPr/>
                    </p:nvSpPr>
                    <p:spPr>
                      <a:xfrm>
                        <a:off x="849687" y="1853007"/>
                        <a:ext cx="45719" cy="432727"/>
                      </a:xfrm>
                      <a:prstGeom prst="roundRect">
                        <a:avLst/>
                      </a:prstGeom>
                      <a:solidFill>
                        <a:srgbClr val="00B050"/>
                      </a:solidFill>
                      <a:ln w="15875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1" name="Скругленный прямоугольник 290"/>
                      <p:cNvSpPr/>
                      <p:nvPr/>
                    </p:nvSpPr>
                    <p:spPr>
                      <a:xfrm>
                        <a:off x="1049349" y="1855977"/>
                        <a:ext cx="45719" cy="432727"/>
                      </a:xfrm>
                      <a:prstGeom prst="roundRect">
                        <a:avLst/>
                      </a:prstGeom>
                      <a:solidFill>
                        <a:srgbClr val="00B050"/>
                      </a:solidFill>
                      <a:ln w="15875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  <p:sp>
                <p:nvSpPr>
                  <p:cNvPr id="280" name="Пирог 279"/>
                  <p:cNvSpPr/>
                  <p:nvPr/>
                </p:nvSpPr>
                <p:spPr>
                  <a:xfrm>
                    <a:off x="1454530" y="3553708"/>
                    <a:ext cx="253189" cy="185903"/>
                  </a:xfrm>
                  <a:prstGeom prst="pie">
                    <a:avLst>
                      <a:gd name="adj1" fmla="val 10757660"/>
                      <a:gd name="adj2" fmla="val 57106"/>
                    </a:avLst>
                  </a:prstGeom>
                  <a:solidFill>
                    <a:srgbClr val="FF6600"/>
                  </a:solidFill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ru-RU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</p:grpSp>
          <p:sp>
            <p:nvSpPr>
              <p:cNvPr id="292" name="Скругленный прямоугольник 291"/>
              <p:cNvSpPr/>
              <p:nvPr/>
            </p:nvSpPr>
            <p:spPr bwMode="auto">
              <a:xfrm>
                <a:off x="251520" y="2964118"/>
                <a:ext cx="6347760" cy="539369"/>
              </a:xfrm>
              <a:prstGeom prst="roundRect">
                <a:avLst/>
              </a:prstGeom>
              <a:pattFill prst="weave">
                <a:fgClr>
                  <a:schemeClr val="tx1"/>
                </a:fgClr>
                <a:bgClr>
                  <a:schemeClr val="bg1"/>
                </a:bgClr>
              </a:pattFill>
              <a:ln w="31750" cmpd="sng">
                <a:solidFill>
                  <a:schemeClr val="tx1"/>
                </a:solidFill>
                <a:prstDash val="solid"/>
                <a:round/>
                <a:headEnd type="stealth" w="sm" len="sm"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ru-RU"/>
              </a:p>
            </p:txBody>
          </p:sp>
          <p:cxnSp>
            <p:nvCxnSpPr>
              <p:cNvPr id="4" name="Прямая соединительная линия 3"/>
              <p:cNvCxnSpPr>
                <a:stCxn id="129" idx="1"/>
              </p:cNvCxnSpPr>
              <p:nvPr/>
            </p:nvCxnSpPr>
            <p:spPr>
              <a:xfrm>
                <a:off x="1474209" y="1344793"/>
                <a:ext cx="0" cy="17241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3" name="Овальная выноска 292"/>
              <p:cNvSpPr/>
              <p:nvPr/>
            </p:nvSpPr>
            <p:spPr bwMode="auto">
              <a:xfrm rot="10800000" flipV="1">
                <a:off x="3947234" y="3146700"/>
                <a:ext cx="336217" cy="241265"/>
              </a:xfrm>
              <a:prstGeom prst="wedgeEllipseCallout">
                <a:avLst>
                  <a:gd name="adj1" fmla="val -24055"/>
                  <a:gd name="adj2" fmla="val -87627"/>
                </a:avLst>
              </a:prstGeom>
              <a:gradFill flip="none" rotWithShape="1">
                <a:gsLst>
                  <a:gs pos="0">
                    <a:srgbClr val="FFFF00">
                      <a:shade val="30000"/>
                      <a:satMod val="115000"/>
                    </a:srgbClr>
                  </a:gs>
                  <a:gs pos="50000">
                    <a:srgbClr val="FFFF00">
                      <a:shade val="67500"/>
                      <a:satMod val="115000"/>
                    </a:srgbClr>
                  </a:gs>
                  <a:gs pos="100000">
                    <a:srgbClr val="FFFF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25400">
                <a:solidFill>
                  <a:srgbClr val="FF0000"/>
                </a:solidFill>
                <a:prstDash val="solid"/>
                <a:round/>
                <a:headEnd type="stealth" w="sm" len="sm"/>
                <a:tailEnd/>
              </a:ln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lnSpc>
                    <a:spcPts val="2200"/>
                  </a:lnSpc>
                </a:pPr>
                <a:r>
                  <a:rPr lang="ru-RU" sz="2000" b="1" kern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3</a:t>
                </a:r>
                <a:endParaRPr lang="ru-RU" sz="2000" b="1" kern="0" dirty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endParaRPr>
              </a:p>
            </p:txBody>
          </p:sp>
          <p:sp>
            <p:nvSpPr>
              <p:cNvPr id="294" name="Овальная выноска 293"/>
              <p:cNvSpPr/>
              <p:nvPr/>
            </p:nvSpPr>
            <p:spPr bwMode="auto">
              <a:xfrm rot="10800000" flipV="1">
                <a:off x="2926849" y="3146701"/>
                <a:ext cx="336217" cy="241265"/>
              </a:xfrm>
              <a:prstGeom prst="wedgeEllipseCallout">
                <a:avLst>
                  <a:gd name="adj1" fmla="val -24055"/>
                  <a:gd name="adj2" fmla="val -87627"/>
                </a:avLst>
              </a:prstGeom>
              <a:gradFill flip="none" rotWithShape="1">
                <a:gsLst>
                  <a:gs pos="0">
                    <a:srgbClr val="FFFF00">
                      <a:shade val="30000"/>
                      <a:satMod val="115000"/>
                    </a:srgbClr>
                  </a:gs>
                  <a:gs pos="50000">
                    <a:srgbClr val="FFFF00">
                      <a:shade val="67500"/>
                      <a:satMod val="115000"/>
                    </a:srgbClr>
                  </a:gs>
                  <a:gs pos="100000">
                    <a:srgbClr val="FFFF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25400">
                <a:solidFill>
                  <a:srgbClr val="FF0000"/>
                </a:solidFill>
                <a:prstDash val="solid"/>
                <a:round/>
                <a:headEnd type="stealth" w="sm" len="sm"/>
                <a:tailEnd/>
              </a:ln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lnSpc>
                    <a:spcPts val="2200"/>
                  </a:lnSpc>
                </a:pPr>
                <a:r>
                  <a:rPr lang="ru-RU" sz="2000" b="1" kern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2</a:t>
                </a:r>
                <a:endParaRPr lang="ru-RU" sz="2000" b="1" kern="0" dirty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endParaRPr>
              </a:p>
            </p:txBody>
          </p:sp>
          <p:sp>
            <p:nvSpPr>
              <p:cNvPr id="295" name="Овальная выноска 294"/>
              <p:cNvSpPr/>
              <p:nvPr/>
            </p:nvSpPr>
            <p:spPr bwMode="auto">
              <a:xfrm rot="10800000" flipV="1">
                <a:off x="2146203" y="3146700"/>
                <a:ext cx="336217" cy="241265"/>
              </a:xfrm>
              <a:prstGeom prst="wedgeEllipseCallout">
                <a:avLst>
                  <a:gd name="adj1" fmla="val -24055"/>
                  <a:gd name="adj2" fmla="val -87627"/>
                </a:avLst>
              </a:prstGeom>
              <a:gradFill flip="none" rotWithShape="1">
                <a:gsLst>
                  <a:gs pos="0">
                    <a:srgbClr val="FFFF00">
                      <a:shade val="30000"/>
                      <a:satMod val="115000"/>
                    </a:srgbClr>
                  </a:gs>
                  <a:gs pos="50000">
                    <a:srgbClr val="FFFF00">
                      <a:shade val="67500"/>
                      <a:satMod val="115000"/>
                    </a:srgbClr>
                  </a:gs>
                  <a:gs pos="100000">
                    <a:srgbClr val="FFFF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25400">
                <a:solidFill>
                  <a:srgbClr val="FF0000"/>
                </a:solidFill>
                <a:prstDash val="solid"/>
                <a:round/>
                <a:headEnd type="stealth" w="sm" len="sm"/>
                <a:tailEnd/>
              </a:ln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lnSpc>
                    <a:spcPts val="2200"/>
                  </a:lnSpc>
                </a:pPr>
                <a:r>
                  <a:rPr lang="ru-RU" sz="2000" b="1" kern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1</a:t>
                </a:r>
                <a:endParaRPr lang="ru-RU" sz="2000" b="1" kern="0" dirty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endParaRPr>
              </a:p>
            </p:txBody>
          </p:sp>
          <p:sp>
            <p:nvSpPr>
              <p:cNvPr id="200" name="Овальная выноска 199"/>
              <p:cNvSpPr/>
              <p:nvPr/>
            </p:nvSpPr>
            <p:spPr bwMode="auto">
              <a:xfrm rot="10800000" flipV="1">
                <a:off x="5767423" y="3140968"/>
                <a:ext cx="336217" cy="241265"/>
              </a:xfrm>
              <a:prstGeom prst="wedgeEllipseCallout">
                <a:avLst>
                  <a:gd name="adj1" fmla="val -24055"/>
                  <a:gd name="adj2" fmla="val -87627"/>
                </a:avLst>
              </a:prstGeom>
              <a:gradFill flip="none" rotWithShape="1">
                <a:gsLst>
                  <a:gs pos="0">
                    <a:srgbClr val="FFFF00">
                      <a:shade val="30000"/>
                      <a:satMod val="115000"/>
                    </a:srgbClr>
                  </a:gs>
                  <a:gs pos="50000">
                    <a:srgbClr val="FFFF00">
                      <a:shade val="67500"/>
                      <a:satMod val="115000"/>
                    </a:srgbClr>
                  </a:gs>
                  <a:gs pos="100000">
                    <a:srgbClr val="FFFF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25400">
                <a:solidFill>
                  <a:srgbClr val="FF0000"/>
                </a:solidFill>
                <a:prstDash val="solid"/>
                <a:round/>
                <a:headEnd type="stealth" w="sm" len="sm"/>
                <a:tailEnd/>
              </a:ln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lnSpc>
                    <a:spcPts val="2200"/>
                  </a:lnSpc>
                </a:pPr>
                <a:r>
                  <a:rPr lang="ru-RU" sz="2000" b="1" kern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4</a:t>
                </a:r>
                <a:endParaRPr lang="ru-RU" sz="2000" b="1" kern="0" dirty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endParaRPr>
              </a:p>
            </p:txBody>
          </p:sp>
          <p:sp>
            <p:nvSpPr>
              <p:cNvPr id="151" name="Freeform 52"/>
              <p:cNvSpPr>
                <a:spLocks/>
              </p:cNvSpPr>
              <p:nvPr/>
            </p:nvSpPr>
            <p:spPr bwMode="auto">
              <a:xfrm>
                <a:off x="1427326" y="3068960"/>
                <a:ext cx="86204" cy="34590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627"/>
                  </a:cxn>
                  <a:cxn ang="0">
                    <a:pos x="57" y="741"/>
                  </a:cxn>
                  <a:cxn ang="0">
                    <a:pos x="114" y="627"/>
                  </a:cxn>
                  <a:cxn ang="0">
                    <a:pos x="114" y="0"/>
                  </a:cxn>
                  <a:cxn ang="0">
                    <a:pos x="0" y="0"/>
                  </a:cxn>
                </a:cxnLst>
                <a:rect l="0" t="0" r="r" b="b"/>
                <a:pathLst>
                  <a:path w="114" h="741">
                    <a:moveTo>
                      <a:pt x="0" y="0"/>
                    </a:moveTo>
                    <a:lnTo>
                      <a:pt x="0" y="627"/>
                    </a:lnTo>
                    <a:lnTo>
                      <a:pt x="57" y="741"/>
                    </a:lnTo>
                    <a:lnTo>
                      <a:pt x="114" y="627"/>
                    </a:lnTo>
                    <a:lnTo>
                      <a:pt x="11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0C0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sp>
          <p:nvSpPr>
            <p:cNvPr id="145" name="Line 46"/>
            <p:cNvSpPr>
              <a:spLocks noChangeShapeType="1"/>
            </p:cNvSpPr>
            <p:nvPr/>
          </p:nvSpPr>
          <p:spPr bwMode="auto">
            <a:xfrm>
              <a:off x="5230879" y="1141032"/>
              <a:ext cx="9741" cy="107818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/>
              <a:tailEnd type="oval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296" name="Скругленный прямоугольник 295"/>
          <p:cNvSpPr/>
          <p:nvPr/>
        </p:nvSpPr>
        <p:spPr bwMode="auto">
          <a:xfrm>
            <a:off x="107504" y="3727731"/>
            <a:ext cx="8496944" cy="637373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 w="31750">
            <a:solidFill>
              <a:srgbClr val="C00000"/>
            </a:solidFill>
            <a:headEnd type="stealth" w="sm" len="sm"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algn="just">
              <a:lnSpc>
                <a:spcPts val="2200"/>
              </a:lnSpc>
            </a:pPr>
            <a:r>
              <a:rPr lang="ru-RU" sz="2200" b="1" dirty="0" smtClean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Arial Narrow" pitchFamily="34" charset="0"/>
                <a:cs typeface="Arial" pitchFamily="34" charset="0"/>
              </a:rPr>
              <a:t>1. Однофазное </a:t>
            </a: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Arial Narrow" pitchFamily="34" charset="0"/>
                <a:cs typeface="Arial" pitchFamily="34" charset="0"/>
              </a:rPr>
              <a:t>двухполюсное прикосновение </a:t>
            </a:r>
            <a:r>
              <a:rPr lang="ru-RU" sz="22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— в этом случае человек попадает под фазное </a:t>
            </a:r>
            <a:r>
              <a:rPr lang="ru-RU" sz="22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напряжение;</a:t>
            </a:r>
            <a:endParaRPr lang="ru-RU" sz="2200" b="1" dirty="0"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297" name="Скругленный прямоугольник 296"/>
          <p:cNvSpPr/>
          <p:nvPr/>
        </p:nvSpPr>
        <p:spPr bwMode="auto">
          <a:xfrm>
            <a:off x="107504" y="5445224"/>
            <a:ext cx="8496944" cy="648072"/>
          </a:xfrm>
          <a:prstGeom prst="round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0">
            <a:solidFill>
              <a:srgbClr val="FF0000"/>
            </a:solidFill>
            <a:headEnd type="stealth" w="sm" len="sm"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algn="just">
              <a:lnSpc>
                <a:spcPts val="2200"/>
              </a:lnSpc>
            </a:pPr>
            <a:r>
              <a:rPr lang="ru-RU" sz="2200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3. Двухфазное двухполюсное </a:t>
            </a: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прикосновение </a:t>
            </a: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—в этом случае человек попадает под линейное напряжение,  99% летальный исход</a:t>
            </a:r>
            <a:r>
              <a:rPr lang="ru-RU" sz="22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;</a:t>
            </a:r>
            <a:endParaRPr lang="ru-RU" sz="2200" b="1" dirty="0"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298" name="Скругленный прямоугольник 297"/>
          <p:cNvSpPr/>
          <p:nvPr/>
        </p:nvSpPr>
        <p:spPr bwMode="auto">
          <a:xfrm>
            <a:off x="107504" y="4591827"/>
            <a:ext cx="8496944" cy="637373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 w="31750">
            <a:solidFill>
              <a:srgbClr val="C00000"/>
            </a:solidFill>
            <a:headEnd type="stealth" w="sm" len="sm"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algn="just">
              <a:lnSpc>
                <a:spcPts val="2200"/>
              </a:lnSpc>
            </a:pPr>
            <a:r>
              <a:rPr lang="ru-RU" sz="2200" b="1" dirty="0" smtClean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Arial Narrow" pitchFamily="34" charset="0"/>
                <a:cs typeface="Arial" pitchFamily="34" charset="0"/>
              </a:rPr>
              <a:t>2. Однофазное однополюсное </a:t>
            </a: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Arial Narrow" pitchFamily="34" charset="0"/>
                <a:cs typeface="Arial" pitchFamily="34" charset="0"/>
              </a:rPr>
              <a:t>прикосновение </a:t>
            </a:r>
            <a:r>
              <a:rPr lang="ru-RU" sz="22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— в этом случае человек попадает под фазное </a:t>
            </a:r>
            <a:r>
              <a:rPr lang="ru-RU" sz="22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напряжение;</a:t>
            </a:r>
            <a:endParaRPr lang="ru-RU" sz="2200" b="1" dirty="0"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299" name="Скругленный прямоугольник 298"/>
          <p:cNvSpPr/>
          <p:nvPr/>
        </p:nvSpPr>
        <p:spPr bwMode="auto">
          <a:xfrm>
            <a:off x="107504" y="6309320"/>
            <a:ext cx="8496943" cy="360040"/>
          </a:xfrm>
          <a:prstGeom prst="roundRect">
            <a:avLst/>
          </a:prstGeom>
          <a:gradFill flip="none" rotWithShape="1">
            <a:gsLst>
              <a:gs pos="0">
                <a:srgbClr val="FFCC00">
                  <a:shade val="30000"/>
                  <a:satMod val="115000"/>
                </a:srgbClr>
              </a:gs>
              <a:gs pos="50000">
                <a:srgbClr val="FFCC00">
                  <a:shade val="67500"/>
                  <a:satMod val="115000"/>
                </a:srgbClr>
              </a:gs>
              <a:gs pos="100000">
                <a:srgbClr val="FFCC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0">
            <a:solidFill>
              <a:srgbClr val="FF6600"/>
            </a:solidFill>
            <a:headEnd type="stealth" w="sm" len="sm"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algn="just">
              <a:lnSpc>
                <a:spcPts val="2300"/>
              </a:lnSpc>
            </a:pP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4. </a:t>
            </a:r>
            <a:r>
              <a:rPr lang="ru-RU" sz="2200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Прикосновение </a:t>
            </a: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человека к корпусу поврежденной ЭУ</a:t>
            </a: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Группа 147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49" name="Прямоугольник 148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ru-RU" sz="1200" b="1" i="1" kern="0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Кафедра ЛТ и ЭП         </a:t>
              </a:r>
              <a:r>
                <a:rPr lang="ru-RU" sz="1200" i="1" kern="0" dirty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Александр Слободянюк</a:t>
              </a:r>
              <a:r>
                <a:rPr lang="en-US" sz="1200" i="1" kern="0" dirty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,</a:t>
              </a:r>
              <a:r>
                <a:rPr lang="ru-RU" sz="1200" i="1" kern="0" dirty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  </a:t>
              </a:r>
              <a:r>
                <a:rPr lang="en-US" sz="1200" b="1" i="1" kern="0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e-mail: </a:t>
              </a:r>
              <a:r>
                <a:rPr lang="en-US" sz="1200" i="1" kern="0" dirty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al.al.slob@gmail.com</a:t>
              </a:r>
              <a:endParaRPr lang="ru-RU" kern="0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50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197" name="Скругленный прямоугольник 196"/>
          <p:cNvSpPr/>
          <p:nvPr/>
        </p:nvSpPr>
        <p:spPr bwMode="auto">
          <a:xfrm>
            <a:off x="2127544" y="44624"/>
            <a:ext cx="5016224" cy="576064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ts val="2000"/>
              </a:lnSpc>
              <a:spcAft>
                <a:spcPct val="0"/>
              </a:spcAft>
            </a:pPr>
            <a:r>
              <a:rPr lang="ru-RU" sz="2000" b="1" dirty="0" smtClean="0">
                <a:ln w="1905"/>
                <a:solidFill>
                  <a:prstClr val="black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cs typeface="Arial" pitchFamily="34" charset="0"/>
              </a:rPr>
              <a:t>ВОЗМОЖНЫЕ ВАРИАНТЫ ПРИКОСНОВЕНИЯ ЧЕЛОВЕКА В ЦЕПИ ЭЛЕКТРИЧЕСКОГО ТОКА</a:t>
            </a:r>
            <a:endParaRPr lang="ru-RU" b="1" dirty="0">
              <a:ln w="1905"/>
              <a:solidFill>
                <a:prstClr val="black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6" name="Скругленный прямоугольник 295"/>
          <p:cNvSpPr/>
          <p:nvPr/>
        </p:nvSpPr>
        <p:spPr bwMode="auto">
          <a:xfrm>
            <a:off x="107504" y="3789040"/>
            <a:ext cx="8496944" cy="720081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 w="31750">
            <a:solidFill>
              <a:srgbClr val="C00000"/>
            </a:solidFill>
            <a:headEnd type="stealth" w="sm" len="sm"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ts val="2200"/>
              </a:lnSpc>
            </a:pP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Arial Narrow" pitchFamily="34" charset="0"/>
                <a:cs typeface="Arial" pitchFamily="34" charset="0"/>
              </a:rPr>
              <a:t>5</a:t>
            </a:r>
            <a:r>
              <a:rPr lang="ru-RU" sz="2200" b="1" dirty="0" smtClean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Arial Narrow" pitchFamily="34" charset="0"/>
                <a:cs typeface="Arial" pitchFamily="34" charset="0"/>
              </a:rPr>
              <a:t>. Человек не касается ни одной из фаз.</a:t>
            </a:r>
            <a:r>
              <a:rPr lang="ru-RU" sz="22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ru-RU" sz="20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В ЭУ приближение на недопустимо близкое расстояние</a:t>
            </a: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(только в ЭУ с напряжением свыше 1000 В);</a:t>
            </a:r>
            <a:endParaRPr lang="ru-RU" sz="2000" b="1" dirty="0">
              <a:solidFill>
                <a:prstClr val="black"/>
              </a:solidFill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297" name="Скругленный прямоугольник 296"/>
          <p:cNvSpPr/>
          <p:nvPr/>
        </p:nvSpPr>
        <p:spPr bwMode="auto">
          <a:xfrm>
            <a:off x="107504" y="5445224"/>
            <a:ext cx="8496944" cy="648072"/>
          </a:xfrm>
          <a:prstGeom prst="round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0">
            <a:solidFill>
              <a:srgbClr val="FF0000"/>
            </a:solidFill>
            <a:headEnd type="stealth" w="sm" len="sm"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just">
              <a:lnSpc>
                <a:spcPts val="2200"/>
              </a:lnSpc>
            </a:pPr>
            <a:r>
              <a:rPr lang="ru-RU" sz="2200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7. При совместном касании фазного провода, </a:t>
            </a:r>
            <a:r>
              <a:rPr lang="ru-RU" sz="22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когда фазы касается один из нарушителей;</a:t>
            </a:r>
            <a:endParaRPr lang="ru-RU" sz="2200" b="1" dirty="0">
              <a:solidFill>
                <a:prstClr val="black"/>
              </a:solidFill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298" name="Скругленный прямоугольник 297"/>
          <p:cNvSpPr/>
          <p:nvPr/>
        </p:nvSpPr>
        <p:spPr bwMode="auto">
          <a:xfrm>
            <a:off x="107504" y="4653136"/>
            <a:ext cx="8496944" cy="637373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 w="31750">
            <a:solidFill>
              <a:srgbClr val="C00000"/>
            </a:solidFill>
            <a:headEnd type="stealth" w="sm" len="sm"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just">
              <a:lnSpc>
                <a:spcPts val="2200"/>
              </a:lnSpc>
            </a:pP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Arial Narrow" pitchFamily="34" charset="0"/>
                <a:cs typeface="Arial" pitchFamily="34" charset="0"/>
              </a:rPr>
              <a:t>6</a:t>
            </a:r>
            <a:r>
              <a:rPr lang="ru-RU" sz="2200" b="1" dirty="0" smtClean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Arial Narrow" pitchFamily="34" charset="0"/>
                <a:cs typeface="Arial" pitchFamily="34" charset="0"/>
              </a:rPr>
              <a:t>. При замыкании фазы на землю </a:t>
            </a:r>
            <a:r>
              <a:rPr lang="ru-RU" sz="22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— в этом случае человек попадает под </a:t>
            </a: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шаговое напряжение</a:t>
            </a:r>
            <a:r>
              <a:rPr lang="ru-RU" sz="22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;</a:t>
            </a:r>
            <a:endParaRPr lang="ru-RU" sz="2200" b="1" dirty="0">
              <a:solidFill>
                <a:prstClr val="black"/>
              </a:solidFill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299" name="Скругленный прямоугольник 298"/>
          <p:cNvSpPr/>
          <p:nvPr/>
        </p:nvSpPr>
        <p:spPr bwMode="auto">
          <a:xfrm>
            <a:off x="107504" y="6237312"/>
            <a:ext cx="8496943" cy="360040"/>
          </a:xfrm>
          <a:prstGeom prst="roundRect">
            <a:avLst/>
          </a:prstGeom>
          <a:gradFill flip="none" rotWithShape="1">
            <a:gsLst>
              <a:gs pos="0">
                <a:srgbClr val="FFCC00">
                  <a:shade val="30000"/>
                  <a:satMod val="115000"/>
                </a:srgbClr>
              </a:gs>
              <a:gs pos="50000">
                <a:srgbClr val="FFCC00">
                  <a:shade val="67500"/>
                  <a:satMod val="115000"/>
                </a:srgbClr>
              </a:gs>
              <a:gs pos="100000">
                <a:srgbClr val="FFCC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0">
            <a:solidFill>
              <a:srgbClr val="FF6600"/>
            </a:solidFill>
            <a:headEnd type="stealth" w="sm" len="sm"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just">
              <a:lnSpc>
                <a:spcPts val="2300"/>
              </a:lnSpc>
            </a:pPr>
            <a:r>
              <a:rPr lang="ru-RU" sz="2200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8. Замыкание сразу двух фазных проводов на землю.</a:t>
            </a:r>
            <a:endParaRPr lang="ru-RU" sz="2200" b="1" dirty="0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  <a:latin typeface="Arial Narrow" pitchFamily="34" charset="0"/>
              <a:cs typeface="Arial" pitchFamily="34" charset="0"/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1043608" y="682981"/>
            <a:ext cx="6573449" cy="2912974"/>
            <a:chOff x="796672" y="682981"/>
            <a:chExt cx="6573449" cy="2912974"/>
          </a:xfrm>
        </p:grpSpPr>
        <p:sp>
          <p:nvSpPr>
            <p:cNvPr id="129" name="Line 30"/>
            <p:cNvSpPr>
              <a:spLocks noChangeShapeType="1"/>
            </p:cNvSpPr>
            <p:nvPr/>
          </p:nvSpPr>
          <p:spPr bwMode="auto">
            <a:xfrm flipH="1">
              <a:off x="2051720" y="1344792"/>
              <a:ext cx="21777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solidFill>
                  <a:prstClr val="black"/>
                </a:solidFill>
              </a:endParaRPr>
            </a:p>
          </p:txBody>
        </p:sp>
        <p:grpSp>
          <p:nvGrpSpPr>
            <p:cNvPr id="6" name="Группа 5"/>
            <p:cNvGrpSpPr/>
            <p:nvPr/>
          </p:nvGrpSpPr>
          <p:grpSpPr>
            <a:xfrm>
              <a:off x="796672" y="682981"/>
              <a:ext cx="6573449" cy="2912974"/>
              <a:chOff x="806863" y="682981"/>
              <a:chExt cx="6573449" cy="2912974"/>
            </a:xfrm>
          </p:grpSpPr>
          <p:grpSp>
            <p:nvGrpSpPr>
              <p:cNvPr id="216" name="Группа 215"/>
              <p:cNvGrpSpPr/>
              <p:nvPr/>
            </p:nvGrpSpPr>
            <p:grpSpPr>
              <a:xfrm>
                <a:off x="2206209" y="1612616"/>
                <a:ext cx="683399" cy="1389549"/>
                <a:chOff x="1270952" y="3523478"/>
                <a:chExt cx="683399" cy="1389549"/>
              </a:xfrm>
            </p:grpSpPr>
            <p:sp>
              <p:nvSpPr>
                <p:cNvPr id="217" name="Скругленный прямоугольник 216"/>
                <p:cNvSpPr/>
                <p:nvPr/>
              </p:nvSpPr>
              <p:spPr>
                <a:xfrm rot="20467317" flipH="1">
                  <a:off x="1837678" y="3523478"/>
                  <a:ext cx="50530" cy="322922"/>
                </a:xfrm>
                <a:prstGeom prst="roundRect">
                  <a:avLst>
                    <a:gd name="adj" fmla="val 50000"/>
                  </a:avLst>
                </a:prstGeom>
                <a:noFill/>
                <a:ln w="317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kern="0" smtClean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8" name="Скругленный прямоугольник 217"/>
                <p:cNvSpPr/>
                <p:nvPr/>
              </p:nvSpPr>
              <p:spPr>
                <a:xfrm rot="13879228" flipH="1">
                  <a:off x="1781489" y="3730049"/>
                  <a:ext cx="64545" cy="28117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CC99"/>
                </a:solidFill>
                <a:ln w="317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kern="0" smtClean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9" name="Скругленный прямоугольник 218"/>
                <p:cNvSpPr/>
                <p:nvPr/>
              </p:nvSpPr>
              <p:spPr>
                <a:xfrm rot="12979228" flipH="1">
                  <a:off x="1326637" y="3905380"/>
                  <a:ext cx="65770" cy="28117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CC99"/>
                </a:solidFill>
                <a:ln w="317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kern="0" smtClean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0" name="Скругленный прямоугольник 219"/>
                <p:cNvSpPr/>
                <p:nvPr/>
              </p:nvSpPr>
              <p:spPr>
                <a:xfrm rot="17729361" flipH="1">
                  <a:off x="1372613" y="4056248"/>
                  <a:ext cx="52295" cy="255617"/>
                </a:xfrm>
                <a:prstGeom prst="roundRect">
                  <a:avLst>
                    <a:gd name="adj" fmla="val 50000"/>
                  </a:avLst>
                </a:prstGeom>
                <a:noFill/>
                <a:ln w="317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kern="0" smtClean="0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221" name="Группа 220"/>
                <p:cNvGrpSpPr/>
                <p:nvPr/>
              </p:nvGrpSpPr>
              <p:grpSpPr>
                <a:xfrm>
                  <a:off x="1368318" y="3553708"/>
                  <a:ext cx="417896" cy="1359319"/>
                  <a:chOff x="1368318" y="3553708"/>
                  <a:chExt cx="417896" cy="1359319"/>
                </a:xfrm>
              </p:grpSpPr>
              <p:grpSp>
                <p:nvGrpSpPr>
                  <p:cNvPr id="222" name="Группа 221"/>
                  <p:cNvGrpSpPr/>
                  <p:nvPr/>
                </p:nvGrpSpPr>
                <p:grpSpPr>
                  <a:xfrm>
                    <a:off x="1368318" y="3598095"/>
                    <a:ext cx="417896" cy="1314932"/>
                    <a:chOff x="742051" y="1452707"/>
                    <a:chExt cx="459124" cy="1683968"/>
                  </a:xfrm>
                </p:grpSpPr>
                <p:sp>
                  <p:nvSpPr>
                    <p:cNvPr id="224" name="Прямоугольник 223"/>
                    <p:cNvSpPr/>
                    <p:nvPr/>
                  </p:nvSpPr>
                  <p:spPr>
                    <a:xfrm>
                      <a:off x="905906" y="1754304"/>
                      <a:ext cx="131388" cy="86239"/>
                    </a:xfrm>
                    <a:prstGeom prst="rect">
                      <a:avLst/>
                    </a:prstGeom>
                    <a:noFill/>
                    <a:ln w="3175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ru-RU" kern="0" smtClean="0">
                        <a:solidFill>
                          <a:prstClr val="white"/>
                        </a:solidFill>
                      </a:endParaRPr>
                    </a:p>
                  </p:txBody>
                </p:sp>
                <p:grpSp>
                  <p:nvGrpSpPr>
                    <p:cNvPr id="225" name="Группа 224"/>
                    <p:cNvGrpSpPr/>
                    <p:nvPr/>
                  </p:nvGrpSpPr>
                  <p:grpSpPr>
                    <a:xfrm>
                      <a:off x="742051" y="1452707"/>
                      <a:ext cx="459124" cy="1683968"/>
                      <a:chOff x="742051" y="1452707"/>
                      <a:chExt cx="459124" cy="1683968"/>
                    </a:xfrm>
                  </p:grpSpPr>
                  <p:sp>
                    <p:nvSpPr>
                      <p:cNvPr id="226" name="Скругленный прямоугольник 225"/>
                      <p:cNvSpPr/>
                      <p:nvPr/>
                    </p:nvSpPr>
                    <p:spPr>
                      <a:xfrm>
                        <a:off x="793068" y="1852128"/>
                        <a:ext cx="357065" cy="479302"/>
                      </a:xfrm>
                      <a:prstGeom prst="roundRect">
                        <a:avLst/>
                      </a:prstGeom>
                      <a:solidFill>
                        <a:srgbClr val="FFCC99"/>
                      </a:soli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ru-RU" kern="0" smtClean="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227" name="Скругленный прямоугольник 226"/>
                      <p:cNvSpPr/>
                      <p:nvPr/>
                    </p:nvSpPr>
                    <p:spPr>
                      <a:xfrm flipH="1">
                        <a:off x="1026789" y="2441436"/>
                        <a:ext cx="120662" cy="54712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noFill/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ru-RU" kern="0" smtClean="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228" name="Скругленный прямоугольник 227"/>
                      <p:cNvSpPr/>
                      <p:nvPr/>
                    </p:nvSpPr>
                    <p:spPr>
                      <a:xfrm flipH="1">
                        <a:off x="797916" y="2455328"/>
                        <a:ext cx="120662" cy="54712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noFill/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ru-RU" kern="0" smtClean="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229" name="Скругленный прямоугольник 228"/>
                      <p:cNvSpPr/>
                      <p:nvPr/>
                    </p:nvSpPr>
                    <p:spPr>
                      <a:xfrm>
                        <a:off x="793068" y="2276872"/>
                        <a:ext cx="357065" cy="269620"/>
                      </a:xfrm>
                      <a:prstGeom prst="roundRect">
                        <a:avLst/>
                      </a:prstGeom>
                      <a:solidFill>
                        <a:srgbClr val="00B050"/>
                      </a:soli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ru-RU" kern="0" smtClean="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230" name="Улыбающееся лицо 229"/>
                      <p:cNvSpPr/>
                      <p:nvPr/>
                    </p:nvSpPr>
                    <p:spPr>
                      <a:xfrm>
                        <a:off x="838124" y="1452707"/>
                        <a:ext cx="267218" cy="309835"/>
                      </a:xfrm>
                      <a:prstGeom prst="smileyFace">
                        <a:avLst>
                          <a:gd name="adj" fmla="val 4653"/>
                        </a:avLst>
                      </a:prstGeom>
                      <a:gradFill flip="none" rotWithShape="1">
                        <a:gsLst>
                          <a:gs pos="0">
                            <a:srgbClr val="FFFF00">
                              <a:shade val="30000"/>
                              <a:satMod val="115000"/>
                            </a:srgbClr>
                          </a:gs>
                          <a:gs pos="50000">
                            <a:srgbClr val="FFFF00">
                              <a:shade val="67500"/>
                              <a:satMod val="115000"/>
                            </a:srgbClr>
                          </a:gs>
                          <a:gs pos="100000">
                            <a:srgbClr val="FFFF00">
                              <a:shade val="100000"/>
                              <a:satMod val="115000"/>
                            </a:srgbClr>
                          </a:gs>
                        </a:gsLst>
                        <a:lin ang="16200000" scaled="1"/>
                        <a:tileRect/>
                      </a:gra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/>
                        <a:endParaRPr lang="ru-RU" kern="0">
                          <a:solidFill>
                            <a:sysClr val="window" lastClr="FFFFFF"/>
                          </a:solidFill>
                        </a:endParaRPr>
                      </a:p>
                    </p:txBody>
                  </p:sp>
                  <p:sp>
                    <p:nvSpPr>
                      <p:cNvPr id="231" name="Хорда 230"/>
                      <p:cNvSpPr/>
                      <p:nvPr/>
                    </p:nvSpPr>
                    <p:spPr>
                      <a:xfrm rot="5726762">
                        <a:off x="758544" y="2941325"/>
                        <a:ext cx="178857" cy="211843"/>
                      </a:xfrm>
                      <a:prstGeom prst="chord">
                        <a:avLst>
                          <a:gd name="adj1" fmla="val 4672785"/>
                          <a:gd name="adj2" fmla="val 16200000"/>
                        </a:avLst>
                      </a:prstGeom>
                      <a:solidFill>
                        <a:srgbClr val="FFC000"/>
                      </a:soli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ru-RU" kern="0" smtClean="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232" name="Хорда 231"/>
                      <p:cNvSpPr/>
                      <p:nvPr/>
                    </p:nvSpPr>
                    <p:spPr>
                      <a:xfrm rot="5726762">
                        <a:off x="1005825" y="2938649"/>
                        <a:ext cx="178857" cy="211843"/>
                      </a:xfrm>
                      <a:prstGeom prst="chord">
                        <a:avLst>
                          <a:gd name="adj1" fmla="val 4672785"/>
                          <a:gd name="adj2" fmla="val 16200000"/>
                        </a:avLst>
                      </a:prstGeom>
                      <a:solidFill>
                        <a:srgbClr val="FFC000"/>
                      </a:soli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ru-RU" kern="0" smtClean="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233" name="Скругленный прямоугольник 232"/>
                      <p:cNvSpPr/>
                      <p:nvPr/>
                    </p:nvSpPr>
                    <p:spPr>
                      <a:xfrm>
                        <a:off x="849687" y="1853007"/>
                        <a:ext cx="45719" cy="432727"/>
                      </a:xfrm>
                      <a:prstGeom prst="roundRect">
                        <a:avLst/>
                      </a:prstGeom>
                      <a:solidFill>
                        <a:srgbClr val="00B050"/>
                      </a:solidFill>
                      <a:ln w="15875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ru-RU" kern="0" smtClean="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234" name="Скругленный прямоугольник 233"/>
                      <p:cNvSpPr/>
                      <p:nvPr/>
                    </p:nvSpPr>
                    <p:spPr>
                      <a:xfrm>
                        <a:off x="1049349" y="1855977"/>
                        <a:ext cx="45719" cy="432727"/>
                      </a:xfrm>
                      <a:prstGeom prst="roundRect">
                        <a:avLst/>
                      </a:prstGeom>
                      <a:solidFill>
                        <a:srgbClr val="00B050"/>
                      </a:solidFill>
                      <a:ln w="15875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ru-RU" kern="0" smtClean="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</p:grpSp>
              <p:sp>
                <p:nvSpPr>
                  <p:cNvPr id="223" name="Пирог 222"/>
                  <p:cNvSpPr/>
                  <p:nvPr/>
                </p:nvSpPr>
                <p:spPr>
                  <a:xfrm>
                    <a:off x="1454530" y="3553708"/>
                    <a:ext cx="253189" cy="185903"/>
                  </a:xfrm>
                  <a:prstGeom prst="pie">
                    <a:avLst>
                      <a:gd name="adj1" fmla="val 10757660"/>
                      <a:gd name="adj2" fmla="val 57106"/>
                    </a:avLst>
                  </a:prstGeom>
                  <a:solidFill>
                    <a:srgbClr val="FF6600"/>
                  </a:solidFill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ru-RU" kern="0" smtClean="0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35" name="Группа 234"/>
              <p:cNvGrpSpPr/>
              <p:nvPr/>
            </p:nvGrpSpPr>
            <p:grpSpPr>
              <a:xfrm>
                <a:off x="3566914" y="1649610"/>
                <a:ext cx="645136" cy="1359319"/>
                <a:chOff x="1235335" y="3553708"/>
                <a:chExt cx="645136" cy="1359319"/>
              </a:xfrm>
            </p:grpSpPr>
            <p:sp>
              <p:nvSpPr>
                <p:cNvPr id="237" name="Скругленный прямоугольник 236"/>
                <p:cNvSpPr/>
                <p:nvPr/>
              </p:nvSpPr>
              <p:spPr>
                <a:xfrm rot="9379228" flipH="1">
                  <a:off x="1740835" y="3914112"/>
                  <a:ext cx="64545" cy="34022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CC99"/>
                </a:solidFill>
                <a:ln w="317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kern="0" smtClean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6" name="Скругленный прямоугольник 235"/>
                <p:cNvSpPr/>
                <p:nvPr/>
              </p:nvSpPr>
              <p:spPr>
                <a:xfrm rot="667317" flipH="1">
                  <a:off x="1829941" y="3976855"/>
                  <a:ext cx="50530" cy="242615"/>
                </a:xfrm>
                <a:prstGeom prst="roundRect">
                  <a:avLst>
                    <a:gd name="adj" fmla="val 50000"/>
                  </a:avLst>
                </a:prstGeom>
                <a:noFill/>
                <a:ln w="317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kern="0" smtClean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8" name="Скругленный прямоугольник 237"/>
                <p:cNvSpPr/>
                <p:nvPr/>
              </p:nvSpPr>
              <p:spPr>
                <a:xfrm rot="12979228" flipH="1">
                  <a:off x="1336064" y="3894433"/>
                  <a:ext cx="65770" cy="34022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CC99"/>
                </a:solidFill>
                <a:ln w="317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kern="0" smtClean="0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240" name="Группа 239"/>
                <p:cNvGrpSpPr/>
                <p:nvPr/>
              </p:nvGrpSpPr>
              <p:grpSpPr>
                <a:xfrm>
                  <a:off x="1368318" y="3553708"/>
                  <a:ext cx="417896" cy="1359319"/>
                  <a:chOff x="1368318" y="3553708"/>
                  <a:chExt cx="417896" cy="1359319"/>
                </a:xfrm>
              </p:grpSpPr>
              <p:grpSp>
                <p:nvGrpSpPr>
                  <p:cNvPr id="241" name="Группа 240"/>
                  <p:cNvGrpSpPr/>
                  <p:nvPr/>
                </p:nvGrpSpPr>
                <p:grpSpPr>
                  <a:xfrm>
                    <a:off x="1368318" y="3598095"/>
                    <a:ext cx="417896" cy="1314932"/>
                    <a:chOff x="742051" y="1452707"/>
                    <a:chExt cx="459124" cy="1683968"/>
                  </a:xfrm>
                </p:grpSpPr>
                <p:sp>
                  <p:nvSpPr>
                    <p:cNvPr id="243" name="Прямоугольник 242"/>
                    <p:cNvSpPr/>
                    <p:nvPr/>
                  </p:nvSpPr>
                  <p:spPr>
                    <a:xfrm>
                      <a:off x="905906" y="1754304"/>
                      <a:ext cx="131388" cy="86239"/>
                    </a:xfrm>
                    <a:prstGeom prst="rect">
                      <a:avLst/>
                    </a:prstGeom>
                    <a:noFill/>
                    <a:ln w="3175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ru-RU" kern="0" smtClean="0">
                        <a:solidFill>
                          <a:prstClr val="white"/>
                        </a:solidFill>
                      </a:endParaRPr>
                    </a:p>
                  </p:txBody>
                </p:sp>
                <p:grpSp>
                  <p:nvGrpSpPr>
                    <p:cNvPr id="244" name="Группа 243"/>
                    <p:cNvGrpSpPr/>
                    <p:nvPr/>
                  </p:nvGrpSpPr>
                  <p:grpSpPr>
                    <a:xfrm>
                      <a:off x="742051" y="1452707"/>
                      <a:ext cx="459124" cy="1683968"/>
                      <a:chOff x="742051" y="1452707"/>
                      <a:chExt cx="459124" cy="1683968"/>
                    </a:xfrm>
                  </p:grpSpPr>
                  <p:sp>
                    <p:nvSpPr>
                      <p:cNvPr id="245" name="Скругленный прямоугольник 244"/>
                      <p:cNvSpPr/>
                      <p:nvPr/>
                    </p:nvSpPr>
                    <p:spPr>
                      <a:xfrm>
                        <a:off x="793068" y="1852128"/>
                        <a:ext cx="357065" cy="479302"/>
                      </a:xfrm>
                      <a:prstGeom prst="roundRect">
                        <a:avLst/>
                      </a:prstGeom>
                      <a:solidFill>
                        <a:srgbClr val="FFCC99"/>
                      </a:soli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ru-RU" kern="0" smtClean="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246" name="Скругленный прямоугольник 245"/>
                      <p:cNvSpPr/>
                      <p:nvPr/>
                    </p:nvSpPr>
                    <p:spPr>
                      <a:xfrm flipH="1">
                        <a:off x="1026789" y="2441436"/>
                        <a:ext cx="120662" cy="54712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noFill/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ru-RU" kern="0" smtClean="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247" name="Скругленный прямоугольник 246"/>
                      <p:cNvSpPr/>
                      <p:nvPr/>
                    </p:nvSpPr>
                    <p:spPr>
                      <a:xfrm flipH="1">
                        <a:off x="797916" y="2455328"/>
                        <a:ext cx="120662" cy="54712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noFill/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ru-RU" kern="0" smtClean="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248" name="Скругленный прямоугольник 247"/>
                      <p:cNvSpPr/>
                      <p:nvPr/>
                    </p:nvSpPr>
                    <p:spPr>
                      <a:xfrm>
                        <a:off x="793068" y="2276872"/>
                        <a:ext cx="357065" cy="269620"/>
                      </a:xfrm>
                      <a:prstGeom prst="roundRect">
                        <a:avLst/>
                      </a:prstGeom>
                      <a:solidFill>
                        <a:srgbClr val="00B050"/>
                      </a:soli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ru-RU" kern="0" smtClean="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249" name="Улыбающееся лицо 248"/>
                      <p:cNvSpPr/>
                      <p:nvPr/>
                    </p:nvSpPr>
                    <p:spPr>
                      <a:xfrm>
                        <a:off x="838124" y="1452707"/>
                        <a:ext cx="267218" cy="309835"/>
                      </a:xfrm>
                      <a:prstGeom prst="smileyFace">
                        <a:avLst>
                          <a:gd name="adj" fmla="val 4653"/>
                        </a:avLst>
                      </a:prstGeom>
                      <a:gradFill flip="none" rotWithShape="1">
                        <a:gsLst>
                          <a:gs pos="0">
                            <a:srgbClr val="FFFF00">
                              <a:shade val="30000"/>
                              <a:satMod val="115000"/>
                            </a:srgbClr>
                          </a:gs>
                          <a:gs pos="50000">
                            <a:srgbClr val="FFFF00">
                              <a:shade val="67500"/>
                              <a:satMod val="115000"/>
                            </a:srgbClr>
                          </a:gs>
                          <a:gs pos="100000">
                            <a:srgbClr val="FFFF00">
                              <a:shade val="100000"/>
                              <a:satMod val="115000"/>
                            </a:srgbClr>
                          </a:gs>
                        </a:gsLst>
                        <a:lin ang="16200000" scaled="1"/>
                        <a:tileRect/>
                      </a:gra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/>
                        <a:endParaRPr lang="ru-RU" kern="0">
                          <a:solidFill>
                            <a:sysClr val="window" lastClr="FFFFFF"/>
                          </a:solidFill>
                        </a:endParaRPr>
                      </a:p>
                    </p:txBody>
                  </p:sp>
                  <p:sp>
                    <p:nvSpPr>
                      <p:cNvPr id="250" name="Хорда 249"/>
                      <p:cNvSpPr/>
                      <p:nvPr/>
                    </p:nvSpPr>
                    <p:spPr>
                      <a:xfrm rot="5726762">
                        <a:off x="758544" y="2941325"/>
                        <a:ext cx="178857" cy="211843"/>
                      </a:xfrm>
                      <a:prstGeom prst="chord">
                        <a:avLst>
                          <a:gd name="adj1" fmla="val 4672785"/>
                          <a:gd name="adj2" fmla="val 16200000"/>
                        </a:avLst>
                      </a:prstGeom>
                      <a:solidFill>
                        <a:srgbClr val="FFC000"/>
                      </a:soli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ru-RU" kern="0" smtClean="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251" name="Хорда 250"/>
                      <p:cNvSpPr/>
                      <p:nvPr/>
                    </p:nvSpPr>
                    <p:spPr>
                      <a:xfrm rot="5726762">
                        <a:off x="1005825" y="2938649"/>
                        <a:ext cx="178857" cy="211843"/>
                      </a:xfrm>
                      <a:prstGeom prst="chord">
                        <a:avLst>
                          <a:gd name="adj1" fmla="val 4672785"/>
                          <a:gd name="adj2" fmla="val 16200000"/>
                        </a:avLst>
                      </a:prstGeom>
                      <a:solidFill>
                        <a:srgbClr val="FFC000"/>
                      </a:soli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ru-RU" kern="0" smtClean="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252" name="Скругленный прямоугольник 251"/>
                      <p:cNvSpPr/>
                      <p:nvPr/>
                    </p:nvSpPr>
                    <p:spPr>
                      <a:xfrm>
                        <a:off x="849687" y="1853007"/>
                        <a:ext cx="45719" cy="432727"/>
                      </a:xfrm>
                      <a:prstGeom prst="roundRect">
                        <a:avLst/>
                      </a:prstGeom>
                      <a:solidFill>
                        <a:srgbClr val="00B050"/>
                      </a:solidFill>
                      <a:ln w="15875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ru-RU" kern="0" smtClean="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253" name="Скругленный прямоугольник 252"/>
                      <p:cNvSpPr/>
                      <p:nvPr/>
                    </p:nvSpPr>
                    <p:spPr>
                      <a:xfrm>
                        <a:off x="1049349" y="1855977"/>
                        <a:ext cx="45719" cy="432727"/>
                      </a:xfrm>
                      <a:prstGeom prst="roundRect">
                        <a:avLst/>
                      </a:prstGeom>
                      <a:solidFill>
                        <a:srgbClr val="00B050"/>
                      </a:solidFill>
                      <a:ln w="15875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ru-RU" kern="0" smtClean="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</p:grpSp>
              <p:sp>
                <p:nvSpPr>
                  <p:cNvPr id="242" name="Пирог 241"/>
                  <p:cNvSpPr/>
                  <p:nvPr/>
                </p:nvSpPr>
                <p:spPr>
                  <a:xfrm>
                    <a:off x="1454530" y="3553708"/>
                    <a:ext cx="253189" cy="185903"/>
                  </a:xfrm>
                  <a:prstGeom prst="pie">
                    <a:avLst>
                      <a:gd name="adj1" fmla="val 10757660"/>
                      <a:gd name="adj2" fmla="val 57106"/>
                    </a:avLst>
                  </a:prstGeom>
                  <a:solidFill>
                    <a:srgbClr val="FF6600"/>
                  </a:solidFill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ru-RU" kern="0" smtClean="0">
                      <a:solidFill>
                        <a:prstClr val="black"/>
                      </a:solidFill>
                    </a:endParaRPr>
                  </a:p>
                </p:txBody>
              </p:sp>
            </p:grpSp>
            <p:sp>
              <p:nvSpPr>
                <p:cNvPr id="239" name="Скругленный прямоугольник 238"/>
                <p:cNvSpPr/>
                <p:nvPr/>
              </p:nvSpPr>
              <p:spPr>
                <a:xfrm rot="18629361" flipH="1">
                  <a:off x="1347162" y="4111816"/>
                  <a:ext cx="57525" cy="281179"/>
                </a:xfrm>
                <a:prstGeom prst="roundRect">
                  <a:avLst>
                    <a:gd name="adj" fmla="val 50000"/>
                  </a:avLst>
                </a:prstGeom>
                <a:noFill/>
                <a:ln w="317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kern="0" smtClean="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54" name="Группа 253"/>
              <p:cNvGrpSpPr/>
              <p:nvPr/>
            </p:nvGrpSpPr>
            <p:grpSpPr>
              <a:xfrm>
                <a:off x="4355976" y="1321639"/>
                <a:ext cx="764090" cy="1680526"/>
                <a:chOff x="1273313" y="3232501"/>
                <a:chExt cx="764090" cy="1680526"/>
              </a:xfrm>
            </p:grpSpPr>
            <p:sp>
              <p:nvSpPr>
                <p:cNvPr id="255" name="Скругленный прямоугольник 254"/>
                <p:cNvSpPr/>
                <p:nvPr/>
              </p:nvSpPr>
              <p:spPr>
                <a:xfrm rot="18667317" flipH="1">
                  <a:off x="1901859" y="4201919"/>
                  <a:ext cx="50530" cy="220559"/>
                </a:xfrm>
                <a:prstGeom prst="roundRect">
                  <a:avLst>
                    <a:gd name="adj" fmla="val 50000"/>
                  </a:avLst>
                </a:prstGeom>
                <a:noFill/>
                <a:ln w="317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kern="0" smtClean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6" name="Скругленный прямоугольник 255"/>
                <p:cNvSpPr/>
                <p:nvPr/>
              </p:nvSpPr>
              <p:spPr>
                <a:xfrm rot="9379228" flipH="1">
                  <a:off x="1747068" y="3908833"/>
                  <a:ext cx="64545" cy="3742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CC99"/>
                </a:solidFill>
                <a:ln w="317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kern="0" smtClean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7" name="Скругленный прямоугольник 256"/>
                <p:cNvSpPr/>
                <p:nvPr/>
              </p:nvSpPr>
              <p:spPr>
                <a:xfrm rot="20179228" flipH="1">
                  <a:off x="1345180" y="3610555"/>
                  <a:ext cx="65770" cy="34022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CC99"/>
                </a:solidFill>
                <a:ln w="317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kern="0" smtClean="0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259" name="Группа 258"/>
                <p:cNvGrpSpPr/>
                <p:nvPr/>
              </p:nvGrpSpPr>
              <p:grpSpPr>
                <a:xfrm>
                  <a:off x="1368318" y="3553708"/>
                  <a:ext cx="417896" cy="1359319"/>
                  <a:chOff x="1368318" y="3553708"/>
                  <a:chExt cx="417896" cy="1359319"/>
                </a:xfrm>
              </p:grpSpPr>
              <p:grpSp>
                <p:nvGrpSpPr>
                  <p:cNvPr id="260" name="Группа 259"/>
                  <p:cNvGrpSpPr/>
                  <p:nvPr/>
                </p:nvGrpSpPr>
                <p:grpSpPr>
                  <a:xfrm>
                    <a:off x="1368318" y="3585998"/>
                    <a:ext cx="417896" cy="1327029"/>
                    <a:chOff x="742051" y="1437215"/>
                    <a:chExt cx="459124" cy="1699460"/>
                  </a:xfrm>
                </p:grpSpPr>
                <p:sp>
                  <p:nvSpPr>
                    <p:cNvPr id="262" name="Прямоугольник 261"/>
                    <p:cNvSpPr/>
                    <p:nvPr/>
                  </p:nvSpPr>
                  <p:spPr>
                    <a:xfrm>
                      <a:off x="905906" y="1754304"/>
                      <a:ext cx="131388" cy="86239"/>
                    </a:xfrm>
                    <a:prstGeom prst="rect">
                      <a:avLst/>
                    </a:prstGeom>
                    <a:noFill/>
                    <a:ln w="3175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ru-RU" kern="0" smtClean="0">
                        <a:solidFill>
                          <a:prstClr val="white"/>
                        </a:solidFill>
                      </a:endParaRPr>
                    </a:p>
                  </p:txBody>
                </p:sp>
                <p:grpSp>
                  <p:nvGrpSpPr>
                    <p:cNvPr id="263" name="Группа 262"/>
                    <p:cNvGrpSpPr/>
                    <p:nvPr/>
                  </p:nvGrpSpPr>
                  <p:grpSpPr>
                    <a:xfrm>
                      <a:off x="742051" y="1437215"/>
                      <a:ext cx="459124" cy="1699460"/>
                      <a:chOff x="742051" y="1437215"/>
                      <a:chExt cx="459124" cy="1699460"/>
                    </a:xfrm>
                  </p:grpSpPr>
                  <p:sp>
                    <p:nvSpPr>
                      <p:cNvPr id="264" name="Скругленный прямоугольник 263"/>
                      <p:cNvSpPr/>
                      <p:nvPr/>
                    </p:nvSpPr>
                    <p:spPr>
                      <a:xfrm>
                        <a:off x="793068" y="1852128"/>
                        <a:ext cx="357065" cy="479302"/>
                      </a:xfrm>
                      <a:prstGeom prst="roundRect">
                        <a:avLst/>
                      </a:prstGeom>
                      <a:solidFill>
                        <a:srgbClr val="FFCC99"/>
                      </a:soli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ru-RU" kern="0" smtClean="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265" name="Скругленный прямоугольник 264"/>
                      <p:cNvSpPr/>
                      <p:nvPr/>
                    </p:nvSpPr>
                    <p:spPr>
                      <a:xfrm flipH="1">
                        <a:off x="1026789" y="2441436"/>
                        <a:ext cx="120662" cy="54712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noFill/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ru-RU" kern="0" smtClean="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266" name="Скругленный прямоугольник 265"/>
                      <p:cNvSpPr/>
                      <p:nvPr/>
                    </p:nvSpPr>
                    <p:spPr>
                      <a:xfrm flipH="1">
                        <a:off x="797916" y="2455328"/>
                        <a:ext cx="120662" cy="54712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noFill/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ru-RU" kern="0" smtClean="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267" name="Скругленный прямоугольник 266"/>
                      <p:cNvSpPr/>
                      <p:nvPr/>
                    </p:nvSpPr>
                    <p:spPr>
                      <a:xfrm>
                        <a:off x="793068" y="2276872"/>
                        <a:ext cx="357065" cy="269620"/>
                      </a:xfrm>
                      <a:prstGeom prst="roundRect">
                        <a:avLst/>
                      </a:prstGeom>
                      <a:solidFill>
                        <a:srgbClr val="00B050"/>
                      </a:soli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ru-RU" kern="0" smtClean="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268" name="Улыбающееся лицо 267"/>
                      <p:cNvSpPr/>
                      <p:nvPr/>
                    </p:nvSpPr>
                    <p:spPr>
                      <a:xfrm>
                        <a:off x="829545" y="1437215"/>
                        <a:ext cx="275713" cy="340819"/>
                      </a:xfrm>
                      <a:prstGeom prst="smileyFace">
                        <a:avLst>
                          <a:gd name="adj" fmla="val -4653"/>
                        </a:avLst>
                      </a:prstGeom>
                      <a:gradFill flip="none" rotWithShape="1">
                        <a:gsLst>
                          <a:gs pos="0">
                            <a:srgbClr val="FFFF00">
                              <a:shade val="30000"/>
                              <a:satMod val="115000"/>
                            </a:srgbClr>
                          </a:gs>
                          <a:gs pos="50000">
                            <a:srgbClr val="FFFF00">
                              <a:shade val="67500"/>
                              <a:satMod val="115000"/>
                            </a:srgbClr>
                          </a:gs>
                          <a:gs pos="100000">
                            <a:srgbClr val="FFFF00">
                              <a:shade val="100000"/>
                              <a:satMod val="115000"/>
                            </a:srgbClr>
                          </a:gs>
                        </a:gsLst>
                        <a:lin ang="16200000" scaled="1"/>
                        <a:tileRect/>
                      </a:gra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/>
                        <a:endParaRPr lang="ru-RU" kern="0">
                          <a:solidFill>
                            <a:sysClr val="window" lastClr="FFFFFF"/>
                          </a:solidFill>
                        </a:endParaRPr>
                      </a:p>
                    </p:txBody>
                  </p:sp>
                  <p:sp>
                    <p:nvSpPr>
                      <p:cNvPr id="269" name="Хорда 268"/>
                      <p:cNvSpPr/>
                      <p:nvPr/>
                    </p:nvSpPr>
                    <p:spPr>
                      <a:xfrm rot="5726762">
                        <a:off x="758544" y="2941325"/>
                        <a:ext cx="178857" cy="211843"/>
                      </a:xfrm>
                      <a:prstGeom prst="chord">
                        <a:avLst>
                          <a:gd name="adj1" fmla="val 4672785"/>
                          <a:gd name="adj2" fmla="val 16200000"/>
                        </a:avLst>
                      </a:prstGeom>
                      <a:solidFill>
                        <a:srgbClr val="FFC000"/>
                      </a:soli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ru-RU" kern="0" smtClean="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270" name="Хорда 269"/>
                      <p:cNvSpPr/>
                      <p:nvPr/>
                    </p:nvSpPr>
                    <p:spPr>
                      <a:xfrm rot="5726762">
                        <a:off x="1005825" y="2938649"/>
                        <a:ext cx="178857" cy="211843"/>
                      </a:xfrm>
                      <a:prstGeom prst="chord">
                        <a:avLst>
                          <a:gd name="adj1" fmla="val 4672785"/>
                          <a:gd name="adj2" fmla="val 16200000"/>
                        </a:avLst>
                      </a:prstGeom>
                      <a:solidFill>
                        <a:srgbClr val="FFC000"/>
                      </a:soli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ru-RU" kern="0" smtClean="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271" name="Скругленный прямоугольник 270"/>
                      <p:cNvSpPr/>
                      <p:nvPr/>
                    </p:nvSpPr>
                    <p:spPr>
                      <a:xfrm>
                        <a:off x="849687" y="1853007"/>
                        <a:ext cx="45719" cy="432727"/>
                      </a:xfrm>
                      <a:prstGeom prst="roundRect">
                        <a:avLst/>
                      </a:prstGeom>
                      <a:solidFill>
                        <a:srgbClr val="00B050"/>
                      </a:solidFill>
                      <a:ln w="15875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ru-RU" kern="0" smtClean="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272" name="Скругленный прямоугольник 271"/>
                      <p:cNvSpPr/>
                      <p:nvPr/>
                    </p:nvSpPr>
                    <p:spPr>
                      <a:xfrm>
                        <a:off x="1049349" y="1855977"/>
                        <a:ext cx="45719" cy="432727"/>
                      </a:xfrm>
                      <a:prstGeom prst="roundRect">
                        <a:avLst/>
                      </a:prstGeom>
                      <a:solidFill>
                        <a:srgbClr val="00B050"/>
                      </a:solidFill>
                      <a:ln w="15875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ru-RU" kern="0" smtClean="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</p:grpSp>
              <p:sp>
                <p:nvSpPr>
                  <p:cNvPr id="261" name="Пирог 260"/>
                  <p:cNvSpPr/>
                  <p:nvPr/>
                </p:nvSpPr>
                <p:spPr>
                  <a:xfrm>
                    <a:off x="1454530" y="3553708"/>
                    <a:ext cx="253189" cy="185903"/>
                  </a:xfrm>
                  <a:prstGeom prst="pie">
                    <a:avLst>
                      <a:gd name="adj1" fmla="val 10757660"/>
                      <a:gd name="adj2" fmla="val 57106"/>
                    </a:avLst>
                  </a:prstGeom>
                  <a:solidFill>
                    <a:srgbClr val="FF6600"/>
                  </a:solidFill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ru-RU" kern="0" smtClean="0">
                      <a:solidFill>
                        <a:prstClr val="black"/>
                      </a:solidFill>
                    </a:endParaRPr>
                  </a:p>
                </p:txBody>
              </p:sp>
            </p:grpSp>
            <p:sp>
              <p:nvSpPr>
                <p:cNvPr id="258" name="Скругленный прямоугольник 257"/>
                <p:cNvSpPr/>
                <p:nvPr/>
              </p:nvSpPr>
              <p:spPr>
                <a:xfrm rot="21329361" flipH="1">
                  <a:off x="1273313" y="3232501"/>
                  <a:ext cx="52295" cy="411675"/>
                </a:xfrm>
                <a:prstGeom prst="roundRect">
                  <a:avLst>
                    <a:gd name="adj" fmla="val 50000"/>
                  </a:avLst>
                </a:prstGeom>
                <a:noFill/>
                <a:ln w="317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kern="0" smtClean="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73" name="Группа 272"/>
              <p:cNvGrpSpPr/>
              <p:nvPr/>
            </p:nvGrpSpPr>
            <p:grpSpPr>
              <a:xfrm>
                <a:off x="5854616" y="1640951"/>
                <a:ext cx="595238" cy="1359319"/>
                <a:chOff x="1303212" y="3553708"/>
                <a:chExt cx="595238" cy="1359319"/>
              </a:xfrm>
            </p:grpSpPr>
            <p:sp>
              <p:nvSpPr>
                <p:cNvPr id="277" name="Скругленный прямоугольник 276"/>
                <p:cNvSpPr/>
                <p:nvPr/>
              </p:nvSpPr>
              <p:spPr>
                <a:xfrm rot="9629361" flipH="1">
                  <a:off x="1303212" y="4150666"/>
                  <a:ext cx="57525" cy="211254"/>
                </a:xfrm>
                <a:prstGeom prst="roundRect">
                  <a:avLst>
                    <a:gd name="adj" fmla="val 50000"/>
                  </a:avLst>
                </a:prstGeom>
                <a:noFill/>
                <a:ln w="317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kern="0" smtClean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4" name="Скругленный прямоугольник 273"/>
                <p:cNvSpPr/>
                <p:nvPr/>
              </p:nvSpPr>
              <p:spPr>
                <a:xfrm rot="667317" flipH="1">
                  <a:off x="1847920" y="3827923"/>
                  <a:ext cx="50530" cy="293565"/>
                </a:xfrm>
                <a:prstGeom prst="roundRect">
                  <a:avLst>
                    <a:gd name="adj" fmla="val 50000"/>
                  </a:avLst>
                </a:prstGeom>
                <a:noFill/>
                <a:ln w="317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kern="0" smtClean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5" name="Скругленный прямоугольник 274"/>
                <p:cNvSpPr/>
                <p:nvPr/>
              </p:nvSpPr>
              <p:spPr>
                <a:xfrm rot="8479228" flipH="1">
                  <a:off x="1745311" y="3900691"/>
                  <a:ext cx="64545" cy="25561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CC99"/>
                </a:solidFill>
                <a:ln w="317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kern="0" smtClean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6" name="Скругленный прямоугольник 275"/>
                <p:cNvSpPr/>
                <p:nvPr/>
              </p:nvSpPr>
              <p:spPr>
                <a:xfrm rot="12979228" flipH="1">
                  <a:off x="1366886" y="3877751"/>
                  <a:ext cx="65770" cy="34022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CC99"/>
                </a:solidFill>
                <a:ln w="317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kern="0" smtClean="0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278" name="Группа 277"/>
                <p:cNvGrpSpPr/>
                <p:nvPr/>
              </p:nvGrpSpPr>
              <p:grpSpPr>
                <a:xfrm>
                  <a:off x="1368318" y="3553708"/>
                  <a:ext cx="417896" cy="1359319"/>
                  <a:chOff x="1368318" y="3553708"/>
                  <a:chExt cx="417896" cy="1359319"/>
                </a:xfrm>
              </p:grpSpPr>
              <p:grpSp>
                <p:nvGrpSpPr>
                  <p:cNvPr id="279" name="Группа 278"/>
                  <p:cNvGrpSpPr/>
                  <p:nvPr/>
                </p:nvGrpSpPr>
                <p:grpSpPr>
                  <a:xfrm>
                    <a:off x="1368318" y="3598095"/>
                    <a:ext cx="417896" cy="1314932"/>
                    <a:chOff x="742051" y="1452707"/>
                    <a:chExt cx="459124" cy="1683968"/>
                  </a:xfrm>
                </p:grpSpPr>
                <p:sp>
                  <p:nvSpPr>
                    <p:cNvPr id="281" name="Прямоугольник 280"/>
                    <p:cNvSpPr/>
                    <p:nvPr/>
                  </p:nvSpPr>
                  <p:spPr>
                    <a:xfrm>
                      <a:off x="905906" y="1754304"/>
                      <a:ext cx="131388" cy="86239"/>
                    </a:xfrm>
                    <a:prstGeom prst="rect">
                      <a:avLst/>
                    </a:prstGeom>
                    <a:noFill/>
                    <a:ln w="3175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ru-RU" kern="0" smtClean="0">
                        <a:solidFill>
                          <a:prstClr val="white"/>
                        </a:solidFill>
                      </a:endParaRPr>
                    </a:p>
                  </p:txBody>
                </p:sp>
                <p:grpSp>
                  <p:nvGrpSpPr>
                    <p:cNvPr id="282" name="Группа 281"/>
                    <p:cNvGrpSpPr/>
                    <p:nvPr/>
                  </p:nvGrpSpPr>
                  <p:grpSpPr>
                    <a:xfrm>
                      <a:off x="742051" y="1452707"/>
                      <a:ext cx="459124" cy="1683968"/>
                      <a:chOff x="742051" y="1452707"/>
                      <a:chExt cx="459124" cy="1683968"/>
                    </a:xfrm>
                  </p:grpSpPr>
                  <p:sp>
                    <p:nvSpPr>
                      <p:cNvPr id="283" name="Скругленный прямоугольник 282"/>
                      <p:cNvSpPr/>
                      <p:nvPr/>
                    </p:nvSpPr>
                    <p:spPr>
                      <a:xfrm>
                        <a:off x="793068" y="1852128"/>
                        <a:ext cx="357065" cy="479302"/>
                      </a:xfrm>
                      <a:prstGeom prst="roundRect">
                        <a:avLst/>
                      </a:prstGeom>
                      <a:solidFill>
                        <a:srgbClr val="FFCC99"/>
                      </a:soli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ru-RU" kern="0" smtClean="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284" name="Скругленный прямоугольник 283"/>
                      <p:cNvSpPr/>
                      <p:nvPr/>
                    </p:nvSpPr>
                    <p:spPr>
                      <a:xfrm flipH="1">
                        <a:off x="1026789" y="2441436"/>
                        <a:ext cx="120662" cy="54712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noFill/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ru-RU" kern="0" smtClean="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285" name="Скругленный прямоугольник 284"/>
                      <p:cNvSpPr/>
                      <p:nvPr/>
                    </p:nvSpPr>
                    <p:spPr>
                      <a:xfrm flipH="1">
                        <a:off x="797916" y="2455328"/>
                        <a:ext cx="120662" cy="54712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noFill/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ru-RU" kern="0" smtClean="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286" name="Скругленный прямоугольник 285"/>
                      <p:cNvSpPr/>
                      <p:nvPr/>
                    </p:nvSpPr>
                    <p:spPr>
                      <a:xfrm>
                        <a:off x="793068" y="2276872"/>
                        <a:ext cx="357065" cy="269620"/>
                      </a:xfrm>
                      <a:prstGeom prst="roundRect">
                        <a:avLst/>
                      </a:prstGeom>
                      <a:solidFill>
                        <a:srgbClr val="00B050"/>
                      </a:soli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ru-RU" kern="0" smtClean="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287" name="Улыбающееся лицо 286"/>
                      <p:cNvSpPr/>
                      <p:nvPr/>
                    </p:nvSpPr>
                    <p:spPr>
                      <a:xfrm>
                        <a:off x="838124" y="1452707"/>
                        <a:ext cx="267218" cy="309835"/>
                      </a:xfrm>
                      <a:prstGeom prst="smileyFace">
                        <a:avLst>
                          <a:gd name="adj" fmla="val 4653"/>
                        </a:avLst>
                      </a:prstGeom>
                      <a:gradFill flip="none" rotWithShape="1">
                        <a:gsLst>
                          <a:gs pos="0">
                            <a:srgbClr val="FFFF00">
                              <a:shade val="30000"/>
                              <a:satMod val="115000"/>
                            </a:srgbClr>
                          </a:gs>
                          <a:gs pos="50000">
                            <a:srgbClr val="FFFF00">
                              <a:shade val="67500"/>
                              <a:satMod val="115000"/>
                            </a:srgbClr>
                          </a:gs>
                          <a:gs pos="100000">
                            <a:srgbClr val="FFFF00">
                              <a:shade val="100000"/>
                              <a:satMod val="115000"/>
                            </a:srgbClr>
                          </a:gs>
                        </a:gsLst>
                        <a:lin ang="16200000" scaled="1"/>
                        <a:tileRect/>
                      </a:gra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/>
                        <a:endParaRPr lang="ru-RU" kern="0">
                          <a:solidFill>
                            <a:sysClr val="window" lastClr="FFFFFF"/>
                          </a:solidFill>
                        </a:endParaRPr>
                      </a:p>
                    </p:txBody>
                  </p:sp>
                  <p:sp>
                    <p:nvSpPr>
                      <p:cNvPr id="288" name="Хорда 287"/>
                      <p:cNvSpPr/>
                      <p:nvPr/>
                    </p:nvSpPr>
                    <p:spPr>
                      <a:xfrm rot="5726762">
                        <a:off x="758544" y="2941325"/>
                        <a:ext cx="178857" cy="211843"/>
                      </a:xfrm>
                      <a:prstGeom prst="chord">
                        <a:avLst>
                          <a:gd name="adj1" fmla="val 4672785"/>
                          <a:gd name="adj2" fmla="val 16200000"/>
                        </a:avLst>
                      </a:prstGeom>
                      <a:solidFill>
                        <a:srgbClr val="FFC000"/>
                      </a:soli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ru-RU" kern="0" smtClean="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289" name="Хорда 288"/>
                      <p:cNvSpPr/>
                      <p:nvPr/>
                    </p:nvSpPr>
                    <p:spPr>
                      <a:xfrm rot="5726762">
                        <a:off x="1005825" y="2938649"/>
                        <a:ext cx="178857" cy="211843"/>
                      </a:xfrm>
                      <a:prstGeom prst="chord">
                        <a:avLst>
                          <a:gd name="adj1" fmla="val 4672785"/>
                          <a:gd name="adj2" fmla="val 16200000"/>
                        </a:avLst>
                      </a:prstGeom>
                      <a:solidFill>
                        <a:srgbClr val="FFC000"/>
                      </a:soli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ru-RU" kern="0" smtClean="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290" name="Скругленный прямоугольник 289"/>
                      <p:cNvSpPr/>
                      <p:nvPr/>
                    </p:nvSpPr>
                    <p:spPr>
                      <a:xfrm>
                        <a:off x="849687" y="1853007"/>
                        <a:ext cx="45719" cy="432727"/>
                      </a:xfrm>
                      <a:prstGeom prst="roundRect">
                        <a:avLst/>
                      </a:prstGeom>
                      <a:solidFill>
                        <a:srgbClr val="00B050"/>
                      </a:solidFill>
                      <a:ln w="15875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ru-RU" kern="0" smtClean="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291" name="Скругленный прямоугольник 290"/>
                      <p:cNvSpPr/>
                      <p:nvPr/>
                    </p:nvSpPr>
                    <p:spPr>
                      <a:xfrm>
                        <a:off x="1049349" y="1855977"/>
                        <a:ext cx="45719" cy="432727"/>
                      </a:xfrm>
                      <a:prstGeom prst="roundRect">
                        <a:avLst/>
                      </a:prstGeom>
                      <a:solidFill>
                        <a:srgbClr val="00B050"/>
                      </a:solidFill>
                      <a:ln w="15875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ru-RU" kern="0" smtClean="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</p:grpSp>
              <p:sp>
                <p:nvSpPr>
                  <p:cNvPr id="280" name="Пирог 279"/>
                  <p:cNvSpPr/>
                  <p:nvPr/>
                </p:nvSpPr>
                <p:spPr>
                  <a:xfrm>
                    <a:off x="1454530" y="3553708"/>
                    <a:ext cx="253189" cy="185903"/>
                  </a:xfrm>
                  <a:prstGeom prst="pie">
                    <a:avLst>
                      <a:gd name="adj1" fmla="val 10757660"/>
                      <a:gd name="adj2" fmla="val 57106"/>
                    </a:avLst>
                  </a:prstGeom>
                  <a:solidFill>
                    <a:srgbClr val="FF6600"/>
                  </a:solidFill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ru-RU" kern="0" smtClean="0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" name="Группа 1"/>
              <p:cNvGrpSpPr/>
              <p:nvPr/>
            </p:nvGrpSpPr>
            <p:grpSpPr>
              <a:xfrm>
                <a:off x="806863" y="682981"/>
                <a:ext cx="6573449" cy="2912974"/>
                <a:chOff x="806863" y="682981"/>
                <a:chExt cx="6573449" cy="2912974"/>
              </a:xfrm>
            </p:grpSpPr>
            <p:cxnSp>
              <p:nvCxnSpPr>
                <p:cNvPr id="7" name="Прямая соединительная линия 6"/>
                <p:cNvCxnSpPr>
                  <a:endCxn id="161" idx="2"/>
                </p:cNvCxnSpPr>
                <p:nvPr/>
              </p:nvCxnSpPr>
              <p:spPr>
                <a:xfrm>
                  <a:off x="2047748" y="1558055"/>
                  <a:ext cx="4973780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Line 2"/>
                <p:cNvSpPr>
                  <a:spLocks noChangeShapeType="1"/>
                </p:cNvSpPr>
                <p:nvPr/>
              </p:nvSpPr>
              <p:spPr bwMode="auto">
                <a:xfrm>
                  <a:off x="806863" y="928670"/>
                  <a:ext cx="217779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2" name="Line 3"/>
                <p:cNvSpPr>
                  <a:spLocks noChangeShapeType="1"/>
                </p:cNvSpPr>
                <p:nvPr/>
              </p:nvSpPr>
              <p:spPr bwMode="auto">
                <a:xfrm>
                  <a:off x="806863" y="1136731"/>
                  <a:ext cx="217779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3" name="Line 4"/>
                <p:cNvSpPr>
                  <a:spLocks noChangeShapeType="1"/>
                </p:cNvSpPr>
                <p:nvPr/>
              </p:nvSpPr>
              <p:spPr bwMode="auto">
                <a:xfrm>
                  <a:off x="806863" y="1344792"/>
                  <a:ext cx="217779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4" name="Arc 5"/>
                <p:cNvSpPr>
                  <a:spLocks/>
                </p:cNvSpPr>
                <p:nvPr/>
              </p:nvSpPr>
              <p:spPr bwMode="auto">
                <a:xfrm rot="16200000">
                  <a:off x="1064177" y="746959"/>
                  <a:ext cx="138707" cy="217779"/>
                </a:xfrm>
                <a:custGeom>
                  <a:avLst/>
                  <a:gdLst>
                    <a:gd name="G0" fmla="+- 486 0 0"/>
                    <a:gd name="G1" fmla="+- 21600 0 0"/>
                    <a:gd name="G2" fmla="+- 21600 0 0"/>
                    <a:gd name="T0" fmla="*/ 486 w 22086"/>
                    <a:gd name="T1" fmla="*/ 0 h 43200"/>
                    <a:gd name="T2" fmla="*/ 0 w 22086"/>
                    <a:gd name="T3" fmla="*/ 43195 h 43200"/>
                    <a:gd name="T4" fmla="*/ 486 w 22086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86" h="43200" fill="none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</a:path>
                    <a:path w="22086" h="43200" stroke="0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  <a:lnTo>
                        <a:pt x="486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5" name="Arc 6"/>
                <p:cNvSpPr>
                  <a:spLocks/>
                </p:cNvSpPr>
                <p:nvPr/>
              </p:nvSpPr>
              <p:spPr bwMode="auto">
                <a:xfrm rot="16200000">
                  <a:off x="1281956" y="746959"/>
                  <a:ext cx="138707" cy="217779"/>
                </a:xfrm>
                <a:custGeom>
                  <a:avLst/>
                  <a:gdLst>
                    <a:gd name="G0" fmla="+- 486 0 0"/>
                    <a:gd name="G1" fmla="+- 21600 0 0"/>
                    <a:gd name="G2" fmla="+- 21600 0 0"/>
                    <a:gd name="T0" fmla="*/ 486 w 22086"/>
                    <a:gd name="T1" fmla="*/ 0 h 43200"/>
                    <a:gd name="T2" fmla="*/ 0 w 22086"/>
                    <a:gd name="T3" fmla="*/ 43195 h 43200"/>
                    <a:gd name="T4" fmla="*/ 486 w 22086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86" h="43200" fill="none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</a:path>
                    <a:path w="22086" h="43200" stroke="0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  <a:lnTo>
                        <a:pt x="486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6" name="Arc 7"/>
                <p:cNvSpPr>
                  <a:spLocks/>
                </p:cNvSpPr>
                <p:nvPr/>
              </p:nvSpPr>
              <p:spPr bwMode="auto">
                <a:xfrm rot="16200000">
                  <a:off x="1499735" y="746959"/>
                  <a:ext cx="138707" cy="217779"/>
                </a:xfrm>
                <a:custGeom>
                  <a:avLst/>
                  <a:gdLst>
                    <a:gd name="G0" fmla="+- 486 0 0"/>
                    <a:gd name="G1" fmla="+- 21600 0 0"/>
                    <a:gd name="G2" fmla="+- 21600 0 0"/>
                    <a:gd name="T0" fmla="*/ 486 w 22086"/>
                    <a:gd name="T1" fmla="*/ 0 h 43200"/>
                    <a:gd name="T2" fmla="*/ 0 w 22086"/>
                    <a:gd name="T3" fmla="*/ 43195 h 43200"/>
                    <a:gd name="T4" fmla="*/ 486 w 22086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86" h="43200" fill="none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</a:path>
                    <a:path w="22086" h="43200" stroke="0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  <a:lnTo>
                        <a:pt x="486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7" name="Arc 8"/>
                <p:cNvSpPr>
                  <a:spLocks/>
                </p:cNvSpPr>
                <p:nvPr/>
              </p:nvSpPr>
              <p:spPr bwMode="auto">
                <a:xfrm rot="16200000">
                  <a:off x="1064177" y="953287"/>
                  <a:ext cx="138707" cy="217779"/>
                </a:xfrm>
                <a:custGeom>
                  <a:avLst/>
                  <a:gdLst>
                    <a:gd name="G0" fmla="+- 486 0 0"/>
                    <a:gd name="G1" fmla="+- 21600 0 0"/>
                    <a:gd name="G2" fmla="+- 21600 0 0"/>
                    <a:gd name="T0" fmla="*/ 486 w 22086"/>
                    <a:gd name="T1" fmla="*/ 0 h 43200"/>
                    <a:gd name="T2" fmla="*/ 0 w 22086"/>
                    <a:gd name="T3" fmla="*/ 43195 h 43200"/>
                    <a:gd name="T4" fmla="*/ 486 w 22086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86" h="43200" fill="none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</a:path>
                    <a:path w="22086" h="43200" stroke="0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  <a:lnTo>
                        <a:pt x="486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8" name="Arc 9"/>
                <p:cNvSpPr>
                  <a:spLocks/>
                </p:cNvSpPr>
                <p:nvPr/>
              </p:nvSpPr>
              <p:spPr bwMode="auto">
                <a:xfrm rot="16200000">
                  <a:off x="1281956" y="953287"/>
                  <a:ext cx="138707" cy="217779"/>
                </a:xfrm>
                <a:custGeom>
                  <a:avLst/>
                  <a:gdLst>
                    <a:gd name="G0" fmla="+- 486 0 0"/>
                    <a:gd name="G1" fmla="+- 21600 0 0"/>
                    <a:gd name="G2" fmla="+- 21600 0 0"/>
                    <a:gd name="T0" fmla="*/ 486 w 22086"/>
                    <a:gd name="T1" fmla="*/ 0 h 43200"/>
                    <a:gd name="T2" fmla="*/ 0 w 22086"/>
                    <a:gd name="T3" fmla="*/ 43195 h 43200"/>
                    <a:gd name="T4" fmla="*/ 486 w 22086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86" h="43200" fill="none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</a:path>
                    <a:path w="22086" h="43200" stroke="0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  <a:lnTo>
                        <a:pt x="486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9" name="Arc 10"/>
                <p:cNvSpPr>
                  <a:spLocks/>
                </p:cNvSpPr>
                <p:nvPr/>
              </p:nvSpPr>
              <p:spPr bwMode="auto">
                <a:xfrm rot="16200000">
                  <a:off x="1499735" y="953287"/>
                  <a:ext cx="138707" cy="217779"/>
                </a:xfrm>
                <a:custGeom>
                  <a:avLst/>
                  <a:gdLst>
                    <a:gd name="G0" fmla="+- 486 0 0"/>
                    <a:gd name="G1" fmla="+- 21600 0 0"/>
                    <a:gd name="G2" fmla="+- 21600 0 0"/>
                    <a:gd name="T0" fmla="*/ 486 w 22086"/>
                    <a:gd name="T1" fmla="*/ 0 h 43200"/>
                    <a:gd name="T2" fmla="*/ 0 w 22086"/>
                    <a:gd name="T3" fmla="*/ 43195 h 43200"/>
                    <a:gd name="T4" fmla="*/ 486 w 22086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86" h="43200" fill="none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</a:path>
                    <a:path w="22086" h="43200" stroke="0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  <a:lnTo>
                        <a:pt x="486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0" name="Arc 11"/>
                <p:cNvSpPr>
                  <a:spLocks/>
                </p:cNvSpPr>
                <p:nvPr/>
              </p:nvSpPr>
              <p:spPr bwMode="auto">
                <a:xfrm rot="16200000">
                  <a:off x="1064177" y="1163082"/>
                  <a:ext cx="138707" cy="217779"/>
                </a:xfrm>
                <a:custGeom>
                  <a:avLst/>
                  <a:gdLst>
                    <a:gd name="G0" fmla="+- 486 0 0"/>
                    <a:gd name="G1" fmla="+- 21600 0 0"/>
                    <a:gd name="G2" fmla="+- 21600 0 0"/>
                    <a:gd name="T0" fmla="*/ 486 w 22086"/>
                    <a:gd name="T1" fmla="*/ 0 h 43200"/>
                    <a:gd name="T2" fmla="*/ 0 w 22086"/>
                    <a:gd name="T3" fmla="*/ 43195 h 43200"/>
                    <a:gd name="T4" fmla="*/ 486 w 22086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86" h="43200" fill="none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</a:path>
                    <a:path w="22086" h="43200" stroke="0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  <a:lnTo>
                        <a:pt x="486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1" name="Arc 12"/>
                <p:cNvSpPr>
                  <a:spLocks/>
                </p:cNvSpPr>
                <p:nvPr/>
              </p:nvSpPr>
              <p:spPr bwMode="auto">
                <a:xfrm rot="16200000">
                  <a:off x="1281956" y="1163082"/>
                  <a:ext cx="138707" cy="217779"/>
                </a:xfrm>
                <a:custGeom>
                  <a:avLst/>
                  <a:gdLst>
                    <a:gd name="G0" fmla="+- 486 0 0"/>
                    <a:gd name="G1" fmla="+- 21600 0 0"/>
                    <a:gd name="G2" fmla="+- 21600 0 0"/>
                    <a:gd name="T0" fmla="*/ 486 w 22086"/>
                    <a:gd name="T1" fmla="*/ 0 h 43200"/>
                    <a:gd name="T2" fmla="*/ 0 w 22086"/>
                    <a:gd name="T3" fmla="*/ 43195 h 43200"/>
                    <a:gd name="T4" fmla="*/ 486 w 22086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86" h="43200" fill="none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</a:path>
                    <a:path w="22086" h="43200" stroke="0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  <a:lnTo>
                        <a:pt x="486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2" name="Arc 13"/>
                <p:cNvSpPr>
                  <a:spLocks/>
                </p:cNvSpPr>
                <p:nvPr/>
              </p:nvSpPr>
              <p:spPr bwMode="auto">
                <a:xfrm rot="16200000">
                  <a:off x="1499735" y="1163082"/>
                  <a:ext cx="138707" cy="217779"/>
                </a:xfrm>
                <a:custGeom>
                  <a:avLst/>
                  <a:gdLst>
                    <a:gd name="G0" fmla="+- 486 0 0"/>
                    <a:gd name="G1" fmla="+- 21600 0 0"/>
                    <a:gd name="G2" fmla="+- 21600 0 0"/>
                    <a:gd name="T0" fmla="*/ 486 w 22086"/>
                    <a:gd name="T1" fmla="*/ 0 h 43200"/>
                    <a:gd name="T2" fmla="*/ 0 w 22086"/>
                    <a:gd name="T3" fmla="*/ 43195 h 43200"/>
                    <a:gd name="T4" fmla="*/ 486 w 22086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86" h="43200" fill="none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</a:path>
                    <a:path w="22086" h="43200" stroke="0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  <a:lnTo>
                        <a:pt x="486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3" name="Line 14"/>
                <p:cNvSpPr>
                  <a:spLocks noChangeShapeType="1"/>
                </p:cNvSpPr>
                <p:nvPr/>
              </p:nvSpPr>
              <p:spPr bwMode="auto">
                <a:xfrm>
                  <a:off x="1677978" y="928670"/>
                  <a:ext cx="217779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4" name="Line 15"/>
                <p:cNvSpPr>
                  <a:spLocks noChangeShapeType="1"/>
                </p:cNvSpPr>
                <p:nvPr/>
              </p:nvSpPr>
              <p:spPr bwMode="auto">
                <a:xfrm>
                  <a:off x="1677978" y="1136731"/>
                  <a:ext cx="217779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5" name="Line 16"/>
                <p:cNvSpPr>
                  <a:spLocks noChangeShapeType="1"/>
                </p:cNvSpPr>
                <p:nvPr/>
              </p:nvSpPr>
              <p:spPr bwMode="auto">
                <a:xfrm>
                  <a:off x="1677978" y="1344792"/>
                  <a:ext cx="217779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6" name="Line 17"/>
                <p:cNvSpPr>
                  <a:spLocks noChangeShapeType="1"/>
                </p:cNvSpPr>
                <p:nvPr/>
              </p:nvSpPr>
              <p:spPr bwMode="auto">
                <a:xfrm>
                  <a:off x="1897269" y="928670"/>
                  <a:ext cx="0" cy="41612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7" name="Line 18"/>
                <p:cNvSpPr>
                  <a:spLocks noChangeShapeType="1"/>
                </p:cNvSpPr>
                <p:nvPr/>
              </p:nvSpPr>
              <p:spPr bwMode="auto">
                <a:xfrm>
                  <a:off x="1972886" y="936212"/>
                  <a:ext cx="0" cy="406240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8" name="Arc 19"/>
                <p:cNvSpPr>
                  <a:spLocks/>
                </p:cNvSpPr>
                <p:nvPr/>
              </p:nvSpPr>
              <p:spPr bwMode="auto">
                <a:xfrm rot="5400000" flipH="1">
                  <a:off x="2744400" y="757233"/>
                  <a:ext cx="138707" cy="217779"/>
                </a:xfrm>
                <a:custGeom>
                  <a:avLst/>
                  <a:gdLst>
                    <a:gd name="G0" fmla="+- 486 0 0"/>
                    <a:gd name="G1" fmla="+- 21600 0 0"/>
                    <a:gd name="G2" fmla="+- 21600 0 0"/>
                    <a:gd name="T0" fmla="*/ 486 w 22086"/>
                    <a:gd name="T1" fmla="*/ 0 h 43200"/>
                    <a:gd name="T2" fmla="*/ 0 w 22086"/>
                    <a:gd name="T3" fmla="*/ 43195 h 43200"/>
                    <a:gd name="T4" fmla="*/ 486 w 22086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86" h="43200" fill="none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</a:path>
                    <a:path w="22086" h="43200" stroke="0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  <a:lnTo>
                        <a:pt x="486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9" name="Arc 20"/>
                <p:cNvSpPr>
                  <a:spLocks/>
                </p:cNvSpPr>
                <p:nvPr/>
              </p:nvSpPr>
              <p:spPr bwMode="auto">
                <a:xfrm rot="5400000" flipH="1">
                  <a:off x="2526621" y="757233"/>
                  <a:ext cx="138707" cy="217779"/>
                </a:xfrm>
                <a:custGeom>
                  <a:avLst/>
                  <a:gdLst>
                    <a:gd name="G0" fmla="+- 486 0 0"/>
                    <a:gd name="G1" fmla="+- 21600 0 0"/>
                    <a:gd name="G2" fmla="+- 21600 0 0"/>
                    <a:gd name="T0" fmla="*/ 486 w 22086"/>
                    <a:gd name="T1" fmla="*/ 0 h 43200"/>
                    <a:gd name="T2" fmla="*/ 0 w 22086"/>
                    <a:gd name="T3" fmla="*/ 43195 h 43200"/>
                    <a:gd name="T4" fmla="*/ 486 w 22086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86" h="43200" fill="none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</a:path>
                    <a:path w="22086" h="43200" stroke="0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  <a:lnTo>
                        <a:pt x="486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0" name="Arc 21"/>
                <p:cNvSpPr>
                  <a:spLocks/>
                </p:cNvSpPr>
                <p:nvPr/>
              </p:nvSpPr>
              <p:spPr bwMode="auto">
                <a:xfrm rot="5400000" flipH="1">
                  <a:off x="2308843" y="757233"/>
                  <a:ext cx="138707" cy="217779"/>
                </a:xfrm>
                <a:custGeom>
                  <a:avLst/>
                  <a:gdLst>
                    <a:gd name="G0" fmla="+- 486 0 0"/>
                    <a:gd name="G1" fmla="+- 21600 0 0"/>
                    <a:gd name="G2" fmla="+- 21600 0 0"/>
                    <a:gd name="T0" fmla="*/ 486 w 22086"/>
                    <a:gd name="T1" fmla="*/ 0 h 43200"/>
                    <a:gd name="T2" fmla="*/ 0 w 22086"/>
                    <a:gd name="T3" fmla="*/ 43195 h 43200"/>
                    <a:gd name="T4" fmla="*/ 486 w 22086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86" h="43200" fill="none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</a:path>
                    <a:path w="22086" h="43200" stroke="0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  <a:lnTo>
                        <a:pt x="486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1" name="Arc 22"/>
                <p:cNvSpPr>
                  <a:spLocks/>
                </p:cNvSpPr>
                <p:nvPr/>
              </p:nvSpPr>
              <p:spPr bwMode="auto">
                <a:xfrm rot="5400000" flipH="1">
                  <a:off x="2744400" y="953287"/>
                  <a:ext cx="138707" cy="217779"/>
                </a:xfrm>
                <a:custGeom>
                  <a:avLst/>
                  <a:gdLst>
                    <a:gd name="G0" fmla="+- 486 0 0"/>
                    <a:gd name="G1" fmla="+- 21600 0 0"/>
                    <a:gd name="G2" fmla="+- 21600 0 0"/>
                    <a:gd name="T0" fmla="*/ 486 w 22086"/>
                    <a:gd name="T1" fmla="*/ 0 h 43200"/>
                    <a:gd name="T2" fmla="*/ 0 w 22086"/>
                    <a:gd name="T3" fmla="*/ 43195 h 43200"/>
                    <a:gd name="T4" fmla="*/ 486 w 22086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86" h="43200" fill="none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</a:path>
                    <a:path w="22086" h="43200" stroke="0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  <a:lnTo>
                        <a:pt x="486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2" name="Arc 23"/>
                <p:cNvSpPr>
                  <a:spLocks/>
                </p:cNvSpPr>
                <p:nvPr/>
              </p:nvSpPr>
              <p:spPr bwMode="auto">
                <a:xfrm rot="5400000" flipH="1">
                  <a:off x="2526621" y="953287"/>
                  <a:ext cx="138707" cy="217779"/>
                </a:xfrm>
                <a:custGeom>
                  <a:avLst/>
                  <a:gdLst>
                    <a:gd name="G0" fmla="+- 486 0 0"/>
                    <a:gd name="G1" fmla="+- 21600 0 0"/>
                    <a:gd name="G2" fmla="+- 21600 0 0"/>
                    <a:gd name="T0" fmla="*/ 486 w 22086"/>
                    <a:gd name="T1" fmla="*/ 0 h 43200"/>
                    <a:gd name="T2" fmla="*/ 0 w 22086"/>
                    <a:gd name="T3" fmla="*/ 43195 h 43200"/>
                    <a:gd name="T4" fmla="*/ 486 w 22086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86" h="43200" fill="none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</a:path>
                    <a:path w="22086" h="43200" stroke="0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  <a:lnTo>
                        <a:pt x="486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3" name="Arc 24"/>
                <p:cNvSpPr>
                  <a:spLocks/>
                </p:cNvSpPr>
                <p:nvPr/>
              </p:nvSpPr>
              <p:spPr bwMode="auto">
                <a:xfrm rot="5400000" flipH="1">
                  <a:off x="2308843" y="953287"/>
                  <a:ext cx="138707" cy="217779"/>
                </a:xfrm>
                <a:custGeom>
                  <a:avLst/>
                  <a:gdLst>
                    <a:gd name="G0" fmla="+- 486 0 0"/>
                    <a:gd name="G1" fmla="+- 21600 0 0"/>
                    <a:gd name="G2" fmla="+- 21600 0 0"/>
                    <a:gd name="T0" fmla="*/ 486 w 22086"/>
                    <a:gd name="T1" fmla="*/ 0 h 43200"/>
                    <a:gd name="T2" fmla="*/ 0 w 22086"/>
                    <a:gd name="T3" fmla="*/ 43195 h 43200"/>
                    <a:gd name="T4" fmla="*/ 486 w 22086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86" h="43200" fill="none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</a:path>
                    <a:path w="22086" h="43200" stroke="0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  <a:lnTo>
                        <a:pt x="486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4" name="Arc 25"/>
                <p:cNvSpPr>
                  <a:spLocks/>
                </p:cNvSpPr>
                <p:nvPr/>
              </p:nvSpPr>
              <p:spPr bwMode="auto">
                <a:xfrm rot="5400000" flipH="1">
                  <a:off x="2744400" y="1163082"/>
                  <a:ext cx="138707" cy="217779"/>
                </a:xfrm>
                <a:custGeom>
                  <a:avLst/>
                  <a:gdLst>
                    <a:gd name="G0" fmla="+- 486 0 0"/>
                    <a:gd name="G1" fmla="+- 21600 0 0"/>
                    <a:gd name="G2" fmla="+- 21600 0 0"/>
                    <a:gd name="T0" fmla="*/ 486 w 22086"/>
                    <a:gd name="T1" fmla="*/ 0 h 43200"/>
                    <a:gd name="T2" fmla="*/ 0 w 22086"/>
                    <a:gd name="T3" fmla="*/ 43195 h 43200"/>
                    <a:gd name="T4" fmla="*/ 486 w 22086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86" h="43200" fill="none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</a:path>
                    <a:path w="22086" h="43200" stroke="0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  <a:lnTo>
                        <a:pt x="486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5" name="Arc 26"/>
                <p:cNvSpPr>
                  <a:spLocks/>
                </p:cNvSpPr>
                <p:nvPr/>
              </p:nvSpPr>
              <p:spPr bwMode="auto">
                <a:xfrm rot="5400000" flipH="1">
                  <a:off x="2526621" y="1163082"/>
                  <a:ext cx="138707" cy="217779"/>
                </a:xfrm>
                <a:custGeom>
                  <a:avLst/>
                  <a:gdLst>
                    <a:gd name="G0" fmla="+- 486 0 0"/>
                    <a:gd name="G1" fmla="+- 21600 0 0"/>
                    <a:gd name="G2" fmla="+- 21600 0 0"/>
                    <a:gd name="T0" fmla="*/ 486 w 22086"/>
                    <a:gd name="T1" fmla="*/ 0 h 43200"/>
                    <a:gd name="T2" fmla="*/ 0 w 22086"/>
                    <a:gd name="T3" fmla="*/ 43195 h 43200"/>
                    <a:gd name="T4" fmla="*/ 486 w 22086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86" h="43200" fill="none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</a:path>
                    <a:path w="22086" h="43200" stroke="0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  <a:lnTo>
                        <a:pt x="486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6" name="Arc 27"/>
                <p:cNvSpPr>
                  <a:spLocks/>
                </p:cNvSpPr>
                <p:nvPr/>
              </p:nvSpPr>
              <p:spPr bwMode="auto">
                <a:xfrm rot="5400000" flipH="1">
                  <a:off x="2308843" y="1163082"/>
                  <a:ext cx="138707" cy="217779"/>
                </a:xfrm>
                <a:custGeom>
                  <a:avLst/>
                  <a:gdLst>
                    <a:gd name="G0" fmla="+- 486 0 0"/>
                    <a:gd name="G1" fmla="+- 21600 0 0"/>
                    <a:gd name="G2" fmla="+- 21600 0 0"/>
                    <a:gd name="T0" fmla="*/ 486 w 22086"/>
                    <a:gd name="T1" fmla="*/ 0 h 43200"/>
                    <a:gd name="T2" fmla="*/ 0 w 22086"/>
                    <a:gd name="T3" fmla="*/ 43195 h 43200"/>
                    <a:gd name="T4" fmla="*/ 486 w 22086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86" h="43200" fill="none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</a:path>
                    <a:path w="22086" h="43200" stroke="0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  <a:lnTo>
                        <a:pt x="486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7" name="Line 28"/>
                <p:cNvSpPr>
                  <a:spLocks noChangeShapeType="1"/>
                </p:cNvSpPr>
                <p:nvPr/>
              </p:nvSpPr>
              <p:spPr bwMode="auto">
                <a:xfrm flipH="1">
                  <a:off x="2051529" y="928670"/>
                  <a:ext cx="217779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8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2051529" y="1136731"/>
                  <a:ext cx="217779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0" name="Line 31"/>
                <p:cNvSpPr>
                  <a:spLocks noChangeShapeType="1"/>
                </p:cNvSpPr>
                <p:nvPr/>
              </p:nvSpPr>
              <p:spPr bwMode="auto">
                <a:xfrm flipH="1">
                  <a:off x="2050016" y="928670"/>
                  <a:ext cx="0" cy="41612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1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2914194" y="920867"/>
                  <a:ext cx="4084769" cy="7803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2" name="Line 33"/>
                <p:cNvSpPr>
                  <a:spLocks noChangeShapeType="1"/>
                </p:cNvSpPr>
                <p:nvPr/>
              </p:nvSpPr>
              <p:spPr bwMode="auto">
                <a:xfrm>
                  <a:off x="2914194" y="1136730"/>
                  <a:ext cx="4089054" cy="4301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3" name="Line 34"/>
                <p:cNvSpPr>
                  <a:spLocks noChangeShapeType="1"/>
                </p:cNvSpPr>
                <p:nvPr/>
              </p:nvSpPr>
              <p:spPr bwMode="auto">
                <a:xfrm>
                  <a:off x="2914194" y="1344791"/>
                  <a:ext cx="4100754" cy="1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62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1806995" y="682981"/>
                  <a:ext cx="344816" cy="197658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ts val="1000"/>
                    </a:spcAft>
                  </a:pPr>
                  <a:r>
                    <a:rPr lang="en-US" sz="1600" b="1" dirty="0" smtClean="0">
                      <a:solidFill>
                        <a:prstClr val="black"/>
                      </a:solidFill>
                      <a:latin typeface="Arial" pitchFamily="34" charset="0"/>
                      <a:cs typeface="Arial" pitchFamily="34" charset="0"/>
                    </a:rPr>
                    <a:t>TV</a:t>
                  </a:r>
                  <a:endParaRPr lang="ru-RU" sz="1600" b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grpSp>
              <p:nvGrpSpPr>
                <p:cNvPr id="5" name="Группа 4"/>
                <p:cNvGrpSpPr/>
                <p:nvPr/>
              </p:nvGrpSpPr>
              <p:grpSpPr>
                <a:xfrm>
                  <a:off x="7013522" y="729121"/>
                  <a:ext cx="366790" cy="867946"/>
                  <a:chOff x="7950411" y="729121"/>
                  <a:chExt cx="366790" cy="867946"/>
                </a:xfrm>
              </p:grpSpPr>
              <p:sp>
                <p:nvSpPr>
                  <p:cNvPr id="134" name="Oval 35"/>
                  <p:cNvSpPr>
                    <a:spLocks noChangeArrowheads="1"/>
                  </p:cNvSpPr>
                  <p:nvPr/>
                </p:nvSpPr>
                <p:spPr bwMode="auto">
                  <a:xfrm>
                    <a:off x="7950411" y="881856"/>
                    <a:ext cx="68056" cy="78023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35" name="Oval 36"/>
                  <p:cNvSpPr>
                    <a:spLocks noChangeArrowheads="1"/>
                  </p:cNvSpPr>
                  <p:nvPr/>
                </p:nvSpPr>
                <p:spPr bwMode="auto">
                  <a:xfrm>
                    <a:off x="7950411" y="1095119"/>
                    <a:ext cx="68056" cy="78023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36" name="Oval 37"/>
                  <p:cNvSpPr>
                    <a:spLocks noChangeArrowheads="1"/>
                  </p:cNvSpPr>
                  <p:nvPr/>
                </p:nvSpPr>
                <p:spPr bwMode="auto">
                  <a:xfrm>
                    <a:off x="7950411" y="1303180"/>
                    <a:ext cx="68056" cy="78023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61" name="Oval 63"/>
                  <p:cNvSpPr>
                    <a:spLocks noChangeArrowheads="1"/>
                  </p:cNvSpPr>
                  <p:nvPr/>
                </p:nvSpPr>
                <p:spPr bwMode="auto">
                  <a:xfrm>
                    <a:off x="7958417" y="1519044"/>
                    <a:ext cx="68056" cy="78023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65" name="Text Box 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972385" y="729121"/>
                    <a:ext cx="344816" cy="197658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ts val="1000"/>
                      </a:spcAft>
                    </a:pPr>
                    <a:r>
                      <a:rPr lang="ru-RU" sz="1600" b="1" dirty="0" smtClean="0">
                        <a:solidFill>
                          <a:prstClr val="black"/>
                        </a:solidFill>
                        <a:latin typeface="Arial" pitchFamily="34" charset="0"/>
                        <a:cs typeface="Arial" pitchFamily="34" charset="0"/>
                      </a:rPr>
                      <a:t>А</a:t>
                    </a:r>
                  </a:p>
                </p:txBody>
              </p:sp>
              <p:sp>
                <p:nvSpPr>
                  <p:cNvPr id="166" name="Text Box 6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972385" y="945121"/>
                    <a:ext cx="344816" cy="197658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ts val="1000"/>
                      </a:spcAft>
                    </a:pPr>
                    <a:r>
                      <a:rPr lang="ru-RU" sz="1600" b="1" dirty="0" smtClean="0">
                        <a:solidFill>
                          <a:prstClr val="black"/>
                        </a:solidFill>
                        <a:latin typeface="Arial" pitchFamily="34" charset="0"/>
                        <a:cs typeface="Arial" pitchFamily="34" charset="0"/>
                      </a:rPr>
                      <a:t>В</a:t>
                    </a:r>
                  </a:p>
                </p:txBody>
              </p:sp>
              <p:sp>
                <p:nvSpPr>
                  <p:cNvPr id="167" name="Text Box 7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972385" y="1161121"/>
                    <a:ext cx="344816" cy="197658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ts val="1000"/>
                      </a:spcAft>
                    </a:pPr>
                    <a:r>
                      <a:rPr lang="ru-RU" sz="1600" b="1" dirty="0" smtClean="0">
                        <a:solidFill>
                          <a:prstClr val="black"/>
                        </a:solidFill>
                        <a:latin typeface="Arial" pitchFamily="34" charset="0"/>
                        <a:cs typeface="Arial" pitchFamily="34" charset="0"/>
                      </a:rPr>
                      <a:t>С</a:t>
                    </a:r>
                  </a:p>
                </p:txBody>
              </p:sp>
              <p:sp>
                <p:nvSpPr>
                  <p:cNvPr id="168" name="Text Box 7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972385" y="1377121"/>
                    <a:ext cx="344816" cy="197658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ts val="1000"/>
                      </a:spcAft>
                    </a:pPr>
                    <a:r>
                      <a:rPr lang="en-US" sz="1600" b="1" dirty="0" smtClean="0">
                        <a:solidFill>
                          <a:prstClr val="black"/>
                        </a:solidFill>
                        <a:latin typeface="Arial" pitchFamily="34" charset="0"/>
                        <a:cs typeface="Arial" pitchFamily="34" charset="0"/>
                      </a:rPr>
                      <a:t>N</a:t>
                    </a:r>
                    <a:endParaRPr lang="ru-RU" sz="1600" b="1" dirty="0" smtClean="0">
                      <a:solidFill>
                        <a:prstClr val="black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sp>
              <p:nvSpPr>
                <p:cNvPr id="292" name="Скругленный прямоугольник 291"/>
                <p:cNvSpPr/>
                <p:nvPr/>
              </p:nvSpPr>
              <p:spPr bwMode="auto">
                <a:xfrm>
                  <a:off x="828840" y="2964118"/>
                  <a:ext cx="6347760" cy="631837"/>
                </a:xfrm>
                <a:prstGeom prst="roundRect">
                  <a:avLst>
                    <a:gd name="adj" fmla="val 8537"/>
                  </a:avLst>
                </a:prstGeom>
                <a:pattFill prst="weave">
                  <a:fgClr>
                    <a:schemeClr val="tx1"/>
                  </a:fgClr>
                  <a:bgClr>
                    <a:schemeClr val="bg1"/>
                  </a:bgClr>
                </a:pattFill>
                <a:ln w="31750" cmpd="sng">
                  <a:solidFill>
                    <a:schemeClr val="tx1"/>
                  </a:solidFill>
                  <a:prstDash val="solid"/>
                  <a:round/>
                  <a:headEnd type="stealth" w="sm" len="sm"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ru-RU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" name="Прямая соединительная линия 3"/>
                <p:cNvCxnSpPr>
                  <a:stCxn id="129" idx="1"/>
                </p:cNvCxnSpPr>
                <p:nvPr/>
              </p:nvCxnSpPr>
              <p:spPr>
                <a:xfrm>
                  <a:off x="2051720" y="1344793"/>
                  <a:ext cx="0" cy="172416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3" name="Овальная выноска 292"/>
                <p:cNvSpPr/>
                <p:nvPr/>
              </p:nvSpPr>
              <p:spPr bwMode="auto">
                <a:xfrm rot="10800000" flipV="1">
                  <a:off x="4421814" y="3146700"/>
                  <a:ext cx="336217" cy="241265"/>
                </a:xfrm>
                <a:prstGeom prst="wedgeEllipseCallout">
                  <a:avLst>
                    <a:gd name="adj1" fmla="val -24055"/>
                    <a:gd name="adj2" fmla="val -87627"/>
                  </a:avLst>
                </a:prstGeom>
                <a:gradFill flip="none" rotWithShape="1">
                  <a:gsLst>
                    <a:gs pos="0">
                      <a:srgbClr val="FFFF00">
                        <a:shade val="30000"/>
                        <a:satMod val="115000"/>
                      </a:srgbClr>
                    </a:gs>
                    <a:gs pos="50000">
                      <a:srgbClr val="FFFF00">
                        <a:shade val="67500"/>
                        <a:satMod val="115000"/>
                      </a:srgbClr>
                    </a:gs>
                    <a:gs pos="100000">
                      <a:srgbClr val="FFFF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 w="25400">
                  <a:solidFill>
                    <a:srgbClr val="FF0000"/>
                  </a:solidFill>
                  <a:prstDash val="solid"/>
                  <a:round/>
                  <a:headEnd type="stealth" w="sm" len="sm"/>
                  <a:tailEnd/>
                </a:ln>
              </p:spPr>
              <p:txBody>
                <a:bodyPr vert="horz" wrap="square" lIns="36000" tIns="36000" rIns="36000" bIns="360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>
                    <a:lnSpc>
                      <a:spcPts val="2200"/>
                    </a:lnSpc>
                  </a:pPr>
                  <a:r>
                    <a:rPr lang="ru-RU" sz="2000" b="1" kern="0" dirty="0" smtClean="0">
                      <a:ln w="12700">
                        <a:solidFill>
                          <a:prstClr val="black"/>
                        </a:solidFill>
                        <a:prstDash val="solid"/>
                      </a:ln>
                      <a:solidFill>
                        <a:srgbClr val="FF0000"/>
                      </a:solidFill>
                      <a:latin typeface="Cambria Math" pitchFamily="18" charset="0"/>
                      <a:ea typeface="Cambria Math" pitchFamily="18" charset="0"/>
                      <a:cs typeface="Arial" pitchFamily="34" charset="0"/>
                    </a:rPr>
                    <a:t>7</a:t>
                  </a:r>
                  <a:endParaRPr lang="ru-RU" sz="2000" b="1" kern="0" dirty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endParaRPr>
                </a:p>
              </p:txBody>
            </p:sp>
            <p:sp>
              <p:nvSpPr>
                <p:cNvPr id="294" name="Овальная выноска 293"/>
                <p:cNvSpPr/>
                <p:nvPr/>
              </p:nvSpPr>
              <p:spPr bwMode="auto">
                <a:xfrm rot="10800000" flipV="1">
                  <a:off x="3617183" y="3146701"/>
                  <a:ext cx="336217" cy="241265"/>
                </a:xfrm>
                <a:prstGeom prst="wedgeEllipseCallout">
                  <a:avLst>
                    <a:gd name="adj1" fmla="val -24055"/>
                    <a:gd name="adj2" fmla="val -87627"/>
                  </a:avLst>
                </a:prstGeom>
                <a:gradFill flip="none" rotWithShape="1">
                  <a:gsLst>
                    <a:gs pos="0">
                      <a:srgbClr val="FFFF00">
                        <a:shade val="30000"/>
                        <a:satMod val="115000"/>
                      </a:srgbClr>
                    </a:gs>
                    <a:gs pos="50000">
                      <a:srgbClr val="FFFF00">
                        <a:shade val="67500"/>
                        <a:satMod val="115000"/>
                      </a:srgbClr>
                    </a:gs>
                    <a:gs pos="100000">
                      <a:srgbClr val="FFFF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 w="25400">
                  <a:solidFill>
                    <a:srgbClr val="FF0000"/>
                  </a:solidFill>
                  <a:prstDash val="solid"/>
                  <a:round/>
                  <a:headEnd type="stealth" w="sm" len="sm"/>
                  <a:tailEnd/>
                </a:ln>
              </p:spPr>
              <p:txBody>
                <a:bodyPr vert="horz" wrap="square" lIns="36000" tIns="36000" rIns="36000" bIns="360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>
                    <a:lnSpc>
                      <a:spcPts val="2200"/>
                    </a:lnSpc>
                  </a:pPr>
                  <a:r>
                    <a:rPr lang="ru-RU" sz="2000" b="1" kern="0" dirty="0" smtClean="0">
                      <a:ln w="12700">
                        <a:solidFill>
                          <a:prstClr val="black"/>
                        </a:solidFill>
                        <a:prstDash val="solid"/>
                      </a:ln>
                      <a:solidFill>
                        <a:srgbClr val="FF0000"/>
                      </a:solidFill>
                      <a:latin typeface="Cambria Math" pitchFamily="18" charset="0"/>
                      <a:ea typeface="Cambria Math" pitchFamily="18" charset="0"/>
                      <a:cs typeface="Arial" pitchFamily="34" charset="0"/>
                    </a:rPr>
                    <a:t>6</a:t>
                  </a:r>
                  <a:endParaRPr lang="ru-RU" sz="2000" b="1" kern="0" dirty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endParaRPr>
                </a:p>
              </p:txBody>
            </p:sp>
            <p:sp>
              <p:nvSpPr>
                <p:cNvPr id="295" name="Овальная выноска 294"/>
                <p:cNvSpPr/>
                <p:nvPr/>
              </p:nvSpPr>
              <p:spPr bwMode="auto">
                <a:xfrm rot="10800000" flipV="1">
                  <a:off x="2219559" y="3146700"/>
                  <a:ext cx="336217" cy="241265"/>
                </a:xfrm>
                <a:prstGeom prst="wedgeEllipseCallout">
                  <a:avLst>
                    <a:gd name="adj1" fmla="val -24055"/>
                    <a:gd name="adj2" fmla="val -87627"/>
                  </a:avLst>
                </a:prstGeom>
                <a:gradFill flip="none" rotWithShape="1">
                  <a:gsLst>
                    <a:gs pos="0">
                      <a:srgbClr val="FFFF00">
                        <a:shade val="30000"/>
                        <a:satMod val="115000"/>
                      </a:srgbClr>
                    </a:gs>
                    <a:gs pos="50000">
                      <a:srgbClr val="FFFF00">
                        <a:shade val="67500"/>
                        <a:satMod val="115000"/>
                      </a:srgbClr>
                    </a:gs>
                    <a:gs pos="100000">
                      <a:srgbClr val="FFFF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 w="25400">
                  <a:solidFill>
                    <a:srgbClr val="FF0000"/>
                  </a:solidFill>
                  <a:prstDash val="solid"/>
                  <a:round/>
                  <a:headEnd type="stealth" w="sm" len="sm"/>
                  <a:tailEnd/>
                </a:ln>
              </p:spPr>
              <p:txBody>
                <a:bodyPr vert="horz" wrap="square" lIns="36000" tIns="36000" rIns="36000" bIns="360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>
                    <a:lnSpc>
                      <a:spcPts val="2200"/>
                    </a:lnSpc>
                  </a:pPr>
                  <a:r>
                    <a:rPr lang="ru-RU" sz="2000" b="1" kern="0" dirty="0" smtClean="0">
                      <a:ln w="12700">
                        <a:solidFill>
                          <a:prstClr val="black"/>
                        </a:solidFill>
                        <a:prstDash val="solid"/>
                      </a:ln>
                      <a:solidFill>
                        <a:srgbClr val="FF0000"/>
                      </a:solidFill>
                      <a:latin typeface="Cambria Math" pitchFamily="18" charset="0"/>
                      <a:ea typeface="Cambria Math" pitchFamily="18" charset="0"/>
                      <a:cs typeface="Arial" pitchFamily="34" charset="0"/>
                    </a:rPr>
                    <a:t>5</a:t>
                  </a:r>
                  <a:endParaRPr lang="ru-RU" sz="2000" b="1" kern="0" dirty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endParaRPr>
                </a:p>
              </p:txBody>
            </p:sp>
            <p:sp>
              <p:nvSpPr>
                <p:cNvPr id="200" name="Овальная выноска 199"/>
                <p:cNvSpPr/>
                <p:nvPr/>
              </p:nvSpPr>
              <p:spPr bwMode="auto">
                <a:xfrm rot="10800000" flipV="1">
                  <a:off x="5868144" y="3140968"/>
                  <a:ext cx="336217" cy="241265"/>
                </a:xfrm>
                <a:prstGeom prst="wedgeEllipseCallout">
                  <a:avLst>
                    <a:gd name="adj1" fmla="val -24055"/>
                    <a:gd name="adj2" fmla="val -87627"/>
                  </a:avLst>
                </a:prstGeom>
                <a:gradFill flip="none" rotWithShape="1">
                  <a:gsLst>
                    <a:gs pos="0">
                      <a:srgbClr val="FFFF00">
                        <a:shade val="30000"/>
                        <a:satMod val="115000"/>
                      </a:srgbClr>
                    </a:gs>
                    <a:gs pos="50000">
                      <a:srgbClr val="FFFF00">
                        <a:shade val="67500"/>
                        <a:satMod val="115000"/>
                      </a:srgbClr>
                    </a:gs>
                    <a:gs pos="100000">
                      <a:srgbClr val="FFFF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 w="25400">
                  <a:solidFill>
                    <a:srgbClr val="FF0000"/>
                  </a:solidFill>
                  <a:prstDash val="solid"/>
                  <a:round/>
                  <a:headEnd type="stealth" w="sm" len="sm"/>
                  <a:tailEnd/>
                </a:ln>
              </p:spPr>
              <p:txBody>
                <a:bodyPr vert="horz" wrap="square" lIns="36000" tIns="36000" rIns="36000" bIns="360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>
                    <a:lnSpc>
                      <a:spcPts val="2200"/>
                    </a:lnSpc>
                  </a:pPr>
                  <a:r>
                    <a:rPr lang="ru-RU" sz="2000" b="1" kern="0" dirty="0" smtClean="0">
                      <a:ln w="12700">
                        <a:solidFill>
                          <a:prstClr val="black"/>
                        </a:solidFill>
                        <a:prstDash val="solid"/>
                      </a:ln>
                      <a:solidFill>
                        <a:srgbClr val="FF0000"/>
                      </a:solidFill>
                      <a:latin typeface="Cambria Math" pitchFamily="18" charset="0"/>
                      <a:ea typeface="Cambria Math" pitchFamily="18" charset="0"/>
                      <a:cs typeface="Arial" pitchFamily="34" charset="0"/>
                    </a:rPr>
                    <a:t>8</a:t>
                  </a:r>
                  <a:endParaRPr lang="ru-RU" sz="2000" b="1" kern="0" dirty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endParaRPr>
                </a:p>
              </p:txBody>
            </p:sp>
            <p:sp>
              <p:nvSpPr>
                <p:cNvPr id="151" name="Freeform 52"/>
                <p:cNvSpPr>
                  <a:spLocks/>
                </p:cNvSpPr>
                <p:nvPr/>
              </p:nvSpPr>
              <p:spPr bwMode="auto">
                <a:xfrm>
                  <a:off x="2004646" y="3068960"/>
                  <a:ext cx="86204" cy="34590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627"/>
                    </a:cxn>
                    <a:cxn ang="0">
                      <a:pos x="57" y="741"/>
                    </a:cxn>
                    <a:cxn ang="0">
                      <a:pos x="114" y="627"/>
                    </a:cxn>
                    <a:cxn ang="0">
                      <a:pos x="114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14" h="741">
                      <a:moveTo>
                        <a:pt x="0" y="0"/>
                      </a:moveTo>
                      <a:lnTo>
                        <a:pt x="0" y="627"/>
                      </a:lnTo>
                      <a:lnTo>
                        <a:pt x="57" y="741"/>
                      </a:lnTo>
                      <a:lnTo>
                        <a:pt x="114" y="627"/>
                      </a:lnTo>
                      <a:lnTo>
                        <a:pt x="11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52" name="Freeform 60"/>
              <p:cNvSpPr>
                <a:spLocks/>
              </p:cNvSpPr>
              <p:nvPr/>
            </p:nvSpPr>
            <p:spPr bwMode="auto">
              <a:xfrm rot="1358141">
                <a:off x="2907032" y="1314388"/>
                <a:ext cx="182604" cy="460330"/>
              </a:xfrm>
              <a:custGeom>
                <a:avLst/>
                <a:gdLst/>
                <a:ahLst/>
                <a:cxnLst>
                  <a:cxn ang="0">
                    <a:pos x="114" y="0"/>
                  </a:cxn>
                  <a:cxn ang="0">
                    <a:pos x="0" y="342"/>
                  </a:cxn>
                  <a:cxn ang="0">
                    <a:pos x="171" y="171"/>
                  </a:cxn>
                  <a:cxn ang="0">
                    <a:pos x="0" y="684"/>
                  </a:cxn>
                </a:cxnLst>
                <a:rect l="0" t="0" r="r" b="b"/>
                <a:pathLst>
                  <a:path w="171" h="684">
                    <a:moveTo>
                      <a:pt x="114" y="0"/>
                    </a:moveTo>
                    <a:lnTo>
                      <a:pt x="0" y="342"/>
                    </a:lnTo>
                    <a:lnTo>
                      <a:pt x="171" y="171"/>
                    </a:lnTo>
                    <a:lnTo>
                      <a:pt x="0" y="684"/>
                    </a:lnTo>
                  </a:path>
                </a:pathLst>
              </a:custGeom>
              <a:noFill/>
              <a:ln w="31750">
                <a:solidFill>
                  <a:srgbClr val="FF0000"/>
                </a:solidFill>
                <a:round/>
                <a:headEnd type="oval"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>
                  <a:solidFill>
                    <a:prstClr val="black"/>
                  </a:solidFill>
                </a:endParaRPr>
              </a:p>
            </p:txBody>
          </p:sp>
          <p:sp>
            <p:nvSpPr>
              <p:cNvPr id="153" name="Freeform 60"/>
              <p:cNvSpPr>
                <a:spLocks/>
              </p:cNvSpPr>
              <p:nvPr/>
            </p:nvSpPr>
            <p:spPr bwMode="auto">
              <a:xfrm rot="559044">
                <a:off x="6512653" y="1415110"/>
                <a:ext cx="324459" cy="584518"/>
              </a:xfrm>
              <a:custGeom>
                <a:avLst/>
                <a:gdLst/>
                <a:ahLst/>
                <a:cxnLst>
                  <a:cxn ang="0">
                    <a:pos x="114" y="0"/>
                  </a:cxn>
                  <a:cxn ang="0">
                    <a:pos x="0" y="342"/>
                  </a:cxn>
                  <a:cxn ang="0">
                    <a:pos x="171" y="171"/>
                  </a:cxn>
                  <a:cxn ang="0">
                    <a:pos x="0" y="684"/>
                  </a:cxn>
                </a:cxnLst>
                <a:rect l="0" t="0" r="r" b="b"/>
                <a:pathLst>
                  <a:path w="171" h="684">
                    <a:moveTo>
                      <a:pt x="114" y="0"/>
                    </a:moveTo>
                    <a:lnTo>
                      <a:pt x="0" y="342"/>
                    </a:lnTo>
                    <a:lnTo>
                      <a:pt x="171" y="171"/>
                    </a:lnTo>
                    <a:lnTo>
                      <a:pt x="0" y="684"/>
                    </a:lnTo>
                  </a:path>
                </a:pathLst>
              </a:custGeom>
              <a:noFill/>
              <a:ln w="31750">
                <a:solidFill>
                  <a:srgbClr val="FF0000"/>
                </a:solidFill>
                <a:round/>
                <a:headEnd type="oval"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>
                  <a:solidFill>
                    <a:prstClr val="black"/>
                  </a:solidFill>
                </a:endParaRPr>
              </a:p>
            </p:txBody>
          </p:sp>
          <p:sp>
            <p:nvSpPr>
              <p:cNvPr id="158" name="Freeform 60"/>
              <p:cNvSpPr>
                <a:spLocks/>
              </p:cNvSpPr>
              <p:nvPr/>
            </p:nvSpPr>
            <p:spPr bwMode="auto">
              <a:xfrm rot="574111">
                <a:off x="3301927" y="1120999"/>
                <a:ext cx="321753" cy="1906661"/>
              </a:xfrm>
              <a:custGeom>
                <a:avLst/>
                <a:gdLst/>
                <a:ahLst/>
                <a:cxnLst>
                  <a:cxn ang="0">
                    <a:pos x="114" y="0"/>
                  </a:cxn>
                  <a:cxn ang="0">
                    <a:pos x="0" y="342"/>
                  </a:cxn>
                  <a:cxn ang="0">
                    <a:pos x="171" y="171"/>
                  </a:cxn>
                  <a:cxn ang="0">
                    <a:pos x="0" y="684"/>
                  </a:cxn>
                </a:cxnLst>
                <a:rect l="0" t="0" r="r" b="b"/>
                <a:pathLst>
                  <a:path w="171" h="684">
                    <a:moveTo>
                      <a:pt x="114" y="0"/>
                    </a:moveTo>
                    <a:lnTo>
                      <a:pt x="0" y="342"/>
                    </a:lnTo>
                    <a:lnTo>
                      <a:pt x="171" y="171"/>
                    </a:lnTo>
                    <a:lnTo>
                      <a:pt x="0" y="684"/>
                    </a:lnTo>
                  </a:path>
                </a:pathLst>
              </a:custGeom>
              <a:noFill/>
              <a:ln w="31750">
                <a:solidFill>
                  <a:srgbClr val="FF0000"/>
                </a:solidFill>
                <a:round/>
                <a:headEnd type="oval"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54" name="Группа 153"/>
              <p:cNvGrpSpPr/>
              <p:nvPr/>
            </p:nvGrpSpPr>
            <p:grpSpPr>
              <a:xfrm>
                <a:off x="4973930" y="2060848"/>
                <a:ext cx="557832" cy="928434"/>
                <a:chOff x="1078321" y="3553708"/>
                <a:chExt cx="742475" cy="1359319"/>
              </a:xfrm>
            </p:grpSpPr>
            <p:sp>
              <p:nvSpPr>
                <p:cNvPr id="155" name="Скругленный прямоугольник 154"/>
                <p:cNvSpPr/>
                <p:nvPr/>
              </p:nvSpPr>
              <p:spPr>
                <a:xfrm rot="1567317" flipH="1">
                  <a:off x="1770266" y="4144610"/>
                  <a:ext cx="50530" cy="200508"/>
                </a:xfrm>
                <a:prstGeom prst="roundRect">
                  <a:avLst>
                    <a:gd name="adj" fmla="val 50000"/>
                  </a:avLst>
                </a:prstGeom>
                <a:noFill/>
                <a:ln w="317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kern="0" smtClean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6" name="Скругленный прямоугольник 155"/>
                <p:cNvSpPr/>
                <p:nvPr/>
              </p:nvSpPr>
              <p:spPr>
                <a:xfrm rot="20179228" flipH="1">
                  <a:off x="1745311" y="3928212"/>
                  <a:ext cx="64545" cy="25561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CC99"/>
                </a:solidFill>
                <a:ln w="317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kern="0" smtClean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7" name="Скругленный прямоугольник 156"/>
                <p:cNvSpPr/>
                <p:nvPr/>
              </p:nvSpPr>
              <p:spPr>
                <a:xfrm rot="12979228" flipH="1">
                  <a:off x="1315516" y="3894433"/>
                  <a:ext cx="65770" cy="34022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CC99"/>
                </a:solidFill>
                <a:ln w="317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kern="0" smtClean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9" name="Скругленный прямоугольник 158"/>
                <p:cNvSpPr/>
                <p:nvPr/>
              </p:nvSpPr>
              <p:spPr>
                <a:xfrm rot="18629361" flipH="1">
                  <a:off x="1165748" y="4020253"/>
                  <a:ext cx="57525" cy="232379"/>
                </a:xfrm>
                <a:prstGeom prst="roundRect">
                  <a:avLst>
                    <a:gd name="adj" fmla="val 50000"/>
                  </a:avLst>
                </a:prstGeom>
                <a:noFill/>
                <a:ln w="317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kern="0" smtClean="0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60" name="Группа 159"/>
                <p:cNvGrpSpPr/>
                <p:nvPr/>
              </p:nvGrpSpPr>
              <p:grpSpPr>
                <a:xfrm>
                  <a:off x="1368318" y="3553708"/>
                  <a:ext cx="417896" cy="1359319"/>
                  <a:chOff x="1368318" y="3553708"/>
                  <a:chExt cx="417896" cy="1359319"/>
                </a:xfrm>
              </p:grpSpPr>
              <p:grpSp>
                <p:nvGrpSpPr>
                  <p:cNvPr id="169" name="Группа 168"/>
                  <p:cNvGrpSpPr/>
                  <p:nvPr/>
                </p:nvGrpSpPr>
                <p:grpSpPr>
                  <a:xfrm>
                    <a:off x="1368318" y="3598095"/>
                    <a:ext cx="417896" cy="1314932"/>
                    <a:chOff x="742051" y="1452707"/>
                    <a:chExt cx="459124" cy="1683968"/>
                  </a:xfrm>
                </p:grpSpPr>
                <p:sp>
                  <p:nvSpPr>
                    <p:cNvPr id="171" name="Прямоугольник 170"/>
                    <p:cNvSpPr/>
                    <p:nvPr/>
                  </p:nvSpPr>
                  <p:spPr>
                    <a:xfrm>
                      <a:off x="905906" y="1754304"/>
                      <a:ext cx="131388" cy="86239"/>
                    </a:xfrm>
                    <a:prstGeom prst="rect">
                      <a:avLst/>
                    </a:prstGeom>
                    <a:noFill/>
                    <a:ln w="3175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ru-RU" kern="0" smtClean="0">
                        <a:solidFill>
                          <a:prstClr val="white"/>
                        </a:solidFill>
                      </a:endParaRPr>
                    </a:p>
                  </p:txBody>
                </p:sp>
                <p:grpSp>
                  <p:nvGrpSpPr>
                    <p:cNvPr id="172" name="Группа 171"/>
                    <p:cNvGrpSpPr/>
                    <p:nvPr/>
                  </p:nvGrpSpPr>
                  <p:grpSpPr>
                    <a:xfrm>
                      <a:off x="742051" y="1452707"/>
                      <a:ext cx="459124" cy="1683968"/>
                      <a:chOff x="742051" y="1452707"/>
                      <a:chExt cx="459124" cy="1683968"/>
                    </a:xfrm>
                  </p:grpSpPr>
                  <p:sp>
                    <p:nvSpPr>
                      <p:cNvPr id="173" name="Скругленный прямоугольник 172"/>
                      <p:cNvSpPr/>
                      <p:nvPr/>
                    </p:nvSpPr>
                    <p:spPr>
                      <a:xfrm>
                        <a:off x="793068" y="1852128"/>
                        <a:ext cx="357065" cy="479302"/>
                      </a:xfrm>
                      <a:prstGeom prst="roundRect">
                        <a:avLst/>
                      </a:prstGeom>
                      <a:solidFill>
                        <a:srgbClr val="FFCC99"/>
                      </a:soli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ru-RU" kern="0" smtClean="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174" name="Скругленный прямоугольник 173"/>
                      <p:cNvSpPr/>
                      <p:nvPr/>
                    </p:nvSpPr>
                    <p:spPr>
                      <a:xfrm flipH="1">
                        <a:off x="1026789" y="2441436"/>
                        <a:ext cx="120662" cy="54712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noFill/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ru-RU" kern="0" smtClean="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175" name="Скругленный прямоугольник 174"/>
                      <p:cNvSpPr/>
                      <p:nvPr/>
                    </p:nvSpPr>
                    <p:spPr>
                      <a:xfrm flipH="1">
                        <a:off x="797916" y="2455328"/>
                        <a:ext cx="120662" cy="54712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noFill/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ru-RU" kern="0" smtClean="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176" name="Скругленный прямоугольник 175"/>
                      <p:cNvSpPr/>
                      <p:nvPr/>
                    </p:nvSpPr>
                    <p:spPr>
                      <a:xfrm>
                        <a:off x="793068" y="2276872"/>
                        <a:ext cx="357065" cy="269620"/>
                      </a:xfrm>
                      <a:prstGeom prst="roundRect">
                        <a:avLst/>
                      </a:prstGeom>
                      <a:solidFill>
                        <a:srgbClr val="00B050"/>
                      </a:soli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ru-RU" kern="0" smtClean="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177" name="Улыбающееся лицо 176"/>
                      <p:cNvSpPr/>
                      <p:nvPr/>
                    </p:nvSpPr>
                    <p:spPr>
                      <a:xfrm>
                        <a:off x="838124" y="1452707"/>
                        <a:ext cx="267218" cy="309835"/>
                      </a:xfrm>
                      <a:prstGeom prst="smileyFace">
                        <a:avLst>
                          <a:gd name="adj" fmla="val 4653"/>
                        </a:avLst>
                      </a:prstGeom>
                      <a:gradFill flip="none" rotWithShape="1">
                        <a:gsLst>
                          <a:gs pos="0">
                            <a:srgbClr val="FFFF00">
                              <a:shade val="30000"/>
                              <a:satMod val="115000"/>
                            </a:srgbClr>
                          </a:gs>
                          <a:gs pos="50000">
                            <a:srgbClr val="FFFF00">
                              <a:shade val="67500"/>
                              <a:satMod val="115000"/>
                            </a:srgbClr>
                          </a:gs>
                          <a:gs pos="100000">
                            <a:srgbClr val="FFFF00">
                              <a:shade val="100000"/>
                              <a:satMod val="115000"/>
                            </a:srgbClr>
                          </a:gs>
                        </a:gsLst>
                        <a:lin ang="16200000" scaled="1"/>
                        <a:tileRect/>
                      </a:gra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/>
                        <a:endParaRPr lang="ru-RU" kern="0">
                          <a:solidFill>
                            <a:sysClr val="window" lastClr="FFFFFF"/>
                          </a:solidFill>
                        </a:endParaRPr>
                      </a:p>
                    </p:txBody>
                  </p:sp>
                  <p:sp>
                    <p:nvSpPr>
                      <p:cNvPr id="178" name="Хорда 177"/>
                      <p:cNvSpPr/>
                      <p:nvPr/>
                    </p:nvSpPr>
                    <p:spPr>
                      <a:xfrm rot="5726762">
                        <a:off x="758544" y="2941325"/>
                        <a:ext cx="178857" cy="211843"/>
                      </a:xfrm>
                      <a:prstGeom prst="chord">
                        <a:avLst>
                          <a:gd name="adj1" fmla="val 4672785"/>
                          <a:gd name="adj2" fmla="val 16200000"/>
                        </a:avLst>
                      </a:prstGeom>
                      <a:solidFill>
                        <a:srgbClr val="FFC000"/>
                      </a:soli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ru-RU" kern="0" smtClean="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179" name="Хорда 178"/>
                      <p:cNvSpPr/>
                      <p:nvPr/>
                    </p:nvSpPr>
                    <p:spPr>
                      <a:xfrm rot="5726762">
                        <a:off x="1005825" y="2938649"/>
                        <a:ext cx="178857" cy="211843"/>
                      </a:xfrm>
                      <a:prstGeom prst="chord">
                        <a:avLst>
                          <a:gd name="adj1" fmla="val 4672785"/>
                          <a:gd name="adj2" fmla="val 16200000"/>
                        </a:avLst>
                      </a:prstGeom>
                      <a:solidFill>
                        <a:srgbClr val="FFC000"/>
                      </a:soli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ru-RU" kern="0" smtClean="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180" name="Скругленный прямоугольник 179"/>
                      <p:cNvSpPr/>
                      <p:nvPr/>
                    </p:nvSpPr>
                    <p:spPr>
                      <a:xfrm>
                        <a:off x="878369" y="1853008"/>
                        <a:ext cx="45719" cy="432727"/>
                      </a:xfrm>
                      <a:prstGeom prst="roundRect">
                        <a:avLst/>
                      </a:prstGeom>
                      <a:solidFill>
                        <a:srgbClr val="00B050"/>
                      </a:solidFill>
                      <a:ln w="15875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ru-RU" kern="0" smtClean="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181" name="Скругленный прямоугольник 180"/>
                      <p:cNvSpPr/>
                      <p:nvPr/>
                    </p:nvSpPr>
                    <p:spPr>
                      <a:xfrm>
                        <a:off x="1049349" y="1855977"/>
                        <a:ext cx="45719" cy="432727"/>
                      </a:xfrm>
                      <a:prstGeom prst="roundRect">
                        <a:avLst/>
                      </a:prstGeom>
                      <a:solidFill>
                        <a:srgbClr val="00B050"/>
                      </a:solidFill>
                      <a:ln w="15875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ru-RU" kern="0" smtClean="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</p:grpSp>
              <p:sp>
                <p:nvSpPr>
                  <p:cNvPr id="170" name="Пирог 169"/>
                  <p:cNvSpPr/>
                  <p:nvPr/>
                </p:nvSpPr>
                <p:spPr>
                  <a:xfrm>
                    <a:off x="1454530" y="3553708"/>
                    <a:ext cx="253189" cy="185903"/>
                  </a:xfrm>
                  <a:prstGeom prst="pie">
                    <a:avLst>
                      <a:gd name="adj1" fmla="val 10757660"/>
                      <a:gd name="adj2" fmla="val 57106"/>
                    </a:avLst>
                  </a:prstGeom>
                  <a:solidFill>
                    <a:srgbClr val="FF6600"/>
                  </a:solidFill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ru-RU" kern="0" smtClean="0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sp>
            <p:nvSpPr>
              <p:cNvPr id="3" name="Овал 2"/>
              <p:cNvSpPr/>
              <p:nvPr/>
            </p:nvSpPr>
            <p:spPr bwMode="auto">
              <a:xfrm>
                <a:off x="6308334" y="1044334"/>
                <a:ext cx="661440" cy="381978"/>
              </a:xfrm>
              <a:prstGeom prst="ellipse">
                <a:avLst/>
              </a:prstGeom>
              <a:noFill/>
              <a:ln w="31750">
                <a:solidFill>
                  <a:srgbClr val="FF0000"/>
                </a:solidFill>
                <a:prstDash val="solid"/>
                <a:round/>
                <a:headEnd type="stealth" w="sm" len="sm"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ru-RU"/>
              </a:p>
            </p:txBody>
          </p:sp>
          <p:sp>
            <p:nvSpPr>
              <p:cNvPr id="182" name="Arc 3"/>
              <p:cNvSpPr>
                <a:spLocks/>
              </p:cNvSpPr>
              <p:nvPr/>
            </p:nvSpPr>
            <p:spPr bwMode="auto">
              <a:xfrm flipV="1">
                <a:off x="2398758" y="3001465"/>
                <a:ext cx="742585" cy="5313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83" name="Arc 3"/>
              <p:cNvSpPr>
                <a:spLocks/>
              </p:cNvSpPr>
              <p:nvPr/>
            </p:nvSpPr>
            <p:spPr bwMode="auto">
              <a:xfrm flipV="1">
                <a:off x="3131840" y="3001465"/>
                <a:ext cx="742585" cy="5313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scene3d>
                <a:camera prst="orthographicFront">
                  <a:rot lat="0" lon="10800000" rev="0"/>
                </a:camera>
                <a:lightRig rig="threePt" dir="t"/>
              </a:scene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80724799"/>
      </p:ext>
    </p:extLst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Группа 60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62" name="Прямоугольник 61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63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42844" y="980728"/>
            <a:ext cx="8572560" cy="662801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indent="180000" algn="ctr">
              <a:lnSpc>
                <a:spcPts val="2400"/>
              </a:lnSpc>
            </a:pPr>
            <a:r>
              <a:rPr lang="ru-RU" sz="2200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Рассмотрим двухполюсное </a:t>
            </a:r>
            <a:r>
              <a:rPr lang="ru-RU" sz="2200" b="1" kern="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прикосновение : </a:t>
            </a:r>
          </a:p>
          <a:p>
            <a:pPr indent="180000" algn="ctr">
              <a:lnSpc>
                <a:spcPts val="2400"/>
              </a:lnSpc>
            </a:pPr>
            <a:r>
              <a:rPr lang="ru-RU" dirty="0" smtClean="0">
                <a:latin typeface="Arial Narrow" pitchFamily="34" charset="0"/>
                <a:cs typeface="Arial" pitchFamily="34" charset="0"/>
              </a:rPr>
              <a:t>(встречается крайне редко — или по грубому незнанию, или умышленно)</a:t>
            </a:r>
            <a:endParaRPr lang="ru-RU" sz="2000" dirty="0"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9" name="Text Box 33"/>
          <p:cNvSpPr txBox="1">
            <a:spLocks noChangeArrowheads="1"/>
          </p:cNvSpPr>
          <p:nvPr/>
        </p:nvSpPr>
        <p:spPr bwMode="auto">
          <a:xfrm>
            <a:off x="4202053" y="4344538"/>
            <a:ext cx="584280" cy="19358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Скругленный прямоугольник 63"/>
              <p:cNvSpPr/>
              <p:nvPr/>
            </p:nvSpPr>
            <p:spPr>
              <a:xfrm>
                <a:off x="883478" y="5085184"/>
                <a:ext cx="1584176" cy="726232"/>
              </a:xfrm>
              <a:prstGeom prst="roundRect">
                <a:avLst/>
              </a:prstGeom>
              <a:gradFill flip="none" rotWithShape="1">
                <a:gsLst>
                  <a:gs pos="0">
                    <a:srgbClr val="FFFF00">
                      <a:shade val="30000"/>
                      <a:satMod val="115000"/>
                    </a:srgbClr>
                  </a:gs>
                  <a:gs pos="50000">
                    <a:srgbClr val="FFFF00">
                      <a:shade val="67500"/>
                      <a:satMod val="115000"/>
                    </a:srgbClr>
                  </a:gs>
                  <a:gs pos="100000">
                    <a:srgbClr val="FFFF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38100" cap="flat" cmpd="sng" algn="ctr">
                <a:solidFill>
                  <a:srgbClr val="F79646">
                    <a:lumMod val="7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lIns="36000" tIns="36000" rIns="36000" bIns="36000" rtlCol="0" anchor="ctr" anchorCtr="1"/>
              <a:lstStyle/>
              <a:p>
                <a:pPr marL="0" marR="0" lvl="0" indent="0" algn="ctr" defTabSz="914400" eaLnBrk="1" fontAlgn="auto" latinLnBrk="0" hangingPunct="1">
                  <a:lnSpc>
                    <a:spcPts val="38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kumimoji="0" lang="en-US" sz="24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I</a:t>
                </a:r>
                <a:r>
                  <a:rPr kumimoji="0" lang="ru-RU" sz="2400" b="1" i="0" u="none" strike="noStrike" kern="0" cap="none" spc="0" normalizeH="0" baseline="-2500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ч</a:t>
                </a:r>
                <a:r>
                  <a:rPr kumimoji="0" lang="ru-RU" sz="2400" b="1" i="0" u="none" strike="noStrike" kern="0" cap="none" spc="0" normalizeH="0" baseline="0" noProof="0" dirty="0" smtClean="0">
                    <a:ln w="12700">
                      <a:solidFill>
                        <a:sysClr val="windowText" lastClr="000000"/>
                      </a:solidFill>
                      <a:prstDash val="solid"/>
                    </a:ln>
                    <a:solidFill>
                      <a:srgbClr val="C0504D">
                        <a:lumMod val="75000"/>
                      </a:srgbClr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 </a:t>
                </a:r>
                <a:r>
                  <a:rPr kumimoji="0" lang="ru-RU" sz="24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l-GR" sz="2400" b="1" i="1" u="none" strike="noStrike" kern="0" cap="none" spc="0" normalizeH="0" baseline="0" noProof="0" dirty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kumimoji="0" lang="en-US" sz="2400" b="1" i="1" u="none" strike="noStrike" kern="0" cap="none" spc="0" normalizeH="0" baseline="0" noProof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itchFamily="18" charset="0"/>
                            <a:cs typeface="Arial" pitchFamily="34" charset="0"/>
                          </a:rPr>
                          <m:t>𝐔</m:t>
                        </m:r>
                      </m:num>
                      <m:den>
                        <m:r>
                          <a:rPr kumimoji="0" lang="en-US" sz="2400" b="1" i="1" u="none" strike="noStrike" kern="0" cap="none" spc="0" normalizeH="0" baseline="0" noProof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𝐑</m:t>
                        </m:r>
                        <m:r>
                          <a:rPr kumimoji="0" lang="ru-RU" sz="2400" b="1" i="1" u="none" strike="noStrike" kern="0" cap="none" spc="0" normalizeH="0" baseline="-25000" noProof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itchFamily="18" charset="0"/>
                            <a:cs typeface="Arial" pitchFamily="34" charset="0"/>
                          </a:rPr>
                          <m:t>ч</m:t>
                        </m:r>
                      </m:den>
                    </m:f>
                  </m:oMath>
                </a14:m>
                <a:r>
                  <a:rPr kumimoji="0" lang="en-US" sz="24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 </a:t>
                </a:r>
                <a:r>
                  <a:rPr kumimoji="0" lang="ru-RU" sz="24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.</a:t>
                </a:r>
                <a:endParaRPr kumimoji="0" lang="ru-RU" sz="2400" b="1" i="0" u="none" strike="noStrike" kern="0" cap="none" spc="0" normalizeH="0" baseline="0" noProof="0" dirty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itchFamily="18" charset="0"/>
                  <a:ea typeface="Cambria Math" pitchFamily="18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4" name="Скругленный прямоугольник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478" y="5085184"/>
                <a:ext cx="1584176" cy="726232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38100" cap="flat" cmpd="sng" algn="ctr">
                <a:solidFill>
                  <a:srgbClr val="F79646">
                    <a:lumMod val="7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Скругленный прямоугольник 65"/>
          <p:cNvSpPr/>
          <p:nvPr/>
        </p:nvSpPr>
        <p:spPr bwMode="auto">
          <a:xfrm>
            <a:off x="1547665" y="41516"/>
            <a:ext cx="6120679" cy="576065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</a:pP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АНАЛИЗ 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УСЛОВИЙ БЕЗОПАСНОСТИ В ОДНОФАЗНЫХ И ТРЕХФАЗНЫХ ЭЛЕКТРИЧЕСКИХ СЕТЯХ.</a:t>
            </a:r>
            <a:endParaRPr lang="ru-RU" sz="2000" b="1" dirty="0">
              <a:solidFill>
                <a:prstClr val="black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68" name="Скругленный прямоугольник 67"/>
          <p:cNvSpPr/>
          <p:nvPr/>
        </p:nvSpPr>
        <p:spPr>
          <a:xfrm>
            <a:off x="2195736" y="6237312"/>
            <a:ext cx="3616694" cy="338675"/>
          </a:xfrm>
          <a:prstGeom prst="roundRect">
            <a:avLst>
              <a:gd name="adj" fmla="val 35952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 cap="flat" cmpd="sng" algn="ctr">
            <a:solidFill>
              <a:srgbClr val="F79646">
                <a:lumMod val="7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36000" tIns="36000" rIns="36000" bIns="36000" rtlCol="0" anchor="ctr" anchorCtr="1"/>
          <a:lstStyle/>
          <a:p>
            <a:pPr marL="0" marR="0" lvl="0" indent="0" algn="ctr" defTabSz="91440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 </a:t>
            </a:r>
            <a:r>
              <a:rPr lang="ru-RU" sz="2000" b="1" kern="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П</a:t>
            </a:r>
            <a:r>
              <a:rPr kumimoji="0" lang="ru-RU" sz="2000" b="1" i="0" u="none" strike="noStrike" kern="0" cap="none" spc="0" normalizeH="0" baseline="0" noProof="0" dirty="0" err="1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Arial" pitchFamily="34" charset="0"/>
              </a:rPr>
              <a:t>ри</a:t>
            </a:r>
            <a:r>
              <a:rPr kumimoji="0" lang="ru-RU" sz="2000" b="1" i="0" u="none" strike="noStrike" kern="0" cap="none" spc="0" normalizeH="0" baseline="0" noProof="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Arial" pitchFamily="34" charset="0"/>
              </a:rPr>
              <a:t> </a:t>
            </a:r>
            <a:r>
              <a:rPr kumimoji="0" lang="ru-RU" sz="2000" b="1" i="0" u="none" strike="noStrike" kern="0" cap="none" spc="0" normalizeH="0" noProof="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Arial" pitchFamily="34" charset="0"/>
              </a:rPr>
              <a:t> расчетах : </a:t>
            </a:r>
            <a:r>
              <a:rPr kumimoji="0" lang="en-US" sz="2000" b="1" i="0" u="none" strike="noStrike" kern="0" cap="none" spc="0" normalizeH="0" noProof="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Arial" pitchFamily="34" charset="0"/>
              </a:rPr>
              <a:t>R</a:t>
            </a:r>
            <a:r>
              <a:rPr kumimoji="0" lang="ru-RU" sz="2000" b="1" i="0" u="none" strike="noStrike" kern="0" cap="none" spc="0" normalizeH="0" baseline="-25000" noProof="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Arial" pitchFamily="34" charset="0"/>
              </a:rPr>
              <a:t>ч</a:t>
            </a:r>
            <a:r>
              <a:rPr kumimoji="0" lang="ru-RU" sz="2000" b="1" i="0" u="none" strike="noStrike" kern="0" cap="none" spc="0" normalizeH="0" noProof="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Arial" pitchFamily="34" charset="0"/>
              </a:rPr>
              <a:t> = 1000 Ом</a:t>
            </a:r>
            <a:endParaRPr kumimoji="0" lang="ru-RU" sz="2000" b="1" i="0" u="none" strike="noStrike" kern="0" cap="none" spc="0" normalizeH="0" baseline="0" noProof="0" dirty="0">
              <a:ln w="12700">
                <a:solidFill>
                  <a:prstClr val="black"/>
                </a:solidFill>
                <a:prstDash val="solid"/>
              </a:ln>
              <a:solidFill>
                <a:srgbClr val="FF0000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Arial" pitchFamily="34" charset="0"/>
            </a:endParaRPr>
          </a:p>
        </p:txBody>
      </p:sp>
      <p:sp>
        <p:nvSpPr>
          <p:cNvPr id="69" name="Скругленный прямоугольник 68"/>
          <p:cNvSpPr/>
          <p:nvPr/>
        </p:nvSpPr>
        <p:spPr bwMode="auto">
          <a:xfrm>
            <a:off x="4015336" y="5073167"/>
            <a:ext cx="3530672" cy="732097"/>
          </a:xfrm>
          <a:prstGeom prst="roundRect">
            <a:avLst/>
          </a:prstGeom>
          <a:ln>
            <a:headEnd type="stealth" w="sm" len="sm"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ts val="2400"/>
              </a:lnSpc>
            </a:pPr>
            <a:r>
              <a:rPr lang="ru-RU" dirty="0">
                <a:latin typeface="Arial Narrow" pitchFamily="34" charset="0"/>
              </a:rPr>
              <a:t> Если </a:t>
            </a:r>
            <a:r>
              <a:rPr lang="ru-RU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U = 220 В</a:t>
            </a:r>
            <a:r>
              <a:rPr lang="ru-RU" dirty="0">
                <a:latin typeface="Arial Narrow" pitchFamily="34" charset="0"/>
              </a:rPr>
              <a:t>, тогда </a:t>
            </a:r>
            <a:r>
              <a:rPr lang="ru-RU" b="1" kern="0" dirty="0" err="1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I</a:t>
            </a:r>
            <a:r>
              <a:rPr lang="ru-RU" b="1" kern="0" baseline="-25000" dirty="0" err="1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ч</a:t>
            </a:r>
            <a:r>
              <a:rPr lang="ru-RU" b="1" kern="0" baseline="-2500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 </a:t>
            </a:r>
            <a:r>
              <a:rPr lang="ru-RU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= 220 мА</a:t>
            </a:r>
            <a:r>
              <a:rPr lang="ru-RU" dirty="0">
                <a:latin typeface="Arial Narrow" pitchFamily="34" charset="0"/>
              </a:rPr>
              <a:t>;</a:t>
            </a:r>
          </a:p>
          <a:p>
            <a:pPr>
              <a:lnSpc>
                <a:spcPts val="2400"/>
              </a:lnSpc>
            </a:pPr>
            <a:r>
              <a:rPr lang="ru-RU" dirty="0">
                <a:latin typeface="Arial Narrow" pitchFamily="34" charset="0"/>
              </a:rPr>
              <a:t>Пусть </a:t>
            </a:r>
            <a:r>
              <a:rPr lang="ru-RU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U = 42 В</a:t>
            </a:r>
            <a:r>
              <a:rPr lang="ru-RU" dirty="0">
                <a:latin typeface="Arial Narrow" pitchFamily="34" charset="0"/>
              </a:rPr>
              <a:t>, тогда </a:t>
            </a:r>
            <a:r>
              <a:rPr lang="ru-RU" b="1" kern="0" dirty="0" err="1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I</a:t>
            </a:r>
            <a:r>
              <a:rPr lang="ru-RU" b="1" kern="0" baseline="-25000" dirty="0" err="1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ч</a:t>
            </a:r>
            <a:r>
              <a:rPr lang="ru-RU" b="1" kern="0" baseline="-2500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 </a:t>
            </a:r>
            <a:r>
              <a:rPr lang="ru-RU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= 42 мА</a:t>
            </a:r>
            <a:r>
              <a:rPr lang="ru-RU" dirty="0" smtClean="0">
                <a:latin typeface="Arial Narrow" pitchFamily="34" charset="0"/>
              </a:rPr>
              <a:t>.</a:t>
            </a:r>
            <a:endParaRPr lang="ru-RU" dirty="0">
              <a:latin typeface="Arial Narrow" pitchFamily="34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2164958" y="2002419"/>
            <a:ext cx="4921192" cy="2578709"/>
            <a:chOff x="224814" y="3809588"/>
            <a:chExt cx="4921192" cy="2578709"/>
          </a:xfrm>
        </p:grpSpPr>
        <p:sp>
          <p:nvSpPr>
            <p:cNvPr id="13" name="Oval 7"/>
            <p:cNvSpPr>
              <a:spLocks noChangeArrowheads="1"/>
            </p:cNvSpPr>
            <p:nvPr/>
          </p:nvSpPr>
          <p:spPr bwMode="auto">
            <a:xfrm>
              <a:off x="4509568" y="4025540"/>
              <a:ext cx="142227" cy="12269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4531350" y="4775325"/>
              <a:ext cx="142227" cy="12269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 flipV="1">
              <a:off x="4509568" y="3969646"/>
              <a:ext cx="142227" cy="24674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4" name="Группа 3"/>
            <p:cNvGrpSpPr/>
            <p:nvPr/>
          </p:nvGrpSpPr>
          <p:grpSpPr>
            <a:xfrm>
              <a:off x="224814" y="3809588"/>
              <a:ext cx="4921192" cy="2578709"/>
              <a:chOff x="224814" y="3809588"/>
              <a:chExt cx="4921192" cy="2578709"/>
            </a:xfrm>
          </p:grpSpPr>
          <p:sp>
            <p:nvSpPr>
              <p:cNvPr id="17" name="Line 11"/>
              <p:cNvSpPr>
                <a:spLocks noChangeShapeType="1"/>
              </p:cNvSpPr>
              <p:nvPr/>
            </p:nvSpPr>
            <p:spPr bwMode="auto">
              <a:xfrm flipV="1">
                <a:off x="4531350" y="4719432"/>
                <a:ext cx="142227" cy="24674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9" name="Двойная стрелка вверх/вниз 28"/>
              <p:cNvSpPr/>
              <p:nvPr/>
            </p:nvSpPr>
            <p:spPr>
              <a:xfrm>
                <a:off x="4319309" y="4117625"/>
                <a:ext cx="97164" cy="676421"/>
              </a:xfrm>
              <a:prstGeom prst="upDownArrow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grpSp>
            <p:nvGrpSpPr>
              <p:cNvPr id="3" name="Группа 2"/>
              <p:cNvGrpSpPr/>
              <p:nvPr/>
            </p:nvGrpSpPr>
            <p:grpSpPr>
              <a:xfrm>
                <a:off x="224814" y="3809588"/>
                <a:ext cx="4921192" cy="2578709"/>
                <a:chOff x="224814" y="3812983"/>
                <a:chExt cx="4921192" cy="2578709"/>
              </a:xfrm>
            </p:grpSpPr>
            <p:sp>
              <p:nvSpPr>
                <p:cNvPr id="18" name="Line 19"/>
                <p:cNvSpPr>
                  <a:spLocks noChangeShapeType="1"/>
                </p:cNvSpPr>
                <p:nvPr/>
              </p:nvSpPr>
              <p:spPr bwMode="auto">
                <a:xfrm>
                  <a:off x="1000044" y="4093701"/>
                  <a:ext cx="0" cy="738880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2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4561726" y="3915446"/>
                  <a:ext cx="584280" cy="349670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2000" b="1" dirty="0" smtClean="0">
                      <a:latin typeface="Arial" pitchFamily="34" charset="0"/>
                      <a:cs typeface="Arial" pitchFamily="34" charset="0"/>
                    </a:rPr>
                    <a:t>1</a:t>
                  </a:r>
                  <a:endParaRPr lang="ru-RU" sz="2000" b="1" dirty="0" smtClean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4529306" y="4699493"/>
                  <a:ext cx="584280" cy="345903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ts val="1000"/>
                    </a:spcAft>
                  </a:pPr>
                  <a:r>
                    <a:rPr lang="en-US" sz="2000" b="1" dirty="0" smtClean="0">
                      <a:latin typeface="Arial" pitchFamily="34" charset="0"/>
                      <a:cs typeface="Arial" pitchFamily="34" charset="0"/>
                    </a:rPr>
                    <a:t>2</a:t>
                  </a:r>
                  <a:endParaRPr lang="ru-RU" sz="2000" b="1" dirty="0" smtClean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4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4411930" y="4259584"/>
                  <a:ext cx="390802" cy="395342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2400" b="1" kern="0" dirty="0">
                      <a:ln w="12700">
                        <a:solidFill>
                          <a:prstClr val="black"/>
                        </a:solidFill>
                        <a:prstDash val="solid"/>
                      </a:ln>
                      <a:solidFill>
                        <a:srgbClr val="FF0000"/>
                      </a:solidFill>
                      <a:latin typeface="Cambria Math" pitchFamily="18" charset="0"/>
                      <a:ea typeface="Cambria Math" pitchFamily="18" charset="0"/>
                      <a:cs typeface="Arial" pitchFamily="34" charset="0"/>
                    </a:rPr>
                    <a:t>U</a:t>
                  </a:r>
                  <a:endParaRPr lang="ru-RU" sz="2400" b="1" kern="0" dirty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endParaRPr>
                </a:p>
              </p:txBody>
            </p:sp>
            <p:sp>
              <p:nvSpPr>
                <p:cNvPr id="26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2345219" y="5301211"/>
                  <a:ext cx="354573" cy="395342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R="0" lvl="0" indent="0" algn="ctr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2000" b="1" kern="0" dirty="0">
                      <a:ln w="12700">
                        <a:solidFill>
                          <a:prstClr val="black"/>
                        </a:solidFill>
                        <a:prstDash val="solid"/>
                      </a:ln>
                      <a:solidFill>
                        <a:srgbClr val="FF0000"/>
                      </a:solidFill>
                      <a:latin typeface="Cambria Math" pitchFamily="18" charset="0"/>
                      <a:ea typeface="Cambria Math" pitchFamily="18" charset="0"/>
                      <a:cs typeface="Arial" pitchFamily="34" charset="0"/>
                    </a:rPr>
                    <a:t>R</a:t>
                  </a:r>
                  <a:r>
                    <a:rPr lang="ru-RU" sz="2000" b="1" kern="0" baseline="-25000" dirty="0">
                      <a:ln w="12700">
                        <a:solidFill>
                          <a:prstClr val="black"/>
                        </a:solidFill>
                        <a:prstDash val="solid"/>
                      </a:ln>
                      <a:solidFill>
                        <a:srgbClr val="FF0000"/>
                      </a:solidFill>
                      <a:latin typeface="Cambria Math" pitchFamily="18" charset="0"/>
                      <a:ea typeface="Cambria Math" pitchFamily="18" charset="0"/>
                      <a:cs typeface="Arial" pitchFamily="34" charset="0"/>
                    </a:rPr>
                    <a:t>ч</a:t>
                  </a:r>
                </a:p>
              </p:txBody>
            </p:sp>
            <p:sp>
              <p:nvSpPr>
                <p:cNvPr id="27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1268104" y="4941168"/>
                  <a:ext cx="312641" cy="316273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2000" b="1" kern="0" dirty="0">
                      <a:ln w="12700">
                        <a:solidFill>
                          <a:prstClr val="black"/>
                        </a:solidFill>
                        <a:prstDash val="solid"/>
                      </a:ln>
                      <a:solidFill>
                        <a:srgbClr val="FF0000"/>
                      </a:solidFill>
                      <a:latin typeface="Cambria Math" pitchFamily="18" charset="0"/>
                      <a:ea typeface="Cambria Math" pitchFamily="18" charset="0"/>
                      <a:cs typeface="Arial" pitchFamily="34" charset="0"/>
                    </a:rPr>
                    <a:t>I</a:t>
                  </a:r>
                  <a:r>
                    <a:rPr lang="ru-RU" sz="2000" b="1" kern="0" baseline="-25000" dirty="0">
                      <a:ln w="12700">
                        <a:solidFill>
                          <a:prstClr val="black"/>
                        </a:solidFill>
                        <a:prstDash val="solid"/>
                      </a:ln>
                      <a:solidFill>
                        <a:srgbClr val="FF0000"/>
                      </a:solidFill>
                      <a:latin typeface="Cambria Math" pitchFamily="18" charset="0"/>
                      <a:ea typeface="Cambria Math" pitchFamily="18" charset="0"/>
                      <a:cs typeface="Arial" pitchFamily="34" charset="0"/>
                    </a:rPr>
                    <a:t>ч</a:t>
                  </a:r>
                </a:p>
              </p:txBody>
            </p:sp>
            <p:sp>
              <p:nvSpPr>
                <p:cNvPr id="28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690535" y="3812983"/>
                  <a:ext cx="584280" cy="285753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R="0" lvl="0" indent="0" algn="ctr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b="1" dirty="0" smtClean="0">
                      <a:latin typeface="Arial" pitchFamily="34" charset="0"/>
                      <a:cs typeface="Arial" pitchFamily="34" charset="0"/>
                    </a:rPr>
                    <a:t>TV</a:t>
                  </a:r>
                  <a:endParaRPr lang="ru-RU" sz="1600" b="1" dirty="0" smtClean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1" name="Arc 21"/>
                <p:cNvSpPr>
                  <a:spLocks/>
                </p:cNvSpPr>
                <p:nvPr/>
              </p:nvSpPr>
              <p:spPr bwMode="auto">
                <a:xfrm flipH="1">
                  <a:off x="1092242" y="4093751"/>
                  <a:ext cx="157714" cy="242716"/>
                </a:xfrm>
                <a:custGeom>
                  <a:avLst/>
                  <a:gdLst>
                    <a:gd name="G0" fmla="+- 486 0 0"/>
                    <a:gd name="G1" fmla="+- 21600 0 0"/>
                    <a:gd name="G2" fmla="+- 21600 0 0"/>
                    <a:gd name="T0" fmla="*/ 486 w 22086"/>
                    <a:gd name="T1" fmla="*/ 0 h 43200"/>
                    <a:gd name="T2" fmla="*/ 0 w 22086"/>
                    <a:gd name="T3" fmla="*/ 43195 h 43200"/>
                    <a:gd name="T4" fmla="*/ 486 w 22086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86" h="43200" fill="none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</a:path>
                    <a:path w="22086" h="43200" stroke="0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  <a:lnTo>
                        <a:pt x="486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2" name="Arc 22"/>
                <p:cNvSpPr>
                  <a:spLocks/>
                </p:cNvSpPr>
                <p:nvPr/>
              </p:nvSpPr>
              <p:spPr bwMode="auto">
                <a:xfrm flipH="1">
                  <a:off x="1092242" y="4336467"/>
                  <a:ext cx="157714" cy="242716"/>
                </a:xfrm>
                <a:custGeom>
                  <a:avLst/>
                  <a:gdLst>
                    <a:gd name="G0" fmla="+- 486 0 0"/>
                    <a:gd name="G1" fmla="+- 21600 0 0"/>
                    <a:gd name="G2" fmla="+- 21600 0 0"/>
                    <a:gd name="T0" fmla="*/ 486 w 22086"/>
                    <a:gd name="T1" fmla="*/ 0 h 43200"/>
                    <a:gd name="T2" fmla="*/ 0 w 22086"/>
                    <a:gd name="T3" fmla="*/ 43195 h 43200"/>
                    <a:gd name="T4" fmla="*/ 486 w 22086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86" h="43200" fill="none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</a:path>
                    <a:path w="22086" h="43200" stroke="0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  <a:lnTo>
                        <a:pt x="486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3" name="Arc 23"/>
                <p:cNvSpPr>
                  <a:spLocks/>
                </p:cNvSpPr>
                <p:nvPr/>
              </p:nvSpPr>
              <p:spPr bwMode="auto">
                <a:xfrm flipH="1">
                  <a:off x="1092242" y="4579183"/>
                  <a:ext cx="157714" cy="242716"/>
                </a:xfrm>
                <a:custGeom>
                  <a:avLst/>
                  <a:gdLst>
                    <a:gd name="G0" fmla="+- 486 0 0"/>
                    <a:gd name="G1" fmla="+- 21600 0 0"/>
                    <a:gd name="G2" fmla="+- 21600 0 0"/>
                    <a:gd name="T0" fmla="*/ 486 w 22086"/>
                    <a:gd name="T1" fmla="*/ 0 h 43200"/>
                    <a:gd name="T2" fmla="*/ 0 w 22086"/>
                    <a:gd name="T3" fmla="*/ 43195 h 43200"/>
                    <a:gd name="T4" fmla="*/ 486 w 22086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86" h="43200" fill="none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</a:path>
                    <a:path w="22086" h="43200" stroke="0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  <a:lnTo>
                        <a:pt x="486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4" name="Freeform 24"/>
                <p:cNvSpPr>
                  <a:spLocks/>
                </p:cNvSpPr>
                <p:nvPr/>
              </p:nvSpPr>
              <p:spPr bwMode="auto">
                <a:xfrm>
                  <a:off x="1242071" y="4095065"/>
                  <a:ext cx="3252857" cy="0"/>
                </a:xfrm>
                <a:custGeom>
                  <a:avLst/>
                  <a:gdLst/>
                  <a:ahLst/>
                  <a:cxnLst>
                    <a:cxn ang="0">
                      <a:pos x="2562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562" h="1">
                      <a:moveTo>
                        <a:pt x="2562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5" name="Freeform 25"/>
                <p:cNvSpPr>
                  <a:spLocks/>
                </p:cNvSpPr>
                <p:nvPr/>
              </p:nvSpPr>
              <p:spPr bwMode="auto">
                <a:xfrm>
                  <a:off x="1234525" y="4823039"/>
                  <a:ext cx="3282731" cy="0"/>
                </a:xfrm>
                <a:custGeom>
                  <a:avLst/>
                  <a:gdLst/>
                  <a:ahLst/>
                  <a:cxnLst>
                    <a:cxn ang="0">
                      <a:pos x="2562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562" h="1">
                      <a:moveTo>
                        <a:pt x="2562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7" name="Line 27"/>
                <p:cNvSpPr>
                  <a:spLocks noChangeShapeType="1"/>
                </p:cNvSpPr>
                <p:nvPr/>
              </p:nvSpPr>
              <p:spPr bwMode="auto">
                <a:xfrm>
                  <a:off x="4067944" y="4103244"/>
                  <a:ext cx="0" cy="207026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oval"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8" name="Line 28"/>
                <p:cNvSpPr>
                  <a:spLocks noChangeShapeType="1"/>
                </p:cNvSpPr>
                <p:nvPr/>
              </p:nvSpPr>
              <p:spPr bwMode="auto">
                <a:xfrm>
                  <a:off x="3347864" y="4832531"/>
                  <a:ext cx="0" cy="1340975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oval"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46" name="Arc 21"/>
                <p:cNvSpPr>
                  <a:spLocks/>
                </p:cNvSpPr>
                <p:nvPr/>
              </p:nvSpPr>
              <p:spPr bwMode="auto">
                <a:xfrm rot="10800000" flipH="1">
                  <a:off x="743300" y="4579183"/>
                  <a:ext cx="157714" cy="242716"/>
                </a:xfrm>
                <a:custGeom>
                  <a:avLst/>
                  <a:gdLst>
                    <a:gd name="G0" fmla="+- 486 0 0"/>
                    <a:gd name="G1" fmla="+- 21600 0 0"/>
                    <a:gd name="G2" fmla="+- 21600 0 0"/>
                    <a:gd name="T0" fmla="*/ 486 w 22086"/>
                    <a:gd name="T1" fmla="*/ 0 h 43200"/>
                    <a:gd name="T2" fmla="*/ 0 w 22086"/>
                    <a:gd name="T3" fmla="*/ 43195 h 43200"/>
                    <a:gd name="T4" fmla="*/ 486 w 22086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86" h="43200" fill="none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</a:path>
                    <a:path w="22086" h="43200" stroke="0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  <a:lnTo>
                        <a:pt x="486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scene3d>
                  <a:camera prst="orthographicFront">
                    <a:rot lat="0" lon="0" rev="0"/>
                  </a:camera>
                  <a:lightRig rig="threePt" dir="t"/>
                </a:scene3d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47" name="Arc 22"/>
                <p:cNvSpPr>
                  <a:spLocks/>
                </p:cNvSpPr>
                <p:nvPr/>
              </p:nvSpPr>
              <p:spPr bwMode="auto">
                <a:xfrm rot="10800000" flipH="1">
                  <a:off x="743300" y="4336467"/>
                  <a:ext cx="157714" cy="242716"/>
                </a:xfrm>
                <a:custGeom>
                  <a:avLst/>
                  <a:gdLst>
                    <a:gd name="G0" fmla="+- 486 0 0"/>
                    <a:gd name="G1" fmla="+- 21600 0 0"/>
                    <a:gd name="G2" fmla="+- 21600 0 0"/>
                    <a:gd name="T0" fmla="*/ 486 w 22086"/>
                    <a:gd name="T1" fmla="*/ 0 h 43200"/>
                    <a:gd name="T2" fmla="*/ 0 w 22086"/>
                    <a:gd name="T3" fmla="*/ 43195 h 43200"/>
                    <a:gd name="T4" fmla="*/ 486 w 22086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86" h="43200" fill="none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</a:path>
                    <a:path w="22086" h="43200" stroke="0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  <a:lnTo>
                        <a:pt x="486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scene3d>
                  <a:camera prst="orthographicFront">
                    <a:rot lat="0" lon="0" rev="0"/>
                  </a:camera>
                  <a:lightRig rig="threePt" dir="t"/>
                </a:scene3d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48" name="Arc 23"/>
                <p:cNvSpPr>
                  <a:spLocks/>
                </p:cNvSpPr>
                <p:nvPr/>
              </p:nvSpPr>
              <p:spPr bwMode="auto">
                <a:xfrm rot="10800000" flipH="1">
                  <a:off x="743300" y="4093751"/>
                  <a:ext cx="157714" cy="242716"/>
                </a:xfrm>
                <a:custGeom>
                  <a:avLst/>
                  <a:gdLst>
                    <a:gd name="G0" fmla="+- 486 0 0"/>
                    <a:gd name="G1" fmla="+- 21600 0 0"/>
                    <a:gd name="G2" fmla="+- 21600 0 0"/>
                    <a:gd name="T0" fmla="*/ 486 w 22086"/>
                    <a:gd name="T1" fmla="*/ 0 h 43200"/>
                    <a:gd name="T2" fmla="*/ 0 w 22086"/>
                    <a:gd name="T3" fmla="*/ 43195 h 43200"/>
                    <a:gd name="T4" fmla="*/ 486 w 22086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86" h="43200" fill="none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</a:path>
                    <a:path w="22086" h="43200" stroke="0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  <a:lnTo>
                        <a:pt x="486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scene3d>
                  <a:camera prst="orthographicFront">
                    <a:rot lat="0" lon="0" rev="0"/>
                  </a:camera>
                  <a:lightRig rig="threePt" dir="t"/>
                </a:scene3d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49" name="Freeform 24"/>
                <p:cNvSpPr>
                  <a:spLocks/>
                </p:cNvSpPr>
                <p:nvPr/>
              </p:nvSpPr>
              <p:spPr bwMode="auto">
                <a:xfrm>
                  <a:off x="224814" y="4095065"/>
                  <a:ext cx="512571" cy="0"/>
                </a:xfrm>
                <a:custGeom>
                  <a:avLst/>
                  <a:gdLst/>
                  <a:ahLst/>
                  <a:cxnLst>
                    <a:cxn ang="0">
                      <a:pos x="2562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562" h="1">
                      <a:moveTo>
                        <a:pt x="2562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scene3d>
                  <a:camera prst="orthographicFront">
                    <a:rot lat="0" lon="10800000" rev="0"/>
                  </a:camera>
                  <a:lightRig rig="threePt" dir="t"/>
                </a:scene3d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50" name="Freeform 25"/>
                <p:cNvSpPr>
                  <a:spLocks/>
                </p:cNvSpPr>
                <p:nvPr/>
              </p:nvSpPr>
              <p:spPr bwMode="auto">
                <a:xfrm>
                  <a:off x="224814" y="4823039"/>
                  <a:ext cx="512571" cy="0"/>
                </a:xfrm>
                <a:custGeom>
                  <a:avLst/>
                  <a:gdLst/>
                  <a:ahLst/>
                  <a:cxnLst>
                    <a:cxn ang="0">
                      <a:pos x="2562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562" h="1">
                      <a:moveTo>
                        <a:pt x="2562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scene3d>
                  <a:camera prst="orthographicFront">
                    <a:rot lat="0" lon="10800000" rev="0"/>
                  </a:camera>
                  <a:lightRig rig="threePt" dir="t"/>
                </a:scene3d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57" name="Rectangle 7"/>
                <p:cNvSpPr>
                  <a:spLocks noChangeArrowheads="1"/>
                </p:cNvSpPr>
                <p:nvPr/>
              </p:nvSpPr>
              <p:spPr bwMode="auto">
                <a:xfrm>
                  <a:off x="3244692" y="5157192"/>
                  <a:ext cx="226037" cy="49973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5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915816" y="5301208"/>
                  <a:ext cx="362932" cy="357190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000" b="1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 Narrow" pitchFamily="34" charset="0"/>
                      <a:cs typeface="Arial" pitchFamily="34" charset="0"/>
                    </a:rPr>
                    <a:t>R</a:t>
                  </a:r>
                  <a:r>
                    <a:rPr kumimoji="0" lang="en-US" sz="2000" b="1" u="none" strike="noStrike" cap="none" normalizeH="0" baseline="-250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 Narrow" pitchFamily="34" charset="0"/>
                      <a:cs typeface="Arial" pitchFamily="34" charset="0"/>
                    </a:rPr>
                    <a:t>2</a:t>
                  </a:r>
                  <a:endParaRPr kumimoji="0" lang="ru-RU" sz="2000" b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9" name="Rectangle 7"/>
                <p:cNvSpPr>
                  <a:spLocks noChangeArrowheads="1"/>
                </p:cNvSpPr>
                <p:nvPr/>
              </p:nvSpPr>
              <p:spPr bwMode="auto">
                <a:xfrm>
                  <a:off x="3944566" y="5157192"/>
                  <a:ext cx="226037" cy="49973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6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615258" y="5304058"/>
                  <a:ext cx="362932" cy="357190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000" b="1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 Narrow" pitchFamily="34" charset="0"/>
                      <a:cs typeface="Arial" pitchFamily="34" charset="0"/>
                    </a:rPr>
                    <a:t>R</a:t>
                  </a:r>
                  <a:r>
                    <a:rPr kumimoji="0" lang="en-US" sz="2000" b="1" u="none" strike="noStrike" cap="none" normalizeH="0" baseline="-250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 Narrow" pitchFamily="34" charset="0"/>
                      <a:cs typeface="Arial" pitchFamily="34" charset="0"/>
                    </a:rPr>
                    <a:t>1</a:t>
                  </a:r>
                  <a:endParaRPr kumimoji="0" lang="ru-RU" sz="2000" b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itchFamily="34" charset="0"/>
                    <a:cs typeface="Arial" pitchFamily="34" charset="0"/>
                  </a:endParaRPr>
                </a:p>
              </p:txBody>
            </p:sp>
            <p:grpSp>
              <p:nvGrpSpPr>
                <p:cNvPr id="54" name="Группа 53"/>
                <p:cNvGrpSpPr/>
                <p:nvPr/>
              </p:nvGrpSpPr>
              <p:grpSpPr>
                <a:xfrm>
                  <a:off x="1514438" y="4048641"/>
                  <a:ext cx="856046" cy="2194696"/>
                  <a:chOff x="1106617" y="2718331"/>
                  <a:chExt cx="856046" cy="2194696"/>
                </a:xfrm>
              </p:grpSpPr>
              <p:sp>
                <p:nvSpPr>
                  <p:cNvPr id="56" name="Скругленный прямоугольник 55"/>
                  <p:cNvSpPr/>
                  <p:nvPr/>
                </p:nvSpPr>
                <p:spPr>
                  <a:xfrm rot="21329361" flipH="1">
                    <a:off x="1106617" y="2718331"/>
                    <a:ext cx="52295" cy="802239"/>
                  </a:xfrm>
                  <a:prstGeom prst="roundRect">
                    <a:avLst>
                      <a:gd name="adj" fmla="val 50000"/>
                    </a:avLst>
                  </a:prstGeom>
                  <a:noFill/>
                  <a:ln w="3175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ru-RU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0" name="Скругленный прямоугольник 69"/>
                  <p:cNvSpPr/>
                  <p:nvPr/>
                </p:nvSpPr>
                <p:spPr>
                  <a:xfrm rot="667317" flipH="1">
                    <a:off x="1912133" y="3448114"/>
                    <a:ext cx="50530" cy="355214"/>
                  </a:xfrm>
                  <a:prstGeom prst="roundRect">
                    <a:avLst>
                      <a:gd name="adj" fmla="val 50000"/>
                    </a:avLst>
                  </a:prstGeom>
                  <a:noFill/>
                  <a:ln w="3175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ru-RU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1" name="Скругленный прямоугольник 70"/>
                  <p:cNvSpPr/>
                  <p:nvPr/>
                </p:nvSpPr>
                <p:spPr>
                  <a:xfrm rot="13879228" flipH="1">
                    <a:off x="1771657" y="3733443"/>
                    <a:ext cx="64545" cy="2556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FCC99"/>
                  </a:solidFill>
                  <a:ln w="3175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ru-RU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2" name="Скругленный прямоугольник 71"/>
                  <p:cNvSpPr/>
                  <p:nvPr/>
                </p:nvSpPr>
                <p:spPr>
                  <a:xfrm rot="8932582" flipH="1">
                    <a:off x="1280223" y="3448101"/>
                    <a:ext cx="62763" cy="54794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FCC99"/>
                  </a:solidFill>
                  <a:ln w="3175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ru-RU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73" name="Группа 72"/>
                  <p:cNvGrpSpPr/>
                  <p:nvPr/>
                </p:nvGrpSpPr>
                <p:grpSpPr>
                  <a:xfrm>
                    <a:off x="1368318" y="3553708"/>
                    <a:ext cx="417896" cy="1359319"/>
                    <a:chOff x="1368318" y="3553708"/>
                    <a:chExt cx="417896" cy="1359319"/>
                  </a:xfrm>
                </p:grpSpPr>
                <p:grpSp>
                  <p:nvGrpSpPr>
                    <p:cNvPr id="74" name="Группа 73"/>
                    <p:cNvGrpSpPr/>
                    <p:nvPr/>
                  </p:nvGrpSpPr>
                  <p:grpSpPr>
                    <a:xfrm>
                      <a:off x="1368318" y="3598095"/>
                      <a:ext cx="417896" cy="1314932"/>
                      <a:chOff x="742051" y="1452707"/>
                      <a:chExt cx="459124" cy="1683968"/>
                    </a:xfrm>
                  </p:grpSpPr>
                  <p:sp>
                    <p:nvSpPr>
                      <p:cNvPr id="76" name="Прямоугольник 75"/>
                      <p:cNvSpPr/>
                      <p:nvPr/>
                    </p:nvSpPr>
                    <p:spPr>
                      <a:xfrm>
                        <a:off x="905906" y="1754304"/>
                        <a:ext cx="131388" cy="86239"/>
                      </a:xfrm>
                      <a:prstGeom prst="rect">
                        <a:avLst/>
                      </a:prstGeom>
                      <a:noFill/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77" name="Группа 76"/>
                      <p:cNvGrpSpPr/>
                      <p:nvPr/>
                    </p:nvGrpSpPr>
                    <p:grpSpPr>
                      <a:xfrm>
                        <a:off x="742051" y="1452707"/>
                        <a:ext cx="459124" cy="1683968"/>
                        <a:chOff x="742051" y="1452707"/>
                        <a:chExt cx="459124" cy="1683968"/>
                      </a:xfrm>
                    </p:grpSpPr>
                    <p:sp>
                      <p:nvSpPr>
                        <p:cNvPr id="78" name="Скругленный прямоугольник 77"/>
                        <p:cNvSpPr/>
                        <p:nvPr/>
                      </p:nvSpPr>
                      <p:spPr>
                        <a:xfrm>
                          <a:off x="793068" y="1852128"/>
                          <a:ext cx="357065" cy="479302"/>
                        </a:xfrm>
                        <a:prstGeom prst="roundRect">
                          <a:avLst/>
                        </a:prstGeom>
                        <a:solidFill>
                          <a:srgbClr val="FFCC99"/>
                        </a:solidFill>
                        <a:ln w="31750" cap="flat" cmpd="sng" algn="ctr">
                          <a:solidFill>
                            <a:sysClr val="windowText" lastClr="000000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ru-RU" sz="18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79" name="Скругленный прямоугольник 78"/>
                        <p:cNvSpPr/>
                        <p:nvPr/>
                      </p:nvSpPr>
                      <p:spPr>
                        <a:xfrm flipH="1">
                          <a:off x="1026789" y="2441436"/>
                          <a:ext cx="120662" cy="547128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noFill/>
                        <a:ln w="31750" cap="flat" cmpd="sng" algn="ctr">
                          <a:solidFill>
                            <a:sysClr val="windowText" lastClr="000000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ru-RU" sz="18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80" name="Скругленный прямоугольник 79"/>
                        <p:cNvSpPr/>
                        <p:nvPr/>
                      </p:nvSpPr>
                      <p:spPr>
                        <a:xfrm flipH="1">
                          <a:off x="797916" y="2455328"/>
                          <a:ext cx="120662" cy="547128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noFill/>
                        <a:ln w="31750" cap="flat" cmpd="sng" algn="ctr">
                          <a:solidFill>
                            <a:sysClr val="windowText" lastClr="000000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ru-RU" sz="18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81" name="Скругленный прямоугольник 80"/>
                        <p:cNvSpPr/>
                        <p:nvPr/>
                      </p:nvSpPr>
                      <p:spPr>
                        <a:xfrm>
                          <a:off x="793068" y="2276872"/>
                          <a:ext cx="357065" cy="269620"/>
                        </a:xfrm>
                        <a:prstGeom prst="roundRect">
                          <a:avLst/>
                        </a:prstGeom>
                        <a:solidFill>
                          <a:srgbClr val="00B050"/>
                        </a:solidFill>
                        <a:ln w="31750" cap="flat" cmpd="sng" algn="ctr">
                          <a:solidFill>
                            <a:sysClr val="windowText" lastClr="000000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ru-RU" sz="18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82" name="Улыбающееся лицо 81"/>
                        <p:cNvSpPr/>
                        <p:nvPr/>
                      </p:nvSpPr>
                      <p:spPr>
                        <a:xfrm>
                          <a:off x="838124" y="1452707"/>
                          <a:ext cx="267218" cy="309835"/>
                        </a:xfrm>
                        <a:prstGeom prst="smileyFace">
                          <a:avLst>
                            <a:gd name="adj" fmla="val 4653"/>
                          </a:avLst>
                        </a:prstGeom>
                        <a:gradFill flip="none" rotWithShape="1">
                          <a:gsLst>
                            <a:gs pos="0">
                              <a:srgbClr val="FFFF00">
                                <a:shade val="30000"/>
                                <a:satMod val="115000"/>
                              </a:srgbClr>
                            </a:gs>
                            <a:gs pos="50000">
                              <a:srgbClr val="FFFF00">
                                <a:shade val="67500"/>
                                <a:satMod val="115000"/>
                              </a:srgbClr>
                            </a:gs>
                            <a:gs pos="100000">
                              <a:srgbClr val="FFFF00">
                                <a:shade val="100000"/>
                                <a:satMod val="115000"/>
                              </a:srgbClr>
                            </a:gs>
                          </a:gsLst>
                          <a:lin ang="16200000" scaled="1"/>
                          <a:tileRect/>
                        </a:gradFill>
                        <a:ln w="31750" cap="flat" cmpd="sng" algn="ctr">
                          <a:solidFill>
                            <a:sysClr val="windowText" lastClr="000000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ru-RU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" lastClr="FFFFFF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83" name="Хорда 82"/>
                        <p:cNvSpPr/>
                        <p:nvPr/>
                      </p:nvSpPr>
                      <p:spPr>
                        <a:xfrm rot="5726762">
                          <a:off x="758544" y="2941325"/>
                          <a:ext cx="178857" cy="211843"/>
                        </a:xfrm>
                        <a:prstGeom prst="chord">
                          <a:avLst>
                            <a:gd name="adj1" fmla="val 4672785"/>
                            <a:gd name="adj2" fmla="val 16200000"/>
                          </a:avLst>
                        </a:prstGeom>
                        <a:solidFill>
                          <a:srgbClr val="FFC000"/>
                        </a:solidFill>
                        <a:ln w="31750" cap="flat" cmpd="sng" algn="ctr">
                          <a:solidFill>
                            <a:sysClr val="windowText" lastClr="000000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ru-RU" sz="18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84" name="Хорда 83"/>
                        <p:cNvSpPr/>
                        <p:nvPr/>
                      </p:nvSpPr>
                      <p:spPr>
                        <a:xfrm rot="5726762">
                          <a:off x="1005825" y="2938649"/>
                          <a:ext cx="178857" cy="211843"/>
                        </a:xfrm>
                        <a:prstGeom prst="chord">
                          <a:avLst>
                            <a:gd name="adj1" fmla="val 4672785"/>
                            <a:gd name="adj2" fmla="val 16200000"/>
                          </a:avLst>
                        </a:prstGeom>
                        <a:solidFill>
                          <a:srgbClr val="FFC000"/>
                        </a:solidFill>
                        <a:ln w="31750" cap="flat" cmpd="sng" algn="ctr">
                          <a:solidFill>
                            <a:sysClr val="windowText" lastClr="000000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ru-RU" sz="18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85" name="Скругленный прямоугольник 84"/>
                        <p:cNvSpPr/>
                        <p:nvPr/>
                      </p:nvSpPr>
                      <p:spPr>
                        <a:xfrm>
                          <a:off x="860975" y="1853008"/>
                          <a:ext cx="45719" cy="432727"/>
                        </a:xfrm>
                        <a:prstGeom prst="roundRect">
                          <a:avLst/>
                        </a:prstGeom>
                        <a:solidFill>
                          <a:srgbClr val="00B050"/>
                        </a:solidFill>
                        <a:ln w="15875" cap="flat" cmpd="sng" algn="ctr">
                          <a:solidFill>
                            <a:sysClr val="windowText" lastClr="000000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ru-RU" sz="18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86" name="Скругленный прямоугольник 85"/>
                        <p:cNvSpPr/>
                        <p:nvPr/>
                      </p:nvSpPr>
                      <p:spPr>
                        <a:xfrm>
                          <a:off x="1049349" y="1855977"/>
                          <a:ext cx="45719" cy="432727"/>
                        </a:xfrm>
                        <a:prstGeom prst="roundRect">
                          <a:avLst/>
                        </a:prstGeom>
                        <a:solidFill>
                          <a:srgbClr val="00B050"/>
                        </a:solidFill>
                        <a:ln w="15875" cap="flat" cmpd="sng" algn="ctr">
                          <a:solidFill>
                            <a:sysClr val="windowText" lastClr="000000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ru-RU" sz="18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75" name="Пирог 74"/>
                    <p:cNvSpPr/>
                    <p:nvPr/>
                  </p:nvSpPr>
                  <p:spPr>
                    <a:xfrm>
                      <a:off x="1454530" y="3553708"/>
                      <a:ext cx="253189" cy="185903"/>
                    </a:xfrm>
                    <a:prstGeom prst="pie">
                      <a:avLst>
                        <a:gd name="adj1" fmla="val 10757660"/>
                        <a:gd name="adj2" fmla="val 57106"/>
                      </a:avLst>
                    </a:prstGeom>
                    <a:solidFill>
                      <a:srgbClr val="FF6600"/>
                    </a:solidFill>
                    <a:ln w="2540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sp>
              <p:nvSpPr>
                <p:cNvPr id="41" name="Freeform 32"/>
                <p:cNvSpPr>
                  <a:spLocks/>
                </p:cNvSpPr>
                <p:nvPr/>
              </p:nvSpPr>
              <p:spPr bwMode="auto">
                <a:xfrm>
                  <a:off x="1274814" y="4241611"/>
                  <a:ext cx="964735" cy="1055020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240" y="0"/>
                    </a:cxn>
                    <a:cxn ang="0">
                      <a:pos x="240" y="1260"/>
                    </a:cxn>
                    <a:cxn ang="0">
                      <a:pos x="443" y="1327"/>
                    </a:cxn>
                    <a:cxn ang="0">
                      <a:pos x="645" y="1245"/>
                    </a:cxn>
                    <a:cxn ang="0">
                      <a:pos x="645" y="532"/>
                    </a:cxn>
                    <a:cxn ang="0">
                      <a:pos x="15" y="540"/>
                    </a:cxn>
                    <a:cxn ang="0">
                      <a:pos x="16" y="211"/>
                    </a:cxn>
                  </a:cxnLst>
                  <a:rect l="0" t="0" r="r" b="b"/>
                  <a:pathLst>
                    <a:path w="645" h="1327">
                      <a:moveTo>
                        <a:pt x="0" y="7"/>
                      </a:moveTo>
                      <a:lnTo>
                        <a:pt x="240" y="0"/>
                      </a:lnTo>
                      <a:lnTo>
                        <a:pt x="240" y="1260"/>
                      </a:lnTo>
                      <a:lnTo>
                        <a:pt x="443" y="1327"/>
                      </a:lnTo>
                      <a:lnTo>
                        <a:pt x="645" y="1245"/>
                      </a:lnTo>
                      <a:lnTo>
                        <a:pt x="645" y="532"/>
                      </a:lnTo>
                      <a:lnTo>
                        <a:pt x="15" y="540"/>
                      </a:lnTo>
                      <a:lnTo>
                        <a:pt x="16" y="211"/>
                      </a:lnTo>
                    </a:path>
                  </a:pathLst>
                </a:custGeom>
                <a:noFill/>
                <a:ln w="28575">
                  <a:solidFill>
                    <a:srgbClr val="C00000"/>
                  </a:solidFill>
                  <a:prstDash val="lgDashDot"/>
                  <a:round/>
                  <a:headEnd type="triangle" w="med" len="med"/>
                  <a:tailEnd w="lg" len="lg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87" name="Скругленный прямоугольник 86"/>
                <p:cNvSpPr/>
                <p:nvPr/>
              </p:nvSpPr>
              <p:spPr bwMode="auto">
                <a:xfrm>
                  <a:off x="258086" y="6193914"/>
                  <a:ext cx="4313914" cy="197778"/>
                </a:xfrm>
                <a:prstGeom prst="roundRect">
                  <a:avLst/>
                </a:prstGeom>
                <a:pattFill prst="weave">
                  <a:fgClr>
                    <a:schemeClr val="tx1"/>
                  </a:fgClr>
                  <a:bgClr>
                    <a:schemeClr val="bg1"/>
                  </a:bgClr>
                </a:pattFill>
                <a:ln w="31750" cmpd="sng">
                  <a:solidFill>
                    <a:schemeClr val="tx1"/>
                  </a:solidFill>
                  <a:prstDash val="solid"/>
                  <a:round/>
                  <a:headEnd type="stealth" w="sm" len="sm"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ru-RU"/>
                </a:p>
              </p:txBody>
            </p:sp>
          </p:grpSp>
        </p:grpSp>
      </p:grp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Скругленный прямоугольник 142"/>
          <p:cNvSpPr/>
          <p:nvPr/>
        </p:nvSpPr>
        <p:spPr bwMode="auto">
          <a:xfrm>
            <a:off x="258086" y="3446268"/>
            <a:ext cx="3504159" cy="197778"/>
          </a:xfrm>
          <a:prstGeom prst="roundRect">
            <a:avLst/>
          </a:prstGeom>
          <a:pattFill prst="weave">
            <a:fgClr>
              <a:schemeClr val="tx1"/>
            </a:fgClr>
            <a:bgClr>
              <a:schemeClr val="bg1"/>
            </a:bgClr>
          </a:pattFill>
          <a:ln w="31750" cmpd="sng">
            <a:solidFill>
              <a:schemeClr val="tx1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ru-RU"/>
          </a:p>
        </p:txBody>
      </p:sp>
      <p:grpSp>
        <p:nvGrpSpPr>
          <p:cNvPr id="110" name="Группа 109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11" name="Прямоугольник 110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16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548680"/>
            <a:ext cx="8707441" cy="585664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indent="457200" algn="ctr">
              <a:lnSpc>
                <a:spcPts val="2000"/>
              </a:lnSpc>
            </a:pPr>
            <a:r>
              <a:rPr lang="ru-RU" sz="2000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Рассмотрим </a:t>
            </a:r>
            <a:r>
              <a:rPr lang="ru-RU" sz="2000" b="1" dirty="0" smtClean="0">
                <a:solidFill>
                  <a:srgbClr val="3366FF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ru-RU" sz="2000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однофазное однополюсное прикосновение в сети с изолированной нейтралью:</a:t>
            </a:r>
          </a:p>
        </p:txBody>
      </p:sp>
      <p:sp>
        <p:nvSpPr>
          <p:cNvPr id="354" name="Rectangle 141"/>
          <p:cNvSpPr>
            <a:spLocks noChangeArrowheads="1"/>
          </p:cNvSpPr>
          <p:nvPr/>
        </p:nvSpPr>
        <p:spPr bwMode="auto">
          <a:xfrm>
            <a:off x="83179" y="3791667"/>
            <a:ext cx="2214546" cy="627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000" b="1" dirty="0" smtClean="0">
                <a:latin typeface="Arial Narrow" pitchFamily="34" charset="0"/>
                <a:cs typeface="Arial" pitchFamily="34" charset="0"/>
              </a:rPr>
              <a:t>Пусть: </a:t>
            </a:r>
            <a:r>
              <a:rPr lang="en-US" sz="2000" b="1" dirty="0" smtClean="0">
                <a:latin typeface="Arial Narrow" pitchFamily="34" charset="0"/>
                <a:cs typeface="Arial" pitchFamily="34" charset="0"/>
              </a:rPr>
              <a:t>R</a:t>
            </a:r>
            <a:r>
              <a:rPr lang="ru-RU" sz="2000" b="1" baseline="-30000" dirty="0" smtClean="0">
                <a:latin typeface="Arial Narrow" pitchFamily="34" charset="0"/>
                <a:cs typeface="Arial" pitchFamily="34" charset="0"/>
              </a:rPr>
              <a:t>1</a:t>
            </a:r>
            <a:r>
              <a:rPr lang="ru-RU" sz="2000" b="1" dirty="0" smtClean="0">
                <a:latin typeface="Arial Narrow" pitchFamily="34" charset="0"/>
                <a:cs typeface="Arial" pitchFamily="34" charset="0"/>
              </a:rPr>
              <a:t> = </a:t>
            </a:r>
            <a:r>
              <a:rPr lang="en-US" sz="2000" b="1" dirty="0" smtClean="0">
                <a:latin typeface="Arial Narrow" pitchFamily="34" charset="0"/>
                <a:cs typeface="Arial" pitchFamily="34" charset="0"/>
              </a:rPr>
              <a:t>R</a:t>
            </a:r>
            <a:r>
              <a:rPr lang="ru-RU" sz="2000" b="1" baseline="-30000" dirty="0" smtClean="0">
                <a:latin typeface="Arial Narrow" pitchFamily="34" charset="0"/>
                <a:cs typeface="Arial" pitchFamily="34" charset="0"/>
              </a:rPr>
              <a:t>2</a:t>
            </a:r>
            <a:r>
              <a:rPr lang="ru-RU" sz="2000" b="1" dirty="0" smtClean="0">
                <a:latin typeface="Arial Narrow" pitchFamily="34" charset="0"/>
                <a:cs typeface="Arial" pitchFamily="34" charset="0"/>
              </a:rPr>
              <a:t> = </a:t>
            </a:r>
            <a:r>
              <a:rPr lang="en-US" sz="2000" b="1" dirty="0" smtClean="0">
                <a:latin typeface="Arial Narrow" pitchFamily="34" charset="0"/>
                <a:cs typeface="Arial" pitchFamily="34" charset="0"/>
              </a:rPr>
              <a:t>R</a:t>
            </a:r>
            <a:r>
              <a:rPr lang="ru-RU" sz="2000" b="1" baseline="-30000" dirty="0" smtClean="0">
                <a:latin typeface="Arial Narrow" pitchFamily="34" charset="0"/>
                <a:cs typeface="Arial" pitchFamily="34" charset="0"/>
              </a:rPr>
              <a:t>из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;  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</a:rPr>
              <a:t>тогда: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</a:p>
        </p:txBody>
      </p:sp>
      <p:grpSp>
        <p:nvGrpSpPr>
          <p:cNvPr id="2" name="Группа 1"/>
          <p:cNvGrpSpPr/>
          <p:nvPr/>
        </p:nvGrpSpPr>
        <p:grpSpPr>
          <a:xfrm>
            <a:off x="209370" y="1216702"/>
            <a:ext cx="3934002" cy="2327882"/>
            <a:chOff x="209370" y="352606"/>
            <a:chExt cx="3934002" cy="2327882"/>
          </a:xfrm>
        </p:grpSpPr>
        <p:grpSp>
          <p:nvGrpSpPr>
            <p:cNvPr id="10" name="Группа 9"/>
            <p:cNvGrpSpPr/>
            <p:nvPr/>
          </p:nvGrpSpPr>
          <p:grpSpPr>
            <a:xfrm>
              <a:off x="209370" y="352606"/>
              <a:ext cx="3934002" cy="2327882"/>
              <a:chOff x="209370" y="3000372"/>
              <a:chExt cx="3934002" cy="2327882"/>
            </a:xfrm>
          </p:grpSpPr>
          <p:sp>
            <p:nvSpPr>
              <p:cNvPr id="12" name="Oval 7"/>
              <p:cNvSpPr>
                <a:spLocks noChangeArrowheads="1"/>
              </p:cNvSpPr>
              <p:nvPr/>
            </p:nvSpPr>
            <p:spPr bwMode="auto">
              <a:xfrm>
                <a:off x="3686852" y="3177502"/>
                <a:ext cx="115430" cy="102243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3" name="Oval 8"/>
              <p:cNvSpPr>
                <a:spLocks noChangeArrowheads="1"/>
              </p:cNvSpPr>
              <p:nvPr/>
            </p:nvSpPr>
            <p:spPr bwMode="auto">
              <a:xfrm>
                <a:off x="3704530" y="3802323"/>
                <a:ext cx="115430" cy="102243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4" name="Line 10"/>
              <p:cNvSpPr>
                <a:spLocks noChangeShapeType="1"/>
              </p:cNvSpPr>
              <p:nvPr/>
            </p:nvSpPr>
            <p:spPr bwMode="auto">
              <a:xfrm flipV="1">
                <a:off x="3686852" y="3130925"/>
                <a:ext cx="115430" cy="20562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6" name="Line 11"/>
              <p:cNvSpPr>
                <a:spLocks noChangeShapeType="1"/>
              </p:cNvSpPr>
              <p:nvPr/>
            </p:nvSpPr>
            <p:spPr bwMode="auto">
              <a:xfrm flipV="1">
                <a:off x="3704530" y="3755746"/>
                <a:ext cx="115430" cy="20562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7" name="Line 19"/>
              <p:cNvSpPr>
                <a:spLocks noChangeShapeType="1"/>
              </p:cNvSpPr>
              <p:nvPr/>
            </p:nvSpPr>
            <p:spPr bwMode="auto">
              <a:xfrm>
                <a:off x="838543" y="3234304"/>
                <a:ext cx="0" cy="615733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8" name="Text Box 33"/>
              <p:cNvSpPr txBox="1">
                <a:spLocks noChangeArrowheads="1"/>
              </p:cNvSpPr>
              <p:nvPr/>
            </p:nvSpPr>
            <p:spPr bwMode="auto">
              <a:xfrm>
                <a:off x="3437274" y="3443335"/>
                <a:ext cx="474198" cy="16131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9" name="Text Box 34"/>
              <p:cNvSpPr txBox="1">
                <a:spLocks noChangeArrowheads="1"/>
              </p:cNvSpPr>
              <p:nvPr/>
            </p:nvSpPr>
            <p:spPr bwMode="auto">
              <a:xfrm>
                <a:off x="2865421" y="4404884"/>
                <a:ext cx="350390" cy="322636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itchFamily="34" charset="0"/>
                    <a:cs typeface="Arial" pitchFamily="34" charset="0"/>
                  </a:rPr>
                  <a:t>R</a:t>
                </a:r>
                <a:r>
                  <a:rPr kumimoji="0" lang="ru-RU" sz="2000" b="1" i="0" u="none" strike="noStrike" cap="none" normalizeH="0" baseline="-250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itchFamily="34" charset="0"/>
                    <a:cs typeface="Arial" pitchFamily="34" charset="0"/>
                  </a:rPr>
                  <a:t>2</a:t>
                </a:r>
                <a:endParaRPr kumimoji="0" lang="ru-RU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  <a:cs typeface="Arial" pitchFamily="34" charset="0"/>
                </a:endParaRPr>
              </a:p>
            </p:txBody>
          </p:sp>
          <p:sp>
            <p:nvSpPr>
              <p:cNvPr id="20" name="Text Box 35"/>
              <p:cNvSpPr txBox="1">
                <a:spLocks noChangeArrowheads="1"/>
              </p:cNvSpPr>
              <p:nvPr/>
            </p:nvSpPr>
            <p:spPr bwMode="auto">
              <a:xfrm>
                <a:off x="3419872" y="4405846"/>
                <a:ext cx="474198" cy="322636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itchFamily="34" charset="0"/>
                    <a:cs typeface="Arial" pitchFamily="34" charset="0"/>
                  </a:rPr>
                  <a:t>R</a:t>
                </a:r>
                <a:r>
                  <a:rPr kumimoji="0" lang="ru-RU" sz="2000" b="1" i="0" u="none" strike="noStrike" cap="none" normalizeH="0" baseline="-250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itchFamily="34" charset="0"/>
                    <a:cs typeface="Arial" pitchFamily="34" charset="0"/>
                  </a:rPr>
                  <a:t>1</a:t>
                </a:r>
                <a:endParaRPr kumimoji="0" lang="ru-RU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  <a:cs typeface="Arial" pitchFamily="34" charset="0"/>
                </a:endParaRPr>
              </a:p>
            </p:txBody>
          </p:sp>
          <p:sp>
            <p:nvSpPr>
              <p:cNvPr id="21" name="Text Box 36"/>
              <p:cNvSpPr txBox="1">
                <a:spLocks noChangeArrowheads="1"/>
              </p:cNvSpPr>
              <p:nvPr/>
            </p:nvSpPr>
            <p:spPr bwMode="auto">
              <a:xfrm>
                <a:off x="3643306" y="3000372"/>
                <a:ext cx="474198" cy="36283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rPr>
                  <a:t>1</a:t>
                </a:r>
                <a:endParaRPr kumimoji="0" lang="ru-RU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" name="Text Box 37"/>
              <p:cNvSpPr txBox="1">
                <a:spLocks noChangeArrowheads="1"/>
              </p:cNvSpPr>
              <p:nvPr/>
            </p:nvSpPr>
            <p:spPr bwMode="auto">
              <a:xfrm>
                <a:off x="3669174" y="3843220"/>
                <a:ext cx="474198" cy="300159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rPr>
                  <a:t>2</a:t>
                </a:r>
                <a:endParaRPr kumimoji="0" lang="ru-RU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" name="Text Box 37"/>
              <p:cNvSpPr txBox="1">
                <a:spLocks noChangeArrowheads="1"/>
              </p:cNvSpPr>
              <p:nvPr/>
            </p:nvSpPr>
            <p:spPr bwMode="auto">
              <a:xfrm>
                <a:off x="3714744" y="3357562"/>
                <a:ext cx="317172" cy="32945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b="1" kern="0" dirty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U</a:t>
                </a:r>
                <a:endParaRPr lang="ru-RU" sz="2000" b="1" kern="0" dirty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endParaRPr>
              </a:p>
            </p:txBody>
          </p:sp>
          <p:sp>
            <p:nvSpPr>
              <p:cNvPr id="24" name="Text Box 37"/>
              <p:cNvSpPr txBox="1">
                <a:spLocks noChangeArrowheads="1"/>
              </p:cNvSpPr>
              <p:nvPr/>
            </p:nvSpPr>
            <p:spPr bwMode="auto">
              <a:xfrm>
                <a:off x="823124" y="4348574"/>
                <a:ext cx="508516" cy="32945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2000" b="1" kern="0" dirty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R</a:t>
                </a:r>
                <a:r>
                  <a:rPr lang="ru-RU" sz="2000" b="1" kern="0" baseline="-25000" dirty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ч</a:t>
                </a:r>
              </a:p>
            </p:txBody>
          </p:sp>
          <p:sp>
            <p:nvSpPr>
              <p:cNvPr id="26" name="Text Box 37"/>
              <p:cNvSpPr txBox="1">
                <a:spLocks noChangeArrowheads="1"/>
              </p:cNvSpPr>
              <p:nvPr/>
            </p:nvSpPr>
            <p:spPr bwMode="auto">
              <a:xfrm>
                <a:off x="2071670" y="3929066"/>
                <a:ext cx="285752" cy="42862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b="1" kern="0" dirty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I</a:t>
                </a:r>
                <a:r>
                  <a:rPr lang="ru-RU" sz="2000" b="1" kern="0" baseline="-25000" dirty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ч</a:t>
                </a:r>
              </a:p>
            </p:txBody>
          </p:sp>
          <p:sp>
            <p:nvSpPr>
              <p:cNvPr id="27" name="Text Box 37"/>
              <p:cNvSpPr txBox="1">
                <a:spLocks noChangeArrowheads="1"/>
              </p:cNvSpPr>
              <p:nvPr/>
            </p:nvSpPr>
            <p:spPr bwMode="auto">
              <a:xfrm>
                <a:off x="587347" y="3000372"/>
                <a:ext cx="474198" cy="28575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1600" b="1" dirty="0" smtClean="0">
                    <a:latin typeface="Arial" pitchFamily="34" charset="0"/>
                    <a:cs typeface="Arial" pitchFamily="34" charset="0"/>
                  </a:rPr>
                  <a:t>TV</a:t>
                </a:r>
                <a:endParaRPr lang="ru-RU" sz="1600" b="1" dirty="0" smtClean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" name="Двойная стрелка вверх/вниз 27"/>
              <p:cNvSpPr/>
              <p:nvPr/>
            </p:nvSpPr>
            <p:spPr>
              <a:xfrm>
                <a:off x="3532440" y="3254240"/>
                <a:ext cx="78857" cy="563684"/>
              </a:xfrm>
              <a:prstGeom prst="upDownArrow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0" name="Arc 21"/>
              <p:cNvSpPr>
                <a:spLocks/>
              </p:cNvSpPr>
              <p:nvPr/>
            </p:nvSpPr>
            <p:spPr bwMode="auto">
              <a:xfrm flipH="1">
                <a:off x="913370" y="3234345"/>
                <a:ext cx="128000" cy="202263"/>
              </a:xfrm>
              <a:custGeom>
                <a:avLst/>
                <a:gdLst>
                  <a:gd name="G0" fmla="+- 486 0 0"/>
                  <a:gd name="G1" fmla="+- 21600 0 0"/>
                  <a:gd name="G2" fmla="+- 21600 0 0"/>
                  <a:gd name="T0" fmla="*/ 486 w 22086"/>
                  <a:gd name="T1" fmla="*/ 0 h 43200"/>
                  <a:gd name="T2" fmla="*/ 0 w 22086"/>
                  <a:gd name="T3" fmla="*/ 43195 h 43200"/>
                  <a:gd name="T4" fmla="*/ 486 w 22086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86" h="43200" fill="none" extrusionOk="0">
                    <a:moveTo>
                      <a:pt x="485" y="0"/>
                    </a:moveTo>
                    <a:cubicBezTo>
                      <a:pt x="12415" y="0"/>
                      <a:pt x="22086" y="9670"/>
                      <a:pt x="22086" y="21600"/>
                    </a:cubicBezTo>
                    <a:cubicBezTo>
                      <a:pt x="22086" y="33529"/>
                      <a:pt x="12415" y="43200"/>
                      <a:pt x="486" y="43200"/>
                    </a:cubicBezTo>
                    <a:cubicBezTo>
                      <a:pt x="323" y="43200"/>
                      <a:pt x="161" y="43198"/>
                      <a:pt x="0" y="43194"/>
                    </a:cubicBezTo>
                  </a:path>
                  <a:path w="22086" h="43200" stroke="0" extrusionOk="0">
                    <a:moveTo>
                      <a:pt x="485" y="0"/>
                    </a:moveTo>
                    <a:cubicBezTo>
                      <a:pt x="12415" y="0"/>
                      <a:pt x="22086" y="9670"/>
                      <a:pt x="22086" y="21600"/>
                    </a:cubicBezTo>
                    <a:cubicBezTo>
                      <a:pt x="22086" y="33529"/>
                      <a:pt x="12415" y="43200"/>
                      <a:pt x="486" y="43200"/>
                    </a:cubicBezTo>
                    <a:cubicBezTo>
                      <a:pt x="323" y="43200"/>
                      <a:pt x="161" y="43198"/>
                      <a:pt x="0" y="43194"/>
                    </a:cubicBezTo>
                    <a:lnTo>
                      <a:pt x="486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1" name="Arc 22"/>
              <p:cNvSpPr>
                <a:spLocks/>
              </p:cNvSpPr>
              <p:nvPr/>
            </p:nvSpPr>
            <p:spPr bwMode="auto">
              <a:xfrm flipH="1">
                <a:off x="913370" y="3436608"/>
                <a:ext cx="128000" cy="202263"/>
              </a:xfrm>
              <a:custGeom>
                <a:avLst/>
                <a:gdLst>
                  <a:gd name="G0" fmla="+- 486 0 0"/>
                  <a:gd name="G1" fmla="+- 21600 0 0"/>
                  <a:gd name="G2" fmla="+- 21600 0 0"/>
                  <a:gd name="T0" fmla="*/ 486 w 22086"/>
                  <a:gd name="T1" fmla="*/ 0 h 43200"/>
                  <a:gd name="T2" fmla="*/ 0 w 22086"/>
                  <a:gd name="T3" fmla="*/ 43195 h 43200"/>
                  <a:gd name="T4" fmla="*/ 486 w 22086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86" h="43200" fill="none" extrusionOk="0">
                    <a:moveTo>
                      <a:pt x="485" y="0"/>
                    </a:moveTo>
                    <a:cubicBezTo>
                      <a:pt x="12415" y="0"/>
                      <a:pt x="22086" y="9670"/>
                      <a:pt x="22086" y="21600"/>
                    </a:cubicBezTo>
                    <a:cubicBezTo>
                      <a:pt x="22086" y="33529"/>
                      <a:pt x="12415" y="43200"/>
                      <a:pt x="486" y="43200"/>
                    </a:cubicBezTo>
                    <a:cubicBezTo>
                      <a:pt x="323" y="43200"/>
                      <a:pt x="161" y="43198"/>
                      <a:pt x="0" y="43194"/>
                    </a:cubicBezTo>
                  </a:path>
                  <a:path w="22086" h="43200" stroke="0" extrusionOk="0">
                    <a:moveTo>
                      <a:pt x="485" y="0"/>
                    </a:moveTo>
                    <a:cubicBezTo>
                      <a:pt x="12415" y="0"/>
                      <a:pt x="22086" y="9670"/>
                      <a:pt x="22086" y="21600"/>
                    </a:cubicBezTo>
                    <a:cubicBezTo>
                      <a:pt x="22086" y="33529"/>
                      <a:pt x="12415" y="43200"/>
                      <a:pt x="486" y="43200"/>
                    </a:cubicBezTo>
                    <a:cubicBezTo>
                      <a:pt x="323" y="43200"/>
                      <a:pt x="161" y="43198"/>
                      <a:pt x="0" y="43194"/>
                    </a:cubicBezTo>
                    <a:lnTo>
                      <a:pt x="486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2" name="Arc 23"/>
              <p:cNvSpPr>
                <a:spLocks/>
              </p:cNvSpPr>
              <p:nvPr/>
            </p:nvSpPr>
            <p:spPr bwMode="auto">
              <a:xfrm flipH="1">
                <a:off x="913370" y="3638871"/>
                <a:ext cx="128000" cy="202263"/>
              </a:xfrm>
              <a:custGeom>
                <a:avLst/>
                <a:gdLst>
                  <a:gd name="G0" fmla="+- 486 0 0"/>
                  <a:gd name="G1" fmla="+- 21600 0 0"/>
                  <a:gd name="G2" fmla="+- 21600 0 0"/>
                  <a:gd name="T0" fmla="*/ 486 w 22086"/>
                  <a:gd name="T1" fmla="*/ 0 h 43200"/>
                  <a:gd name="T2" fmla="*/ 0 w 22086"/>
                  <a:gd name="T3" fmla="*/ 43195 h 43200"/>
                  <a:gd name="T4" fmla="*/ 486 w 22086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86" h="43200" fill="none" extrusionOk="0">
                    <a:moveTo>
                      <a:pt x="485" y="0"/>
                    </a:moveTo>
                    <a:cubicBezTo>
                      <a:pt x="12415" y="0"/>
                      <a:pt x="22086" y="9670"/>
                      <a:pt x="22086" y="21600"/>
                    </a:cubicBezTo>
                    <a:cubicBezTo>
                      <a:pt x="22086" y="33529"/>
                      <a:pt x="12415" y="43200"/>
                      <a:pt x="486" y="43200"/>
                    </a:cubicBezTo>
                    <a:cubicBezTo>
                      <a:pt x="323" y="43200"/>
                      <a:pt x="161" y="43198"/>
                      <a:pt x="0" y="43194"/>
                    </a:cubicBezTo>
                  </a:path>
                  <a:path w="22086" h="43200" stroke="0" extrusionOk="0">
                    <a:moveTo>
                      <a:pt x="485" y="0"/>
                    </a:moveTo>
                    <a:cubicBezTo>
                      <a:pt x="12415" y="0"/>
                      <a:pt x="22086" y="9670"/>
                      <a:pt x="22086" y="21600"/>
                    </a:cubicBezTo>
                    <a:cubicBezTo>
                      <a:pt x="22086" y="33529"/>
                      <a:pt x="12415" y="43200"/>
                      <a:pt x="486" y="43200"/>
                    </a:cubicBezTo>
                    <a:cubicBezTo>
                      <a:pt x="323" y="43200"/>
                      <a:pt x="161" y="43198"/>
                      <a:pt x="0" y="43194"/>
                    </a:cubicBezTo>
                    <a:lnTo>
                      <a:pt x="486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3" name="Freeform 24"/>
              <p:cNvSpPr>
                <a:spLocks/>
              </p:cNvSpPr>
              <p:nvPr/>
            </p:nvSpPr>
            <p:spPr bwMode="auto">
              <a:xfrm>
                <a:off x="1034970" y="3235440"/>
                <a:ext cx="2640000" cy="0"/>
              </a:xfrm>
              <a:custGeom>
                <a:avLst/>
                <a:gdLst/>
                <a:ahLst/>
                <a:cxnLst>
                  <a:cxn ang="0">
                    <a:pos x="2562" y="0"/>
                  </a:cxn>
                  <a:cxn ang="0">
                    <a:pos x="0" y="0"/>
                  </a:cxn>
                </a:cxnLst>
                <a:rect l="0" t="0" r="r" b="b"/>
                <a:pathLst>
                  <a:path w="2562" h="1">
                    <a:moveTo>
                      <a:pt x="2562" y="0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4" name="Freeform 25"/>
              <p:cNvSpPr>
                <a:spLocks/>
              </p:cNvSpPr>
              <p:nvPr/>
            </p:nvSpPr>
            <p:spPr bwMode="auto">
              <a:xfrm>
                <a:off x="1028846" y="3842085"/>
                <a:ext cx="2664245" cy="0"/>
              </a:xfrm>
              <a:custGeom>
                <a:avLst/>
                <a:gdLst/>
                <a:ahLst/>
                <a:cxnLst>
                  <a:cxn ang="0">
                    <a:pos x="2562" y="0"/>
                  </a:cxn>
                  <a:cxn ang="0">
                    <a:pos x="0" y="0"/>
                  </a:cxn>
                </a:cxnLst>
                <a:rect l="0" t="0" r="r" b="b"/>
                <a:pathLst>
                  <a:path w="2562" h="1">
                    <a:moveTo>
                      <a:pt x="2562" y="0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6" name="Line 27"/>
              <p:cNvSpPr>
                <a:spLocks noChangeShapeType="1"/>
              </p:cNvSpPr>
              <p:nvPr/>
            </p:nvSpPr>
            <p:spPr bwMode="auto">
              <a:xfrm>
                <a:off x="3391518" y="3242256"/>
                <a:ext cx="0" cy="198768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oval"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7" name="Line 28"/>
              <p:cNvSpPr>
                <a:spLocks noChangeShapeType="1"/>
              </p:cNvSpPr>
              <p:nvPr/>
            </p:nvSpPr>
            <p:spPr bwMode="auto">
              <a:xfrm flipH="1">
                <a:off x="2796607" y="3844608"/>
                <a:ext cx="4243" cy="138533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oval"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43" name="Arc 21"/>
              <p:cNvSpPr>
                <a:spLocks/>
              </p:cNvSpPr>
              <p:nvPr/>
            </p:nvSpPr>
            <p:spPr bwMode="auto">
              <a:xfrm rot="10800000" flipH="1">
                <a:off x="630170" y="3638871"/>
                <a:ext cx="128000" cy="202263"/>
              </a:xfrm>
              <a:custGeom>
                <a:avLst/>
                <a:gdLst>
                  <a:gd name="G0" fmla="+- 486 0 0"/>
                  <a:gd name="G1" fmla="+- 21600 0 0"/>
                  <a:gd name="G2" fmla="+- 21600 0 0"/>
                  <a:gd name="T0" fmla="*/ 486 w 22086"/>
                  <a:gd name="T1" fmla="*/ 0 h 43200"/>
                  <a:gd name="T2" fmla="*/ 0 w 22086"/>
                  <a:gd name="T3" fmla="*/ 43195 h 43200"/>
                  <a:gd name="T4" fmla="*/ 486 w 22086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86" h="43200" fill="none" extrusionOk="0">
                    <a:moveTo>
                      <a:pt x="485" y="0"/>
                    </a:moveTo>
                    <a:cubicBezTo>
                      <a:pt x="12415" y="0"/>
                      <a:pt x="22086" y="9670"/>
                      <a:pt x="22086" y="21600"/>
                    </a:cubicBezTo>
                    <a:cubicBezTo>
                      <a:pt x="22086" y="33529"/>
                      <a:pt x="12415" y="43200"/>
                      <a:pt x="486" y="43200"/>
                    </a:cubicBezTo>
                    <a:cubicBezTo>
                      <a:pt x="323" y="43200"/>
                      <a:pt x="161" y="43198"/>
                      <a:pt x="0" y="43194"/>
                    </a:cubicBezTo>
                  </a:path>
                  <a:path w="22086" h="43200" stroke="0" extrusionOk="0">
                    <a:moveTo>
                      <a:pt x="485" y="0"/>
                    </a:moveTo>
                    <a:cubicBezTo>
                      <a:pt x="12415" y="0"/>
                      <a:pt x="22086" y="9670"/>
                      <a:pt x="22086" y="21600"/>
                    </a:cubicBezTo>
                    <a:cubicBezTo>
                      <a:pt x="22086" y="33529"/>
                      <a:pt x="12415" y="43200"/>
                      <a:pt x="486" y="43200"/>
                    </a:cubicBezTo>
                    <a:cubicBezTo>
                      <a:pt x="323" y="43200"/>
                      <a:pt x="161" y="43198"/>
                      <a:pt x="0" y="43194"/>
                    </a:cubicBezTo>
                    <a:lnTo>
                      <a:pt x="486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44" name="Arc 22"/>
              <p:cNvSpPr>
                <a:spLocks/>
              </p:cNvSpPr>
              <p:nvPr/>
            </p:nvSpPr>
            <p:spPr bwMode="auto">
              <a:xfrm rot="10800000" flipH="1">
                <a:off x="630170" y="3436608"/>
                <a:ext cx="128000" cy="202263"/>
              </a:xfrm>
              <a:custGeom>
                <a:avLst/>
                <a:gdLst>
                  <a:gd name="G0" fmla="+- 486 0 0"/>
                  <a:gd name="G1" fmla="+- 21600 0 0"/>
                  <a:gd name="G2" fmla="+- 21600 0 0"/>
                  <a:gd name="T0" fmla="*/ 486 w 22086"/>
                  <a:gd name="T1" fmla="*/ 0 h 43200"/>
                  <a:gd name="T2" fmla="*/ 0 w 22086"/>
                  <a:gd name="T3" fmla="*/ 43195 h 43200"/>
                  <a:gd name="T4" fmla="*/ 486 w 22086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86" h="43200" fill="none" extrusionOk="0">
                    <a:moveTo>
                      <a:pt x="485" y="0"/>
                    </a:moveTo>
                    <a:cubicBezTo>
                      <a:pt x="12415" y="0"/>
                      <a:pt x="22086" y="9670"/>
                      <a:pt x="22086" y="21600"/>
                    </a:cubicBezTo>
                    <a:cubicBezTo>
                      <a:pt x="22086" y="33529"/>
                      <a:pt x="12415" y="43200"/>
                      <a:pt x="486" y="43200"/>
                    </a:cubicBezTo>
                    <a:cubicBezTo>
                      <a:pt x="323" y="43200"/>
                      <a:pt x="161" y="43198"/>
                      <a:pt x="0" y="43194"/>
                    </a:cubicBezTo>
                  </a:path>
                  <a:path w="22086" h="43200" stroke="0" extrusionOk="0">
                    <a:moveTo>
                      <a:pt x="485" y="0"/>
                    </a:moveTo>
                    <a:cubicBezTo>
                      <a:pt x="12415" y="0"/>
                      <a:pt x="22086" y="9670"/>
                      <a:pt x="22086" y="21600"/>
                    </a:cubicBezTo>
                    <a:cubicBezTo>
                      <a:pt x="22086" y="33529"/>
                      <a:pt x="12415" y="43200"/>
                      <a:pt x="486" y="43200"/>
                    </a:cubicBezTo>
                    <a:cubicBezTo>
                      <a:pt x="323" y="43200"/>
                      <a:pt x="161" y="43198"/>
                      <a:pt x="0" y="43194"/>
                    </a:cubicBezTo>
                    <a:lnTo>
                      <a:pt x="486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45" name="Arc 23"/>
              <p:cNvSpPr>
                <a:spLocks/>
              </p:cNvSpPr>
              <p:nvPr/>
            </p:nvSpPr>
            <p:spPr bwMode="auto">
              <a:xfrm rot="10800000" flipH="1">
                <a:off x="630170" y="3234345"/>
                <a:ext cx="128000" cy="202263"/>
              </a:xfrm>
              <a:custGeom>
                <a:avLst/>
                <a:gdLst>
                  <a:gd name="G0" fmla="+- 486 0 0"/>
                  <a:gd name="G1" fmla="+- 21600 0 0"/>
                  <a:gd name="G2" fmla="+- 21600 0 0"/>
                  <a:gd name="T0" fmla="*/ 486 w 22086"/>
                  <a:gd name="T1" fmla="*/ 0 h 43200"/>
                  <a:gd name="T2" fmla="*/ 0 w 22086"/>
                  <a:gd name="T3" fmla="*/ 43195 h 43200"/>
                  <a:gd name="T4" fmla="*/ 486 w 22086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86" h="43200" fill="none" extrusionOk="0">
                    <a:moveTo>
                      <a:pt x="485" y="0"/>
                    </a:moveTo>
                    <a:cubicBezTo>
                      <a:pt x="12415" y="0"/>
                      <a:pt x="22086" y="9670"/>
                      <a:pt x="22086" y="21600"/>
                    </a:cubicBezTo>
                    <a:cubicBezTo>
                      <a:pt x="22086" y="33529"/>
                      <a:pt x="12415" y="43200"/>
                      <a:pt x="486" y="43200"/>
                    </a:cubicBezTo>
                    <a:cubicBezTo>
                      <a:pt x="323" y="43200"/>
                      <a:pt x="161" y="43198"/>
                      <a:pt x="0" y="43194"/>
                    </a:cubicBezTo>
                  </a:path>
                  <a:path w="22086" h="43200" stroke="0" extrusionOk="0">
                    <a:moveTo>
                      <a:pt x="485" y="0"/>
                    </a:moveTo>
                    <a:cubicBezTo>
                      <a:pt x="12415" y="0"/>
                      <a:pt x="22086" y="9670"/>
                      <a:pt x="22086" y="21600"/>
                    </a:cubicBezTo>
                    <a:cubicBezTo>
                      <a:pt x="22086" y="33529"/>
                      <a:pt x="12415" y="43200"/>
                      <a:pt x="486" y="43200"/>
                    </a:cubicBezTo>
                    <a:cubicBezTo>
                      <a:pt x="323" y="43200"/>
                      <a:pt x="161" y="43198"/>
                      <a:pt x="0" y="43194"/>
                    </a:cubicBezTo>
                    <a:lnTo>
                      <a:pt x="486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46" name="Freeform 24"/>
              <p:cNvSpPr>
                <a:spLocks/>
              </p:cNvSpPr>
              <p:nvPr/>
            </p:nvSpPr>
            <p:spPr bwMode="auto">
              <a:xfrm>
                <a:off x="209370" y="3235440"/>
                <a:ext cx="416000" cy="0"/>
              </a:xfrm>
              <a:custGeom>
                <a:avLst/>
                <a:gdLst/>
                <a:ahLst/>
                <a:cxnLst>
                  <a:cxn ang="0">
                    <a:pos x="2562" y="0"/>
                  </a:cxn>
                  <a:cxn ang="0">
                    <a:pos x="0" y="0"/>
                  </a:cxn>
                </a:cxnLst>
                <a:rect l="0" t="0" r="r" b="b"/>
                <a:pathLst>
                  <a:path w="2562" h="1">
                    <a:moveTo>
                      <a:pt x="2562" y="0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scene3d>
                <a:camera prst="orthographicFront">
                  <a:rot lat="0" lon="10800000" rev="0"/>
                </a:camera>
                <a:lightRig rig="threePt" dir="t"/>
              </a:scene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47" name="Freeform 25"/>
              <p:cNvSpPr>
                <a:spLocks/>
              </p:cNvSpPr>
              <p:nvPr/>
            </p:nvSpPr>
            <p:spPr bwMode="auto">
              <a:xfrm>
                <a:off x="209370" y="3842085"/>
                <a:ext cx="416000" cy="0"/>
              </a:xfrm>
              <a:custGeom>
                <a:avLst/>
                <a:gdLst/>
                <a:ahLst/>
                <a:cxnLst>
                  <a:cxn ang="0">
                    <a:pos x="2562" y="0"/>
                  </a:cxn>
                  <a:cxn ang="0">
                    <a:pos x="0" y="0"/>
                  </a:cxn>
                </a:cxnLst>
                <a:rect l="0" t="0" r="r" b="b"/>
                <a:pathLst>
                  <a:path w="2562" h="1">
                    <a:moveTo>
                      <a:pt x="2562" y="0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scene3d>
                <a:camera prst="orthographicFront">
                  <a:rot lat="0" lon="10800000" rev="0"/>
                </a:camera>
                <a:lightRig rig="threePt" dir="t"/>
              </a:scene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51" name="Freeform 24"/>
              <p:cNvSpPr>
                <a:spLocks/>
              </p:cNvSpPr>
              <p:nvPr/>
            </p:nvSpPr>
            <p:spPr bwMode="auto">
              <a:xfrm>
                <a:off x="1214414" y="3312000"/>
                <a:ext cx="1980849" cy="2016254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2100" y="0"/>
                  </a:cxn>
                  <a:cxn ang="0">
                    <a:pos x="2100" y="1830"/>
                  </a:cxn>
                  <a:cxn ang="0">
                    <a:pos x="645" y="1830"/>
                  </a:cxn>
                  <a:cxn ang="0">
                    <a:pos x="645" y="1275"/>
                  </a:cxn>
                  <a:cxn ang="0">
                    <a:pos x="787" y="1238"/>
                  </a:cxn>
                  <a:cxn ang="0">
                    <a:pos x="787" y="413"/>
                  </a:cxn>
                  <a:cxn ang="0">
                    <a:pos x="0" y="413"/>
                  </a:cxn>
                </a:cxnLst>
                <a:rect l="0" t="0" r="r" b="b"/>
                <a:pathLst>
                  <a:path w="2100" h="1830">
                    <a:moveTo>
                      <a:pt x="7" y="0"/>
                    </a:moveTo>
                    <a:lnTo>
                      <a:pt x="2100" y="0"/>
                    </a:lnTo>
                    <a:lnTo>
                      <a:pt x="2100" y="1830"/>
                    </a:lnTo>
                    <a:lnTo>
                      <a:pt x="645" y="1830"/>
                    </a:lnTo>
                    <a:lnTo>
                      <a:pt x="645" y="1275"/>
                    </a:lnTo>
                    <a:lnTo>
                      <a:pt x="787" y="1238"/>
                    </a:lnTo>
                    <a:lnTo>
                      <a:pt x="787" y="413"/>
                    </a:lnTo>
                    <a:lnTo>
                      <a:pt x="0" y="413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prstDash val="lgDashDot"/>
                <a:round/>
                <a:headEnd type="triangle" w="med" len="med"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sp>
          <p:nvSpPr>
            <p:cNvPr id="98" name="Rectangle 7"/>
            <p:cNvSpPr>
              <a:spLocks noChangeArrowheads="1"/>
            </p:cNvSpPr>
            <p:nvPr/>
          </p:nvSpPr>
          <p:spPr bwMode="auto">
            <a:xfrm>
              <a:off x="3291426" y="1633122"/>
              <a:ext cx="226037" cy="49973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9" name="Rectangle 7"/>
            <p:cNvSpPr>
              <a:spLocks noChangeArrowheads="1"/>
            </p:cNvSpPr>
            <p:nvPr/>
          </p:nvSpPr>
          <p:spPr bwMode="auto">
            <a:xfrm>
              <a:off x="2683589" y="1652773"/>
              <a:ext cx="226037" cy="49973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113" name="Группа 112"/>
          <p:cNvGrpSpPr/>
          <p:nvPr/>
        </p:nvGrpSpPr>
        <p:grpSpPr>
          <a:xfrm>
            <a:off x="4286248" y="1016748"/>
            <a:ext cx="2648110" cy="2772292"/>
            <a:chOff x="4071934" y="500042"/>
            <a:chExt cx="2648110" cy="2772292"/>
          </a:xfrm>
        </p:grpSpPr>
        <p:sp>
          <p:nvSpPr>
            <p:cNvPr id="339" name="Text Box 52"/>
            <p:cNvSpPr txBox="1">
              <a:spLocks noChangeArrowheads="1"/>
            </p:cNvSpPr>
            <p:nvPr/>
          </p:nvSpPr>
          <p:spPr bwMode="auto">
            <a:xfrm>
              <a:off x="4071934" y="2500306"/>
              <a:ext cx="577326" cy="36101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</a:rPr>
                <a:t>R</a:t>
              </a:r>
              <a:r>
                <a:rPr kumimoji="0" lang="ru-RU" b="1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</a:rPr>
                <a:t>2</a:t>
              </a:r>
              <a:endParaRPr kumimoji="0" 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grpSp>
          <p:nvGrpSpPr>
            <p:cNvPr id="112" name="Группа 111"/>
            <p:cNvGrpSpPr/>
            <p:nvPr/>
          </p:nvGrpSpPr>
          <p:grpSpPr>
            <a:xfrm>
              <a:off x="4071934" y="500042"/>
              <a:ext cx="2648110" cy="2772292"/>
              <a:chOff x="4071934" y="500042"/>
              <a:chExt cx="2648110" cy="2772292"/>
            </a:xfrm>
          </p:grpSpPr>
          <p:sp>
            <p:nvSpPr>
              <p:cNvPr id="341" name="Freeform 55"/>
              <p:cNvSpPr>
                <a:spLocks/>
              </p:cNvSpPr>
              <p:nvPr/>
            </p:nvSpPr>
            <p:spPr bwMode="auto">
              <a:xfrm>
                <a:off x="4811317" y="1858929"/>
                <a:ext cx="200038" cy="622883"/>
              </a:xfrm>
              <a:custGeom>
                <a:avLst/>
                <a:gdLst/>
                <a:ahLst/>
                <a:cxnLst>
                  <a:cxn ang="0">
                    <a:pos x="142" y="0"/>
                  </a:cxn>
                  <a:cxn ang="0">
                    <a:pos x="0" y="0"/>
                  </a:cxn>
                  <a:cxn ang="0">
                    <a:pos x="0" y="426"/>
                  </a:cxn>
                </a:cxnLst>
                <a:rect l="0" t="0" r="r" b="b"/>
                <a:pathLst>
                  <a:path w="142" h="426">
                    <a:moveTo>
                      <a:pt x="142" y="0"/>
                    </a:moveTo>
                    <a:lnTo>
                      <a:pt x="0" y="0"/>
                    </a:lnTo>
                    <a:lnTo>
                      <a:pt x="0" y="42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42" name="Freeform 56"/>
              <p:cNvSpPr>
                <a:spLocks/>
              </p:cNvSpPr>
              <p:nvPr/>
            </p:nvSpPr>
            <p:spPr bwMode="auto">
              <a:xfrm flipH="1">
                <a:off x="5094915" y="1858929"/>
                <a:ext cx="215231" cy="633053"/>
              </a:xfrm>
              <a:custGeom>
                <a:avLst/>
                <a:gdLst/>
                <a:ahLst/>
                <a:cxnLst>
                  <a:cxn ang="0">
                    <a:pos x="142" y="0"/>
                  </a:cxn>
                  <a:cxn ang="0">
                    <a:pos x="0" y="0"/>
                  </a:cxn>
                  <a:cxn ang="0">
                    <a:pos x="0" y="426"/>
                  </a:cxn>
                </a:cxnLst>
                <a:rect l="0" t="0" r="r" b="b"/>
                <a:pathLst>
                  <a:path w="142" h="426">
                    <a:moveTo>
                      <a:pt x="142" y="0"/>
                    </a:moveTo>
                    <a:lnTo>
                      <a:pt x="0" y="0"/>
                    </a:lnTo>
                    <a:lnTo>
                      <a:pt x="0" y="42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48" name="Text Box 37"/>
              <p:cNvSpPr txBox="1">
                <a:spLocks noChangeArrowheads="1"/>
              </p:cNvSpPr>
              <p:nvPr/>
            </p:nvSpPr>
            <p:spPr bwMode="auto">
              <a:xfrm>
                <a:off x="5057762" y="2110702"/>
                <a:ext cx="269348" cy="28807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lang="en-US" b="1" dirty="0" smtClean="0">
                    <a:latin typeface="Arial" pitchFamily="34" charset="0"/>
                    <a:cs typeface="Arial" pitchFamily="34" charset="0"/>
                  </a:rPr>
                  <a:t>I</a:t>
                </a:r>
                <a:r>
                  <a:rPr kumimoji="0" lang="ru-RU" b="1" u="none" strike="noStrike" cap="none" normalizeH="0" baseline="-250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rPr>
                  <a:t>ч</a:t>
                </a:r>
              </a:p>
            </p:txBody>
          </p:sp>
          <p:sp>
            <p:nvSpPr>
              <p:cNvPr id="349" name="Text Box 37"/>
              <p:cNvSpPr txBox="1">
                <a:spLocks noChangeArrowheads="1"/>
              </p:cNvSpPr>
              <p:nvPr/>
            </p:nvSpPr>
            <p:spPr bwMode="auto">
              <a:xfrm>
                <a:off x="4796225" y="2110702"/>
                <a:ext cx="269348" cy="28807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lang="en-US" b="1" dirty="0" smtClean="0">
                    <a:latin typeface="Arial" pitchFamily="34" charset="0"/>
                    <a:cs typeface="Arial" pitchFamily="34" charset="0"/>
                  </a:rPr>
                  <a:t>I</a:t>
                </a:r>
                <a:r>
                  <a:rPr lang="ru-RU" b="1" baseline="-25000" dirty="0" smtClean="0">
                    <a:latin typeface="Arial" pitchFamily="34" charset="0"/>
                    <a:cs typeface="Arial" pitchFamily="34" charset="0"/>
                  </a:rPr>
                  <a:t>2</a:t>
                </a:r>
                <a:endParaRPr kumimoji="0" lang="ru-RU" b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109" name="Группа 108"/>
              <p:cNvGrpSpPr/>
              <p:nvPr/>
            </p:nvGrpSpPr>
            <p:grpSpPr>
              <a:xfrm>
                <a:off x="4071934" y="500042"/>
                <a:ext cx="2648110" cy="2772292"/>
                <a:chOff x="4071934" y="500042"/>
                <a:chExt cx="2648110" cy="2772292"/>
              </a:xfrm>
            </p:grpSpPr>
            <p:sp>
              <p:nvSpPr>
                <p:cNvPr id="340" name="Line 54"/>
                <p:cNvSpPr>
                  <a:spLocks noChangeShapeType="1"/>
                </p:cNvSpPr>
                <p:nvPr/>
              </p:nvSpPr>
              <p:spPr bwMode="auto">
                <a:xfrm>
                  <a:off x="4791060" y="1037740"/>
                  <a:ext cx="0" cy="541527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43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4451099" y="1173719"/>
                  <a:ext cx="343191" cy="3610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000" b="1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I</a:t>
                  </a:r>
                  <a:r>
                    <a:rPr kumimoji="0" lang="en-US" sz="2000" b="1" u="none" strike="noStrike" cap="none" normalizeH="0" baseline="-250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  <a:sym typeface="Symbol" pitchFamily="18" charset="2"/>
                    </a:rPr>
                    <a:t></a:t>
                  </a:r>
                  <a:endParaRPr kumimoji="0" lang="ru-RU" sz="2000" b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grpSp>
              <p:nvGrpSpPr>
                <p:cNvPr id="108" name="Группа 107"/>
                <p:cNvGrpSpPr/>
                <p:nvPr/>
              </p:nvGrpSpPr>
              <p:grpSpPr>
                <a:xfrm>
                  <a:off x="4071934" y="500042"/>
                  <a:ext cx="2648110" cy="2772292"/>
                  <a:chOff x="4071934" y="500042"/>
                  <a:chExt cx="2648110" cy="2772292"/>
                </a:xfrm>
              </p:grpSpPr>
              <p:sp>
                <p:nvSpPr>
                  <p:cNvPr id="345" name="Text Box 6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357950" y="1714488"/>
                    <a:ext cx="362094" cy="298730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b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rPr>
                      <a:t>U</a:t>
                    </a:r>
                    <a:r>
                      <a:rPr kumimoji="0" lang="en-US" b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sym typeface="Symbol" pitchFamily="18" charset="2"/>
                      </a:rPr>
                      <a:t></a:t>
                    </a:r>
                    <a:endParaRPr kumimoji="0" lang="ru-RU" b="1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 Narrow" pitchFamily="34" charset="0"/>
                    </a:endParaRPr>
                  </a:p>
                </p:txBody>
              </p:sp>
              <p:grpSp>
                <p:nvGrpSpPr>
                  <p:cNvPr id="107" name="Группа 106"/>
                  <p:cNvGrpSpPr/>
                  <p:nvPr/>
                </p:nvGrpSpPr>
                <p:grpSpPr>
                  <a:xfrm>
                    <a:off x="4071934" y="500042"/>
                    <a:ext cx="2300723" cy="2772292"/>
                    <a:chOff x="4071934" y="500042"/>
                    <a:chExt cx="2300723" cy="2772292"/>
                  </a:xfrm>
                </p:grpSpPr>
                <p:grpSp>
                  <p:nvGrpSpPr>
                    <p:cNvPr id="105" name="Группа 104"/>
                    <p:cNvGrpSpPr/>
                    <p:nvPr/>
                  </p:nvGrpSpPr>
                  <p:grpSpPr>
                    <a:xfrm>
                      <a:off x="4071934" y="500042"/>
                      <a:ext cx="2293265" cy="2772292"/>
                      <a:chOff x="4071934" y="500042"/>
                      <a:chExt cx="2293265" cy="2772292"/>
                    </a:xfrm>
                  </p:grpSpPr>
                  <p:grpSp>
                    <p:nvGrpSpPr>
                      <p:cNvPr id="327" name="Group 4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071934" y="857232"/>
                        <a:ext cx="2293265" cy="1985599"/>
                        <a:chOff x="4828" y="994"/>
                        <a:chExt cx="1976" cy="1846"/>
                      </a:xfrm>
                    </p:grpSpPr>
                    <p:sp>
                      <p:nvSpPr>
                        <p:cNvPr id="328" name="Line 4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5680" y="994"/>
                          <a:ext cx="0" cy="852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oval"/>
                          <a:tailEnd type="oval"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329" name="Line 4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828" y="994"/>
                          <a:ext cx="1976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330" name="Line 4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828" y="2840"/>
                          <a:ext cx="1976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331" name="Rectangle 4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254" y="1846"/>
                          <a:ext cx="852" cy="852"/>
                        </a:xfrm>
                        <a:prstGeom prst="rect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335" name="Line 4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5680" y="2698"/>
                          <a:ext cx="0" cy="142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oval"/>
                          <a:tailEnd type="oval"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</p:grpSp>
                  <p:sp>
                    <p:nvSpPr>
                      <p:cNvPr id="336" name="Text Box 49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786314" y="500042"/>
                        <a:ext cx="577326" cy="361018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0" tIns="0" rIns="0" bIns="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100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20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  <a:cs typeface="Arial" pitchFamily="34" charset="0"/>
                          </a:rPr>
                          <a:t>1</a:t>
                        </a:r>
                        <a:endPara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337" name="Text Box 5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780492" y="2911316"/>
                        <a:ext cx="577326" cy="361018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0" tIns="0" rIns="0" bIns="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100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20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  <a:cs typeface="Arial" pitchFamily="34" charset="0"/>
                          </a:rPr>
                          <a:t>2</a:t>
                        </a:r>
                        <a:endPara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</p:grpSp>
                <p:sp>
                  <p:nvSpPr>
                    <p:cNvPr id="344" name="Line 6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581083" y="1780116"/>
                      <a:ext cx="359562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FF0000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46" name="Двойная стрелка вверх/вниз 345"/>
                    <p:cNvSpPr/>
                    <p:nvPr/>
                  </p:nvSpPr>
                  <p:spPr>
                    <a:xfrm flipH="1">
                      <a:off x="6286067" y="867716"/>
                      <a:ext cx="86590" cy="1952048"/>
                    </a:xfrm>
                    <a:prstGeom prst="upDownArrow">
                      <a:avLst/>
                    </a:prstGeom>
                    <a:solidFill>
                      <a:srgbClr val="FF0000"/>
                    </a:solidFill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  <p:sp>
                  <p:nvSpPr>
                    <p:cNvPr id="350" name="Text Box 3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912022" y="2110898"/>
                      <a:ext cx="454997" cy="390410"/>
                    </a:xfrm>
                    <a:prstGeom prst="rect">
                      <a:avLst/>
                    </a:prstGeom>
                    <a:noFill/>
                    <a:ln w="2857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b="1" dirty="0" smtClean="0">
                          <a:latin typeface="Arial Narrow" pitchFamily="34" charset="0"/>
                        </a:rPr>
                        <a:t>U</a:t>
                      </a:r>
                      <a:r>
                        <a:rPr kumimoji="0" lang="ru-RU" b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ч</a:t>
                      </a:r>
                    </a:p>
                  </p:txBody>
                </p:sp>
                <p:sp>
                  <p:nvSpPr>
                    <p:cNvPr id="351" name="Двойная стрелка вверх/вниз 350"/>
                    <p:cNvSpPr/>
                    <p:nvPr/>
                  </p:nvSpPr>
                  <p:spPr>
                    <a:xfrm>
                      <a:off x="5896789" y="1793729"/>
                      <a:ext cx="75833" cy="1015065"/>
                    </a:xfrm>
                    <a:prstGeom prst="upDownArrow">
                      <a:avLst/>
                    </a:prstGeom>
                    <a:solidFill>
                      <a:srgbClr val="FF00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  <p:sp>
                  <p:nvSpPr>
                    <p:cNvPr id="100" name="Rectangle 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954772" y="1043318"/>
                      <a:ext cx="226037" cy="49973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38" name="Text Box 5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143504" y="1142984"/>
                      <a:ext cx="428628" cy="361018"/>
                    </a:xfrm>
                    <a:prstGeom prst="rect">
                      <a:avLst/>
                    </a:prstGeom>
                    <a:noFill/>
                    <a:ln w="2857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R</a:t>
                      </a:r>
                      <a:r>
                        <a:rPr kumimoji="0" lang="ru-RU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1</a:t>
                      </a:r>
                      <a:endParaRPr kumimoji="0" lang="ru-RU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cs typeface="Arial" pitchFamily="34" charset="0"/>
                      </a:endParaRPr>
                    </a:p>
                  </p:txBody>
                </p:sp>
              </p:grpSp>
            </p:grpSp>
          </p:grpSp>
        </p:grpSp>
        <p:sp>
          <p:nvSpPr>
            <p:cNvPr id="101" name="Rectangle 7"/>
            <p:cNvSpPr>
              <a:spLocks noChangeArrowheads="1"/>
            </p:cNvSpPr>
            <p:nvPr/>
          </p:nvSpPr>
          <p:spPr bwMode="auto">
            <a:xfrm>
              <a:off x="4450608" y="1992177"/>
              <a:ext cx="226037" cy="49973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2" name="Rectangle 7"/>
            <p:cNvSpPr>
              <a:spLocks noChangeArrowheads="1"/>
            </p:cNvSpPr>
            <p:nvPr/>
          </p:nvSpPr>
          <p:spPr bwMode="auto">
            <a:xfrm>
              <a:off x="5445415" y="1987524"/>
              <a:ext cx="226037" cy="49973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47" name="Text Box 37"/>
            <p:cNvSpPr txBox="1">
              <a:spLocks noChangeArrowheads="1"/>
            </p:cNvSpPr>
            <p:nvPr/>
          </p:nvSpPr>
          <p:spPr bwMode="auto">
            <a:xfrm>
              <a:off x="5570452" y="2486364"/>
              <a:ext cx="379164" cy="3123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b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</a:rPr>
                <a:t>R</a:t>
              </a:r>
              <a:r>
                <a:rPr kumimoji="0" lang="ru-RU" b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</a:rPr>
                <a:t>ч</a:t>
              </a:r>
            </a:p>
          </p:txBody>
        </p:sp>
      </p:grpSp>
      <p:grpSp>
        <p:nvGrpSpPr>
          <p:cNvPr id="115" name="Группа 114"/>
          <p:cNvGrpSpPr/>
          <p:nvPr/>
        </p:nvGrpSpPr>
        <p:grpSpPr>
          <a:xfrm>
            <a:off x="6858016" y="999130"/>
            <a:ext cx="1857388" cy="2789910"/>
            <a:chOff x="6643702" y="500042"/>
            <a:chExt cx="1857388" cy="2789910"/>
          </a:xfrm>
        </p:grpSpPr>
        <p:grpSp>
          <p:nvGrpSpPr>
            <p:cNvPr id="114" name="Группа 113"/>
            <p:cNvGrpSpPr/>
            <p:nvPr/>
          </p:nvGrpSpPr>
          <p:grpSpPr>
            <a:xfrm>
              <a:off x="6643702" y="500042"/>
              <a:ext cx="1857388" cy="2789910"/>
              <a:chOff x="6643702" y="500042"/>
              <a:chExt cx="1857388" cy="2789910"/>
            </a:xfrm>
          </p:grpSpPr>
          <p:grpSp>
            <p:nvGrpSpPr>
              <p:cNvPr id="182" name="Группа 181"/>
              <p:cNvGrpSpPr/>
              <p:nvPr/>
            </p:nvGrpSpPr>
            <p:grpSpPr>
              <a:xfrm>
                <a:off x="6643702" y="857232"/>
                <a:ext cx="1857388" cy="2000264"/>
                <a:chOff x="6748892" y="1259567"/>
                <a:chExt cx="1656217" cy="1792549"/>
              </a:xfrm>
            </p:grpSpPr>
            <p:sp>
              <p:nvSpPr>
                <p:cNvPr id="183" name="Line 66"/>
                <p:cNvSpPr>
                  <a:spLocks noChangeShapeType="1"/>
                </p:cNvSpPr>
                <p:nvPr/>
              </p:nvSpPr>
              <p:spPr bwMode="auto">
                <a:xfrm>
                  <a:off x="7343321" y="1267600"/>
                  <a:ext cx="0" cy="1766154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oval"/>
                  <a:tailEnd type="oval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84" name="Freeform 67"/>
                <p:cNvSpPr>
                  <a:spLocks/>
                </p:cNvSpPr>
                <p:nvPr/>
              </p:nvSpPr>
              <p:spPr bwMode="auto">
                <a:xfrm>
                  <a:off x="6748892" y="1259567"/>
                  <a:ext cx="1440000" cy="344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323" y="3"/>
                    </a:cxn>
                  </a:cxnLst>
                  <a:rect l="0" t="0" r="r" b="b"/>
                  <a:pathLst>
                    <a:path w="1323" h="3">
                      <a:moveTo>
                        <a:pt x="0" y="0"/>
                      </a:moveTo>
                      <a:lnTo>
                        <a:pt x="1323" y="3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87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6812594" y="1579665"/>
                  <a:ext cx="445905" cy="3259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b="1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 Narrow" pitchFamily="34" charset="0"/>
                    </a:rPr>
                    <a:t>R</a:t>
                  </a:r>
                  <a:r>
                    <a:rPr kumimoji="0" lang="ru-RU" b="1" u="none" strike="noStrike" cap="none" normalizeH="0" baseline="-250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 Narrow" pitchFamily="34" charset="0"/>
                    </a:rPr>
                    <a:t>из</a:t>
                  </a:r>
                  <a:endParaRPr kumimoji="0" lang="ru-RU" b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itchFamily="34" charset="0"/>
                  </a:endParaRPr>
                </a:p>
              </p:txBody>
            </p:sp>
            <p:sp>
              <p:nvSpPr>
                <p:cNvPr id="188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6876293" y="2411920"/>
                  <a:ext cx="389253" cy="25607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b="1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 Narrow" pitchFamily="34" charset="0"/>
                    </a:rPr>
                    <a:t>R</a:t>
                  </a:r>
                  <a:r>
                    <a:rPr kumimoji="0" lang="ru-RU" b="1" u="none" strike="noStrike" cap="none" normalizeH="0" baseline="300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 Narrow" pitchFamily="34" charset="0"/>
                    </a:rPr>
                    <a:t>*</a:t>
                  </a:r>
                  <a:endParaRPr kumimoji="0" lang="ru-RU" b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itchFamily="34" charset="0"/>
                  </a:endParaRPr>
                </a:p>
              </p:txBody>
            </p:sp>
            <p:sp>
              <p:nvSpPr>
                <p:cNvPr id="189" name="Line 75"/>
                <p:cNvSpPr>
                  <a:spLocks noChangeShapeType="1"/>
                </p:cNvSpPr>
                <p:nvPr/>
              </p:nvSpPr>
              <p:spPr bwMode="auto">
                <a:xfrm>
                  <a:off x="7343320" y="2092724"/>
                  <a:ext cx="504000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prstDash val="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90" name="Freeform 80"/>
                <p:cNvSpPr>
                  <a:spLocks/>
                </p:cNvSpPr>
                <p:nvPr/>
              </p:nvSpPr>
              <p:spPr bwMode="auto">
                <a:xfrm>
                  <a:off x="6748892" y="3048673"/>
                  <a:ext cx="1440000" cy="344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323" y="3"/>
                    </a:cxn>
                  </a:cxnLst>
                  <a:rect l="0" t="0" r="r" b="b"/>
                  <a:pathLst>
                    <a:path w="1323" h="3">
                      <a:moveTo>
                        <a:pt x="0" y="0"/>
                      </a:moveTo>
                      <a:lnTo>
                        <a:pt x="1323" y="3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91" name="Line 54"/>
                <p:cNvSpPr>
                  <a:spLocks noChangeShapeType="1"/>
                </p:cNvSpPr>
                <p:nvPr/>
              </p:nvSpPr>
              <p:spPr bwMode="auto">
                <a:xfrm>
                  <a:off x="7513301" y="1451626"/>
                  <a:ext cx="0" cy="495449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92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7513301" y="1579665"/>
                  <a:ext cx="323301" cy="330299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b="1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I</a:t>
                  </a:r>
                  <a:r>
                    <a:rPr kumimoji="0" lang="en-US" b="1" u="none" strike="noStrike" cap="none" normalizeH="0" baseline="-250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  <a:sym typeface="Symbol" pitchFamily="18" charset="2"/>
                    </a:rPr>
                    <a:t></a:t>
                  </a:r>
                  <a:endParaRPr kumimoji="0" lang="ru-RU" b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3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8064000" y="2088000"/>
                  <a:ext cx="341109" cy="273311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b="1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 Narrow" pitchFamily="34" charset="0"/>
                      <a:cs typeface="Arial" pitchFamily="34" charset="0"/>
                    </a:rPr>
                    <a:t>U</a:t>
                  </a:r>
                  <a:r>
                    <a:rPr kumimoji="0" lang="en-US" b="1" u="none" strike="noStrike" cap="none" normalizeH="0" baseline="-250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 Narrow" pitchFamily="34" charset="0"/>
                      <a:cs typeface="Arial" pitchFamily="34" charset="0"/>
                      <a:sym typeface="Symbol" pitchFamily="18" charset="2"/>
                    </a:rPr>
                    <a:t></a:t>
                  </a:r>
                  <a:endParaRPr kumimoji="0" lang="ru-RU" b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4" name="Двойная стрелка вверх/вниз 193"/>
                <p:cNvSpPr/>
                <p:nvPr/>
              </p:nvSpPr>
              <p:spPr>
                <a:xfrm>
                  <a:off x="7964382" y="1260000"/>
                  <a:ext cx="79843" cy="1785950"/>
                </a:xfrm>
                <a:prstGeom prst="upDownArrow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95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7612892" y="2428306"/>
                  <a:ext cx="428628" cy="357190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b="1" dirty="0" smtClean="0">
                      <a:latin typeface="Arial Narrow" pitchFamily="34" charset="0"/>
                    </a:rPr>
                    <a:t>U</a:t>
                  </a:r>
                  <a:r>
                    <a:rPr kumimoji="0" lang="ru-RU" b="1" u="none" strike="noStrike" cap="none" normalizeH="0" baseline="-250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 Narrow" pitchFamily="34" charset="0"/>
                    </a:rPr>
                    <a:t>ч</a:t>
                  </a:r>
                </a:p>
              </p:txBody>
            </p:sp>
            <p:sp>
              <p:nvSpPr>
                <p:cNvPr id="196" name="Двойная стрелка вверх/вниз 195"/>
                <p:cNvSpPr/>
                <p:nvPr/>
              </p:nvSpPr>
              <p:spPr>
                <a:xfrm>
                  <a:off x="7621354" y="2104306"/>
                  <a:ext cx="71438" cy="928694"/>
                </a:xfrm>
                <a:prstGeom prst="upDownArrow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sp>
            <p:nvSpPr>
              <p:cNvPr id="352" name="Text Box 50"/>
              <p:cNvSpPr txBox="1">
                <a:spLocks noChangeArrowheads="1"/>
              </p:cNvSpPr>
              <p:nvPr/>
            </p:nvSpPr>
            <p:spPr bwMode="auto">
              <a:xfrm>
                <a:off x="7000892" y="2928934"/>
                <a:ext cx="577326" cy="36101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rPr>
                  <a:t>2</a:t>
                </a:r>
                <a:endParaRPr kumimoji="0" lang="ru-RU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53" name="Text Box 49"/>
              <p:cNvSpPr txBox="1">
                <a:spLocks noChangeArrowheads="1"/>
              </p:cNvSpPr>
              <p:nvPr/>
            </p:nvSpPr>
            <p:spPr bwMode="auto">
              <a:xfrm>
                <a:off x="7000892" y="500042"/>
                <a:ext cx="642942" cy="36101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rPr>
                  <a:t>1</a:t>
                </a:r>
                <a:endParaRPr kumimoji="0" lang="ru-RU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03" name="Rectangle 7"/>
            <p:cNvSpPr>
              <a:spLocks noChangeArrowheads="1"/>
            </p:cNvSpPr>
            <p:nvPr/>
          </p:nvSpPr>
          <p:spPr bwMode="auto">
            <a:xfrm>
              <a:off x="7196797" y="2034707"/>
              <a:ext cx="226037" cy="49973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4" name="Rectangle 7"/>
            <p:cNvSpPr>
              <a:spLocks noChangeArrowheads="1"/>
            </p:cNvSpPr>
            <p:nvPr/>
          </p:nvSpPr>
          <p:spPr bwMode="auto">
            <a:xfrm>
              <a:off x="7199746" y="1097185"/>
              <a:ext cx="226037" cy="49973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117" name="Стрелка вправо 116"/>
          <p:cNvSpPr/>
          <p:nvPr/>
        </p:nvSpPr>
        <p:spPr bwMode="auto">
          <a:xfrm>
            <a:off x="4544340" y="4942878"/>
            <a:ext cx="500066" cy="214314"/>
          </a:xfrm>
          <a:prstGeom prst="rightArrow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0800000" scaled="1"/>
            <a:tileRect/>
          </a:gradFill>
          <a:ln w="44450" cmpd="dbl">
            <a:solidFill>
              <a:srgbClr val="FF6600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ru-RU"/>
          </a:p>
        </p:txBody>
      </p:sp>
      <p:sp>
        <p:nvSpPr>
          <p:cNvPr id="118" name="TextBox 117"/>
          <p:cNvSpPr txBox="1"/>
          <p:nvPr/>
        </p:nvSpPr>
        <p:spPr>
          <a:xfrm>
            <a:off x="4574911" y="3932567"/>
            <a:ext cx="398113" cy="390295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spAutoFit/>
          </a:bodyPr>
          <a:lstStyle/>
          <a:p>
            <a:r>
              <a:rPr lang="ru-RU" sz="2000" b="1" dirty="0" smtClean="0">
                <a:latin typeface="Arial Narrow" pitchFamily="34" charset="0"/>
                <a:ea typeface="Times New Roman" pitchFamily="18" charset="0"/>
                <a:cs typeface="Arial" pitchFamily="34" charset="0"/>
              </a:rPr>
              <a:t>но: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Скругленный прямоугольник 105"/>
              <p:cNvSpPr/>
              <p:nvPr/>
            </p:nvSpPr>
            <p:spPr>
              <a:xfrm>
                <a:off x="5572132" y="3792383"/>
                <a:ext cx="1476734" cy="677350"/>
              </a:xfrm>
              <a:prstGeom prst="roundRect">
                <a:avLst/>
              </a:prstGeom>
              <a:gradFill flip="none" rotWithShape="1">
                <a:gsLst>
                  <a:gs pos="0">
                    <a:srgbClr val="FFFF00">
                      <a:shade val="30000"/>
                      <a:satMod val="115000"/>
                    </a:srgbClr>
                  </a:gs>
                  <a:gs pos="50000">
                    <a:srgbClr val="FFFF00">
                      <a:shade val="67500"/>
                      <a:satMod val="115000"/>
                    </a:srgbClr>
                  </a:gs>
                  <a:gs pos="100000">
                    <a:srgbClr val="FFFF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38100" cap="flat" cmpd="sng" algn="ctr">
                <a:solidFill>
                  <a:srgbClr val="F79646">
                    <a:lumMod val="7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lIns="36000" tIns="36000" rIns="36000" bIns="36000" rtlCol="0" anchor="ctr" anchorCtr="1"/>
              <a:lstStyle/>
              <a:p>
                <a:pPr marL="0" marR="0" lvl="0" indent="0" algn="ctr" defTabSz="914400" eaLnBrk="1" fontAlgn="auto" latinLnBrk="0" hangingPunct="1">
                  <a:lnSpc>
                    <a:spcPts val="38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kumimoji="0" lang="en-US" sz="24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I</a:t>
                </a:r>
                <a:r>
                  <a:rPr kumimoji="0" lang="ru-RU" sz="2400" b="1" i="0" u="none" strike="noStrike" kern="0" cap="none" spc="0" normalizeH="0" baseline="-2500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ч</a:t>
                </a:r>
                <a:r>
                  <a:rPr kumimoji="0" lang="ru-RU" sz="2400" b="1" i="0" u="none" strike="noStrike" kern="0" cap="none" spc="0" normalizeH="0" baseline="0" noProof="0" dirty="0" smtClean="0">
                    <a:ln w="12700">
                      <a:solidFill>
                        <a:sysClr val="windowText" lastClr="000000"/>
                      </a:solidFill>
                      <a:prstDash val="solid"/>
                    </a:ln>
                    <a:solidFill>
                      <a:srgbClr val="C0504D">
                        <a:lumMod val="75000"/>
                      </a:srgbClr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 </a:t>
                </a:r>
                <a:r>
                  <a:rPr kumimoji="0" lang="ru-RU" sz="24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l-GR" sz="2400" b="1" i="1" u="none" strike="noStrike" kern="0" cap="none" spc="0" normalizeH="0" baseline="0" noProof="0" dirty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kumimoji="0" lang="en-US" sz="2400" b="1" i="1" u="none" strike="noStrike" kern="0" cap="none" spc="0" normalizeH="0" baseline="0" noProof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itchFamily="18" charset="0"/>
                            <a:cs typeface="Arial" pitchFamily="34" charset="0"/>
                          </a:rPr>
                          <m:t>𝐔</m:t>
                        </m:r>
                      </m:num>
                      <m:den>
                        <m:r>
                          <a:rPr kumimoji="0" lang="en-US" sz="2400" b="1" i="1" u="none" strike="noStrike" kern="0" cap="none" spc="0" normalizeH="0" baseline="0" noProof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𝐑</m:t>
                        </m:r>
                        <m:r>
                          <a:rPr kumimoji="0" lang="ru-RU" sz="2400" b="1" i="1" u="none" strike="noStrike" kern="0" cap="none" spc="0" normalizeH="0" baseline="-25000" noProof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itchFamily="18" charset="0"/>
                            <a:cs typeface="Arial" pitchFamily="34" charset="0"/>
                          </a:rPr>
                          <m:t>ч</m:t>
                        </m:r>
                      </m:den>
                    </m:f>
                  </m:oMath>
                </a14:m>
                <a:r>
                  <a:rPr kumimoji="0" lang="en-US" sz="24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 </a:t>
                </a:r>
                <a:r>
                  <a:rPr kumimoji="0" lang="ru-RU" sz="24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.</a:t>
                </a:r>
                <a:endParaRPr kumimoji="0" lang="ru-RU" sz="2400" b="1" i="0" u="none" strike="noStrike" kern="0" cap="none" spc="0" normalizeH="0" baseline="0" noProof="0" dirty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itchFamily="18" charset="0"/>
                  <a:ea typeface="Cambria Math" pitchFamily="18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06" name="Скругленный прямоугольник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2132" y="3792383"/>
                <a:ext cx="1476734" cy="677350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38100" cap="flat" cmpd="sng" algn="ctr">
                <a:solidFill>
                  <a:srgbClr xmlns:a14="http://schemas.microsoft.com/office/drawing/2010/main" val="F79646" mc:Ignorable="">
                    <a:lumMod val="7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xmlns:a14="http://schemas.microsoft.com/office/drawing/2010/main" val="000000" mc:Ignorable="">
                    <a:alpha val="38000"/>
                  </a:srgb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Скругленный прямоугольник 118"/>
              <p:cNvSpPr/>
              <p:nvPr/>
            </p:nvSpPr>
            <p:spPr>
              <a:xfrm>
                <a:off x="5432880" y="4695866"/>
                <a:ext cx="2709488" cy="677350"/>
              </a:xfrm>
              <a:prstGeom prst="roundRect">
                <a:avLst/>
              </a:prstGeom>
              <a:gradFill flip="none" rotWithShape="1">
                <a:gsLst>
                  <a:gs pos="0">
                    <a:srgbClr val="FFFF00">
                      <a:shade val="30000"/>
                      <a:satMod val="115000"/>
                    </a:srgbClr>
                  </a:gs>
                  <a:gs pos="50000">
                    <a:srgbClr val="FFFF00">
                      <a:shade val="67500"/>
                      <a:satMod val="115000"/>
                    </a:srgbClr>
                  </a:gs>
                  <a:gs pos="100000">
                    <a:srgbClr val="FFFF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38100" cap="flat" cmpd="sng" algn="ctr">
                <a:solidFill>
                  <a:srgbClr val="F79646">
                    <a:lumMod val="7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lIns="36000" tIns="36000" rIns="36000" bIns="36000" rtlCol="0" anchor="ctr" anchorCtr="1"/>
              <a:lstStyle/>
              <a:p>
                <a:pPr marL="0" marR="0" lvl="0" indent="0" algn="ctr" defTabSz="914400" eaLnBrk="1" fontAlgn="auto" latinLnBrk="0" hangingPunct="1">
                  <a:lnSpc>
                    <a:spcPts val="38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kumimoji="0" lang="en-US" sz="24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I</a:t>
                </a:r>
                <a:r>
                  <a:rPr kumimoji="0" lang="ru-RU" sz="2400" b="1" i="0" u="none" strike="noStrike" kern="0" cap="none" spc="0" normalizeH="0" baseline="-2500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ч</a:t>
                </a:r>
                <a:r>
                  <a:rPr kumimoji="0" lang="ru-RU" sz="2400" b="1" i="0" u="none" strike="noStrike" kern="0" cap="none" spc="0" normalizeH="0" baseline="0" noProof="0" dirty="0" smtClean="0">
                    <a:ln w="12700">
                      <a:solidFill>
                        <a:sysClr val="windowText" lastClr="000000"/>
                      </a:solidFill>
                      <a:prstDash val="solid"/>
                    </a:ln>
                    <a:solidFill>
                      <a:srgbClr val="C0504D">
                        <a:lumMod val="75000"/>
                      </a:srgbClr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 </a:t>
                </a:r>
                <a:r>
                  <a:rPr kumimoji="0" lang="ru-RU" sz="24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l-GR" sz="2400" b="1" i="1" u="none" strike="noStrike" kern="0" cap="none" spc="0" normalizeH="0" baseline="0" noProof="0" dirty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kumimoji="0" lang="en-US" sz="2400" b="1" i="1" u="none" strike="noStrike" kern="0" cap="none" spc="0" normalizeH="0" baseline="0" noProof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itchFamily="18" charset="0"/>
                            <a:cs typeface="Arial" pitchFamily="34" charset="0"/>
                          </a:rPr>
                          <m:t>𝐔</m:t>
                        </m:r>
                      </m:num>
                      <m:den>
                        <m:r>
                          <a:rPr kumimoji="0" lang="en-US" sz="2400" b="1" i="1" u="none" strike="noStrike" kern="0" cap="none" spc="0" normalizeH="0" baseline="0" noProof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𝐑</m:t>
                        </m:r>
                        <m:r>
                          <a:rPr kumimoji="0" lang="ru-RU" sz="2400" b="1" i="1" u="none" strike="noStrike" kern="0" cap="none" spc="0" normalizeH="0" baseline="-18000" noProof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itchFamily="18" charset="0"/>
                            <a:cs typeface="Arial" pitchFamily="34" charset="0"/>
                          </a:rPr>
                          <m:t>ч</m:t>
                        </m:r>
                      </m:den>
                    </m:f>
                  </m:oMath>
                </a14:m>
                <a:r>
                  <a:rPr kumimoji="0" lang="ru-RU" sz="24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400" b="1" i="1" kern="0" dirty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 b="1" i="1" kern="0" dirty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" pitchFamily="34" charset="0"/>
                          </a:rPr>
                          <m:t>U</m:t>
                        </m:r>
                      </m:num>
                      <m:den>
                        <m:r>
                          <a:rPr lang="en-US" sz="2400" b="1" i="1" ker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𝟐</m:t>
                        </m:r>
                        <m:r>
                          <a:rPr lang="en-US" sz="2400" b="1" i="1" kern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𝐑</m:t>
                        </m:r>
                        <m:r>
                          <a:rPr lang="ru-RU" sz="2400" b="1" i="1" kern="0" baseline="-1800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ч</m:t>
                        </m:r>
                        <m:r>
                          <a:rPr lang="ru-RU" sz="2400" b="1" i="1" kern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+</m:t>
                        </m:r>
                        <m:r>
                          <a:rPr lang="en-US" sz="2400" b="1" i="1" kern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𝐑</m:t>
                        </m:r>
                        <m:r>
                          <a:rPr lang="ru-RU" sz="2400" b="1" i="1" kern="0" baseline="-1800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из</m:t>
                        </m:r>
                      </m:den>
                    </m:f>
                  </m:oMath>
                </a14:m>
                <a:r>
                  <a:rPr kumimoji="0" lang="ru-RU" sz="2400" b="1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.</a:t>
                </a:r>
                <a:endParaRPr kumimoji="0" lang="ru-RU" sz="2400" b="1" u="none" strike="noStrike" kern="0" cap="none" spc="0" normalizeH="0" baseline="0" noProof="0" dirty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itchFamily="18" charset="0"/>
                  <a:ea typeface="Cambria Math" pitchFamily="18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19" name="Скругленный прямоугольник 1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880" y="4695866"/>
                <a:ext cx="2709488" cy="677350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38100" cap="flat" cmpd="sng" algn="ctr">
                <a:solidFill>
                  <a:srgbClr xmlns:a14="http://schemas.microsoft.com/office/drawing/2010/main" val="F79646" mc:Ignorable="">
                    <a:lumMod val="7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xmlns:a14="http://schemas.microsoft.com/office/drawing/2010/main" val="000000" mc:Ignorable="">
                    <a:alpha val="38000"/>
                  </a:srgb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Скругленный прямоугольник 119"/>
          <p:cNvSpPr/>
          <p:nvPr/>
        </p:nvSpPr>
        <p:spPr bwMode="auto">
          <a:xfrm>
            <a:off x="142844" y="5589240"/>
            <a:ext cx="8461604" cy="1224136"/>
          </a:xfrm>
          <a:prstGeom prst="roundRect">
            <a:avLst>
              <a:gd name="adj" fmla="val 7981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0">
            <a:solidFill>
              <a:srgbClr val="FF0000"/>
            </a:solidFill>
            <a:headEnd type="stealth" w="sm" len="sm"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indent="457200">
              <a:lnSpc>
                <a:spcPts val="1800"/>
              </a:lnSpc>
            </a:pPr>
            <a:r>
              <a:rPr lang="ru-RU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Пороговый </a:t>
            </a:r>
            <a:r>
              <a:rPr lang="ru-RU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ощутимый ток 1мА = 0,001 А </a:t>
            </a:r>
            <a:r>
              <a:rPr lang="ru-RU" b="1" dirty="0">
                <a:latin typeface="Arial Narrow" pitchFamily="34" charset="0"/>
                <a:cs typeface="Times New Roman" pitchFamily="18" charset="0"/>
              </a:rPr>
              <a:t>подставим в формулу: </a:t>
            </a:r>
            <a:r>
              <a:rPr lang="ru-RU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на каждый 1В напряжения должен быть 1 кОм сопротивления,</a:t>
            </a:r>
            <a:r>
              <a:rPr lang="ru-RU" dirty="0">
                <a:latin typeface="Arial Narrow" pitchFamily="34" charset="0"/>
                <a:cs typeface="Times New Roman" pitchFamily="18" charset="0"/>
              </a:rPr>
              <a:t> т.е. для 220 В сопротивление изоляции фазных проводов должно быть равным 220 кОм, но согласно ПУЭ требования ужесточаются и </a:t>
            </a:r>
            <a:r>
              <a:rPr lang="ru-RU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в осветительных сетях при приёмке их в эксплуатацию сопротивление изоляции составляет не менее 500 кОм.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Скругленный прямоугольник 120"/>
              <p:cNvSpPr/>
              <p:nvPr/>
            </p:nvSpPr>
            <p:spPr>
              <a:xfrm>
                <a:off x="2297725" y="3789040"/>
                <a:ext cx="1770219" cy="677350"/>
              </a:xfrm>
              <a:prstGeom prst="roundRect">
                <a:avLst/>
              </a:prstGeom>
              <a:gradFill flip="none" rotWithShape="1">
                <a:gsLst>
                  <a:gs pos="0">
                    <a:srgbClr val="FFFF00">
                      <a:shade val="30000"/>
                      <a:satMod val="115000"/>
                    </a:srgbClr>
                  </a:gs>
                  <a:gs pos="50000">
                    <a:srgbClr val="FFFF00">
                      <a:shade val="67500"/>
                      <a:satMod val="115000"/>
                    </a:srgbClr>
                  </a:gs>
                  <a:gs pos="100000">
                    <a:srgbClr val="FFFF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38100" cap="flat" cmpd="sng" algn="ctr">
                <a:solidFill>
                  <a:srgbClr val="F79646">
                    <a:lumMod val="7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lIns="36000" tIns="36000" rIns="36000" bIns="36000" rtlCol="0" anchor="ctr" anchorCtr="1"/>
              <a:lstStyle/>
              <a:p>
                <a:pPr marL="0" marR="0" lvl="0" indent="0" algn="ctr" defTabSz="914400" eaLnBrk="1" fontAlgn="auto" latinLnBrk="0" hangingPunct="1">
                  <a:lnSpc>
                    <a:spcPts val="38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kern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R</a:t>
                </a:r>
                <a:r>
                  <a:rPr lang="en-US" sz="2400" b="1" kern="0" baseline="3000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*</a:t>
                </a:r>
                <a:r>
                  <a:rPr kumimoji="0" lang="ru-RU" sz="2400" b="1" i="0" u="none" strike="noStrike" kern="0" cap="none" spc="0" normalizeH="0" baseline="0" noProof="0" dirty="0" smtClean="0">
                    <a:ln w="12700">
                      <a:solidFill>
                        <a:sysClr val="windowText" lastClr="000000"/>
                      </a:solidFill>
                      <a:prstDash val="solid"/>
                    </a:ln>
                    <a:solidFill>
                      <a:srgbClr val="C0504D">
                        <a:lumMod val="75000"/>
                      </a:srgbClr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 </a:t>
                </a:r>
                <a:r>
                  <a:rPr kumimoji="0" lang="ru-RU" sz="24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l-GR" sz="2400" b="1" i="1" u="none" strike="noStrike" kern="0" cap="none" spc="0" normalizeH="0" baseline="0" noProof="0" dirty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kumimoji="0" lang="en-US" sz="2400" b="1" i="1" u="none" strike="noStrike" kern="0" cap="none" spc="0" normalizeH="0" baseline="0" noProof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𝐑</m:t>
                        </m:r>
                        <m:r>
                          <a:rPr kumimoji="0" lang="ru-RU" sz="2400" b="1" i="1" u="none" strike="noStrike" kern="0" cap="none" spc="0" normalizeH="0" baseline="-18000" noProof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из</m:t>
                        </m:r>
                        <m:r>
                          <a:rPr kumimoji="0" lang="ru-RU" sz="2400" b="1" i="1" u="none" strike="noStrike" kern="0" cap="none" spc="0" normalizeH="0" baseline="0" noProof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∙</m:t>
                        </m:r>
                        <m:r>
                          <a:rPr kumimoji="0" lang="en-US" sz="2400" b="1" i="1" u="none" strike="noStrike" kern="0" cap="none" spc="0" normalizeH="0" baseline="0" noProof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𝐑</m:t>
                        </m:r>
                        <m:r>
                          <a:rPr kumimoji="0" lang="ru-RU" sz="2400" b="1" i="1" u="none" strike="noStrike" kern="0" cap="none" spc="0" normalizeH="0" baseline="-18000" noProof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ч</m:t>
                        </m:r>
                      </m:num>
                      <m:den>
                        <m:r>
                          <a:rPr kumimoji="0" lang="en-US" sz="2400" b="1" i="1" u="none" strike="noStrike" kern="0" cap="none" spc="0" normalizeH="0" baseline="0" noProof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𝐑</m:t>
                        </m:r>
                        <m:r>
                          <a:rPr kumimoji="0" lang="ru-RU" sz="2400" b="1" i="1" u="none" strike="noStrike" kern="0" cap="none" spc="0" normalizeH="0" baseline="-18000" noProof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из</m:t>
                        </m:r>
                        <m:r>
                          <a:rPr kumimoji="0" lang="ru-RU" sz="2400" b="1" i="1" u="none" strike="noStrike" kern="0" cap="none" spc="0" normalizeH="0" baseline="0" noProof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+ </m:t>
                        </m:r>
                        <m:r>
                          <a:rPr kumimoji="0" lang="en-US" sz="2400" b="1" i="1" u="none" strike="noStrike" kern="0" cap="none" spc="0" normalizeH="0" baseline="0" noProof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𝐑</m:t>
                        </m:r>
                        <m:r>
                          <a:rPr kumimoji="0" lang="ru-RU" sz="2400" b="1" i="1" u="none" strike="noStrike" kern="0" cap="none" spc="0" normalizeH="0" baseline="-18000" noProof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itchFamily="18" charset="0"/>
                            <a:cs typeface="Arial" pitchFamily="34" charset="0"/>
                          </a:rPr>
                          <m:t>ч</m:t>
                        </m:r>
                      </m:den>
                    </m:f>
                  </m:oMath>
                </a14:m>
                <a:r>
                  <a:rPr kumimoji="0" lang="ru-RU" sz="24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,</a:t>
                </a:r>
                <a:endParaRPr kumimoji="0" lang="ru-RU" sz="2400" b="1" u="none" strike="noStrike" kern="0" cap="none" spc="0" normalizeH="0" baseline="0" noProof="0" dirty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itchFamily="18" charset="0"/>
                  <a:ea typeface="Cambria Math" pitchFamily="18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21" name="Скругленный прямоугольник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7725" y="3789040"/>
                <a:ext cx="1770219" cy="677350"/>
              </a:xfrm>
              <a:prstGeom prst="round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38100" cap="flat" cmpd="sng" algn="ctr">
                <a:solidFill>
                  <a:srgbClr xmlns:a14="http://schemas.microsoft.com/office/drawing/2010/main" val="F79646" mc:Ignorable="">
                    <a:lumMod val="7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xmlns:a14="http://schemas.microsoft.com/office/drawing/2010/main" val="000000" mc:Ignorable="">
                    <a:alpha val="38000"/>
                  </a:srgb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Скругленный прямоугольник 121"/>
              <p:cNvSpPr/>
              <p:nvPr/>
            </p:nvSpPr>
            <p:spPr>
              <a:xfrm>
                <a:off x="334494" y="4536995"/>
                <a:ext cx="3760104" cy="954568"/>
              </a:xfrm>
              <a:prstGeom prst="roundRect">
                <a:avLst/>
              </a:prstGeom>
              <a:gradFill flip="none" rotWithShape="1">
                <a:gsLst>
                  <a:gs pos="0">
                    <a:srgbClr val="FFFF00">
                      <a:shade val="30000"/>
                      <a:satMod val="115000"/>
                    </a:srgbClr>
                  </a:gs>
                  <a:gs pos="50000">
                    <a:srgbClr val="FFFF00">
                      <a:shade val="67500"/>
                      <a:satMod val="115000"/>
                    </a:srgbClr>
                  </a:gs>
                  <a:gs pos="100000">
                    <a:srgbClr val="FFFF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38100" cap="flat" cmpd="sng" algn="ctr">
                <a:solidFill>
                  <a:srgbClr val="F79646">
                    <a:lumMod val="7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lIns="36000" tIns="36000" rIns="36000" bIns="36000" rtlCol="0" anchor="ctr" anchorCtr="0"/>
              <a:lstStyle/>
              <a:p>
                <a:pPr marR="0" lvl="0" indent="0" algn="ctr" defTabSz="914400" eaLnBrk="1" fontAlgn="auto" latinLnBrk="0" hangingPunct="1">
                  <a:lnSpc>
                    <a:spcPts val="5600"/>
                  </a:lnSpc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kumimoji="0" lang="en-US" sz="20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U</a:t>
                </a:r>
                <a:r>
                  <a:rPr kumimoji="0" lang="ru-RU" sz="2000" b="1" i="0" u="none" strike="noStrike" kern="0" cap="none" spc="0" normalizeH="0" baseline="-2500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ч</a:t>
                </a:r>
                <a:r>
                  <a:rPr kumimoji="0" lang="ru-RU" sz="2000" b="1" i="0" u="none" strike="noStrike" kern="0" cap="none" spc="0" normalizeH="0" baseline="0" noProof="0" dirty="0" smtClean="0">
                    <a:ln w="12700">
                      <a:solidFill>
                        <a:sysClr val="windowText" lastClr="000000"/>
                      </a:solidFill>
                      <a:prstDash val="solid"/>
                    </a:ln>
                    <a:solidFill>
                      <a:srgbClr val="C0504D">
                        <a:lumMod val="75000"/>
                      </a:srgbClr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 </a:t>
                </a:r>
                <a:r>
                  <a:rPr kumimoji="0" lang="ru-RU" sz="20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=</a:t>
                </a:r>
                <a:r>
                  <a:rPr kumimoji="0" lang="en-US" sz="20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I</a:t>
                </a:r>
                <a:r>
                  <a:rPr kumimoji="0" lang="en-US" sz="1600" b="1" i="0" u="none" strike="noStrike" kern="0" cap="none" spc="0" normalizeH="0" baseline="-2500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∑</a:t>
                </a:r>
                <a:r>
                  <a:rPr kumimoji="0" lang="en-US" sz="20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∙R</a:t>
                </a:r>
                <a:r>
                  <a:rPr kumimoji="0" lang="en-US" sz="2000" b="1" i="0" u="none" strike="noStrike" kern="0" cap="none" spc="0" normalizeH="0" baseline="3000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*</a:t>
                </a:r>
                <a:r>
                  <a:rPr kumimoji="0" lang="ru-RU" sz="20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 </a:t>
                </a:r>
                <a:r>
                  <a:rPr kumimoji="0" lang="en-US" sz="20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=</a:t>
                </a:r>
                <a:r>
                  <a:rPr kumimoji="0" lang="ru-RU" sz="20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l-GR" sz="2000" b="1" i="1" u="none" strike="noStrike" kern="0" cap="none" spc="0" normalizeH="0" baseline="0" noProof="0" dirty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kumimoji="0" lang="en-US" sz="2000" b="1" i="1" u="none" strike="noStrike" kern="0" cap="none" spc="0" normalizeH="0" baseline="0" noProof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itchFamily="18" charset="0"/>
                            <a:cs typeface="Arial" pitchFamily="34" charset="0"/>
                          </a:rPr>
                          <m:t>𝐔</m:t>
                        </m:r>
                      </m:num>
                      <m:den>
                        <m:r>
                          <a:rPr kumimoji="0" lang="en-US" sz="2000" b="1" i="1" u="none" strike="noStrike" kern="0" cap="none" spc="0" normalizeH="0" baseline="0" noProof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𝐑</m:t>
                        </m:r>
                        <m:r>
                          <a:rPr kumimoji="0" lang="ru-RU" sz="2000" b="1" i="1" u="none" strike="noStrike" kern="0" cap="none" spc="0" normalizeH="0" baseline="-18000" noProof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из</m:t>
                        </m:r>
                        <m:r>
                          <a:rPr kumimoji="0" lang="ru-RU" sz="2000" b="1" i="1" u="none" strike="noStrike" kern="0" cap="none" spc="0" normalizeH="0" baseline="0" noProof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+</m:t>
                        </m:r>
                        <m:r>
                          <a:rPr kumimoji="0" lang="en-US" sz="2000" b="1" i="1" u="none" strike="noStrike" kern="0" cap="none" spc="0" normalizeH="0" noProof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𝐑</m:t>
                        </m:r>
                        <m:r>
                          <a:rPr kumimoji="0" lang="en-US" sz="2000" b="1" i="1" u="none" strike="noStrike" kern="0" cap="none" spc="0" normalizeH="0" baseline="18000" noProof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/>
                            <a:cs typeface="Arial" pitchFamily="34" charset="0"/>
                          </a:rPr>
                          <m:t>∗</m:t>
                        </m:r>
                      </m:den>
                    </m:f>
                  </m:oMath>
                </a14:m>
                <a:r>
                  <a:rPr kumimoji="0" lang="ru-RU" sz="20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=</a:t>
                </a:r>
                <a:r>
                  <a:rPr kumimoji="0" lang="en-US" sz="20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 </a:t>
                </a:r>
                <a:r>
                  <a:rPr lang="en-US" sz="2000" b="1" kern="0" dirty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U</a:t>
                </a:r>
                <a:r>
                  <a:rPr lang="en-US" sz="2000" b="1" kern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∙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400" b="1" i="1" kern="0" dirty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" pitchFamily="34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2400" b="1" i="1" kern="0" dirty="0" smtClean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" pitchFamily="34" charset="0"/>
                              </a:rPr>
                            </m:ctrlPr>
                          </m:fPr>
                          <m:num>
                            <m:r>
                              <a:rPr lang="en-US" sz="2400" b="1" i="1" kern="0" dirty="0" smtClean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itchFamily="18" charset="0"/>
                                <a:cs typeface="Arial" pitchFamily="34" charset="0"/>
                              </a:rPr>
                              <m:t>𝐑</m:t>
                            </m:r>
                            <m:r>
                              <a:rPr lang="ru-RU" sz="2400" b="1" i="1" kern="0" baseline="-16000" dirty="0" smtClean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itchFamily="18" charset="0"/>
                                <a:cs typeface="Arial" pitchFamily="34" charset="0"/>
                              </a:rPr>
                              <m:t>из</m:t>
                            </m:r>
                            <m:r>
                              <a:rPr lang="ru-RU" sz="2400" b="1" i="1" kern="0" dirty="0" smtClean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itchFamily="18" charset="0"/>
                                <a:cs typeface="Arial" pitchFamily="34" charset="0"/>
                              </a:rPr>
                              <m:t>∙</m:t>
                            </m:r>
                            <m:r>
                              <a:rPr lang="en-US" sz="2400" b="1" i="1" kern="0" dirty="0" smtClean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itchFamily="18" charset="0"/>
                                <a:cs typeface="Arial" pitchFamily="34" charset="0"/>
                              </a:rPr>
                              <m:t>𝐑</m:t>
                            </m:r>
                            <m:r>
                              <a:rPr lang="ru-RU" sz="2400" b="1" i="1" kern="0" baseline="-16000" dirty="0" smtClean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itchFamily="18" charset="0"/>
                                <a:cs typeface="Arial" pitchFamily="34" charset="0"/>
                              </a:rPr>
                              <m:t>ч</m:t>
                            </m:r>
                          </m:num>
                          <m:den>
                            <m:r>
                              <a:rPr lang="en-US" sz="2400" b="1" i="1" kern="0" dirty="0" smtClean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itchFamily="18" charset="0"/>
                                <a:cs typeface="Arial" pitchFamily="34" charset="0"/>
                              </a:rPr>
                              <m:t>𝐑</m:t>
                            </m:r>
                            <m:r>
                              <a:rPr lang="ru-RU" sz="2400" b="1" i="1" kern="0" baseline="-2000" dirty="0" smtClean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itchFamily="18" charset="0"/>
                                <a:cs typeface="Arial" pitchFamily="34" charset="0"/>
                              </a:rPr>
                              <m:t>из</m:t>
                            </m:r>
                            <m:r>
                              <a:rPr lang="ru-RU" sz="2400" b="1" i="1" kern="0" dirty="0" smtClean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itchFamily="18" charset="0"/>
                                <a:cs typeface="Arial" pitchFamily="34" charset="0"/>
                              </a:rPr>
                              <m:t>+</m:t>
                            </m:r>
                            <m:r>
                              <a:rPr lang="en-US" sz="2400" b="1" i="1" kern="0" dirty="0" smtClean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itchFamily="18" charset="0"/>
                                <a:cs typeface="Arial" pitchFamily="34" charset="0"/>
                              </a:rPr>
                              <m:t>𝐑</m:t>
                            </m:r>
                            <m:r>
                              <a:rPr lang="ru-RU" sz="2400" b="1" i="1" kern="0" baseline="-4000" dirty="0" smtClean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itchFamily="18" charset="0"/>
                                <a:cs typeface="Arial" pitchFamily="34" charset="0"/>
                              </a:rPr>
                              <m:t>ч</m:t>
                            </m:r>
                          </m:den>
                        </m:f>
                      </m:num>
                      <m:den>
                        <m:r>
                          <a:rPr lang="en-US" sz="2400" b="1" i="1" kern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𝐑</m:t>
                        </m:r>
                        <m:r>
                          <a:rPr lang="ru-RU" sz="2400" b="1" i="1" kern="0" baseline="-1800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из</m:t>
                        </m:r>
                        <m:r>
                          <a:rPr lang="ru-RU" sz="2400" b="1" i="1" kern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∙ </m:t>
                        </m:r>
                        <m:f>
                          <m:fPr>
                            <m:ctrlPr>
                              <a:rPr lang="en-US" sz="2400" b="1" i="1" kern="0" smtClean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" pitchFamily="34" charset="0"/>
                              </a:rPr>
                            </m:ctrlPr>
                          </m:fPr>
                          <m:num>
                            <m:r>
                              <a:rPr lang="en-US" sz="2400" b="1" i="1" kern="0" smtClean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itchFamily="18" charset="0"/>
                                <a:cs typeface="Arial" pitchFamily="34" charset="0"/>
                              </a:rPr>
                              <m:t>𝐑</m:t>
                            </m:r>
                            <m:r>
                              <a:rPr lang="ru-RU" sz="2400" b="1" i="1" kern="0" baseline="-10000" smtClean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itchFamily="18" charset="0"/>
                                <a:cs typeface="Arial" pitchFamily="34" charset="0"/>
                              </a:rPr>
                              <m:t>из</m:t>
                            </m:r>
                            <m:r>
                              <a:rPr lang="ru-RU" sz="2400" b="1" i="1" kern="0" smtClean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itchFamily="18" charset="0"/>
                                <a:cs typeface="Arial" pitchFamily="34" charset="0"/>
                              </a:rPr>
                              <m:t>∙</m:t>
                            </m:r>
                            <m:r>
                              <a:rPr lang="en-US" sz="2400" b="1" i="1" kern="0" smtClean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itchFamily="18" charset="0"/>
                                <a:cs typeface="Arial" pitchFamily="34" charset="0"/>
                              </a:rPr>
                              <m:t>𝐑</m:t>
                            </m:r>
                            <m:r>
                              <a:rPr lang="ru-RU" sz="2400" b="1" i="1" kern="0" baseline="-10000" smtClean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itchFamily="18" charset="0"/>
                                <a:cs typeface="Arial" pitchFamily="34" charset="0"/>
                              </a:rPr>
                              <m:t>ч</m:t>
                            </m:r>
                          </m:num>
                          <m:den>
                            <m:r>
                              <a:rPr lang="en-US" sz="2400" b="1" i="1" kern="0" smtClean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itchFamily="18" charset="0"/>
                                <a:cs typeface="Arial" pitchFamily="34" charset="0"/>
                              </a:rPr>
                              <m:t>𝐑</m:t>
                            </m:r>
                            <m:r>
                              <a:rPr lang="ru-RU" sz="2400" b="1" i="1" kern="0" baseline="-10000" smtClean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itchFamily="18" charset="0"/>
                                <a:cs typeface="Arial" pitchFamily="34" charset="0"/>
                              </a:rPr>
                              <m:t>из</m:t>
                            </m:r>
                            <m:r>
                              <a:rPr lang="ru-RU" sz="2400" b="1" i="1" kern="0" smtClean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itchFamily="18" charset="0"/>
                                <a:cs typeface="Arial" pitchFamily="34" charset="0"/>
                              </a:rPr>
                              <m:t>+</m:t>
                            </m:r>
                            <m:r>
                              <a:rPr lang="en-US" sz="2400" b="1" i="1" kern="0" smtClean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itchFamily="18" charset="0"/>
                                <a:cs typeface="Arial" pitchFamily="34" charset="0"/>
                              </a:rPr>
                              <m:t>𝐑</m:t>
                            </m:r>
                            <m:r>
                              <a:rPr lang="ru-RU" sz="2400" b="1" i="1" kern="0" baseline="-10000" smtClean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itchFamily="18" charset="0"/>
                                <a:cs typeface="Arial" pitchFamily="34" charset="0"/>
                              </a:rPr>
                              <m:t>ч</m:t>
                            </m:r>
                          </m:den>
                        </m:f>
                      </m:den>
                    </m:f>
                  </m:oMath>
                </a14:m>
                <a:r>
                  <a:rPr kumimoji="0" lang="ru-RU" sz="2000" b="1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;</a:t>
                </a:r>
                <a:endParaRPr kumimoji="0" lang="ru-RU" sz="2000" b="1" u="none" strike="noStrike" kern="0" cap="none" spc="0" normalizeH="0" baseline="0" noProof="0" dirty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itchFamily="18" charset="0"/>
                  <a:ea typeface="Cambria Math" pitchFamily="18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22" name="Скругленный прямоугольник 1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494" y="4536995"/>
                <a:ext cx="3760104" cy="954568"/>
              </a:xfrm>
              <a:prstGeom prst="round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38100" cap="flat" cmpd="sng" algn="ctr">
                <a:solidFill>
                  <a:srgbClr xmlns:a14="http://schemas.microsoft.com/office/drawing/2010/main" val="F79646" mc:Ignorable="">
                    <a:lumMod val="7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xmlns:a14="http://schemas.microsoft.com/office/drawing/2010/main" val="000000" mc:Ignorable="">
                    <a:alpha val="38000"/>
                  </a:srgb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Скругленный прямоугольник 122"/>
          <p:cNvSpPr/>
          <p:nvPr/>
        </p:nvSpPr>
        <p:spPr bwMode="auto">
          <a:xfrm>
            <a:off x="2266623" y="42163"/>
            <a:ext cx="4681641" cy="521969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</a:pP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АНАЛИЗ УСЛОВИЙ БЕЗОПАСНОСТИ В ОДНОФАЗНЫХ 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ЭЛЕКТРИЧЕСКИХ 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СЕТЯХ</a:t>
            </a:r>
            <a:endParaRPr lang="ru-RU" sz="2000" b="1" dirty="0">
              <a:solidFill>
                <a:prstClr val="black"/>
              </a:solidFill>
              <a:latin typeface="Arial Narrow" pitchFamily="34" charset="0"/>
              <a:cs typeface="Arial" pitchFamily="34" charset="0"/>
            </a:endParaRPr>
          </a:p>
        </p:txBody>
      </p:sp>
      <p:grpSp>
        <p:nvGrpSpPr>
          <p:cNvPr id="124" name="Группа 123"/>
          <p:cNvGrpSpPr/>
          <p:nvPr/>
        </p:nvGrpSpPr>
        <p:grpSpPr>
          <a:xfrm>
            <a:off x="1233044" y="2035193"/>
            <a:ext cx="643838" cy="1448767"/>
            <a:chOff x="1216085" y="3464260"/>
            <a:chExt cx="643838" cy="1448767"/>
          </a:xfrm>
        </p:grpSpPr>
        <p:sp>
          <p:nvSpPr>
            <p:cNvPr id="128" name="Скругленный прямоугольник 127"/>
            <p:cNvSpPr/>
            <p:nvPr/>
          </p:nvSpPr>
          <p:spPr>
            <a:xfrm rot="18629361" flipH="1">
              <a:off x="1357436" y="4092566"/>
              <a:ext cx="57525" cy="340227"/>
            </a:xfrm>
            <a:prstGeom prst="roundRect">
              <a:avLst>
                <a:gd name="adj" fmla="val 50000"/>
              </a:avLst>
            </a:prstGeom>
            <a:noFill/>
            <a:ln w="317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5" name="Скругленный прямоугольник 124"/>
            <p:cNvSpPr/>
            <p:nvPr/>
          </p:nvSpPr>
          <p:spPr>
            <a:xfrm rot="667317" flipH="1">
              <a:off x="1809393" y="3464260"/>
              <a:ext cx="50530" cy="322922"/>
            </a:xfrm>
            <a:prstGeom prst="roundRect">
              <a:avLst>
                <a:gd name="adj" fmla="val 50000"/>
              </a:avLst>
            </a:prstGeom>
            <a:noFill/>
            <a:ln w="317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6" name="Скругленный прямоугольник 125"/>
            <p:cNvSpPr/>
            <p:nvPr/>
          </p:nvSpPr>
          <p:spPr>
            <a:xfrm rot="12079228" flipH="1">
              <a:off x="1740835" y="3712895"/>
              <a:ext cx="64545" cy="255617"/>
            </a:xfrm>
            <a:prstGeom prst="roundRect">
              <a:avLst>
                <a:gd name="adj" fmla="val 50000"/>
              </a:avLst>
            </a:prstGeom>
            <a:solidFill>
              <a:srgbClr val="FFCC99"/>
            </a:solidFill>
            <a:ln w="317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7" name="Скругленный прямоугольник 126"/>
            <p:cNvSpPr/>
            <p:nvPr/>
          </p:nvSpPr>
          <p:spPr>
            <a:xfrm rot="12979228" flipH="1">
              <a:off x="1336064" y="3894433"/>
              <a:ext cx="65770" cy="340227"/>
            </a:xfrm>
            <a:prstGeom prst="roundRect">
              <a:avLst>
                <a:gd name="adj" fmla="val 50000"/>
              </a:avLst>
            </a:prstGeom>
            <a:solidFill>
              <a:srgbClr val="FFCC99"/>
            </a:solidFill>
            <a:ln w="317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29" name="Группа 128"/>
            <p:cNvGrpSpPr/>
            <p:nvPr/>
          </p:nvGrpSpPr>
          <p:grpSpPr>
            <a:xfrm>
              <a:off x="1368318" y="3553708"/>
              <a:ext cx="417896" cy="1359319"/>
              <a:chOff x="1368318" y="3553708"/>
              <a:chExt cx="417896" cy="1359319"/>
            </a:xfrm>
          </p:grpSpPr>
          <p:grpSp>
            <p:nvGrpSpPr>
              <p:cNvPr id="130" name="Группа 129"/>
              <p:cNvGrpSpPr/>
              <p:nvPr/>
            </p:nvGrpSpPr>
            <p:grpSpPr>
              <a:xfrm>
                <a:off x="1368318" y="3598095"/>
                <a:ext cx="417896" cy="1314932"/>
                <a:chOff x="742051" y="1452707"/>
                <a:chExt cx="459124" cy="1683968"/>
              </a:xfrm>
            </p:grpSpPr>
            <p:sp>
              <p:nvSpPr>
                <p:cNvPr id="132" name="Прямоугольник 131"/>
                <p:cNvSpPr/>
                <p:nvPr/>
              </p:nvSpPr>
              <p:spPr>
                <a:xfrm>
                  <a:off x="905906" y="1754304"/>
                  <a:ext cx="131388" cy="86239"/>
                </a:xfrm>
                <a:prstGeom prst="rect">
                  <a:avLst/>
                </a:prstGeom>
                <a:noFill/>
                <a:ln w="317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133" name="Группа 132"/>
                <p:cNvGrpSpPr/>
                <p:nvPr/>
              </p:nvGrpSpPr>
              <p:grpSpPr>
                <a:xfrm>
                  <a:off x="742051" y="1452707"/>
                  <a:ext cx="459124" cy="1683968"/>
                  <a:chOff x="742051" y="1452707"/>
                  <a:chExt cx="459124" cy="1683968"/>
                </a:xfrm>
              </p:grpSpPr>
              <p:sp>
                <p:nvSpPr>
                  <p:cNvPr id="134" name="Скругленный прямоугольник 133"/>
                  <p:cNvSpPr/>
                  <p:nvPr/>
                </p:nvSpPr>
                <p:spPr>
                  <a:xfrm>
                    <a:off x="793068" y="1852128"/>
                    <a:ext cx="357065" cy="479302"/>
                  </a:xfrm>
                  <a:prstGeom prst="roundRect">
                    <a:avLst/>
                  </a:prstGeom>
                  <a:solidFill>
                    <a:srgbClr val="FFCC99"/>
                  </a:solidFill>
                  <a:ln w="3175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ru-RU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5" name="Скругленный прямоугольник 134"/>
                  <p:cNvSpPr/>
                  <p:nvPr/>
                </p:nvSpPr>
                <p:spPr>
                  <a:xfrm flipH="1">
                    <a:off x="1026789" y="2441436"/>
                    <a:ext cx="120662" cy="547128"/>
                  </a:xfrm>
                  <a:prstGeom prst="roundRect">
                    <a:avLst>
                      <a:gd name="adj" fmla="val 50000"/>
                    </a:avLst>
                  </a:prstGeom>
                  <a:noFill/>
                  <a:ln w="3175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ru-RU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6" name="Скругленный прямоугольник 135"/>
                  <p:cNvSpPr/>
                  <p:nvPr/>
                </p:nvSpPr>
                <p:spPr>
                  <a:xfrm flipH="1">
                    <a:off x="797916" y="2455328"/>
                    <a:ext cx="120662" cy="547128"/>
                  </a:xfrm>
                  <a:prstGeom prst="roundRect">
                    <a:avLst>
                      <a:gd name="adj" fmla="val 50000"/>
                    </a:avLst>
                  </a:prstGeom>
                  <a:noFill/>
                  <a:ln w="3175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ru-RU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7" name="Скругленный прямоугольник 136"/>
                  <p:cNvSpPr/>
                  <p:nvPr/>
                </p:nvSpPr>
                <p:spPr>
                  <a:xfrm>
                    <a:off x="793068" y="2276872"/>
                    <a:ext cx="357065" cy="269620"/>
                  </a:xfrm>
                  <a:prstGeom prst="roundRect">
                    <a:avLst/>
                  </a:prstGeom>
                  <a:solidFill>
                    <a:srgbClr val="00B050"/>
                  </a:solidFill>
                  <a:ln w="3175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ru-RU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8" name="Улыбающееся лицо 137"/>
                  <p:cNvSpPr/>
                  <p:nvPr/>
                </p:nvSpPr>
                <p:spPr>
                  <a:xfrm>
                    <a:off x="838124" y="1452707"/>
                    <a:ext cx="267218" cy="309835"/>
                  </a:xfrm>
                  <a:prstGeom prst="smileyFace">
                    <a:avLst>
                      <a:gd name="adj" fmla="val 4653"/>
                    </a:avLst>
                  </a:prstGeom>
                  <a:gradFill flip="none" rotWithShape="1">
                    <a:gsLst>
                      <a:gs pos="0">
                        <a:srgbClr val="FFFF00">
                          <a:shade val="30000"/>
                          <a:satMod val="115000"/>
                        </a:srgbClr>
                      </a:gs>
                      <a:gs pos="50000">
                        <a:srgbClr val="FFFF00">
                          <a:shade val="67500"/>
                          <a:satMod val="115000"/>
                        </a:srgbClr>
                      </a:gs>
                      <a:gs pos="100000">
                        <a:srgbClr val="FFFF00">
                          <a:shade val="100000"/>
                          <a:satMod val="115000"/>
                        </a:srgbClr>
                      </a:gs>
                    </a:gsLst>
                    <a:lin ang="16200000" scaled="1"/>
                    <a:tileRect/>
                  </a:gradFill>
                  <a:ln w="3175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ru-RU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9" name="Хорда 138"/>
                  <p:cNvSpPr/>
                  <p:nvPr/>
                </p:nvSpPr>
                <p:spPr>
                  <a:xfrm rot="5726762">
                    <a:off x="758544" y="2941325"/>
                    <a:ext cx="178857" cy="211843"/>
                  </a:xfrm>
                  <a:prstGeom prst="chord">
                    <a:avLst>
                      <a:gd name="adj1" fmla="val 4672785"/>
                      <a:gd name="adj2" fmla="val 16200000"/>
                    </a:avLst>
                  </a:prstGeom>
                  <a:solidFill>
                    <a:srgbClr val="FFC000"/>
                  </a:solidFill>
                  <a:ln w="3175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ru-RU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0" name="Хорда 139"/>
                  <p:cNvSpPr/>
                  <p:nvPr/>
                </p:nvSpPr>
                <p:spPr>
                  <a:xfrm rot="5726762">
                    <a:off x="1005825" y="2938649"/>
                    <a:ext cx="178857" cy="211843"/>
                  </a:xfrm>
                  <a:prstGeom prst="chord">
                    <a:avLst>
                      <a:gd name="adj1" fmla="val 4672785"/>
                      <a:gd name="adj2" fmla="val 16200000"/>
                    </a:avLst>
                  </a:prstGeom>
                  <a:solidFill>
                    <a:srgbClr val="FFC000"/>
                  </a:solidFill>
                  <a:ln w="3175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ru-RU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1" name="Скругленный прямоугольник 140"/>
                  <p:cNvSpPr/>
                  <p:nvPr/>
                </p:nvSpPr>
                <p:spPr>
                  <a:xfrm>
                    <a:off x="860975" y="1853008"/>
                    <a:ext cx="45719" cy="432727"/>
                  </a:xfrm>
                  <a:prstGeom prst="roundRect">
                    <a:avLst/>
                  </a:prstGeom>
                  <a:solidFill>
                    <a:srgbClr val="00B050"/>
                  </a:solidFill>
                  <a:ln w="1587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ru-RU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2" name="Скругленный прямоугольник 141"/>
                  <p:cNvSpPr/>
                  <p:nvPr/>
                </p:nvSpPr>
                <p:spPr>
                  <a:xfrm>
                    <a:off x="1049349" y="1855977"/>
                    <a:ext cx="45719" cy="432727"/>
                  </a:xfrm>
                  <a:prstGeom prst="roundRect">
                    <a:avLst/>
                  </a:prstGeom>
                  <a:solidFill>
                    <a:srgbClr val="00B050"/>
                  </a:solidFill>
                  <a:ln w="1587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ru-RU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</p:grpSp>
          <p:sp>
            <p:nvSpPr>
              <p:cNvPr id="131" name="Пирог 130"/>
              <p:cNvSpPr/>
              <p:nvPr/>
            </p:nvSpPr>
            <p:spPr>
              <a:xfrm>
                <a:off x="1454530" y="3553708"/>
                <a:ext cx="253189" cy="185903"/>
              </a:xfrm>
              <a:prstGeom prst="pie">
                <a:avLst>
                  <a:gd name="adj1" fmla="val 10757660"/>
                  <a:gd name="adj2" fmla="val 57106"/>
                </a:avLst>
              </a:prstGeom>
              <a:solidFill>
                <a:srgbClr val="FF6600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Группа 176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78" name="Прямоугольник 177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84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5034464" y="1172919"/>
            <a:ext cx="3672977" cy="934478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/>
            <a:r>
              <a:rPr lang="ru-RU" sz="2000" b="1" dirty="0" smtClean="0">
                <a:latin typeface="Arial Narrow" pitchFamily="34" charset="0"/>
                <a:cs typeface="Arial" pitchFamily="34" charset="0"/>
              </a:rPr>
              <a:t>Пусть:</a:t>
            </a:r>
            <a:r>
              <a:rPr lang="en-US" sz="2000" b="1" dirty="0" smtClean="0">
                <a:latin typeface="Arial Narrow" pitchFamily="34" charset="0"/>
                <a:cs typeface="Arial" pitchFamily="34" charset="0"/>
              </a:rPr>
              <a:t> </a:t>
            </a:r>
            <a:r>
              <a:rPr lang="en-US" b="1" dirty="0" smtClean="0">
                <a:latin typeface="Arial Narrow" pitchFamily="34" charset="0"/>
                <a:cs typeface="Arial" pitchFamily="34" charset="0"/>
              </a:rPr>
              <a:t>R</a:t>
            </a:r>
            <a:r>
              <a:rPr lang="ru-RU" b="1" baseline="-25000" dirty="0" err="1" smtClean="0">
                <a:latin typeface="Arial Narrow" pitchFamily="34" charset="0"/>
                <a:cs typeface="Arial" pitchFamily="34" charset="0"/>
              </a:rPr>
              <a:t>изА</a:t>
            </a:r>
            <a:r>
              <a:rPr lang="ru-RU" b="1" dirty="0" smtClean="0">
                <a:latin typeface="Arial Narrow" pitchFamily="34" charset="0"/>
                <a:cs typeface="Arial" pitchFamily="34" charset="0"/>
              </a:rPr>
              <a:t> = </a:t>
            </a:r>
            <a:r>
              <a:rPr lang="en-US" b="1" dirty="0" smtClean="0">
                <a:latin typeface="Arial Narrow" pitchFamily="34" charset="0"/>
                <a:cs typeface="Arial" pitchFamily="34" charset="0"/>
              </a:rPr>
              <a:t>R</a:t>
            </a:r>
            <a:r>
              <a:rPr lang="ru-RU" b="1" baseline="-25000" dirty="0" err="1" smtClean="0">
                <a:latin typeface="Arial Narrow" pitchFamily="34" charset="0"/>
                <a:cs typeface="Arial" pitchFamily="34" charset="0"/>
              </a:rPr>
              <a:t>изВ</a:t>
            </a:r>
            <a:r>
              <a:rPr lang="ru-RU" b="1" dirty="0" smtClean="0">
                <a:latin typeface="Arial Narrow" pitchFamily="34" charset="0"/>
                <a:cs typeface="Arial" pitchFamily="34" charset="0"/>
              </a:rPr>
              <a:t> = </a:t>
            </a:r>
            <a:r>
              <a:rPr lang="en-US" b="1" dirty="0" smtClean="0">
                <a:latin typeface="Arial Narrow" pitchFamily="34" charset="0"/>
                <a:cs typeface="Arial" pitchFamily="34" charset="0"/>
              </a:rPr>
              <a:t>R</a:t>
            </a:r>
            <a:r>
              <a:rPr lang="ru-RU" b="1" baseline="-25000" dirty="0" err="1" smtClean="0">
                <a:latin typeface="Arial Narrow" pitchFamily="34" charset="0"/>
                <a:cs typeface="Arial" pitchFamily="34" charset="0"/>
              </a:rPr>
              <a:t>изС</a:t>
            </a:r>
            <a:r>
              <a:rPr lang="ru-RU" b="1" dirty="0" smtClean="0">
                <a:latin typeface="Arial Narrow" pitchFamily="34" charset="0"/>
                <a:cs typeface="Arial" pitchFamily="34" charset="0"/>
              </a:rPr>
              <a:t> = </a:t>
            </a:r>
            <a:r>
              <a:rPr lang="en-US" b="1" dirty="0" smtClean="0">
                <a:latin typeface="Arial Narrow" pitchFamily="34" charset="0"/>
                <a:cs typeface="Arial" pitchFamily="34" charset="0"/>
              </a:rPr>
              <a:t>R</a:t>
            </a:r>
            <a:r>
              <a:rPr lang="ru-RU" b="1" baseline="-25000" dirty="0" smtClean="0">
                <a:latin typeface="Arial Narrow" pitchFamily="34" charset="0"/>
                <a:cs typeface="Arial" pitchFamily="34" charset="0"/>
              </a:rPr>
              <a:t>из</a:t>
            </a:r>
            <a:r>
              <a:rPr lang="ru-RU" b="1" dirty="0" smtClean="0">
                <a:latin typeface="Arial Narrow" pitchFamily="34" charset="0"/>
                <a:cs typeface="Arial" pitchFamily="34" charset="0"/>
              </a:rPr>
              <a:t>;</a:t>
            </a:r>
            <a:r>
              <a:rPr lang="en-US" b="1" dirty="0" smtClean="0">
                <a:latin typeface="Arial Narrow" pitchFamily="34" charset="0"/>
                <a:cs typeface="Arial" pitchFamily="34" charset="0"/>
              </a:rPr>
              <a:t> </a:t>
            </a:r>
            <a:r>
              <a:rPr lang="ru-RU" b="1" dirty="0" smtClean="0">
                <a:latin typeface="Arial Narrow" pitchFamily="34" charset="0"/>
                <a:cs typeface="Arial" pitchFamily="34" charset="0"/>
              </a:rPr>
              <a:t>С</a:t>
            </a:r>
            <a:r>
              <a:rPr lang="ru-RU" b="1" baseline="-25000" dirty="0" smtClean="0">
                <a:latin typeface="Arial Narrow" pitchFamily="34" charset="0"/>
                <a:cs typeface="Arial" pitchFamily="34" charset="0"/>
              </a:rPr>
              <a:t>А</a:t>
            </a:r>
            <a:r>
              <a:rPr lang="ru-RU" b="1" dirty="0" smtClean="0">
                <a:latin typeface="Arial Narrow" pitchFamily="34" charset="0"/>
                <a:cs typeface="Arial" pitchFamily="34" charset="0"/>
              </a:rPr>
              <a:t> = С</a:t>
            </a:r>
            <a:r>
              <a:rPr lang="ru-RU" b="1" baseline="-25000" dirty="0" smtClean="0">
                <a:latin typeface="Arial Narrow" pitchFamily="34" charset="0"/>
                <a:cs typeface="Arial" pitchFamily="34" charset="0"/>
              </a:rPr>
              <a:t>В</a:t>
            </a:r>
            <a:r>
              <a:rPr lang="ru-RU" b="1" dirty="0" smtClean="0">
                <a:latin typeface="Arial Narrow" pitchFamily="34" charset="0"/>
                <a:cs typeface="Arial" pitchFamily="34" charset="0"/>
              </a:rPr>
              <a:t> = С</a:t>
            </a:r>
            <a:r>
              <a:rPr lang="ru-RU" b="1" baseline="-25000" dirty="0" smtClean="0">
                <a:latin typeface="Arial Narrow" pitchFamily="34" charset="0"/>
                <a:cs typeface="Arial" pitchFamily="34" charset="0"/>
              </a:rPr>
              <a:t>С</a:t>
            </a:r>
            <a:r>
              <a:rPr lang="ru-RU" b="1" dirty="0" smtClean="0">
                <a:latin typeface="Arial Narrow" pitchFamily="34" charset="0"/>
                <a:cs typeface="Arial" pitchFamily="34" charset="0"/>
              </a:rPr>
              <a:t> = 0;</a:t>
            </a:r>
            <a:r>
              <a:rPr lang="en-US" b="1" dirty="0" smtClean="0">
                <a:latin typeface="Arial Narrow" pitchFamily="34" charset="0"/>
                <a:cs typeface="Arial" pitchFamily="34" charset="0"/>
              </a:rPr>
              <a:t> </a:t>
            </a:r>
            <a:r>
              <a:rPr lang="ru-RU" b="1" dirty="0" smtClean="0">
                <a:latin typeface="Arial Narrow" pitchFamily="34" charset="0"/>
                <a:cs typeface="Arial" pitchFamily="34" charset="0"/>
              </a:rPr>
              <a:t>т.к. 1/</a:t>
            </a:r>
            <a:r>
              <a:rPr lang="en-US" b="1" dirty="0" smtClean="0">
                <a:latin typeface="Arial Narrow" pitchFamily="34" charset="0"/>
                <a:cs typeface="Arial" pitchFamily="34" charset="0"/>
              </a:rPr>
              <a:t>R</a:t>
            </a:r>
            <a:r>
              <a:rPr lang="ru-RU" b="1" baseline="-25000" dirty="0" smtClean="0">
                <a:latin typeface="Arial Narrow" pitchFamily="34" charset="0"/>
                <a:cs typeface="Arial" pitchFamily="34" charset="0"/>
              </a:rPr>
              <a:t>из</a:t>
            </a:r>
            <a:r>
              <a:rPr lang="ru-RU" b="1" dirty="0" smtClean="0">
                <a:latin typeface="Arial Narrow" pitchFamily="34" charset="0"/>
                <a:cs typeface="Arial" pitchFamily="34" charset="0"/>
              </a:rPr>
              <a:t>=1</a:t>
            </a:r>
            <a:r>
              <a:rPr lang="en-US" b="1" dirty="0" smtClean="0">
                <a:latin typeface="Arial Narrow" pitchFamily="34" charset="0"/>
                <a:cs typeface="Arial" pitchFamily="34" charset="0"/>
              </a:rPr>
              <a:t>/R</a:t>
            </a:r>
            <a:r>
              <a:rPr lang="ru-RU" b="1" baseline="-25000" dirty="0" smtClean="0">
                <a:latin typeface="Arial Narrow" pitchFamily="34" charset="0"/>
                <a:cs typeface="Arial" pitchFamily="34" charset="0"/>
              </a:rPr>
              <a:t>из</a:t>
            </a:r>
            <a:r>
              <a:rPr lang="en-US" b="1" baseline="-25000" dirty="0" smtClean="0">
                <a:latin typeface="Arial Narrow" pitchFamily="34" charset="0"/>
                <a:cs typeface="Arial" pitchFamily="34" charset="0"/>
              </a:rPr>
              <a:t>A</a:t>
            </a:r>
            <a:r>
              <a:rPr lang="en-US" b="1" dirty="0" smtClean="0">
                <a:latin typeface="Arial Narrow" pitchFamily="34" charset="0"/>
                <a:cs typeface="Arial" pitchFamily="34" charset="0"/>
              </a:rPr>
              <a:t>+1/R</a:t>
            </a:r>
            <a:r>
              <a:rPr lang="ru-RU" b="1" baseline="-25000" dirty="0" smtClean="0">
                <a:latin typeface="Arial Narrow" pitchFamily="34" charset="0"/>
                <a:cs typeface="Arial" pitchFamily="34" charset="0"/>
              </a:rPr>
              <a:t>из</a:t>
            </a:r>
            <a:r>
              <a:rPr lang="en-US" b="1" baseline="-25000" dirty="0" smtClean="0">
                <a:latin typeface="Arial Narrow" pitchFamily="34" charset="0"/>
                <a:cs typeface="Arial" pitchFamily="34" charset="0"/>
              </a:rPr>
              <a:t>B</a:t>
            </a:r>
            <a:r>
              <a:rPr lang="en-US" b="1" dirty="0" smtClean="0">
                <a:latin typeface="Arial Narrow" pitchFamily="34" charset="0"/>
                <a:cs typeface="Arial" pitchFamily="34" charset="0"/>
              </a:rPr>
              <a:t>+1/R</a:t>
            </a:r>
            <a:r>
              <a:rPr lang="ru-RU" b="1" baseline="-25000" dirty="0" smtClean="0">
                <a:latin typeface="Arial Narrow" pitchFamily="34" charset="0"/>
                <a:cs typeface="Arial" pitchFamily="34" charset="0"/>
              </a:rPr>
              <a:t>из</a:t>
            </a:r>
            <a:r>
              <a:rPr lang="en-US" b="1" baseline="-25000" dirty="0" smtClean="0">
                <a:latin typeface="Arial Narrow" pitchFamily="34" charset="0"/>
                <a:cs typeface="Arial" pitchFamily="34" charset="0"/>
              </a:rPr>
              <a:t>C</a:t>
            </a:r>
            <a:r>
              <a:rPr lang="ru-RU" b="1" baseline="-25000" dirty="0" smtClean="0">
                <a:latin typeface="Arial Narrow" pitchFamily="34" charset="0"/>
                <a:cs typeface="Arial" pitchFamily="34" charset="0"/>
              </a:rPr>
              <a:t> </a:t>
            </a:r>
            <a:r>
              <a:rPr lang="ru-RU" b="1" dirty="0" smtClean="0">
                <a:latin typeface="Arial Narrow" pitchFamily="34" charset="0"/>
                <a:cs typeface="Arial" pitchFamily="34" charset="0"/>
              </a:rPr>
              <a:t>,</a:t>
            </a:r>
            <a:endParaRPr lang="en-US" b="1" dirty="0" smtClean="0">
              <a:latin typeface="Arial Narrow" pitchFamily="34" charset="0"/>
              <a:cs typeface="Arial" pitchFamily="34" charset="0"/>
            </a:endParaRPr>
          </a:p>
          <a:p>
            <a:pPr algn="ctr"/>
            <a:r>
              <a:rPr lang="ru-RU" b="1" dirty="0" smtClean="0">
                <a:latin typeface="Arial Narrow" pitchFamily="34" charset="0"/>
                <a:cs typeface="Arial" pitchFamily="34" charset="0"/>
              </a:rPr>
              <a:t>то: ∑</a:t>
            </a:r>
            <a:r>
              <a:rPr lang="en-US" b="1" dirty="0" smtClean="0">
                <a:latin typeface="Arial Narrow" pitchFamily="34" charset="0"/>
                <a:cs typeface="Arial" pitchFamily="34" charset="0"/>
              </a:rPr>
              <a:t>R</a:t>
            </a:r>
            <a:r>
              <a:rPr lang="ru-RU" b="1" baseline="-25000" dirty="0" err="1" smtClean="0">
                <a:latin typeface="Arial Narrow" pitchFamily="34" charset="0"/>
                <a:cs typeface="Arial" pitchFamily="34" charset="0"/>
              </a:rPr>
              <a:t>из</a:t>
            </a:r>
            <a:r>
              <a:rPr lang="ru-RU" b="1" dirty="0" err="1" smtClean="0">
                <a:latin typeface="Arial Narrow" pitchFamily="34" charset="0"/>
                <a:cs typeface="Arial" pitchFamily="34" charset="0"/>
              </a:rPr>
              <a:t>=</a:t>
            </a:r>
            <a:r>
              <a:rPr lang="en-US" b="1" dirty="0" smtClean="0">
                <a:latin typeface="Arial Narrow" pitchFamily="34" charset="0"/>
                <a:cs typeface="Arial" pitchFamily="34" charset="0"/>
              </a:rPr>
              <a:t> R</a:t>
            </a:r>
            <a:r>
              <a:rPr lang="ru-RU" b="1" baseline="-25000" dirty="0" smtClean="0">
                <a:latin typeface="Arial Narrow" pitchFamily="34" charset="0"/>
                <a:cs typeface="Arial" pitchFamily="34" charset="0"/>
              </a:rPr>
              <a:t>из </a:t>
            </a:r>
            <a:r>
              <a:rPr lang="ru-RU" b="1" dirty="0" smtClean="0">
                <a:latin typeface="Arial Narrow" pitchFamily="34" charset="0"/>
                <a:cs typeface="Arial" pitchFamily="34" charset="0"/>
              </a:rPr>
              <a:t>/3</a:t>
            </a:r>
            <a:r>
              <a:rPr lang="ru-RU" dirty="0" smtClean="0">
                <a:latin typeface="Arial Narrow" pitchFamily="34" charset="0"/>
                <a:cs typeface="Times New Roman" pitchFamily="18" charset="0"/>
              </a:rPr>
              <a:t>.</a:t>
            </a:r>
            <a:endParaRPr lang="ru-RU" baseline="-25000" dirty="0">
              <a:latin typeface="Arial Narrow" pitchFamily="34" charset="0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0" y="3287306"/>
            <a:ext cx="87154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80000">
              <a:lnSpc>
                <a:spcPts val="2000"/>
              </a:lnSpc>
            </a:pPr>
            <a:r>
              <a:rPr lang="ru-RU" sz="2000" b="1" dirty="0" smtClean="0">
                <a:latin typeface="Arial Narrow" pitchFamily="34" charset="0"/>
                <a:cs typeface="Times New Roman" pitchFamily="18" charset="0"/>
              </a:rPr>
              <a:t>Человек, касающийся фазы в ЭУ с напряжением менее 1000 В, попадает под напряжение прикосновения, и через него потечет ток  </a:t>
            </a:r>
            <a:r>
              <a:rPr lang="en-US" sz="2400" b="1" dirty="0" smtClean="0">
                <a:latin typeface="Arial Narrow" pitchFamily="34" charset="0"/>
                <a:cs typeface="Times New Roman" pitchFamily="18" charset="0"/>
              </a:rPr>
              <a:t>I</a:t>
            </a:r>
            <a:r>
              <a:rPr lang="ru-RU" sz="2400" b="1" baseline="-25000" dirty="0" smtClean="0">
                <a:latin typeface="Arial Narrow" pitchFamily="34" charset="0"/>
                <a:cs typeface="Times New Roman" pitchFamily="18" charset="0"/>
              </a:rPr>
              <a:t>ч</a:t>
            </a:r>
            <a:r>
              <a:rPr lang="ru-RU" sz="2000" b="1" dirty="0" smtClean="0">
                <a:latin typeface="Arial Narrow" pitchFamily="34" charset="0"/>
                <a:cs typeface="Times New Roman" pitchFamily="18" charset="0"/>
              </a:rPr>
              <a:t>. </a:t>
            </a:r>
            <a:r>
              <a:rPr lang="ru-RU" sz="2000" b="1" dirty="0" smtClean="0">
                <a:solidFill>
                  <a:srgbClr val="3366FF"/>
                </a:solidFill>
                <a:latin typeface="Arial Narrow" pitchFamily="34" charset="0"/>
                <a:cs typeface="Times New Roman" pitchFamily="18" charset="0"/>
              </a:rPr>
              <a:t>Но в этом случае человек находится под защитой </a:t>
            </a:r>
            <a:r>
              <a:rPr lang="ru-RU" sz="2000" b="1" dirty="0" smtClean="0">
                <a:solidFill>
                  <a:srgbClr val="C00000"/>
                </a:solidFill>
                <a:latin typeface="Arial Narrow" pitchFamily="34" charset="0"/>
                <a:cs typeface="Times New Roman" pitchFamily="18" charset="0"/>
              </a:rPr>
              <a:t>сопротивления изоляции.</a:t>
            </a:r>
            <a:endParaRPr lang="ru-RU" sz="2000" b="1" dirty="0">
              <a:solidFill>
                <a:srgbClr val="C00000"/>
              </a:solidFill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4857752" y="4181868"/>
            <a:ext cx="385765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latin typeface="Arial" pitchFamily="34" charset="0"/>
                <a:cs typeface="Arial" pitchFamily="34" charset="0"/>
              </a:rPr>
              <a:t>Пусть:</a:t>
            </a:r>
          </a:p>
          <a:p>
            <a:r>
              <a:rPr lang="en-US" b="1" dirty="0" smtClean="0">
                <a:latin typeface="Arial Narrow" pitchFamily="34" charset="0"/>
                <a:cs typeface="Arial" pitchFamily="34" charset="0"/>
              </a:rPr>
              <a:t>R</a:t>
            </a:r>
            <a:r>
              <a:rPr lang="ru-RU" b="1" baseline="-25000" dirty="0" err="1" smtClean="0">
                <a:latin typeface="Arial Narrow" pitchFamily="34" charset="0"/>
                <a:cs typeface="Arial" pitchFamily="34" charset="0"/>
              </a:rPr>
              <a:t>изА</a:t>
            </a:r>
            <a:r>
              <a:rPr lang="ru-RU" b="1" dirty="0" smtClean="0">
                <a:latin typeface="Arial Narrow" pitchFamily="34" charset="0"/>
                <a:cs typeface="Arial" pitchFamily="34" charset="0"/>
              </a:rPr>
              <a:t> = </a:t>
            </a:r>
            <a:r>
              <a:rPr lang="en-US" b="1" dirty="0" smtClean="0">
                <a:latin typeface="Arial Narrow" pitchFamily="34" charset="0"/>
                <a:cs typeface="Arial" pitchFamily="34" charset="0"/>
              </a:rPr>
              <a:t>R</a:t>
            </a:r>
            <a:r>
              <a:rPr lang="ru-RU" b="1" baseline="-25000" dirty="0" err="1" smtClean="0">
                <a:latin typeface="Arial Narrow" pitchFamily="34" charset="0"/>
                <a:cs typeface="Arial" pitchFamily="34" charset="0"/>
              </a:rPr>
              <a:t>изВ</a:t>
            </a:r>
            <a:r>
              <a:rPr lang="ru-RU" b="1" dirty="0" smtClean="0">
                <a:latin typeface="Arial Narrow" pitchFamily="34" charset="0"/>
                <a:cs typeface="Arial" pitchFamily="34" charset="0"/>
              </a:rPr>
              <a:t> = </a:t>
            </a:r>
            <a:r>
              <a:rPr lang="en-US" b="1" dirty="0" smtClean="0">
                <a:latin typeface="Arial Narrow" pitchFamily="34" charset="0"/>
                <a:cs typeface="Arial" pitchFamily="34" charset="0"/>
              </a:rPr>
              <a:t>R</a:t>
            </a:r>
            <a:r>
              <a:rPr lang="ru-RU" b="1" baseline="-25000" dirty="0" err="1" smtClean="0">
                <a:latin typeface="Arial Narrow" pitchFamily="34" charset="0"/>
                <a:cs typeface="Arial" pitchFamily="34" charset="0"/>
              </a:rPr>
              <a:t>изС</a:t>
            </a:r>
            <a:r>
              <a:rPr lang="ru-RU" b="1" dirty="0" smtClean="0">
                <a:latin typeface="Arial Narrow" pitchFamily="34" charset="0"/>
                <a:cs typeface="Arial" pitchFamily="34" charset="0"/>
              </a:rPr>
              <a:t> = </a:t>
            </a:r>
            <a:r>
              <a:rPr lang="en-US" b="1" dirty="0" smtClean="0">
                <a:latin typeface="Arial Narrow" pitchFamily="34" charset="0"/>
                <a:cs typeface="Arial" pitchFamily="34" charset="0"/>
              </a:rPr>
              <a:t>R</a:t>
            </a:r>
            <a:r>
              <a:rPr lang="ru-RU" b="1" baseline="-25000" dirty="0" smtClean="0">
                <a:latin typeface="Arial Narrow" pitchFamily="34" charset="0"/>
                <a:cs typeface="Arial" pitchFamily="34" charset="0"/>
              </a:rPr>
              <a:t>из</a:t>
            </a:r>
            <a:r>
              <a:rPr lang="ru-RU" b="1" dirty="0" smtClean="0">
                <a:latin typeface="Arial Narrow" pitchFamily="34" charset="0"/>
                <a:cs typeface="Arial" pitchFamily="34" charset="0"/>
              </a:rPr>
              <a:t>;</a:t>
            </a:r>
            <a:r>
              <a:rPr lang="en-US" b="1" dirty="0" smtClean="0">
                <a:latin typeface="Arial Narrow" pitchFamily="34" charset="0"/>
                <a:cs typeface="Arial" pitchFamily="34" charset="0"/>
              </a:rPr>
              <a:t> </a:t>
            </a:r>
            <a:r>
              <a:rPr lang="ru-RU" b="1" dirty="0" smtClean="0">
                <a:latin typeface="Arial Narrow" pitchFamily="34" charset="0"/>
                <a:cs typeface="Arial" pitchFamily="34" charset="0"/>
              </a:rPr>
              <a:t>С</a:t>
            </a:r>
            <a:r>
              <a:rPr lang="ru-RU" b="1" baseline="-25000" dirty="0" smtClean="0">
                <a:latin typeface="Arial Narrow" pitchFamily="34" charset="0"/>
                <a:cs typeface="Arial" pitchFamily="34" charset="0"/>
              </a:rPr>
              <a:t>А</a:t>
            </a:r>
            <a:r>
              <a:rPr lang="ru-RU" b="1" dirty="0" smtClean="0">
                <a:latin typeface="Arial Narrow" pitchFamily="34" charset="0"/>
                <a:cs typeface="Arial" pitchFamily="34" charset="0"/>
              </a:rPr>
              <a:t> = С</a:t>
            </a:r>
            <a:r>
              <a:rPr lang="ru-RU" b="1" baseline="-25000" dirty="0" smtClean="0">
                <a:latin typeface="Arial Narrow" pitchFamily="34" charset="0"/>
                <a:cs typeface="Arial" pitchFamily="34" charset="0"/>
              </a:rPr>
              <a:t>В</a:t>
            </a:r>
            <a:r>
              <a:rPr lang="ru-RU" b="1" dirty="0" smtClean="0">
                <a:latin typeface="Arial Narrow" pitchFamily="34" charset="0"/>
                <a:cs typeface="Arial" pitchFamily="34" charset="0"/>
              </a:rPr>
              <a:t> = С</a:t>
            </a:r>
            <a:r>
              <a:rPr lang="ru-RU" b="1" baseline="-25000" dirty="0" smtClean="0">
                <a:latin typeface="Arial Narrow" pitchFamily="34" charset="0"/>
                <a:cs typeface="Arial" pitchFamily="34" charset="0"/>
              </a:rPr>
              <a:t>С</a:t>
            </a:r>
            <a:r>
              <a:rPr lang="ru-RU" b="1" dirty="0" smtClean="0">
                <a:latin typeface="Arial Narrow" pitchFamily="34" charset="0"/>
                <a:cs typeface="Arial" pitchFamily="34" charset="0"/>
              </a:rPr>
              <a:t> = С.</a:t>
            </a:r>
            <a:endParaRPr lang="ru-RU" b="1" dirty="0"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1" y="622429"/>
            <a:ext cx="8608240" cy="622016"/>
          </a:xfrm>
          <a:prstGeom prst="rect">
            <a:avLst/>
          </a:prstGeom>
          <a:noFill/>
        </p:spPr>
        <p:txBody>
          <a:bodyPr wrap="square" lIns="36000" tIns="36000" rIns="36000" bIns="72000" rtlCol="0">
            <a:spAutoFit/>
          </a:bodyPr>
          <a:lstStyle/>
          <a:p>
            <a:pPr indent="457200" algn="ctr">
              <a:lnSpc>
                <a:spcPts val="2000"/>
              </a:lnSpc>
            </a:pPr>
            <a:r>
              <a:rPr lang="ru-RU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Все рассуждения, сделанные для однофазных сетей справедливы и для трехфазных</a:t>
            </a:r>
            <a:r>
              <a:rPr lang="en-US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 </a:t>
            </a:r>
            <a:r>
              <a:rPr lang="ru-RU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трехпроводных сетей с изолированной нейтралью: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6222030" y="5919025"/>
            <a:ext cx="473454" cy="390295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spAutoFit/>
          </a:bodyPr>
          <a:lstStyle/>
          <a:p>
            <a:r>
              <a:rPr lang="ru-RU" sz="2000" b="1" dirty="0" smtClean="0">
                <a:latin typeface="Arial Narrow" pitchFamily="34" charset="0"/>
                <a:cs typeface="Arial" pitchFamily="34" charset="0"/>
              </a:rPr>
              <a:t>где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175" name="Стрелка вправо 174"/>
          <p:cNvSpPr/>
          <p:nvPr/>
        </p:nvSpPr>
        <p:spPr bwMode="auto">
          <a:xfrm>
            <a:off x="4283968" y="2492896"/>
            <a:ext cx="500066" cy="214314"/>
          </a:xfrm>
          <a:prstGeom prst="rightArrow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0800000" scaled="1"/>
            <a:tileRect/>
          </a:gradFill>
          <a:ln w="31750" cmpd="dbl">
            <a:solidFill>
              <a:schemeClr val="tx1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ru-RU"/>
          </a:p>
        </p:txBody>
      </p:sp>
      <p:sp>
        <p:nvSpPr>
          <p:cNvPr id="176" name="Стрелка вправо 175"/>
          <p:cNvSpPr/>
          <p:nvPr/>
        </p:nvSpPr>
        <p:spPr bwMode="auto">
          <a:xfrm>
            <a:off x="4716016" y="5301208"/>
            <a:ext cx="500066" cy="214314"/>
          </a:xfrm>
          <a:prstGeom prst="rightArrow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0800000" scaled="1"/>
            <a:tileRect/>
          </a:gradFill>
          <a:ln w="31750" cmpd="dbl">
            <a:solidFill>
              <a:schemeClr val="tx1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Скругленный прямоугольник 184"/>
              <p:cNvSpPr/>
              <p:nvPr/>
            </p:nvSpPr>
            <p:spPr>
              <a:xfrm>
                <a:off x="4860032" y="2215468"/>
                <a:ext cx="3748208" cy="781484"/>
              </a:xfrm>
              <a:prstGeom prst="roundRect">
                <a:avLst/>
              </a:prstGeom>
              <a:gradFill flip="none" rotWithShape="1">
                <a:gsLst>
                  <a:gs pos="0">
                    <a:srgbClr val="FFFF00">
                      <a:shade val="30000"/>
                      <a:satMod val="115000"/>
                    </a:srgbClr>
                  </a:gs>
                  <a:gs pos="50000">
                    <a:srgbClr val="FFFF00">
                      <a:shade val="67500"/>
                      <a:satMod val="115000"/>
                    </a:srgbClr>
                  </a:gs>
                  <a:gs pos="100000">
                    <a:srgbClr val="FFFF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38100" cap="flat" cmpd="sng" algn="ctr">
                <a:solidFill>
                  <a:srgbClr val="F79646">
                    <a:lumMod val="7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lIns="36000" tIns="36000" rIns="36000" bIns="0" rtlCol="0" anchor="ctr" anchorCtr="0"/>
              <a:lstStyle/>
              <a:p>
                <a:pPr lvl="0" algn="ctr">
                  <a:lnSpc>
                    <a:spcPts val="4600"/>
                  </a:lnSpc>
                </a:pPr>
                <a:r>
                  <a:rPr kumimoji="0" lang="ru-RU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</a:rPr>
                  <a:t> </a:t>
                </a:r>
                <a:r>
                  <a:rPr lang="en-US" sz="2800" b="1" kern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I</a:t>
                </a:r>
                <a:r>
                  <a:rPr lang="ru-RU" sz="2800" b="1" kern="0" baseline="-2500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ч</a:t>
                </a:r>
                <a:r>
                  <a:rPr kumimoji="0" lang="ru-RU" sz="2800" b="1" i="0" u="none" strike="noStrike" kern="0" cap="none" spc="0" normalizeH="0" baseline="0" noProof="0" dirty="0" smtClean="0">
                    <a:ln w="12700">
                      <a:solidFill>
                        <a:sysClr val="windowText" lastClr="000000"/>
                      </a:solidFill>
                      <a:prstDash val="solid"/>
                    </a:ln>
                    <a:solidFill>
                      <a:srgbClr val="C0504D">
                        <a:lumMod val="75000"/>
                      </a:srgbClr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 </a:t>
                </a:r>
                <a:r>
                  <a:rPr kumimoji="0" lang="ru-RU" sz="28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sz="2800" b="1" i="1" kern="0" dirty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sz="2800" b="1" i="1" kern="0" dirty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𝐔</m:t>
                        </m:r>
                        <m:r>
                          <a:rPr lang="ru-RU" sz="2800" b="1" i="1" kern="0" baseline="-1200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" pitchFamily="34" charset="0"/>
                          </a:rPr>
                          <m:t>Ф</m:t>
                        </m:r>
                      </m:num>
                      <m:den>
                        <m:r>
                          <a:rPr lang="en-US" sz="2800" b="1" i="1" kern="0" dirty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𝐑</m:t>
                        </m:r>
                        <m:r>
                          <a:rPr lang="ru-RU" sz="2800" b="1" i="1" kern="0" baseline="-1200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Ч</m:t>
                        </m:r>
                        <m:r>
                          <a:rPr lang="ru-RU" sz="2800" b="1" i="1" ker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+</m:t>
                        </m:r>
                        <m:f>
                          <m:fPr>
                            <m:type m:val="skw"/>
                            <m:ctrlPr>
                              <a:rPr lang="ru-RU" sz="2800" b="1" i="1" kern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" pitchFamily="34" charset="0"/>
                              </a:rPr>
                            </m:ctrlPr>
                          </m:fPr>
                          <m:num>
                            <m:r>
                              <a:rPr lang="en-US" sz="2800" b="1" i="1" kern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 pitchFamily="18" charset="0"/>
                                <a:ea typeface="Cambria Math" pitchFamily="18" charset="0"/>
                                <a:cs typeface="Arial" pitchFamily="34" charset="0"/>
                              </a:rPr>
                              <m:t>𝐑</m:t>
                            </m:r>
                            <m:r>
                              <a:rPr lang="ru-RU" sz="2800" b="1" i="1" kern="0" baseline="-1200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" pitchFamily="34" charset="0"/>
                              </a:rPr>
                              <m:t>ИЗ</m:t>
                            </m:r>
                          </m:num>
                          <m:den>
                            <m:r>
                              <a:rPr lang="ru-RU" sz="2800" b="1" i="1" kern="0" smtClean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itchFamily="18" charset="0"/>
                                <a:cs typeface="Arial" pitchFamily="34" charset="0"/>
                              </a:rPr>
                              <m:t>𝟑</m:t>
                            </m:r>
                          </m:den>
                        </m:f>
                      </m:den>
                    </m:f>
                  </m:oMath>
                </a14:m>
                <a:r>
                  <a:rPr lang="en-US" sz="2800" b="1" kern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 =</a:t>
                </a:r>
                <a:r>
                  <a:rPr lang="en-US" sz="2400" b="1" kern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 3</a:t>
                </a:r>
                <a:r>
                  <a:rPr lang="en-US" sz="2800" b="1" kern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·</a:t>
                </a:r>
                <a:r>
                  <a:rPr lang="ru-RU" sz="2800" b="1" kern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sz="2800" b="1" i="1" kern="0" dirty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sz="2800" b="1" i="1" kern="0" dirty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𝐔</m:t>
                        </m:r>
                        <m:r>
                          <a:rPr lang="ru-RU" sz="2800" b="1" i="1" kern="0" baseline="-12000" dirty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" pitchFamily="34" charset="0"/>
                          </a:rPr>
                          <m:t>Ф</m:t>
                        </m:r>
                      </m:num>
                      <m:den>
                        <m:r>
                          <a:rPr lang="en-US" sz="2800" b="1" i="1" kern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𝟑</m:t>
                        </m:r>
                        <m:r>
                          <a:rPr lang="en-US" sz="2800" b="1" i="1" kern="0" dirty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𝐑</m:t>
                        </m:r>
                        <m:r>
                          <a:rPr lang="ru-RU" sz="2800" b="1" i="1" kern="0" baseline="-12000" dirty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Ч</m:t>
                        </m:r>
                        <m:r>
                          <a:rPr lang="ru-RU" sz="2800" b="1" i="1" ker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+</m:t>
                        </m:r>
                        <m:r>
                          <a:rPr lang="en-US" sz="2800" b="1" i="1" kern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𝐑</m:t>
                        </m:r>
                        <m:r>
                          <a:rPr lang="ru-RU" sz="2800" b="1" i="1" kern="0" baseline="-1200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из</m:t>
                        </m:r>
                      </m:den>
                    </m:f>
                  </m:oMath>
                </a14:m>
                <a:r>
                  <a:rPr lang="ru-RU" sz="2800" b="1" kern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;</a:t>
                </a:r>
                <a:endParaRPr lang="ru-RU" sz="2800" b="1" kern="0" dirty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85" name="Скругленный прямоугольник 1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2215468"/>
                <a:ext cx="3748208" cy="781484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38100" cap="flat" cmpd="sng" algn="ctr">
                <a:solidFill>
                  <a:srgbClr xmlns:a14="http://schemas.microsoft.com/office/drawing/2010/main" val="F79646" mc:Ignorable="">
                    <a:lumMod val="7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xmlns:a14="http://schemas.microsoft.com/office/drawing/2010/main" val="000000" mc:Ignorable="">
                    <a:alpha val="38000"/>
                  </a:srgb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Скругленный прямоугольник 169"/>
              <p:cNvSpPr/>
              <p:nvPr/>
            </p:nvSpPr>
            <p:spPr>
              <a:xfrm>
                <a:off x="5336513" y="4962812"/>
                <a:ext cx="3244152" cy="842452"/>
              </a:xfrm>
              <a:prstGeom prst="roundRect">
                <a:avLst/>
              </a:prstGeom>
              <a:gradFill flip="none" rotWithShape="1">
                <a:gsLst>
                  <a:gs pos="0">
                    <a:srgbClr val="FFFF00">
                      <a:shade val="30000"/>
                      <a:satMod val="115000"/>
                    </a:srgbClr>
                  </a:gs>
                  <a:gs pos="50000">
                    <a:srgbClr val="FFFF00">
                      <a:shade val="67500"/>
                      <a:satMod val="115000"/>
                    </a:srgbClr>
                  </a:gs>
                  <a:gs pos="100000">
                    <a:srgbClr val="FFFF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38100" cap="flat" cmpd="sng" algn="ctr">
                <a:solidFill>
                  <a:srgbClr val="F79646">
                    <a:lumMod val="7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lIns="36000" tIns="36000" rIns="36000" bIns="0" rtlCol="0" anchor="ctr" anchorCtr="0"/>
              <a:lstStyle/>
              <a:p>
                <a:pPr lvl="0" algn="ctr">
                  <a:lnSpc>
                    <a:spcPts val="4800"/>
                  </a:lnSpc>
                </a:pPr>
                <a:r>
                  <a:rPr kumimoji="0" lang="ru-RU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</a:rPr>
                  <a:t> </a:t>
                </a:r>
                <a:r>
                  <a:rPr lang="en-US" sz="2800" b="1" kern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I</a:t>
                </a:r>
                <a:r>
                  <a:rPr lang="ru-RU" sz="2800" b="1" kern="0" baseline="-2500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ч</a:t>
                </a:r>
                <a:r>
                  <a:rPr kumimoji="0" lang="ru-RU" sz="2800" b="1" i="0" u="none" strike="noStrike" kern="0" cap="none" spc="0" normalizeH="0" baseline="0" noProof="0" dirty="0" smtClean="0">
                    <a:ln w="12700">
                      <a:solidFill>
                        <a:sysClr val="windowText" lastClr="000000"/>
                      </a:solidFill>
                      <a:prstDash val="solid"/>
                    </a:ln>
                    <a:solidFill>
                      <a:srgbClr val="C0504D">
                        <a:lumMod val="75000"/>
                      </a:srgbClr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 </a:t>
                </a:r>
                <a:r>
                  <a:rPr kumimoji="0" lang="ru-RU" sz="28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= </a:t>
                </a:r>
                <a:r>
                  <a:rPr lang="en-US" sz="2400" b="1" kern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3</a:t>
                </a:r>
                <a:r>
                  <a:rPr lang="en-US" sz="2800" b="1" kern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·</a:t>
                </a:r>
                <a:r>
                  <a:rPr lang="ru-RU" sz="2800" b="1" kern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sz="2800" b="1" i="1" kern="0" dirty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sz="2800" b="1" i="1" kern="0" dirty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𝐔</m:t>
                        </m:r>
                        <m:r>
                          <a:rPr lang="ru-RU" sz="2800" b="1" i="1" kern="0" baseline="-25000" dirty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" pitchFamily="34" charset="0"/>
                          </a:rPr>
                          <m:t>Ф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ru-RU" sz="2800" b="1" i="1" kern="0" dirty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ru-RU" sz="2800" b="1" i="1" kern="0" dirty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 pitchFamily="18" charset="0"/>
                                <a:ea typeface="Cambria Math" pitchFamily="18" charset="0"/>
                                <a:cs typeface="Arial" pitchFamily="34" charset="0"/>
                              </a:rPr>
                              <m:t>𝟗</m:t>
                            </m:r>
                            <m:r>
                              <a:rPr lang="ru-RU" sz="2800" b="1" i="1" kern="0" dirty="0" smtClean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  <m:t>∙</m:t>
                            </m:r>
                            <m:r>
                              <a:rPr lang="en-US" sz="2800" b="1" i="1" kern="0" dirty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 pitchFamily="18" charset="0"/>
                                <a:ea typeface="Cambria Math" pitchFamily="18" charset="0"/>
                                <a:cs typeface="Arial" pitchFamily="34" charset="0"/>
                              </a:rPr>
                              <m:t>𝐑</m:t>
                            </m:r>
                            <m:r>
                              <a:rPr lang="ru-RU" sz="2800" b="1" i="1" kern="0" baseline="-25000" dirty="0" smtClean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itchFamily="18" charset="0"/>
                                <a:cs typeface="Arial" pitchFamily="34" charset="0"/>
                              </a:rPr>
                              <m:t>Ч</m:t>
                            </m:r>
                            <m:r>
                              <a:rPr lang="ru-RU" sz="2800" b="1" i="1" kern="0" baseline="24000" dirty="0" smtClean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itchFamily="18" charset="0"/>
                                <a:cs typeface="Arial" pitchFamily="34" charset="0"/>
                              </a:rPr>
                              <m:t>𝟐</m:t>
                            </m:r>
                            <m:r>
                              <a:rPr lang="en-US" sz="2800" b="1" i="1" kern="0" dirty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" pitchFamily="34" charset="0"/>
                              </a:rPr>
                              <m:t>+(</m:t>
                            </m:r>
                          </m:e>
                        </m:rad>
                        <m:f>
                          <m:fPr>
                            <m:ctrlPr>
                              <a:rPr lang="ru-RU" sz="2800" b="1" i="1" kern="0" dirty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" pitchFamily="34" charset="0"/>
                              </a:rPr>
                            </m:ctrlPr>
                          </m:fPr>
                          <m:num>
                            <m:r>
                              <a:rPr lang="en-US" sz="2800" b="1" i="1" kern="0" dirty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sz="2800" b="1" i="1" kern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 pitchFamily="18" charset="0"/>
                                <a:ea typeface="Cambria Math" pitchFamily="18" charset="0"/>
                                <a:cs typeface="Arial" pitchFamily="34" charset="0"/>
                              </a:rPr>
                              <m:t>ω</m:t>
                            </m:r>
                            <m:r>
                              <a:rPr lang="el-GR" sz="2800" b="1" i="1" kern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 pitchFamily="18" charset="0"/>
                                <a:ea typeface="Cambria Math" pitchFamily="18" charset="0"/>
                                <a:cs typeface="Arial" pitchFamily="34" charset="0"/>
                              </a:rPr>
                              <m:t>∙</m:t>
                            </m:r>
                            <m:r>
                              <a:rPr lang="en-US" sz="2800" b="1" i="1" kern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" pitchFamily="34" charset="0"/>
                              </a:rPr>
                              <m:t>𝑐</m:t>
                            </m:r>
                          </m:den>
                        </m:f>
                        <m:r>
                          <a:rPr lang="en-US" sz="2800" b="1" i="1" ker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)</m:t>
                        </m:r>
                        <m:r>
                          <a:rPr lang="en-US" sz="2800" b="1" i="1" kern="0" baseline="3000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ru-RU" sz="2800" b="1" kern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;</a:t>
                </a:r>
                <a:endParaRPr lang="ru-RU" sz="2800" b="1" kern="0" dirty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70" name="Скругленный прямоугольник 1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513" y="4962812"/>
                <a:ext cx="3244152" cy="842452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38100" cap="flat" cmpd="sng" algn="ctr">
                <a:solidFill>
                  <a:srgbClr xmlns:a14="http://schemas.microsoft.com/office/drawing/2010/main" val="F79646" mc:Ignorable="">
                    <a:lumMod val="7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xmlns:a14="http://schemas.microsoft.com/office/drawing/2010/main" val="000000" mc:Ignorable="">
                    <a:alpha val="38000"/>
                  </a:srgb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6" name="Скругленный прямоугольник 185"/>
          <p:cNvSpPr/>
          <p:nvPr/>
        </p:nvSpPr>
        <p:spPr>
          <a:xfrm>
            <a:off x="6965398" y="5901474"/>
            <a:ext cx="1584176" cy="325564"/>
          </a:xfrm>
          <a:prstGeom prst="round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 cap="flat" cmpd="sng" algn="ctr">
            <a:solidFill>
              <a:srgbClr val="F79646">
                <a:lumMod val="7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36000" tIns="36000" rIns="36000" bIns="72000" rtlCol="0" anchor="ctr" anchorCtr="0"/>
          <a:lstStyle/>
          <a:p>
            <a:pPr lvl="0" algn="ctr">
              <a:lnSpc>
                <a:spcPts val="4800"/>
              </a:lnSpc>
            </a:pPr>
            <a:r>
              <a:rPr kumimoji="0" lang="ru-RU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 </a:t>
            </a:r>
            <a:r>
              <a:rPr lang="el-GR" sz="2800" b="1" kern="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ω</a:t>
            </a:r>
            <a:r>
              <a:rPr kumimoji="0" lang="ru-RU" sz="2800" b="1" i="0" u="none" strike="noStrike" kern="0" cap="none" spc="0" normalizeH="0" baseline="0" noProof="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Arial" pitchFamily="34" charset="0"/>
              </a:rPr>
              <a:t>= </a:t>
            </a:r>
            <a:r>
              <a:rPr lang="ru-RU" sz="2400" b="1" kern="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2</a:t>
            </a:r>
            <a:r>
              <a:rPr lang="el-GR" sz="2800" b="1" kern="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π∙</a:t>
            </a:r>
            <a:r>
              <a:rPr lang="en-US" sz="2800" b="1" kern="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f </a:t>
            </a:r>
            <a:r>
              <a:rPr lang="ru-RU" sz="2800" b="1" kern="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;</a:t>
            </a:r>
            <a:endParaRPr lang="ru-RU" sz="2800" b="1" kern="0" dirty="0">
              <a:ln w="12700">
                <a:solidFill>
                  <a:prstClr val="black"/>
                </a:solidFill>
                <a:prstDash val="solid"/>
              </a:ln>
              <a:solidFill>
                <a:srgbClr val="FF0000"/>
              </a:solidFill>
              <a:latin typeface="Cambria Math" pitchFamily="18" charset="0"/>
              <a:ea typeface="Cambria Math" pitchFamily="18" charset="0"/>
              <a:cs typeface="Arial" pitchFamily="34" charset="0"/>
            </a:endParaRPr>
          </a:p>
        </p:txBody>
      </p:sp>
      <p:sp>
        <p:nvSpPr>
          <p:cNvPr id="187" name="Скругленный прямоугольник 186"/>
          <p:cNvSpPr/>
          <p:nvPr/>
        </p:nvSpPr>
        <p:spPr bwMode="auto">
          <a:xfrm>
            <a:off x="129247" y="6299046"/>
            <a:ext cx="8461604" cy="512720"/>
          </a:xfrm>
          <a:prstGeom prst="roundRect">
            <a:avLst>
              <a:gd name="adj" fmla="val 7981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0">
            <a:solidFill>
              <a:srgbClr val="FF0000"/>
            </a:solidFill>
            <a:headEnd type="stealth" w="sm" len="sm"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180000" algn="just">
              <a:lnSpc>
                <a:spcPts val="2000"/>
              </a:lnSpc>
            </a:pPr>
            <a:r>
              <a:rPr lang="ru-RU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В </a:t>
            </a:r>
            <a:r>
              <a:rPr lang="ru-RU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данном примере ток, протекающий через человека потечет через емкости, т.к. сеть протяженная и емкостная составляющая  увеличивается</a:t>
            </a:r>
            <a:r>
              <a:rPr lang="ru-RU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.</a:t>
            </a:r>
            <a:endParaRPr lang="ru-RU" b="1" dirty="0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88" name="Скругленный прямоугольник 187"/>
          <p:cNvSpPr/>
          <p:nvPr/>
        </p:nvSpPr>
        <p:spPr bwMode="auto">
          <a:xfrm>
            <a:off x="1313453" y="42163"/>
            <a:ext cx="6570915" cy="521969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</a:pP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АНАЛИЗ УСЛОВИЙ БЕЗОПАСНОСТИ 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В ТРЕХФАЗНЫХ  </a:t>
            </a: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ЭЛЕКТРИЧЕСКИХ 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СЕТЯХ С ИЗОЛИРОВАННОЙ НЕЙТРАЛЬЮ</a:t>
            </a:r>
            <a:endParaRPr lang="ru-RU" sz="2000" b="1" dirty="0">
              <a:solidFill>
                <a:prstClr val="black"/>
              </a:solidFill>
              <a:latin typeface="Arial Narrow" pitchFamily="34" charset="0"/>
              <a:cs typeface="Arial" pitchFamily="34" charset="0"/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78079" y="1124744"/>
            <a:ext cx="4709945" cy="2142438"/>
            <a:chOff x="0" y="1124744"/>
            <a:chExt cx="4709945" cy="2142438"/>
          </a:xfrm>
        </p:grpSpPr>
        <p:grpSp>
          <p:nvGrpSpPr>
            <p:cNvPr id="3" name="Группа 2"/>
            <p:cNvGrpSpPr/>
            <p:nvPr/>
          </p:nvGrpSpPr>
          <p:grpSpPr>
            <a:xfrm>
              <a:off x="0" y="1124744"/>
              <a:ext cx="4709945" cy="2050744"/>
              <a:chOff x="0" y="1234240"/>
              <a:chExt cx="4709945" cy="2050744"/>
            </a:xfrm>
          </p:grpSpPr>
          <p:grpSp>
            <p:nvGrpSpPr>
              <p:cNvPr id="2" name="Группа 1"/>
              <p:cNvGrpSpPr/>
              <p:nvPr/>
            </p:nvGrpSpPr>
            <p:grpSpPr>
              <a:xfrm>
                <a:off x="0" y="1234240"/>
                <a:ext cx="4709945" cy="2050744"/>
                <a:chOff x="0" y="1234240"/>
                <a:chExt cx="4709945" cy="2050744"/>
              </a:xfrm>
            </p:grpSpPr>
            <p:grpSp>
              <p:nvGrpSpPr>
                <p:cNvPr id="9" name="Группа 8"/>
                <p:cNvGrpSpPr/>
                <p:nvPr/>
              </p:nvGrpSpPr>
              <p:grpSpPr>
                <a:xfrm>
                  <a:off x="0" y="1234240"/>
                  <a:ext cx="4709945" cy="2050744"/>
                  <a:chOff x="142844" y="857232"/>
                  <a:chExt cx="4709945" cy="2050744"/>
                </a:xfrm>
              </p:grpSpPr>
              <p:sp>
                <p:nvSpPr>
                  <p:cNvPr id="10" name="Line 2"/>
                  <p:cNvSpPr>
                    <a:spLocks noChangeShapeType="1"/>
                  </p:cNvSpPr>
                  <p:nvPr/>
                </p:nvSpPr>
                <p:spPr bwMode="auto">
                  <a:xfrm>
                    <a:off x="2453976" y="1552808"/>
                    <a:ext cx="2026583" cy="3815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11" name="Freeform 3"/>
                  <p:cNvSpPr>
                    <a:spLocks/>
                  </p:cNvSpPr>
                  <p:nvPr/>
                </p:nvSpPr>
                <p:spPr bwMode="auto">
                  <a:xfrm>
                    <a:off x="2453149" y="1326959"/>
                    <a:ext cx="2049744" cy="5341"/>
                  </a:xfrm>
                  <a:custGeom>
                    <a:avLst/>
                    <a:gdLst/>
                    <a:ahLst/>
                    <a:cxnLst>
                      <a:cxn ang="0">
                        <a:pos x="0" y="6"/>
                      </a:cxn>
                      <a:cxn ang="0">
                        <a:pos x="2478" y="0"/>
                      </a:cxn>
                    </a:cxnLst>
                    <a:rect l="0" t="0" r="r" b="b"/>
                    <a:pathLst>
                      <a:path w="2478" h="6">
                        <a:moveTo>
                          <a:pt x="0" y="6"/>
                        </a:moveTo>
                        <a:lnTo>
                          <a:pt x="2478" y="0"/>
                        </a:lnTo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12" name="Line 4"/>
                  <p:cNvSpPr>
                    <a:spLocks noChangeShapeType="1"/>
                  </p:cNvSpPr>
                  <p:nvPr/>
                </p:nvSpPr>
                <p:spPr bwMode="auto">
                  <a:xfrm>
                    <a:off x="142844" y="1113317"/>
                    <a:ext cx="238227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13" name="Line 5"/>
                  <p:cNvSpPr>
                    <a:spLocks noChangeShapeType="1"/>
                  </p:cNvSpPr>
                  <p:nvPr/>
                </p:nvSpPr>
                <p:spPr bwMode="auto">
                  <a:xfrm>
                    <a:off x="142844" y="1334589"/>
                    <a:ext cx="238227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14" name="Line 6"/>
                  <p:cNvSpPr>
                    <a:spLocks noChangeShapeType="1"/>
                  </p:cNvSpPr>
                  <p:nvPr/>
                </p:nvSpPr>
                <p:spPr bwMode="auto">
                  <a:xfrm>
                    <a:off x="142844" y="1555097"/>
                    <a:ext cx="238227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16" name="Arc 7"/>
                  <p:cNvSpPr>
                    <a:spLocks/>
                  </p:cNvSpPr>
                  <p:nvPr/>
                </p:nvSpPr>
                <p:spPr bwMode="auto">
                  <a:xfrm rot="16200000">
                    <a:off x="426936" y="917140"/>
                    <a:ext cx="146497" cy="238227"/>
                  </a:xfrm>
                  <a:custGeom>
                    <a:avLst/>
                    <a:gdLst>
                      <a:gd name="G0" fmla="+- 486 0 0"/>
                      <a:gd name="G1" fmla="+- 21600 0 0"/>
                      <a:gd name="G2" fmla="+- 21600 0 0"/>
                      <a:gd name="T0" fmla="*/ 486 w 22086"/>
                      <a:gd name="T1" fmla="*/ 0 h 43200"/>
                      <a:gd name="T2" fmla="*/ 0 w 22086"/>
                      <a:gd name="T3" fmla="*/ 43195 h 43200"/>
                      <a:gd name="T4" fmla="*/ 486 w 22086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2086" h="43200" fill="none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</a:path>
                      <a:path w="22086" h="43200" stroke="0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  <a:lnTo>
                          <a:pt x="486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17" name="Arc 8"/>
                  <p:cNvSpPr>
                    <a:spLocks/>
                  </p:cNvSpPr>
                  <p:nvPr/>
                </p:nvSpPr>
                <p:spPr bwMode="auto">
                  <a:xfrm rot="16200000">
                    <a:off x="665163" y="917140"/>
                    <a:ext cx="146497" cy="238227"/>
                  </a:xfrm>
                  <a:custGeom>
                    <a:avLst/>
                    <a:gdLst>
                      <a:gd name="G0" fmla="+- 486 0 0"/>
                      <a:gd name="G1" fmla="+- 21600 0 0"/>
                      <a:gd name="G2" fmla="+- 21600 0 0"/>
                      <a:gd name="T0" fmla="*/ 486 w 22086"/>
                      <a:gd name="T1" fmla="*/ 0 h 43200"/>
                      <a:gd name="T2" fmla="*/ 0 w 22086"/>
                      <a:gd name="T3" fmla="*/ 43195 h 43200"/>
                      <a:gd name="T4" fmla="*/ 486 w 22086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2086" h="43200" fill="none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</a:path>
                      <a:path w="22086" h="43200" stroke="0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  <a:lnTo>
                          <a:pt x="486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18" name="Arc 9"/>
                  <p:cNvSpPr>
                    <a:spLocks/>
                  </p:cNvSpPr>
                  <p:nvPr/>
                </p:nvSpPr>
                <p:spPr bwMode="auto">
                  <a:xfrm rot="16200000">
                    <a:off x="903390" y="917140"/>
                    <a:ext cx="146497" cy="238227"/>
                  </a:xfrm>
                  <a:custGeom>
                    <a:avLst/>
                    <a:gdLst>
                      <a:gd name="G0" fmla="+- 486 0 0"/>
                      <a:gd name="G1" fmla="+- 21600 0 0"/>
                      <a:gd name="G2" fmla="+- 21600 0 0"/>
                      <a:gd name="T0" fmla="*/ 486 w 22086"/>
                      <a:gd name="T1" fmla="*/ 0 h 43200"/>
                      <a:gd name="T2" fmla="*/ 0 w 22086"/>
                      <a:gd name="T3" fmla="*/ 43195 h 43200"/>
                      <a:gd name="T4" fmla="*/ 486 w 22086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2086" h="43200" fill="none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</a:path>
                      <a:path w="22086" h="43200" stroke="0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  <a:lnTo>
                          <a:pt x="486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19" name="Arc 10"/>
                  <p:cNvSpPr>
                    <a:spLocks/>
                  </p:cNvSpPr>
                  <p:nvPr/>
                </p:nvSpPr>
                <p:spPr bwMode="auto">
                  <a:xfrm rot="16200000">
                    <a:off x="426141" y="1136123"/>
                    <a:ext cx="147260" cy="238227"/>
                  </a:xfrm>
                  <a:custGeom>
                    <a:avLst/>
                    <a:gdLst>
                      <a:gd name="G0" fmla="+- 486 0 0"/>
                      <a:gd name="G1" fmla="+- 21600 0 0"/>
                      <a:gd name="G2" fmla="+- 21600 0 0"/>
                      <a:gd name="T0" fmla="*/ 486 w 22086"/>
                      <a:gd name="T1" fmla="*/ 0 h 43200"/>
                      <a:gd name="T2" fmla="*/ 0 w 22086"/>
                      <a:gd name="T3" fmla="*/ 43195 h 43200"/>
                      <a:gd name="T4" fmla="*/ 486 w 22086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2086" h="43200" fill="none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</a:path>
                      <a:path w="22086" h="43200" stroke="0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  <a:lnTo>
                          <a:pt x="486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0" name="Arc 11"/>
                  <p:cNvSpPr>
                    <a:spLocks/>
                  </p:cNvSpPr>
                  <p:nvPr/>
                </p:nvSpPr>
                <p:spPr bwMode="auto">
                  <a:xfrm rot="16200000">
                    <a:off x="664368" y="1136123"/>
                    <a:ext cx="147260" cy="238227"/>
                  </a:xfrm>
                  <a:custGeom>
                    <a:avLst/>
                    <a:gdLst>
                      <a:gd name="G0" fmla="+- 486 0 0"/>
                      <a:gd name="G1" fmla="+- 21600 0 0"/>
                      <a:gd name="G2" fmla="+- 21600 0 0"/>
                      <a:gd name="T0" fmla="*/ 486 w 22086"/>
                      <a:gd name="T1" fmla="*/ 0 h 43200"/>
                      <a:gd name="T2" fmla="*/ 0 w 22086"/>
                      <a:gd name="T3" fmla="*/ 43195 h 43200"/>
                      <a:gd name="T4" fmla="*/ 486 w 22086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2086" h="43200" fill="none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</a:path>
                      <a:path w="22086" h="43200" stroke="0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  <a:lnTo>
                          <a:pt x="486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1" name="Arc 12"/>
                  <p:cNvSpPr>
                    <a:spLocks/>
                  </p:cNvSpPr>
                  <p:nvPr/>
                </p:nvSpPr>
                <p:spPr bwMode="auto">
                  <a:xfrm rot="16200000">
                    <a:off x="902595" y="1136123"/>
                    <a:ext cx="147260" cy="238227"/>
                  </a:xfrm>
                  <a:custGeom>
                    <a:avLst/>
                    <a:gdLst>
                      <a:gd name="G0" fmla="+- 486 0 0"/>
                      <a:gd name="G1" fmla="+- 21600 0 0"/>
                      <a:gd name="G2" fmla="+- 21600 0 0"/>
                      <a:gd name="T0" fmla="*/ 486 w 22086"/>
                      <a:gd name="T1" fmla="*/ 0 h 43200"/>
                      <a:gd name="T2" fmla="*/ 0 w 22086"/>
                      <a:gd name="T3" fmla="*/ 43195 h 43200"/>
                      <a:gd name="T4" fmla="*/ 486 w 22086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2086" h="43200" fill="none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</a:path>
                      <a:path w="22086" h="43200" stroke="0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  <a:lnTo>
                          <a:pt x="486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2" name="Arc 13"/>
                  <p:cNvSpPr>
                    <a:spLocks/>
                  </p:cNvSpPr>
                  <p:nvPr/>
                </p:nvSpPr>
                <p:spPr bwMode="auto">
                  <a:xfrm rot="16200000">
                    <a:off x="426141" y="1358920"/>
                    <a:ext cx="147260" cy="238227"/>
                  </a:xfrm>
                  <a:custGeom>
                    <a:avLst/>
                    <a:gdLst>
                      <a:gd name="G0" fmla="+- 486 0 0"/>
                      <a:gd name="G1" fmla="+- 21600 0 0"/>
                      <a:gd name="G2" fmla="+- 21600 0 0"/>
                      <a:gd name="T0" fmla="*/ 486 w 22086"/>
                      <a:gd name="T1" fmla="*/ 0 h 43200"/>
                      <a:gd name="T2" fmla="*/ 0 w 22086"/>
                      <a:gd name="T3" fmla="*/ 43195 h 43200"/>
                      <a:gd name="T4" fmla="*/ 486 w 22086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2086" h="43200" fill="none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</a:path>
                      <a:path w="22086" h="43200" stroke="0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  <a:lnTo>
                          <a:pt x="486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3" name="Arc 14"/>
                  <p:cNvSpPr>
                    <a:spLocks/>
                  </p:cNvSpPr>
                  <p:nvPr/>
                </p:nvSpPr>
                <p:spPr bwMode="auto">
                  <a:xfrm rot="16200000">
                    <a:off x="664368" y="1358920"/>
                    <a:ext cx="147260" cy="238227"/>
                  </a:xfrm>
                  <a:custGeom>
                    <a:avLst/>
                    <a:gdLst>
                      <a:gd name="G0" fmla="+- 486 0 0"/>
                      <a:gd name="G1" fmla="+- 21600 0 0"/>
                      <a:gd name="G2" fmla="+- 21600 0 0"/>
                      <a:gd name="T0" fmla="*/ 486 w 22086"/>
                      <a:gd name="T1" fmla="*/ 0 h 43200"/>
                      <a:gd name="T2" fmla="*/ 0 w 22086"/>
                      <a:gd name="T3" fmla="*/ 43195 h 43200"/>
                      <a:gd name="T4" fmla="*/ 486 w 22086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2086" h="43200" fill="none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</a:path>
                      <a:path w="22086" h="43200" stroke="0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  <a:lnTo>
                          <a:pt x="486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4" name="Arc 15"/>
                  <p:cNvSpPr>
                    <a:spLocks/>
                  </p:cNvSpPr>
                  <p:nvPr/>
                </p:nvSpPr>
                <p:spPr bwMode="auto">
                  <a:xfrm rot="16200000">
                    <a:off x="902595" y="1358920"/>
                    <a:ext cx="147260" cy="238227"/>
                  </a:xfrm>
                  <a:custGeom>
                    <a:avLst/>
                    <a:gdLst>
                      <a:gd name="G0" fmla="+- 486 0 0"/>
                      <a:gd name="G1" fmla="+- 21600 0 0"/>
                      <a:gd name="G2" fmla="+- 21600 0 0"/>
                      <a:gd name="T0" fmla="*/ 486 w 22086"/>
                      <a:gd name="T1" fmla="*/ 0 h 43200"/>
                      <a:gd name="T2" fmla="*/ 0 w 22086"/>
                      <a:gd name="T3" fmla="*/ 43195 h 43200"/>
                      <a:gd name="T4" fmla="*/ 486 w 22086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2086" h="43200" fill="none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</a:path>
                      <a:path w="22086" h="43200" stroke="0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  <a:lnTo>
                          <a:pt x="486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6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1095752" y="1113317"/>
                    <a:ext cx="238227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7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1095752" y="1334589"/>
                    <a:ext cx="238227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8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1095752" y="1555097"/>
                    <a:ext cx="238227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9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1335633" y="1113317"/>
                    <a:ext cx="0" cy="44178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0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1418351" y="1121176"/>
                    <a:ext cx="0" cy="431404"/>
                  </a:xfrm>
                  <a:prstGeom prst="line">
                    <a:avLst/>
                  </a:prstGeom>
                  <a:noFill/>
                  <a:ln w="508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1" name="Arc 21"/>
                  <p:cNvSpPr>
                    <a:spLocks/>
                  </p:cNvSpPr>
                  <p:nvPr/>
                </p:nvSpPr>
                <p:spPr bwMode="auto">
                  <a:xfrm rot="5400000" flipH="1">
                    <a:off x="2264923" y="917140"/>
                    <a:ext cx="146497" cy="238227"/>
                  </a:xfrm>
                  <a:custGeom>
                    <a:avLst/>
                    <a:gdLst>
                      <a:gd name="G0" fmla="+- 486 0 0"/>
                      <a:gd name="G1" fmla="+- 21600 0 0"/>
                      <a:gd name="G2" fmla="+- 21600 0 0"/>
                      <a:gd name="T0" fmla="*/ 486 w 22086"/>
                      <a:gd name="T1" fmla="*/ 0 h 43200"/>
                      <a:gd name="T2" fmla="*/ 0 w 22086"/>
                      <a:gd name="T3" fmla="*/ 43195 h 43200"/>
                      <a:gd name="T4" fmla="*/ 486 w 22086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2086" h="43200" fill="none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</a:path>
                      <a:path w="22086" h="43200" stroke="0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  <a:lnTo>
                          <a:pt x="486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2" name="Arc 22"/>
                  <p:cNvSpPr>
                    <a:spLocks/>
                  </p:cNvSpPr>
                  <p:nvPr/>
                </p:nvSpPr>
                <p:spPr bwMode="auto">
                  <a:xfrm rot="5400000" flipH="1">
                    <a:off x="2026696" y="917140"/>
                    <a:ext cx="146497" cy="238227"/>
                  </a:xfrm>
                  <a:custGeom>
                    <a:avLst/>
                    <a:gdLst>
                      <a:gd name="G0" fmla="+- 486 0 0"/>
                      <a:gd name="G1" fmla="+- 21600 0 0"/>
                      <a:gd name="G2" fmla="+- 21600 0 0"/>
                      <a:gd name="T0" fmla="*/ 486 w 22086"/>
                      <a:gd name="T1" fmla="*/ 0 h 43200"/>
                      <a:gd name="T2" fmla="*/ 0 w 22086"/>
                      <a:gd name="T3" fmla="*/ 43195 h 43200"/>
                      <a:gd name="T4" fmla="*/ 486 w 22086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2086" h="43200" fill="none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</a:path>
                      <a:path w="22086" h="43200" stroke="0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  <a:lnTo>
                          <a:pt x="486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3" name="Arc 23"/>
                  <p:cNvSpPr>
                    <a:spLocks/>
                  </p:cNvSpPr>
                  <p:nvPr/>
                </p:nvSpPr>
                <p:spPr bwMode="auto">
                  <a:xfrm rot="5400000" flipH="1">
                    <a:off x="1788469" y="917140"/>
                    <a:ext cx="146497" cy="238227"/>
                  </a:xfrm>
                  <a:custGeom>
                    <a:avLst/>
                    <a:gdLst>
                      <a:gd name="G0" fmla="+- 486 0 0"/>
                      <a:gd name="G1" fmla="+- 21600 0 0"/>
                      <a:gd name="G2" fmla="+- 21600 0 0"/>
                      <a:gd name="T0" fmla="*/ 486 w 22086"/>
                      <a:gd name="T1" fmla="*/ 0 h 43200"/>
                      <a:gd name="T2" fmla="*/ 0 w 22086"/>
                      <a:gd name="T3" fmla="*/ 43195 h 43200"/>
                      <a:gd name="T4" fmla="*/ 486 w 22086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2086" h="43200" fill="none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</a:path>
                      <a:path w="22086" h="43200" stroke="0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  <a:lnTo>
                          <a:pt x="486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4" name="Arc 24"/>
                  <p:cNvSpPr>
                    <a:spLocks/>
                  </p:cNvSpPr>
                  <p:nvPr/>
                </p:nvSpPr>
                <p:spPr bwMode="auto">
                  <a:xfrm rot="5400000" flipH="1">
                    <a:off x="2264128" y="1136123"/>
                    <a:ext cx="147260" cy="238227"/>
                  </a:xfrm>
                  <a:custGeom>
                    <a:avLst/>
                    <a:gdLst>
                      <a:gd name="G0" fmla="+- 486 0 0"/>
                      <a:gd name="G1" fmla="+- 21600 0 0"/>
                      <a:gd name="G2" fmla="+- 21600 0 0"/>
                      <a:gd name="T0" fmla="*/ 486 w 22086"/>
                      <a:gd name="T1" fmla="*/ 0 h 43200"/>
                      <a:gd name="T2" fmla="*/ 0 w 22086"/>
                      <a:gd name="T3" fmla="*/ 43195 h 43200"/>
                      <a:gd name="T4" fmla="*/ 486 w 22086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2086" h="43200" fill="none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</a:path>
                      <a:path w="22086" h="43200" stroke="0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  <a:lnTo>
                          <a:pt x="486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5" name="Arc 25"/>
                  <p:cNvSpPr>
                    <a:spLocks/>
                  </p:cNvSpPr>
                  <p:nvPr/>
                </p:nvSpPr>
                <p:spPr bwMode="auto">
                  <a:xfrm rot="5400000" flipH="1">
                    <a:off x="2025901" y="1136123"/>
                    <a:ext cx="147260" cy="238227"/>
                  </a:xfrm>
                  <a:custGeom>
                    <a:avLst/>
                    <a:gdLst>
                      <a:gd name="G0" fmla="+- 486 0 0"/>
                      <a:gd name="G1" fmla="+- 21600 0 0"/>
                      <a:gd name="G2" fmla="+- 21600 0 0"/>
                      <a:gd name="T0" fmla="*/ 486 w 22086"/>
                      <a:gd name="T1" fmla="*/ 0 h 43200"/>
                      <a:gd name="T2" fmla="*/ 0 w 22086"/>
                      <a:gd name="T3" fmla="*/ 43195 h 43200"/>
                      <a:gd name="T4" fmla="*/ 486 w 22086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2086" h="43200" fill="none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</a:path>
                      <a:path w="22086" h="43200" stroke="0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  <a:lnTo>
                          <a:pt x="486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6" name="Arc 26"/>
                  <p:cNvSpPr>
                    <a:spLocks/>
                  </p:cNvSpPr>
                  <p:nvPr/>
                </p:nvSpPr>
                <p:spPr bwMode="auto">
                  <a:xfrm rot="5400000" flipH="1">
                    <a:off x="1787674" y="1136123"/>
                    <a:ext cx="147260" cy="238227"/>
                  </a:xfrm>
                  <a:custGeom>
                    <a:avLst/>
                    <a:gdLst>
                      <a:gd name="G0" fmla="+- 486 0 0"/>
                      <a:gd name="G1" fmla="+- 21600 0 0"/>
                      <a:gd name="G2" fmla="+- 21600 0 0"/>
                      <a:gd name="T0" fmla="*/ 486 w 22086"/>
                      <a:gd name="T1" fmla="*/ 0 h 43200"/>
                      <a:gd name="T2" fmla="*/ 0 w 22086"/>
                      <a:gd name="T3" fmla="*/ 43195 h 43200"/>
                      <a:gd name="T4" fmla="*/ 486 w 22086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2086" h="43200" fill="none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</a:path>
                      <a:path w="22086" h="43200" stroke="0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  <a:lnTo>
                          <a:pt x="486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7" name="Arc 27"/>
                  <p:cNvSpPr>
                    <a:spLocks/>
                  </p:cNvSpPr>
                  <p:nvPr/>
                </p:nvSpPr>
                <p:spPr bwMode="auto">
                  <a:xfrm rot="5400000" flipH="1">
                    <a:off x="2264128" y="1358920"/>
                    <a:ext cx="147260" cy="238227"/>
                  </a:xfrm>
                  <a:custGeom>
                    <a:avLst/>
                    <a:gdLst>
                      <a:gd name="G0" fmla="+- 486 0 0"/>
                      <a:gd name="G1" fmla="+- 21600 0 0"/>
                      <a:gd name="G2" fmla="+- 21600 0 0"/>
                      <a:gd name="T0" fmla="*/ 486 w 22086"/>
                      <a:gd name="T1" fmla="*/ 0 h 43200"/>
                      <a:gd name="T2" fmla="*/ 0 w 22086"/>
                      <a:gd name="T3" fmla="*/ 43195 h 43200"/>
                      <a:gd name="T4" fmla="*/ 486 w 22086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2086" h="43200" fill="none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</a:path>
                      <a:path w="22086" h="43200" stroke="0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  <a:lnTo>
                          <a:pt x="486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8" name="Arc 28"/>
                  <p:cNvSpPr>
                    <a:spLocks/>
                  </p:cNvSpPr>
                  <p:nvPr/>
                </p:nvSpPr>
                <p:spPr bwMode="auto">
                  <a:xfrm rot="5400000" flipH="1">
                    <a:off x="2025901" y="1358920"/>
                    <a:ext cx="147260" cy="238227"/>
                  </a:xfrm>
                  <a:custGeom>
                    <a:avLst/>
                    <a:gdLst>
                      <a:gd name="G0" fmla="+- 486 0 0"/>
                      <a:gd name="G1" fmla="+- 21600 0 0"/>
                      <a:gd name="G2" fmla="+- 21600 0 0"/>
                      <a:gd name="T0" fmla="*/ 486 w 22086"/>
                      <a:gd name="T1" fmla="*/ 0 h 43200"/>
                      <a:gd name="T2" fmla="*/ 0 w 22086"/>
                      <a:gd name="T3" fmla="*/ 43195 h 43200"/>
                      <a:gd name="T4" fmla="*/ 486 w 22086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2086" h="43200" fill="none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</a:path>
                      <a:path w="22086" h="43200" stroke="0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  <a:lnTo>
                          <a:pt x="486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9" name="Arc 29"/>
                  <p:cNvSpPr>
                    <a:spLocks/>
                  </p:cNvSpPr>
                  <p:nvPr/>
                </p:nvSpPr>
                <p:spPr bwMode="auto">
                  <a:xfrm rot="5400000" flipH="1">
                    <a:off x="1787674" y="1358920"/>
                    <a:ext cx="147260" cy="238227"/>
                  </a:xfrm>
                  <a:custGeom>
                    <a:avLst/>
                    <a:gdLst>
                      <a:gd name="G0" fmla="+- 486 0 0"/>
                      <a:gd name="G1" fmla="+- 21600 0 0"/>
                      <a:gd name="G2" fmla="+- 21600 0 0"/>
                      <a:gd name="T0" fmla="*/ 486 w 22086"/>
                      <a:gd name="T1" fmla="*/ 0 h 43200"/>
                      <a:gd name="T2" fmla="*/ 0 w 22086"/>
                      <a:gd name="T3" fmla="*/ 43195 h 43200"/>
                      <a:gd name="T4" fmla="*/ 486 w 22086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2086" h="43200" fill="none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</a:path>
                      <a:path w="22086" h="43200" stroke="0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  <a:lnTo>
                          <a:pt x="486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40" name="Line 3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504377" y="1113317"/>
                    <a:ext cx="238227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41" name="Line 3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504377" y="1334589"/>
                    <a:ext cx="238227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42" name="Line 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504377" y="1555097"/>
                    <a:ext cx="238227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43" name="Line 3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502723" y="1113317"/>
                    <a:ext cx="0" cy="44178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44" name="Freeform 35"/>
                  <p:cNvSpPr>
                    <a:spLocks/>
                  </p:cNvSpPr>
                  <p:nvPr/>
                </p:nvSpPr>
                <p:spPr bwMode="auto">
                  <a:xfrm>
                    <a:off x="2453976" y="1101872"/>
                    <a:ext cx="2016657" cy="2289"/>
                  </a:xfrm>
                  <a:custGeom>
                    <a:avLst/>
                    <a:gdLst/>
                    <a:ahLst/>
                    <a:cxnLst>
                      <a:cxn ang="0">
                        <a:pos x="0" y="3"/>
                      </a:cxn>
                      <a:cxn ang="0">
                        <a:pos x="2438" y="0"/>
                      </a:cxn>
                    </a:cxnLst>
                    <a:rect l="0" t="0" r="r" b="b"/>
                    <a:pathLst>
                      <a:path w="2438" h="3">
                        <a:moveTo>
                          <a:pt x="0" y="3"/>
                        </a:moveTo>
                        <a:lnTo>
                          <a:pt x="2438" y="0"/>
                        </a:lnTo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45" name="Oval 36"/>
                  <p:cNvSpPr>
                    <a:spLocks noChangeArrowheads="1"/>
                  </p:cNvSpPr>
                  <p:nvPr/>
                </p:nvSpPr>
                <p:spPr bwMode="auto">
                  <a:xfrm>
                    <a:off x="4442509" y="1070589"/>
                    <a:ext cx="91817" cy="82405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46" name="Line 3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442509" y="1032439"/>
                    <a:ext cx="91817" cy="166335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47" name="Oval 38"/>
                  <p:cNvSpPr>
                    <a:spLocks noChangeArrowheads="1"/>
                  </p:cNvSpPr>
                  <p:nvPr/>
                </p:nvSpPr>
                <p:spPr bwMode="auto">
                  <a:xfrm>
                    <a:off x="4447472" y="1291098"/>
                    <a:ext cx="91817" cy="82405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48" name="Line 3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447472" y="1252947"/>
                    <a:ext cx="91817" cy="167098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49" name="Oval 40"/>
                  <p:cNvSpPr>
                    <a:spLocks noChangeArrowheads="1"/>
                  </p:cNvSpPr>
                  <p:nvPr/>
                </p:nvSpPr>
                <p:spPr bwMode="auto">
                  <a:xfrm>
                    <a:off x="4447472" y="1518473"/>
                    <a:ext cx="91817" cy="82405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50" name="Line 4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447472" y="1480323"/>
                    <a:ext cx="91817" cy="166335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51" name="Text Box 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75596" y="1426150"/>
                    <a:ext cx="377193" cy="209826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ru-RU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  <p:sp>
                <p:nvSpPr>
                  <p:cNvPr id="59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2971789" y="1557385"/>
                    <a:ext cx="0" cy="133200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 type="oval"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60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3537578" y="1332300"/>
                    <a:ext cx="0" cy="1572554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 type="oval"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61" name="Line 55"/>
                  <p:cNvSpPr>
                    <a:spLocks noChangeShapeType="1"/>
                  </p:cNvSpPr>
                  <p:nvPr/>
                </p:nvSpPr>
                <p:spPr bwMode="auto">
                  <a:xfrm>
                    <a:off x="4103367" y="1107976"/>
                    <a:ext cx="0" cy="180000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 type="oval"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65" name="Freeform 138"/>
                  <p:cNvSpPr>
                    <a:spLocks/>
                  </p:cNvSpPr>
                  <p:nvPr/>
                </p:nvSpPr>
                <p:spPr bwMode="auto">
                  <a:xfrm>
                    <a:off x="2500298" y="1037231"/>
                    <a:ext cx="1555920" cy="828000"/>
                  </a:xfrm>
                  <a:custGeom>
                    <a:avLst/>
                    <a:gdLst/>
                    <a:ahLst/>
                    <a:cxnLst>
                      <a:cxn ang="0">
                        <a:pos x="1929" y="772"/>
                      </a:cxn>
                      <a:cxn ang="0">
                        <a:pos x="1928" y="0"/>
                      </a:cxn>
                      <a:cxn ang="0">
                        <a:pos x="0" y="7"/>
                      </a:cxn>
                    </a:cxnLst>
                    <a:rect l="0" t="0" r="r" b="b"/>
                    <a:pathLst>
                      <a:path w="1929" h="772">
                        <a:moveTo>
                          <a:pt x="1929" y="772"/>
                        </a:moveTo>
                        <a:lnTo>
                          <a:pt x="1928" y="0"/>
                        </a:lnTo>
                        <a:lnTo>
                          <a:pt x="0" y="7"/>
                        </a:lnTo>
                      </a:path>
                    </a:pathLst>
                  </a:custGeom>
                  <a:noFill/>
                  <a:ln w="28575">
                    <a:solidFill>
                      <a:srgbClr val="FF0000"/>
                    </a:solidFill>
                    <a:prstDash val="lgDash"/>
                    <a:round/>
                    <a:headEnd/>
                    <a:tailEnd type="triangle" w="med" len="med"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66" name="Freeform 139"/>
                  <p:cNvSpPr>
                    <a:spLocks/>
                  </p:cNvSpPr>
                  <p:nvPr/>
                </p:nvSpPr>
                <p:spPr bwMode="auto">
                  <a:xfrm>
                    <a:off x="2500298" y="1253232"/>
                    <a:ext cx="990131" cy="612000"/>
                  </a:xfrm>
                  <a:custGeom>
                    <a:avLst/>
                    <a:gdLst/>
                    <a:ahLst/>
                    <a:cxnLst>
                      <a:cxn ang="0">
                        <a:pos x="1929" y="772"/>
                      </a:cxn>
                      <a:cxn ang="0">
                        <a:pos x="1928" y="0"/>
                      </a:cxn>
                      <a:cxn ang="0">
                        <a:pos x="0" y="7"/>
                      </a:cxn>
                    </a:cxnLst>
                    <a:rect l="0" t="0" r="r" b="b"/>
                    <a:pathLst>
                      <a:path w="1929" h="772">
                        <a:moveTo>
                          <a:pt x="1929" y="772"/>
                        </a:moveTo>
                        <a:lnTo>
                          <a:pt x="1928" y="0"/>
                        </a:lnTo>
                        <a:lnTo>
                          <a:pt x="0" y="7"/>
                        </a:lnTo>
                      </a:path>
                    </a:pathLst>
                  </a:custGeom>
                  <a:noFill/>
                  <a:ln w="28575">
                    <a:solidFill>
                      <a:srgbClr val="FF0000"/>
                    </a:solidFill>
                    <a:prstDash val="lgDash"/>
                    <a:round/>
                    <a:headEnd/>
                    <a:tailEnd type="triangle" w="med" len="med"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67" name="Freeform 140"/>
                  <p:cNvSpPr>
                    <a:spLocks/>
                  </p:cNvSpPr>
                  <p:nvPr/>
                </p:nvSpPr>
                <p:spPr bwMode="auto">
                  <a:xfrm>
                    <a:off x="2571736" y="1581040"/>
                    <a:ext cx="85788" cy="1151375"/>
                  </a:xfrm>
                  <a:custGeom>
                    <a:avLst/>
                    <a:gdLst/>
                    <a:ahLst/>
                    <a:cxnLst>
                      <a:cxn ang="0">
                        <a:pos x="153" y="0"/>
                      </a:cxn>
                      <a:cxn ang="0">
                        <a:pos x="150" y="765"/>
                      </a:cxn>
                      <a:cxn ang="0">
                        <a:pos x="0" y="810"/>
                      </a:cxn>
                      <a:cxn ang="0">
                        <a:pos x="0" y="1373"/>
                      </a:cxn>
                    </a:cxnLst>
                    <a:rect l="0" t="0" r="r" b="b"/>
                    <a:pathLst>
                      <a:path w="153" h="1373">
                        <a:moveTo>
                          <a:pt x="153" y="0"/>
                        </a:moveTo>
                        <a:lnTo>
                          <a:pt x="150" y="765"/>
                        </a:lnTo>
                        <a:lnTo>
                          <a:pt x="0" y="810"/>
                        </a:lnTo>
                        <a:lnTo>
                          <a:pt x="0" y="1373"/>
                        </a:lnTo>
                      </a:path>
                    </a:pathLst>
                  </a:custGeom>
                  <a:noFill/>
                  <a:ln w="28575">
                    <a:solidFill>
                      <a:srgbClr val="FF0000"/>
                    </a:solidFill>
                    <a:prstDash val="lgDash"/>
                    <a:round/>
                    <a:headEnd/>
                    <a:tailEnd type="triangle" w="med" len="med"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grpSp>
                <p:nvGrpSpPr>
                  <p:cNvPr id="69" name="Группа 157"/>
                  <p:cNvGrpSpPr/>
                  <p:nvPr/>
                </p:nvGrpSpPr>
                <p:grpSpPr>
                  <a:xfrm>
                    <a:off x="1231868" y="857232"/>
                    <a:ext cx="3617193" cy="1735628"/>
                    <a:chOff x="2270022" y="3276000"/>
                    <a:chExt cx="3617193" cy="1735628"/>
                  </a:xfrm>
                </p:grpSpPr>
                <p:sp>
                  <p:nvSpPr>
                    <p:cNvPr id="71" name="Text Box 9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270022" y="3276000"/>
                      <a:ext cx="377193" cy="209063"/>
                    </a:xfrm>
                    <a:prstGeom prst="rect">
                      <a:avLst/>
                    </a:prstGeom>
                    <a:noFill/>
                    <a:ln w="2857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TV</a:t>
                      </a:r>
                      <a:endParaRPr lang="ru-RU" sz="1600" b="1" dirty="0" smtClean="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72" name="Text Box 10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510022" y="3348000"/>
                      <a:ext cx="377193" cy="209826"/>
                    </a:xfrm>
                    <a:prstGeom prst="rect">
                      <a:avLst/>
                    </a:prstGeom>
                    <a:noFill/>
                    <a:ln w="2857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73" name="Text Box 10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510022" y="3600000"/>
                      <a:ext cx="377193" cy="209826"/>
                    </a:xfrm>
                    <a:prstGeom prst="rect">
                      <a:avLst/>
                    </a:prstGeom>
                    <a:noFill/>
                    <a:ln w="2857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endParaRPr lang="ru-RU" sz="1600" b="1" dirty="0" smtClean="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74" name="Text Box 10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510022" y="3816000"/>
                      <a:ext cx="377193" cy="209826"/>
                    </a:xfrm>
                    <a:prstGeom prst="rect">
                      <a:avLst/>
                    </a:prstGeom>
                    <a:noFill/>
                    <a:ln w="2857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R="0" lvl="0" indent="0" algn="ctr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lang="ru-RU" sz="1600" b="1" dirty="0" smtClean="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75" name="Text Box 11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65174" y="4644152"/>
                      <a:ext cx="377193" cy="260948"/>
                    </a:xfrm>
                    <a:prstGeom prst="rect">
                      <a:avLst/>
                    </a:prstGeom>
                    <a:noFill/>
                    <a:ln w="2857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R="0" lvl="0" indent="0" algn="ctr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b="1" kern="0" dirty="0">
                          <a:ln w="12700">
                            <a:solidFill>
                              <a:prstClr val="black"/>
                            </a:solidFill>
                            <a:prstDash val="solid"/>
                          </a:ln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  <a:cs typeface="Arial" pitchFamily="34" charset="0"/>
                        </a:rPr>
                        <a:t>R</a:t>
                      </a:r>
                      <a:r>
                        <a:rPr lang="ru-RU" b="1" kern="0" baseline="-25000" dirty="0">
                          <a:ln w="12700">
                            <a:solidFill>
                              <a:prstClr val="black"/>
                            </a:solidFill>
                            <a:prstDash val="solid"/>
                          </a:ln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  <a:cs typeface="Arial" pitchFamily="34" charset="0"/>
                        </a:rPr>
                        <a:t>ч</a:t>
                      </a:r>
                    </a:p>
                  </p:txBody>
                </p:sp>
                <p:sp>
                  <p:nvSpPr>
                    <p:cNvPr id="76" name="Text Box 13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609890" y="4750680"/>
                      <a:ext cx="377193" cy="260948"/>
                    </a:xfrm>
                    <a:prstGeom prst="rect">
                      <a:avLst/>
                    </a:prstGeom>
                    <a:noFill/>
                    <a:ln w="2857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R</a:t>
                      </a:r>
                      <a:r>
                        <a:rPr kumimoji="0" lang="ru-RU" b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изС</a:t>
                      </a:r>
                      <a:endParaRPr kumimoji="0" lang="ru-RU" b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p:txBody>
                </p:sp>
                <p:sp>
                  <p:nvSpPr>
                    <p:cNvPr id="77" name="Text Box 13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181394" y="4750680"/>
                      <a:ext cx="377193" cy="260948"/>
                    </a:xfrm>
                    <a:prstGeom prst="rect">
                      <a:avLst/>
                    </a:prstGeom>
                    <a:noFill/>
                    <a:ln w="2857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R</a:t>
                      </a:r>
                      <a:r>
                        <a:rPr kumimoji="0" lang="ru-RU" b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изВ</a:t>
                      </a:r>
                      <a:endParaRPr kumimoji="0" lang="ru-RU" b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p:txBody>
                </p:sp>
                <p:sp>
                  <p:nvSpPr>
                    <p:cNvPr id="78" name="Text Box 13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752898" y="4750680"/>
                      <a:ext cx="377193" cy="260948"/>
                    </a:xfrm>
                    <a:prstGeom prst="rect">
                      <a:avLst/>
                    </a:prstGeom>
                    <a:noFill/>
                    <a:ln w="2857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R</a:t>
                      </a:r>
                      <a:r>
                        <a:rPr kumimoji="0" lang="ru-RU" b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изА</a:t>
                      </a:r>
                      <a:endParaRPr kumimoji="0" lang="ru-RU" b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p:txBody>
                </p:sp>
              </p:grpSp>
              <p:sp>
                <p:nvSpPr>
                  <p:cNvPr id="70" name="Freeform 139"/>
                  <p:cNvSpPr>
                    <a:spLocks/>
                  </p:cNvSpPr>
                  <p:nvPr/>
                </p:nvSpPr>
                <p:spPr bwMode="auto">
                  <a:xfrm>
                    <a:off x="2571736" y="1458530"/>
                    <a:ext cx="324000" cy="360000"/>
                  </a:xfrm>
                  <a:custGeom>
                    <a:avLst/>
                    <a:gdLst/>
                    <a:ahLst/>
                    <a:cxnLst>
                      <a:cxn ang="0">
                        <a:pos x="1929" y="772"/>
                      </a:cxn>
                      <a:cxn ang="0">
                        <a:pos x="1928" y="0"/>
                      </a:cxn>
                      <a:cxn ang="0">
                        <a:pos x="0" y="7"/>
                      </a:cxn>
                    </a:cxnLst>
                    <a:rect l="0" t="0" r="r" b="b"/>
                    <a:pathLst>
                      <a:path w="1929" h="772">
                        <a:moveTo>
                          <a:pt x="1929" y="772"/>
                        </a:moveTo>
                        <a:lnTo>
                          <a:pt x="1928" y="0"/>
                        </a:lnTo>
                        <a:lnTo>
                          <a:pt x="0" y="7"/>
                        </a:lnTo>
                      </a:path>
                    </a:pathLst>
                  </a:custGeom>
                  <a:noFill/>
                  <a:ln w="28575">
                    <a:solidFill>
                      <a:srgbClr val="FF0000"/>
                    </a:solidFill>
                    <a:prstDash val="lgDash"/>
                    <a:round/>
                    <a:headEnd type="triangle"/>
                    <a:tailEnd type="none" w="med" len="med"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sp>
              <p:nvSpPr>
                <p:cNvPr id="181" name="Rectangle 120"/>
                <p:cNvSpPr>
                  <a:spLocks noChangeArrowheads="1"/>
                </p:cNvSpPr>
                <p:nvPr/>
              </p:nvSpPr>
              <p:spPr bwMode="auto">
                <a:xfrm>
                  <a:off x="3892227" y="2348880"/>
                  <a:ext cx="142876" cy="4286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82" name="Rectangle 120"/>
                <p:cNvSpPr>
                  <a:spLocks noChangeArrowheads="1"/>
                </p:cNvSpPr>
                <p:nvPr/>
              </p:nvSpPr>
              <p:spPr bwMode="auto">
                <a:xfrm>
                  <a:off x="3326727" y="2348880"/>
                  <a:ext cx="142876" cy="4286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83" name="Rectangle 120"/>
                <p:cNvSpPr>
                  <a:spLocks noChangeArrowheads="1"/>
                </p:cNvSpPr>
                <p:nvPr/>
              </p:nvSpPr>
              <p:spPr bwMode="auto">
                <a:xfrm>
                  <a:off x="2763353" y="2348880"/>
                  <a:ext cx="142876" cy="4286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</p:grpSp>
          <p:grpSp>
            <p:nvGrpSpPr>
              <p:cNvPr id="189" name="Группа 188"/>
              <p:cNvGrpSpPr/>
              <p:nvPr/>
            </p:nvGrpSpPr>
            <p:grpSpPr>
              <a:xfrm>
                <a:off x="1805883" y="1912911"/>
                <a:ext cx="595582" cy="1327335"/>
                <a:chOff x="1216085" y="3452959"/>
                <a:chExt cx="655140" cy="1460068"/>
              </a:xfrm>
            </p:grpSpPr>
            <p:sp>
              <p:nvSpPr>
                <p:cNvPr id="190" name="Скругленный прямоугольник 189"/>
                <p:cNvSpPr/>
                <p:nvPr/>
              </p:nvSpPr>
              <p:spPr>
                <a:xfrm rot="18629361" flipH="1">
                  <a:off x="1357436" y="4092566"/>
                  <a:ext cx="57525" cy="340227"/>
                </a:xfrm>
                <a:prstGeom prst="roundRect">
                  <a:avLst>
                    <a:gd name="adj" fmla="val 50000"/>
                  </a:avLst>
                </a:prstGeom>
                <a:noFill/>
                <a:ln w="317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91" name="Скругленный прямоугольник 190"/>
                <p:cNvSpPr/>
                <p:nvPr/>
              </p:nvSpPr>
              <p:spPr>
                <a:xfrm rot="667317" flipH="1">
                  <a:off x="1820695" y="3452959"/>
                  <a:ext cx="50530" cy="322921"/>
                </a:xfrm>
                <a:prstGeom prst="roundRect">
                  <a:avLst>
                    <a:gd name="adj" fmla="val 50000"/>
                  </a:avLst>
                </a:prstGeom>
                <a:noFill/>
                <a:ln w="317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92" name="Скругленный прямоугольник 191"/>
                <p:cNvSpPr/>
                <p:nvPr/>
              </p:nvSpPr>
              <p:spPr>
                <a:xfrm rot="12079228" flipH="1">
                  <a:off x="1740835" y="3712895"/>
                  <a:ext cx="64545" cy="25561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CC99"/>
                </a:solidFill>
                <a:ln w="317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Скругленный прямоугольник 192"/>
                <p:cNvSpPr/>
                <p:nvPr/>
              </p:nvSpPr>
              <p:spPr>
                <a:xfrm rot="12979228" flipH="1">
                  <a:off x="1336064" y="3894433"/>
                  <a:ext cx="65770" cy="34022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CC99"/>
                </a:solidFill>
                <a:ln w="317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194" name="Группа 193"/>
                <p:cNvGrpSpPr/>
                <p:nvPr/>
              </p:nvGrpSpPr>
              <p:grpSpPr>
                <a:xfrm>
                  <a:off x="1368318" y="3553708"/>
                  <a:ext cx="417896" cy="1359319"/>
                  <a:chOff x="1368318" y="3553708"/>
                  <a:chExt cx="417896" cy="1359319"/>
                </a:xfrm>
              </p:grpSpPr>
              <p:grpSp>
                <p:nvGrpSpPr>
                  <p:cNvPr id="195" name="Группа 194"/>
                  <p:cNvGrpSpPr/>
                  <p:nvPr/>
                </p:nvGrpSpPr>
                <p:grpSpPr>
                  <a:xfrm>
                    <a:off x="1368318" y="3598095"/>
                    <a:ext cx="417896" cy="1314932"/>
                    <a:chOff x="742051" y="1452707"/>
                    <a:chExt cx="459124" cy="1683968"/>
                  </a:xfrm>
                </p:grpSpPr>
                <p:sp>
                  <p:nvSpPr>
                    <p:cNvPr id="197" name="Прямоугольник 196"/>
                    <p:cNvSpPr/>
                    <p:nvPr/>
                  </p:nvSpPr>
                  <p:spPr>
                    <a:xfrm>
                      <a:off x="905906" y="1754304"/>
                      <a:ext cx="131388" cy="86239"/>
                    </a:xfrm>
                    <a:prstGeom prst="rect">
                      <a:avLst/>
                    </a:prstGeom>
                    <a:noFill/>
                    <a:ln w="3175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198" name="Группа 197"/>
                    <p:cNvGrpSpPr/>
                    <p:nvPr/>
                  </p:nvGrpSpPr>
                  <p:grpSpPr>
                    <a:xfrm>
                      <a:off x="742051" y="1452707"/>
                      <a:ext cx="459124" cy="1683968"/>
                      <a:chOff x="742051" y="1452707"/>
                      <a:chExt cx="459124" cy="1683968"/>
                    </a:xfrm>
                  </p:grpSpPr>
                  <p:sp>
                    <p:nvSpPr>
                      <p:cNvPr id="199" name="Скругленный прямоугольник 198"/>
                      <p:cNvSpPr/>
                      <p:nvPr/>
                    </p:nvSpPr>
                    <p:spPr>
                      <a:xfrm>
                        <a:off x="793068" y="1852128"/>
                        <a:ext cx="357065" cy="479302"/>
                      </a:xfrm>
                      <a:prstGeom prst="roundRect">
                        <a:avLst/>
                      </a:prstGeom>
                      <a:solidFill>
                        <a:srgbClr val="FFCC99"/>
                      </a:soli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00" name="Скругленный прямоугольник 199"/>
                      <p:cNvSpPr/>
                      <p:nvPr/>
                    </p:nvSpPr>
                    <p:spPr>
                      <a:xfrm flipH="1">
                        <a:off x="1026789" y="2441436"/>
                        <a:ext cx="120662" cy="54712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noFill/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01" name="Скругленный прямоугольник 200"/>
                      <p:cNvSpPr/>
                      <p:nvPr/>
                    </p:nvSpPr>
                    <p:spPr>
                      <a:xfrm flipH="1">
                        <a:off x="797916" y="2455328"/>
                        <a:ext cx="120662" cy="54712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noFill/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02" name="Скругленный прямоугольник 201"/>
                      <p:cNvSpPr/>
                      <p:nvPr/>
                    </p:nvSpPr>
                    <p:spPr>
                      <a:xfrm>
                        <a:off x="793068" y="2276872"/>
                        <a:ext cx="357065" cy="269620"/>
                      </a:xfrm>
                      <a:prstGeom prst="roundRect">
                        <a:avLst/>
                      </a:prstGeom>
                      <a:solidFill>
                        <a:srgbClr val="00B050"/>
                      </a:soli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03" name="Улыбающееся лицо 202"/>
                      <p:cNvSpPr/>
                      <p:nvPr/>
                    </p:nvSpPr>
                    <p:spPr>
                      <a:xfrm>
                        <a:off x="838124" y="1452707"/>
                        <a:ext cx="267218" cy="309835"/>
                      </a:xfrm>
                      <a:prstGeom prst="smileyFace">
                        <a:avLst>
                          <a:gd name="adj" fmla="val 4653"/>
                        </a:avLst>
                      </a:prstGeom>
                      <a:gradFill flip="none" rotWithShape="1">
                        <a:gsLst>
                          <a:gs pos="0">
                            <a:srgbClr val="FFFF00">
                              <a:shade val="30000"/>
                              <a:satMod val="115000"/>
                            </a:srgbClr>
                          </a:gs>
                          <a:gs pos="50000">
                            <a:srgbClr val="FFFF00">
                              <a:shade val="67500"/>
                              <a:satMod val="115000"/>
                            </a:srgbClr>
                          </a:gs>
                          <a:gs pos="100000">
                            <a:srgbClr val="FFFF00">
                              <a:shade val="100000"/>
                              <a:satMod val="115000"/>
                            </a:srgbClr>
                          </a:gs>
                        </a:gsLst>
                        <a:lin ang="16200000" scaled="1"/>
                        <a:tileRect/>
                      </a:gra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04" name="Хорда 203"/>
                      <p:cNvSpPr/>
                      <p:nvPr/>
                    </p:nvSpPr>
                    <p:spPr>
                      <a:xfrm rot="5726762">
                        <a:off x="758544" y="2941325"/>
                        <a:ext cx="178857" cy="211843"/>
                      </a:xfrm>
                      <a:prstGeom prst="chord">
                        <a:avLst>
                          <a:gd name="adj1" fmla="val 4672785"/>
                          <a:gd name="adj2" fmla="val 16200000"/>
                        </a:avLst>
                      </a:prstGeom>
                      <a:solidFill>
                        <a:srgbClr val="FFC000"/>
                      </a:soli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05" name="Хорда 204"/>
                      <p:cNvSpPr/>
                      <p:nvPr/>
                    </p:nvSpPr>
                    <p:spPr>
                      <a:xfrm rot="5726762">
                        <a:off x="1005825" y="2938649"/>
                        <a:ext cx="178857" cy="211843"/>
                      </a:xfrm>
                      <a:prstGeom prst="chord">
                        <a:avLst>
                          <a:gd name="adj1" fmla="val 4672785"/>
                          <a:gd name="adj2" fmla="val 16200000"/>
                        </a:avLst>
                      </a:prstGeom>
                      <a:solidFill>
                        <a:srgbClr val="FFC000"/>
                      </a:soli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06" name="Скругленный прямоугольник 205"/>
                      <p:cNvSpPr/>
                      <p:nvPr/>
                    </p:nvSpPr>
                    <p:spPr>
                      <a:xfrm>
                        <a:off x="862103" y="1853007"/>
                        <a:ext cx="45720" cy="432728"/>
                      </a:xfrm>
                      <a:prstGeom prst="roundRect">
                        <a:avLst/>
                      </a:prstGeom>
                      <a:solidFill>
                        <a:srgbClr val="00B050"/>
                      </a:solidFill>
                      <a:ln w="15875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07" name="Скругленный прямоугольник 206"/>
                      <p:cNvSpPr/>
                      <p:nvPr/>
                    </p:nvSpPr>
                    <p:spPr>
                      <a:xfrm>
                        <a:off x="1049349" y="1855977"/>
                        <a:ext cx="45719" cy="432727"/>
                      </a:xfrm>
                      <a:prstGeom prst="roundRect">
                        <a:avLst/>
                      </a:prstGeom>
                      <a:solidFill>
                        <a:srgbClr val="00B050"/>
                      </a:solidFill>
                      <a:ln w="15875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  <p:sp>
                <p:nvSpPr>
                  <p:cNvPr id="196" name="Пирог 195"/>
                  <p:cNvSpPr/>
                  <p:nvPr/>
                </p:nvSpPr>
                <p:spPr>
                  <a:xfrm>
                    <a:off x="1454530" y="3553708"/>
                    <a:ext cx="253189" cy="185903"/>
                  </a:xfrm>
                  <a:prstGeom prst="pie">
                    <a:avLst>
                      <a:gd name="adj1" fmla="val 10757660"/>
                      <a:gd name="adj2" fmla="val 57106"/>
                    </a:avLst>
                  </a:prstGeom>
                  <a:solidFill>
                    <a:srgbClr val="FF6600"/>
                  </a:solidFill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ru-RU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227" name="Скругленный прямоугольник 226"/>
            <p:cNvSpPr/>
            <p:nvPr/>
          </p:nvSpPr>
          <p:spPr bwMode="auto">
            <a:xfrm>
              <a:off x="119113" y="3106464"/>
              <a:ext cx="4267741" cy="160718"/>
            </a:xfrm>
            <a:prstGeom prst="roundRect">
              <a:avLst/>
            </a:prstGeom>
            <a:pattFill prst="weave">
              <a:fgClr>
                <a:schemeClr val="tx1"/>
              </a:fgClr>
              <a:bgClr>
                <a:schemeClr val="bg1"/>
              </a:bgClr>
            </a:pattFill>
            <a:ln w="31750" cmpd="sng">
              <a:solidFill>
                <a:schemeClr val="tx1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  <p:sp>
          <p:nvSpPr>
            <p:cNvPr id="5" name="Овал 4"/>
            <p:cNvSpPr/>
            <p:nvPr/>
          </p:nvSpPr>
          <p:spPr bwMode="auto">
            <a:xfrm>
              <a:off x="149619" y="2610577"/>
              <a:ext cx="1254029" cy="314367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31750">
              <a:solidFill>
                <a:srgbClr val="FF6600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fontAlgn="base">
                <a:lnSpc>
                  <a:spcPts val="1600"/>
                </a:lnSpc>
                <a:spcBef>
                  <a:spcPct val="0"/>
                </a:spcBef>
              </a:pPr>
              <a:r>
                <a:rPr lang="en-US" sz="1400" b="1" kern="0" dirty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rPr>
                <a:t>U &lt;</a:t>
              </a:r>
              <a:r>
                <a:rPr lang="ru-RU" sz="1400" b="1" kern="0" dirty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rPr>
                <a:t> 1000 В</a:t>
              </a:r>
            </a:p>
          </p:txBody>
        </p:sp>
      </p:grpSp>
      <p:grpSp>
        <p:nvGrpSpPr>
          <p:cNvPr id="7" name="Группа 6"/>
          <p:cNvGrpSpPr/>
          <p:nvPr/>
        </p:nvGrpSpPr>
        <p:grpSpPr>
          <a:xfrm>
            <a:off x="73116" y="4077072"/>
            <a:ext cx="4714908" cy="2139714"/>
            <a:chOff x="0" y="4155486"/>
            <a:chExt cx="4714908" cy="2139714"/>
          </a:xfrm>
        </p:grpSpPr>
        <p:grpSp>
          <p:nvGrpSpPr>
            <p:cNvPr id="4" name="Группа 3"/>
            <p:cNvGrpSpPr/>
            <p:nvPr/>
          </p:nvGrpSpPr>
          <p:grpSpPr>
            <a:xfrm>
              <a:off x="0" y="4155486"/>
              <a:ext cx="4714908" cy="2139714"/>
              <a:chOff x="0" y="4155486"/>
              <a:chExt cx="4714908" cy="2139714"/>
            </a:xfrm>
          </p:grpSpPr>
          <p:grpSp>
            <p:nvGrpSpPr>
              <p:cNvPr id="173" name="Группа 172"/>
              <p:cNvGrpSpPr/>
              <p:nvPr/>
            </p:nvGrpSpPr>
            <p:grpSpPr>
              <a:xfrm>
                <a:off x="0" y="4155486"/>
                <a:ext cx="4714908" cy="2079934"/>
                <a:chOff x="142844" y="3636000"/>
                <a:chExt cx="4714908" cy="2079934"/>
              </a:xfrm>
            </p:grpSpPr>
            <p:grpSp>
              <p:nvGrpSpPr>
                <p:cNvPr id="80" name="Группа 156"/>
                <p:cNvGrpSpPr/>
                <p:nvPr/>
              </p:nvGrpSpPr>
              <p:grpSpPr>
                <a:xfrm>
                  <a:off x="1233890" y="3636000"/>
                  <a:ext cx="3623862" cy="1839898"/>
                  <a:chOff x="2234022" y="3276000"/>
                  <a:chExt cx="3623862" cy="1839898"/>
                </a:xfrm>
              </p:grpSpPr>
              <p:sp>
                <p:nvSpPr>
                  <p:cNvPr id="157" name="Text Box 9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34022" y="3276000"/>
                    <a:ext cx="377193" cy="209063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R="0" lvl="0" indent="0" algn="ctr" fontAlgn="base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1600" b="1" dirty="0" smtClean="0">
                        <a:latin typeface="Arial" pitchFamily="34" charset="0"/>
                        <a:cs typeface="Arial" pitchFamily="34" charset="0"/>
                      </a:rPr>
                      <a:t>TV</a:t>
                    </a:r>
                    <a:endParaRPr lang="ru-RU" sz="1600" b="1" dirty="0" smtClean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58" name="Text Box 10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465802" y="3348000"/>
                    <a:ext cx="377193" cy="209826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ts val="1000"/>
                      </a:spcAft>
                    </a:pPr>
                    <a:r>
                      <a:rPr lang="en-US" sz="1600" b="1" dirty="0" smtClean="0">
                        <a:latin typeface="Arial" pitchFamily="34" charset="0"/>
                        <a:cs typeface="Arial" pitchFamily="34" charset="0"/>
                      </a:rPr>
                      <a:t>A</a:t>
                    </a:r>
                    <a:endParaRPr lang="ru-RU" sz="1600" b="1" dirty="0" smtClean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59" name="Text Box 10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480691" y="3600000"/>
                    <a:ext cx="377193" cy="209826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R="0" lvl="0" indent="0" algn="ctr" fontAlgn="base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1600" b="1" dirty="0" smtClean="0">
                        <a:latin typeface="Arial" pitchFamily="34" charset="0"/>
                        <a:cs typeface="Arial" pitchFamily="34" charset="0"/>
                      </a:rPr>
                      <a:t>B</a:t>
                    </a:r>
                    <a:endParaRPr lang="ru-RU" sz="1600" b="1" dirty="0" smtClean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60" name="Text Box 10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475728" y="3816000"/>
                    <a:ext cx="377193" cy="209826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ts val="1000"/>
                      </a:spcAft>
                    </a:pPr>
                    <a:r>
                      <a:rPr lang="en-US" sz="1600" b="1" dirty="0" smtClean="0">
                        <a:latin typeface="Arial" pitchFamily="34" charset="0"/>
                        <a:cs typeface="Arial" pitchFamily="34" charset="0"/>
                      </a:rPr>
                      <a:t>C</a:t>
                    </a:r>
                    <a:endParaRPr lang="ru-RU" sz="1600" b="1" dirty="0" smtClean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61" name="Text Box 1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9999" y="4599228"/>
                    <a:ext cx="377193" cy="260948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ts val="1000"/>
                      </a:spcAft>
                    </a:pPr>
                    <a:r>
                      <a:rPr lang="en-US" b="1" kern="0" dirty="0">
                        <a:ln w="12700">
                          <a:solidFill>
                            <a:prstClr val="black"/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  <a:cs typeface="Arial" pitchFamily="34" charset="0"/>
                      </a:rPr>
                      <a:t>R</a:t>
                    </a:r>
                    <a:r>
                      <a:rPr lang="ru-RU" b="1" kern="0" baseline="-25000" dirty="0">
                        <a:ln w="12700">
                          <a:solidFill>
                            <a:prstClr val="black"/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  <a:cs typeface="Arial" pitchFamily="34" charset="0"/>
                      </a:rPr>
                      <a:t>ч</a:t>
                    </a:r>
                  </a:p>
                </p:txBody>
              </p:sp>
              <p:sp>
                <p:nvSpPr>
                  <p:cNvPr id="162" name="Text Box 1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00430" y="4854950"/>
                    <a:ext cx="377193" cy="260948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b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rPr>
                      <a:t>R</a:t>
                    </a:r>
                    <a:r>
                      <a:rPr kumimoji="0" lang="ru-RU" b="1" u="none" strike="noStrike" cap="none" normalizeH="0" baseline="-25000" dirty="0" err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rPr>
                      <a:t>изС</a:t>
                    </a:r>
                    <a:endParaRPr kumimoji="0" lang="ru-RU" b="1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 Narrow" pitchFamily="34" charset="0"/>
                    </a:endParaRPr>
                  </a:p>
                </p:txBody>
              </p:sp>
              <p:sp>
                <p:nvSpPr>
                  <p:cNvPr id="163" name="Text Box 1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43372" y="4854950"/>
                    <a:ext cx="377193" cy="260948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b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rPr>
                      <a:t>R</a:t>
                    </a:r>
                    <a:r>
                      <a:rPr kumimoji="0" lang="ru-RU" b="1" u="none" strike="noStrike" cap="none" normalizeH="0" baseline="-25000" dirty="0" err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rPr>
                      <a:t>изВ</a:t>
                    </a:r>
                    <a:endParaRPr kumimoji="0" lang="ru-RU" b="1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 Narrow" pitchFamily="34" charset="0"/>
                    </a:endParaRPr>
                  </a:p>
                </p:txBody>
              </p:sp>
              <p:sp>
                <p:nvSpPr>
                  <p:cNvPr id="164" name="Text Box 13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762395" y="4849953"/>
                    <a:ext cx="377193" cy="260948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b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rPr>
                      <a:t>R</a:t>
                    </a:r>
                    <a:r>
                      <a:rPr kumimoji="0" lang="ru-RU" b="1" u="none" strike="noStrike" cap="none" normalizeH="0" baseline="-25000" dirty="0" err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rPr>
                      <a:t>изА</a:t>
                    </a:r>
                    <a:endParaRPr kumimoji="0" lang="ru-RU" b="1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 Narrow" pitchFamily="34" charset="0"/>
                    </a:endParaRPr>
                  </a:p>
                </p:txBody>
              </p:sp>
            </p:grpSp>
            <p:sp>
              <p:nvSpPr>
                <p:cNvPr id="82" name="Line 63"/>
                <p:cNvSpPr>
                  <a:spLocks noChangeShapeType="1"/>
                </p:cNvSpPr>
                <p:nvPr/>
              </p:nvSpPr>
              <p:spPr bwMode="auto">
                <a:xfrm>
                  <a:off x="2453976" y="4365780"/>
                  <a:ext cx="2026583" cy="3815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83" name="Freeform 64"/>
                <p:cNvSpPr>
                  <a:spLocks/>
                </p:cNvSpPr>
                <p:nvPr/>
              </p:nvSpPr>
              <p:spPr bwMode="auto">
                <a:xfrm>
                  <a:off x="2453149" y="4139931"/>
                  <a:ext cx="2049744" cy="5341"/>
                </a:xfrm>
                <a:custGeom>
                  <a:avLst/>
                  <a:gdLst/>
                  <a:ahLst/>
                  <a:cxnLst>
                    <a:cxn ang="0">
                      <a:pos x="0" y="6"/>
                    </a:cxn>
                    <a:cxn ang="0">
                      <a:pos x="2478" y="0"/>
                    </a:cxn>
                  </a:cxnLst>
                  <a:rect l="0" t="0" r="r" b="b"/>
                  <a:pathLst>
                    <a:path w="2478" h="6">
                      <a:moveTo>
                        <a:pt x="0" y="6"/>
                      </a:moveTo>
                      <a:lnTo>
                        <a:pt x="2478" y="0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84" name="Line 65"/>
                <p:cNvSpPr>
                  <a:spLocks noChangeShapeType="1"/>
                </p:cNvSpPr>
                <p:nvPr/>
              </p:nvSpPr>
              <p:spPr bwMode="auto">
                <a:xfrm>
                  <a:off x="142844" y="3926289"/>
                  <a:ext cx="238227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85" name="Line 66"/>
                <p:cNvSpPr>
                  <a:spLocks noChangeShapeType="1"/>
                </p:cNvSpPr>
                <p:nvPr/>
              </p:nvSpPr>
              <p:spPr bwMode="auto">
                <a:xfrm>
                  <a:off x="142844" y="4146798"/>
                  <a:ext cx="238227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86" name="Line 67"/>
                <p:cNvSpPr>
                  <a:spLocks noChangeShapeType="1"/>
                </p:cNvSpPr>
                <p:nvPr/>
              </p:nvSpPr>
              <p:spPr bwMode="auto">
                <a:xfrm>
                  <a:off x="142844" y="4367306"/>
                  <a:ext cx="238227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87" name="Arc 68"/>
                <p:cNvSpPr>
                  <a:spLocks/>
                </p:cNvSpPr>
                <p:nvPr/>
              </p:nvSpPr>
              <p:spPr bwMode="auto">
                <a:xfrm rot="16200000">
                  <a:off x="426141" y="3730112"/>
                  <a:ext cx="147260" cy="238227"/>
                </a:xfrm>
                <a:custGeom>
                  <a:avLst/>
                  <a:gdLst>
                    <a:gd name="G0" fmla="+- 486 0 0"/>
                    <a:gd name="G1" fmla="+- 21600 0 0"/>
                    <a:gd name="G2" fmla="+- 21600 0 0"/>
                    <a:gd name="T0" fmla="*/ 486 w 22086"/>
                    <a:gd name="T1" fmla="*/ 0 h 43200"/>
                    <a:gd name="T2" fmla="*/ 0 w 22086"/>
                    <a:gd name="T3" fmla="*/ 43195 h 43200"/>
                    <a:gd name="T4" fmla="*/ 486 w 22086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86" h="43200" fill="none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</a:path>
                    <a:path w="22086" h="43200" stroke="0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  <a:lnTo>
                        <a:pt x="486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88" name="Arc 69"/>
                <p:cNvSpPr>
                  <a:spLocks/>
                </p:cNvSpPr>
                <p:nvPr/>
              </p:nvSpPr>
              <p:spPr bwMode="auto">
                <a:xfrm rot="16200000">
                  <a:off x="664368" y="3730112"/>
                  <a:ext cx="147260" cy="238227"/>
                </a:xfrm>
                <a:custGeom>
                  <a:avLst/>
                  <a:gdLst>
                    <a:gd name="G0" fmla="+- 486 0 0"/>
                    <a:gd name="G1" fmla="+- 21600 0 0"/>
                    <a:gd name="G2" fmla="+- 21600 0 0"/>
                    <a:gd name="T0" fmla="*/ 486 w 22086"/>
                    <a:gd name="T1" fmla="*/ 0 h 43200"/>
                    <a:gd name="T2" fmla="*/ 0 w 22086"/>
                    <a:gd name="T3" fmla="*/ 43195 h 43200"/>
                    <a:gd name="T4" fmla="*/ 486 w 22086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86" h="43200" fill="none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</a:path>
                    <a:path w="22086" h="43200" stroke="0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  <a:lnTo>
                        <a:pt x="486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89" name="Arc 70"/>
                <p:cNvSpPr>
                  <a:spLocks/>
                </p:cNvSpPr>
                <p:nvPr/>
              </p:nvSpPr>
              <p:spPr bwMode="auto">
                <a:xfrm rot="16200000">
                  <a:off x="902595" y="3730112"/>
                  <a:ext cx="147260" cy="238227"/>
                </a:xfrm>
                <a:custGeom>
                  <a:avLst/>
                  <a:gdLst>
                    <a:gd name="G0" fmla="+- 486 0 0"/>
                    <a:gd name="G1" fmla="+- 21600 0 0"/>
                    <a:gd name="G2" fmla="+- 21600 0 0"/>
                    <a:gd name="T0" fmla="*/ 486 w 22086"/>
                    <a:gd name="T1" fmla="*/ 0 h 43200"/>
                    <a:gd name="T2" fmla="*/ 0 w 22086"/>
                    <a:gd name="T3" fmla="*/ 43195 h 43200"/>
                    <a:gd name="T4" fmla="*/ 486 w 22086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86" h="43200" fill="none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</a:path>
                    <a:path w="22086" h="43200" stroke="0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  <a:lnTo>
                        <a:pt x="486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90" name="Arc 71"/>
                <p:cNvSpPr>
                  <a:spLocks/>
                </p:cNvSpPr>
                <p:nvPr/>
              </p:nvSpPr>
              <p:spPr bwMode="auto">
                <a:xfrm rot="16200000">
                  <a:off x="426141" y="3949095"/>
                  <a:ext cx="147260" cy="238227"/>
                </a:xfrm>
                <a:custGeom>
                  <a:avLst/>
                  <a:gdLst>
                    <a:gd name="G0" fmla="+- 486 0 0"/>
                    <a:gd name="G1" fmla="+- 21600 0 0"/>
                    <a:gd name="G2" fmla="+- 21600 0 0"/>
                    <a:gd name="T0" fmla="*/ 486 w 22086"/>
                    <a:gd name="T1" fmla="*/ 0 h 43200"/>
                    <a:gd name="T2" fmla="*/ 0 w 22086"/>
                    <a:gd name="T3" fmla="*/ 43195 h 43200"/>
                    <a:gd name="T4" fmla="*/ 486 w 22086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86" h="43200" fill="none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</a:path>
                    <a:path w="22086" h="43200" stroke="0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  <a:lnTo>
                        <a:pt x="486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91" name="Arc 72"/>
                <p:cNvSpPr>
                  <a:spLocks/>
                </p:cNvSpPr>
                <p:nvPr/>
              </p:nvSpPr>
              <p:spPr bwMode="auto">
                <a:xfrm rot="16200000">
                  <a:off x="664368" y="3949095"/>
                  <a:ext cx="147260" cy="238227"/>
                </a:xfrm>
                <a:custGeom>
                  <a:avLst/>
                  <a:gdLst>
                    <a:gd name="G0" fmla="+- 486 0 0"/>
                    <a:gd name="G1" fmla="+- 21600 0 0"/>
                    <a:gd name="G2" fmla="+- 21600 0 0"/>
                    <a:gd name="T0" fmla="*/ 486 w 22086"/>
                    <a:gd name="T1" fmla="*/ 0 h 43200"/>
                    <a:gd name="T2" fmla="*/ 0 w 22086"/>
                    <a:gd name="T3" fmla="*/ 43195 h 43200"/>
                    <a:gd name="T4" fmla="*/ 486 w 22086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86" h="43200" fill="none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</a:path>
                    <a:path w="22086" h="43200" stroke="0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  <a:lnTo>
                        <a:pt x="486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92" name="Arc 73"/>
                <p:cNvSpPr>
                  <a:spLocks/>
                </p:cNvSpPr>
                <p:nvPr/>
              </p:nvSpPr>
              <p:spPr bwMode="auto">
                <a:xfrm rot="16200000">
                  <a:off x="902595" y="3949095"/>
                  <a:ext cx="147260" cy="238227"/>
                </a:xfrm>
                <a:custGeom>
                  <a:avLst/>
                  <a:gdLst>
                    <a:gd name="G0" fmla="+- 486 0 0"/>
                    <a:gd name="G1" fmla="+- 21600 0 0"/>
                    <a:gd name="G2" fmla="+- 21600 0 0"/>
                    <a:gd name="T0" fmla="*/ 486 w 22086"/>
                    <a:gd name="T1" fmla="*/ 0 h 43200"/>
                    <a:gd name="T2" fmla="*/ 0 w 22086"/>
                    <a:gd name="T3" fmla="*/ 43195 h 43200"/>
                    <a:gd name="T4" fmla="*/ 486 w 22086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86" h="43200" fill="none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</a:path>
                    <a:path w="22086" h="43200" stroke="0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  <a:lnTo>
                        <a:pt x="486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93" name="Arc 74"/>
                <p:cNvSpPr>
                  <a:spLocks/>
                </p:cNvSpPr>
                <p:nvPr/>
              </p:nvSpPr>
              <p:spPr bwMode="auto">
                <a:xfrm rot="16200000">
                  <a:off x="426141" y="4171892"/>
                  <a:ext cx="147260" cy="238227"/>
                </a:xfrm>
                <a:custGeom>
                  <a:avLst/>
                  <a:gdLst>
                    <a:gd name="G0" fmla="+- 486 0 0"/>
                    <a:gd name="G1" fmla="+- 21600 0 0"/>
                    <a:gd name="G2" fmla="+- 21600 0 0"/>
                    <a:gd name="T0" fmla="*/ 486 w 22086"/>
                    <a:gd name="T1" fmla="*/ 0 h 43200"/>
                    <a:gd name="T2" fmla="*/ 0 w 22086"/>
                    <a:gd name="T3" fmla="*/ 43195 h 43200"/>
                    <a:gd name="T4" fmla="*/ 486 w 22086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86" h="43200" fill="none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</a:path>
                    <a:path w="22086" h="43200" stroke="0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  <a:lnTo>
                        <a:pt x="486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94" name="Arc 75"/>
                <p:cNvSpPr>
                  <a:spLocks/>
                </p:cNvSpPr>
                <p:nvPr/>
              </p:nvSpPr>
              <p:spPr bwMode="auto">
                <a:xfrm rot="16200000">
                  <a:off x="664368" y="4171892"/>
                  <a:ext cx="147260" cy="238227"/>
                </a:xfrm>
                <a:custGeom>
                  <a:avLst/>
                  <a:gdLst>
                    <a:gd name="G0" fmla="+- 486 0 0"/>
                    <a:gd name="G1" fmla="+- 21600 0 0"/>
                    <a:gd name="G2" fmla="+- 21600 0 0"/>
                    <a:gd name="T0" fmla="*/ 486 w 22086"/>
                    <a:gd name="T1" fmla="*/ 0 h 43200"/>
                    <a:gd name="T2" fmla="*/ 0 w 22086"/>
                    <a:gd name="T3" fmla="*/ 43195 h 43200"/>
                    <a:gd name="T4" fmla="*/ 486 w 22086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86" h="43200" fill="none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</a:path>
                    <a:path w="22086" h="43200" stroke="0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  <a:lnTo>
                        <a:pt x="486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95" name="Arc 76"/>
                <p:cNvSpPr>
                  <a:spLocks/>
                </p:cNvSpPr>
                <p:nvPr/>
              </p:nvSpPr>
              <p:spPr bwMode="auto">
                <a:xfrm rot="16200000">
                  <a:off x="902595" y="4171892"/>
                  <a:ext cx="147260" cy="238227"/>
                </a:xfrm>
                <a:custGeom>
                  <a:avLst/>
                  <a:gdLst>
                    <a:gd name="G0" fmla="+- 486 0 0"/>
                    <a:gd name="G1" fmla="+- 21600 0 0"/>
                    <a:gd name="G2" fmla="+- 21600 0 0"/>
                    <a:gd name="T0" fmla="*/ 486 w 22086"/>
                    <a:gd name="T1" fmla="*/ 0 h 43200"/>
                    <a:gd name="T2" fmla="*/ 0 w 22086"/>
                    <a:gd name="T3" fmla="*/ 43195 h 43200"/>
                    <a:gd name="T4" fmla="*/ 486 w 22086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86" h="43200" fill="none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</a:path>
                    <a:path w="22086" h="43200" stroke="0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  <a:lnTo>
                        <a:pt x="486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96" name="Line 77"/>
                <p:cNvSpPr>
                  <a:spLocks noChangeShapeType="1"/>
                </p:cNvSpPr>
                <p:nvPr/>
              </p:nvSpPr>
              <p:spPr bwMode="auto">
                <a:xfrm>
                  <a:off x="1095752" y="3926289"/>
                  <a:ext cx="238227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97" name="Line 78"/>
                <p:cNvSpPr>
                  <a:spLocks noChangeShapeType="1"/>
                </p:cNvSpPr>
                <p:nvPr/>
              </p:nvSpPr>
              <p:spPr bwMode="auto">
                <a:xfrm>
                  <a:off x="1095752" y="4146798"/>
                  <a:ext cx="238227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98" name="Line 79"/>
                <p:cNvSpPr>
                  <a:spLocks noChangeShapeType="1"/>
                </p:cNvSpPr>
                <p:nvPr/>
              </p:nvSpPr>
              <p:spPr bwMode="auto">
                <a:xfrm>
                  <a:off x="1095752" y="4367306"/>
                  <a:ext cx="238227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99" name="Line 80"/>
                <p:cNvSpPr>
                  <a:spLocks noChangeShapeType="1"/>
                </p:cNvSpPr>
                <p:nvPr/>
              </p:nvSpPr>
              <p:spPr bwMode="auto">
                <a:xfrm>
                  <a:off x="1335633" y="3926289"/>
                  <a:ext cx="0" cy="441017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00" name="Line 81"/>
                <p:cNvSpPr>
                  <a:spLocks noChangeShapeType="1"/>
                </p:cNvSpPr>
                <p:nvPr/>
              </p:nvSpPr>
              <p:spPr bwMode="auto">
                <a:xfrm>
                  <a:off x="1418351" y="3934147"/>
                  <a:ext cx="0" cy="431404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01" name="Arc 82"/>
                <p:cNvSpPr>
                  <a:spLocks/>
                </p:cNvSpPr>
                <p:nvPr/>
              </p:nvSpPr>
              <p:spPr bwMode="auto">
                <a:xfrm rot="5400000" flipH="1">
                  <a:off x="2264128" y="3730112"/>
                  <a:ext cx="147260" cy="238227"/>
                </a:xfrm>
                <a:custGeom>
                  <a:avLst/>
                  <a:gdLst>
                    <a:gd name="G0" fmla="+- 486 0 0"/>
                    <a:gd name="G1" fmla="+- 21600 0 0"/>
                    <a:gd name="G2" fmla="+- 21600 0 0"/>
                    <a:gd name="T0" fmla="*/ 486 w 22086"/>
                    <a:gd name="T1" fmla="*/ 0 h 43200"/>
                    <a:gd name="T2" fmla="*/ 0 w 22086"/>
                    <a:gd name="T3" fmla="*/ 43195 h 43200"/>
                    <a:gd name="T4" fmla="*/ 486 w 22086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86" h="43200" fill="none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</a:path>
                    <a:path w="22086" h="43200" stroke="0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  <a:lnTo>
                        <a:pt x="486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02" name="Arc 83"/>
                <p:cNvSpPr>
                  <a:spLocks/>
                </p:cNvSpPr>
                <p:nvPr/>
              </p:nvSpPr>
              <p:spPr bwMode="auto">
                <a:xfrm rot="5400000" flipH="1">
                  <a:off x="2025901" y="3730112"/>
                  <a:ext cx="147260" cy="238227"/>
                </a:xfrm>
                <a:custGeom>
                  <a:avLst/>
                  <a:gdLst>
                    <a:gd name="G0" fmla="+- 486 0 0"/>
                    <a:gd name="G1" fmla="+- 21600 0 0"/>
                    <a:gd name="G2" fmla="+- 21600 0 0"/>
                    <a:gd name="T0" fmla="*/ 486 w 22086"/>
                    <a:gd name="T1" fmla="*/ 0 h 43200"/>
                    <a:gd name="T2" fmla="*/ 0 w 22086"/>
                    <a:gd name="T3" fmla="*/ 43195 h 43200"/>
                    <a:gd name="T4" fmla="*/ 486 w 22086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86" h="43200" fill="none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</a:path>
                    <a:path w="22086" h="43200" stroke="0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  <a:lnTo>
                        <a:pt x="486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03" name="Arc 84"/>
                <p:cNvSpPr>
                  <a:spLocks/>
                </p:cNvSpPr>
                <p:nvPr/>
              </p:nvSpPr>
              <p:spPr bwMode="auto">
                <a:xfrm rot="5400000" flipH="1">
                  <a:off x="1787674" y="3730112"/>
                  <a:ext cx="147260" cy="238227"/>
                </a:xfrm>
                <a:custGeom>
                  <a:avLst/>
                  <a:gdLst>
                    <a:gd name="G0" fmla="+- 486 0 0"/>
                    <a:gd name="G1" fmla="+- 21600 0 0"/>
                    <a:gd name="G2" fmla="+- 21600 0 0"/>
                    <a:gd name="T0" fmla="*/ 486 w 22086"/>
                    <a:gd name="T1" fmla="*/ 0 h 43200"/>
                    <a:gd name="T2" fmla="*/ 0 w 22086"/>
                    <a:gd name="T3" fmla="*/ 43195 h 43200"/>
                    <a:gd name="T4" fmla="*/ 486 w 22086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86" h="43200" fill="none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</a:path>
                    <a:path w="22086" h="43200" stroke="0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  <a:lnTo>
                        <a:pt x="486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04" name="Arc 85"/>
                <p:cNvSpPr>
                  <a:spLocks/>
                </p:cNvSpPr>
                <p:nvPr/>
              </p:nvSpPr>
              <p:spPr bwMode="auto">
                <a:xfrm rot="5400000" flipH="1">
                  <a:off x="2264128" y="3949095"/>
                  <a:ext cx="147260" cy="238227"/>
                </a:xfrm>
                <a:custGeom>
                  <a:avLst/>
                  <a:gdLst>
                    <a:gd name="G0" fmla="+- 486 0 0"/>
                    <a:gd name="G1" fmla="+- 21600 0 0"/>
                    <a:gd name="G2" fmla="+- 21600 0 0"/>
                    <a:gd name="T0" fmla="*/ 486 w 22086"/>
                    <a:gd name="T1" fmla="*/ 0 h 43200"/>
                    <a:gd name="T2" fmla="*/ 0 w 22086"/>
                    <a:gd name="T3" fmla="*/ 43195 h 43200"/>
                    <a:gd name="T4" fmla="*/ 486 w 22086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86" h="43200" fill="none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</a:path>
                    <a:path w="22086" h="43200" stroke="0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  <a:lnTo>
                        <a:pt x="486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05" name="Arc 86"/>
                <p:cNvSpPr>
                  <a:spLocks/>
                </p:cNvSpPr>
                <p:nvPr/>
              </p:nvSpPr>
              <p:spPr bwMode="auto">
                <a:xfrm rot="5400000" flipH="1">
                  <a:off x="2025901" y="3949095"/>
                  <a:ext cx="147260" cy="238227"/>
                </a:xfrm>
                <a:custGeom>
                  <a:avLst/>
                  <a:gdLst>
                    <a:gd name="G0" fmla="+- 486 0 0"/>
                    <a:gd name="G1" fmla="+- 21600 0 0"/>
                    <a:gd name="G2" fmla="+- 21600 0 0"/>
                    <a:gd name="T0" fmla="*/ 486 w 22086"/>
                    <a:gd name="T1" fmla="*/ 0 h 43200"/>
                    <a:gd name="T2" fmla="*/ 0 w 22086"/>
                    <a:gd name="T3" fmla="*/ 43195 h 43200"/>
                    <a:gd name="T4" fmla="*/ 486 w 22086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86" h="43200" fill="none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</a:path>
                    <a:path w="22086" h="43200" stroke="0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  <a:lnTo>
                        <a:pt x="486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06" name="Arc 87"/>
                <p:cNvSpPr>
                  <a:spLocks/>
                </p:cNvSpPr>
                <p:nvPr/>
              </p:nvSpPr>
              <p:spPr bwMode="auto">
                <a:xfrm rot="5400000" flipH="1">
                  <a:off x="1787674" y="3949095"/>
                  <a:ext cx="147260" cy="238227"/>
                </a:xfrm>
                <a:custGeom>
                  <a:avLst/>
                  <a:gdLst>
                    <a:gd name="G0" fmla="+- 486 0 0"/>
                    <a:gd name="G1" fmla="+- 21600 0 0"/>
                    <a:gd name="G2" fmla="+- 21600 0 0"/>
                    <a:gd name="T0" fmla="*/ 486 w 22086"/>
                    <a:gd name="T1" fmla="*/ 0 h 43200"/>
                    <a:gd name="T2" fmla="*/ 0 w 22086"/>
                    <a:gd name="T3" fmla="*/ 43195 h 43200"/>
                    <a:gd name="T4" fmla="*/ 486 w 22086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86" h="43200" fill="none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</a:path>
                    <a:path w="22086" h="43200" stroke="0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  <a:lnTo>
                        <a:pt x="486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07" name="Arc 88"/>
                <p:cNvSpPr>
                  <a:spLocks/>
                </p:cNvSpPr>
                <p:nvPr/>
              </p:nvSpPr>
              <p:spPr bwMode="auto">
                <a:xfrm rot="5400000" flipH="1">
                  <a:off x="2264128" y="4171892"/>
                  <a:ext cx="147260" cy="238227"/>
                </a:xfrm>
                <a:custGeom>
                  <a:avLst/>
                  <a:gdLst>
                    <a:gd name="G0" fmla="+- 486 0 0"/>
                    <a:gd name="G1" fmla="+- 21600 0 0"/>
                    <a:gd name="G2" fmla="+- 21600 0 0"/>
                    <a:gd name="T0" fmla="*/ 486 w 22086"/>
                    <a:gd name="T1" fmla="*/ 0 h 43200"/>
                    <a:gd name="T2" fmla="*/ 0 w 22086"/>
                    <a:gd name="T3" fmla="*/ 43195 h 43200"/>
                    <a:gd name="T4" fmla="*/ 486 w 22086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86" h="43200" fill="none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</a:path>
                    <a:path w="22086" h="43200" stroke="0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  <a:lnTo>
                        <a:pt x="486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08" name="Arc 89"/>
                <p:cNvSpPr>
                  <a:spLocks/>
                </p:cNvSpPr>
                <p:nvPr/>
              </p:nvSpPr>
              <p:spPr bwMode="auto">
                <a:xfrm rot="5400000" flipH="1">
                  <a:off x="2025901" y="4171892"/>
                  <a:ext cx="147260" cy="238227"/>
                </a:xfrm>
                <a:custGeom>
                  <a:avLst/>
                  <a:gdLst>
                    <a:gd name="G0" fmla="+- 486 0 0"/>
                    <a:gd name="G1" fmla="+- 21600 0 0"/>
                    <a:gd name="G2" fmla="+- 21600 0 0"/>
                    <a:gd name="T0" fmla="*/ 486 w 22086"/>
                    <a:gd name="T1" fmla="*/ 0 h 43200"/>
                    <a:gd name="T2" fmla="*/ 0 w 22086"/>
                    <a:gd name="T3" fmla="*/ 43195 h 43200"/>
                    <a:gd name="T4" fmla="*/ 486 w 22086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86" h="43200" fill="none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</a:path>
                    <a:path w="22086" h="43200" stroke="0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  <a:lnTo>
                        <a:pt x="486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09" name="Arc 90"/>
                <p:cNvSpPr>
                  <a:spLocks/>
                </p:cNvSpPr>
                <p:nvPr/>
              </p:nvSpPr>
              <p:spPr bwMode="auto">
                <a:xfrm rot="5400000" flipH="1">
                  <a:off x="1787674" y="4171892"/>
                  <a:ext cx="147260" cy="238227"/>
                </a:xfrm>
                <a:custGeom>
                  <a:avLst/>
                  <a:gdLst>
                    <a:gd name="G0" fmla="+- 486 0 0"/>
                    <a:gd name="G1" fmla="+- 21600 0 0"/>
                    <a:gd name="G2" fmla="+- 21600 0 0"/>
                    <a:gd name="T0" fmla="*/ 486 w 22086"/>
                    <a:gd name="T1" fmla="*/ 0 h 43200"/>
                    <a:gd name="T2" fmla="*/ 0 w 22086"/>
                    <a:gd name="T3" fmla="*/ 43195 h 43200"/>
                    <a:gd name="T4" fmla="*/ 486 w 22086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86" h="43200" fill="none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</a:path>
                    <a:path w="22086" h="43200" stroke="0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  <a:lnTo>
                        <a:pt x="486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10" name="Line 91"/>
                <p:cNvSpPr>
                  <a:spLocks noChangeShapeType="1"/>
                </p:cNvSpPr>
                <p:nvPr/>
              </p:nvSpPr>
              <p:spPr bwMode="auto">
                <a:xfrm flipH="1">
                  <a:off x="1504377" y="3926289"/>
                  <a:ext cx="238227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11" name="Line 92"/>
                <p:cNvSpPr>
                  <a:spLocks noChangeShapeType="1"/>
                </p:cNvSpPr>
                <p:nvPr/>
              </p:nvSpPr>
              <p:spPr bwMode="auto">
                <a:xfrm flipH="1">
                  <a:off x="1504377" y="4146798"/>
                  <a:ext cx="238227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12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1504377" y="4367306"/>
                  <a:ext cx="238227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13" name="Line 94"/>
                <p:cNvSpPr>
                  <a:spLocks noChangeShapeType="1"/>
                </p:cNvSpPr>
                <p:nvPr/>
              </p:nvSpPr>
              <p:spPr bwMode="auto">
                <a:xfrm flipH="1">
                  <a:off x="1502723" y="3926289"/>
                  <a:ext cx="0" cy="441017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14" name="Freeform 96"/>
                <p:cNvSpPr>
                  <a:spLocks/>
                </p:cNvSpPr>
                <p:nvPr/>
              </p:nvSpPr>
              <p:spPr bwMode="auto">
                <a:xfrm>
                  <a:off x="2453976" y="3914081"/>
                  <a:ext cx="2016657" cy="3052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2438" y="0"/>
                    </a:cxn>
                  </a:cxnLst>
                  <a:rect l="0" t="0" r="r" b="b"/>
                  <a:pathLst>
                    <a:path w="2438" h="3">
                      <a:moveTo>
                        <a:pt x="0" y="3"/>
                      </a:moveTo>
                      <a:lnTo>
                        <a:pt x="2438" y="0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15" name="Oval 97"/>
                <p:cNvSpPr>
                  <a:spLocks noChangeArrowheads="1"/>
                </p:cNvSpPr>
                <p:nvPr/>
              </p:nvSpPr>
              <p:spPr bwMode="auto">
                <a:xfrm>
                  <a:off x="4442509" y="3882798"/>
                  <a:ext cx="91817" cy="83168"/>
                </a:xfrm>
                <a:prstGeom prst="ellipse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16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442509" y="3845411"/>
                  <a:ext cx="91817" cy="166335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17" name="Oval 99"/>
                <p:cNvSpPr>
                  <a:spLocks noChangeArrowheads="1"/>
                </p:cNvSpPr>
                <p:nvPr/>
              </p:nvSpPr>
              <p:spPr bwMode="auto">
                <a:xfrm>
                  <a:off x="4447472" y="4104070"/>
                  <a:ext cx="91817" cy="82405"/>
                </a:xfrm>
                <a:prstGeom prst="ellipse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18" name="Line 100"/>
                <p:cNvSpPr>
                  <a:spLocks noChangeShapeType="1"/>
                </p:cNvSpPr>
                <p:nvPr/>
              </p:nvSpPr>
              <p:spPr bwMode="auto">
                <a:xfrm flipV="1">
                  <a:off x="4447472" y="4065919"/>
                  <a:ext cx="91817" cy="166335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19" name="Oval 101"/>
                <p:cNvSpPr>
                  <a:spLocks noChangeArrowheads="1"/>
                </p:cNvSpPr>
                <p:nvPr/>
              </p:nvSpPr>
              <p:spPr bwMode="auto">
                <a:xfrm>
                  <a:off x="4447472" y="4330682"/>
                  <a:ext cx="91817" cy="83168"/>
                </a:xfrm>
                <a:prstGeom prst="ellipse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20" name="Line 102"/>
                <p:cNvSpPr>
                  <a:spLocks noChangeShapeType="1"/>
                </p:cNvSpPr>
                <p:nvPr/>
              </p:nvSpPr>
              <p:spPr bwMode="auto">
                <a:xfrm flipV="1">
                  <a:off x="4447472" y="4293295"/>
                  <a:ext cx="91817" cy="166335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27" name="Line 114"/>
                <p:cNvSpPr>
                  <a:spLocks noChangeShapeType="1"/>
                </p:cNvSpPr>
                <p:nvPr/>
              </p:nvSpPr>
              <p:spPr bwMode="auto">
                <a:xfrm>
                  <a:off x="2916458" y="4373911"/>
                  <a:ext cx="0" cy="1310843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oval"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28" name="Line 115"/>
                <p:cNvSpPr>
                  <a:spLocks noChangeShapeType="1"/>
                </p:cNvSpPr>
                <p:nvPr/>
              </p:nvSpPr>
              <p:spPr bwMode="auto">
                <a:xfrm>
                  <a:off x="3121868" y="4370358"/>
                  <a:ext cx="0" cy="64800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oval"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29" name="Line 116"/>
                <p:cNvSpPr>
                  <a:spLocks noChangeShapeType="1"/>
                </p:cNvSpPr>
                <p:nvPr/>
              </p:nvSpPr>
              <p:spPr bwMode="auto">
                <a:xfrm>
                  <a:off x="3530009" y="4143380"/>
                  <a:ext cx="0" cy="1572554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oval"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30" name="Line 117"/>
                <p:cNvSpPr>
                  <a:spLocks noChangeShapeType="1"/>
                </p:cNvSpPr>
                <p:nvPr/>
              </p:nvSpPr>
              <p:spPr bwMode="auto">
                <a:xfrm>
                  <a:off x="3733868" y="4145272"/>
                  <a:ext cx="0" cy="86400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oval"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31" name="Line 118"/>
                <p:cNvSpPr>
                  <a:spLocks noChangeShapeType="1"/>
                </p:cNvSpPr>
                <p:nvPr/>
              </p:nvSpPr>
              <p:spPr bwMode="auto">
                <a:xfrm>
                  <a:off x="4143372" y="3924000"/>
                  <a:ext cx="0" cy="176400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oval"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32" name="Line 119"/>
                <p:cNvSpPr>
                  <a:spLocks noChangeShapeType="1"/>
                </p:cNvSpPr>
                <p:nvPr/>
              </p:nvSpPr>
              <p:spPr bwMode="auto">
                <a:xfrm>
                  <a:off x="4376248" y="3909836"/>
                  <a:ext cx="0" cy="108000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oval"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33" name="Rectangle 120"/>
                <p:cNvSpPr>
                  <a:spLocks noChangeArrowheads="1"/>
                </p:cNvSpPr>
                <p:nvPr/>
              </p:nvSpPr>
              <p:spPr bwMode="auto">
                <a:xfrm>
                  <a:off x="2847543" y="4819195"/>
                  <a:ext cx="142876" cy="4286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36" name="Text Box 133"/>
                <p:cNvSpPr txBox="1">
                  <a:spLocks noChangeArrowheads="1"/>
                </p:cNvSpPr>
                <p:nvPr/>
              </p:nvSpPr>
              <p:spPr bwMode="auto">
                <a:xfrm>
                  <a:off x="4429124" y="4786322"/>
                  <a:ext cx="377193" cy="26094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С</a:t>
                  </a:r>
                  <a:r>
                    <a:rPr kumimoji="0" lang="en-US" sz="1600" b="1" u="none" strike="noStrike" cap="none" normalizeH="0" baseline="-250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А</a:t>
                  </a:r>
                  <a:endParaRPr kumimoji="0" lang="ru-RU" sz="1600" b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37" name="Text Box 134"/>
                <p:cNvSpPr txBox="1">
                  <a:spLocks noChangeArrowheads="1"/>
                </p:cNvSpPr>
                <p:nvPr/>
              </p:nvSpPr>
              <p:spPr bwMode="auto">
                <a:xfrm>
                  <a:off x="3704111" y="4746782"/>
                  <a:ext cx="377193" cy="26094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С</a:t>
                  </a:r>
                  <a:r>
                    <a:rPr kumimoji="0" lang="en-US" sz="1600" b="1" u="none" strike="noStrike" cap="none" normalizeH="0" baseline="-250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В</a:t>
                  </a:r>
                  <a:endParaRPr kumimoji="0" lang="ru-RU" sz="1600" b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38" name="Text Box 135"/>
                <p:cNvSpPr txBox="1">
                  <a:spLocks noChangeArrowheads="1"/>
                </p:cNvSpPr>
                <p:nvPr/>
              </p:nvSpPr>
              <p:spPr bwMode="auto">
                <a:xfrm>
                  <a:off x="3103868" y="4752000"/>
                  <a:ext cx="377193" cy="26094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С</a:t>
                  </a:r>
                  <a:r>
                    <a:rPr kumimoji="0" lang="en-US" sz="1600" b="1" u="none" strike="noStrike" cap="none" normalizeH="0" baseline="-250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С</a:t>
                  </a:r>
                  <a:endParaRPr kumimoji="0" lang="ru-RU" sz="1600" b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39" name="Freeform 143"/>
                <p:cNvSpPr>
                  <a:spLocks/>
                </p:cNvSpPr>
                <p:nvPr/>
              </p:nvSpPr>
              <p:spPr bwMode="auto">
                <a:xfrm>
                  <a:off x="2491868" y="4032000"/>
                  <a:ext cx="1174591" cy="1620000"/>
                </a:xfrm>
                <a:custGeom>
                  <a:avLst/>
                  <a:gdLst/>
                  <a:ahLst/>
                  <a:cxnLst>
                    <a:cxn ang="0">
                      <a:pos x="1929" y="772"/>
                    </a:cxn>
                    <a:cxn ang="0">
                      <a:pos x="1928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w="1929" h="772">
                      <a:moveTo>
                        <a:pt x="1929" y="772"/>
                      </a:moveTo>
                      <a:lnTo>
                        <a:pt x="1928" y="0"/>
                      </a:lnTo>
                      <a:lnTo>
                        <a:pt x="0" y="7"/>
                      </a:ln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prstDash val="lgDash"/>
                  <a:round/>
                  <a:headEnd/>
                  <a:tailEnd type="triangle" w="med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40" name="Freeform 144"/>
                <p:cNvSpPr>
                  <a:spLocks/>
                </p:cNvSpPr>
                <p:nvPr/>
              </p:nvSpPr>
              <p:spPr bwMode="auto">
                <a:xfrm>
                  <a:off x="2509868" y="3816000"/>
                  <a:ext cx="1742034" cy="1836000"/>
                </a:xfrm>
                <a:custGeom>
                  <a:avLst/>
                  <a:gdLst/>
                  <a:ahLst/>
                  <a:cxnLst>
                    <a:cxn ang="0">
                      <a:pos x="1929" y="772"/>
                    </a:cxn>
                    <a:cxn ang="0">
                      <a:pos x="1928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w="1929" h="772">
                      <a:moveTo>
                        <a:pt x="1929" y="772"/>
                      </a:moveTo>
                      <a:lnTo>
                        <a:pt x="1928" y="0"/>
                      </a:lnTo>
                      <a:lnTo>
                        <a:pt x="0" y="7"/>
                      </a:ln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prstDash val="lgDash"/>
                  <a:round/>
                  <a:headEnd/>
                  <a:tailEnd type="triangle" w="med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41" name="Freeform 145"/>
                <p:cNvSpPr>
                  <a:spLocks/>
                </p:cNvSpPr>
                <p:nvPr/>
              </p:nvSpPr>
              <p:spPr bwMode="auto">
                <a:xfrm>
                  <a:off x="2549954" y="4406220"/>
                  <a:ext cx="45719" cy="1188466"/>
                </a:xfrm>
                <a:custGeom>
                  <a:avLst/>
                  <a:gdLst/>
                  <a:ahLst/>
                  <a:cxnLst>
                    <a:cxn ang="0">
                      <a:pos x="153" y="0"/>
                    </a:cxn>
                    <a:cxn ang="0">
                      <a:pos x="150" y="765"/>
                    </a:cxn>
                    <a:cxn ang="0">
                      <a:pos x="0" y="810"/>
                    </a:cxn>
                    <a:cxn ang="0">
                      <a:pos x="0" y="1373"/>
                    </a:cxn>
                  </a:cxnLst>
                  <a:rect l="0" t="0" r="r" b="b"/>
                  <a:pathLst>
                    <a:path w="153" h="1373">
                      <a:moveTo>
                        <a:pt x="153" y="0"/>
                      </a:moveTo>
                      <a:lnTo>
                        <a:pt x="150" y="765"/>
                      </a:lnTo>
                      <a:lnTo>
                        <a:pt x="0" y="810"/>
                      </a:lnTo>
                      <a:lnTo>
                        <a:pt x="0" y="1373"/>
                      </a:ln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prstDash val="lgDash"/>
                  <a:round/>
                  <a:headEnd/>
                  <a:tailEnd type="triangle" w="med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grpSp>
              <p:nvGrpSpPr>
                <p:cNvPr id="144" name="Группа 181"/>
                <p:cNvGrpSpPr/>
                <p:nvPr/>
              </p:nvGrpSpPr>
              <p:grpSpPr>
                <a:xfrm>
                  <a:off x="3031868" y="5022000"/>
                  <a:ext cx="180000" cy="666000"/>
                  <a:chOff x="4086000" y="4662000"/>
                  <a:chExt cx="180000" cy="666000"/>
                </a:xfrm>
              </p:grpSpPr>
              <p:sp>
                <p:nvSpPr>
                  <p:cNvPr id="154" name="Line 115"/>
                  <p:cNvSpPr>
                    <a:spLocks noChangeShapeType="1"/>
                  </p:cNvSpPr>
                  <p:nvPr/>
                </p:nvSpPr>
                <p:spPr bwMode="auto">
                  <a:xfrm>
                    <a:off x="4176000" y="4744800"/>
                    <a:ext cx="0" cy="58320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155" name="Line 11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4176000" y="4572000"/>
                    <a:ext cx="0" cy="18000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156" name="Line 11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4176000" y="4644000"/>
                    <a:ext cx="0" cy="18000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145" name="Группа 176"/>
                <p:cNvGrpSpPr/>
                <p:nvPr/>
              </p:nvGrpSpPr>
              <p:grpSpPr>
                <a:xfrm>
                  <a:off x="4286248" y="5000636"/>
                  <a:ext cx="180000" cy="666000"/>
                  <a:chOff x="5839322" y="5275026"/>
                  <a:chExt cx="180000" cy="666000"/>
                </a:xfrm>
              </p:grpSpPr>
              <p:sp>
                <p:nvSpPr>
                  <p:cNvPr id="151" name="Line 115"/>
                  <p:cNvSpPr>
                    <a:spLocks noChangeShapeType="1"/>
                  </p:cNvSpPr>
                  <p:nvPr/>
                </p:nvSpPr>
                <p:spPr bwMode="auto">
                  <a:xfrm>
                    <a:off x="5929322" y="5357826"/>
                    <a:ext cx="0" cy="58320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152" name="Line 11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5929322" y="5185026"/>
                    <a:ext cx="0" cy="18000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153" name="Line 11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5929322" y="5257026"/>
                    <a:ext cx="0" cy="18000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146" name="Группа 177"/>
                <p:cNvGrpSpPr/>
                <p:nvPr/>
              </p:nvGrpSpPr>
              <p:grpSpPr>
                <a:xfrm>
                  <a:off x="3643868" y="5022000"/>
                  <a:ext cx="180000" cy="666000"/>
                  <a:chOff x="5839322" y="5275026"/>
                  <a:chExt cx="180000" cy="666000"/>
                </a:xfrm>
              </p:grpSpPr>
              <p:sp>
                <p:nvSpPr>
                  <p:cNvPr id="148" name="Line 115"/>
                  <p:cNvSpPr>
                    <a:spLocks noChangeShapeType="1"/>
                  </p:cNvSpPr>
                  <p:nvPr/>
                </p:nvSpPr>
                <p:spPr bwMode="auto">
                  <a:xfrm>
                    <a:off x="5929322" y="5357826"/>
                    <a:ext cx="0" cy="58320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149" name="Line 11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5929322" y="5185026"/>
                    <a:ext cx="0" cy="18000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150" name="Line 11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5929322" y="5257026"/>
                    <a:ext cx="0" cy="18000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sp>
              <p:nvSpPr>
                <p:cNvPr id="147" name="Freeform 143"/>
                <p:cNvSpPr>
                  <a:spLocks/>
                </p:cNvSpPr>
                <p:nvPr/>
              </p:nvSpPr>
              <p:spPr bwMode="auto">
                <a:xfrm>
                  <a:off x="2700000" y="4284000"/>
                  <a:ext cx="360000" cy="1298704"/>
                </a:xfrm>
                <a:custGeom>
                  <a:avLst/>
                  <a:gdLst/>
                  <a:ahLst/>
                  <a:cxnLst>
                    <a:cxn ang="0">
                      <a:pos x="1929" y="772"/>
                    </a:cxn>
                    <a:cxn ang="0">
                      <a:pos x="1928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w="1929" h="772">
                      <a:moveTo>
                        <a:pt x="1929" y="772"/>
                      </a:moveTo>
                      <a:lnTo>
                        <a:pt x="1928" y="0"/>
                      </a:lnTo>
                      <a:lnTo>
                        <a:pt x="0" y="7"/>
                      </a:ln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prstDash val="lgDash"/>
                  <a:round/>
                  <a:headEnd type="triangle"/>
                  <a:tailEnd type="none" w="sm" len="sm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79" name="Rectangle 120"/>
                <p:cNvSpPr>
                  <a:spLocks noChangeArrowheads="1"/>
                </p:cNvSpPr>
                <p:nvPr/>
              </p:nvSpPr>
              <p:spPr bwMode="auto">
                <a:xfrm>
                  <a:off x="3458151" y="4793495"/>
                  <a:ext cx="142876" cy="4286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80" name="Rectangle 120"/>
                <p:cNvSpPr>
                  <a:spLocks noChangeArrowheads="1"/>
                </p:cNvSpPr>
                <p:nvPr/>
              </p:nvSpPr>
              <p:spPr bwMode="auto">
                <a:xfrm>
                  <a:off x="4074531" y="4819281"/>
                  <a:ext cx="142876" cy="4286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</p:grpSp>
          <p:grpSp>
            <p:nvGrpSpPr>
              <p:cNvPr id="208" name="Группа 207"/>
              <p:cNvGrpSpPr/>
              <p:nvPr/>
            </p:nvGrpSpPr>
            <p:grpSpPr>
              <a:xfrm>
                <a:off x="1826453" y="4848612"/>
                <a:ext cx="585307" cy="1317061"/>
                <a:chOff x="1216085" y="3464260"/>
                <a:chExt cx="643838" cy="1448767"/>
              </a:xfrm>
            </p:grpSpPr>
            <p:sp>
              <p:nvSpPr>
                <p:cNvPr id="209" name="Скругленный прямоугольник 208"/>
                <p:cNvSpPr/>
                <p:nvPr/>
              </p:nvSpPr>
              <p:spPr>
                <a:xfrm rot="18629361" flipH="1">
                  <a:off x="1357436" y="4092566"/>
                  <a:ext cx="57525" cy="340227"/>
                </a:xfrm>
                <a:prstGeom prst="roundRect">
                  <a:avLst>
                    <a:gd name="adj" fmla="val 50000"/>
                  </a:avLst>
                </a:prstGeom>
                <a:noFill/>
                <a:ln w="317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10" name="Скругленный прямоугольник 209"/>
                <p:cNvSpPr/>
                <p:nvPr/>
              </p:nvSpPr>
              <p:spPr>
                <a:xfrm rot="667317" flipH="1">
                  <a:off x="1809393" y="3464260"/>
                  <a:ext cx="50530" cy="322922"/>
                </a:xfrm>
                <a:prstGeom prst="roundRect">
                  <a:avLst>
                    <a:gd name="adj" fmla="val 50000"/>
                  </a:avLst>
                </a:prstGeom>
                <a:noFill/>
                <a:ln w="317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11" name="Скругленный прямоугольник 210"/>
                <p:cNvSpPr/>
                <p:nvPr/>
              </p:nvSpPr>
              <p:spPr>
                <a:xfrm rot="12079228" flipH="1">
                  <a:off x="1740835" y="3712895"/>
                  <a:ext cx="64545" cy="25561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CC99"/>
                </a:solidFill>
                <a:ln w="317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12" name="Скругленный прямоугольник 211"/>
                <p:cNvSpPr/>
                <p:nvPr/>
              </p:nvSpPr>
              <p:spPr>
                <a:xfrm rot="12979228" flipH="1">
                  <a:off x="1336064" y="3894433"/>
                  <a:ext cx="65770" cy="34022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CC99"/>
                </a:solidFill>
                <a:ln w="317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213" name="Группа 212"/>
                <p:cNvGrpSpPr/>
                <p:nvPr/>
              </p:nvGrpSpPr>
              <p:grpSpPr>
                <a:xfrm>
                  <a:off x="1368318" y="3553708"/>
                  <a:ext cx="417896" cy="1359319"/>
                  <a:chOff x="1368318" y="3553708"/>
                  <a:chExt cx="417896" cy="1359319"/>
                </a:xfrm>
              </p:grpSpPr>
              <p:grpSp>
                <p:nvGrpSpPr>
                  <p:cNvPr id="214" name="Группа 213"/>
                  <p:cNvGrpSpPr/>
                  <p:nvPr/>
                </p:nvGrpSpPr>
                <p:grpSpPr>
                  <a:xfrm>
                    <a:off x="1368318" y="3598095"/>
                    <a:ext cx="417896" cy="1314932"/>
                    <a:chOff x="742051" y="1452707"/>
                    <a:chExt cx="459124" cy="1683968"/>
                  </a:xfrm>
                </p:grpSpPr>
                <p:sp>
                  <p:nvSpPr>
                    <p:cNvPr id="216" name="Прямоугольник 215"/>
                    <p:cNvSpPr/>
                    <p:nvPr/>
                  </p:nvSpPr>
                  <p:spPr>
                    <a:xfrm>
                      <a:off x="905906" y="1754304"/>
                      <a:ext cx="131388" cy="86239"/>
                    </a:xfrm>
                    <a:prstGeom prst="rect">
                      <a:avLst/>
                    </a:prstGeom>
                    <a:noFill/>
                    <a:ln w="3175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217" name="Группа 216"/>
                    <p:cNvGrpSpPr/>
                    <p:nvPr/>
                  </p:nvGrpSpPr>
                  <p:grpSpPr>
                    <a:xfrm>
                      <a:off x="742051" y="1452707"/>
                      <a:ext cx="459124" cy="1683968"/>
                      <a:chOff x="742051" y="1452707"/>
                      <a:chExt cx="459124" cy="1683968"/>
                    </a:xfrm>
                  </p:grpSpPr>
                  <p:sp>
                    <p:nvSpPr>
                      <p:cNvPr id="218" name="Скругленный прямоугольник 217"/>
                      <p:cNvSpPr/>
                      <p:nvPr/>
                    </p:nvSpPr>
                    <p:spPr>
                      <a:xfrm>
                        <a:off x="793068" y="1852128"/>
                        <a:ext cx="357065" cy="479302"/>
                      </a:xfrm>
                      <a:prstGeom prst="roundRect">
                        <a:avLst/>
                      </a:prstGeom>
                      <a:solidFill>
                        <a:srgbClr val="FFCC99"/>
                      </a:soli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19" name="Скругленный прямоугольник 218"/>
                      <p:cNvSpPr/>
                      <p:nvPr/>
                    </p:nvSpPr>
                    <p:spPr>
                      <a:xfrm flipH="1">
                        <a:off x="1026789" y="2441436"/>
                        <a:ext cx="120662" cy="54712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noFill/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20" name="Скругленный прямоугольник 219"/>
                      <p:cNvSpPr/>
                      <p:nvPr/>
                    </p:nvSpPr>
                    <p:spPr>
                      <a:xfrm flipH="1">
                        <a:off x="797916" y="2455328"/>
                        <a:ext cx="120662" cy="54712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noFill/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21" name="Скругленный прямоугольник 220"/>
                      <p:cNvSpPr/>
                      <p:nvPr/>
                    </p:nvSpPr>
                    <p:spPr>
                      <a:xfrm>
                        <a:off x="793068" y="2276872"/>
                        <a:ext cx="357065" cy="269620"/>
                      </a:xfrm>
                      <a:prstGeom prst="roundRect">
                        <a:avLst/>
                      </a:prstGeom>
                      <a:solidFill>
                        <a:srgbClr val="00B050"/>
                      </a:soli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22" name="Улыбающееся лицо 221"/>
                      <p:cNvSpPr/>
                      <p:nvPr/>
                    </p:nvSpPr>
                    <p:spPr>
                      <a:xfrm>
                        <a:off x="838124" y="1452707"/>
                        <a:ext cx="267218" cy="309835"/>
                      </a:xfrm>
                      <a:prstGeom prst="smileyFace">
                        <a:avLst>
                          <a:gd name="adj" fmla="val 4653"/>
                        </a:avLst>
                      </a:prstGeom>
                      <a:gradFill flip="none" rotWithShape="1">
                        <a:gsLst>
                          <a:gs pos="0">
                            <a:srgbClr val="FFFF00">
                              <a:shade val="30000"/>
                              <a:satMod val="115000"/>
                            </a:srgbClr>
                          </a:gs>
                          <a:gs pos="50000">
                            <a:srgbClr val="FFFF00">
                              <a:shade val="67500"/>
                              <a:satMod val="115000"/>
                            </a:srgbClr>
                          </a:gs>
                          <a:gs pos="100000">
                            <a:srgbClr val="FFFF00">
                              <a:shade val="100000"/>
                              <a:satMod val="115000"/>
                            </a:srgbClr>
                          </a:gs>
                        </a:gsLst>
                        <a:lin ang="16200000" scaled="1"/>
                        <a:tileRect/>
                      </a:gra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23" name="Хорда 222"/>
                      <p:cNvSpPr/>
                      <p:nvPr/>
                    </p:nvSpPr>
                    <p:spPr>
                      <a:xfrm rot="5726762">
                        <a:off x="758544" y="2941325"/>
                        <a:ext cx="178857" cy="211843"/>
                      </a:xfrm>
                      <a:prstGeom prst="chord">
                        <a:avLst>
                          <a:gd name="adj1" fmla="val 4672785"/>
                          <a:gd name="adj2" fmla="val 16200000"/>
                        </a:avLst>
                      </a:prstGeom>
                      <a:solidFill>
                        <a:srgbClr val="FFC000"/>
                      </a:soli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24" name="Хорда 223"/>
                      <p:cNvSpPr/>
                      <p:nvPr/>
                    </p:nvSpPr>
                    <p:spPr>
                      <a:xfrm rot="5726762">
                        <a:off x="1005825" y="2938649"/>
                        <a:ext cx="178857" cy="211843"/>
                      </a:xfrm>
                      <a:prstGeom prst="chord">
                        <a:avLst>
                          <a:gd name="adj1" fmla="val 4672785"/>
                          <a:gd name="adj2" fmla="val 16200000"/>
                        </a:avLst>
                      </a:prstGeom>
                      <a:solidFill>
                        <a:srgbClr val="FFC000"/>
                      </a:soli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25" name="Скругленный прямоугольник 224"/>
                      <p:cNvSpPr/>
                      <p:nvPr/>
                    </p:nvSpPr>
                    <p:spPr>
                      <a:xfrm>
                        <a:off x="862103" y="1853007"/>
                        <a:ext cx="45718" cy="432728"/>
                      </a:xfrm>
                      <a:prstGeom prst="roundRect">
                        <a:avLst/>
                      </a:prstGeom>
                      <a:solidFill>
                        <a:srgbClr val="00B050"/>
                      </a:solidFill>
                      <a:ln w="15875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26" name="Скругленный прямоугольник 225"/>
                      <p:cNvSpPr/>
                      <p:nvPr/>
                    </p:nvSpPr>
                    <p:spPr>
                      <a:xfrm>
                        <a:off x="1049349" y="1855977"/>
                        <a:ext cx="45719" cy="432727"/>
                      </a:xfrm>
                      <a:prstGeom prst="roundRect">
                        <a:avLst/>
                      </a:prstGeom>
                      <a:solidFill>
                        <a:srgbClr val="00B050"/>
                      </a:solidFill>
                      <a:ln w="15875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  <p:sp>
                <p:nvSpPr>
                  <p:cNvPr id="215" name="Пирог 214"/>
                  <p:cNvSpPr/>
                  <p:nvPr/>
                </p:nvSpPr>
                <p:spPr>
                  <a:xfrm>
                    <a:off x="1454530" y="3553708"/>
                    <a:ext cx="253189" cy="185903"/>
                  </a:xfrm>
                  <a:prstGeom prst="pie">
                    <a:avLst>
                      <a:gd name="adj1" fmla="val 10757660"/>
                      <a:gd name="adj2" fmla="val 57106"/>
                    </a:avLst>
                  </a:prstGeom>
                  <a:solidFill>
                    <a:srgbClr val="FF6600"/>
                  </a:solidFill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ru-RU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</p:grpSp>
          <p:sp>
            <p:nvSpPr>
              <p:cNvPr id="228" name="Скругленный прямоугольник 227"/>
              <p:cNvSpPr/>
              <p:nvPr/>
            </p:nvSpPr>
            <p:spPr bwMode="auto">
              <a:xfrm>
                <a:off x="107504" y="6134482"/>
                <a:ext cx="4267741" cy="160718"/>
              </a:xfrm>
              <a:prstGeom prst="roundRect">
                <a:avLst/>
              </a:prstGeom>
              <a:pattFill prst="weave">
                <a:fgClr>
                  <a:schemeClr val="tx1"/>
                </a:fgClr>
                <a:bgClr>
                  <a:schemeClr val="bg1"/>
                </a:bgClr>
              </a:pattFill>
              <a:ln w="31750" cmpd="sng">
                <a:solidFill>
                  <a:schemeClr val="tx1"/>
                </a:solidFill>
                <a:prstDash val="solid"/>
                <a:round/>
                <a:headEnd type="stealth" w="sm" len="sm"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ru-RU"/>
              </a:p>
            </p:txBody>
          </p:sp>
        </p:grpSp>
        <p:sp>
          <p:nvSpPr>
            <p:cNvPr id="229" name="Овал 228"/>
            <p:cNvSpPr/>
            <p:nvPr/>
          </p:nvSpPr>
          <p:spPr bwMode="auto">
            <a:xfrm>
              <a:off x="149619" y="5706921"/>
              <a:ext cx="1254029" cy="314367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31750">
              <a:solidFill>
                <a:srgbClr val="FF6600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fontAlgn="base">
                <a:lnSpc>
                  <a:spcPts val="1600"/>
                </a:lnSpc>
                <a:spcBef>
                  <a:spcPct val="0"/>
                </a:spcBef>
              </a:pPr>
              <a:r>
                <a:rPr lang="en-US" sz="1400" b="1" kern="0" dirty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rPr>
                <a:t>U </a:t>
              </a:r>
              <a:r>
                <a:rPr lang="en-US" sz="1400" b="1" kern="0" dirty="0" smtClean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rPr>
                <a:t>&gt;</a:t>
              </a:r>
              <a:r>
                <a:rPr lang="ru-RU" sz="1400" b="1" kern="0" dirty="0" smtClean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rPr>
                <a:t> </a:t>
              </a:r>
              <a:r>
                <a:rPr lang="ru-RU" sz="1400" b="1" kern="0" dirty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rPr>
                <a:t>1000 В</a:t>
              </a:r>
            </a:p>
          </p:txBody>
        </p:sp>
      </p:grp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1113847"/>
            <a:ext cx="8707441" cy="1508994"/>
          </a:xfrm>
          <a:prstGeom prst="rect">
            <a:avLst/>
          </a:prstGeom>
        </p:spPr>
        <p:txBody>
          <a:bodyPr wrap="square" lIns="36000" tIns="36000" rIns="36000" bIns="36000" anchor="ctr" anchorCtr="0">
            <a:spAutoFit/>
          </a:bodyPr>
          <a:lstStyle/>
          <a:p>
            <a:pPr lvl="0" indent="180975" algn="ctr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ru-RU" sz="2000" b="1" dirty="0" smtClean="0">
                <a:latin typeface="Arial Narrow" pitchFamily="34" charset="0"/>
                <a:ea typeface="Times New Roman" pitchFamily="18" charset="0"/>
                <a:cs typeface="Arial" pitchFamily="34" charset="0"/>
              </a:rPr>
              <a:t>СОДЕРЖАНИЕ:</a:t>
            </a:r>
            <a:endParaRPr lang="ru-RU" sz="2000" b="1" dirty="0" smtClean="0">
              <a:latin typeface="Arial Narrow" pitchFamily="34" charset="0"/>
              <a:cs typeface="Arial" pitchFamily="34" charset="0"/>
            </a:endParaRPr>
          </a:p>
          <a:p>
            <a:pPr lvl="0" indent="-457200" eaLnBrk="0" fontAlgn="base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ru-RU" sz="2200" b="1" dirty="0" smtClean="0">
                <a:latin typeface="Arial Narrow" pitchFamily="34" charset="0"/>
                <a:ea typeface="Times New Roman" pitchFamily="18" charset="0"/>
                <a:cs typeface="Arial" pitchFamily="34" charset="0"/>
              </a:rPr>
              <a:t>Анализ </a:t>
            </a:r>
            <a:r>
              <a:rPr lang="ru-RU" sz="2200" b="1" dirty="0" err="1" smtClean="0">
                <a:latin typeface="Arial Narrow" pitchFamily="34" charset="0"/>
                <a:ea typeface="Times New Roman" pitchFamily="18" charset="0"/>
                <a:cs typeface="Arial" pitchFamily="34" charset="0"/>
              </a:rPr>
              <a:t>электротравматизма</a:t>
            </a:r>
            <a:r>
              <a:rPr lang="ru-RU" sz="2200" b="1" dirty="0" smtClean="0">
                <a:latin typeface="Arial Narrow" pitchFamily="34" charset="0"/>
                <a:ea typeface="Times New Roman" pitchFamily="18" charset="0"/>
                <a:cs typeface="Arial" pitchFamily="34" charset="0"/>
              </a:rPr>
              <a:t> в  РФ.</a:t>
            </a:r>
            <a:endParaRPr lang="ru-RU" sz="2200" b="1" dirty="0" smtClean="0">
              <a:latin typeface="Arial Narrow" pitchFamily="34" charset="0"/>
              <a:cs typeface="Arial" pitchFamily="34" charset="0"/>
            </a:endParaRPr>
          </a:p>
          <a:p>
            <a:pPr lvl="0" indent="-457200" eaLnBrk="0" fontAlgn="base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ru-RU" sz="2200" b="1" dirty="0" smtClean="0">
                <a:latin typeface="Arial Narrow" pitchFamily="34" charset="0"/>
                <a:ea typeface="Times New Roman" pitchFamily="18" charset="0"/>
                <a:cs typeface="Arial" pitchFamily="34" charset="0"/>
              </a:rPr>
              <a:t>Характер действия электрического тока на человека.</a:t>
            </a:r>
            <a:endParaRPr lang="ru-RU" sz="2200" b="1" dirty="0" smtClean="0">
              <a:latin typeface="Arial Narrow" pitchFamily="34" charset="0"/>
              <a:cs typeface="Arial" pitchFamily="34" charset="0"/>
            </a:endParaRPr>
          </a:p>
          <a:p>
            <a:pPr lvl="0" indent="-457200" eaLnBrk="0" fontAlgn="base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ru-RU" sz="2200" b="1" dirty="0" smtClean="0">
                <a:latin typeface="Arial Narrow" pitchFamily="34" charset="0"/>
                <a:ea typeface="Times New Roman" pitchFamily="18" charset="0"/>
                <a:cs typeface="Arial" pitchFamily="34" charset="0"/>
              </a:rPr>
              <a:t>Виды поражения электрическим током.</a:t>
            </a:r>
            <a:endParaRPr lang="ru-RU" sz="2200" b="1" dirty="0" smtClean="0">
              <a:latin typeface="Arial Narrow" pitchFamily="34" charset="0"/>
              <a:cs typeface="Arial" pitchFamily="34" charset="0"/>
            </a:endParaRPr>
          </a:p>
          <a:p>
            <a:pPr lvl="0" indent="-457200" eaLnBrk="0" fontAlgn="base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ru-RU" sz="2200" b="1" dirty="0" smtClean="0">
                <a:latin typeface="Arial Narrow" pitchFamily="34" charset="0"/>
                <a:ea typeface="Times New Roman" pitchFamily="18" charset="0"/>
                <a:cs typeface="Arial" pitchFamily="34" charset="0"/>
              </a:rPr>
              <a:t>Факторы, влияющие на исход поражения</a:t>
            </a:r>
            <a:r>
              <a:rPr lang="ru-RU" sz="2200" dirty="0" smtClean="0"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.</a:t>
            </a:r>
          </a:p>
        </p:txBody>
      </p:sp>
      <p:grpSp>
        <p:nvGrpSpPr>
          <p:cNvPr id="13" name="Группа 12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4" name="Прямоугольник 13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6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10" name="Скругленный прямоугольник 9"/>
          <p:cNvSpPr/>
          <p:nvPr/>
        </p:nvSpPr>
        <p:spPr bwMode="auto">
          <a:xfrm>
            <a:off x="2195736" y="2708920"/>
            <a:ext cx="4752528" cy="432048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  <a:spcBef>
                <a:spcPct val="0"/>
              </a:spcBef>
              <a:defRPr/>
            </a:pPr>
            <a:r>
              <a:rPr lang="ru-RU" sz="2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cs typeface="Arial" pitchFamily="34" charset="0"/>
              </a:rPr>
              <a:t>АНАЛИЗ ЭЛЕКТРОТРАВМАТИЗМА В </a:t>
            </a:r>
            <a:r>
              <a:rPr lang="ru-RU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cs typeface="Arial" pitchFamily="34" charset="0"/>
              </a:rPr>
              <a:t>РФ</a:t>
            </a:r>
            <a:r>
              <a:rPr lang="ru-RU" sz="2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cs typeface="Arial" pitchFamily="34" charset="0"/>
              </a:rPr>
              <a:t>.</a:t>
            </a:r>
            <a:endParaRPr lang="ru-RU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 bwMode="auto">
          <a:xfrm>
            <a:off x="107504" y="3320989"/>
            <a:ext cx="8479970" cy="2052227"/>
          </a:xfrm>
          <a:prstGeom prst="roundRect">
            <a:avLst>
              <a:gd name="adj" fmla="val 6674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>
            <a:solidFill>
              <a:srgbClr val="FFC000"/>
            </a:solidFill>
            <a:headEnd type="stealth" w="sm" len="sm"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indent="46800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ru-RU" sz="24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ЭЛЕКТРОБЕЗОПАСНОСТЬ</a:t>
            </a:r>
            <a:r>
              <a:rPr lang="ru-RU" sz="2400" b="1" i="1" dirty="0" smtClean="0">
                <a:solidFill>
                  <a:prstClr val="black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— система организационных и технических мероприятий и средств, обеспечивающих защиту людей от вредного и опасного воздействия электрического тока, электрической дуги, электромагнитного поля и статического 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электричества.</a:t>
            </a:r>
            <a:endParaRPr lang="ru-RU" sz="2800" b="1" dirty="0">
              <a:ln w="900" cmpd="sng">
                <a:solidFill>
                  <a:schemeClr val="tx1">
                    <a:alpha val="55000"/>
                  </a:schemeClr>
                </a:solidFill>
                <a:prstDash val="solid"/>
              </a:ln>
              <a:solidFill>
                <a:srgbClr val="FF0000"/>
              </a:solidFill>
              <a:latin typeface="Arial Narrow" pitchFamily="34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 bwMode="auto">
          <a:xfrm>
            <a:off x="107504" y="5651631"/>
            <a:ext cx="8479970" cy="873713"/>
          </a:xfrm>
          <a:prstGeom prst="roundRect">
            <a:avLst>
              <a:gd name="adj" fmla="val 11737"/>
            </a:avLst>
          </a:prstGeom>
          <a:gradFill flip="none" rotWithShape="1">
            <a:gsLst>
              <a:gs pos="0">
                <a:srgbClr val="99FF33">
                  <a:tint val="66000"/>
                  <a:satMod val="160000"/>
                </a:srgbClr>
              </a:gs>
              <a:gs pos="50000">
                <a:srgbClr val="99FF33">
                  <a:tint val="44500"/>
                  <a:satMod val="160000"/>
                </a:srgbClr>
              </a:gs>
              <a:gs pos="100000">
                <a:srgbClr val="99FF33">
                  <a:tint val="23500"/>
                  <a:satMod val="160000"/>
                </a:srgbClr>
              </a:gs>
            </a:gsLst>
            <a:lin ang="16200000" scaled="1"/>
            <a:tileRect/>
          </a:gradFill>
          <a:ln w="38100">
            <a:solidFill>
              <a:srgbClr val="FF0000"/>
            </a:solidFill>
            <a:headEnd type="stealth" w="sm" len="sm"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indent="360000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ru-RU" sz="24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ОТ ВСЕГО ОБЪЕМА ТРАВМАТИЗМА</a:t>
            </a:r>
            <a:r>
              <a:rPr lang="en-US" sz="24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lang="ru-RU" sz="24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ЭЛЕКТРОТРАВМАТИЗМ СОСТАВЛЯЕТ ОКОЛО 40%. </a:t>
            </a:r>
            <a:endParaRPr lang="ru-RU" sz="2800" b="1" dirty="0">
              <a:ln w="900" cmpd="sng">
                <a:solidFill>
                  <a:schemeClr val="tx1">
                    <a:alpha val="55000"/>
                  </a:schemeClr>
                </a:solidFill>
                <a:prstDash val="solid"/>
              </a:ln>
              <a:solidFill>
                <a:srgbClr val="FF0000"/>
              </a:solidFill>
              <a:latin typeface="Arial Narrow" pitchFamily="34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 bwMode="auto">
          <a:xfrm>
            <a:off x="1115616" y="620688"/>
            <a:ext cx="6840760" cy="432048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ru-RU" sz="2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cs typeface="Arial" pitchFamily="34" charset="0"/>
              </a:rPr>
              <a:t>ДЕЙСТВИЕ ЭЛЕКТРИЧЕСКОГО ТОКА НА</a:t>
            </a:r>
            <a:r>
              <a:rPr lang="en-US" sz="2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cs typeface="Arial" pitchFamily="34" charset="0"/>
              </a:rPr>
              <a:t> </a:t>
            </a:r>
            <a:r>
              <a:rPr lang="ru-RU" sz="2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cs typeface="Arial" pitchFamily="34" charset="0"/>
              </a:rPr>
              <a:t>ОРГАНИЗМ ЧЕЛОВЕКА</a:t>
            </a:r>
            <a:endParaRPr lang="ru-RU" sz="20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 bwMode="auto">
          <a:xfrm>
            <a:off x="860242" y="44624"/>
            <a:ext cx="7384166" cy="515994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1800"/>
              </a:lnSpc>
            </a:pP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АНАЛИЗ ОПАСНОСТИ ПОРАЖЕНИЯ ЧЕЛОВЕКА ЭЛЕКТРИЧЕСКИМ 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ТОКОМ</a:t>
            </a:r>
            <a:endParaRPr lang="ru-RU" sz="2000" b="1" dirty="0">
              <a:solidFill>
                <a:prstClr val="black"/>
              </a:solidFill>
              <a:latin typeface="Arial Narrow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Группа 67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69" name="Прямоугольник 68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70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620688"/>
            <a:ext cx="871540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800"/>
              </a:lnSpc>
            </a:pP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Темы</a:t>
            </a:r>
            <a:r>
              <a:rPr lang="ru-RU" sz="1600" b="1" i="1" dirty="0" smtClean="0"/>
              <a:t>: </a:t>
            </a:r>
            <a:r>
              <a:rPr lang="ru-RU" sz="2000" b="1" dirty="0" smtClean="0">
                <a:latin typeface="Arial Narrow" pitchFamily="34" charset="0"/>
                <a:cs typeface="Arial" pitchFamily="34" charset="0"/>
              </a:rPr>
              <a:t>Анализ условий безопасности в одно- и трехфазных сетях с заземленной </a:t>
            </a:r>
            <a:r>
              <a:rPr lang="ru-RU" sz="2000" b="1" dirty="0" err="1" smtClean="0">
                <a:latin typeface="Arial Narrow" pitchFamily="34" charset="0"/>
                <a:cs typeface="Arial" pitchFamily="34" charset="0"/>
              </a:rPr>
              <a:t>нейтралью</a:t>
            </a:r>
            <a:r>
              <a:rPr lang="ru-RU" sz="2000" b="1" dirty="0" smtClean="0">
                <a:latin typeface="Arial Narrow" pitchFamily="34" charset="0"/>
                <a:cs typeface="Arial" pitchFamily="34" charset="0"/>
              </a:rPr>
              <a:t>. Анализ условий безопасности в зоне замыкания тока на землю.</a:t>
            </a: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 </a:t>
            </a:r>
          </a:p>
          <a:p>
            <a:pPr algn="just">
              <a:lnSpc>
                <a:spcPts val="1800"/>
              </a:lnSpc>
            </a:pPr>
            <a:r>
              <a:rPr lang="ru-RU" sz="1600" b="1" cap="small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algn="just">
              <a:lnSpc>
                <a:spcPts val="1800"/>
              </a:lnSpc>
            </a:pPr>
            <a:r>
              <a:rPr lang="ru-RU" sz="1600" b="1" cap="small" dirty="0" smtClean="0">
                <a:latin typeface="Arial" pitchFamily="34" charset="0"/>
                <a:cs typeface="Arial" pitchFamily="34" charset="0"/>
              </a:rPr>
              <a:t>Тема 1. </a:t>
            </a:r>
            <a:r>
              <a:rPr lang="ru-RU" b="1" cap="small" dirty="0" smtClean="0">
                <a:latin typeface="Arial Narrow" pitchFamily="34" charset="0"/>
                <a:cs typeface="Times New Roman" pitchFamily="18" charset="0"/>
              </a:rPr>
              <a:t>Анализ условий безопасности в одно- и трехфазных электрических сетях с заземленной </a:t>
            </a:r>
            <a:r>
              <a:rPr lang="ru-RU" b="1" cap="small" dirty="0" err="1" smtClean="0">
                <a:latin typeface="Arial Narrow" pitchFamily="34" charset="0"/>
                <a:cs typeface="Times New Roman" pitchFamily="18" charset="0"/>
              </a:rPr>
              <a:t>нейтралью</a:t>
            </a:r>
            <a:r>
              <a:rPr lang="ru-RU" b="1" cap="small" dirty="0" smtClean="0">
                <a:latin typeface="Arial Narrow" pitchFamily="34" charset="0"/>
                <a:cs typeface="Times New Roman" pitchFamily="18" charset="0"/>
              </a:rPr>
              <a:t>.</a:t>
            </a:r>
            <a:endParaRPr lang="ru-RU" b="1" dirty="0"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72200" y="2420888"/>
            <a:ext cx="2343204" cy="122686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just">
              <a:lnSpc>
                <a:spcPts val="1800"/>
              </a:lnSpc>
            </a:pPr>
            <a:r>
              <a:rPr lang="ru-RU" sz="1600" b="1" dirty="0" smtClean="0">
                <a:latin typeface="Arial Narrow" pitchFamily="34" charset="0"/>
                <a:cs typeface="Times New Roman" pitchFamily="18" charset="0"/>
              </a:rPr>
              <a:t>где </a:t>
            </a:r>
            <a:r>
              <a:rPr lang="en-US" sz="2400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R</a:t>
            </a:r>
            <a:r>
              <a:rPr lang="ru-RU" sz="2400" b="1" kern="0" baseline="-2500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0 </a:t>
            </a:r>
            <a:r>
              <a:rPr lang="ru-RU" sz="1600" b="1" dirty="0" smtClean="0">
                <a:latin typeface="Arial Narrow" pitchFamily="34" charset="0"/>
                <a:cs typeface="Times New Roman" pitchFamily="18" charset="0"/>
              </a:rPr>
              <a:t>— заземление </a:t>
            </a:r>
            <a:r>
              <a:rPr lang="ru-RU" sz="1600" b="1" dirty="0" err="1" smtClean="0">
                <a:latin typeface="Arial Narrow" pitchFamily="34" charset="0"/>
                <a:cs typeface="Times New Roman" pitchFamily="18" charset="0"/>
              </a:rPr>
              <a:t>нейтрали</a:t>
            </a:r>
            <a:r>
              <a:rPr lang="ru-RU" sz="1600" b="1" dirty="0" smtClean="0">
                <a:latin typeface="Arial Narrow" pitchFamily="34" charset="0"/>
                <a:cs typeface="Times New Roman" pitchFamily="18" charset="0"/>
              </a:rPr>
              <a:t> электрической сети (</a:t>
            </a:r>
            <a:r>
              <a:rPr lang="ru-RU" sz="1600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не больше 4 Ом, если фазное напряжение 220 В</a:t>
            </a:r>
            <a:r>
              <a:rPr lang="ru-RU" sz="1600" b="1" dirty="0">
                <a:latin typeface="Arial Narrow" pitchFamily="34" charset="0"/>
                <a:cs typeface="Times New Roman" pitchFamily="18" charset="0"/>
              </a:rPr>
              <a:t>).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3933056"/>
            <a:ext cx="87154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32000" algn="just">
              <a:lnSpc>
                <a:spcPts val="2400"/>
              </a:lnSpc>
            </a:pPr>
            <a:r>
              <a:rPr lang="ru-RU" sz="2200" b="1" dirty="0" smtClean="0">
                <a:latin typeface="Arial Narrow" pitchFamily="34" charset="0"/>
                <a:cs typeface="Arial" pitchFamily="34" charset="0"/>
              </a:rPr>
              <a:t>Вариант А. </a:t>
            </a:r>
            <a:r>
              <a:rPr lang="ru-RU" sz="2200" dirty="0" smtClean="0">
                <a:latin typeface="Arial Narrow" pitchFamily="34" charset="0"/>
                <a:cs typeface="Arial" pitchFamily="34" charset="0"/>
              </a:rPr>
              <a:t>Пусть человек касается </a:t>
            </a:r>
            <a:r>
              <a:rPr lang="ru-RU" sz="2200" b="1" dirty="0" smtClean="0">
                <a:latin typeface="Arial Narrow" pitchFamily="34" charset="0"/>
                <a:cs typeface="Arial" pitchFamily="34" charset="0"/>
              </a:rPr>
              <a:t>второго</a:t>
            </a:r>
            <a:r>
              <a:rPr lang="ru-RU" sz="2200" dirty="0" smtClean="0">
                <a:latin typeface="Arial Narrow" pitchFamily="34" charset="0"/>
                <a:cs typeface="Arial" pitchFamily="34" charset="0"/>
              </a:rPr>
              <a:t> </a:t>
            </a:r>
            <a:r>
              <a:rPr lang="ru-RU" sz="2200" b="1" dirty="0" smtClean="0">
                <a:latin typeface="Arial Narrow" pitchFamily="34" charset="0"/>
                <a:cs typeface="Arial" pitchFamily="34" charset="0"/>
              </a:rPr>
              <a:t>провода</a:t>
            </a:r>
            <a:r>
              <a:rPr lang="ru-RU" sz="2200" dirty="0" smtClean="0">
                <a:latin typeface="Arial Narrow" pitchFamily="34" charset="0"/>
                <a:cs typeface="Arial" pitchFamily="34" charset="0"/>
              </a:rPr>
              <a:t> (на рисунке не показано). Тогда он не попадет под  действие напряжения прикосновения, т.к.</a:t>
            </a:r>
            <a:r>
              <a:rPr lang="ru-RU" sz="2200" b="1" dirty="0" smtClean="0">
                <a:latin typeface="Arial Narrow" pitchFamily="34" charset="0"/>
                <a:cs typeface="Arial" pitchFamily="34" charset="0"/>
              </a:rPr>
              <a:t> второй провод — нулевой рабочий проводник </a:t>
            </a:r>
            <a:r>
              <a:rPr lang="ru-RU" sz="2200" dirty="0" smtClean="0">
                <a:latin typeface="Arial Narrow" pitchFamily="34" charset="0"/>
                <a:cs typeface="Arial" pitchFamily="34" charset="0"/>
              </a:rPr>
              <a:t>(в случае отсутствия нагрузки в сети).</a:t>
            </a:r>
          </a:p>
          <a:p>
            <a:pPr indent="432000" algn="just">
              <a:lnSpc>
                <a:spcPts val="2400"/>
              </a:lnSpc>
            </a:pPr>
            <a:r>
              <a:rPr lang="ru-RU" sz="2200" b="1" dirty="0" smtClean="0">
                <a:latin typeface="Arial Narrow" pitchFamily="34" charset="0"/>
                <a:cs typeface="Arial" pitchFamily="34" charset="0"/>
              </a:rPr>
              <a:t>Вариант</a:t>
            </a:r>
            <a:r>
              <a:rPr lang="ru-RU" sz="2200" dirty="0" smtClean="0">
                <a:latin typeface="Arial Narrow" pitchFamily="34" charset="0"/>
                <a:cs typeface="Arial" pitchFamily="34" charset="0"/>
              </a:rPr>
              <a:t> </a:t>
            </a:r>
            <a:r>
              <a:rPr lang="ru-RU" sz="2200" b="1" dirty="0" smtClean="0">
                <a:latin typeface="Arial Narrow" pitchFamily="34" charset="0"/>
                <a:cs typeface="Arial" pitchFamily="34" charset="0"/>
              </a:rPr>
              <a:t>Б. </a:t>
            </a:r>
            <a:r>
              <a:rPr lang="ru-RU" sz="2200" dirty="0" smtClean="0">
                <a:latin typeface="Arial Narrow" pitchFamily="34" charset="0"/>
                <a:cs typeface="Arial" pitchFamily="34" charset="0"/>
              </a:rPr>
              <a:t>Пусть человек касается </a:t>
            </a:r>
            <a:r>
              <a:rPr lang="ru-RU" sz="2200" b="1" dirty="0" smtClean="0">
                <a:latin typeface="Arial Narrow" pitchFamily="34" charset="0"/>
                <a:cs typeface="Arial" pitchFamily="34" charset="0"/>
              </a:rPr>
              <a:t>первого фазного провода</a:t>
            </a:r>
            <a:r>
              <a:rPr lang="ru-RU" sz="2200" dirty="0" smtClean="0">
                <a:latin typeface="Arial Narrow" pitchFamily="34" charset="0"/>
                <a:cs typeface="Arial" pitchFamily="34" charset="0"/>
              </a:rPr>
              <a:t>. Тогда, согласно нашему алгоритму, определяем вид сети, вид включения, замыкаем цепь тока (через пострадавшего потечет ток).</a:t>
            </a:r>
            <a:endParaRPr lang="ru-RU" sz="2200" dirty="0"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2844" y="6309320"/>
            <a:ext cx="4798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latin typeface="Arial Narrow" pitchFamily="34" charset="0"/>
                <a:cs typeface="Times New Roman" pitchFamily="18" charset="0"/>
              </a:rPr>
              <a:t>Пример: пусть напряжение </a:t>
            </a:r>
            <a:r>
              <a:rPr lang="en-US" sz="2000" b="1" dirty="0" smtClean="0">
                <a:latin typeface="Arial Narrow" pitchFamily="34" charset="0"/>
                <a:cs typeface="Times New Roman" pitchFamily="18" charset="0"/>
              </a:rPr>
              <a:t>U</a:t>
            </a:r>
            <a:r>
              <a:rPr lang="ru-RU" sz="2000" b="1" dirty="0" smtClean="0">
                <a:latin typeface="Arial Narrow" pitchFamily="34" charset="0"/>
                <a:cs typeface="Times New Roman" pitchFamily="18" charset="0"/>
              </a:rPr>
              <a:t> = 36 В, тогда: </a:t>
            </a:r>
            <a:endParaRPr lang="ru-RU" sz="2000" b="1" dirty="0"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67" name="Стрелка вправо 66"/>
          <p:cNvSpPr/>
          <p:nvPr/>
        </p:nvSpPr>
        <p:spPr bwMode="auto">
          <a:xfrm>
            <a:off x="3299861" y="2780928"/>
            <a:ext cx="500066" cy="214314"/>
          </a:xfrm>
          <a:prstGeom prst="rightArrow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0800000" scaled="1"/>
            <a:tileRect/>
          </a:gradFill>
          <a:ln w="31750" cmpd="dbl">
            <a:solidFill>
              <a:schemeClr val="tx1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ru-RU"/>
          </a:p>
        </p:txBody>
      </p:sp>
      <p:sp>
        <p:nvSpPr>
          <p:cNvPr id="71" name="Скругленный прямоугольник 70"/>
          <p:cNvSpPr/>
          <p:nvPr/>
        </p:nvSpPr>
        <p:spPr bwMode="auto">
          <a:xfrm>
            <a:off x="1547664" y="44625"/>
            <a:ext cx="6048672" cy="576064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</a:pP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АНАЛИЗ 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УСЛОВИЙ БЕЗОПАСНОСТИ В ЭЛЕКТРИЧЕСКИХ СЕТЯХ С ЗАЗЕМЛЕННОЙ НЕЙТРАЛЬЮ</a:t>
            </a:r>
            <a:endParaRPr lang="ru-RU" sz="2000" b="1" dirty="0">
              <a:solidFill>
                <a:prstClr val="black"/>
              </a:solidFill>
              <a:latin typeface="Arial Narrow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Скругленный прямоугольник 71"/>
              <p:cNvSpPr/>
              <p:nvPr/>
            </p:nvSpPr>
            <p:spPr>
              <a:xfrm>
                <a:off x="3890189" y="2420888"/>
                <a:ext cx="2371734" cy="864006"/>
              </a:xfrm>
              <a:prstGeom prst="roundRect">
                <a:avLst/>
              </a:prstGeom>
              <a:gradFill flip="none" rotWithShape="1">
                <a:gsLst>
                  <a:gs pos="0">
                    <a:srgbClr val="FFFF00">
                      <a:shade val="30000"/>
                      <a:satMod val="115000"/>
                    </a:srgbClr>
                  </a:gs>
                  <a:gs pos="50000">
                    <a:srgbClr val="FFFF00">
                      <a:shade val="67500"/>
                      <a:satMod val="115000"/>
                    </a:srgbClr>
                  </a:gs>
                  <a:gs pos="100000">
                    <a:srgbClr val="FFFF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38100" cap="flat" cmpd="sng" algn="ctr">
                <a:solidFill>
                  <a:srgbClr val="F79646">
                    <a:lumMod val="7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lIns="36000" tIns="36000" rIns="36000" bIns="36000" rtlCol="0" anchor="ctr" anchorCtr="0"/>
              <a:lstStyle/>
              <a:p>
                <a:pPr lvl="0" algn="ctr">
                  <a:lnSpc>
                    <a:spcPts val="2800"/>
                  </a:lnSpc>
                  <a:defRPr/>
                </a:pPr>
                <a:r>
                  <a:rPr kumimoji="0" lang="ru-RU" sz="3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kumimoji="0" lang="en-US" sz="32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I</a:t>
                </a:r>
                <a:r>
                  <a:rPr kumimoji="0" lang="ru-RU" sz="3200" b="1" i="0" u="none" strike="noStrike" kern="0" cap="none" spc="0" normalizeH="0" baseline="-2500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ч</a:t>
                </a:r>
                <a:r>
                  <a:rPr kumimoji="0" lang="ru-RU" sz="3200" b="1" i="0" u="none" strike="noStrike" kern="0" cap="none" spc="0" normalizeH="0" baseline="0" noProof="0" dirty="0" smtClean="0">
                    <a:ln w="12700">
                      <a:solidFill>
                        <a:sysClr val="windowText" lastClr="000000"/>
                      </a:solidFill>
                      <a:prstDash val="solid"/>
                    </a:ln>
                    <a:solidFill>
                      <a:srgbClr val="C0504D">
                        <a:lumMod val="75000"/>
                      </a:srgbClr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 </a:t>
                </a:r>
                <a:r>
                  <a:rPr kumimoji="0" lang="ru-RU" sz="32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l-GR" sz="3200" b="1" i="1" u="none" strike="noStrike" kern="0" cap="none" spc="0" normalizeH="0" baseline="0" noProof="0" dirty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kumimoji="0" lang="en-US" sz="3200" b="1" i="1" u="none" strike="noStrike" kern="0" cap="none" spc="0" normalizeH="0" baseline="0" noProof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itchFamily="18" charset="0"/>
                            <a:cs typeface="Arial" pitchFamily="34" charset="0"/>
                          </a:rPr>
                          <m:t>𝐔</m:t>
                        </m:r>
                      </m:num>
                      <m:den>
                        <m:r>
                          <a:rPr kumimoji="0" lang="en-US" sz="3200" b="1" i="1" u="none" strike="noStrike" kern="0" cap="none" spc="0" normalizeH="0" baseline="0" noProof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𝐑</m:t>
                        </m:r>
                        <m:r>
                          <a:rPr kumimoji="0" lang="ru-RU" sz="3200" b="1" i="1" u="none" strike="noStrike" kern="0" cap="none" spc="0" normalizeH="0" baseline="-25000" noProof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ч</m:t>
                        </m:r>
                        <m:r>
                          <a:rPr lang="ru-RU" sz="3200" b="1" i="1" ker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+</m:t>
                        </m:r>
                        <m:r>
                          <a:rPr lang="en-US" sz="3200" b="1" i="1" kern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𝐑</m:t>
                        </m:r>
                        <m:r>
                          <a:rPr lang="en-US" sz="3200" b="1" i="1" kern="0" baseline="-2500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" pitchFamily="34" charset="0"/>
                          </a:rPr>
                          <m:t>𝟎</m:t>
                        </m:r>
                      </m:den>
                    </m:f>
                  </m:oMath>
                </a14:m>
                <a:r>
                  <a:rPr kumimoji="0" lang="en-US" sz="32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 </a:t>
                </a:r>
                <a:r>
                  <a:rPr kumimoji="0" lang="ru-RU" sz="32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.</a:t>
                </a:r>
                <a:endParaRPr kumimoji="0" lang="ru-RU" sz="3200" b="1" i="0" u="none" strike="noStrike" kern="0" cap="none" spc="0" normalizeH="0" baseline="0" noProof="0" dirty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itchFamily="18" charset="0"/>
                  <a:ea typeface="Cambria Math" pitchFamily="18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2" name="Скругленный прямоугольник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189" y="2420888"/>
                <a:ext cx="2371734" cy="864006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38100" cap="flat" cmpd="sng" algn="ctr">
                <a:solidFill>
                  <a:srgbClr val="F79646">
                    <a:lumMod val="7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Скругленный прямоугольник 73"/>
              <p:cNvSpPr/>
              <p:nvPr/>
            </p:nvSpPr>
            <p:spPr>
              <a:xfrm>
                <a:off x="5076056" y="6165304"/>
                <a:ext cx="3024336" cy="605874"/>
              </a:xfrm>
              <a:prstGeom prst="roundRect">
                <a:avLst/>
              </a:prstGeom>
              <a:gradFill flip="none" rotWithShape="1">
                <a:gsLst>
                  <a:gs pos="0">
                    <a:srgbClr val="FFFF00">
                      <a:shade val="30000"/>
                      <a:satMod val="115000"/>
                    </a:srgbClr>
                  </a:gs>
                  <a:gs pos="50000">
                    <a:srgbClr val="FFFF00">
                      <a:shade val="67500"/>
                      <a:satMod val="115000"/>
                    </a:srgbClr>
                  </a:gs>
                  <a:gs pos="100000">
                    <a:srgbClr val="FFFF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38100" cap="flat" cmpd="sng" algn="ctr">
                <a:solidFill>
                  <a:srgbClr val="F79646">
                    <a:lumMod val="7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lIns="36000" tIns="36000" rIns="36000" bIns="36000" rtlCol="0" anchor="ctr" anchorCtr="0"/>
              <a:lstStyle/>
              <a:p>
                <a:pPr lvl="0" algn="ctr">
                  <a:lnSpc>
                    <a:spcPts val="3200"/>
                  </a:lnSpc>
                  <a:defRPr/>
                </a:pPr>
                <a:r>
                  <a:rPr kumimoji="0" lang="ru-RU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kumimoji="0" lang="en-US" sz="24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I</a:t>
                </a:r>
                <a:r>
                  <a:rPr kumimoji="0" lang="ru-RU" sz="2400" b="1" i="0" u="none" strike="noStrike" kern="0" cap="none" spc="0" normalizeH="0" baseline="-2500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ч</a:t>
                </a:r>
                <a:r>
                  <a:rPr kumimoji="0" lang="ru-RU" sz="2400" b="1" i="0" u="none" strike="noStrike" kern="0" cap="none" spc="0" normalizeH="0" baseline="0" noProof="0" dirty="0" smtClean="0">
                    <a:ln w="12700">
                      <a:solidFill>
                        <a:sysClr val="windowText" lastClr="000000"/>
                      </a:solidFill>
                      <a:prstDash val="solid"/>
                    </a:ln>
                    <a:solidFill>
                      <a:srgbClr val="C0504D">
                        <a:lumMod val="75000"/>
                      </a:srgbClr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 </a:t>
                </a:r>
                <a:r>
                  <a:rPr kumimoji="0" lang="ru-RU" sz="24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l-GR" sz="2400" b="1" i="1" u="none" strike="noStrike" kern="0" cap="none" spc="0" normalizeH="0" baseline="0" noProof="0" dirty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kumimoji="0" lang="en-US" sz="2400" b="1" i="1" u="none" strike="noStrike" kern="0" cap="none" spc="0" normalizeH="0" baseline="0" noProof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𝟑𝟔</m:t>
                        </m:r>
                      </m:num>
                      <m:den>
                        <m:r>
                          <a:rPr kumimoji="0" lang="en-US" sz="2400" b="1" i="1" u="none" strike="noStrike" kern="0" cap="none" spc="0" normalizeH="0" baseline="0" noProof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𝟏𝟎𝟎𝟎</m:t>
                        </m:r>
                        <m:r>
                          <a:rPr kumimoji="0" lang="en-US" sz="2400" b="1" i="1" u="none" strike="noStrike" kern="0" cap="none" spc="0" normalizeH="0" baseline="0" noProof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 +</m:t>
                        </m:r>
                        <m:r>
                          <a:rPr lang="en-US" sz="2400" b="1" i="1" kern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kumimoji="0" lang="en-US" sz="24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 ≈30</a:t>
                </a:r>
                <a:r>
                  <a:rPr kumimoji="0" lang="ru-RU" sz="24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мА.</a:t>
                </a:r>
                <a:endParaRPr kumimoji="0" lang="ru-RU" sz="2400" b="1" i="0" u="none" strike="noStrike" kern="0" cap="none" spc="0" normalizeH="0" baseline="0" noProof="0" dirty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itchFamily="18" charset="0"/>
                  <a:ea typeface="Cambria Math" pitchFamily="18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4" name="Скругленный прямоугольник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6165304"/>
                <a:ext cx="3024336" cy="605874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38100" cap="flat" cmpd="sng" algn="ctr">
                <a:solidFill>
                  <a:srgbClr val="F79646">
                    <a:lumMod val="7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Группа 1"/>
          <p:cNvGrpSpPr/>
          <p:nvPr/>
        </p:nvGrpSpPr>
        <p:grpSpPr>
          <a:xfrm>
            <a:off x="94116" y="1767424"/>
            <a:ext cx="3181740" cy="2165632"/>
            <a:chOff x="214282" y="2000240"/>
            <a:chExt cx="3181740" cy="2165632"/>
          </a:xfrm>
        </p:grpSpPr>
        <p:grpSp>
          <p:nvGrpSpPr>
            <p:cNvPr id="66" name="Группа 65"/>
            <p:cNvGrpSpPr/>
            <p:nvPr/>
          </p:nvGrpSpPr>
          <p:grpSpPr>
            <a:xfrm>
              <a:off x="214282" y="2000240"/>
              <a:ext cx="3181740" cy="2071702"/>
              <a:chOff x="142844" y="2000264"/>
              <a:chExt cx="3181740" cy="2071702"/>
            </a:xfrm>
          </p:grpSpPr>
          <p:grpSp>
            <p:nvGrpSpPr>
              <p:cNvPr id="16" name="Группа 15"/>
              <p:cNvGrpSpPr/>
              <p:nvPr/>
            </p:nvGrpSpPr>
            <p:grpSpPr>
              <a:xfrm>
                <a:off x="142844" y="2000264"/>
                <a:ext cx="3181740" cy="2071702"/>
                <a:chOff x="142844" y="2571744"/>
                <a:chExt cx="3181740" cy="2071702"/>
              </a:xfrm>
            </p:grpSpPr>
            <p:grpSp>
              <p:nvGrpSpPr>
                <p:cNvPr id="17" name="Группа 62"/>
                <p:cNvGrpSpPr/>
                <p:nvPr/>
              </p:nvGrpSpPr>
              <p:grpSpPr>
                <a:xfrm>
                  <a:off x="142844" y="2628000"/>
                  <a:ext cx="3181740" cy="2015446"/>
                  <a:chOff x="142844" y="2628000"/>
                  <a:chExt cx="3181740" cy="2015446"/>
                </a:xfrm>
              </p:grpSpPr>
              <p:grpSp>
                <p:nvGrpSpPr>
                  <p:cNvPr id="19" name="Group 2"/>
                  <p:cNvGrpSpPr>
                    <a:grpSpLocks/>
                  </p:cNvGrpSpPr>
                  <p:nvPr/>
                </p:nvGrpSpPr>
                <p:grpSpPr bwMode="auto">
                  <a:xfrm rot="5400000">
                    <a:off x="324002" y="3043873"/>
                    <a:ext cx="495033" cy="102951"/>
                    <a:chOff x="1296" y="11068"/>
                    <a:chExt cx="864" cy="160"/>
                  </a:xfrm>
                </p:grpSpPr>
                <p:sp>
                  <p:nvSpPr>
                    <p:cNvPr id="58" name="Arc 3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360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59" name="Arc 4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648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60" name="Arc 5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936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sp>
                <p:nvSpPr>
                  <p:cNvPr id="20" name="Line 6"/>
                  <p:cNvSpPr>
                    <a:spLocks noChangeShapeType="1"/>
                  </p:cNvSpPr>
                  <p:nvPr/>
                </p:nvSpPr>
                <p:spPr bwMode="auto">
                  <a:xfrm>
                    <a:off x="142844" y="2847829"/>
                    <a:ext cx="396000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1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142844" y="3342861"/>
                    <a:ext cx="396000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2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689464" y="2847829"/>
                    <a:ext cx="0" cy="487832"/>
                  </a:xfrm>
                  <a:prstGeom prst="line">
                    <a:avLst/>
                  </a:prstGeom>
                  <a:noFill/>
                  <a:ln w="508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grpSp>
                <p:nvGrpSpPr>
                  <p:cNvPr id="23" name="Group 9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576002" y="3044773"/>
                    <a:ext cx="494133" cy="102951"/>
                    <a:chOff x="1296" y="11068"/>
                    <a:chExt cx="864" cy="160"/>
                  </a:xfrm>
                </p:grpSpPr>
                <p:sp>
                  <p:nvSpPr>
                    <p:cNvPr id="55" name="Arc 10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360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56" name="Arc 11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648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57" name="Arc 12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936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sp>
                <p:nvSpPr>
                  <p:cNvPr id="24" name="Freeform 13"/>
                  <p:cNvSpPr>
                    <a:spLocks/>
                  </p:cNvSpPr>
                  <p:nvPr/>
                </p:nvSpPr>
                <p:spPr bwMode="auto">
                  <a:xfrm>
                    <a:off x="872488" y="2848729"/>
                    <a:ext cx="2093336" cy="900"/>
                  </a:xfrm>
                  <a:custGeom>
                    <a:avLst/>
                    <a:gdLst/>
                    <a:ahLst/>
                    <a:cxnLst>
                      <a:cxn ang="0">
                        <a:pos x="2562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2562" h="1">
                        <a:moveTo>
                          <a:pt x="2562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6" name="Oval 14"/>
                  <p:cNvSpPr>
                    <a:spLocks noChangeArrowheads="1"/>
                  </p:cNvSpPr>
                  <p:nvPr/>
                </p:nvSpPr>
                <p:spPr bwMode="auto">
                  <a:xfrm>
                    <a:off x="2927422" y="2802826"/>
                    <a:ext cx="90695" cy="81005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7" name="Line 1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927422" y="2765923"/>
                    <a:ext cx="90695" cy="162911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8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07258" y="2714620"/>
                    <a:ext cx="365231" cy="162911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ru-RU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  <p:sp>
                <p:nvSpPr>
                  <p:cNvPr id="29" name="Oval 17"/>
                  <p:cNvSpPr>
                    <a:spLocks noChangeArrowheads="1"/>
                  </p:cNvSpPr>
                  <p:nvPr/>
                </p:nvSpPr>
                <p:spPr bwMode="auto">
                  <a:xfrm>
                    <a:off x="2941312" y="3297858"/>
                    <a:ext cx="90695" cy="81005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0" name="Line 1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941312" y="3260956"/>
                    <a:ext cx="90695" cy="162911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1" name="Freeform 19"/>
                  <p:cNvSpPr>
                    <a:spLocks/>
                  </p:cNvSpPr>
                  <p:nvPr/>
                </p:nvSpPr>
                <p:spPr bwMode="auto">
                  <a:xfrm>
                    <a:off x="838988" y="3329360"/>
                    <a:ext cx="2093336" cy="900"/>
                  </a:xfrm>
                  <a:custGeom>
                    <a:avLst/>
                    <a:gdLst/>
                    <a:ahLst/>
                    <a:cxnLst>
                      <a:cxn ang="0">
                        <a:pos x="2562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2562" h="1">
                        <a:moveTo>
                          <a:pt x="2562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3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2695374" y="2854129"/>
                    <a:ext cx="0" cy="1789317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 type="oval"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4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2247766" y="3319986"/>
                    <a:ext cx="0" cy="1278083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 type="oval"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43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71770" y="2928934"/>
                    <a:ext cx="214314" cy="285752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ru-RU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  <p:sp>
                <p:nvSpPr>
                  <p:cNvPr id="44" name="Text Box 3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16186" y="3888903"/>
                    <a:ext cx="372584" cy="255617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ts val="1000"/>
                      </a:spcAft>
                    </a:pPr>
                    <a:r>
                      <a:rPr lang="en-US" b="1" kern="0" dirty="0">
                        <a:ln w="12700">
                          <a:solidFill>
                            <a:prstClr val="black"/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  <a:cs typeface="Arial" pitchFamily="34" charset="0"/>
                      </a:rPr>
                      <a:t>R</a:t>
                    </a:r>
                    <a:r>
                      <a:rPr lang="ru-RU" b="1" kern="0" dirty="0">
                        <a:ln w="12700">
                          <a:solidFill>
                            <a:prstClr val="black"/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  <a:cs typeface="Arial" pitchFamily="34" charset="0"/>
                      </a:rPr>
                      <a:t>ч</a:t>
                    </a:r>
                  </a:p>
                </p:txBody>
              </p:sp>
              <p:sp>
                <p:nvSpPr>
                  <p:cNvPr id="45" name="Text Box 3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59058" y="3897584"/>
                    <a:ext cx="372584" cy="255617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b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rPr>
                      <a:t>R</a:t>
                    </a:r>
                    <a:r>
                      <a:rPr kumimoji="0" lang="ru-RU" b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rPr>
                      <a:t>2</a:t>
                    </a:r>
                    <a:endParaRPr kumimoji="0" lang="ru-RU" b="1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 Narrow" pitchFamily="34" charset="0"/>
                    </a:endParaRPr>
                  </a:p>
                </p:txBody>
              </p:sp>
              <p:sp>
                <p:nvSpPr>
                  <p:cNvPr id="46" name="Text Box 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23154" y="3897674"/>
                    <a:ext cx="372584" cy="255617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b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rPr>
                      <a:t>R</a:t>
                    </a:r>
                    <a:r>
                      <a:rPr kumimoji="0" lang="ru-RU" b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rPr>
                      <a:t>1</a:t>
                    </a:r>
                    <a:endParaRPr kumimoji="0" lang="ru-RU" b="1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 Narrow" pitchFamily="34" charset="0"/>
                    </a:endParaRPr>
                  </a:p>
                </p:txBody>
              </p:sp>
              <p:sp>
                <p:nvSpPr>
                  <p:cNvPr id="47" name="Text Box 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2000" y="2628000"/>
                    <a:ext cx="372584" cy="229472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rPr>
                      <a:t>1</a:t>
                    </a:r>
                    <a:endParaRPr kumimoji="0" lang="ru-RU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48" name="Text Box 3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2000" y="3132000"/>
                    <a:ext cx="372584" cy="225538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ts val="1000"/>
                      </a:spcAft>
                    </a:pPr>
                    <a:r>
                      <a:rPr lang="en-US" b="1" dirty="0" smtClean="0">
                        <a:latin typeface="Arial" pitchFamily="34" charset="0"/>
                        <a:cs typeface="Arial" pitchFamily="34" charset="0"/>
                      </a:rPr>
                      <a:t>2</a:t>
                    </a:r>
                    <a:endParaRPr lang="ru-RU" b="1" dirty="0" smtClean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49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838988" y="3333114"/>
                    <a:ext cx="0" cy="1278083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 type="oval"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51" name="Text Box 4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6106" y="3888903"/>
                    <a:ext cx="372584" cy="255617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R="0" lvl="0" indent="0" algn="ctr" fontAlgn="base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b="1" kern="0" dirty="0">
                        <a:ln w="12700">
                          <a:solidFill>
                            <a:prstClr val="black"/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  <a:cs typeface="Arial" pitchFamily="34" charset="0"/>
                      </a:rPr>
                      <a:t>R</a:t>
                    </a:r>
                    <a:r>
                      <a:rPr lang="ru-RU" b="1" kern="0" baseline="-25000" dirty="0">
                        <a:ln w="12700">
                          <a:solidFill>
                            <a:prstClr val="black"/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  <a:cs typeface="Arial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53" name="Text Box 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14606" y="2974127"/>
                    <a:ext cx="372584" cy="298124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b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rPr>
                      <a:t>U</a:t>
                    </a:r>
                    <a:endParaRPr kumimoji="0" lang="ru-RU" b="1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54" name="Двойная стрелка вверх/вниз 53"/>
                  <p:cNvSpPr/>
                  <p:nvPr/>
                </p:nvSpPr>
                <p:spPr>
                  <a:xfrm>
                    <a:off x="2761609" y="2857496"/>
                    <a:ext cx="95880" cy="455588"/>
                  </a:xfrm>
                  <a:prstGeom prst="upDownArrow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52" name="Freeform 41"/>
                  <p:cNvSpPr>
                    <a:spLocks/>
                  </p:cNvSpPr>
                  <p:nvPr/>
                </p:nvSpPr>
                <p:spPr bwMode="auto">
                  <a:xfrm>
                    <a:off x="893732" y="2900932"/>
                    <a:ext cx="1051570" cy="1673209"/>
                  </a:xfrm>
                  <a:custGeom>
                    <a:avLst/>
                    <a:gdLst/>
                    <a:ahLst/>
                    <a:cxnLst>
                      <a:cxn ang="0">
                        <a:pos x="0" y="1826"/>
                      </a:cxn>
                      <a:cxn ang="0">
                        <a:pos x="0" y="0"/>
                      </a:cxn>
                      <a:cxn ang="0">
                        <a:pos x="1287" y="0"/>
                      </a:cxn>
                      <a:cxn ang="0">
                        <a:pos x="1287" y="1859"/>
                      </a:cxn>
                    </a:cxnLst>
                    <a:rect l="0" t="0" r="r" b="b"/>
                    <a:pathLst>
                      <a:path w="1287" h="1859">
                        <a:moveTo>
                          <a:pt x="0" y="1826"/>
                        </a:moveTo>
                        <a:lnTo>
                          <a:pt x="0" y="0"/>
                        </a:lnTo>
                        <a:lnTo>
                          <a:pt x="1287" y="0"/>
                        </a:lnTo>
                        <a:lnTo>
                          <a:pt x="1287" y="1859"/>
                        </a:lnTo>
                      </a:path>
                    </a:pathLst>
                  </a:custGeom>
                  <a:noFill/>
                  <a:ln w="28575">
                    <a:solidFill>
                      <a:srgbClr val="FF0000"/>
                    </a:solidFill>
                    <a:prstDash val="lgDash"/>
                    <a:round/>
                    <a:headEnd type="triangle" w="med" len="med"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sp>
              <p:nvSpPr>
                <p:cNvPr id="18" name="Text Box 95"/>
                <p:cNvSpPr txBox="1">
                  <a:spLocks noChangeArrowheads="1"/>
                </p:cNvSpPr>
                <p:nvPr/>
              </p:nvSpPr>
              <p:spPr bwMode="auto">
                <a:xfrm>
                  <a:off x="500034" y="2571744"/>
                  <a:ext cx="377193" cy="209063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TV</a:t>
                  </a:r>
                  <a:endParaRPr kumimoji="0" lang="ru-RU" sz="1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65" name="Группа 64"/>
              <p:cNvGrpSpPr/>
              <p:nvPr/>
            </p:nvGrpSpPr>
            <p:grpSpPr>
              <a:xfrm>
                <a:off x="762469" y="3131155"/>
                <a:ext cx="2013433" cy="438488"/>
                <a:chOff x="762469" y="3131155"/>
                <a:chExt cx="2013433" cy="438488"/>
              </a:xfrm>
            </p:grpSpPr>
            <p:sp>
              <p:nvSpPr>
                <p:cNvPr id="62" name="Rectangle 120"/>
                <p:cNvSpPr>
                  <a:spLocks noChangeArrowheads="1"/>
                </p:cNvSpPr>
                <p:nvPr/>
              </p:nvSpPr>
              <p:spPr bwMode="auto">
                <a:xfrm>
                  <a:off x="2633026" y="3141015"/>
                  <a:ext cx="142876" cy="4286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63" name="Rectangle 120"/>
                <p:cNvSpPr>
                  <a:spLocks noChangeArrowheads="1"/>
                </p:cNvSpPr>
                <p:nvPr/>
              </p:nvSpPr>
              <p:spPr bwMode="auto">
                <a:xfrm>
                  <a:off x="2156442" y="3139906"/>
                  <a:ext cx="142876" cy="4286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64" name="Rectangle 120"/>
                <p:cNvSpPr>
                  <a:spLocks noChangeArrowheads="1"/>
                </p:cNvSpPr>
                <p:nvPr/>
              </p:nvSpPr>
              <p:spPr bwMode="auto">
                <a:xfrm>
                  <a:off x="762469" y="3131155"/>
                  <a:ext cx="142876" cy="4286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</p:grpSp>
        </p:grpSp>
        <p:sp>
          <p:nvSpPr>
            <p:cNvPr id="61" name="Скругленный прямоугольник 60"/>
            <p:cNvSpPr/>
            <p:nvPr/>
          </p:nvSpPr>
          <p:spPr bwMode="auto">
            <a:xfrm>
              <a:off x="235867" y="4005154"/>
              <a:ext cx="2879018" cy="160718"/>
            </a:xfrm>
            <a:prstGeom prst="roundRect">
              <a:avLst/>
            </a:prstGeom>
            <a:pattFill prst="weave">
              <a:fgClr>
                <a:schemeClr val="tx1"/>
              </a:fgClr>
              <a:bgClr>
                <a:schemeClr val="bg1"/>
              </a:bgClr>
            </a:pattFill>
            <a:ln w="31750" cmpd="sng">
              <a:solidFill>
                <a:schemeClr val="tx1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  <p:grpSp>
          <p:nvGrpSpPr>
            <p:cNvPr id="73" name="Группа 72"/>
            <p:cNvGrpSpPr/>
            <p:nvPr/>
          </p:nvGrpSpPr>
          <p:grpSpPr>
            <a:xfrm>
              <a:off x="1434332" y="2245236"/>
              <a:ext cx="752645" cy="1790364"/>
              <a:chOff x="1216085" y="2943636"/>
              <a:chExt cx="827905" cy="1969391"/>
            </a:xfrm>
          </p:grpSpPr>
          <p:sp>
            <p:nvSpPr>
              <p:cNvPr id="75" name="Скругленный прямоугольник 74"/>
              <p:cNvSpPr/>
              <p:nvPr/>
            </p:nvSpPr>
            <p:spPr>
              <a:xfrm rot="667317" flipH="1">
                <a:off x="1988407" y="2943636"/>
                <a:ext cx="55583" cy="692206"/>
              </a:xfrm>
              <a:prstGeom prst="roundRect">
                <a:avLst>
                  <a:gd name="adj" fmla="val 50000"/>
                </a:avLst>
              </a:prstGeom>
              <a:noFill/>
              <a:ln w="317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6" name="Скругленный прямоугольник 75"/>
              <p:cNvSpPr/>
              <p:nvPr/>
            </p:nvSpPr>
            <p:spPr>
              <a:xfrm rot="12979228" flipH="1">
                <a:off x="1807616" y="3561920"/>
                <a:ext cx="64545" cy="411675"/>
              </a:xfrm>
              <a:prstGeom prst="roundRect">
                <a:avLst>
                  <a:gd name="adj" fmla="val 50000"/>
                </a:avLst>
              </a:prstGeom>
              <a:solidFill>
                <a:srgbClr val="FFCC99"/>
              </a:solidFill>
              <a:ln w="317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7" name="Скругленный прямоугольник 76"/>
              <p:cNvSpPr/>
              <p:nvPr/>
            </p:nvSpPr>
            <p:spPr>
              <a:xfrm rot="12979228" flipH="1">
                <a:off x="1336064" y="3894433"/>
                <a:ext cx="65770" cy="340227"/>
              </a:xfrm>
              <a:prstGeom prst="roundRect">
                <a:avLst>
                  <a:gd name="adj" fmla="val 50000"/>
                </a:avLst>
              </a:prstGeom>
              <a:solidFill>
                <a:srgbClr val="FFCC99"/>
              </a:solidFill>
              <a:ln w="317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8" name="Скругленный прямоугольник 77"/>
              <p:cNvSpPr/>
              <p:nvPr/>
            </p:nvSpPr>
            <p:spPr>
              <a:xfrm rot="18629361" flipH="1">
                <a:off x="1357436" y="4092566"/>
                <a:ext cx="57525" cy="340227"/>
              </a:xfrm>
              <a:prstGeom prst="roundRect">
                <a:avLst>
                  <a:gd name="adj" fmla="val 50000"/>
                </a:avLst>
              </a:prstGeom>
              <a:noFill/>
              <a:ln w="317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79" name="Группа 78"/>
              <p:cNvGrpSpPr/>
              <p:nvPr/>
            </p:nvGrpSpPr>
            <p:grpSpPr>
              <a:xfrm>
                <a:off x="1368318" y="3553708"/>
                <a:ext cx="417896" cy="1359319"/>
                <a:chOff x="1368318" y="3553708"/>
                <a:chExt cx="417896" cy="1359319"/>
              </a:xfrm>
            </p:grpSpPr>
            <p:grpSp>
              <p:nvGrpSpPr>
                <p:cNvPr id="80" name="Группа 79"/>
                <p:cNvGrpSpPr/>
                <p:nvPr/>
              </p:nvGrpSpPr>
              <p:grpSpPr>
                <a:xfrm>
                  <a:off x="1368318" y="3598095"/>
                  <a:ext cx="417896" cy="1314932"/>
                  <a:chOff x="742051" y="1452707"/>
                  <a:chExt cx="459124" cy="1683968"/>
                </a:xfrm>
              </p:grpSpPr>
              <p:sp>
                <p:nvSpPr>
                  <p:cNvPr id="82" name="Прямоугольник 81"/>
                  <p:cNvSpPr/>
                  <p:nvPr/>
                </p:nvSpPr>
                <p:spPr>
                  <a:xfrm>
                    <a:off x="905906" y="1754304"/>
                    <a:ext cx="131388" cy="86239"/>
                  </a:xfrm>
                  <a:prstGeom prst="rect">
                    <a:avLst/>
                  </a:prstGeom>
                  <a:noFill/>
                  <a:ln w="3175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ru-RU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83" name="Группа 82"/>
                  <p:cNvGrpSpPr/>
                  <p:nvPr/>
                </p:nvGrpSpPr>
                <p:grpSpPr>
                  <a:xfrm>
                    <a:off x="742051" y="1452707"/>
                    <a:ext cx="459124" cy="1683968"/>
                    <a:chOff x="742051" y="1452707"/>
                    <a:chExt cx="459124" cy="1683968"/>
                  </a:xfrm>
                </p:grpSpPr>
                <p:sp>
                  <p:nvSpPr>
                    <p:cNvPr id="84" name="Скругленный прямоугольник 83"/>
                    <p:cNvSpPr/>
                    <p:nvPr/>
                  </p:nvSpPr>
                  <p:spPr>
                    <a:xfrm>
                      <a:off x="793068" y="1852128"/>
                      <a:ext cx="357065" cy="479302"/>
                    </a:xfrm>
                    <a:prstGeom prst="roundRect">
                      <a:avLst/>
                    </a:prstGeom>
                    <a:solidFill>
                      <a:srgbClr val="FFCC99"/>
                    </a:solidFill>
                    <a:ln w="3175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85" name="Скругленный прямоугольник 84"/>
                    <p:cNvSpPr/>
                    <p:nvPr/>
                  </p:nvSpPr>
                  <p:spPr>
                    <a:xfrm flipH="1">
                      <a:off x="1026789" y="2441436"/>
                      <a:ext cx="120662" cy="547128"/>
                    </a:xfrm>
                    <a:prstGeom prst="roundRect">
                      <a:avLst>
                        <a:gd name="adj" fmla="val 50000"/>
                      </a:avLst>
                    </a:prstGeom>
                    <a:noFill/>
                    <a:ln w="3175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86" name="Скругленный прямоугольник 85"/>
                    <p:cNvSpPr/>
                    <p:nvPr/>
                  </p:nvSpPr>
                  <p:spPr>
                    <a:xfrm flipH="1">
                      <a:off x="797916" y="2455328"/>
                      <a:ext cx="120662" cy="547128"/>
                    </a:xfrm>
                    <a:prstGeom prst="roundRect">
                      <a:avLst>
                        <a:gd name="adj" fmla="val 50000"/>
                      </a:avLst>
                    </a:prstGeom>
                    <a:noFill/>
                    <a:ln w="3175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87" name="Скругленный прямоугольник 86"/>
                    <p:cNvSpPr/>
                    <p:nvPr/>
                  </p:nvSpPr>
                  <p:spPr>
                    <a:xfrm>
                      <a:off x="793068" y="2276872"/>
                      <a:ext cx="357065" cy="269620"/>
                    </a:xfrm>
                    <a:prstGeom prst="roundRect">
                      <a:avLst/>
                    </a:prstGeom>
                    <a:solidFill>
                      <a:srgbClr val="00B050"/>
                    </a:solidFill>
                    <a:ln w="3175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88" name="Улыбающееся лицо 87"/>
                    <p:cNvSpPr/>
                    <p:nvPr/>
                  </p:nvSpPr>
                  <p:spPr>
                    <a:xfrm>
                      <a:off x="838124" y="1452707"/>
                      <a:ext cx="267218" cy="309835"/>
                    </a:xfrm>
                    <a:prstGeom prst="smileyFace">
                      <a:avLst>
                        <a:gd name="adj" fmla="val 4653"/>
                      </a:avLst>
                    </a:prstGeom>
                    <a:gradFill flip="none" rotWithShape="1">
                      <a:gsLst>
                        <a:gs pos="0">
                          <a:srgbClr val="FFFF00">
                            <a:shade val="30000"/>
                            <a:satMod val="115000"/>
                          </a:srgbClr>
                        </a:gs>
                        <a:gs pos="50000">
                          <a:srgbClr val="FFFF00">
                            <a:shade val="67500"/>
                            <a:satMod val="115000"/>
                          </a:srgbClr>
                        </a:gs>
                        <a:gs pos="100000">
                          <a:srgbClr val="FFFF00">
                            <a:shade val="100000"/>
                            <a:satMod val="115000"/>
                          </a:srgbClr>
                        </a:gs>
                      </a:gsLst>
                      <a:lin ang="16200000" scaled="1"/>
                      <a:tileRect/>
                    </a:gradFill>
                    <a:ln w="3175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89" name="Хорда 88"/>
                    <p:cNvSpPr/>
                    <p:nvPr/>
                  </p:nvSpPr>
                  <p:spPr>
                    <a:xfrm rot="5726762">
                      <a:off x="758544" y="2941325"/>
                      <a:ext cx="178857" cy="211843"/>
                    </a:xfrm>
                    <a:prstGeom prst="chord">
                      <a:avLst>
                        <a:gd name="adj1" fmla="val 4672785"/>
                        <a:gd name="adj2" fmla="val 16200000"/>
                      </a:avLst>
                    </a:prstGeom>
                    <a:solidFill>
                      <a:srgbClr val="FFC000"/>
                    </a:solidFill>
                    <a:ln w="3175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0" name="Хорда 89"/>
                    <p:cNvSpPr/>
                    <p:nvPr/>
                  </p:nvSpPr>
                  <p:spPr>
                    <a:xfrm rot="5726762">
                      <a:off x="1005825" y="2938649"/>
                      <a:ext cx="178857" cy="211843"/>
                    </a:xfrm>
                    <a:prstGeom prst="chord">
                      <a:avLst>
                        <a:gd name="adj1" fmla="val 4672785"/>
                        <a:gd name="adj2" fmla="val 16200000"/>
                      </a:avLst>
                    </a:prstGeom>
                    <a:solidFill>
                      <a:srgbClr val="FFC000"/>
                    </a:solidFill>
                    <a:ln w="3175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1" name="Скругленный прямоугольник 90"/>
                    <p:cNvSpPr/>
                    <p:nvPr/>
                  </p:nvSpPr>
                  <p:spPr>
                    <a:xfrm>
                      <a:off x="849687" y="1853007"/>
                      <a:ext cx="45719" cy="432727"/>
                    </a:xfrm>
                    <a:prstGeom prst="roundRect">
                      <a:avLst/>
                    </a:prstGeom>
                    <a:solidFill>
                      <a:srgbClr val="00B050"/>
                    </a:solidFill>
                    <a:ln w="1587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2" name="Скругленный прямоугольник 91"/>
                    <p:cNvSpPr/>
                    <p:nvPr/>
                  </p:nvSpPr>
                  <p:spPr>
                    <a:xfrm>
                      <a:off x="1049349" y="1855977"/>
                      <a:ext cx="45719" cy="432727"/>
                    </a:xfrm>
                    <a:prstGeom prst="roundRect">
                      <a:avLst/>
                    </a:prstGeom>
                    <a:solidFill>
                      <a:srgbClr val="00B050"/>
                    </a:solidFill>
                    <a:ln w="1587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sp>
              <p:nvSpPr>
                <p:cNvPr id="81" name="Пирог 80"/>
                <p:cNvSpPr/>
                <p:nvPr/>
              </p:nvSpPr>
              <p:spPr>
                <a:xfrm>
                  <a:off x="1454530" y="3553708"/>
                  <a:ext cx="253189" cy="185903"/>
                </a:xfrm>
                <a:prstGeom prst="pie">
                  <a:avLst>
                    <a:gd name="adj1" fmla="val 10757660"/>
                    <a:gd name="adj2" fmla="val 57106"/>
                  </a:avLst>
                </a:prstGeom>
                <a:solidFill>
                  <a:srgbClr val="FF6600"/>
                </a:solidFill>
                <a:ln w="254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Группа 127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41" name="Прямоугольник 140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44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674" y="1202226"/>
            <a:ext cx="8524320" cy="292832"/>
          </a:xfrm>
          <a:prstGeom prst="rect">
            <a:avLst/>
          </a:prstGeom>
          <a:noFill/>
        </p:spPr>
        <p:txBody>
          <a:bodyPr wrap="square" lIns="36000" tIns="36000" rIns="36000" bIns="0" rtlCol="0">
            <a:spAutoFit/>
          </a:bodyPr>
          <a:lstStyle/>
          <a:p>
            <a:pPr indent="432000" algn="just">
              <a:lnSpc>
                <a:spcPts val="2000"/>
              </a:lnSpc>
            </a:pPr>
            <a:r>
              <a:rPr lang="ru-RU" sz="2000" dirty="0" smtClean="0">
                <a:latin typeface="Arial Narrow" pitchFamily="34" charset="0"/>
                <a:cs typeface="Arial" pitchFamily="34" charset="0"/>
              </a:rPr>
              <a:t>В силу этих причин выше приведенная  формула примет следующий вид:</a:t>
            </a:r>
            <a:endParaRPr lang="ru-RU" sz="2000" dirty="0"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282121" y="2307757"/>
            <a:ext cx="3957322" cy="411257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/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Arial Narrow" pitchFamily="34" charset="0"/>
                <a:cs typeface="Arial" pitchFamily="34" charset="0"/>
              </a:rPr>
              <a:t>Пусть в сеть включена нагрузка: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4674" y="2621408"/>
            <a:ext cx="5164845" cy="303536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>
              <a:lnSpc>
                <a:spcPts val="1800"/>
              </a:lnSpc>
            </a:pPr>
            <a:r>
              <a:rPr lang="ru-RU" sz="2000" b="1" dirty="0" smtClean="0">
                <a:latin typeface="Arial Narrow" pitchFamily="34" charset="0"/>
                <a:cs typeface="Times New Roman" pitchFamily="18" charset="0"/>
              </a:rPr>
              <a:t>Вариант 1</a:t>
            </a:r>
            <a:r>
              <a:rPr lang="ru-RU" sz="2000" i="1" dirty="0" smtClean="0">
                <a:latin typeface="Arial Narrow" pitchFamily="34" charset="0"/>
                <a:cs typeface="Times New Roman" pitchFamily="18" charset="0"/>
              </a:rPr>
              <a:t>. </a:t>
            </a:r>
            <a:r>
              <a:rPr lang="ru-RU" dirty="0" smtClean="0">
                <a:latin typeface="Arial Narrow" pitchFamily="34" charset="0"/>
                <a:cs typeface="Times New Roman" pitchFamily="18" charset="0"/>
              </a:rPr>
              <a:t>Если человек касается нулевого провода:</a:t>
            </a:r>
            <a:endParaRPr lang="ru-RU" dirty="0"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932040" y="3342263"/>
            <a:ext cx="3714776" cy="662801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>
              <a:lnSpc>
                <a:spcPts val="2400"/>
              </a:lnSpc>
            </a:pPr>
            <a:r>
              <a:rPr lang="ru-RU" dirty="0" smtClean="0">
                <a:latin typeface="Arial Narrow" pitchFamily="34" charset="0"/>
                <a:cs typeface="Times New Roman" pitchFamily="18" charset="0"/>
              </a:rPr>
              <a:t>где</a:t>
            </a:r>
            <a:r>
              <a:rPr lang="ru-RU" b="1" dirty="0" smtClean="0">
                <a:latin typeface="Arial Narrow" pitchFamily="34" charset="0"/>
                <a:cs typeface="Times New Roman" pitchFamily="18" charset="0"/>
              </a:rPr>
              <a:t> </a:t>
            </a:r>
            <a:r>
              <a:rPr lang="en-US" sz="2400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I</a:t>
            </a:r>
            <a:r>
              <a:rPr lang="ru-RU" sz="2400" b="1" kern="0" baseline="-2500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н</a:t>
            </a:r>
            <a:r>
              <a:rPr lang="ru-RU" sz="2400" b="1" kern="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∙ </a:t>
            </a:r>
            <a:r>
              <a:rPr lang="en-US" sz="2400" b="1" kern="0" dirty="0" err="1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R</a:t>
            </a:r>
            <a:r>
              <a:rPr lang="en-US" sz="2400" b="1" kern="0" baseline="-25000" dirty="0" err="1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ab</a:t>
            </a:r>
            <a:r>
              <a:rPr lang="ru-RU" baseline="-25000" dirty="0" smtClean="0">
                <a:latin typeface="Arial Narrow" pitchFamily="34" charset="0"/>
                <a:cs typeface="Times New Roman" pitchFamily="18" charset="0"/>
              </a:rPr>
              <a:t>- </a:t>
            </a:r>
            <a:r>
              <a:rPr lang="ru-RU" dirty="0" smtClean="0">
                <a:latin typeface="Arial Narrow" pitchFamily="34" charset="0"/>
                <a:cs typeface="Times New Roman" pitchFamily="18" charset="0"/>
              </a:rPr>
              <a:t>падение напряжения на человеке – напряжение прикосновения;</a:t>
            </a:r>
            <a:endParaRPr lang="ru-RU" dirty="0"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150568" y="4894013"/>
            <a:ext cx="4564835" cy="1919363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indent="432000" algn="just">
              <a:lnSpc>
                <a:spcPts val="1800"/>
              </a:lnSpc>
            </a:pPr>
            <a:r>
              <a:rPr lang="ru-RU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Падение напряжения в сети должно быть не более 5% на каждый провод. </a:t>
            </a:r>
            <a:r>
              <a:rPr lang="ru-RU" dirty="0" smtClean="0">
                <a:latin typeface="Arial Narrow" pitchFamily="34" charset="0"/>
                <a:cs typeface="Arial" pitchFamily="34" charset="0"/>
              </a:rPr>
              <a:t>Допустим, что напряжения на проводах </a:t>
            </a:r>
            <a:r>
              <a:rPr lang="ru-RU" b="1" dirty="0" smtClean="0">
                <a:latin typeface="Arial Narrow" pitchFamily="34" charset="0"/>
                <a:cs typeface="Arial" pitchFamily="34" charset="0"/>
              </a:rPr>
              <a:t>1</a:t>
            </a:r>
            <a:r>
              <a:rPr lang="ru-RU" dirty="0" smtClean="0">
                <a:latin typeface="Arial Narrow" pitchFamily="34" charset="0"/>
                <a:cs typeface="Arial" pitchFamily="34" charset="0"/>
              </a:rPr>
              <a:t> и </a:t>
            </a:r>
            <a:r>
              <a:rPr lang="ru-RU" b="1" dirty="0" smtClean="0">
                <a:latin typeface="Arial Narrow" pitchFamily="34" charset="0"/>
                <a:cs typeface="Arial" pitchFamily="34" charset="0"/>
              </a:rPr>
              <a:t>2</a:t>
            </a:r>
            <a:r>
              <a:rPr lang="ru-RU" dirty="0" smtClean="0">
                <a:latin typeface="Arial Narrow" pitchFamily="34" charset="0"/>
                <a:cs typeface="Arial" pitchFamily="34" charset="0"/>
              </a:rPr>
              <a:t> равны </a:t>
            </a:r>
            <a:r>
              <a:rPr lang="ru-RU" b="1" dirty="0" smtClean="0">
                <a:latin typeface="Arial Narrow" pitchFamily="34" charset="0"/>
                <a:cs typeface="Arial" pitchFamily="34" charset="0"/>
              </a:rPr>
              <a:t>(</a:t>
            </a:r>
            <a:r>
              <a:rPr lang="en-US" b="1" dirty="0" smtClean="0">
                <a:latin typeface="Arial Narrow" pitchFamily="34" charset="0"/>
                <a:cs typeface="Arial" pitchFamily="34" charset="0"/>
              </a:rPr>
              <a:t>U</a:t>
            </a:r>
            <a:r>
              <a:rPr lang="ru-RU" b="1" baseline="-25000" dirty="0" smtClean="0">
                <a:latin typeface="Arial Narrow" pitchFamily="34" charset="0"/>
                <a:cs typeface="Arial" pitchFamily="34" charset="0"/>
              </a:rPr>
              <a:t>с</a:t>
            </a:r>
            <a:r>
              <a:rPr lang="ru-RU" b="1" dirty="0" smtClean="0">
                <a:latin typeface="Arial Narrow" pitchFamily="34" charset="0"/>
                <a:cs typeface="Arial" pitchFamily="34" charset="0"/>
              </a:rPr>
              <a:t> = 220 В, </a:t>
            </a:r>
            <a:r>
              <a:rPr lang="en-US" b="1" dirty="0" err="1" smtClean="0">
                <a:latin typeface="Arial Narrow" pitchFamily="34" charset="0"/>
                <a:cs typeface="Arial" pitchFamily="34" charset="0"/>
              </a:rPr>
              <a:t>U</a:t>
            </a:r>
            <a:r>
              <a:rPr lang="en-US" b="1" baseline="-25000" dirty="0" err="1" smtClean="0">
                <a:latin typeface="Arial Narrow" pitchFamily="34" charset="0"/>
                <a:cs typeface="Arial" pitchFamily="34" charset="0"/>
              </a:rPr>
              <a:t>d</a:t>
            </a:r>
            <a:r>
              <a:rPr lang="ru-RU" b="1" dirty="0" smtClean="0">
                <a:latin typeface="Arial Narrow" pitchFamily="34" charset="0"/>
                <a:cs typeface="Arial" pitchFamily="34" charset="0"/>
              </a:rPr>
              <a:t> = 220 В – 0,05</a:t>
            </a:r>
            <a:r>
              <a:rPr lang="en-US" b="1" dirty="0" smtClean="0">
                <a:latin typeface="Arial Narrow" pitchFamily="34" charset="0"/>
                <a:cs typeface="Arial" pitchFamily="34" charset="0"/>
              </a:rPr>
              <a:t>U</a:t>
            </a:r>
            <a:r>
              <a:rPr lang="ru-RU" b="1" baseline="-25000" dirty="0" smtClean="0">
                <a:latin typeface="Arial Narrow" pitchFamily="34" charset="0"/>
                <a:cs typeface="Arial" pitchFamily="34" charset="0"/>
              </a:rPr>
              <a:t>с</a:t>
            </a:r>
            <a:r>
              <a:rPr lang="ru-RU" b="1" dirty="0" smtClean="0">
                <a:latin typeface="Arial Narrow" pitchFamily="34" charset="0"/>
                <a:cs typeface="Arial" pitchFamily="34" charset="0"/>
              </a:rPr>
              <a:t>, </a:t>
            </a:r>
            <a:r>
              <a:rPr lang="en-US" b="1" dirty="0" err="1" smtClean="0">
                <a:latin typeface="Arial Narrow" pitchFamily="34" charset="0"/>
                <a:cs typeface="Arial" pitchFamily="34" charset="0"/>
              </a:rPr>
              <a:t>U</a:t>
            </a:r>
            <a:r>
              <a:rPr lang="en-US" b="1" baseline="-25000" dirty="0" err="1" smtClean="0">
                <a:latin typeface="Arial Narrow" pitchFamily="34" charset="0"/>
                <a:cs typeface="Arial" pitchFamily="34" charset="0"/>
              </a:rPr>
              <a:t>a</a:t>
            </a:r>
            <a:r>
              <a:rPr lang="ru-RU" b="1" dirty="0" smtClean="0">
                <a:latin typeface="Arial Narrow" pitchFamily="34" charset="0"/>
                <a:cs typeface="Arial" pitchFamily="34" charset="0"/>
              </a:rPr>
              <a:t> = 0). Если человек коснется второго провода в точке С, то он попадет под напряжение, равное 5% от </a:t>
            </a:r>
            <a:r>
              <a:rPr lang="en-US" b="1" dirty="0" err="1" smtClean="0">
                <a:latin typeface="Arial Narrow" pitchFamily="34" charset="0"/>
                <a:cs typeface="Arial" pitchFamily="34" charset="0"/>
              </a:rPr>
              <a:t>U</a:t>
            </a:r>
            <a:r>
              <a:rPr lang="en-US" b="1" baseline="-25000" dirty="0" err="1" smtClean="0">
                <a:latin typeface="Arial Narrow" pitchFamily="34" charset="0"/>
                <a:cs typeface="Arial" pitchFamily="34" charset="0"/>
              </a:rPr>
              <a:t>c</a:t>
            </a:r>
            <a:r>
              <a:rPr lang="ru-RU" dirty="0" smtClean="0">
                <a:latin typeface="Arial Narrow" pitchFamily="34" charset="0"/>
                <a:cs typeface="Arial" pitchFamily="34" charset="0"/>
              </a:rPr>
              <a:t>.  </a:t>
            </a:r>
            <a:r>
              <a:rPr lang="ru-RU" b="1" dirty="0" smtClean="0">
                <a:latin typeface="Arial Narrow" pitchFamily="34" charset="0"/>
                <a:cs typeface="Arial" pitchFamily="34" charset="0"/>
              </a:rPr>
              <a:t>Пример: пусть напряжение </a:t>
            </a:r>
            <a:r>
              <a:rPr lang="en-US" b="1" dirty="0" smtClean="0">
                <a:latin typeface="Arial Narrow" pitchFamily="34" charset="0"/>
                <a:cs typeface="Arial" pitchFamily="34" charset="0"/>
              </a:rPr>
              <a:t>U</a:t>
            </a:r>
            <a:r>
              <a:rPr lang="ru-RU" b="1" dirty="0" smtClean="0">
                <a:latin typeface="Arial Narrow" pitchFamily="34" charset="0"/>
                <a:cs typeface="Arial" pitchFamily="34" charset="0"/>
              </a:rPr>
              <a:t> = 220 В, тогда:</a:t>
            </a:r>
            <a:r>
              <a:rPr lang="en-US" b="1" dirty="0" smtClean="0">
                <a:latin typeface="Arial Narrow" pitchFamily="34" charset="0"/>
                <a:cs typeface="Arial" pitchFamily="34" charset="0"/>
              </a:rPr>
              <a:t> </a:t>
            </a:r>
            <a:r>
              <a:rPr lang="ru-RU" b="1" dirty="0" smtClean="0">
                <a:latin typeface="Arial Narrow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 Narrow" pitchFamily="34" charset="0"/>
                <a:cs typeface="Arial" pitchFamily="34" charset="0"/>
              </a:rPr>
              <a:t>U</a:t>
            </a:r>
            <a:r>
              <a:rPr lang="en-US" b="1" baseline="-25000" dirty="0" err="1" smtClean="0">
                <a:latin typeface="Arial Narrow" pitchFamily="34" charset="0"/>
                <a:cs typeface="Arial" pitchFamily="34" charset="0"/>
              </a:rPr>
              <a:t>a</a:t>
            </a:r>
            <a:r>
              <a:rPr lang="ru-RU" b="1" dirty="0" smtClean="0">
                <a:latin typeface="Arial Narrow" pitchFamily="34" charset="0"/>
                <a:cs typeface="Arial" pitchFamily="34" charset="0"/>
              </a:rPr>
              <a:t> = 0 В;</a:t>
            </a:r>
            <a:r>
              <a:rPr lang="en-US" b="1" dirty="0" smtClean="0">
                <a:latin typeface="Arial Narrow" pitchFamily="34" charset="0"/>
                <a:cs typeface="Arial" pitchFamily="34" charset="0"/>
              </a:rPr>
              <a:t> U</a:t>
            </a:r>
            <a:r>
              <a:rPr lang="ru-RU" b="1" baseline="-25000" dirty="0" err="1" smtClean="0">
                <a:latin typeface="Arial Narrow" pitchFamily="34" charset="0"/>
                <a:cs typeface="Arial" pitchFamily="34" charset="0"/>
              </a:rPr>
              <a:t>с</a:t>
            </a:r>
            <a:r>
              <a:rPr lang="ru-RU" b="1" dirty="0" smtClean="0">
                <a:latin typeface="Arial Narrow" pitchFamily="34" charset="0"/>
                <a:cs typeface="Arial" pitchFamily="34" charset="0"/>
              </a:rPr>
              <a:t> = 11 В;</a:t>
            </a:r>
            <a:r>
              <a:rPr lang="en-US" b="1" dirty="0" smtClean="0">
                <a:latin typeface="Arial Narrow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 Narrow" pitchFamily="34" charset="0"/>
                <a:cs typeface="Arial" pitchFamily="34" charset="0"/>
              </a:rPr>
              <a:t>U</a:t>
            </a:r>
            <a:r>
              <a:rPr lang="en-US" b="1" baseline="-25000" dirty="0" err="1" smtClean="0">
                <a:latin typeface="Arial Narrow" pitchFamily="34" charset="0"/>
                <a:cs typeface="Arial" pitchFamily="34" charset="0"/>
              </a:rPr>
              <a:t>d</a:t>
            </a:r>
            <a:r>
              <a:rPr lang="ru-RU" b="1" dirty="0" smtClean="0">
                <a:latin typeface="Arial Narrow" pitchFamily="34" charset="0"/>
                <a:cs typeface="Arial" pitchFamily="34" charset="0"/>
              </a:rPr>
              <a:t> = 210 В;</a:t>
            </a:r>
            <a:r>
              <a:rPr lang="en-US" b="1" dirty="0" smtClean="0">
                <a:latin typeface="Arial Narrow" pitchFamily="34" charset="0"/>
                <a:cs typeface="Arial" pitchFamily="34" charset="0"/>
              </a:rPr>
              <a:t> U</a:t>
            </a:r>
            <a:r>
              <a:rPr lang="ru-RU" b="1" baseline="-25000" dirty="0" err="1" smtClean="0">
                <a:latin typeface="Arial Narrow" pitchFamily="34" charset="0"/>
                <a:cs typeface="Arial" pitchFamily="34" charset="0"/>
              </a:rPr>
              <a:t>е</a:t>
            </a:r>
            <a:r>
              <a:rPr lang="ru-RU" b="1" dirty="0" smtClean="0">
                <a:latin typeface="Arial Narrow" pitchFamily="34" charset="0"/>
                <a:cs typeface="Arial" pitchFamily="34" charset="0"/>
              </a:rPr>
              <a:t> = 220 В</a:t>
            </a:r>
            <a:r>
              <a:rPr lang="ru-RU" dirty="0" smtClean="0">
                <a:latin typeface="Arial Narrow" pitchFamily="34" charset="0"/>
                <a:cs typeface="Times New Roman" pitchFamily="18" charset="0"/>
              </a:rPr>
              <a:t>.</a:t>
            </a:r>
            <a:endParaRPr lang="ru-RU" dirty="0"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185" name="Прямоугольник 184"/>
          <p:cNvSpPr/>
          <p:nvPr/>
        </p:nvSpPr>
        <p:spPr>
          <a:xfrm>
            <a:off x="49056" y="5797713"/>
            <a:ext cx="3730856" cy="1015663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>
              <a:lnSpc>
                <a:spcPts val="1800"/>
              </a:lnSpc>
            </a:pPr>
            <a:r>
              <a:rPr lang="ru-RU" b="1" dirty="0" smtClean="0">
                <a:latin typeface="Arial" pitchFamily="34" charset="0"/>
                <a:cs typeface="Arial" pitchFamily="34" charset="0"/>
              </a:rPr>
              <a:t>Вариант 2</a:t>
            </a:r>
            <a:r>
              <a:rPr lang="ru-RU" b="1" i="1" dirty="0" smtClean="0">
                <a:latin typeface="Arial" pitchFamily="34" charset="0"/>
                <a:cs typeface="Arial" pitchFamily="34" charset="0"/>
              </a:rPr>
              <a:t>.</a:t>
            </a: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ts val="1800"/>
              </a:lnSpc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Рассмотрим аварийный режим, т.е.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R</a:t>
            </a:r>
            <a:r>
              <a:rPr lang="ru-RU" sz="2800" b="1" baseline="-25000" dirty="0" err="1" smtClean="0">
                <a:latin typeface="Arial" pitchFamily="34" charset="0"/>
                <a:cs typeface="Arial" pitchFamily="34" charset="0"/>
              </a:rPr>
              <a:t>н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b="1" dirty="0" smtClean="0">
                <a:latin typeface="Arial" pitchFamily="34" charset="0"/>
                <a:cs typeface="Arial" pitchFamily="34" charset="0"/>
                <a:sym typeface="Symbol"/>
              </a:rPr>
              <a:t>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 0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(короткое замыкание). В этом случае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U</a:t>
            </a:r>
            <a:r>
              <a:rPr lang="en-US" sz="2800" b="1" baseline="-25000" dirty="0" err="1" smtClean="0">
                <a:latin typeface="Arial Narrow" pitchFamily="34" charset="0"/>
                <a:cs typeface="Arial" pitchFamily="34" charset="0"/>
              </a:rPr>
              <a:t>ed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U</a:t>
            </a:r>
            <a:r>
              <a:rPr lang="en-US" sz="2800" b="1" baseline="-25000" dirty="0" err="1" smtClean="0">
                <a:latin typeface="Arial Narrow" pitchFamily="34" charset="0"/>
                <a:cs typeface="Arial" pitchFamily="34" charset="0"/>
              </a:rPr>
              <a:t>ac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 = 110 В.</a:t>
            </a:r>
          </a:p>
        </p:txBody>
      </p:sp>
      <p:sp>
        <p:nvSpPr>
          <p:cNvPr id="95" name="Скругленный прямоугольник 94"/>
          <p:cNvSpPr/>
          <p:nvPr/>
        </p:nvSpPr>
        <p:spPr>
          <a:xfrm>
            <a:off x="1855929" y="2928820"/>
            <a:ext cx="5380367" cy="397913"/>
          </a:xfrm>
          <a:prstGeom prst="round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 cap="flat" cmpd="sng" algn="ctr">
            <a:solidFill>
              <a:srgbClr val="F79646">
                <a:lumMod val="7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36000" tIns="36000" rIns="36000" bIns="36000" rtlCol="0" anchor="ctr" anchorCtr="0"/>
          <a:lstStyle/>
          <a:p>
            <a:pPr lvl="0" algn="ctr">
              <a:lnSpc>
                <a:spcPts val="3200"/>
              </a:lnSpc>
              <a:defRPr/>
            </a:pP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b="1" kern="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U</a:t>
            </a:r>
            <a:r>
              <a:rPr kumimoji="0" lang="ru-RU" sz="2400" b="1" i="0" u="none" strike="noStrike" kern="0" cap="none" spc="0" normalizeH="0" baseline="-25000" noProof="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Arial" pitchFamily="34" charset="0"/>
              </a:rPr>
              <a:t>сети</a:t>
            </a:r>
            <a:r>
              <a:rPr kumimoji="0" lang="ru-RU" sz="2400" b="1" i="0" u="none" strike="noStrike" kern="0" cap="none" spc="0" normalizeH="0" baseline="0" noProof="0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Arial" pitchFamily="34" charset="0"/>
              </a:rPr>
              <a:t> </a:t>
            </a:r>
            <a:r>
              <a:rPr kumimoji="0" lang="ru-RU" sz="2400" b="1" i="0" u="none" strike="noStrike" kern="0" cap="none" spc="0" normalizeH="0" baseline="0" noProof="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Arial" pitchFamily="34" charset="0"/>
              </a:rPr>
              <a:t>= </a:t>
            </a:r>
            <a:r>
              <a:rPr lang="en-US" sz="2400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 </a:t>
            </a:r>
            <a:r>
              <a:rPr lang="en-US" sz="2400" b="1" kern="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I</a:t>
            </a:r>
            <a:r>
              <a:rPr lang="ru-RU" sz="2400" b="1" kern="0" baseline="-2500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н</a:t>
            </a:r>
            <a:r>
              <a:rPr kumimoji="0" lang="ru-RU" sz="2400" b="1" i="0" u="none" strike="noStrike" kern="0" cap="none" spc="0" normalizeH="0" baseline="0" noProof="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Arial" pitchFamily="34" charset="0"/>
              </a:rPr>
              <a:t> ∙</a:t>
            </a:r>
            <a:r>
              <a:rPr kumimoji="0" lang="en-US" sz="2400" b="1" i="0" u="none" strike="noStrike" kern="0" cap="none" spc="0" normalizeH="0" baseline="0" noProof="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Arial" pitchFamily="34" charset="0"/>
              </a:rPr>
              <a:t>R</a:t>
            </a:r>
            <a:r>
              <a:rPr kumimoji="0" lang="en-US" sz="2400" b="1" i="0" u="none" strike="noStrike" kern="0" cap="none" spc="0" normalizeH="0" baseline="-25000" noProof="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Arial" pitchFamily="34" charset="0"/>
              </a:rPr>
              <a:t>ed</a:t>
            </a:r>
            <a:r>
              <a:rPr kumimoji="0" lang="en-US" sz="2400" b="1" i="0" u="none" strike="noStrike" kern="0" cap="none" spc="0" normalizeH="0" baseline="0" noProof="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Arial" pitchFamily="34" charset="0"/>
              </a:rPr>
              <a:t>+</a:t>
            </a:r>
            <a:r>
              <a:rPr lang="en-US" sz="2400" b="1" kern="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I</a:t>
            </a:r>
            <a:r>
              <a:rPr lang="ru-RU" sz="2400" b="1" kern="0" baseline="-2500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н</a:t>
            </a:r>
            <a:r>
              <a:rPr lang="ru-RU" sz="2400" b="1" kern="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∙</a:t>
            </a:r>
            <a:r>
              <a:rPr lang="en-US" sz="2400" b="1" kern="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R</a:t>
            </a:r>
            <a:r>
              <a:rPr lang="ru-RU" sz="2400" b="1" kern="0" baseline="-2500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н</a:t>
            </a:r>
            <a:r>
              <a:rPr lang="ru-RU" sz="2400" b="1" kern="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+ </a:t>
            </a:r>
            <a:r>
              <a:rPr lang="en-US" sz="2400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I</a:t>
            </a:r>
            <a:r>
              <a:rPr lang="ru-RU" sz="2400" b="1" kern="0" baseline="-2500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н</a:t>
            </a:r>
            <a:r>
              <a:rPr lang="ru-RU" sz="2400" b="1" kern="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∙ </a:t>
            </a:r>
            <a:r>
              <a:rPr lang="en-US" sz="2400" b="1" kern="0" dirty="0" err="1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R</a:t>
            </a:r>
            <a:r>
              <a:rPr lang="en-US" sz="2400" b="1" kern="0" baseline="-25000" dirty="0" err="1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bc</a:t>
            </a:r>
            <a:r>
              <a:rPr lang="en-US" sz="2400" b="1" kern="0" dirty="0" err="1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+I</a:t>
            </a:r>
            <a:r>
              <a:rPr lang="ru-RU" sz="2400" b="1" kern="0" baseline="-2500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н</a:t>
            </a:r>
            <a:r>
              <a:rPr lang="ru-RU" sz="2400" b="1" kern="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∙</a:t>
            </a:r>
            <a:r>
              <a:rPr lang="en-US" sz="2400" b="1" kern="0" dirty="0" err="1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R</a:t>
            </a:r>
            <a:r>
              <a:rPr lang="en-US" sz="2400" b="1" kern="0" baseline="-25000" dirty="0" err="1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ab</a:t>
            </a:r>
            <a:r>
              <a:rPr lang="ru-RU" sz="2400" b="1" kern="0" baseline="-2500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 </a:t>
            </a:r>
            <a:r>
              <a:rPr lang="ru-RU" sz="2400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.</a:t>
            </a:r>
            <a:endParaRPr kumimoji="0" lang="ru-RU" sz="2400" b="1" i="0" u="none" strike="noStrike" kern="0" cap="none" spc="0" normalizeH="0" baseline="0" noProof="0" dirty="0">
              <a:ln w="12700">
                <a:solidFill>
                  <a:prstClr val="black"/>
                </a:solidFill>
                <a:prstDash val="solid"/>
              </a:ln>
              <a:solidFill>
                <a:srgbClr val="FF0000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Скругленный прямоугольник 188"/>
              <p:cNvSpPr/>
              <p:nvPr/>
            </p:nvSpPr>
            <p:spPr>
              <a:xfrm>
                <a:off x="2163536" y="1572192"/>
                <a:ext cx="4825914" cy="786782"/>
              </a:xfrm>
              <a:prstGeom prst="roundRect">
                <a:avLst/>
              </a:prstGeom>
              <a:gradFill flip="none" rotWithShape="1">
                <a:gsLst>
                  <a:gs pos="0">
                    <a:srgbClr val="FFFF00">
                      <a:shade val="30000"/>
                      <a:satMod val="115000"/>
                    </a:srgbClr>
                  </a:gs>
                  <a:gs pos="50000">
                    <a:srgbClr val="FFFF00">
                      <a:shade val="67500"/>
                      <a:satMod val="115000"/>
                    </a:srgbClr>
                  </a:gs>
                  <a:gs pos="100000">
                    <a:srgbClr val="FFFF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38100" cap="flat" cmpd="sng" algn="ctr">
                <a:solidFill>
                  <a:srgbClr val="F79646">
                    <a:lumMod val="7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lIns="36000" tIns="36000" rIns="36000" bIns="36000" rtlCol="0" anchor="ctr" anchorCtr="0"/>
              <a:lstStyle/>
              <a:p>
                <a:pPr lvl="0" algn="ctr">
                  <a:lnSpc>
                    <a:spcPts val="3800"/>
                  </a:lnSpc>
                  <a:defRPr/>
                </a:pPr>
                <a:r>
                  <a:rPr kumimoji="0" lang="ru-RU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kumimoji="0" lang="en-US" sz="28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I</a:t>
                </a:r>
                <a:r>
                  <a:rPr kumimoji="0" lang="ru-RU" sz="2800" b="1" i="0" u="none" strike="noStrike" kern="0" cap="none" spc="0" normalizeH="0" baseline="-2500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ч</a:t>
                </a:r>
                <a:r>
                  <a:rPr kumimoji="0" lang="ru-RU" sz="2800" b="1" i="0" u="none" strike="noStrike" kern="0" cap="none" spc="0" normalizeH="0" baseline="0" noProof="0" dirty="0" smtClean="0">
                    <a:ln w="12700">
                      <a:solidFill>
                        <a:sysClr val="windowText" lastClr="000000"/>
                      </a:solidFill>
                      <a:prstDash val="solid"/>
                    </a:ln>
                    <a:solidFill>
                      <a:srgbClr val="C0504D">
                        <a:lumMod val="75000"/>
                      </a:srgbClr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 </a:t>
                </a:r>
                <a:r>
                  <a:rPr kumimoji="0" lang="ru-RU" sz="28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l-GR" sz="2800" b="1" i="1" u="none" strike="noStrike" kern="0" cap="none" spc="0" normalizeH="0" baseline="0" noProof="0" dirty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kumimoji="0" lang="en-US" sz="2800" b="1" i="1" u="none" strike="noStrike" kern="0" cap="none" spc="0" normalizeH="0" baseline="0" noProof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itchFamily="18" charset="0"/>
                            <a:cs typeface="Arial" pitchFamily="34" charset="0"/>
                          </a:rPr>
                          <m:t>𝐔</m:t>
                        </m:r>
                      </m:num>
                      <m:den>
                        <m:r>
                          <a:rPr kumimoji="0" lang="en-US" sz="2800" b="1" i="1" u="none" strike="noStrike" kern="0" cap="none" spc="0" normalizeH="0" baseline="0" noProof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𝐑</m:t>
                        </m:r>
                        <m:r>
                          <a:rPr kumimoji="0" lang="ru-RU" sz="2800" b="1" i="1" u="none" strike="noStrike" kern="0" cap="none" spc="0" normalizeH="0" baseline="-25000" noProof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ч</m:t>
                        </m:r>
                        <m:r>
                          <a:rPr lang="ru-RU" sz="2800" b="1" i="1" ker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+</m:t>
                        </m:r>
                        <m:r>
                          <a:rPr lang="en-US" sz="2800" b="1" i="1" kern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𝐑</m:t>
                        </m:r>
                        <m:r>
                          <a:rPr lang="ru-RU" sz="2800" b="1" i="1" kern="0" baseline="-2500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пола</m:t>
                        </m:r>
                        <m:r>
                          <a:rPr lang="en-US" sz="2800" b="1" i="1" kern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+</m:t>
                        </m:r>
                        <m:r>
                          <a:rPr lang="en-US" sz="2800" b="1" i="1" kern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𝐑</m:t>
                        </m:r>
                        <m:r>
                          <a:rPr lang="ru-RU" sz="2800" b="1" i="1" kern="0" baseline="-2500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обуви</m:t>
                        </m:r>
                        <m:r>
                          <a:rPr lang="en-US" sz="2800" b="1" i="1" kern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+</m:t>
                        </m:r>
                        <m:r>
                          <a:rPr lang="en-US" sz="2800" b="1" i="1" kern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𝐑</m:t>
                        </m:r>
                        <m:r>
                          <a:rPr lang="ru-RU" sz="2800" b="1" i="1" kern="0" baseline="-2500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ср</m:t>
                        </m:r>
                        <m:r>
                          <a:rPr lang="ru-RU" sz="2800" b="1" i="1" kern="0" baseline="-1800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.  </m:t>
                        </m:r>
                        <m:r>
                          <a:rPr lang="ru-RU" sz="2800" b="1" i="1" kern="0" baseline="-2500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защиты</m:t>
                        </m:r>
                        <m:r>
                          <a:rPr lang="ru-RU" sz="2800" b="1" i="1" kern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+</m:t>
                        </m:r>
                        <m:r>
                          <a:rPr lang="en-US" sz="2800" b="1" i="1" kern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𝐑</m:t>
                        </m:r>
                        <m:r>
                          <a:rPr lang="en-US" sz="2800" b="1" i="1" kern="0" baseline="-2500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" pitchFamily="34" charset="0"/>
                          </a:rPr>
                          <m:t>𝟎</m:t>
                        </m:r>
                      </m:den>
                    </m:f>
                  </m:oMath>
                </a14:m>
                <a:r>
                  <a:rPr kumimoji="0" lang="en-US" sz="28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 </a:t>
                </a:r>
                <a:r>
                  <a:rPr kumimoji="0" lang="ru-RU" sz="28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.</a:t>
                </a:r>
                <a:endParaRPr kumimoji="0" lang="ru-RU" sz="2800" b="1" i="0" u="none" strike="noStrike" kern="0" cap="none" spc="0" normalizeH="0" baseline="0" noProof="0" dirty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itchFamily="18" charset="0"/>
                  <a:ea typeface="Cambria Math" pitchFamily="18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89" name="Скругленный прямоугольник 1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3536" y="1572192"/>
                <a:ext cx="4825914" cy="786782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38100" cap="flat" cmpd="sng" algn="ctr">
                <a:solidFill>
                  <a:srgbClr xmlns:a14="http://schemas.microsoft.com/office/drawing/2010/main" val="F79646" mc:Ignorable="">
                    <a:lumMod val="7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xmlns:a14="http://schemas.microsoft.com/office/drawing/2010/main" val="000000" mc:Ignorable="">
                    <a:alpha val="38000"/>
                  </a:srgb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Скругленный прямоугольник 189"/>
              <p:cNvSpPr/>
              <p:nvPr/>
            </p:nvSpPr>
            <p:spPr>
              <a:xfrm>
                <a:off x="5485588" y="4097828"/>
                <a:ext cx="1894724" cy="771332"/>
              </a:xfrm>
              <a:prstGeom prst="roundRect">
                <a:avLst/>
              </a:prstGeom>
              <a:gradFill flip="none" rotWithShape="1">
                <a:gsLst>
                  <a:gs pos="0">
                    <a:srgbClr val="FFFF00">
                      <a:shade val="30000"/>
                      <a:satMod val="115000"/>
                    </a:srgbClr>
                  </a:gs>
                  <a:gs pos="50000">
                    <a:srgbClr val="FFFF00">
                      <a:shade val="67500"/>
                      <a:satMod val="115000"/>
                    </a:srgbClr>
                  </a:gs>
                  <a:gs pos="100000">
                    <a:srgbClr val="FFFF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38100" cap="flat" cmpd="sng" algn="ctr">
                <a:solidFill>
                  <a:srgbClr val="F79646">
                    <a:lumMod val="7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lIns="36000" tIns="36000" rIns="36000" bIns="36000" rtlCol="0" anchor="ctr" anchorCtr="0"/>
              <a:lstStyle/>
              <a:p>
                <a:pPr lvl="0" algn="ctr">
                  <a:lnSpc>
                    <a:spcPts val="2800"/>
                  </a:lnSpc>
                  <a:defRPr/>
                </a:pPr>
                <a:r>
                  <a:rPr kumimoji="0" lang="ru-RU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kumimoji="0" lang="en-US" sz="28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I</a:t>
                </a:r>
                <a:r>
                  <a:rPr kumimoji="0" lang="ru-RU" sz="2800" b="1" i="0" u="none" strike="noStrike" kern="0" cap="none" spc="0" normalizeH="0" baseline="-2500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ч</a:t>
                </a:r>
                <a:r>
                  <a:rPr kumimoji="0" lang="ru-RU" sz="2800" b="1" i="0" u="none" strike="noStrike" kern="0" cap="none" spc="0" normalizeH="0" baseline="0" noProof="0" dirty="0" smtClean="0">
                    <a:ln w="12700">
                      <a:solidFill>
                        <a:sysClr val="windowText" lastClr="000000"/>
                      </a:solidFill>
                      <a:prstDash val="solid"/>
                    </a:ln>
                    <a:solidFill>
                      <a:srgbClr val="C0504D">
                        <a:lumMod val="75000"/>
                      </a:srgbClr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 </a:t>
                </a:r>
                <a:r>
                  <a:rPr kumimoji="0" lang="ru-RU" sz="28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l-GR" sz="2800" b="1" i="1" u="none" strike="noStrike" kern="0" cap="none" spc="0" normalizeH="0" baseline="0" noProof="0" dirty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kumimoji="0" lang="en-US" sz="2800" b="1" i="1" u="none" strike="noStrike" kern="0" cap="none" spc="0" normalizeH="0" baseline="0" noProof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𝐈</m:t>
                        </m:r>
                        <m:r>
                          <a:rPr kumimoji="0" lang="ru-RU" sz="2800" b="1" i="1" u="none" strike="noStrike" kern="0" cap="none" spc="0" normalizeH="0" baseline="-25000" noProof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н</m:t>
                        </m:r>
                        <m:r>
                          <a:rPr kumimoji="0" lang="ru-RU" sz="2800" b="1" i="1" u="none" strike="noStrike" kern="0" cap="none" spc="0" normalizeH="0" baseline="0" noProof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∙</m:t>
                        </m:r>
                        <m:r>
                          <a:rPr kumimoji="0" lang="en-US" sz="2800" b="1" i="1" u="none" strike="noStrike" kern="0" cap="none" spc="0" normalizeH="0" baseline="0" noProof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𝐑</m:t>
                        </m:r>
                        <m:r>
                          <a:rPr kumimoji="0" lang="en-US" sz="2800" b="1" i="1" u="none" strike="noStrike" kern="0" cap="none" spc="0" normalizeH="0" baseline="-25000" noProof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𝐚𝐛</m:t>
                        </m:r>
                      </m:num>
                      <m:den>
                        <m:r>
                          <a:rPr kumimoji="0" lang="en-US" sz="2800" b="1" i="1" u="none" strike="noStrike" kern="0" cap="none" spc="0" normalizeH="0" baseline="0" noProof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𝐑</m:t>
                        </m:r>
                        <m:r>
                          <a:rPr kumimoji="0" lang="ru-RU" sz="2800" b="1" i="1" u="none" strike="noStrike" kern="0" cap="none" spc="0" normalizeH="0" baseline="-25000" noProof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ч</m:t>
                        </m:r>
                        <m:r>
                          <a:rPr lang="ru-RU" sz="2800" b="1" i="1" ker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+</m:t>
                        </m:r>
                        <m:r>
                          <a:rPr lang="en-US" sz="2800" b="1" i="1" kern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𝐑</m:t>
                        </m:r>
                        <m:r>
                          <a:rPr lang="en-US" sz="2800" b="1" i="1" kern="0" baseline="-2500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" pitchFamily="34" charset="0"/>
                          </a:rPr>
                          <m:t>𝟎</m:t>
                        </m:r>
                      </m:den>
                    </m:f>
                  </m:oMath>
                </a14:m>
                <a:r>
                  <a:rPr kumimoji="0" lang="en-US" sz="28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 </a:t>
                </a:r>
                <a:r>
                  <a:rPr kumimoji="0" lang="ru-RU" sz="28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.</a:t>
                </a:r>
                <a:endParaRPr kumimoji="0" lang="ru-RU" sz="2800" b="1" i="0" u="none" strike="noStrike" kern="0" cap="none" spc="0" normalizeH="0" baseline="0" noProof="0" dirty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itchFamily="18" charset="0"/>
                  <a:ea typeface="Cambria Math" pitchFamily="18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90" name="Скругленный прямоугольник 1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5588" y="4097828"/>
                <a:ext cx="1894724" cy="771332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38100" cap="flat" cmpd="sng" algn="ctr">
                <a:solidFill>
                  <a:srgbClr xmlns:a14="http://schemas.microsoft.com/office/drawing/2010/main" val="F79646" mc:Ignorable="">
                    <a:lumMod val="7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xmlns:a14="http://schemas.microsoft.com/office/drawing/2010/main" val="000000" mc:Ignorable="">
                    <a:alpha val="38000"/>
                  </a:srgb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1" name="Скругленный прямоугольник 190"/>
          <p:cNvSpPr/>
          <p:nvPr/>
        </p:nvSpPr>
        <p:spPr bwMode="auto">
          <a:xfrm>
            <a:off x="1547664" y="44625"/>
            <a:ext cx="6048672" cy="576064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</a:pP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АНАЛИЗ 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УСЛОВИЙ БЕЗОПАСНОСТИ В ЭЛЕКТРИЧЕСКИХ СЕТЯХ С ЗАЗЕМЛЕННОЙ НЕЙТРАЛЬЮ</a:t>
            </a:r>
            <a:endParaRPr lang="ru-RU" sz="2000" b="1" dirty="0">
              <a:solidFill>
                <a:prstClr val="black"/>
              </a:solidFill>
              <a:latin typeface="Arial Narrow" pitchFamily="34" charset="0"/>
              <a:cs typeface="Arial" pitchFamily="34" charset="0"/>
            </a:endParaRPr>
          </a:p>
        </p:txBody>
      </p:sp>
      <p:grpSp>
        <p:nvGrpSpPr>
          <p:cNvPr id="12" name="Группа 11"/>
          <p:cNvGrpSpPr/>
          <p:nvPr/>
        </p:nvGrpSpPr>
        <p:grpSpPr>
          <a:xfrm>
            <a:off x="76186" y="3317405"/>
            <a:ext cx="4538232" cy="2487859"/>
            <a:chOff x="76186" y="2945060"/>
            <a:chExt cx="4538232" cy="2487859"/>
          </a:xfrm>
        </p:grpSpPr>
        <p:grpSp>
          <p:nvGrpSpPr>
            <p:cNvPr id="10" name="Группа 9"/>
            <p:cNvGrpSpPr/>
            <p:nvPr/>
          </p:nvGrpSpPr>
          <p:grpSpPr>
            <a:xfrm>
              <a:off x="76186" y="2945060"/>
              <a:ext cx="4538232" cy="2487859"/>
              <a:chOff x="76186" y="2945060"/>
              <a:chExt cx="4538232" cy="2487859"/>
            </a:xfrm>
          </p:grpSpPr>
          <p:grpSp>
            <p:nvGrpSpPr>
              <p:cNvPr id="8" name="Группа 7"/>
              <p:cNvGrpSpPr/>
              <p:nvPr/>
            </p:nvGrpSpPr>
            <p:grpSpPr>
              <a:xfrm>
                <a:off x="76186" y="2945060"/>
                <a:ext cx="4538232" cy="2487859"/>
                <a:chOff x="76186" y="2945060"/>
                <a:chExt cx="4538232" cy="2487859"/>
              </a:xfrm>
            </p:grpSpPr>
            <p:grpSp>
              <p:nvGrpSpPr>
                <p:cNvPr id="4" name="Группа 3"/>
                <p:cNvGrpSpPr/>
                <p:nvPr/>
              </p:nvGrpSpPr>
              <p:grpSpPr>
                <a:xfrm>
                  <a:off x="76186" y="2945060"/>
                  <a:ext cx="4538232" cy="2487859"/>
                  <a:chOff x="76186" y="2945474"/>
                  <a:chExt cx="4538232" cy="2487859"/>
                </a:xfrm>
              </p:grpSpPr>
              <p:grpSp>
                <p:nvGrpSpPr>
                  <p:cNvPr id="3" name="Группа 2"/>
                  <p:cNvGrpSpPr/>
                  <p:nvPr/>
                </p:nvGrpSpPr>
                <p:grpSpPr>
                  <a:xfrm>
                    <a:off x="98222" y="2945474"/>
                    <a:ext cx="4516196" cy="2388981"/>
                    <a:chOff x="98222" y="2945474"/>
                    <a:chExt cx="4516196" cy="2388981"/>
                  </a:xfrm>
                </p:grpSpPr>
                <p:grpSp>
                  <p:nvGrpSpPr>
                    <p:cNvPr id="127" name="Группа 126"/>
                    <p:cNvGrpSpPr/>
                    <p:nvPr/>
                  </p:nvGrpSpPr>
                  <p:grpSpPr>
                    <a:xfrm>
                      <a:off x="98222" y="2945474"/>
                      <a:ext cx="4516196" cy="2388981"/>
                      <a:chOff x="93443" y="2000240"/>
                      <a:chExt cx="4516196" cy="2388981"/>
                    </a:xfrm>
                  </p:grpSpPr>
                  <p:grpSp>
                    <p:nvGrpSpPr>
                      <p:cNvPr id="106" name="Группа 105"/>
                      <p:cNvGrpSpPr/>
                      <p:nvPr/>
                    </p:nvGrpSpPr>
                    <p:grpSpPr>
                      <a:xfrm>
                        <a:off x="93443" y="2000240"/>
                        <a:ext cx="4516196" cy="2388981"/>
                        <a:chOff x="93443" y="2214554"/>
                        <a:chExt cx="4516196" cy="2388981"/>
                      </a:xfrm>
                    </p:grpSpPr>
                    <p:grpSp>
                      <p:nvGrpSpPr>
                        <p:cNvPr id="107" name="Group 4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93443" y="2214715"/>
                          <a:ext cx="4516196" cy="2388820"/>
                          <a:chOff x="867" y="13958"/>
                          <a:chExt cx="4099" cy="2078"/>
                        </a:xfrm>
                      </p:grpSpPr>
                      <p:grpSp>
                        <p:nvGrpSpPr>
                          <p:cNvPr id="110" name="Group 5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687" y="15640"/>
                            <a:ext cx="2712" cy="348"/>
                            <a:chOff x="4520" y="15624"/>
                            <a:chExt cx="2712" cy="348"/>
                          </a:xfrm>
                        </p:grpSpPr>
                        <p:sp>
                          <p:nvSpPr>
                            <p:cNvPr id="160" name="Freeform 6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4520" y="15624"/>
                              <a:ext cx="2712" cy="342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0" y="342"/>
                                </a:cxn>
                                <a:cxn ang="0">
                                  <a:pos x="2712" y="0"/>
                                </a:cxn>
                                <a:cxn ang="0">
                                  <a:pos x="2712" y="342"/>
                                </a:cxn>
                                <a:cxn ang="0">
                                  <a:pos x="0" y="342"/>
                                </a:cxn>
                              </a:cxnLst>
                              <a:rect l="0" t="0" r="r" b="b"/>
                              <a:pathLst>
                                <a:path w="2712" h="342">
                                  <a:moveTo>
                                    <a:pt x="0" y="342"/>
                                  </a:moveTo>
                                  <a:lnTo>
                                    <a:pt x="2712" y="0"/>
                                  </a:lnTo>
                                  <a:lnTo>
                                    <a:pt x="2712" y="342"/>
                                  </a:lnTo>
                                  <a:lnTo>
                                    <a:pt x="0" y="342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EAEAEA"/>
                            </a:solidFill>
                            <a:ln w="28575">
                              <a:solidFill>
                                <a:srgbClr val="FFFFFF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 vert="horz" wrap="none" lIns="36000" tIns="36000" rIns="36000" bIns="36000" numCol="1" anchor="ctr" anchorCtr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  <p:grpSp>
                          <p:nvGrpSpPr>
                            <p:cNvPr id="162" name="Group 8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4520" y="15624"/>
                              <a:ext cx="2712" cy="348"/>
                              <a:chOff x="4181" y="14314"/>
                              <a:chExt cx="2344" cy="1209"/>
                            </a:xfrm>
                          </p:grpSpPr>
                          <p:sp>
                            <p:nvSpPr>
                              <p:cNvPr id="164" name="Freeform 9"/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4181" y="14314"/>
                                <a:ext cx="2344" cy="1189"/>
                              </a:xfrm>
                              <a:custGeom>
                                <a:avLst/>
                                <a:gdLst/>
                                <a:ahLst/>
                                <a:cxnLst>
                                  <a:cxn ang="0">
                                    <a:pos x="0" y="1191"/>
                                  </a:cxn>
                                  <a:cxn ang="0">
                                    <a:pos x="2344" y="0"/>
                                  </a:cxn>
                                </a:cxnLst>
                                <a:rect l="0" t="0" r="r" b="b"/>
                                <a:pathLst>
                                  <a:path w="2344" h="1191">
                                    <a:moveTo>
                                      <a:pt x="0" y="1191"/>
                                    </a:moveTo>
                                    <a:lnTo>
                                      <a:pt x="2344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C0C0C0"/>
                              </a:solidFill>
                              <a:ln w="28575">
                                <a:solidFill>
                                  <a:srgbClr val="80808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vert="horz" wrap="none" lIns="36000" tIns="36000" rIns="36000" bIns="36000" numCol="1" anchor="ctr" anchorCtr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ru-RU"/>
                              </a:p>
                            </p:txBody>
                          </p:sp>
                          <p:sp>
                            <p:nvSpPr>
                              <p:cNvPr id="165" name="Line 10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4859" y="15178"/>
                                <a:ext cx="0" cy="342"/>
                              </a:xfrm>
                              <a:prstGeom prst="line">
                                <a:avLst/>
                              </a:prstGeom>
                              <a:noFill/>
                              <a:ln w="28575">
                                <a:solidFill>
                                  <a:srgbClr val="80808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vert="horz" wrap="none" lIns="36000" tIns="36000" rIns="36000" bIns="36000" numCol="1" anchor="ctr" anchorCtr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ru-RU"/>
                              </a:p>
                            </p:txBody>
                          </p:sp>
                          <p:sp>
                            <p:nvSpPr>
                              <p:cNvPr id="166" name="Line 11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4972" y="15121"/>
                                <a:ext cx="0" cy="399"/>
                              </a:xfrm>
                              <a:prstGeom prst="line">
                                <a:avLst/>
                              </a:prstGeom>
                              <a:noFill/>
                              <a:ln w="28575">
                                <a:solidFill>
                                  <a:srgbClr val="80808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vert="horz" wrap="none" lIns="36000" tIns="36000" rIns="36000" bIns="36000" numCol="1" anchor="ctr" anchorCtr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ru-RU"/>
                              </a:p>
                            </p:txBody>
                          </p:sp>
                          <p:sp>
                            <p:nvSpPr>
                              <p:cNvPr id="167" name="Line 12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5085" y="15064"/>
                                <a:ext cx="0" cy="456"/>
                              </a:xfrm>
                              <a:prstGeom prst="line">
                                <a:avLst/>
                              </a:prstGeom>
                              <a:noFill/>
                              <a:ln w="28575">
                                <a:solidFill>
                                  <a:srgbClr val="80808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vert="horz" wrap="none" lIns="36000" tIns="36000" rIns="36000" bIns="36000" numCol="1" anchor="ctr" anchorCtr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ru-RU"/>
                              </a:p>
                            </p:txBody>
                          </p:sp>
                          <p:sp>
                            <p:nvSpPr>
                              <p:cNvPr id="168" name="Line 13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5198" y="15007"/>
                                <a:ext cx="0" cy="513"/>
                              </a:xfrm>
                              <a:prstGeom prst="line">
                                <a:avLst/>
                              </a:prstGeom>
                              <a:noFill/>
                              <a:ln w="28575">
                                <a:solidFill>
                                  <a:srgbClr val="80808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vert="horz" wrap="none" lIns="36000" tIns="36000" rIns="36000" bIns="36000" numCol="1" anchor="ctr" anchorCtr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ru-RU"/>
                              </a:p>
                            </p:txBody>
                          </p:sp>
                          <p:sp>
                            <p:nvSpPr>
                              <p:cNvPr id="169" name="Line 14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5311" y="14950"/>
                                <a:ext cx="0" cy="570"/>
                              </a:xfrm>
                              <a:prstGeom prst="line">
                                <a:avLst/>
                              </a:prstGeom>
                              <a:noFill/>
                              <a:ln w="28575">
                                <a:solidFill>
                                  <a:srgbClr val="80808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vert="horz" wrap="none" lIns="36000" tIns="36000" rIns="36000" bIns="36000" numCol="1" anchor="ctr" anchorCtr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ru-RU"/>
                              </a:p>
                            </p:txBody>
                          </p:sp>
                          <p:sp>
                            <p:nvSpPr>
                              <p:cNvPr id="170" name="Line 15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5424" y="14893"/>
                                <a:ext cx="0" cy="627"/>
                              </a:xfrm>
                              <a:prstGeom prst="line">
                                <a:avLst/>
                              </a:prstGeom>
                              <a:noFill/>
                              <a:ln w="28575">
                                <a:solidFill>
                                  <a:srgbClr val="80808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vert="horz" wrap="none" lIns="36000" tIns="36000" rIns="36000" bIns="36000" numCol="1" anchor="ctr" anchorCtr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ru-RU"/>
                              </a:p>
                            </p:txBody>
                          </p:sp>
                          <p:sp>
                            <p:nvSpPr>
                              <p:cNvPr id="171" name="Line 16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5537" y="14836"/>
                                <a:ext cx="0" cy="684"/>
                              </a:xfrm>
                              <a:prstGeom prst="line">
                                <a:avLst/>
                              </a:prstGeom>
                              <a:noFill/>
                              <a:ln w="28575">
                                <a:solidFill>
                                  <a:srgbClr val="80808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vert="horz" wrap="none" lIns="36000" tIns="36000" rIns="36000" bIns="36000" numCol="1" anchor="ctr" anchorCtr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ru-RU"/>
                              </a:p>
                            </p:txBody>
                          </p:sp>
                          <p:sp>
                            <p:nvSpPr>
                              <p:cNvPr id="172" name="Line 17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5650" y="14779"/>
                                <a:ext cx="0" cy="740"/>
                              </a:xfrm>
                              <a:prstGeom prst="line">
                                <a:avLst/>
                              </a:prstGeom>
                              <a:noFill/>
                              <a:ln w="28575">
                                <a:solidFill>
                                  <a:srgbClr val="80808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vert="horz" wrap="none" lIns="36000" tIns="36000" rIns="36000" bIns="36000" numCol="1" anchor="ctr" anchorCtr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ru-RU"/>
                              </a:p>
                            </p:txBody>
                          </p:sp>
                          <p:sp>
                            <p:nvSpPr>
                              <p:cNvPr id="173" name="Line 18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5763" y="14722"/>
                                <a:ext cx="0" cy="797"/>
                              </a:xfrm>
                              <a:prstGeom prst="line">
                                <a:avLst/>
                              </a:prstGeom>
                              <a:noFill/>
                              <a:ln w="28575">
                                <a:solidFill>
                                  <a:srgbClr val="80808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vert="horz" wrap="none" lIns="36000" tIns="36000" rIns="36000" bIns="36000" numCol="1" anchor="ctr" anchorCtr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ru-RU"/>
                              </a:p>
                            </p:txBody>
                          </p:sp>
                          <p:sp>
                            <p:nvSpPr>
                              <p:cNvPr id="174" name="Line 19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5876" y="14665"/>
                                <a:ext cx="0" cy="854"/>
                              </a:xfrm>
                              <a:prstGeom prst="line">
                                <a:avLst/>
                              </a:prstGeom>
                              <a:noFill/>
                              <a:ln w="28575">
                                <a:solidFill>
                                  <a:srgbClr val="80808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vert="horz" wrap="none" lIns="36000" tIns="36000" rIns="36000" bIns="36000" numCol="1" anchor="ctr" anchorCtr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ru-RU"/>
                              </a:p>
                            </p:txBody>
                          </p:sp>
                          <p:sp>
                            <p:nvSpPr>
                              <p:cNvPr id="175" name="Line 20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5989" y="14608"/>
                                <a:ext cx="0" cy="911"/>
                              </a:xfrm>
                              <a:prstGeom prst="line">
                                <a:avLst/>
                              </a:prstGeom>
                              <a:noFill/>
                              <a:ln w="28575">
                                <a:solidFill>
                                  <a:srgbClr val="80808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vert="horz" wrap="none" lIns="36000" tIns="36000" rIns="36000" bIns="36000" numCol="1" anchor="ctr" anchorCtr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ru-RU"/>
                              </a:p>
                            </p:txBody>
                          </p:sp>
                          <p:sp>
                            <p:nvSpPr>
                              <p:cNvPr id="176" name="Line 21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6102" y="14551"/>
                                <a:ext cx="0" cy="968"/>
                              </a:xfrm>
                              <a:prstGeom prst="line">
                                <a:avLst/>
                              </a:prstGeom>
                              <a:noFill/>
                              <a:ln w="28575">
                                <a:solidFill>
                                  <a:srgbClr val="80808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vert="horz" wrap="none" lIns="36000" tIns="36000" rIns="36000" bIns="36000" numCol="1" anchor="ctr" anchorCtr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ru-RU"/>
                              </a:p>
                            </p:txBody>
                          </p:sp>
                          <p:sp>
                            <p:nvSpPr>
                              <p:cNvPr id="177" name="Line 22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6215" y="14494"/>
                                <a:ext cx="0" cy="1025"/>
                              </a:xfrm>
                              <a:prstGeom prst="line">
                                <a:avLst/>
                              </a:prstGeom>
                              <a:noFill/>
                              <a:ln w="28575">
                                <a:solidFill>
                                  <a:srgbClr val="80808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vert="horz" wrap="none" lIns="36000" tIns="36000" rIns="36000" bIns="36000" numCol="1" anchor="ctr" anchorCtr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ru-RU"/>
                              </a:p>
                            </p:txBody>
                          </p:sp>
                          <p:sp>
                            <p:nvSpPr>
                              <p:cNvPr id="178" name="Line 23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6328" y="14437"/>
                                <a:ext cx="0" cy="1082"/>
                              </a:xfrm>
                              <a:prstGeom prst="line">
                                <a:avLst/>
                              </a:prstGeom>
                              <a:noFill/>
                              <a:ln w="28575">
                                <a:solidFill>
                                  <a:srgbClr val="80808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vert="horz" wrap="none" lIns="36000" tIns="36000" rIns="36000" bIns="36000" numCol="1" anchor="ctr" anchorCtr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ru-RU"/>
                              </a:p>
                            </p:txBody>
                          </p:sp>
                          <p:sp>
                            <p:nvSpPr>
                              <p:cNvPr id="179" name="Line 24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6441" y="14380"/>
                                <a:ext cx="0" cy="1139"/>
                              </a:xfrm>
                              <a:prstGeom prst="line">
                                <a:avLst/>
                              </a:prstGeom>
                              <a:noFill/>
                              <a:ln w="28575">
                                <a:solidFill>
                                  <a:srgbClr val="80808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vert="horz" wrap="none" lIns="36000" tIns="36000" rIns="36000" bIns="36000" numCol="1" anchor="ctr" anchorCtr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ru-RU"/>
                              </a:p>
                            </p:txBody>
                          </p:sp>
                          <p:sp>
                            <p:nvSpPr>
                              <p:cNvPr id="180" name="Line 25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4746" y="15235"/>
                                <a:ext cx="0" cy="285"/>
                              </a:xfrm>
                              <a:prstGeom prst="line">
                                <a:avLst/>
                              </a:prstGeom>
                              <a:noFill/>
                              <a:ln w="28575">
                                <a:solidFill>
                                  <a:srgbClr val="80808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vert="horz" wrap="none" lIns="36000" tIns="36000" rIns="36000" bIns="36000" numCol="1" anchor="ctr" anchorCtr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ru-RU"/>
                              </a:p>
                            </p:txBody>
                          </p:sp>
                          <p:sp>
                            <p:nvSpPr>
                              <p:cNvPr id="181" name="Line 26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4633" y="15292"/>
                                <a:ext cx="0" cy="228"/>
                              </a:xfrm>
                              <a:prstGeom prst="line">
                                <a:avLst/>
                              </a:prstGeom>
                              <a:noFill/>
                              <a:ln w="28575">
                                <a:solidFill>
                                  <a:srgbClr val="80808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vert="horz" wrap="none" lIns="36000" tIns="36000" rIns="36000" bIns="36000" numCol="1" anchor="ctr" anchorCtr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ru-RU"/>
                              </a:p>
                            </p:txBody>
                          </p:sp>
                          <p:sp>
                            <p:nvSpPr>
                              <p:cNvPr id="182" name="Line 27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4520" y="15349"/>
                                <a:ext cx="0" cy="171"/>
                              </a:xfrm>
                              <a:prstGeom prst="line">
                                <a:avLst/>
                              </a:prstGeom>
                              <a:noFill/>
                              <a:ln w="28575">
                                <a:solidFill>
                                  <a:srgbClr val="80808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vert="horz" wrap="none" lIns="36000" tIns="36000" rIns="36000" bIns="36000" numCol="1" anchor="ctr" anchorCtr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ru-RU"/>
                              </a:p>
                            </p:txBody>
                          </p:sp>
                          <p:sp>
                            <p:nvSpPr>
                              <p:cNvPr id="183" name="Line 28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4407" y="15406"/>
                                <a:ext cx="0" cy="114"/>
                              </a:xfrm>
                              <a:prstGeom prst="line">
                                <a:avLst/>
                              </a:prstGeom>
                              <a:noFill/>
                              <a:ln w="28575">
                                <a:solidFill>
                                  <a:srgbClr val="80808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vert="horz" wrap="none" lIns="36000" tIns="36000" rIns="36000" bIns="36000" numCol="1" anchor="ctr" anchorCtr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ru-RU"/>
                              </a:p>
                            </p:txBody>
                          </p:sp>
                          <p:sp>
                            <p:nvSpPr>
                              <p:cNvPr id="184" name="Line 29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4294" y="15466"/>
                                <a:ext cx="0" cy="57"/>
                              </a:xfrm>
                              <a:prstGeom prst="line">
                                <a:avLst/>
                              </a:prstGeom>
                              <a:noFill/>
                              <a:ln w="28575">
                                <a:solidFill>
                                  <a:srgbClr val="80808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vert="horz" wrap="none" lIns="36000" tIns="36000" rIns="36000" bIns="36000" numCol="1" anchor="ctr" anchorCtr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ru-RU"/>
                              </a:p>
                            </p:txBody>
                          </p:sp>
                        </p:grpSp>
                      </p:grpSp>
                      <p:sp>
                        <p:nvSpPr>
                          <p:cNvPr id="111" name="Freeform 31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4294" y="14193"/>
                            <a:ext cx="339" cy="554"/>
                          </a:xfrm>
                          <a:custGeom>
                            <a:avLst/>
                            <a:gdLst/>
                            <a:ahLst/>
                            <a:cxnLst>
                              <a:cxn ang="0">
                                <a:pos x="0" y="0"/>
                              </a:cxn>
                              <a:cxn ang="0">
                                <a:pos x="339" y="0"/>
                              </a:cxn>
                              <a:cxn ang="0">
                                <a:pos x="339" y="452"/>
                              </a:cxn>
                              <a:cxn ang="0">
                                <a:pos x="0" y="452"/>
                              </a:cxn>
                            </a:cxnLst>
                            <a:rect l="0" t="0" r="r" b="b"/>
                            <a:pathLst>
                              <a:path w="339" h="452">
                                <a:moveTo>
                                  <a:pt x="0" y="0"/>
                                </a:moveTo>
                                <a:lnTo>
                                  <a:pt x="339" y="0"/>
                                </a:lnTo>
                                <a:lnTo>
                                  <a:pt x="339" y="452"/>
                                </a:lnTo>
                                <a:lnTo>
                                  <a:pt x="0" y="452"/>
                                </a:lnTo>
                              </a:path>
                            </a:pathLst>
                          </a:custGeom>
                          <a:noFill/>
                          <a:ln w="2857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vert="horz" wrap="none" lIns="36000" tIns="36000" rIns="36000" bIns="36000" numCol="1" anchor="ctr" anchorCtr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  <p:grpSp>
                        <p:nvGrpSpPr>
                          <p:cNvPr id="112" name="Group 32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 rot="5400000">
                            <a:off x="1097" y="14412"/>
                            <a:ext cx="549" cy="126"/>
                            <a:chOff x="1296" y="11068"/>
                            <a:chExt cx="864" cy="160"/>
                          </a:xfrm>
                        </p:grpSpPr>
                        <p:sp>
                          <p:nvSpPr>
                            <p:cNvPr id="157" name="Arc 33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rot="-5400000">
                              <a:off x="1360" y="11004"/>
                              <a:ext cx="160" cy="288"/>
                            </a:xfrm>
                            <a:custGeom>
                              <a:avLst/>
                              <a:gdLst>
                                <a:gd name="G0" fmla="+- 486 0 0"/>
                                <a:gd name="G1" fmla="+- 21600 0 0"/>
                                <a:gd name="G2" fmla="+- 21600 0 0"/>
                                <a:gd name="T0" fmla="*/ 486 w 22086"/>
                                <a:gd name="T1" fmla="*/ 0 h 43200"/>
                                <a:gd name="T2" fmla="*/ 0 w 22086"/>
                                <a:gd name="T3" fmla="*/ 43195 h 43200"/>
                                <a:gd name="T4" fmla="*/ 486 w 22086"/>
                                <a:gd name="T5" fmla="*/ 21600 h 43200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</a:cxnLst>
                              <a:rect l="0" t="0" r="r" b="b"/>
                              <a:pathLst>
                                <a:path w="22086" h="43200" fill="none" extrusionOk="0">
                                  <a:moveTo>
                                    <a:pt x="485" y="0"/>
                                  </a:moveTo>
                                  <a:cubicBezTo>
                                    <a:pt x="12415" y="0"/>
                                    <a:pt x="22086" y="9670"/>
                                    <a:pt x="22086" y="21600"/>
                                  </a:cubicBezTo>
                                  <a:cubicBezTo>
                                    <a:pt x="22086" y="33529"/>
                                    <a:pt x="12415" y="43200"/>
                                    <a:pt x="486" y="43200"/>
                                  </a:cubicBezTo>
                                  <a:cubicBezTo>
                                    <a:pt x="323" y="43200"/>
                                    <a:pt x="161" y="43198"/>
                                    <a:pt x="0" y="43194"/>
                                  </a:cubicBezTo>
                                </a:path>
                                <a:path w="22086" h="43200" stroke="0" extrusionOk="0">
                                  <a:moveTo>
                                    <a:pt x="485" y="0"/>
                                  </a:moveTo>
                                  <a:cubicBezTo>
                                    <a:pt x="12415" y="0"/>
                                    <a:pt x="22086" y="9670"/>
                                    <a:pt x="22086" y="21600"/>
                                  </a:cubicBezTo>
                                  <a:cubicBezTo>
                                    <a:pt x="22086" y="33529"/>
                                    <a:pt x="12415" y="43200"/>
                                    <a:pt x="486" y="43200"/>
                                  </a:cubicBezTo>
                                  <a:cubicBezTo>
                                    <a:pt x="323" y="43200"/>
                                    <a:pt x="161" y="43198"/>
                                    <a:pt x="0" y="43194"/>
                                  </a:cubicBezTo>
                                  <a:lnTo>
                                    <a:pt x="486" y="21600"/>
                                  </a:lnTo>
                                  <a:close/>
                                </a:path>
                              </a:pathLst>
                            </a:custGeom>
                            <a:noFill/>
                            <a:ln w="2857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 vert="horz" wrap="none" lIns="36000" tIns="36000" rIns="36000" bIns="36000" numCol="1" anchor="ctr" anchorCtr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  <p:sp>
                          <p:nvSpPr>
                            <p:cNvPr id="158" name="Arc 34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rot="-5400000">
                              <a:off x="1648" y="11004"/>
                              <a:ext cx="160" cy="288"/>
                            </a:xfrm>
                            <a:custGeom>
                              <a:avLst/>
                              <a:gdLst>
                                <a:gd name="G0" fmla="+- 486 0 0"/>
                                <a:gd name="G1" fmla="+- 21600 0 0"/>
                                <a:gd name="G2" fmla="+- 21600 0 0"/>
                                <a:gd name="T0" fmla="*/ 486 w 22086"/>
                                <a:gd name="T1" fmla="*/ 0 h 43200"/>
                                <a:gd name="T2" fmla="*/ 0 w 22086"/>
                                <a:gd name="T3" fmla="*/ 43195 h 43200"/>
                                <a:gd name="T4" fmla="*/ 486 w 22086"/>
                                <a:gd name="T5" fmla="*/ 21600 h 43200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</a:cxnLst>
                              <a:rect l="0" t="0" r="r" b="b"/>
                              <a:pathLst>
                                <a:path w="22086" h="43200" fill="none" extrusionOk="0">
                                  <a:moveTo>
                                    <a:pt x="485" y="0"/>
                                  </a:moveTo>
                                  <a:cubicBezTo>
                                    <a:pt x="12415" y="0"/>
                                    <a:pt x="22086" y="9670"/>
                                    <a:pt x="22086" y="21600"/>
                                  </a:cubicBezTo>
                                  <a:cubicBezTo>
                                    <a:pt x="22086" y="33529"/>
                                    <a:pt x="12415" y="43200"/>
                                    <a:pt x="486" y="43200"/>
                                  </a:cubicBezTo>
                                  <a:cubicBezTo>
                                    <a:pt x="323" y="43200"/>
                                    <a:pt x="161" y="43198"/>
                                    <a:pt x="0" y="43194"/>
                                  </a:cubicBezTo>
                                </a:path>
                                <a:path w="22086" h="43200" stroke="0" extrusionOk="0">
                                  <a:moveTo>
                                    <a:pt x="485" y="0"/>
                                  </a:moveTo>
                                  <a:cubicBezTo>
                                    <a:pt x="12415" y="0"/>
                                    <a:pt x="22086" y="9670"/>
                                    <a:pt x="22086" y="21600"/>
                                  </a:cubicBezTo>
                                  <a:cubicBezTo>
                                    <a:pt x="22086" y="33529"/>
                                    <a:pt x="12415" y="43200"/>
                                    <a:pt x="486" y="43200"/>
                                  </a:cubicBezTo>
                                  <a:cubicBezTo>
                                    <a:pt x="323" y="43200"/>
                                    <a:pt x="161" y="43198"/>
                                    <a:pt x="0" y="43194"/>
                                  </a:cubicBezTo>
                                  <a:lnTo>
                                    <a:pt x="486" y="21600"/>
                                  </a:lnTo>
                                  <a:close/>
                                </a:path>
                              </a:pathLst>
                            </a:custGeom>
                            <a:noFill/>
                            <a:ln w="2857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 vert="horz" wrap="none" lIns="36000" tIns="36000" rIns="36000" bIns="36000" numCol="1" anchor="ctr" anchorCtr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  <p:sp>
                          <p:nvSpPr>
                            <p:cNvPr id="159" name="Arc 35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rot="-5400000">
                              <a:off x="1936" y="11004"/>
                              <a:ext cx="160" cy="288"/>
                            </a:xfrm>
                            <a:custGeom>
                              <a:avLst/>
                              <a:gdLst>
                                <a:gd name="G0" fmla="+- 486 0 0"/>
                                <a:gd name="G1" fmla="+- 21600 0 0"/>
                                <a:gd name="G2" fmla="+- 21600 0 0"/>
                                <a:gd name="T0" fmla="*/ 486 w 22086"/>
                                <a:gd name="T1" fmla="*/ 0 h 43200"/>
                                <a:gd name="T2" fmla="*/ 0 w 22086"/>
                                <a:gd name="T3" fmla="*/ 43195 h 43200"/>
                                <a:gd name="T4" fmla="*/ 486 w 22086"/>
                                <a:gd name="T5" fmla="*/ 21600 h 43200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</a:cxnLst>
                              <a:rect l="0" t="0" r="r" b="b"/>
                              <a:pathLst>
                                <a:path w="22086" h="43200" fill="none" extrusionOk="0">
                                  <a:moveTo>
                                    <a:pt x="485" y="0"/>
                                  </a:moveTo>
                                  <a:cubicBezTo>
                                    <a:pt x="12415" y="0"/>
                                    <a:pt x="22086" y="9670"/>
                                    <a:pt x="22086" y="21600"/>
                                  </a:cubicBezTo>
                                  <a:cubicBezTo>
                                    <a:pt x="22086" y="33529"/>
                                    <a:pt x="12415" y="43200"/>
                                    <a:pt x="486" y="43200"/>
                                  </a:cubicBezTo>
                                  <a:cubicBezTo>
                                    <a:pt x="323" y="43200"/>
                                    <a:pt x="161" y="43198"/>
                                    <a:pt x="0" y="43194"/>
                                  </a:cubicBezTo>
                                </a:path>
                                <a:path w="22086" h="43200" stroke="0" extrusionOk="0">
                                  <a:moveTo>
                                    <a:pt x="485" y="0"/>
                                  </a:moveTo>
                                  <a:cubicBezTo>
                                    <a:pt x="12415" y="0"/>
                                    <a:pt x="22086" y="9670"/>
                                    <a:pt x="22086" y="21600"/>
                                  </a:cubicBezTo>
                                  <a:cubicBezTo>
                                    <a:pt x="22086" y="33529"/>
                                    <a:pt x="12415" y="43200"/>
                                    <a:pt x="486" y="43200"/>
                                  </a:cubicBezTo>
                                  <a:cubicBezTo>
                                    <a:pt x="323" y="43200"/>
                                    <a:pt x="161" y="43198"/>
                                    <a:pt x="0" y="43194"/>
                                  </a:cubicBezTo>
                                  <a:lnTo>
                                    <a:pt x="486" y="21600"/>
                                  </a:lnTo>
                                  <a:close/>
                                </a:path>
                              </a:pathLst>
                            </a:custGeom>
                            <a:noFill/>
                            <a:ln w="2857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 vert="horz" wrap="none" lIns="36000" tIns="36000" rIns="36000" bIns="36000" numCol="1" anchor="ctr" anchorCtr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</p:grpSp>
                      <p:sp>
                        <p:nvSpPr>
                          <p:cNvPr id="113" name="Line 36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867" y="14205"/>
                            <a:ext cx="446" cy="0"/>
                          </a:xfrm>
                          <a:prstGeom prst="line">
                            <a:avLst/>
                          </a:prstGeom>
                          <a:noFill/>
                          <a:ln w="2857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vert="horz" wrap="none" lIns="36000" tIns="36000" rIns="36000" bIns="36000" numCol="1" anchor="ctr" anchorCtr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  <p:sp>
                        <p:nvSpPr>
                          <p:cNvPr id="114" name="Line 37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867" y="14750"/>
                            <a:ext cx="446" cy="0"/>
                          </a:xfrm>
                          <a:prstGeom prst="line">
                            <a:avLst/>
                          </a:prstGeom>
                          <a:noFill/>
                          <a:ln w="2857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vert="horz" wrap="none" lIns="36000" tIns="36000" rIns="36000" bIns="36000" numCol="1" anchor="ctr" anchorCtr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  <p:sp>
                        <p:nvSpPr>
                          <p:cNvPr id="115" name="Line 3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1516" y="14200"/>
                            <a:ext cx="0" cy="542"/>
                          </a:xfrm>
                          <a:prstGeom prst="line">
                            <a:avLst/>
                          </a:prstGeom>
                          <a:noFill/>
                          <a:ln w="508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vert="horz" wrap="none" lIns="36000" tIns="36000" rIns="36000" bIns="36000" numCol="1" anchor="ctr" anchorCtr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  <p:grpSp>
                        <p:nvGrpSpPr>
                          <p:cNvPr id="116" name="Group 39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 rot="16200000" flipH="1">
                            <a:off x="1391" y="14407"/>
                            <a:ext cx="549" cy="126"/>
                            <a:chOff x="1296" y="11068"/>
                            <a:chExt cx="864" cy="160"/>
                          </a:xfrm>
                        </p:grpSpPr>
                        <p:sp>
                          <p:nvSpPr>
                            <p:cNvPr id="154" name="Arc 40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rot="-5400000">
                              <a:off x="1360" y="11004"/>
                              <a:ext cx="160" cy="288"/>
                            </a:xfrm>
                            <a:custGeom>
                              <a:avLst/>
                              <a:gdLst>
                                <a:gd name="G0" fmla="+- 486 0 0"/>
                                <a:gd name="G1" fmla="+- 21600 0 0"/>
                                <a:gd name="G2" fmla="+- 21600 0 0"/>
                                <a:gd name="T0" fmla="*/ 486 w 22086"/>
                                <a:gd name="T1" fmla="*/ 0 h 43200"/>
                                <a:gd name="T2" fmla="*/ 0 w 22086"/>
                                <a:gd name="T3" fmla="*/ 43195 h 43200"/>
                                <a:gd name="T4" fmla="*/ 486 w 22086"/>
                                <a:gd name="T5" fmla="*/ 21600 h 43200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</a:cxnLst>
                              <a:rect l="0" t="0" r="r" b="b"/>
                              <a:pathLst>
                                <a:path w="22086" h="43200" fill="none" extrusionOk="0">
                                  <a:moveTo>
                                    <a:pt x="485" y="0"/>
                                  </a:moveTo>
                                  <a:cubicBezTo>
                                    <a:pt x="12415" y="0"/>
                                    <a:pt x="22086" y="9670"/>
                                    <a:pt x="22086" y="21600"/>
                                  </a:cubicBezTo>
                                  <a:cubicBezTo>
                                    <a:pt x="22086" y="33529"/>
                                    <a:pt x="12415" y="43200"/>
                                    <a:pt x="486" y="43200"/>
                                  </a:cubicBezTo>
                                  <a:cubicBezTo>
                                    <a:pt x="323" y="43200"/>
                                    <a:pt x="161" y="43198"/>
                                    <a:pt x="0" y="43194"/>
                                  </a:cubicBezTo>
                                </a:path>
                                <a:path w="22086" h="43200" stroke="0" extrusionOk="0">
                                  <a:moveTo>
                                    <a:pt x="485" y="0"/>
                                  </a:moveTo>
                                  <a:cubicBezTo>
                                    <a:pt x="12415" y="0"/>
                                    <a:pt x="22086" y="9670"/>
                                    <a:pt x="22086" y="21600"/>
                                  </a:cubicBezTo>
                                  <a:cubicBezTo>
                                    <a:pt x="22086" y="33529"/>
                                    <a:pt x="12415" y="43200"/>
                                    <a:pt x="486" y="43200"/>
                                  </a:cubicBezTo>
                                  <a:cubicBezTo>
                                    <a:pt x="323" y="43200"/>
                                    <a:pt x="161" y="43198"/>
                                    <a:pt x="0" y="43194"/>
                                  </a:cubicBezTo>
                                  <a:lnTo>
                                    <a:pt x="486" y="21600"/>
                                  </a:lnTo>
                                  <a:close/>
                                </a:path>
                              </a:pathLst>
                            </a:custGeom>
                            <a:noFill/>
                            <a:ln w="2857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 vert="horz" wrap="none" lIns="36000" tIns="36000" rIns="36000" bIns="36000" numCol="1" anchor="ctr" anchorCtr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  <p:sp>
                          <p:nvSpPr>
                            <p:cNvPr id="155" name="Arc 41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rot="-5400000">
                              <a:off x="1648" y="11004"/>
                              <a:ext cx="160" cy="288"/>
                            </a:xfrm>
                            <a:custGeom>
                              <a:avLst/>
                              <a:gdLst>
                                <a:gd name="G0" fmla="+- 486 0 0"/>
                                <a:gd name="G1" fmla="+- 21600 0 0"/>
                                <a:gd name="G2" fmla="+- 21600 0 0"/>
                                <a:gd name="T0" fmla="*/ 486 w 22086"/>
                                <a:gd name="T1" fmla="*/ 0 h 43200"/>
                                <a:gd name="T2" fmla="*/ 0 w 22086"/>
                                <a:gd name="T3" fmla="*/ 43195 h 43200"/>
                                <a:gd name="T4" fmla="*/ 486 w 22086"/>
                                <a:gd name="T5" fmla="*/ 21600 h 43200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</a:cxnLst>
                              <a:rect l="0" t="0" r="r" b="b"/>
                              <a:pathLst>
                                <a:path w="22086" h="43200" fill="none" extrusionOk="0">
                                  <a:moveTo>
                                    <a:pt x="485" y="0"/>
                                  </a:moveTo>
                                  <a:cubicBezTo>
                                    <a:pt x="12415" y="0"/>
                                    <a:pt x="22086" y="9670"/>
                                    <a:pt x="22086" y="21600"/>
                                  </a:cubicBezTo>
                                  <a:cubicBezTo>
                                    <a:pt x="22086" y="33529"/>
                                    <a:pt x="12415" y="43200"/>
                                    <a:pt x="486" y="43200"/>
                                  </a:cubicBezTo>
                                  <a:cubicBezTo>
                                    <a:pt x="323" y="43200"/>
                                    <a:pt x="161" y="43198"/>
                                    <a:pt x="0" y="43194"/>
                                  </a:cubicBezTo>
                                </a:path>
                                <a:path w="22086" h="43200" stroke="0" extrusionOk="0">
                                  <a:moveTo>
                                    <a:pt x="485" y="0"/>
                                  </a:moveTo>
                                  <a:cubicBezTo>
                                    <a:pt x="12415" y="0"/>
                                    <a:pt x="22086" y="9670"/>
                                    <a:pt x="22086" y="21600"/>
                                  </a:cubicBezTo>
                                  <a:cubicBezTo>
                                    <a:pt x="22086" y="33529"/>
                                    <a:pt x="12415" y="43200"/>
                                    <a:pt x="486" y="43200"/>
                                  </a:cubicBezTo>
                                  <a:cubicBezTo>
                                    <a:pt x="323" y="43200"/>
                                    <a:pt x="161" y="43198"/>
                                    <a:pt x="0" y="43194"/>
                                  </a:cubicBezTo>
                                  <a:lnTo>
                                    <a:pt x="486" y="21600"/>
                                  </a:lnTo>
                                  <a:close/>
                                </a:path>
                              </a:pathLst>
                            </a:custGeom>
                            <a:noFill/>
                            <a:ln w="2857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 vert="horz" wrap="none" lIns="36000" tIns="36000" rIns="36000" bIns="36000" numCol="1" anchor="ctr" anchorCtr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  <p:sp>
                          <p:nvSpPr>
                            <p:cNvPr id="156" name="Arc 4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rot="-5400000">
                              <a:off x="1936" y="11004"/>
                              <a:ext cx="160" cy="288"/>
                            </a:xfrm>
                            <a:custGeom>
                              <a:avLst/>
                              <a:gdLst>
                                <a:gd name="G0" fmla="+- 486 0 0"/>
                                <a:gd name="G1" fmla="+- 21600 0 0"/>
                                <a:gd name="G2" fmla="+- 21600 0 0"/>
                                <a:gd name="T0" fmla="*/ 486 w 22086"/>
                                <a:gd name="T1" fmla="*/ 0 h 43200"/>
                                <a:gd name="T2" fmla="*/ 0 w 22086"/>
                                <a:gd name="T3" fmla="*/ 43195 h 43200"/>
                                <a:gd name="T4" fmla="*/ 486 w 22086"/>
                                <a:gd name="T5" fmla="*/ 21600 h 43200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</a:cxnLst>
                              <a:rect l="0" t="0" r="r" b="b"/>
                              <a:pathLst>
                                <a:path w="22086" h="43200" fill="none" extrusionOk="0">
                                  <a:moveTo>
                                    <a:pt x="485" y="0"/>
                                  </a:moveTo>
                                  <a:cubicBezTo>
                                    <a:pt x="12415" y="0"/>
                                    <a:pt x="22086" y="9670"/>
                                    <a:pt x="22086" y="21600"/>
                                  </a:cubicBezTo>
                                  <a:cubicBezTo>
                                    <a:pt x="22086" y="33529"/>
                                    <a:pt x="12415" y="43200"/>
                                    <a:pt x="486" y="43200"/>
                                  </a:cubicBezTo>
                                  <a:cubicBezTo>
                                    <a:pt x="323" y="43200"/>
                                    <a:pt x="161" y="43198"/>
                                    <a:pt x="0" y="43194"/>
                                  </a:cubicBezTo>
                                </a:path>
                                <a:path w="22086" h="43200" stroke="0" extrusionOk="0">
                                  <a:moveTo>
                                    <a:pt x="485" y="0"/>
                                  </a:moveTo>
                                  <a:cubicBezTo>
                                    <a:pt x="12415" y="0"/>
                                    <a:pt x="22086" y="9670"/>
                                    <a:pt x="22086" y="21600"/>
                                  </a:cubicBezTo>
                                  <a:cubicBezTo>
                                    <a:pt x="22086" y="33529"/>
                                    <a:pt x="12415" y="43200"/>
                                    <a:pt x="486" y="43200"/>
                                  </a:cubicBezTo>
                                  <a:cubicBezTo>
                                    <a:pt x="323" y="43200"/>
                                    <a:pt x="161" y="43198"/>
                                    <a:pt x="0" y="43194"/>
                                  </a:cubicBezTo>
                                  <a:lnTo>
                                    <a:pt x="486" y="21600"/>
                                  </a:lnTo>
                                  <a:close/>
                                </a:path>
                              </a:pathLst>
                            </a:custGeom>
                            <a:noFill/>
                            <a:ln w="2857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 vert="horz" wrap="none" lIns="36000" tIns="36000" rIns="36000" bIns="36000" numCol="1" anchor="ctr" anchorCtr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</p:grpSp>
                      <p:sp>
                        <p:nvSpPr>
                          <p:cNvPr id="117" name="Freeform 43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1740" y="14201"/>
                            <a:ext cx="2562" cy="1"/>
                          </a:xfrm>
                          <a:custGeom>
                            <a:avLst/>
                            <a:gdLst/>
                            <a:ahLst/>
                            <a:cxnLst>
                              <a:cxn ang="0">
                                <a:pos x="2562" y="0"/>
                              </a:cxn>
                              <a:cxn ang="0">
                                <a:pos x="0" y="0"/>
                              </a:cxn>
                            </a:cxnLst>
                            <a:rect l="0" t="0" r="r" b="b"/>
                            <a:pathLst>
                              <a:path w="2562" h="1">
                                <a:moveTo>
                                  <a:pt x="2562" y="0"/>
                                </a:moveTo>
                                <a:lnTo>
                                  <a:pt x="0" y="0"/>
                                </a:lnTo>
                              </a:path>
                            </a:pathLst>
                          </a:custGeom>
                          <a:noFill/>
                          <a:ln w="28575">
                            <a:solidFill>
                              <a:srgbClr val="000000"/>
                            </a:solidFill>
                            <a:round/>
                            <a:headEnd type="oval" w="lg" len="lg"/>
                            <a:tailEnd type="oval" w="med" len="med"/>
                          </a:ln>
                        </p:spPr>
                        <p:txBody>
                          <a:bodyPr vert="horz" wrap="none" lIns="36000" tIns="36000" rIns="36000" bIns="36000" numCol="1" anchor="ctr" anchorCtr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  <p:sp>
                        <p:nvSpPr>
                          <p:cNvPr id="118" name="Oval 44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255" y="14150"/>
                            <a:ext cx="111" cy="90"/>
                          </a:xfrm>
                          <a:prstGeom prst="ellipse">
                            <a:avLst/>
                          </a:prstGeom>
                          <a:solidFill>
                            <a:srgbClr val="FFFFFF"/>
                          </a:solidFill>
                          <a:ln w="2857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vert="horz" wrap="none" lIns="36000" tIns="36000" rIns="36000" bIns="36000" numCol="1" anchor="ctr" anchorCtr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  <p:sp>
                        <p:nvSpPr>
                          <p:cNvPr id="119" name="Line 4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4255" y="14109"/>
                            <a:ext cx="111" cy="181"/>
                          </a:xfrm>
                          <a:prstGeom prst="line">
                            <a:avLst/>
                          </a:prstGeom>
                          <a:noFill/>
                          <a:ln w="2857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vert="horz" wrap="none" lIns="36000" tIns="36000" rIns="36000" bIns="36000" numCol="1" anchor="ctr" anchorCtr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  <p:sp>
                        <p:nvSpPr>
                          <p:cNvPr id="120" name="Text Box 46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293" y="14052"/>
                            <a:ext cx="447" cy="181"/>
                          </a:xfrm>
                          <a:prstGeom prst="rect">
                            <a:avLst/>
                          </a:prstGeom>
                          <a:noFill/>
                          <a:ln w="28575">
                            <a:noFill/>
                            <a:miter lim="800000"/>
                            <a:headEnd/>
                            <a:tailEnd/>
                          </a:ln>
                        </p:spPr>
                        <p:txBody>
                          <a:bodyPr vert="horz" wrap="none" lIns="36000" tIns="36000" rIns="36000" bIns="36000" numCol="1" anchor="ctr" anchorCtr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lvl="0" indent="0" algn="l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</a:pPr>
                            <a:endParaRPr kumimoji="0" lang="ru-RU" sz="18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21" name="Oval 47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272" y="14700"/>
                            <a:ext cx="111" cy="90"/>
                          </a:xfrm>
                          <a:prstGeom prst="ellipse">
                            <a:avLst/>
                          </a:prstGeom>
                          <a:solidFill>
                            <a:srgbClr val="FFFFFF"/>
                          </a:solidFill>
                          <a:ln w="2857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vert="horz" wrap="none" lIns="36000" tIns="36000" rIns="36000" bIns="36000" numCol="1" anchor="ctr" anchorCtr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  <p:sp>
                        <p:nvSpPr>
                          <p:cNvPr id="122" name="Line 4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4272" y="14659"/>
                            <a:ext cx="111" cy="181"/>
                          </a:xfrm>
                          <a:prstGeom prst="line">
                            <a:avLst/>
                          </a:prstGeom>
                          <a:noFill/>
                          <a:ln w="2857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vert="horz" wrap="none" lIns="36000" tIns="36000" rIns="36000" bIns="36000" numCol="1" anchor="ctr" anchorCtr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  <p:sp>
                        <p:nvSpPr>
                          <p:cNvPr id="123" name="Freeform 49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1699" y="14735"/>
                            <a:ext cx="2562" cy="1"/>
                          </a:xfrm>
                          <a:custGeom>
                            <a:avLst/>
                            <a:gdLst/>
                            <a:ahLst/>
                            <a:cxnLst>
                              <a:cxn ang="0">
                                <a:pos x="2562" y="0"/>
                              </a:cxn>
                              <a:cxn ang="0">
                                <a:pos x="0" y="0"/>
                              </a:cxn>
                            </a:cxnLst>
                            <a:rect l="0" t="0" r="r" b="b"/>
                            <a:pathLst>
                              <a:path w="2562" h="1">
                                <a:moveTo>
                                  <a:pt x="2562" y="0"/>
                                </a:moveTo>
                                <a:lnTo>
                                  <a:pt x="0" y="0"/>
                                </a:lnTo>
                              </a:path>
                            </a:pathLst>
                          </a:custGeom>
                          <a:noFill/>
                          <a:ln w="2857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vert="horz" wrap="none" lIns="36000" tIns="36000" rIns="36000" bIns="36000" numCol="1" anchor="ctr" anchorCtr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  <p:sp>
                        <p:nvSpPr>
                          <p:cNvPr id="125" name="Line 51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836" y="14207"/>
                            <a:ext cx="1" cy="1793"/>
                          </a:xfrm>
                          <a:prstGeom prst="line">
                            <a:avLst/>
                          </a:prstGeom>
                          <a:noFill/>
                          <a:ln w="28575">
                            <a:solidFill>
                              <a:srgbClr val="000000"/>
                            </a:solidFill>
                            <a:round/>
                            <a:headEnd type="oval"/>
                            <a:tailEnd/>
                          </a:ln>
                        </p:spPr>
                        <p:txBody>
                          <a:bodyPr vert="horz" wrap="none" lIns="36000" tIns="36000" rIns="36000" bIns="36000" numCol="1" anchor="ctr" anchorCtr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  <p:sp>
                        <p:nvSpPr>
                          <p:cNvPr id="126" name="Line 5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3387" y="14736"/>
                            <a:ext cx="7" cy="1264"/>
                          </a:xfrm>
                          <a:prstGeom prst="line">
                            <a:avLst/>
                          </a:prstGeom>
                          <a:noFill/>
                          <a:ln w="28575">
                            <a:solidFill>
                              <a:srgbClr val="000000"/>
                            </a:solidFill>
                            <a:round/>
                            <a:headEnd type="oval"/>
                            <a:tailEnd/>
                          </a:ln>
                        </p:spPr>
                        <p:txBody>
                          <a:bodyPr vert="horz" wrap="none" lIns="36000" tIns="36000" rIns="36000" bIns="36000" numCol="1" anchor="ctr" anchorCtr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  <p:sp>
                        <p:nvSpPr>
                          <p:cNvPr id="135" name="Text Box 63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248" y="15068"/>
                            <a:ext cx="456" cy="284"/>
                          </a:xfrm>
                          <a:prstGeom prst="rect">
                            <a:avLst/>
                          </a:prstGeom>
                          <a:noFill/>
                          <a:ln w="28575">
                            <a:noFill/>
                            <a:miter lim="800000"/>
                            <a:headEnd/>
                            <a:tailEnd/>
                          </a:ln>
                        </p:spPr>
                        <p:txBody>
                          <a:bodyPr vert="horz" wrap="none" lIns="36000" tIns="36000" rIns="36000" bIns="36000" numCol="1" anchor="ctr" anchorCtr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R="0" lvl="0" indent="0" algn="ctr" fontAlgn="base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ts val="100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</a:pPr>
                            <a:r>
                              <a:rPr lang="en-US" b="1" kern="0" dirty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 pitchFamily="18" charset="0"/>
                                <a:ea typeface="Cambria Math" pitchFamily="18" charset="0"/>
                                <a:cs typeface="Arial" pitchFamily="34" charset="0"/>
                              </a:rPr>
                              <a:t>R</a:t>
                            </a:r>
                            <a:r>
                              <a:rPr lang="ru-RU" b="1" kern="0" baseline="-25000" dirty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 pitchFamily="18" charset="0"/>
                                <a:ea typeface="Cambria Math" pitchFamily="18" charset="0"/>
                                <a:cs typeface="Arial" pitchFamily="34" charset="0"/>
                              </a:rPr>
                              <a:t>ч</a:t>
                            </a:r>
                          </a:p>
                        </p:txBody>
                      </p:sp>
                      <p:sp>
                        <p:nvSpPr>
                          <p:cNvPr id="136" name="Text Box 64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423" y="15129"/>
                            <a:ext cx="338" cy="284"/>
                          </a:xfrm>
                          <a:prstGeom prst="rect">
                            <a:avLst/>
                          </a:prstGeom>
                          <a:noFill/>
                          <a:ln w="28575">
                            <a:noFill/>
                            <a:miter lim="800000"/>
                            <a:headEnd/>
                            <a:tailEnd/>
                          </a:ln>
                        </p:spPr>
                        <p:txBody>
                          <a:bodyPr vert="horz" wrap="none" lIns="36000" tIns="36000" rIns="36000" bIns="36000" numCol="1" anchor="ctr" anchorCtr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lvl="0" indent="0" algn="ctr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ts val="100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</a:pPr>
                            <a:r>
                              <a:rPr kumimoji="0" lang="en-US" b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Arial Narrow" pitchFamily="34" charset="0"/>
                                <a:cs typeface="Arial" pitchFamily="34" charset="0"/>
                              </a:rPr>
                              <a:t>R</a:t>
                            </a:r>
                            <a:r>
                              <a:rPr kumimoji="0" lang="ru-RU" b="1" u="none" strike="noStrike" cap="none" normalizeH="0" baseline="-2500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Arial Narrow" pitchFamily="34" charset="0"/>
                                <a:cs typeface="Arial" pitchFamily="34" charset="0"/>
                              </a:rPr>
                              <a:t>2</a:t>
                            </a:r>
                            <a:endParaRPr kumimoji="0" lang="ru-RU" b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 Narrow" pitchFamily="34" charset="0"/>
                              <a:cs typeface="Arial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37" name="Text Box 65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929" y="15130"/>
                            <a:ext cx="239" cy="284"/>
                          </a:xfrm>
                          <a:prstGeom prst="rect">
                            <a:avLst/>
                          </a:prstGeom>
                          <a:noFill/>
                          <a:ln w="28575">
                            <a:noFill/>
                            <a:miter lim="800000"/>
                            <a:headEnd/>
                            <a:tailEnd/>
                          </a:ln>
                        </p:spPr>
                        <p:txBody>
                          <a:bodyPr vert="horz" wrap="none" lIns="36000" tIns="36000" rIns="36000" bIns="36000" numCol="1" anchor="ctr" anchorCtr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lvl="0" indent="0" algn="ctr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ts val="100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</a:pPr>
                            <a:r>
                              <a:rPr kumimoji="0" lang="en-US" b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Arial Narrow" pitchFamily="34" charset="0"/>
                                <a:cs typeface="Arial" pitchFamily="34" charset="0"/>
                              </a:rPr>
                              <a:t>R</a:t>
                            </a:r>
                            <a:r>
                              <a:rPr kumimoji="0" lang="ru-RU" b="1" u="none" strike="noStrike" cap="none" normalizeH="0" baseline="-2500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Arial Narrow" pitchFamily="34" charset="0"/>
                                <a:cs typeface="Arial" pitchFamily="34" charset="0"/>
                              </a:rPr>
                              <a:t>1</a:t>
                            </a:r>
                            <a:endParaRPr kumimoji="0" lang="ru-RU" b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 Narrow" pitchFamily="34" charset="0"/>
                              <a:cs typeface="Arial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38" name="Text Box 66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319" y="13970"/>
                            <a:ext cx="258" cy="189"/>
                          </a:xfrm>
                          <a:prstGeom prst="rect">
                            <a:avLst/>
                          </a:prstGeom>
                          <a:noFill/>
                          <a:ln w="28575">
                            <a:noFill/>
                            <a:miter lim="800000"/>
                            <a:headEnd/>
                            <a:tailEnd/>
                          </a:ln>
                        </p:spPr>
                        <p:txBody>
                          <a:bodyPr vert="horz" wrap="none" lIns="36000" tIns="36000" rIns="36000" bIns="36000" numCol="1" anchor="ctr" anchorCtr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lvl="0" indent="0" algn="ctr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ts val="100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</a:pPr>
                            <a:r>
                              <a:rPr kumimoji="0" lang="en-US" b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Arial" pitchFamily="34" charset="0"/>
                                <a:cs typeface="Arial" pitchFamily="34" charset="0"/>
                              </a:rPr>
                              <a:t>1</a:t>
                            </a:r>
                            <a:endParaRPr kumimoji="0" lang="ru-RU" b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  <a:cs typeface="Arial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39" name="Text Box 67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369" y="14482"/>
                            <a:ext cx="168" cy="215"/>
                          </a:xfrm>
                          <a:prstGeom prst="rect">
                            <a:avLst/>
                          </a:prstGeom>
                          <a:noFill/>
                          <a:ln w="28575">
                            <a:noFill/>
                            <a:miter lim="800000"/>
                            <a:headEnd/>
                            <a:tailEnd/>
                          </a:ln>
                        </p:spPr>
                        <p:txBody>
                          <a:bodyPr vert="horz" wrap="none" lIns="36000" tIns="36000" rIns="36000" bIns="36000" numCol="1" anchor="ctr" anchorCtr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lvl="0" indent="0" algn="ctr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ts val="100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</a:pPr>
                            <a:r>
                              <a:rPr kumimoji="0" lang="en-US" b="1" i="0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libri" pitchFamily="34" charset="0"/>
                              </a:rPr>
                              <a:t>2</a:t>
                            </a:r>
                            <a:endParaRPr kumimoji="0" lang="ru-RU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40" name="Line 6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1699" y="14746"/>
                            <a:ext cx="0" cy="1290"/>
                          </a:xfrm>
                          <a:prstGeom prst="line">
                            <a:avLst/>
                          </a:prstGeom>
                          <a:noFill/>
                          <a:ln w="28575">
                            <a:solidFill>
                              <a:srgbClr val="000000"/>
                            </a:solidFill>
                            <a:round/>
                            <a:headEnd type="oval"/>
                            <a:tailEnd/>
                          </a:ln>
                        </p:spPr>
                        <p:txBody>
                          <a:bodyPr vert="horz" wrap="none" lIns="36000" tIns="36000" rIns="36000" bIns="36000" numCol="1" anchor="ctr" anchorCtr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  <p:sp>
                        <p:nvSpPr>
                          <p:cNvPr id="142" name="Text Box 70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268" y="15068"/>
                            <a:ext cx="456" cy="284"/>
                          </a:xfrm>
                          <a:prstGeom prst="rect">
                            <a:avLst/>
                          </a:prstGeom>
                          <a:noFill/>
                          <a:ln w="28575">
                            <a:noFill/>
                            <a:miter lim="800000"/>
                            <a:headEnd/>
                            <a:tailEnd/>
                          </a:ln>
                        </p:spPr>
                        <p:txBody>
                          <a:bodyPr vert="horz" wrap="none" lIns="36000" tIns="36000" rIns="36000" bIns="36000" numCol="1" anchor="ctr" anchorCtr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 fontAlgn="base">
                              <a:spcBef>
                                <a:spcPct val="0"/>
                              </a:spcBef>
                              <a:spcAft>
                                <a:spcPts val="1000"/>
                              </a:spcAft>
                            </a:pPr>
                            <a:r>
                              <a:rPr lang="en-US" b="1" kern="0" dirty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 pitchFamily="18" charset="0"/>
                                <a:ea typeface="Cambria Math" pitchFamily="18" charset="0"/>
                                <a:cs typeface="Arial" pitchFamily="34" charset="0"/>
                              </a:rPr>
                              <a:t>R</a:t>
                            </a:r>
                            <a:r>
                              <a:rPr lang="ru-RU" b="1" kern="0" baseline="-25000" dirty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 pitchFamily="18" charset="0"/>
                                <a:ea typeface="Cambria Math" pitchFamily="18" charset="0"/>
                                <a:cs typeface="Arial" pitchFamily="34" charset="0"/>
                              </a:rPr>
                              <a:t>0</a:t>
                            </a:r>
                          </a:p>
                        </p:txBody>
                      </p:sp>
                      <p:sp>
                        <p:nvSpPr>
                          <p:cNvPr id="145" name="Text Box 74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708" y="14331"/>
                            <a:ext cx="258" cy="284"/>
                          </a:xfrm>
                          <a:prstGeom prst="rect">
                            <a:avLst/>
                          </a:prstGeom>
                          <a:noFill/>
                          <a:ln w="28575">
                            <a:noFill/>
                            <a:miter lim="800000"/>
                            <a:headEnd/>
                            <a:tailEnd/>
                          </a:ln>
                        </p:spPr>
                        <p:txBody>
                          <a:bodyPr vert="horz" wrap="none" lIns="36000" tIns="36000" rIns="36000" bIns="36000" numCol="1" anchor="ctr" anchorCtr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lvl="0" indent="0" algn="ctr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ts val="100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</a:pPr>
                            <a:r>
                              <a:rPr kumimoji="0" lang="en-US" b="1" u="none" strike="noStrike" cap="none" normalizeH="0" baseline="0" dirty="0" err="1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Arial Narrow" pitchFamily="34" charset="0"/>
                                <a:cs typeface="Arial" pitchFamily="34" charset="0"/>
                              </a:rPr>
                              <a:t>R</a:t>
                            </a:r>
                            <a:r>
                              <a:rPr kumimoji="0" lang="en-US" b="1" u="none" strike="noStrike" cap="none" normalizeH="0" baseline="-25000" dirty="0" err="1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Arial Narrow" pitchFamily="34" charset="0"/>
                                <a:cs typeface="Arial" pitchFamily="34" charset="0"/>
                              </a:rPr>
                              <a:t>н</a:t>
                            </a:r>
                            <a:endParaRPr kumimoji="0" lang="ru-RU" b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 Narrow" pitchFamily="34" charset="0"/>
                              <a:cs typeface="Arial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46" name="Text Box 75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602" y="14486"/>
                            <a:ext cx="257" cy="279"/>
                          </a:xfrm>
                          <a:prstGeom prst="rect">
                            <a:avLst/>
                          </a:prstGeom>
                          <a:noFill/>
                          <a:ln w="28575">
                            <a:noFill/>
                            <a:miter lim="800000"/>
                            <a:headEnd/>
                            <a:tailEnd/>
                          </a:ln>
                        </p:spPr>
                        <p:txBody>
                          <a:bodyPr vert="horz" wrap="none" lIns="36000" tIns="36000" rIns="36000" bIns="36000" numCol="1" anchor="ctr" anchorCtr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lvl="0" indent="0" algn="ctr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ts val="100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</a:pPr>
                            <a:r>
                              <a:rPr kumimoji="0" lang="en-US" b="1" i="0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Arial" pitchFamily="34" charset="0"/>
                                <a:cs typeface="Arial" pitchFamily="34" charset="0"/>
                              </a:rPr>
                              <a:t>a</a:t>
                            </a:r>
                            <a:endParaRPr kumimoji="0" lang="ru-RU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  <a:cs typeface="Arial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47" name="Text Box 76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313" y="14481"/>
                            <a:ext cx="454" cy="249"/>
                          </a:xfrm>
                          <a:prstGeom prst="rect">
                            <a:avLst/>
                          </a:prstGeom>
                          <a:noFill/>
                          <a:ln w="28575">
                            <a:noFill/>
                            <a:miter lim="800000"/>
                            <a:headEnd/>
                            <a:tailEnd/>
                          </a:ln>
                        </p:spPr>
                        <p:txBody>
                          <a:bodyPr vert="horz" wrap="none" lIns="36000" tIns="36000" rIns="36000" bIns="36000" numCol="1" anchor="ctr" anchorCtr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lvl="0" indent="0" algn="ctr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ts val="100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</a:pPr>
                            <a:r>
                              <a:rPr kumimoji="0" lang="en-US" b="1" i="0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Arial" pitchFamily="34" charset="0"/>
                                <a:cs typeface="Arial" pitchFamily="34" charset="0"/>
                              </a:rPr>
                              <a:t>b</a:t>
                            </a:r>
                            <a:endParaRPr kumimoji="0" lang="ru-RU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  <a:cs typeface="Arial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48" name="Text Box 77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278" y="14753"/>
                            <a:ext cx="241" cy="210"/>
                          </a:xfrm>
                          <a:prstGeom prst="rect">
                            <a:avLst/>
                          </a:prstGeom>
                          <a:noFill/>
                          <a:ln w="28575">
                            <a:noFill/>
                            <a:miter lim="800000"/>
                            <a:headEnd/>
                            <a:tailEnd/>
                          </a:ln>
                        </p:spPr>
                        <p:txBody>
                          <a:bodyPr vert="horz" wrap="none" lIns="36000" tIns="36000" rIns="36000" bIns="36000" numCol="1" anchor="ctr" anchorCtr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lvl="0" indent="0" algn="ctr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ts val="100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</a:pPr>
                            <a:r>
                              <a:rPr kumimoji="0" lang="en-US" b="1" i="0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Arial" pitchFamily="34" charset="0"/>
                                <a:cs typeface="Arial" pitchFamily="34" charset="0"/>
                              </a:rPr>
                              <a:t>c</a:t>
                            </a:r>
                            <a:endParaRPr kumimoji="0" lang="ru-RU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  <a:cs typeface="Arial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49" name="Text Box 78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177" y="14233"/>
                            <a:ext cx="368" cy="222"/>
                          </a:xfrm>
                          <a:prstGeom prst="rect">
                            <a:avLst/>
                          </a:prstGeom>
                          <a:noFill/>
                          <a:ln w="28575">
                            <a:noFill/>
                            <a:miter lim="800000"/>
                            <a:headEnd/>
                            <a:tailEnd/>
                          </a:ln>
                        </p:spPr>
                        <p:txBody>
                          <a:bodyPr vert="horz" wrap="none" lIns="36000" tIns="36000" rIns="36000" bIns="36000" numCol="1" anchor="ctr" anchorCtr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 fontAlgn="base">
                              <a:spcBef>
                                <a:spcPct val="0"/>
                              </a:spcBef>
                              <a:spcAft>
                                <a:spcPts val="1000"/>
                              </a:spcAft>
                            </a:pPr>
                            <a:r>
                              <a:rPr lang="en-US" b="1" dirty="0" smtClean="0">
                                <a:latin typeface="Arial" pitchFamily="34" charset="0"/>
                                <a:cs typeface="Arial" pitchFamily="34" charset="0"/>
                              </a:rPr>
                              <a:t>d</a:t>
                            </a:r>
                            <a:endParaRPr lang="ru-RU" b="1" dirty="0" smtClean="0">
                              <a:latin typeface="Arial" pitchFamily="34" charset="0"/>
                              <a:cs typeface="Arial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52" name="Text Box 81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560" y="13958"/>
                            <a:ext cx="508" cy="262"/>
                          </a:xfrm>
                          <a:prstGeom prst="rect">
                            <a:avLst/>
                          </a:prstGeom>
                          <a:noFill/>
                          <a:ln w="28575">
                            <a:noFill/>
                            <a:miter lim="800000"/>
                            <a:headEnd/>
                            <a:tailEnd/>
                          </a:ln>
                        </p:spPr>
                        <p:txBody>
                          <a:bodyPr vert="horz" wrap="none" lIns="36000" tIns="36000" rIns="36000" bIns="36000" numCol="1" anchor="ctr" anchorCtr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lvl="0" indent="0" algn="ctr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ts val="100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</a:pPr>
                            <a:r>
                              <a:rPr kumimoji="0" lang="en-US" b="1" i="0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Arial" pitchFamily="34" charset="0"/>
                                <a:cs typeface="Arial" pitchFamily="34" charset="0"/>
                              </a:rPr>
                              <a:t>e</a:t>
                            </a:r>
                            <a:endParaRPr kumimoji="0" lang="ru-RU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  <a:cs typeface="Arial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108" name="Двойная стрелка вверх/вниз 107"/>
                        <p:cNvSpPr/>
                        <p:nvPr/>
                      </p:nvSpPr>
                      <p:spPr>
                        <a:xfrm>
                          <a:off x="3572320" y="2520000"/>
                          <a:ext cx="79240" cy="576000"/>
                        </a:xfrm>
                        <a:prstGeom prst="upDownArrow">
                          <a:avLst/>
                        </a:prstGeom>
                        <a:solidFill>
                          <a:srgbClr val="FF00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vert="horz" wrap="none" lIns="36000" tIns="36000" rIns="36000" bIns="36000" rtlCol="0" anchor="ctr" anchorCtr="0">
                          <a:noAutofit/>
                        </a:bodyPr>
                        <a:lstStyle/>
                        <a:p>
                          <a:pPr algn="ctr"/>
                          <a:endParaRPr lang="ru-RU"/>
                        </a:p>
                      </p:txBody>
                    </p:sp>
                    <p:sp>
                      <p:nvSpPr>
                        <p:cNvPr id="109" name="Text Box 95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42910" y="2214554"/>
                          <a:ext cx="377193" cy="209063"/>
                        </a:xfrm>
                        <a:prstGeom prst="rect">
                          <a:avLst/>
                        </a:prstGeom>
                        <a:noFill/>
                        <a:ln w="28575">
                          <a:noFill/>
                          <a:miter lim="800000"/>
                          <a:headEnd/>
                          <a:tailEnd/>
                        </a:ln>
                      </p:spPr>
                      <p:txBody>
                        <a:bodyPr vert="horz" wrap="none" lIns="36000" tIns="36000" rIns="36000" bIns="36000" numCol="1" anchor="ctr" anchorCtr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ts val="100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6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libri" pitchFamily="34" charset="0"/>
                            </a:rPr>
                            <a:t>TV</a:t>
                          </a:r>
                          <a:endParaRPr kumimoji="0" lang="ru-RU" sz="16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</a:endParaRPr>
                        </a:p>
                      </p:txBody>
                    </p:sp>
                  </p:grpSp>
                  <p:sp>
                    <p:nvSpPr>
                      <p:cNvPr id="97" name="Rectangle 12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933613" y="3275854"/>
                        <a:ext cx="142876" cy="42862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vert="horz" wrap="none" lIns="36000" tIns="36000" rIns="36000" bIns="36000" numCol="1" anchor="ctr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ru-RU"/>
                      </a:p>
                    </p:txBody>
                  </p:sp>
                  <p:sp>
                    <p:nvSpPr>
                      <p:cNvPr id="186" name="Rectangle 12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67792" y="2369819"/>
                        <a:ext cx="142876" cy="42862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vert="horz" wrap="none" lIns="36000" tIns="36000" rIns="36000" bIns="36000" numCol="1" anchor="ctr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ru-RU"/>
                      </a:p>
                    </p:txBody>
                  </p:sp>
                </p:grpSp>
                <p:sp>
                  <p:nvSpPr>
                    <p:cNvPr id="187" name="Rectangle 1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16349" y="4214414"/>
                      <a:ext cx="142876" cy="42862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none" lIns="36000" tIns="36000" rIns="36000" bIns="36000" numCol="1" anchor="ctr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88" name="Rectangle 1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98725" y="4214414"/>
                      <a:ext cx="142876" cy="42862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none" lIns="36000" tIns="36000" rIns="36000" bIns="36000" numCol="1" anchor="ctr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99" name="Группа 98"/>
                  <p:cNvGrpSpPr/>
                  <p:nvPr/>
                </p:nvGrpSpPr>
                <p:grpSpPr>
                  <a:xfrm>
                    <a:off x="1907704" y="3822340"/>
                    <a:ext cx="658388" cy="1505707"/>
                    <a:chOff x="1202838" y="3407320"/>
                    <a:chExt cx="658388" cy="1505707"/>
                  </a:xfrm>
                </p:grpSpPr>
                <p:sp>
                  <p:nvSpPr>
                    <p:cNvPr id="104" name="Скругленный прямоугольник 103"/>
                    <p:cNvSpPr/>
                    <p:nvPr/>
                  </p:nvSpPr>
                  <p:spPr>
                    <a:xfrm rot="2467317" flipH="1">
                      <a:off x="1799161" y="4162796"/>
                      <a:ext cx="50530" cy="266877"/>
                    </a:xfrm>
                    <a:prstGeom prst="roundRect">
                      <a:avLst>
                        <a:gd name="adj" fmla="val 50000"/>
                      </a:avLst>
                    </a:prstGeom>
                    <a:noFill/>
                    <a:ln w="3175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vert="horz" wrap="none" lIns="36000" tIns="36000" rIns="36000" bIns="36000" rtlCol="0" anchor="ctr" anchorCtr="0">
                      <a:noAutofit/>
                    </a:bodyPr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5" name="Скругленный прямоугольник 104"/>
                    <p:cNvSpPr/>
                    <p:nvPr/>
                  </p:nvSpPr>
                  <p:spPr>
                    <a:xfrm rot="19279228" flipH="1">
                      <a:off x="1796681" y="3906455"/>
                      <a:ext cx="64545" cy="34022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FCC99"/>
                    </a:solidFill>
                    <a:ln w="3175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vert="horz" wrap="none" lIns="36000" tIns="36000" rIns="36000" bIns="36000" rtlCol="0" anchor="ctr" anchorCtr="0">
                      <a:noAutofit/>
                    </a:bodyPr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92" name="Скругленный прямоугольник 191"/>
                    <p:cNvSpPr/>
                    <p:nvPr/>
                  </p:nvSpPr>
                  <p:spPr>
                    <a:xfrm rot="19279228" flipH="1">
                      <a:off x="1311875" y="3681981"/>
                      <a:ext cx="64545" cy="34022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FCC99"/>
                    </a:solidFill>
                    <a:ln w="3175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vert="horz" wrap="none" lIns="36000" tIns="36000" rIns="36000" bIns="36000" rtlCol="0" anchor="ctr" anchorCtr="0">
                      <a:noAutofit/>
                    </a:bodyPr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93" name="Скругленный прямоугольник 192"/>
                    <p:cNvSpPr/>
                    <p:nvPr/>
                  </p:nvSpPr>
                  <p:spPr>
                    <a:xfrm rot="21329361" flipH="1">
                      <a:off x="1202838" y="3407320"/>
                      <a:ext cx="57525" cy="340227"/>
                    </a:xfrm>
                    <a:prstGeom prst="roundRect">
                      <a:avLst>
                        <a:gd name="adj" fmla="val 50000"/>
                      </a:avLst>
                    </a:prstGeom>
                    <a:noFill/>
                    <a:ln w="3175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vert="horz" wrap="none" lIns="36000" tIns="36000" rIns="36000" bIns="36000" rtlCol="0" anchor="ctr" anchorCtr="0">
                      <a:noAutofit/>
                    </a:bodyPr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194" name="Группа 193"/>
                    <p:cNvGrpSpPr/>
                    <p:nvPr/>
                  </p:nvGrpSpPr>
                  <p:grpSpPr>
                    <a:xfrm>
                      <a:off x="1368318" y="3553708"/>
                      <a:ext cx="417896" cy="1359319"/>
                      <a:chOff x="1368318" y="3553708"/>
                      <a:chExt cx="417896" cy="1359319"/>
                    </a:xfrm>
                  </p:grpSpPr>
                  <p:grpSp>
                    <p:nvGrpSpPr>
                      <p:cNvPr id="195" name="Группа 194"/>
                      <p:cNvGrpSpPr/>
                      <p:nvPr/>
                    </p:nvGrpSpPr>
                    <p:grpSpPr>
                      <a:xfrm>
                        <a:off x="1368318" y="3598095"/>
                        <a:ext cx="417896" cy="1314932"/>
                        <a:chOff x="742051" y="1452707"/>
                        <a:chExt cx="459124" cy="1683968"/>
                      </a:xfrm>
                    </p:grpSpPr>
                    <p:sp>
                      <p:nvSpPr>
                        <p:cNvPr id="197" name="Прямоугольник 196"/>
                        <p:cNvSpPr/>
                        <p:nvPr/>
                      </p:nvSpPr>
                      <p:spPr>
                        <a:xfrm>
                          <a:off x="905906" y="1754304"/>
                          <a:ext cx="131388" cy="86239"/>
                        </a:xfrm>
                        <a:prstGeom prst="rect">
                          <a:avLst/>
                        </a:prstGeom>
                        <a:noFill/>
                        <a:ln w="31750" cap="flat" cmpd="sng" algn="ctr">
                          <a:solidFill>
                            <a:sysClr val="windowText" lastClr="000000"/>
                          </a:solidFill>
                          <a:prstDash val="solid"/>
                        </a:ln>
                        <a:effectLst/>
                      </p:spPr>
                      <p:txBody>
                        <a:bodyPr vert="horz" wrap="none" lIns="36000" tIns="36000" rIns="36000" bIns="36000" rtlCol="0" anchor="ctr" anchorCtr="0">
                          <a:noAutofit/>
                        </a:bodyPr>
                        <a:lstStyle/>
                        <a:p>
                          <a:pPr marL="0" marR="0" lvl="0" indent="0" algn="ctr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ru-RU" sz="18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p:txBody>
                    </p:sp>
                    <p:grpSp>
                      <p:nvGrpSpPr>
                        <p:cNvPr id="198" name="Группа 197"/>
                        <p:cNvGrpSpPr/>
                        <p:nvPr/>
                      </p:nvGrpSpPr>
                      <p:grpSpPr>
                        <a:xfrm>
                          <a:off x="742051" y="1452707"/>
                          <a:ext cx="459124" cy="1683968"/>
                          <a:chOff x="742051" y="1452707"/>
                          <a:chExt cx="459124" cy="1683968"/>
                        </a:xfrm>
                      </p:grpSpPr>
                      <p:sp>
                        <p:nvSpPr>
                          <p:cNvPr id="199" name="Скругленный прямоугольник 198"/>
                          <p:cNvSpPr/>
                          <p:nvPr/>
                        </p:nvSpPr>
                        <p:spPr>
                          <a:xfrm>
                            <a:off x="793068" y="1852128"/>
                            <a:ext cx="357065" cy="479302"/>
                          </a:xfrm>
                          <a:prstGeom prst="roundRect">
                            <a:avLst/>
                          </a:prstGeom>
                          <a:solidFill>
                            <a:srgbClr val="FFCC99"/>
                          </a:solidFill>
                          <a:ln w="31750" cap="flat" cmpd="sng" algn="ctr">
                            <a:solidFill>
                              <a:sysClr val="windowText" lastClr="000000"/>
                            </a:solidFill>
                            <a:prstDash val="solid"/>
                          </a:ln>
                          <a:effectLst/>
                        </p:spPr>
                        <p:txBody>
                          <a:bodyPr vert="horz" wrap="none" lIns="36000" tIns="36000" rIns="36000" bIns="36000" rtlCol="0" anchor="ctr" anchorCtr="0">
                            <a:noAutofit/>
                          </a:bodyPr>
                          <a:lstStyle/>
                          <a:p>
                            <a:pPr marL="0" marR="0" lvl="0" indent="0" algn="ctr" defTabSz="91440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ru-RU" sz="18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200" name="Скругленный прямоугольник 199"/>
                          <p:cNvSpPr/>
                          <p:nvPr/>
                        </p:nvSpPr>
                        <p:spPr>
                          <a:xfrm flipH="1">
                            <a:off x="1026789" y="2441436"/>
                            <a:ext cx="120662" cy="547128"/>
                          </a:xfrm>
                          <a:prstGeom prst="roundRect">
                            <a:avLst>
                              <a:gd name="adj" fmla="val 50000"/>
                            </a:avLst>
                          </a:prstGeom>
                          <a:noFill/>
                          <a:ln w="31750" cap="flat" cmpd="sng" algn="ctr">
                            <a:solidFill>
                              <a:sysClr val="windowText" lastClr="000000"/>
                            </a:solidFill>
                            <a:prstDash val="solid"/>
                          </a:ln>
                          <a:effectLst/>
                        </p:spPr>
                        <p:txBody>
                          <a:bodyPr vert="horz" wrap="none" lIns="36000" tIns="36000" rIns="36000" bIns="36000" rtlCol="0" anchor="ctr" anchorCtr="0">
                            <a:noAutofit/>
                          </a:bodyPr>
                          <a:lstStyle/>
                          <a:p>
                            <a:pPr marL="0" marR="0" lvl="0" indent="0" algn="ctr" defTabSz="91440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ru-RU" sz="18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201" name="Скругленный прямоугольник 200"/>
                          <p:cNvSpPr/>
                          <p:nvPr/>
                        </p:nvSpPr>
                        <p:spPr>
                          <a:xfrm flipH="1">
                            <a:off x="797916" y="2455328"/>
                            <a:ext cx="120662" cy="547128"/>
                          </a:xfrm>
                          <a:prstGeom prst="roundRect">
                            <a:avLst>
                              <a:gd name="adj" fmla="val 50000"/>
                            </a:avLst>
                          </a:prstGeom>
                          <a:noFill/>
                          <a:ln w="31750" cap="flat" cmpd="sng" algn="ctr">
                            <a:solidFill>
                              <a:sysClr val="windowText" lastClr="000000"/>
                            </a:solidFill>
                            <a:prstDash val="solid"/>
                          </a:ln>
                          <a:effectLst/>
                        </p:spPr>
                        <p:txBody>
                          <a:bodyPr vert="horz" wrap="none" lIns="36000" tIns="36000" rIns="36000" bIns="36000" rtlCol="0" anchor="ctr" anchorCtr="0">
                            <a:noAutofit/>
                          </a:bodyPr>
                          <a:lstStyle/>
                          <a:p>
                            <a:pPr marL="0" marR="0" lvl="0" indent="0" algn="ctr" defTabSz="91440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ru-RU" sz="18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202" name="Скругленный прямоугольник 201"/>
                          <p:cNvSpPr/>
                          <p:nvPr/>
                        </p:nvSpPr>
                        <p:spPr>
                          <a:xfrm>
                            <a:off x="793068" y="2276872"/>
                            <a:ext cx="357065" cy="269620"/>
                          </a:xfrm>
                          <a:prstGeom prst="roundRect">
                            <a:avLst/>
                          </a:prstGeom>
                          <a:solidFill>
                            <a:srgbClr val="00B050"/>
                          </a:solidFill>
                          <a:ln w="31750" cap="flat" cmpd="sng" algn="ctr">
                            <a:solidFill>
                              <a:sysClr val="windowText" lastClr="000000"/>
                            </a:solidFill>
                            <a:prstDash val="solid"/>
                          </a:ln>
                          <a:effectLst/>
                        </p:spPr>
                        <p:txBody>
                          <a:bodyPr vert="horz" wrap="none" lIns="36000" tIns="36000" rIns="36000" bIns="36000" rtlCol="0" anchor="ctr" anchorCtr="0">
                            <a:noAutofit/>
                          </a:bodyPr>
                          <a:lstStyle/>
                          <a:p>
                            <a:pPr marL="0" marR="0" lvl="0" indent="0" algn="ctr" defTabSz="91440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ru-RU" sz="18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203" name="Улыбающееся лицо 202"/>
                          <p:cNvSpPr/>
                          <p:nvPr/>
                        </p:nvSpPr>
                        <p:spPr>
                          <a:xfrm>
                            <a:off x="838124" y="1452707"/>
                            <a:ext cx="267218" cy="309835"/>
                          </a:xfrm>
                          <a:prstGeom prst="smileyFace">
                            <a:avLst>
                              <a:gd name="adj" fmla="val 4653"/>
                            </a:avLst>
                          </a:prstGeom>
                          <a:gradFill flip="none" rotWithShape="1">
                            <a:gsLst>
                              <a:gs pos="0">
                                <a:srgbClr val="FFFF00">
                                  <a:shade val="30000"/>
                                  <a:satMod val="115000"/>
                                </a:srgbClr>
                              </a:gs>
                              <a:gs pos="50000">
                                <a:srgbClr val="FFFF00">
                                  <a:shade val="67500"/>
                                  <a:satMod val="115000"/>
                                </a:srgbClr>
                              </a:gs>
                              <a:gs pos="100000">
                                <a:srgbClr val="FFFF00">
                                  <a:shade val="100000"/>
                                  <a:satMod val="115000"/>
                                </a:srgbClr>
                              </a:gs>
                            </a:gsLst>
                            <a:lin ang="16200000" scaled="1"/>
                            <a:tileRect/>
                          </a:gradFill>
                          <a:ln w="31750" cap="flat" cmpd="sng" algn="ctr">
                            <a:solidFill>
                              <a:sysClr val="windowText" lastClr="000000"/>
                            </a:solidFill>
                            <a:prstDash val="solid"/>
                          </a:ln>
                          <a:effectLst/>
                        </p:spPr>
                        <p:txBody>
                          <a:bodyPr vert="horz" wrap="none" lIns="36000" tIns="36000" rIns="36000" bIns="36000" rtlCol="0" anchor="ctr" anchorCtr="0">
                            <a:noAutofit/>
                          </a:bodyPr>
                          <a:lstStyle/>
                          <a:p>
                            <a:pPr marL="0" marR="0" lvl="0" indent="0" algn="ctr" defTabSz="91440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ru-RU" sz="1800" b="0" i="0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ysClr val="window" lastClr="FFFFFF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204" name="Хорда 203"/>
                          <p:cNvSpPr/>
                          <p:nvPr/>
                        </p:nvSpPr>
                        <p:spPr>
                          <a:xfrm rot="5726762">
                            <a:off x="758544" y="2941325"/>
                            <a:ext cx="178857" cy="211843"/>
                          </a:xfrm>
                          <a:prstGeom prst="chord">
                            <a:avLst>
                              <a:gd name="adj1" fmla="val 4672785"/>
                              <a:gd name="adj2" fmla="val 16200000"/>
                            </a:avLst>
                          </a:prstGeom>
                          <a:solidFill>
                            <a:srgbClr val="FFC000"/>
                          </a:solidFill>
                          <a:ln w="31750" cap="flat" cmpd="sng" algn="ctr">
                            <a:solidFill>
                              <a:sysClr val="windowText" lastClr="000000"/>
                            </a:solidFill>
                            <a:prstDash val="solid"/>
                          </a:ln>
                          <a:effectLst/>
                        </p:spPr>
                        <p:txBody>
                          <a:bodyPr vert="horz" wrap="none" lIns="36000" tIns="36000" rIns="36000" bIns="36000" rtlCol="0" anchor="ctr" anchorCtr="0">
                            <a:noAutofit/>
                          </a:bodyPr>
                          <a:lstStyle/>
                          <a:p>
                            <a:pPr marL="0" marR="0" lvl="0" indent="0" algn="ctr" defTabSz="91440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ru-RU" sz="18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205" name="Хорда 204"/>
                          <p:cNvSpPr/>
                          <p:nvPr/>
                        </p:nvSpPr>
                        <p:spPr>
                          <a:xfrm rot="5726762">
                            <a:off x="1005825" y="2938649"/>
                            <a:ext cx="178857" cy="211843"/>
                          </a:xfrm>
                          <a:prstGeom prst="chord">
                            <a:avLst>
                              <a:gd name="adj1" fmla="val 4672785"/>
                              <a:gd name="adj2" fmla="val 16200000"/>
                            </a:avLst>
                          </a:prstGeom>
                          <a:solidFill>
                            <a:srgbClr val="FFC000"/>
                          </a:solidFill>
                          <a:ln w="31750" cap="flat" cmpd="sng" algn="ctr">
                            <a:solidFill>
                              <a:sysClr val="windowText" lastClr="000000"/>
                            </a:solidFill>
                            <a:prstDash val="solid"/>
                          </a:ln>
                          <a:effectLst/>
                        </p:spPr>
                        <p:txBody>
                          <a:bodyPr vert="horz" wrap="none" lIns="36000" tIns="36000" rIns="36000" bIns="36000" rtlCol="0" anchor="ctr" anchorCtr="0">
                            <a:noAutofit/>
                          </a:bodyPr>
                          <a:lstStyle/>
                          <a:p>
                            <a:pPr marL="0" marR="0" lvl="0" indent="0" algn="ctr" defTabSz="91440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ru-RU" sz="18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206" name="Скругленный прямоугольник 205"/>
                          <p:cNvSpPr/>
                          <p:nvPr/>
                        </p:nvSpPr>
                        <p:spPr>
                          <a:xfrm>
                            <a:off x="849687" y="1853007"/>
                            <a:ext cx="45719" cy="432727"/>
                          </a:xfrm>
                          <a:prstGeom prst="roundRect">
                            <a:avLst/>
                          </a:prstGeom>
                          <a:solidFill>
                            <a:srgbClr val="00B050"/>
                          </a:solidFill>
                          <a:ln w="15875" cap="flat" cmpd="sng" algn="ctr">
                            <a:solidFill>
                              <a:sysClr val="windowText" lastClr="000000"/>
                            </a:solidFill>
                            <a:prstDash val="solid"/>
                          </a:ln>
                          <a:effectLst/>
                        </p:spPr>
                        <p:txBody>
                          <a:bodyPr vert="horz" wrap="none" lIns="36000" tIns="36000" rIns="36000" bIns="36000" rtlCol="0" anchor="ctr" anchorCtr="0">
                            <a:noAutofit/>
                          </a:bodyPr>
                          <a:lstStyle/>
                          <a:p>
                            <a:pPr marL="0" marR="0" lvl="0" indent="0" algn="ctr" defTabSz="91440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ru-RU" sz="18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207" name="Скругленный прямоугольник 206"/>
                          <p:cNvSpPr/>
                          <p:nvPr/>
                        </p:nvSpPr>
                        <p:spPr>
                          <a:xfrm>
                            <a:off x="1049349" y="1855977"/>
                            <a:ext cx="45719" cy="432727"/>
                          </a:xfrm>
                          <a:prstGeom prst="roundRect">
                            <a:avLst/>
                          </a:prstGeom>
                          <a:solidFill>
                            <a:srgbClr val="00B050"/>
                          </a:solidFill>
                          <a:ln w="15875" cap="flat" cmpd="sng" algn="ctr">
                            <a:solidFill>
                              <a:sysClr val="windowText" lastClr="000000"/>
                            </a:solidFill>
                            <a:prstDash val="solid"/>
                          </a:ln>
                          <a:effectLst/>
                        </p:spPr>
                        <p:txBody>
                          <a:bodyPr vert="horz" wrap="none" lIns="36000" tIns="36000" rIns="36000" bIns="36000" rtlCol="0" anchor="ctr" anchorCtr="0">
                            <a:noAutofit/>
                          </a:bodyPr>
                          <a:lstStyle/>
                          <a:p>
                            <a:pPr marL="0" marR="0" lvl="0" indent="0" algn="ctr" defTabSz="91440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ru-RU" sz="18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196" name="Пирог 195"/>
                      <p:cNvSpPr/>
                      <p:nvPr/>
                    </p:nvSpPr>
                    <p:spPr>
                      <a:xfrm>
                        <a:off x="1454530" y="3553708"/>
                        <a:ext cx="253189" cy="185903"/>
                      </a:xfrm>
                      <a:prstGeom prst="pie">
                        <a:avLst>
                          <a:gd name="adj1" fmla="val 10757660"/>
                          <a:gd name="adj2" fmla="val 57106"/>
                        </a:avLst>
                      </a:prstGeom>
                      <a:solidFill>
                        <a:srgbClr val="FF6600"/>
                      </a:solidFill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vert="horz" wrap="none" lIns="36000" tIns="36000" rIns="36000" bIns="36000" rtlCol="0" anchor="ctr" anchorCtr="0">
                        <a:noAutofit/>
                      </a:bodyPr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  <p:sp>
                <p:nvSpPr>
                  <p:cNvPr id="208" name="Скругленный прямоугольник 207"/>
                  <p:cNvSpPr/>
                  <p:nvPr/>
                </p:nvSpPr>
                <p:spPr bwMode="auto">
                  <a:xfrm>
                    <a:off x="76186" y="5293539"/>
                    <a:ext cx="3888928" cy="139794"/>
                  </a:xfrm>
                  <a:prstGeom prst="roundRect">
                    <a:avLst/>
                  </a:prstGeom>
                  <a:pattFill prst="weave">
                    <a:fgClr>
                      <a:schemeClr val="tx1"/>
                    </a:fgClr>
                    <a:bgClr>
                      <a:schemeClr val="bg1"/>
                    </a:bgClr>
                  </a:pattFill>
                  <a:ln w="31750" cmpd="sng">
                    <a:solidFill>
                      <a:schemeClr val="tx1"/>
                    </a:solidFill>
                    <a:prstDash val="solid"/>
                    <a:round/>
                    <a:headEnd type="stealth" w="sm" len="sm"/>
                    <a:tailEnd/>
                  </a:ln>
                </p:spPr>
                <p:txBody>
                  <a:bodyPr vert="horz" wrap="none" lIns="36000" tIns="36000" rIns="36000" bIns="36000" numCol="1" rtlCol="0" anchor="ctr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2" name="TextBox 1"/>
                  <p:cNvSpPr txBox="1"/>
                  <p:nvPr/>
                </p:nvSpPr>
                <p:spPr>
                  <a:xfrm>
                    <a:off x="2117715" y="3161930"/>
                    <a:ext cx="366053" cy="380480"/>
                  </a:xfrm>
                  <a:prstGeom prst="rect">
                    <a:avLst/>
                  </a:prstGeom>
                  <a:noFill/>
                </p:spPr>
                <p:txBody>
                  <a:bodyPr vert="horz" wrap="none" lIns="36000" tIns="36000" rIns="36000" bIns="36000" rtlCol="0" anchor="ctr" anchorCtr="0">
                    <a:noAutofit/>
                  </a:bodyPr>
                  <a:lstStyle/>
                  <a:p>
                    <a:r>
                      <a:rPr lang="ru-RU" sz="2000" b="1" dirty="0">
                        <a:solidFill>
                          <a:prstClr val="black"/>
                        </a:solidFill>
                        <a:latin typeface="Cambria Math" pitchFamily="18" charset="0"/>
                        <a:ea typeface="Cambria Math" pitchFamily="18" charset="0"/>
                        <a:cs typeface="Times New Roman" pitchFamily="18" charset="0"/>
                      </a:rPr>
                      <a:t> </a:t>
                    </a:r>
                    <a:r>
                      <a:rPr lang="en-US" sz="2000" b="1" kern="0" dirty="0">
                        <a:ln w="12700">
                          <a:solidFill>
                            <a:prstClr val="black"/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  <a:cs typeface="Arial" pitchFamily="34" charset="0"/>
                      </a:rPr>
                      <a:t>I</a:t>
                    </a:r>
                    <a:r>
                      <a:rPr lang="ru-RU" sz="2000" b="1" kern="0" baseline="-25000" dirty="0">
                        <a:ln w="12700">
                          <a:solidFill>
                            <a:prstClr val="black"/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  <a:cs typeface="Arial" pitchFamily="34" charset="0"/>
                      </a:rPr>
                      <a:t>н</a:t>
                    </a:r>
                    <a:r>
                      <a:rPr lang="ru-RU" sz="2000" dirty="0" smtClean="0">
                        <a:latin typeface="Cambria Math" pitchFamily="18" charset="0"/>
                        <a:ea typeface="Cambria Math" pitchFamily="18" charset="0"/>
                      </a:rPr>
                      <a:t> </a:t>
                    </a:r>
                    <a:endParaRPr lang="ru-RU" sz="2000" dirty="0">
                      <a:latin typeface="Cambria Math" pitchFamily="18" charset="0"/>
                      <a:ea typeface="Cambria Math" pitchFamily="18" charset="0"/>
                    </a:endParaRPr>
                  </a:p>
                </p:txBody>
              </p:sp>
            </p:grpSp>
            <p:cxnSp>
              <p:nvCxnSpPr>
                <p:cNvPr id="6" name="Прямая соединительная линия 5"/>
                <p:cNvCxnSpPr/>
                <p:nvPr/>
              </p:nvCxnSpPr>
              <p:spPr>
                <a:xfrm>
                  <a:off x="1320598" y="3143849"/>
                  <a:ext cx="2445422" cy="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  <a:prstDash val="lg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Полилиния 8"/>
              <p:cNvSpPr/>
              <p:nvPr/>
            </p:nvSpPr>
            <p:spPr>
              <a:xfrm>
                <a:off x="1191633" y="3780519"/>
                <a:ext cx="857380" cy="1325737"/>
              </a:xfrm>
              <a:custGeom>
                <a:avLst/>
                <a:gdLst>
                  <a:gd name="connsiteX0" fmla="*/ 565248 w 598027"/>
                  <a:gd name="connsiteY0" fmla="*/ 1305189 h 1325737"/>
                  <a:gd name="connsiteX1" fmla="*/ 554974 w 598027"/>
                  <a:gd name="connsiteY1" fmla="*/ 144209 h 1325737"/>
                  <a:gd name="connsiteX2" fmla="*/ 144007 w 598027"/>
                  <a:gd name="connsiteY2" fmla="*/ 41468 h 1325737"/>
                  <a:gd name="connsiteX3" fmla="*/ 20718 w 598027"/>
                  <a:gd name="connsiteY3" fmla="*/ 359966 h 1325737"/>
                  <a:gd name="connsiteX4" fmla="*/ 169 w 598027"/>
                  <a:gd name="connsiteY4" fmla="*/ 1325737 h 1325737"/>
                  <a:gd name="connsiteX5" fmla="*/ 169 w 598027"/>
                  <a:gd name="connsiteY5" fmla="*/ 1325737 h 132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8027" h="1325737">
                    <a:moveTo>
                      <a:pt x="565248" y="1305189"/>
                    </a:moveTo>
                    <a:cubicBezTo>
                      <a:pt x="595214" y="830009"/>
                      <a:pt x="625181" y="354829"/>
                      <a:pt x="554974" y="144209"/>
                    </a:cubicBezTo>
                    <a:cubicBezTo>
                      <a:pt x="484767" y="-66411"/>
                      <a:pt x="233050" y="5509"/>
                      <a:pt x="144007" y="41468"/>
                    </a:cubicBezTo>
                    <a:cubicBezTo>
                      <a:pt x="54964" y="77427"/>
                      <a:pt x="44691" y="145921"/>
                      <a:pt x="20718" y="359966"/>
                    </a:cubicBezTo>
                    <a:cubicBezTo>
                      <a:pt x="-3255" y="574011"/>
                      <a:pt x="169" y="1325737"/>
                      <a:pt x="169" y="1325737"/>
                    </a:cubicBezTo>
                    <a:lnTo>
                      <a:pt x="169" y="1325737"/>
                    </a:lnTo>
                  </a:path>
                </a:pathLst>
              </a:custGeom>
              <a:ln w="28575">
                <a:solidFill>
                  <a:srgbClr val="FF0000"/>
                </a:solidFill>
                <a:prstDash val="dash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1" name="Прямоугольник 10"/>
            <p:cNvSpPr/>
            <p:nvPr/>
          </p:nvSpPr>
          <p:spPr>
            <a:xfrm>
              <a:off x="3635896" y="3336552"/>
              <a:ext cx="236209" cy="380480"/>
            </a:xfrm>
            <a:prstGeom prst="rect">
              <a:avLst/>
            </a:prstGeom>
          </p:spPr>
          <p:txBody>
            <a:bodyPr vert="horz" wrap="none" lIns="36000" tIns="36000" rIns="36000" bIns="36000" anchor="ctr" anchorCtr="0">
              <a:noAutofit/>
            </a:bodyPr>
            <a:lstStyle/>
            <a:p>
              <a:r>
                <a:rPr lang="en-US" sz="2000" b="1" kern="0" dirty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rPr>
                <a:t>U</a:t>
              </a:r>
              <a:endParaRPr lang="ru-RU" sz="2000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endParaRPr>
            </a:p>
          </p:txBody>
        </p:sp>
      </p:grpSp>
      <p:sp>
        <p:nvSpPr>
          <p:cNvPr id="209" name="Скругленный прямоугольник 208"/>
          <p:cNvSpPr/>
          <p:nvPr/>
        </p:nvSpPr>
        <p:spPr bwMode="auto">
          <a:xfrm>
            <a:off x="107504" y="620688"/>
            <a:ext cx="8421490" cy="581333"/>
          </a:xfrm>
          <a:prstGeom prst="roundRect">
            <a:avLst/>
          </a:prstGeom>
          <a:gradFill flip="none" rotWithShape="1">
            <a:gsLst>
              <a:gs pos="0">
                <a:srgbClr val="66FFFF">
                  <a:shade val="30000"/>
                  <a:satMod val="115000"/>
                </a:srgbClr>
              </a:gs>
              <a:gs pos="50000">
                <a:srgbClr val="66FFFF">
                  <a:shade val="67500"/>
                  <a:satMod val="115000"/>
                </a:srgbClr>
              </a:gs>
              <a:gs pos="100000">
                <a:srgbClr val="66FFFF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6600"/>
            </a:solidFill>
            <a:headEnd type="stealth" w="sm" len="sm"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457200" algn="just">
              <a:lnSpc>
                <a:spcPts val="2000"/>
              </a:lnSpc>
            </a:pPr>
            <a:r>
              <a:rPr lang="ru-RU" sz="2200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Поэтому </a:t>
            </a: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для обеспечения безопасности обслуживающего персонала необходимо использовать средства </a:t>
            </a:r>
            <a:r>
              <a:rPr lang="ru-RU" sz="2200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защиты.</a:t>
            </a:r>
            <a:endParaRPr lang="ru-RU" sz="2200" dirty="0">
              <a:latin typeface="Arial Narrow" pitchFamily="34" charset="0"/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 bwMode="auto">
          <a:xfrm>
            <a:off x="8710613" y="9525"/>
            <a:ext cx="428625" cy="6858000"/>
          </a:xfrm>
          <a:prstGeom prst="rect">
            <a:avLst/>
          </a:prstGeom>
          <a:gradFill flip="none" rotWithShape="1"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solidFill>
                <a:prstClr val="white"/>
              </a:solidFill>
            </a:endParaRPr>
          </a:p>
        </p:txBody>
      </p:sp>
      <p:pic>
        <p:nvPicPr>
          <p:cNvPr id="40966" name="Рисунок 15" descr="Ifmo-logo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5400000">
            <a:off x="8551557" y="207849"/>
            <a:ext cx="785786" cy="416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7" name="TextBox 16"/>
          <p:cNvSpPr txBox="1">
            <a:spLocks noChangeArrowheads="1"/>
          </p:cNvSpPr>
          <p:nvPr/>
        </p:nvSpPr>
        <p:spPr bwMode="auto">
          <a:xfrm rot="5400000">
            <a:off x="8038272" y="4932169"/>
            <a:ext cx="2000266" cy="338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600" i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i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aas@lastech.ifmo.ru</a:t>
            </a:r>
            <a:endParaRPr lang="ru-RU" sz="1600" i="1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968" name="TextBox 17"/>
          <p:cNvSpPr txBox="1">
            <a:spLocks noChangeArrowheads="1"/>
          </p:cNvSpPr>
          <p:nvPr/>
        </p:nvSpPr>
        <p:spPr bwMode="auto">
          <a:xfrm rot="5400000">
            <a:off x="7369112" y="4922902"/>
            <a:ext cx="2928959" cy="245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000" dirty="0">
                <a:solidFill>
                  <a:prstClr val="black"/>
                </a:solidFill>
              </a:rPr>
              <a:t>       СЛОБОДЯНЮК  АЛЕКСАНДР АЛЕКСАНДРОВИЧ</a:t>
            </a:r>
            <a:endParaRPr lang="ru-RU" sz="1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 rot="5400000">
            <a:off x="7940675" y="1914525"/>
            <a:ext cx="185737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14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кафедра  ЛТ и ЭП</a:t>
            </a:r>
          </a:p>
        </p:txBody>
      </p: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79" name="Line 76"/>
          <p:cNvSpPr>
            <a:spLocks noChangeShapeType="1"/>
          </p:cNvSpPr>
          <p:nvPr/>
        </p:nvSpPr>
        <p:spPr bwMode="auto">
          <a:xfrm>
            <a:off x="1903477" y="2549206"/>
            <a:ext cx="0" cy="20455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619672" y="3501008"/>
            <a:ext cx="5086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Arial Narrow" pitchFamily="34" charset="0"/>
                <a:cs typeface="Arial" pitchFamily="34" charset="0"/>
              </a:rPr>
              <a:t>Человек касается фазного провода </a:t>
            </a:r>
            <a:r>
              <a:rPr lang="ru-RU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Arial Narrow" pitchFamily="34" charset="0"/>
                <a:cs typeface="Arial" pitchFamily="34" charset="0"/>
              </a:rPr>
              <a:t>С:</a:t>
            </a:r>
            <a:endParaRPr lang="ru-RU" sz="2400" b="1" dirty="0">
              <a:ln>
                <a:solidFill>
                  <a:sysClr val="windowText" lastClr="000000"/>
                </a:solidFill>
              </a:ln>
              <a:solidFill>
                <a:srgbClr val="FF6600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34541" y="4653136"/>
            <a:ext cx="1965251" cy="741311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noAutofit/>
          </a:bodyPr>
          <a:lstStyle/>
          <a:p>
            <a:pPr indent="457200">
              <a:lnSpc>
                <a:spcPts val="2200"/>
              </a:lnSpc>
            </a:pP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И в общем </a:t>
            </a:r>
          </a:p>
          <a:p>
            <a:pPr>
              <a:lnSpc>
                <a:spcPts val="2200"/>
              </a:lnSpc>
            </a:pP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случае получим:</a:t>
            </a:r>
            <a:endParaRPr lang="ru-RU" sz="2200" dirty="0">
              <a:solidFill>
                <a:prstClr val="black"/>
              </a:solidFill>
              <a:latin typeface="Arial Narrow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Скругленный прямоугольник 94"/>
              <p:cNvSpPr/>
              <p:nvPr/>
            </p:nvSpPr>
            <p:spPr>
              <a:xfrm>
                <a:off x="1474278" y="5589240"/>
                <a:ext cx="4825914" cy="786782"/>
              </a:xfrm>
              <a:prstGeom prst="roundRect">
                <a:avLst/>
              </a:prstGeom>
              <a:gradFill flip="none" rotWithShape="1">
                <a:gsLst>
                  <a:gs pos="0">
                    <a:srgbClr val="FFFF00">
                      <a:shade val="30000"/>
                      <a:satMod val="115000"/>
                    </a:srgbClr>
                  </a:gs>
                  <a:gs pos="50000">
                    <a:srgbClr val="FFFF00">
                      <a:shade val="67500"/>
                      <a:satMod val="115000"/>
                    </a:srgbClr>
                  </a:gs>
                  <a:gs pos="100000">
                    <a:srgbClr val="FFFF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38100" cap="flat" cmpd="sng" algn="ctr">
                <a:solidFill>
                  <a:srgbClr val="F79646">
                    <a:lumMod val="7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lIns="36000" tIns="36000" rIns="36000" bIns="36000" rtlCol="0" anchor="ctr" anchorCtr="0"/>
              <a:lstStyle/>
              <a:p>
                <a:pPr lvl="0" algn="ctr">
                  <a:lnSpc>
                    <a:spcPts val="3800"/>
                  </a:lnSpc>
                  <a:defRPr/>
                </a:pPr>
                <a:r>
                  <a:rPr kumimoji="0" lang="ru-RU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kumimoji="0" lang="en-US" sz="28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I</a:t>
                </a:r>
                <a:r>
                  <a:rPr kumimoji="0" lang="ru-RU" sz="2800" b="1" i="0" u="none" strike="noStrike" kern="0" cap="none" spc="0" normalizeH="0" baseline="-2500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ч</a:t>
                </a:r>
                <a:r>
                  <a:rPr kumimoji="0" lang="ru-RU" sz="2800" b="1" i="0" u="none" strike="noStrike" kern="0" cap="none" spc="0" normalizeH="0" baseline="0" noProof="0" dirty="0" smtClean="0">
                    <a:ln w="12700">
                      <a:solidFill>
                        <a:sysClr val="windowText" lastClr="000000"/>
                      </a:solidFill>
                      <a:prstDash val="solid"/>
                    </a:ln>
                    <a:solidFill>
                      <a:srgbClr val="C0504D">
                        <a:lumMod val="75000"/>
                      </a:srgbClr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 </a:t>
                </a:r>
                <a:r>
                  <a:rPr kumimoji="0" lang="ru-RU" sz="28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l-GR" sz="2800" b="1" i="1" u="none" strike="noStrike" kern="0" cap="none" spc="0" normalizeH="0" baseline="0" noProof="0" dirty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kumimoji="0" lang="en-US" sz="2800" b="1" i="1" u="none" strike="noStrike" kern="0" cap="none" spc="0" normalizeH="0" baseline="0" noProof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𝐔</m:t>
                        </m:r>
                        <m:r>
                          <a:rPr kumimoji="0" lang="ru-RU" sz="2800" b="1" i="1" u="none" strike="noStrike" kern="0" cap="none" spc="0" normalizeH="0" baseline="-12000" noProof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Ф</m:t>
                        </m:r>
                      </m:num>
                      <m:den>
                        <m:r>
                          <a:rPr kumimoji="0" lang="en-US" sz="2800" b="1" i="1" u="none" strike="noStrike" kern="0" cap="none" spc="0" normalizeH="0" baseline="0" noProof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𝐑</m:t>
                        </m:r>
                        <m:r>
                          <a:rPr kumimoji="0" lang="ru-RU" sz="2800" b="1" i="1" u="none" strike="noStrike" kern="0" cap="none" spc="0" normalizeH="0" baseline="-25000" noProof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ч</m:t>
                        </m:r>
                        <m:r>
                          <a:rPr lang="ru-RU" sz="2800" b="1" i="1" ker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+</m:t>
                        </m:r>
                        <m:r>
                          <a:rPr lang="en-US" sz="2800" b="1" i="1" kern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𝐑</m:t>
                        </m:r>
                        <m:r>
                          <a:rPr lang="ru-RU" sz="2800" b="1" i="1" kern="0" baseline="-2500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пола</m:t>
                        </m:r>
                        <m:r>
                          <a:rPr lang="en-US" sz="2800" b="1" i="1" kern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+</m:t>
                        </m:r>
                        <m:r>
                          <a:rPr lang="en-US" sz="2800" b="1" i="1" kern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𝐑</m:t>
                        </m:r>
                        <m:r>
                          <a:rPr lang="ru-RU" sz="2800" b="1" i="1" kern="0" baseline="-2500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обуви</m:t>
                        </m:r>
                        <m:r>
                          <a:rPr lang="en-US" sz="2800" b="1" i="1" kern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+</m:t>
                        </m:r>
                        <m:r>
                          <a:rPr lang="en-US" sz="2800" b="1" i="1" kern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𝐑</m:t>
                        </m:r>
                        <m:r>
                          <a:rPr lang="ru-RU" sz="2800" b="1" i="1" kern="0" baseline="-2500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ср</m:t>
                        </m:r>
                        <m:r>
                          <a:rPr lang="ru-RU" sz="2800" b="1" i="1" kern="0" baseline="-1600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.  </m:t>
                        </m:r>
                        <m:r>
                          <a:rPr lang="ru-RU" sz="2800" b="1" i="1" kern="0" baseline="-2500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защиты</m:t>
                        </m:r>
                        <m:r>
                          <a:rPr lang="ru-RU" sz="2800" b="1" i="1" kern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+</m:t>
                        </m:r>
                        <m:r>
                          <a:rPr lang="en-US" sz="2800" b="1" i="1" kern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𝐑</m:t>
                        </m:r>
                        <m:r>
                          <a:rPr lang="en-US" sz="2800" b="1" i="1" kern="0" baseline="-2500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" pitchFamily="34" charset="0"/>
                          </a:rPr>
                          <m:t>𝟎</m:t>
                        </m:r>
                      </m:den>
                    </m:f>
                  </m:oMath>
                </a14:m>
                <a:r>
                  <a:rPr kumimoji="0" lang="en-US" sz="28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 </a:t>
                </a:r>
                <a:r>
                  <a:rPr kumimoji="0" lang="ru-RU" sz="28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.</a:t>
                </a:r>
                <a:endParaRPr kumimoji="0" lang="ru-RU" sz="2800" b="1" i="0" u="none" strike="noStrike" kern="0" cap="none" spc="0" normalizeH="0" baseline="0" noProof="0" dirty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itchFamily="18" charset="0"/>
                  <a:ea typeface="Cambria Math" pitchFamily="18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95" name="Скругленный прямоугольник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278" y="5589240"/>
                <a:ext cx="4825914" cy="786782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38100" cap="flat" cmpd="sng" algn="ctr">
                <a:solidFill>
                  <a:srgbClr xmlns:a14="http://schemas.microsoft.com/office/drawing/2010/main" val="F79646" mc:Ignorable="">
                    <a:lumMod val="7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xmlns:a14="http://schemas.microsoft.com/office/drawing/2010/main" val="000000" mc:Ignorable="">
                    <a:alpha val="38000"/>
                  </a:srgb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Скругленный прямоугольник 95"/>
              <p:cNvSpPr/>
              <p:nvPr/>
            </p:nvSpPr>
            <p:spPr>
              <a:xfrm>
                <a:off x="3059832" y="4673892"/>
                <a:ext cx="1894724" cy="771332"/>
              </a:xfrm>
              <a:prstGeom prst="roundRect">
                <a:avLst/>
              </a:prstGeom>
              <a:gradFill flip="none" rotWithShape="1">
                <a:gsLst>
                  <a:gs pos="0">
                    <a:srgbClr val="FFFF00">
                      <a:shade val="30000"/>
                      <a:satMod val="115000"/>
                    </a:srgbClr>
                  </a:gs>
                  <a:gs pos="50000">
                    <a:srgbClr val="FFFF00">
                      <a:shade val="67500"/>
                      <a:satMod val="115000"/>
                    </a:srgbClr>
                  </a:gs>
                  <a:gs pos="100000">
                    <a:srgbClr val="FFFF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38100" cap="flat" cmpd="sng" algn="ctr">
                <a:solidFill>
                  <a:srgbClr val="F79646">
                    <a:lumMod val="7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lIns="36000" tIns="36000" rIns="36000" bIns="36000" rtlCol="0" anchor="ctr" anchorCtr="0"/>
              <a:lstStyle/>
              <a:p>
                <a:pPr lvl="0" algn="ctr">
                  <a:lnSpc>
                    <a:spcPts val="3800"/>
                  </a:lnSpc>
                  <a:defRPr/>
                </a:pPr>
                <a:r>
                  <a:rPr kumimoji="0" lang="ru-RU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kumimoji="0" lang="en-US" sz="28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I</a:t>
                </a:r>
                <a:r>
                  <a:rPr kumimoji="0" lang="ru-RU" sz="2800" b="1" i="0" u="none" strike="noStrike" kern="0" cap="none" spc="0" normalizeH="0" baseline="-2500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ч</a:t>
                </a:r>
                <a:r>
                  <a:rPr kumimoji="0" lang="ru-RU" sz="2800" b="1" i="0" u="none" strike="noStrike" kern="0" cap="none" spc="0" normalizeH="0" baseline="0" noProof="0" dirty="0" smtClean="0">
                    <a:ln w="12700">
                      <a:solidFill>
                        <a:sysClr val="windowText" lastClr="000000"/>
                      </a:solidFill>
                      <a:prstDash val="solid"/>
                    </a:ln>
                    <a:solidFill>
                      <a:srgbClr val="C0504D">
                        <a:lumMod val="75000"/>
                      </a:srgbClr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 </a:t>
                </a:r>
                <a:r>
                  <a:rPr kumimoji="0" lang="ru-RU" sz="28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l-GR" sz="2800" b="1" i="1" u="none" strike="noStrike" kern="0" cap="none" spc="0" normalizeH="0" baseline="0" noProof="0" dirty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kumimoji="0" lang="en-US" sz="2800" b="1" i="1" u="none" strike="noStrike" kern="0" cap="none" spc="0" normalizeH="0" baseline="0" noProof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𝐔</m:t>
                        </m:r>
                        <m:r>
                          <a:rPr kumimoji="0" lang="ru-RU" sz="2800" b="1" i="1" u="none" strike="noStrike" kern="0" cap="none" spc="0" normalizeH="0" baseline="-12000" noProof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ф</m:t>
                        </m:r>
                      </m:num>
                      <m:den>
                        <m:r>
                          <a:rPr kumimoji="0" lang="en-US" sz="2800" b="1" i="1" u="none" strike="noStrike" kern="0" cap="none" spc="0" normalizeH="0" baseline="0" noProof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𝐑</m:t>
                        </m:r>
                        <m:r>
                          <a:rPr kumimoji="0" lang="ru-RU" sz="2800" b="1" i="1" u="none" strike="noStrike" kern="0" cap="none" spc="0" normalizeH="0" baseline="-25000" noProof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ч</m:t>
                        </m:r>
                        <m:r>
                          <a:rPr lang="ru-RU" sz="2800" b="1" i="1" ker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+</m:t>
                        </m:r>
                        <m:r>
                          <a:rPr lang="en-US" sz="2800" b="1" i="1" kern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𝐑</m:t>
                        </m:r>
                        <m:r>
                          <a:rPr lang="en-US" sz="2800" b="1" i="1" kern="0" baseline="-2500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" pitchFamily="34" charset="0"/>
                          </a:rPr>
                          <m:t>𝟎</m:t>
                        </m:r>
                      </m:den>
                    </m:f>
                  </m:oMath>
                </a14:m>
                <a:r>
                  <a:rPr kumimoji="0" lang="en-US" sz="28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 </a:t>
                </a:r>
                <a:r>
                  <a:rPr kumimoji="0" lang="ru-RU" sz="28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,</a:t>
                </a:r>
                <a:endParaRPr kumimoji="0" lang="ru-RU" sz="2800" b="1" i="0" u="none" strike="noStrike" kern="0" cap="none" spc="0" normalizeH="0" baseline="0" noProof="0" dirty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itchFamily="18" charset="0"/>
                  <a:ea typeface="Cambria Math" pitchFamily="18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96" name="Скругленный прямоугольник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4673892"/>
                <a:ext cx="1894724" cy="771332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38100" cap="flat" cmpd="sng" algn="ctr">
                <a:solidFill>
                  <a:srgbClr xmlns:a14="http://schemas.microsoft.com/office/drawing/2010/main" val="F79646" mc:Ignorable="">
                    <a:lumMod val="7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xmlns:a14="http://schemas.microsoft.com/office/drawing/2010/main" val="000000" mc:Ignorable="">
                    <a:alpha val="38000"/>
                  </a:srgb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Скругленный прямоугольник 96"/>
          <p:cNvSpPr/>
          <p:nvPr/>
        </p:nvSpPr>
        <p:spPr>
          <a:xfrm>
            <a:off x="2843808" y="4005064"/>
            <a:ext cx="2464040" cy="494451"/>
          </a:xfrm>
          <a:prstGeom prst="round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 cap="flat" cmpd="sng" algn="ctr">
            <a:solidFill>
              <a:srgbClr val="F79646">
                <a:lumMod val="7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36000" tIns="36000" rIns="36000" bIns="36000" rtlCol="0" anchor="ctr" anchorCtr="0"/>
          <a:lstStyle/>
          <a:p>
            <a:pPr lvl="0" algn="ctr">
              <a:lnSpc>
                <a:spcPts val="3800"/>
              </a:lnSpc>
              <a:defRPr/>
            </a:pP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b="1" kern="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U</a:t>
            </a:r>
            <a:r>
              <a:rPr kumimoji="0" lang="ru-RU" sz="2000" b="1" i="0" u="none" strike="noStrike" kern="0" cap="none" spc="0" normalizeH="0" baseline="-18000" noProof="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Arial" pitchFamily="34" charset="0"/>
              </a:rPr>
              <a:t>Ф</a:t>
            </a:r>
            <a:r>
              <a:rPr kumimoji="0" lang="ru-RU" sz="2400" b="1" i="0" u="none" strike="noStrike" kern="0" cap="none" spc="0" normalizeH="0" baseline="0" noProof="0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Arial" pitchFamily="34" charset="0"/>
              </a:rPr>
              <a:t> </a:t>
            </a:r>
            <a:r>
              <a:rPr lang="ru-RU" sz="2400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&lt; </a:t>
            </a:r>
            <a:r>
              <a:rPr lang="en-US" sz="2400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U</a:t>
            </a:r>
            <a:r>
              <a:rPr lang="ru-RU" sz="2000" b="1" kern="0" baseline="-1800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ПР</a:t>
            </a:r>
            <a:r>
              <a:rPr kumimoji="0" lang="ru-RU" sz="2400" b="1" i="0" u="none" strike="noStrike" kern="0" cap="none" spc="0" normalizeH="0" baseline="0" noProof="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Arial" pitchFamily="34" charset="0"/>
              </a:rPr>
              <a:t>&lt; </a:t>
            </a:r>
            <a:r>
              <a:rPr kumimoji="0" lang="en-US" sz="2400" b="1" i="0" u="none" strike="noStrike" kern="0" cap="none" spc="0" normalizeH="0" baseline="0" noProof="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Arial" pitchFamily="34" charset="0"/>
              </a:rPr>
              <a:t>U</a:t>
            </a:r>
            <a:r>
              <a:rPr kumimoji="0" lang="ru-RU" sz="2000" b="1" i="0" u="none" strike="noStrike" kern="0" cap="none" spc="0" normalizeH="0" baseline="-18000" noProof="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Arial" pitchFamily="34" charset="0"/>
              </a:rPr>
              <a:t>ЛИН</a:t>
            </a:r>
            <a:endParaRPr kumimoji="0" lang="ru-RU" sz="2000" b="1" i="0" u="none" strike="noStrike" kern="0" cap="none" spc="0" normalizeH="0" baseline="-18000" noProof="0" dirty="0">
              <a:ln w="12700">
                <a:solidFill>
                  <a:prstClr val="black"/>
                </a:solidFill>
                <a:prstDash val="solid"/>
              </a:ln>
              <a:solidFill>
                <a:srgbClr val="FF0000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Arial" pitchFamily="34" charset="0"/>
            </a:endParaRPr>
          </a:p>
        </p:txBody>
      </p:sp>
      <p:sp>
        <p:nvSpPr>
          <p:cNvPr id="88" name="Скругленный прямоугольник 87"/>
          <p:cNvSpPr/>
          <p:nvPr/>
        </p:nvSpPr>
        <p:spPr bwMode="auto">
          <a:xfrm>
            <a:off x="287223" y="44625"/>
            <a:ext cx="8317225" cy="576064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</a:pP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АНАЛИЗ 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УСЛОВИЙ БЕЗОПАСНОСТИ В ТРЕХФАЗНЫХ ЧЕТЫРЕХПРОВОДНЫХ ЭЛЕКТРИЧЕСКИХ СЕТЯХ С ГЛУХОЗАЗЕМЛЕННОЙ НЕЙТРАЛЬЮ</a:t>
            </a:r>
            <a:endParaRPr lang="ru-RU" sz="2000" b="1" dirty="0">
              <a:solidFill>
                <a:prstClr val="black"/>
              </a:solidFill>
              <a:latin typeface="Arial Narrow" pitchFamily="34" charset="0"/>
              <a:cs typeface="Arial" pitchFamily="34" charset="0"/>
            </a:endParaRPr>
          </a:p>
        </p:txBody>
      </p:sp>
      <p:grpSp>
        <p:nvGrpSpPr>
          <p:cNvPr id="125" name="Группа 124"/>
          <p:cNvGrpSpPr/>
          <p:nvPr/>
        </p:nvGrpSpPr>
        <p:grpSpPr>
          <a:xfrm>
            <a:off x="1343221" y="836712"/>
            <a:ext cx="5533035" cy="2659650"/>
            <a:chOff x="1043608" y="867958"/>
            <a:chExt cx="5533035" cy="2659650"/>
          </a:xfrm>
        </p:grpSpPr>
        <p:grpSp>
          <p:nvGrpSpPr>
            <p:cNvPr id="9" name="Группа 8"/>
            <p:cNvGrpSpPr/>
            <p:nvPr/>
          </p:nvGrpSpPr>
          <p:grpSpPr>
            <a:xfrm>
              <a:off x="6444208" y="995791"/>
              <a:ext cx="132435" cy="1137065"/>
              <a:chOff x="5364562" y="939958"/>
              <a:chExt cx="457203" cy="1137064"/>
            </a:xfrm>
          </p:grpSpPr>
          <p:sp>
            <p:nvSpPr>
              <p:cNvPr id="52" name="Text Box 42"/>
              <p:cNvSpPr txBox="1">
                <a:spLocks noChangeArrowheads="1"/>
              </p:cNvSpPr>
              <p:nvPr/>
            </p:nvSpPr>
            <p:spPr bwMode="auto">
              <a:xfrm>
                <a:off x="5364562" y="939958"/>
                <a:ext cx="457203" cy="27306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1600" b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A</a:t>
                </a:r>
                <a:endParaRPr lang="ru-RU" sz="1600" b="1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3" name="Text Box 43"/>
              <p:cNvSpPr txBox="1">
                <a:spLocks noChangeArrowheads="1"/>
              </p:cNvSpPr>
              <p:nvPr/>
            </p:nvSpPr>
            <p:spPr bwMode="auto">
              <a:xfrm>
                <a:off x="5364562" y="1263958"/>
                <a:ext cx="457203" cy="27306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1600" b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B</a:t>
                </a:r>
                <a:endParaRPr lang="ru-RU" sz="1600" b="1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4" name="Text Box 44"/>
              <p:cNvSpPr txBox="1">
                <a:spLocks noChangeArrowheads="1"/>
              </p:cNvSpPr>
              <p:nvPr/>
            </p:nvSpPr>
            <p:spPr bwMode="auto">
              <a:xfrm>
                <a:off x="5364562" y="1551958"/>
                <a:ext cx="457203" cy="27306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1600" b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C</a:t>
                </a:r>
                <a:endParaRPr lang="ru-RU" sz="1600" b="1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4" name="Text Box 81"/>
              <p:cNvSpPr txBox="1">
                <a:spLocks noChangeArrowheads="1"/>
              </p:cNvSpPr>
              <p:nvPr/>
            </p:nvSpPr>
            <p:spPr bwMode="auto">
              <a:xfrm>
                <a:off x="5364562" y="1803958"/>
                <a:ext cx="457203" cy="27306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1600" b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N</a:t>
                </a:r>
                <a:endParaRPr lang="ru-RU" sz="1600" b="1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24" name="Группа 123"/>
            <p:cNvGrpSpPr/>
            <p:nvPr/>
          </p:nvGrpSpPr>
          <p:grpSpPr>
            <a:xfrm>
              <a:off x="1043608" y="867958"/>
              <a:ext cx="5337055" cy="2659650"/>
              <a:chOff x="251520" y="867958"/>
              <a:chExt cx="5337055" cy="2659650"/>
            </a:xfrm>
          </p:grpSpPr>
          <p:cxnSp>
            <p:nvCxnSpPr>
              <p:cNvPr id="78" name="Прямая соединительная линия 77"/>
              <p:cNvCxnSpPr>
                <a:stCxn id="42" idx="1"/>
              </p:cNvCxnSpPr>
              <p:nvPr/>
            </p:nvCxnSpPr>
            <p:spPr>
              <a:xfrm flipH="1">
                <a:off x="1894595" y="1742923"/>
                <a:ext cx="7269" cy="168607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8" name="Группа 67"/>
              <p:cNvGrpSpPr/>
              <p:nvPr/>
            </p:nvGrpSpPr>
            <p:grpSpPr>
              <a:xfrm>
                <a:off x="251520" y="867958"/>
                <a:ext cx="5337055" cy="2659650"/>
                <a:chOff x="107504" y="867958"/>
                <a:chExt cx="5337055" cy="2659650"/>
              </a:xfrm>
            </p:grpSpPr>
            <p:sp>
              <p:nvSpPr>
                <p:cNvPr id="46" name="Oval 36"/>
                <p:cNvSpPr>
                  <a:spLocks noChangeArrowheads="1"/>
                </p:cNvSpPr>
                <p:nvPr/>
              </p:nvSpPr>
              <p:spPr bwMode="auto">
                <a:xfrm>
                  <a:off x="5322902" y="1112392"/>
                  <a:ext cx="111293" cy="108233"/>
                </a:xfrm>
                <a:prstGeom prst="ellipse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8" name="Oval 38"/>
                <p:cNvSpPr>
                  <a:spLocks noChangeArrowheads="1"/>
                </p:cNvSpPr>
                <p:nvPr/>
              </p:nvSpPr>
              <p:spPr bwMode="auto">
                <a:xfrm>
                  <a:off x="5318644" y="1390076"/>
                  <a:ext cx="111293" cy="107240"/>
                </a:xfrm>
                <a:prstGeom prst="ellipse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0" name="Oval 40"/>
                <p:cNvSpPr>
                  <a:spLocks noChangeArrowheads="1"/>
                </p:cNvSpPr>
                <p:nvPr/>
              </p:nvSpPr>
              <p:spPr bwMode="auto">
                <a:xfrm>
                  <a:off x="5318644" y="1674712"/>
                  <a:ext cx="111293" cy="108233"/>
                </a:xfrm>
                <a:prstGeom prst="ellipse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2" name="Oval 79"/>
                <p:cNvSpPr>
                  <a:spLocks noChangeArrowheads="1"/>
                </p:cNvSpPr>
                <p:nvPr/>
              </p:nvSpPr>
              <p:spPr bwMode="auto">
                <a:xfrm>
                  <a:off x="5319647" y="1928910"/>
                  <a:ext cx="111293" cy="108233"/>
                </a:xfrm>
                <a:prstGeom prst="ellipse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67" name="Группа 66"/>
                <p:cNvGrpSpPr/>
                <p:nvPr/>
              </p:nvGrpSpPr>
              <p:grpSpPr>
                <a:xfrm>
                  <a:off x="107504" y="867958"/>
                  <a:ext cx="5337055" cy="2659650"/>
                  <a:chOff x="147254" y="867958"/>
                  <a:chExt cx="5337055" cy="2659650"/>
                </a:xfrm>
              </p:grpSpPr>
              <p:sp>
                <p:nvSpPr>
                  <p:cNvPr id="40" name="Line 3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793187" y="1168990"/>
                    <a:ext cx="288760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>
                      <a:solidFill>
                        <a:prstClr val="black"/>
                      </a:solidFill>
                    </a:endParaRPr>
                  </a:p>
                </p:txBody>
              </p:sp>
              <p:grpSp>
                <p:nvGrpSpPr>
                  <p:cNvPr id="66" name="Группа 65"/>
                  <p:cNvGrpSpPr/>
                  <p:nvPr/>
                </p:nvGrpSpPr>
                <p:grpSpPr>
                  <a:xfrm>
                    <a:off x="147254" y="867958"/>
                    <a:ext cx="5337055" cy="2659650"/>
                    <a:chOff x="142843" y="867958"/>
                    <a:chExt cx="5337055" cy="2659650"/>
                  </a:xfrm>
                </p:grpSpPr>
                <p:sp>
                  <p:nvSpPr>
                    <p:cNvPr id="10" name="Line 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944216" y="1739447"/>
                      <a:ext cx="2444433" cy="149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12" name="Line 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2844" y="1168990"/>
                      <a:ext cx="28876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13" name="Line 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2844" y="1455956"/>
                      <a:ext cx="28876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14" name="Line 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2844" y="1742922"/>
                      <a:ext cx="28876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16" name="Arc 7"/>
                    <p:cNvSpPr>
                      <a:spLocks/>
                    </p:cNvSpPr>
                    <p:nvPr/>
                  </p:nvSpPr>
                  <p:spPr bwMode="auto">
                    <a:xfrm rot="16200000">
                      <a:off x="479662" y="924321"/>
                      <a:ext cx="191641" cy="288760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17" name="Arc 8"/>
                    <p:cNvSpPr>
                      <a:spLocks/>
                    </p:cNvSpPr>
                    <p:nvPr/>
                  </p:nvSpPr>
                  <p:spPr bwMode="auto">
                    <a:xfrm rot="16200000">
                      <a:off x="768422" y="924321"/>
                      <a:ext cx="191641" cy="288760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18" name="Arc 9"/>
                    <p:cNvSpPr>
                      <a:spLocks/>
                    </p:cNvSpPr>
                    <p:nvPr/>
                  </p:nvSpPr>
                  <p:spPr bwMode="auto">
                    <a:xfrm rot="16200000">
                      <a:off x="1057182" y="924321"/>
                      <a:ext cx="191641" cy="288760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19" name="Arc 10"/>
                    <p:cNvSpPr>
                      <a:spLocks/>
                    </p:cNvSpPr>
                    <p:nvPr/>
                  </p:nvSpPr>
                  <p:spPr bwMode="auto">
                    <a:xfrm rot="16200000">
                      <a:off x="479662" y="1209301"/>
                      <a:ext cx="191641" cy="288760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20" name="Arc 11"/>
                    <p:cNvSpPr>
                      <a:spLocks/>
                    </p:cNvSpPr>
                    <p:nvPr/>
                  </p:nvSpPr>
                  <p:spPr bwMode="auto">
                    <a:xfrm rot="16200000">
                      <a:off x="768422" y="1209301"/>
                      <a:ext cx="191641" cy="288760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21" name="Arc 12"/>
                    <p:cNvSpPr>
                      <a:spLocks/>
                    </p:cNvSpPr>
                    <p:nvPr/>
                  </p:nvSpPr>
                  <p:spPr bwMode="auto">
                    <a:xfrm rot="16200000">
                      <a:off x="1057182" y="1209301"/>
                      <a:ext cx="191641" cy="288760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22" name="Arc 13"/>
                    <p:cNvSpPr>
                      <a:spLocks/>
                    </p:cNvSpPr>
                    <p:nvPr/>
                  </p:nvSpPr>
                  <p:spPr bwMode="auto">
                    <a:xfrm rot="16200000">
                      <a:off x="479662" y="1499246"/>
                      <a:ext cx="191641" cy="288760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23" name="Arc 14"/>
                    <p:cNvSpPr>
                      <a:spLocks/>
                    </p:cNvSpPr>
                    <p:nvPr/>
                  </p:nvSpPr>
                  <p:spPr bwMode="auto">
                    <a:xfrm rot="16200000">
                      <a:off x="768422" y="1499246"/>
                      <a:ext cx="191641" cy="288760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24" name="Arc 15"/>
                    <p:cNvSpPr>
                      <a:spLocks/>
                    </p:cNvSpPr>
                    <p:nvPr/>
                  </p:nvSpPr>
                  <p:spPr bwMode="auto">
                    <a:xfrm rot="16200000">
                      <a:off x="1057182" y="1499246"/>
                      <a:ext cx="191641" cy="288760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26" name="Line 1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97884" y="1168990"/>
                      <a:ext cx="28876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27" name="Line 1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97884" y="1455956"/>
                      <a:ext cx="28876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28" name="Line 1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97884" y="1742922"/>
                      <a:ext cx="28876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29" name="Line 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88649" y="1168990"/>
                      <a:ext cx="0" cy="573931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30" name="Line 2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88913" y="1179218"/>
                      <a:ext cx="0" cy="561420"/>
                    </a:xfrm>
                    <a:prstGeom prst="line">
                      <a:avLst/>
                    </a:prstGeom>
                    <a:noFill/>
                    <a:ln w="508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31" name="Arc 21"/>
                    <p:cNvSpPr>
                      <a:spLocks/>
                    </p:cNvSpPr>
                    <p:nvPr/>
                  </p:nvSpPr>
                  <p:spPr bwMode="auto">
                    <a:xfrm rot="5400000" flipH="1">
                      <a:off x="2707525" y="924321"/>
                      <a:ext cx="191641" cy="288760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32" name="Arc 22"/>
                    <p:cNvSpPr>
                      <a:spLocks/>
                    </p:cNvSpPr>
                    <p:nvPr/>
                  </p:nvSpPr>
                  <p:spPr bwMode="auto">
                    <a:xfrm rot="5400000" flipH="1">
                      <a:off x="2418765" y="924321"/>
                      <a:ext cx="191641" cy="288760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33" name="Arc 23"/>
                    <p:cNvSpPr>
                      <a:spLocks/>
                    </p:cNvSpPr>
                    <p:nvPr/>
                  </p:nvSpPr>
                  <p:spPr bwMode="auto">
                    <a:xfrm rot="5400000" flipH="1">
                      <a:off x="2130005" y="924321"/>
                      <a:ext cx="191641" cy="288760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34" name="Arc 24"/>
                    <p:cNvSpPr>
                      <a:spLocks/>
                    </p:cNvSpPr>
                    <p:nvPr/>
                  </p:nvSpPr>
                  <p:spPr bwMode="auto">
                    <a:xfrm rot="5400000" flipH="1">
                      <a:off x="2707525" y="1209301"/>
                      <a:ext cx="191641" cy="288760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35" name="Arc 25"/>
                    <p:cNvSpPr>
                      <a:spLocks/>
                    </p:cNvSpPr>
                    <p:nvPr/>
                  </p:nvSpPr>
                  <p:spPr bwMode="auto">
                    <a:xfrm rot="5400000" flipH="1">
                      <a:off x="2418765" y="1209301"/>
                      <a:ext cx="191641" cy="288760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36" name="Arc 26"/>
                    <p:cNvSpPr>
                      <a:spLocks/>
                    </p:cNvSpPr>
                    <p:nvPr/>
                  </p:nvSpPr>
                  <p:spPr bwMode="auto">
                    <a:xfrm rot="5400000" flipH="1">
                      <a:off x="2130005" y="1209301"/>
                      <a:ext cx="191641" cy="288760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37" name="Arc 27"/>
                    <p:cNvSpPr>
                      <a:spLocks/>
                    </p:cNvSpPr>
                    <p:nvPr/>
                  </p:nvSpPr>
                  <p:spPr bwMode="auto">
                    <a:xfrm rot="5400000" flipH="1">
                      <a:off x="2707525" y="1499246"/>
                      <a:ext cx="191641" cy="288760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38" name="Arc 28"/>
                    <p:cNvSpPr>
                      <a:spLocks/>
                    </p:cNvSpPr>
                    <p:nvPr/>
                  </p:nvSpPr>
                  <p:spPr bwMode="auto">
                    <a:xfrm rot="5400000" flipH="1">
                      <a:off x="2418765" y="1499246"/>
                      <a:ext cx="191641" cy="288760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39" name="Arc 29"/>
                    <p:cNvSpPr>
                      <a:spLocks/>
                    </p:cNvSpPr>
                    <p:nvPr/>
                  </p:nvSpPr>
                  <p:spPr bwMode="auto">
                    <a:xfrm rot="5400000" flipH="1">
                      <a:off x="2130005" y="1499246"/>
                      <a:ext cx="191641" cy="288760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41" name="Line 3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793187" y="1455956"/>
                      <a:ext cx="28876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42" name="Line 3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793187" y="1742922"/>
                      <a:ext cx="28876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43" name="Line 3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791182" y="1168990"/>
                      <a:ext cx="0" cy="573931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44" name="Text Box 3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465324" y="867958"/>
                      <a:ext cx="457203" cy="272071"/>
                    </a:xfrm>
                    <a:prstGeom prst="rect">
                      <a:avLst/>
                    </a:prstGeom>
                    <a:noFill/>
                    <a:ln w="2857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 smtClean="0">
                          <a:solidFill>
                            <a:prstClr val="black"/>
                          </a:solidFill>
                          <a:latin typeface="Arial" pitchFamily="34" charset="0"/>
                          <a:cs typeface="Arial" pitchFamily="34" charset="0"/>
                        </a:rPr>
                        <a:t>TV</a:t>
                      </a:r>
                      <a:endParaRPr lang="ru-RU" sz="1600" b="1" dirty="0" smtClean="0">
                        <a:solidFill>
                          <a:prstClr val="black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47" name="Line 3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358241" y="1063737"/>
                      <a:ext cx="111293" cy="216465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49" name="Line 3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368605" y="1330154"/>
                      <a:ext cx="111293" cy="216465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51" name="Line 4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358241" y="1636331"/>
                      <a:ext cx="111293" cy="216465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62" name="Text Box 5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979712" y="2420888"/>
                      <a:ext cx="457203" cy="339593"/>
                    </a:xfrm>
                    <a:prstGeom prst="rect">
                      <a:avLst/>
                    </a:prstGeom>
                    <a:noFill/>
                    <a:ln w="2857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en-US" b="1" kern="0" dirty="0" smtClean="0">
                          <a:ln w="12700">
                            <a:solidFill>
                              <a:prstClr val="black"/>
                            </a:solidFill>
                            <a:prstDash val="solid"/>
                          </a:ln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  <a:cs typeface="Arial" pitchFamily="34" charset="0"/>
                        </a:rPr>
                        <a:t>R</a:t>
                      </a:r>
                      <a:r>
                        <a:rPr lang="ru-RU" b="1" kern="0" baseline="-25000" dirty="0" smtClean="0">
                          <a:ln w="12700">
                            <a:solidFill>
                              <a:prstClr val="black"/>
                            </a:solidFill>
                            <a:prstDash val="solid"/>
                          </a:ln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  <a:cs typeface="Arial" pitchFamily="34" charset="0"/>
                        </a:rPr>
                        <a:t>Ч</a:t>
                      </a:r>
                      <a:endParaRPr lang="ru-RU" b="1" kern="0" baseline="-25000" dirty="0">
                        <a:ln w="12700">
                          <a:solidFill>
                            <a:prstClr val="black"/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63" name="Line 5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70411" y="1746894"/>
                      <a:ext cx="0" cy="1691631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 type="oval"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64" name="Line 5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572000" y="1453970"/>
                      <a:ext cx="0" cy="197503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 type="oval"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65" name="Line 5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5148633" y="1162040"/>
                      <a:ext cx="1273" cy="226696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 type="oval"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69" name="Text Box 6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466725" y="2420888"/>
                      <a:ext cx="457203" cy="339593"/>
                    </a:xfrm>
                    <a:prstGeom prst="rect">
                      <a:avLst/>
                    </a:prstGeom>
                    <a:noFill/>
                    <a:ln w="2857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en-US" b="1" dirty="0" smtClean="0">
                          <a:solidFill>
                            <a:prstClr val="black"/>
                          </a:solidFill>
                          <a:latin typeface="Arial Narrow" pitchFamily="34" charset="0"/>
                        </a:rPr>
                        <a:t>R</a:t>
                      </a:r>
                      <a:r>
                        <a:rPr lang="ru-RU" b="1" baseline="-25000" dirty="0" err="1" smtClean="0">
                          <a:solidFill>
                            <a:prstClr val="black"/>
                          </a:solidFill>
                          <a:latin typeface="Arial Narrow" pitchFamily="34" charset="0"/>
                        </a:rPr>
                        <a:t>изС</a:t>
                      </a:r>
                      <a:endParaRPr lang="ru-RU" b="1" dirty="0" smtClean="0">
                        <a:solidFill>
                          <a:prstClr val="black"/>
                        </a:solidFill>
                        <a:latin typeface="Arial Narrow" pitchFamily="34" charset="0"/>
                      </a:endParaRPr>
                    </a:p>
                  </p:txBody>
                </p:sp>
                <p:sp>
                  <p:nvSpPr>
                    <p:cNvPr id="70" name="Text Box 6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042789" y="2420888"/>
                      <a:ext cx="457203" cy="339593"/>
                    </a:xfrm>
                    <a:prstGeom prst="rect">
                      <a:avLst/>
                    </a:prstGeom>
                    <a:noFill/>
                    <a:ln w="2857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en-US" b="1" dirty="0" smtClean="0">
                          <a:solidFill>
                            <a:prstClr val="black"/>
                          </a:solidFill>
                          <a:latin typeface="Arial Narrow" pitchFamily="34" charset="0"/>
                        </a:rPr>
                        <a:t>R</a:t>
                      </a:r>
                      <a:r>
                        <a:rPr lang="ru-RU" b="1" baseline="-25000" dirty="0" err="1" smtClean="0">
                          <a:solidFill>
                            <a:prstClr val="black"/>
                          </a:solidFill>
                          <a:latin typeface="Arial Narrow" pitchFamily="34" charset="0"/>
                        </a:rPr>
                        <a:t>изВ</a:t>
                      </a:r>
                      <a:endParaRPr lang="ru-RU" b="1" dirty="0" smtClean="0">
                        <a:solidFill>
                          <a:prstClr val="black"/>
                        </a:solidFill>
                        <a:latin typeface="Arial Narrow" pitchFamily="34" charset="0"/>
                      </a:endParaRPr>
                    </a:p>
                  </p:txBody>
                </p:sp>
                <p:sp>
                  <p:nvSpPr>
                    <p:cNvPr id="71" name="Text Box 6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644008" y="2420787"/>
                      <a:ext cx="457203" cy="339593"/>
                    </a:xfrm>
                    <a:prstGeom prst="rect">
                      <a:avLst/>
                    </a:prstGeom>
                    <a:noFill/>
                    <a:ln w="2857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en-US" b="1" dirty="0" smtClean="0">
                          <a:solidFill>
                            <a:prstClr val="black"/>
                          </a:solidFill>
                          <a:latin typeface="Arial Narrow" pitchFamily="34" charset="0"/>
                        </a:rPr>
                        <a:t>R</a:t>
                      </a:r>
                      <a:r>
                        <a:rPr lang="ru-RU" b="1" baseline="-25000" dirty="0" err="1" smtClean="0">
                          <a:solidFill>
                            <a:prstClr val="black"/>
                          </a:solidFill>
                          <a:latin typeface="Arial Narrow" pitchFamily="34" charset="0"/>
                        </a:rPr>
                        <a:t>изА</a:t>
                      </a:r>
                      <a:endParaRPr lang="ru-RU" b="1" dirty="0" smtClean="0">
                        <a:solidFill>
                          <a:prstClr val="black"/>
                        </a:solidFill>
                        <a:latin typeface="Arial Narrow" pitchFamily="34" charset="0"/>
                      </a:endParaRPr>
                    </a:p>
                  </p:txBody>
                </p:sp>
                <p:sp>
                  <p:nvSpPr>
                    <p:cNvPr id="76" name="Text Box 7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028920" y="2420888"/>
                      <a:ext cx="343504" cy="308721"/>
                    </a:xfrm>
                    <a:prstGeom prst="rect">
                      <a:avLst/>
                    </a:prstGeom>
                    <a:noFill/>
                    <a:ln w="2857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0" tIns="0" rIns="0" bIns="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en-US" b="1" dirty="0" smtClean="0">
                          <a:solidFill>
                            <a:prstClr val="black"/>
                          </a:solidFill>
                          <a:latin typeface="Arial Narrow" pitchFamily="34" charset="0"/>
                          <a:cs typeface="Arial" pitchFamily="34" charset="0"/>
                        </a:rPr>
                        <a:t>R</a:t>
                      </a:r>
                      <a:r>
                        <a:rPr lang="en-US" b="1" baseline="-25000" dirty="0" smtClean="0">
                          <a:solidFill>
                            <a:prstClr val="black"/>
                          </a:solidFill>
                          <a:latin typeface="Arial Narrow" pitchFamily="34" charset="0"/>
                          <a:cs typeface="Arial" pitchFamily="34" charset="0"/>
                        </a:rPr>
                        <a:t>N</a:t>
                      </a:r>
                      <a:endParaRPr lang="ru-RU" b="1" dirty="0" smtClean="0">
                        <a:solidFill>
                          <a:prstClr val="black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80" name="Text Box 7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331640" y="2420978"/>
                      <a:ext cx="457203" cy="339593"/>
                    </a:xfrm>
                    <a:prstGeom prst="rect">
                      <a:avLst/>
                    </a:prstGeom>
                    <a:noFill/>
                    <a:ln w="2857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en-US" b="1" kern="0" dirty="0">
                          <a:ln w="12700">
                            <a:solidFill>
                              <a:prstClr val="black"/>
                            </a:solidFill>
                            <a:prstDash val="solid"/>
                          </a:ln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  <a:cs typeface="Arial" pitchFamily="34" charset="0"/>
                        </a:rPr>
                        <a:t>R</a:t>
                      </a:r>
                      <a:r>
                        <a:rPr lang="en-US" b="1" kern="0" baseline="-25000" dirty="0">
                          <a:ln w="12700">
                            <a:solidFill>
                              <a:prstClr val="black"/>
                            </a:solidFill>
                            <a:prstDash val="solid"/>
                          </a:ln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  <a:cs typeface="Arial" pitchFamily="34" charset="0"/>
                        </a:rPr>
                        <a:t>0</a:t>
                      </a:r>
                      <a:endParaRPr lang="ru-RU" b="1" kern="0" baseline="-25000" dirty="0">
                        <a:ln w="12700">
                          <a:solidFill>
                            <a:prstClr val="black"/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83" name="Line 8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358241" y="1880254"/>
                      <a:ext cx="111293" cy="216465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91" name="Rectangle 1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99061" y="2348880"/>
                      <a:ext cx="142876" cy="42862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92" name="Rectangle 1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01132" y="2348880"/>
                      <a:ext cx="142876" cy="42862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93" name="Rectangle 1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77196" y="2348880"/>
                      <a:ext cx="142876" cy="42862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89" name="Скругленный прямоугольник 88"/>
                    <p:cNvSpPr/>
                    <p:nvPr/>
                  </p:nvSpPr>
                  <p:spPr bwMode="auto">
                    <a:xfrm>
                      <a:off x="142843" y="3387814"/>
                      <a:ext cx="5211715" cy="139794"/>
                    </a:xfrm>
                    <a:prstGeom prst="roundRect">
                      <a:avLst/>
                    </a:prstGeom>
                    <a:pattFill prst="weave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 w="31750" cmpd="sng">
                      <a:solidFill>
                        <a:schemeClr val="tx1"/>
                      </a:solidFill>
                      <a:prstDash val="solid"/>
                      <a:round/>
                      <a:headEnd type="stealth" w="sm" len="sm"/>
                      <a:tailEnd/>
                    </a:ln>
                  </p:spPr>
                  <p:txBody>
                    <a:bodyPr vert="horz" wrap="none" lIns="36000" tIns="36000" rIns="36000" bIns="36000" numCol="1" rtlCol="0" anchor="ctr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ru-RU"/>
                    </a:p>
                  </p:txBody>
                </p:sp>
                <p:grpSp>
                  <p:nvGrpSpPr>
                    <p:cNvPr id="98" name="Группа 97"/>
                    <p:cNvGrpSpPr/>
                    <p:nvPr/>
                  </p:nvGrpSpPr>
                  <p:grpSpPr>
                    <a:xfrm>
                      <a:off x="2374898" y="1701835"/>
                      <a:ext cx="695208" cy="1727165"/>
                      <a:chOff x="1216085" y="3185862"/>
                      <a:chExt cx="695208" cy="1727165"/>
                    </a:xfrm>
                  </p:grpSpPr>
                  <p:sp>
                    <p:nvSpPr>
                      <p:cNvPr id="99" name="Скругленный прямоугольник 98"/>
                      <p:cNvSpPr/>
                      <p:nvPr/>
                    </p:nvSpPr>
                    <p:spPr>
                      <a:xfrm rot="667317" flipH="1">
                        <a:off x="1860763" y="3185862"/>
                        <a:ext cx="50530" cy="520069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noFill/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00" name="Скругленный прямоугольник 99"/>
                      <p:cNvSpPr/>
                      <p:nvPr/>
                    </p:nvSpPr>
                    <p:spPr>
                      <a:xfrm rot="12079228" flipH="1">
                        <a:off x="1751109" y="3591934"/>
                        <a:ext cx="64545" cy="374250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FFCC99"/>
                      </a:soli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01" name="Скругленный прямоугольник 100"/>
                      <p:cNvSpPr/>
                      <p:nvPr/>
                    </p:nvSpPr>
                    <p:spPr>
                      <a:xfrm rot="12979228" flipH="1">
                        <a:off x="1336064" y="3894433"/>
                        <a:ext cx="65770" cy="340227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FFCC99"/>
                      </a:soli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02" name="Скругленный прямоугольник 101"/>
                      <p:cNvSpPr/>
                      <p:nvPr/>
                    </p:nvSpPr>
                    <p:spPr>
                      <a:xfrm rot="18629361" flipH="1">
                        <a:off x="1357436" y="4092566"/>
                        <a:ext cx="57525" cy="340227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noFill/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103" name="Группа 102"/>
                      <p:cNvGrpSpPr/>
                      <p:nvPr/>
                    </p:nvGrpSpPr>
                    <p:grpSpPr>
                      <a:xfrm>
                        <a:off x="1368318" y="3553708"/>
                        <a:ext cx="417896" cy="1359319"/>
                        <a:chOff x="1368318" y="3553708"/>
                        <a:chExt cx="417896" cy="1359319"/>
                      </a:xfrm>
                    </p:grpSpPr>
                    <p:grpSp>
                      <p:nvGrpSpPr>
                        <p:cNvPr id="104" name="Группа 103"/>
                        <p:cNvGrpSpPr/>
                        <p:nvPr/>
                      </p:nvGrpSpPr>
                      <p:grpSpPr>
                        <a:xfrm>
                          <a:off x="1368318" y="3598095"/>
                          <a:ext cx="417896" cy="1314932"/>
                          <a:chOff x="742051" y="1452707"/>
                          <a:chExt cx="459124" cy="1683968"/>
                        </a:xfrm>
                      </p:grpSpPr>
                      <p:sp>
                        <p:nvSpPr>
                          <p:cNvPr id="106" name="Прямоугольник 105"/>
                          <p:cNvSpPr/>
                          <p:nvPr/>
                        </p:nvSpPr>
                        <p:spPr>
                          <a:xfrm>
                            <a:off x="905906" y="1754304"/>
                            <a:ext cx="131388" cy="86239"/>
                          </a:xfrm>
                          <a:prstGeom prst="rect">
                            <a:avLst/>
                          </a:prstGeom>
                          <a:noFill/>
                          <a:ln w="31750" cap="flat" cmpd="sng" algn="ctr">
                            <a:solidFill>
                              <a:sysClr val="windowText" lastClr="000000"/>
                            </a:solidFill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ru-RU" sz="18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grpSp>
                        <p:nvGrpSpPr>
                          <p:cNvPr id="107" name="Группа 106"/>
                          <p:cNvGrpSpPr/>
                          <p:nvPr/>
                        </p:nvGrpSpPr>
                        <p:grpSpPr>
                          <a:xfrm>
                            <a:off x="742051" y="1452707"/>
                            <a:ext cx="459124" cy="1683968"/>
                            <a:chOff x="742051" y="1452707"/>
                            <a:chExt cx="459124" cy="1683968"/>
                          </a:xfrm>
                        </p:grpSpPr>
                        <p:sp>
                          <p:nvSpPr>
                            <p:cNvPr id="108" name="Скругленный прямоугольник 107"/>
                            <p:cNvSpPr/>
                            <p:nvPr/>
                          </p:nvSpPr>
                          <p:spPr>
                            <a:xfrm>
                              <a:off x="793068" y="1852128"/>
                              <a:ext cx="357065" cy="479302"/>
                            </a:xfrm>
                            <a:prstGeom prst="roundRect">
                              <a:avLst/>
                            </a:prstGeom>
                            <a:solidFill>
                              <a:srgbClr val="FFCC99"/>
                            </a:solidFill>
                            <a:ln w="31750" cap="flat" cmpd="sng" algn="ctr">
                              <a:solidFill>
                                <a:sysClr val="windowText" lastClr="000000"/>
                              </a:solidFill>
                              <a:prstDash val="solid"/>
                            </a:ln>
                            <a:effectLst/>
                          </p:spPr>
                          <p:txBody>
                            <a:bodyPr rtlCol="0" anchor="ctr"/>
                            <a:lstStyle/>
                            <a:p>
                              <a:pPr marL="0" marR="0" lvl="0" indent="0" algn="ctr" defTabSz="914400" eaLnBrk="1" fontAlgn="base" latinLnBrk="0" hangingPunct="1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ru-RU" sz="1800" b="0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libri"/>
                                <a:ea typeface="+mn-ea"/>
                                <a:cs typeface="+mn-cs"/>
                              </a:endParaRPr>
                            </a:p>
                          </p:txBody>
                        </p:sp>
                        <p:sp>
                          <p:nvSpPr>
                            <p:cNvPr id="109" name="Скругленный прямоугольник 108"/>
                            <p:cNvSpPr/>
                            <p:nvPr/>
                          </p:nvSpPr>
                          <p:spPr>
                            <a:xfrm flipH="1">
                              <a:off x="1026789" y="2441436"/>
                              <a:ext cx="120662" cy="547128"/>
                            </a:xfrm>
                            <a:prstGeom prst="roundRect">
                              <a:avLst>
                                <a:gd name="adj" fmla="val 50000"/>
                              </a:avLst>
                            </a:prstGeom>
                            <a:noFill/>
                            <a:ln w="31750" cap="flat" cmpd="sng" algn="ctr">
                              <a:solidFill>
                                <a:sysClr val="windowText" lastClr="000000"/>
                              </a:solidFill>
                              <a:prstDash val="solid"/>
                            </a:ln>
                            <a:effectLst/>
                          </p:spPr>
                          <p:txBody>
                            <a:bodyPr rtlCol="0" anchor="ctr"/>
                            <a:lstStyle/>
                            <a:p>
                              <a:pPr marL="0" marR="0" lvl="0" indent="0" algn="ctr" defTabSz="914400" eaLnBrk="1" fontAlgn="base" latinLnBrk="0" hangingPunct="1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ru-RU" sz="1800" b="0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libri"/>
                                <a:ea typeface="+mn-ea"/>
                                <a:cs typeface="+mn-cs"/>
                              </a:endParaRPr>
                            </a:p>
                          </p:txBody>
                        </p:sp>
                        <p:sp>
                          <p:nvSpPr>
                            <p:cNvPr id="110" name="Скругленный прямоугольник 109"/>
                            <p:cNvSpPr/>
                            <p:nvPr/>
                          </p:nvSpPr>
                          <p:spPr>
                            <a:xfrm flipH="1">
                              <a:off x="797916" y="2455328"/>
                              <a:ext cx="120662" cy="547128"/>
                            </a:xfrm>
                            <a:prstGeom prst="roundRect">
                              <a:avLst>
                                <a:gd name="adj" fmla="val 50000"/>
                              </a:avLst>
                            </a:prstGeom>
                            <a:noFill/>
                            <a:ln w="31750" cap="flat" cmpd="sng" algn="ctr">
                              <a:solidFill>
                                <a:sysClr val="windowText" lastClr="000000"/>
                              </a:solidFill>
                              <a:prstDash val="solid"/>
                            </a:ln>
                            <a:effectLst/>
                          </p:spPr>
                          <p:txBody>
                            <a:bodyPr rtlCol="0" anchor="ctr"/>
                            <a:lstStyle/>
                            <a:p>
                              <a:pPr marL="0" marR="0" lvl="0" indent="0" algn="ctr" defTabSz="914400" eaLnBrk="1" fontAlgn="base" latinLnBrk="0" hangingPunct="1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ru-RU" sz="1800" b="0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libri"/>
                                <a:ea typeface="+mn-ea"/>
                                <a:cs typeface="+mn-cs"/>
                              </a:endParaRPr>
                            </a:p>
                          </p:txBody>
                        </p:sp>
                        <p:sp>
                          <p:nvSpPr>
                            <p:cNvPr id="111" name="Скругленный прямоугольник 110"/>
                            <p:cNvSpPr/>
                            <p:nvPr/>
                          </p:nvSpPr>
                          <p:spPr>
                            <a:xfrm>
                              <a:off x="793068" y="2276872"/>
                              <a:ext cx="357065" cy="269620"/>
                            </a:xfrm>
                            <a:prstGeom prst="roundRect">
                              <a:avLst/>
                            </a:prstGeom>
                            <a:solidFill>
                              <a:srgbClr val="00B050"/>
                            </a:solidFill>
                            <a:ln w="31750" cap="flat" cmpd="sng" algn="ctr">
                              <a:solidFill>
                                <a:sysClr val="windowText" lastClr="000000"/>
                              </a:solidFill>
                              <a:prstDash val="solid"/>
                            </a:ln>
                            <a:effectLst/>
                          </p:spPr>
                          <p:txBody>
                            <a:bodyPr rtlCol="0" anchor="ctr"/>
                            <a:lstStyle/>
                            <a:p>
                              <a:pPr marL="0" marR="0" lvl="0" indent="0" algn="ctr" defTabSz="914400" eaLnBrk="1" fontAlgn="base" latinLnBrk="0" hangingPunct="1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ru-RU" sz="1800" b="0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libri"/>
                                <a:ea typeface="+mn-ea"/>
                                <a:cs typeface="+mn-cs"/>
                              </a:endParaRPr>
                            </a:p>
                          </p:txBody>
                        </p:sp>
                        <p:sp>
                          <p:nvSpPr>
                            <p:cNvPr id="112" name="Улыбающееся лицо 111"/>
                            <p:cNvSpPr/>
                            <p:nvPr/>
                          </p:nvSpPr>
                          <p:spPr>
                            <a:xfrm>
                              <a:off x="838124" y="1452707"/>
                              <a:ext cx="267218" cy="309835"/>
                            </a:xfrm>
                            <a:prstGeom prst="smileyFace">
                              <a:avLst>
                                <a:gd name="adj" fmla="val 4653"/>
                              </a:avLst>
                            </a:prstGeom>
                            <a:gradFill flip="none" rotWithShape="1">
                              <a:gsLst>
                                <a:gs pos="0">
                                  <a:srgbClr val="FFFF00">
                                    <a:shade val="30000"/>
                                    <a:satMod val="115000"/>
                                  </a:srgbClr>
                                </a:gs>
                                <a:gs pos="50000">
                                  <a:srgbClr val="FFFF00">
                                    <a:shade val="67500"/>
                                    <a:satMod val="115000"/>
                                  </a:srgbClr>
                                </a:gs>
                                <a:gs pos="100000">
                                  <a:srgbClr val="FFFF00">
                                    <a:shade val="100000"/>
                                    <a:satMod val="115000"/>
                                  </a:srgbClr>
                                </a:gs>
                              </a:gsLst>
                              <a:lin ang="16200000" scaled="1"/>
                              <a:tileRect/>
                            </a:gradFill>
                            <a:ln w="31750" cap="flat" cmpd="sng" algn="ctr">
                              <a:solidFill>
                                <a:sysClr val="windowText" lastClr="000000"/>
                              </a:solidFill>
                              <a:prstDash val="solid"/>
                            </a:ln>
                            <a:effectLst/>
                          </p:spPr>
                          <p:txBody>
                            <a:bodyPr rtlCol="0" anchor="ctr"/>
                            <a:lstStyle/>
                            <a:p>
                              <a:pPr marL="0" marR="0" lvl="0" indent="0" algn="ctr" defTabSz="91440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ru-RU" sz="1800" b="0" i="0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" lastClr="FFFFFF"/>
                                </a:solidFill>
                                <a:effectLst/>
                                <a:uLnTx/>
                                <a:uFillTx/>
                                <a:latin typeface="Calibri"/>
                                <a:ea typeface="+mn-ea"/>
                                <a:cs typeface="+mn-cs"/>
                              </a:endParaRPr>
                            </a:p>
                          </p:txBody>
                        </p:sp>
                        <p:sp>
                          <p:nvSpPr>
                            <p:cNvPr id="113" name="Хорда 112"/>
                            <p:cNvSpPr/>
                            <p:nvPr/>
                          </p:nvSpPr>
                          <p:spPr>
                            <a:xfrm rot="5726762">
                              <a:off x="758544" y="2941325"/>
                              <a:ext cx="178857" cy="211843"/>
                            </a:xfrm>
                            <a:prstGeom prst="chord">
                              <a:avLst>
                                <a:gd name="adj1" fmla="val 4672785"/>
                                <a:gd name="adj2" fmla="val 16200000"/>
                              </a:avLst>
                            </a:prstGeom>
                            <a:solidFill>
                              <a:srgbClr val="FFC000"/>
                            </a:solidFill>
                            <a:ln w="31750" cap="flat" cmpd="sng" algn="ctr">
                              <a:solidFill>
                                <a:sysClr val="windowText" lastClr="000000"/>
                              </a:solidFill>
                              <a:prstDash val="solid"/>
                            </a:ln>
                            <a:effectLst/>
                          </p:spPr>
                          <p:txBody>
                            <a:bodyPr rtlCol="0" anchor="ctr"/>
                            <a:lstStyle/>
                            <a:p>
                              <a:pPr marL="0" marR="0" lvl="0" indent="0" algn="ctr" defTabSz="914400" eaLnBrk="1" fontAlgn="base" latinLnBrk="0" hangingPunct="1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ru-RU" sz="1800" b="0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libri"/>
                                <a:ea typeface="+mn-ea"/>
                                <a:cs typeface="+mn-cs"/>
                              </a:endParaRPr>
                            </a:p>
                          </p:txBody>
                        </p:sp>
                        <p:sp>
                          <p:nvSpPr>
                            <p:cNvPr id="114" name="Хорда 113"/>
                            <p:cNvSpPr/>
                            <p:nvPr/>
                          </p:nvSpPr>
                          <p:spPr>
                            <a:xfrm rot="5726762">
                              <a:off x="1005825" y="2938649"/>
                              <a:ext cx="178857" cy="211843"/>
                            </a:xfrm>
                            <a:prstGeom prst="chord">
                              <a:avLst>
                                <a:gd name="adj1" fmla="val 4672785"/>
                                <a:gd name="adj2" fmla="val 16200000"/>
                              </a:avLst>
                            </a:prstGeom>
                            <a:solidFill>
                              <a:srgbClr val="FFC000"/>
                            </a:solidFill>
                            <a:ln w="31750" cap="flat" cmpd="sng" algn="ctr">
                              <a:solidFill>
                                <a:sysClr val="windowText" lastClr="000000"/>
                              </a:solidFill>
                              <a:prstDash val="solid"/>
                            </a:ln>
                            <a:effectLst/>
                          </p:spPr>
                          <p:txBody>
                            <a:bodyPr rtlCol="0" anchor="ctr"/>
                            <a:lstStyle/>
                            <a:p>
                              <a:pPr marL="0" marR="0" lvl="0" indent="0" algn="ctr" defTabSz="914400" eaLnBrk="1" fontAlgn="base" latinLnBrk="0" hangingPunct="1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ru-RU" sz="1800" b="0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libri"/>
                                <a:ea typeface="+mn-ea"/>
                                <a:cs typeface="+mn-cs"/>
                              </a:endParaRPr>
                            </a:p>
                          </p:txBody>
                        </p:sp>
                        <p:sp>
                          <p:nvSpPr>
                            <p:cNvPr id="115" name="Скругленный прямоугольник 114"/>
                            <p:cNvSpPr/>
                            <p:nvPr/>
                          </p:nvSpPr>
                          <p:spPr>
                            <a:xfrm>
                              <a:off x="849687" y="1853007"/>
                              <a:ext cx="45719" cy="432727"/>
                            </a:xfrm>
                            <a:prstGeom prst="roundRect">
                              <a:avLst/>
                            </a:prstGeom>
                            <a:solidFill>
                              <a:srgbClr val="00B050"/>
                            </a:solidFill>
                            <a:ln w="15875" cap="flat" cmpd="sng" algn="ctr">
                              <a:solidFill>
                                <a:sysClr val="windowText" lastClr="000000"/>
                              </a:solidFill>
                              <a:prstDash val="solid"/>
                            </a:ln>
                            <a:effectLst/>
                          </p:spPr>
                          <p:txBody>
                            <a:bodyPr rtlCol="0" anchor="ctr"/>
                            <a:lstStyle/>
                            <a:p>
                              <a:pPr marL="0" marR="0" lvl="0" indent="0" algn="ctr" defTabSz="914400" eaLnBrk="1" fontAlgn="base" latinLnBrk="0" hangingPunct="1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ru-RU" sz="1800" b="0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libri"/>
                                <a:ea typeface="+mn-ea"/>
                                <a:cs typeface="+mn-cs"/>
                              </a:endParaRPr>
                            </a:p>
                          </p:txBody>
                        </p:sp>
                        <p:sp>
                          <p:nvSpPr>
                            <p:cNvPr id="116" name="Скругленный прямоугольник 115"/>
                            <p:cNvSpPr/>
                            <p:nvPr/>
                          </p:nvSpPr>
                          <p:spPr>
                            <a:xfrm>
                              <a:off x="1049349" y="1855977"/>
                              <a:ext cx="45719" cy="432727"/>
                            </a:xfrm>
                            <a:prstGeom prst="roundRect">
                              <a:avLst/>
                            </a:prstGeom>
                            <a:solidFill>
                              <a:srgbClr val="00B050"/>
                            </a:solidFill>
                            <a:ln w="15875" cap="flat" cmpd="sng" algn="ctr">
                              <a:solidFill>
                                <a:sysClr val="windowText" lastClr="000000"/>
                              </a:solidFill>
                              <a:prstDash val="solid"/>
                            </a:ln>
                            <a:effectLst/>
                          </p:spPr>
                          <p:txBody>
                            <a:bodyPr rtlCol="0" anchor="ctr"/>
                            <a:lstStyle/>
                            <a:p>
                              <a:pPr marL="0" marR="0" lvl="0" indent="0" algn="ctr" defTabSz="914400" eaLnBrk="1" fontAlgn="base" latinLnBrk="0" hangingPunct="1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ru-RU" sz="1800" b="0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libri"/>
                                <a:ea typeface="+mn-ea"/>
                                <a:cs typeface="+mn-cs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105" name="Пирог 104"/>
                        <p:cNvSpPr/>
                        <p:nvPr/>
                      </p:nvSpPr>
                      <p:spPr>
                        <a:xfrm>
                          <a:off x="1454530" y="3553708"/>
                          <a:ext cx="253189" cy="185903"/>
                        </a:xfrm>
                        <a:prstGeom prst="pie">
                          <a:avLst>
                            <a:gd name="adj1" fmla="val 10757660"/>
                            <a:gd name="adj2" fmla="val 57106"/>
                          </a:avLst>
                        </a:prstGeom>
                        <a:solidFill>
                          <a:srgbClr val="FF6600"/>
                        </a:solidFill>
                        <a:ln w="25400" cap="flat" cmpd="sng" algn="ctr">
                          <a:solidFill>
                            <a:sysClr val="windowText" lastClr="000000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ru-RU" sz="18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  <p:cxnSp>
                  <p:nvCxnSpPr>
                    <p:cNvPr id="3" name="Прямая соединительная линия 2"/>
                    <p:cNvCxnSpPr/>
                    <p:nvPr/>
                  </p:nvCxnSpPr>
                  <p:spPr>
                    <a:xfrm>
                      <a:off x="3404909" y="1993300"/>
                      <a:ext cx="0" cy="138424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  <a:head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0" name="Rectangle 1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33471" y="2348880"/>
                      <a:ext cx="142876" cy="42862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7" name="Полилиния 6"/>
                    <p:cNvSpPr/>
                    <p:nvPr/>
                  </p:nvSpPr>
                  <p:spPr>
                    <a:xfrm>
                      <a:off x="1903477" y="1610267"/>
                      <a:ext cx="1271238" cy="1687737"/>
                    </a:xfrm>
                    <a:custGeom>
                      <a:avLst/>
                      <a:gdLst>
                        <a:gd name="connsiteX0" fmla="*/ 2966 w 1297510"/>
                        <a:gd name="connsiteY0" fmla="*/ 1687737 h 1687737"/>
                        <a:gd name="connsiteX1" fmla="*/ 2966 w 1297510"/>
                        <a:gd name="connsiteY1" fmla="*/ 711693 h 1687737"/>
                        <a:gd name="connsiteX2" fmla="*/ 33788 w 1297510"/>
                        <a:gd name="connsiteY2" fmla="*/ 290452 h 1687737"/>
                        <a:gd name="connsiteX3" fmla="*/ 74885 w 1297510"/>
                        <a:gd name="connsiteY3" fmla="*/ 136340 h 1687737"/>
                        <a:gd name="connsiteX4" fmla="*/ 321465 w 1297510"/>
                        <a:gd name="connsiteY4" fmla="*/ 13050 h 1687737"/>
                        <a:gd name="connsiteX5" fmla="*/ 1122849 w 1297510"/>
                        <a:gd name="connsiteY5" fmla="*/ 23324 h 1687737"/>
                        <a:gd name="connsiteX6" fmla="*/ 1297510 w 1297510"/>
                        <a:gd name="connsiteY6" fmla="*/ 187711 h 1687737"/>
                        <a:gd name="connsiteX7" fmla="*/ 1122849 w 1297510"/>
                        <a:gd name="connsiteY7" fmla="*/ 814434 h 1687737"/>
                        <a:gd name="connsiteX8" fmla="*/ 1092026 w 1297510"/>
                        <a:gd name="connsiteY8" fmla="*/ 1605544 h 1687737"/>
                        <a:gd name="connsiteX9" fmla="*/ 1092026 w 1297510"/>
                        <a:gd name="connsiteY9" fmla="*/ 1605544 h 1687737"/>
                        <a:gd name="connsiteX10" fmla="*/ 1092026 w 1297510"/>
                        <a:gd name="connsiteY10" fmla="*/ 1605544 h 1687737"/>
                        <a:gd name="connsiteX11" fmla="*/ 1092026 w 1297510"/>
                        <a:gd name="connsiteY11" fmla="*/ 1605544 h 16877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1297510" h="1687737">
                          <a:moveTo>
                            <a:pt x="2966" y="1687737"/>
                          </a:moveTo>
                          <a:cubicBezTo>
                            <a:pt x="397" y="1316155"/>
                            <a:pt x="-2171" y="944574"/>
                            <a:pt x="2966" y="711693"/>
                          </a:cubicBezTo>
                          <a:cubicBezTo>
                            <a:pt x="8103" y="478812"/>
                            <a:pt x="21802" y="386344"/>
                            <a:pt x="33788" y="290452"/>
                          </a:cubicBezTo>
                          <a:cubicBezTo>
                            <a:pt x="45774" y="194560"/>
                            <a:pt x="26939" y="182574"/>
                            <a:pt x="74885" y="136340"/>
                          </a:cubicBezTo>
                          <a:cubicBezTo>
                            <a:pt x="122831" y="90106"/>
                            <a:pt x="146804" y="31886"/>
                            <a:pt x="321465" y="13050"/>
                          </a:cubicBezTo>
                          <a:cubicBezTo>
                            <a:pt x="496126" y="-5786"/>
                            <a:pt x="960175" y="-5786"/>
                            <a:pt x="1122849" y="23324"/>
                          </a:cubicBezTo>
                          <a:cubicBezTo>
                            <a:pt x="1285523" y="52434"/>
                            <a:pt x="1297510" y="55859"/>
                            <a:pt x="1297510" y="187711"/>
                          </a:cubicBezTo>
                          <a:cubicBezTo>
                            <a:pt x="1297510" y="319563"/>
                            <a:pt x="1157096" y="578129"/>
                            <a:pt x="1122849" y="814434"/>
                          </a:cubicBezTo>
                          <a:cubicBezTo>
                            <a:pt x="1088602" y="1050739"/>
                            <a:pt x="1092026" y="1605544"/>
                            <a:pt x="1092026" y="1605544"/>
                          </a:cubicBezTo>
                          <a:lnTo>
                            <a:pt x="1092026" y="1605544"/>
                          </a:lnTo>
                          <a:lnTo>
                            <a:pt x="1092026" y="1605544"/>
                          </a:lnTo>
                          <a:lnTo>
                            <a:pt x="1092026" y="1605544"/>
                          </a:lnTo>
                        </a:path>
                      </a:pathLst>
                    </a:custGeom>
                    <a:ln w="28575">
                      <a:solidFill>
                        <a:srgbClr val="FF0000"/>
                      </a:solidFill>
                      <a:prstDash val="lgDash"/>
                      <a:tailEnd type="triangle" w="med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  <p:sp>
                  <p:nvSpPr>
                    <p:cNvPr id="94" name="Rectangle 1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14480" y="2366744"/>
                      <a:ext cx="142876" cy="42862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</p:grpSp>
            </p:grpSp>
          </p:grpSp>
          <p:cxnSp>
            <p:nvCxnSpPr>
              <p:cNvPr id="117" name="Прямая соединительная линия 116"/>
              <p:cNvCxnSpPr/>
              <p:nvPr/>
            </p:nvCxnSpPr>
            <p:spPr>
              <a:xfrm>
                <a:off x="1894595" y="1983690"/>
                <a:ext cx="357934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Прямая соединительная линия 118"/>
              <p:cNvCxnSpPr>
                <a:stCxn id="34" idx="0"/>
              </p:cNvCxnSpPr>
              <p:nvPr/>
            </p:nvCxnSpPr>
            <p:spPr>
              <a:xfrm>
                <a:off x="3056403" y="1445285"/>
                <a:ext cx="244092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Прямая соединительная линия 121"/>
              <p:cNvCxnSpPr>
                <a:stCxn id="31" idx="0"/>
              </p:cNvCxnSpPr>
              <p:nvPr/>
            </p:nvCxnSpPr>
            <p:spPr>
              <a:xfrm>
                <a:off x="3056403" y="1160305"/>
                <a:ext cx="2440923" cy="173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05440693"/>
      </p:ext>
    </p:extLst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Группа 10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2" name="Прямоугольник 11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3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876" y="2060848"/>
            <a:ext cx="858957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32000" algn="just">
              <a:lnSpc>
                <a:spcPts val="2200"/>
              </a:lnSpc>
            </a:pPr>
            <a:r>
              <a:rPr lang="ru-RU" sz="2200" b="1" dirty="0" smtClean="0">
                <a:latin typeface="Arial Narrow" pitchFamily="34" charset="0"/>
                <a:cs typeface="Arial" pitchFamily="34" charset="0"/>
              </a:rPr>
              <a:t>Во всех случаях, кроме двухфазного (двухполюсного) прикосновения (см. варианты непреднамеренного касания человека к электрической сети), в цепи протекающего тока через тело человека участвует земля. </a:t>
            </a:r>
            <a:r>
              <a:rPr lang="ru-RU" sz="2200" dirty="0" smtClean="0">
                <a:latin typeface="Arial Narrow" pitchFamily="34" charset="0"/>
                <a:cs typeface="Arial" pitchFamily="34" charset="0"/>
              </a:rPr>
              <a:t>Одна из точек касания или обе находятся на поверхности земли. При этом ток, проходящий через человека зависит от тока замыкания на землю. </a:t>
            </a:r>
          </a:p>
        </p:txBody>
      </p:sp>
      <p:sp>
        <p:nvSpPr>
          <p:cNvPr id="14" name="Скругленный прямоугольник 13"/>
          <p:cNvSpPr/>
          <p:nvPr/>
        </p:nvSpPr>
        <p:spPr bwMode="auto">
          <a:xfrm>
            <a:off x="1281404" y="44625"/>
            <a:ext cx="6552728" cy="620856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</a:pP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АНАЛИЗ 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УСЛОВИЙ БЕЗОПАСНОСТИ ДЛЯ ЧЕЛОВЕКА В ЗОНЕ ЗАМЫКАНИЯ ТОКА НА ЗЕМЛЮ</a:t>
            </a:r>
            <a:endParaRPr lang="ru-RU" sz="2000" b="1" dirty="0">
              <a:solidFill>
                <a:prstClr val="black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 bwMode="auto">
          <a:xfrm>
            <a:off x="107504" y="5085184"/>
            <a:ext cx="8482068" cy="1656184"/>
          </a:xfrm>
          <a:prstGeom prst="roundRect">
            <a:avLst>
              <a:gd name="adj" fmla="val 8201"/>
            </a:avLst>
          </a:prstGeom>
          <a:gradFill flip="none" rotWithShape="1">
            <a:gsLst>
              <a:gs pos="0">
                <a:srgbClr val="66FF33">
                  <a:tint val="66000"/>
                  <a:satMod val="160000"/>
                </a:srgbClr>
              </a:gs>
              <a:gs pos="50000">
                <a:srgbClr val="66FF33">
                  <a:tint val="44500"/>
                  <a:satMod val="160000"/>
                </a:srgbClr>
              </a:gs>
              <a:gs pos="100000">
                <a:srgbClr val="66FF33">
                  <a:tint val="23500"/>
                  <a:satMod val="160000"/>
                </a:srgbClr>
              </a:gs>
            </a:gsLst>
            <a:lin ang="16200000" scaled="1"/>
            <a:tileRect/>
          </a:gradFill>
          <a:ln w="38100" cmpd="sng">
            <a:solidFill>
              <a:srgbClr val="FF0000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indent="457200" algn="just">
              <a:lnSpc>
                <a:spcPts val="2600"/>
              </a:lnSpc>
            </a:pPr>
            <a:r>
              <a:rPr lang="ru-RU" sz="2400" dirty="0" smtClean="0">
                <a:latin typeface="Arial Narrow" pitchFamily="34" charset="0"/>
                <a:cs typeface="Arial" pitchFamily="34" charset="0"/>
              </a:rPr>
              <a:t>С </a:t>
            </a:r>
            <a:r>
              <a:rPr lang="ru-RU" sz="2400" dirty="0">
                <a:latin typeface="Arial Narrow" pitchFamily="34" charset="0"/>
                <a:cs typeface="Arial" pitchFamily="34" charset="0"/>
              </a:rPr>
              <a:t>целью упрощения описания закона растекания тока замыкания в земле сделаем два допущения: пусть </a:t>
            </a:r>
            <a:r>
              <a:rPr lang="ru-RU" sz="2400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заземлитель имеет </a:t>
            </a:r>
            <a:r>
              <a:rPr lang="ru-RU" sz="2400" dirty="0" err="1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полушаровую</a:t>
            </a:r>
            <a:r>
              <a:rPr lang="ru-RU" sz="2400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 форму; 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99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грунт однородный, удельная проводимость (</a:t>
            </a:r>
            <a:r>
              <a:rPr lang="ru-RU" sz="3200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  <a:sym typeface="Symbol"/>
              </a:rPr>
              <a:t>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99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) и сопротивление грунта в любой точке постоянны</a:t>
            </a:r>
            <a:r>
              <a:rPr lang="ru-RU" sz="24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99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.</a:t>
            </a:r>
            <a:endParaRPr lang="ru-RU" sz="2400" b="1" dirty="0">
              <a:ln w="12700">
                <a:solidFill>
                  <a:prstClr val="black"/>
                </a:solidFill>
                <a:prstDash val="solid"/>
              </a:ln>
              <a:solidFill>
                <a:srgbClr val="00FF99"/>
              </a:solidFill>
              <a:latin typeface="Arial Narrow" pitchFamily="34" charset="0"/>
              <a:ea typeface="Cambria Math" pitchFamily="18" charset="0"/>
              <a:cs typeface="Arial" pitchFamily="34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 bwMode="auto">
          <a:xfrm>
            <a:off x="107504" y="692697"/>
            <a:ext cx="8424937" cy="1368152"/>
          </a:xfrm>
          <a:prstGeom prst="roundRect">
            <a:avLst/>
          </a:prstGeom>
          <a:gradFill flip="none" rotWithShape="1">
            <a:gsLst>
              <a:gs pos="0">
                <a:srgbClr val="66FFFF">
                  <a:tint val="66000"/>
                  <a:satMod val="160000"/>
                </a:srgbClr>
              </a:gs>
              <a:gs pos="50000">
                <a:srgbClr val="66FFFF">
                  <a:tint val="44500"/>
                  <a:satMod val="160000"/>
                </a:srgbClr>
              </a:gs>
              <a:gs pos="100000">
                <a:srgbClr val="66FFFF">
                  <a:tint val="23500"/>
                  <a:satMod val="160000"/>
                </a:srgbClr>
              </a:gs>
            </a:gsLst>
            <a:lin ang="16200000" scaled="1"/>
            <a:tileRect/>
          </a:gradFill>
          <a:ln w="25400">
            <a:solidFill>
              <a:srgbClr val="C00000"/>
            </a:solidFill>
            <a:headEnd type="stealth" w="sm" len="sm"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indent="457200" algn="just">
              <a:lnSpc>
                <a:spcPts val="2600"/>
              </a:lnSpc>
            </a:pPr>
            <a:r>
              <a:rPr lang="ru-RU" sz="24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Электрическим </a:t>
            </a:r>
            <a:r>
              <a:rPr lang="ru-RU" sz="24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замыканием на землю </a:t>
            </a:r>
            <a:r>
              <a:rPr lang="ru-RU" sz="2400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(</a:t>
            </a:r>
            <a:r>
              <a:rPr lang="en-US" sz="2400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R</a:t>
            </a:r>
            <a:r>
              <a:rPr lang="ru-RU" sz="2400" baseline="-25000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ЗМ</a:t>
            </a:r>
            <a:r>
              <a:rPr lang="ru-RU" sz="2400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)</a:t>
            </a:r>
            <a:r>
              <a:rPr lang="ru-RU" sz="240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называется случайное электрическое соединение находящихся под напряжением частей ЭУ с землей или с металлическими нетоковедущими частями не изолированными от земли</a:t>
            </a:r>
            <a:r>
              <a:rPr lang="ru-RU" sz="2400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.</a:t>
            </a:r>
            <a:r>
              <a:rPr lang="ru-RU" sz="2400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 </a:t>
            </a:r>
            <a:endParaRPr lang="ru-RU" sz="2200" b="1" dirty="0">
              <a:ln w="900" cmpd="sng">
                <a:solidFill>
                  <a:schemeClr val="tx1">
                    <a:alpha val="55000"/>
                  </a:schemeClr>
                </a:solidFill>
                <a:prstDash val="solid"/>
              </a:ln>
              <a:solidFill>
                <a:srgbClr val="FF0000"/>
              </a:solidFill>
              <a:latin typeface="Arial Narrow" pitchFamily="34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 bwMode="auto">
          <a:xfrm>
            <a:off x="550982" y="3789040"/>
            <a:ext cx="7978012" cy="1224136"/>
          </a:xfrm>
          <a:prstGeom prst="roundRect">
            <a:avLst>
              <a:gd name="adj" fmla="val 8352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 cmpd="sng">
            <a:solidFill>
              <a:srgbClr val="FF0000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indent="432000" algn="just">
              <a:lnSpc>
                <a:spcPts val="2400"/>
              </a:lnSpc>
              <a:spcBef>
                <a:spcPct val="50000"/>
              </a:spcBef>
            </a:pPr>
            <a:r>
              <a:rPr lang="ru-RU" sz="2400" dirty="0" smtClean="0">
                <a:latin typeface="Arial Narrow" pitchFamily="34" charset="0"/>
                <a:cs typeface="Arial" pitchFamily="34" charset="0"/>
              </a:rPr>
              <a:t>Т.к</a:t>
            </a:r>
            <a:r>
              <a:rPr lang="ru-RU" sz="2400" dirty="0">
                <a:latin typeface="Arial Narrow" pitchFamily="34" charset="0"/>
                <a:cs typeface="Arial" pitchFamily="34" charset="0"/>
              </a:rPr>
              <a:t>. размеры электродов, их форма могут быть различными, а также состав и электрические свойства грунта неоднородны, то и </a:t>
            </a:r>
            <a:r>
              <a:rPr lang="ru-RU" sz="24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закон распределения потенциала в земле имеет сложную зависимость.</a:t>
            </a:r>
          </a:p>
        </p:txBody>
      </p:sp>
      <p:pic>
        <p:nvPicPr>
          <p:cNvPr id="16" name="Рисунок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" y="4195936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Группа 51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54" name="Прямоугольник 53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55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44613" y="2996952"/>
            <a:ext cx="335983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800"/>
              </a:lnSpc>
            </a:pPr>
            <a:r>
              <a:rPr lang="ru-RU" b="1" i="1" dirty="0" smtClean="0">
                <a:latin typeface="Arial Narrow" pitchFamily="34" charset="0"/>
                <a:cs typeface="Times New Roman" pitchFamily="18" charset="0"/>
              </a:rPr>
              <a:t>— потенциалы точек земной поверхности распределяются по гиперболическому закону.</a:t>
            </a:r>
            <a:endParaRPr lang="ru-RU" b="1" i="1" dirty="0">
              <a:latin typeface="Arial Narrow" pitchFamily="34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0" y="3881080"/>
                <a:ext cx="8715404" cy="1708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800"/>
                  </a:lnSpc>
                </a:pPr>
                <a:r>
                  <a:rPr lang="ru-RU" dirty="0" smtClean="0">
                    <a:latin typeface="Arial" pitchFamily="34" charset="0"/>
                    <a:cs typeface="Arial" pitchFamily="34" charset="0"/>
                  </a:rPr>
                  <a:t>      где </a:t>
                </a:r>
                <a14:m>
                  <m:oMath xmlns:m="http://schemas.openxmlformats.org/officeDocument/2006/math">
                    <m:r>
                      <a:rPr lang="en-US" sz="2400" b="1" i="1" kern="0" dirty="0">
                        <a:ln w="12700">
                          <a:solidFill>
                            <a:prstClr val="black"/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𝑰</m:t>
                    </m:r>
                    <m:r>
                      <a:rPr lang="ru-RU" sz="2400" b="1" i="1" kern="0" baseline="-18000" dirty="0">
                        <a:ln w="12700">
                          <a:solidFill>
                            <a:prstClr val="black"/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З</m:t>
                    </m:r>
                    <m:r>
                      <a:rPr lang="ru-RU" sz="2400" b="1" i="1" kern="0" baseline="-25000" dirty="0">
                        <a:ln w="12700">
                          <a:solidFill>
                            <a:prstClr val="black"/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 </m:t>
                    </m:r>
                  </m:oMath>
                </a14:m>
                <a:r>
                  <a:rPr lang="ru-RU" dirty="0" smtClean="0">
                    <a:latin typeface="Arial" pitchFamily="34" charset="0"/>
                    <a:cs typeface="Arial" pitchFamily="34" charset="0"/>
                  </a:rPr>
                  <a:t> ток </a:t>
                </a:r>
                <a:r>
                  <a:rPr lang="ru-RU" b="1" i="1" dirty="0" smtClean="0">
                    <a:latin typeface="Arial" pitchFamily="34" charset="0"/>
                    <a:cs typeface="Arial" pitchFamily="34" charset="0"/>
                  </a:rPr>
                  <a:t>замыкания</a:t>
                </a:r>
                <a:r>
                  <a:rPr lang="ru-RU" dirty="0" smtClean="0">
                    <a:latin typeface="Arial" pitchFamily="34" charset="0"/>
                    <a:cs typeface="Arial" pitchFamily="34" charset="0"/>
                  </a:rPr>
                  <a:t> на землю, </a:t>
                </a:r>
                <a:r>
                  <a:rPr lang="ru-RU" b="1" dirty="0" smtClean="0">
                    <a:latin typeface="Arial" pitchFamily="34" charset="0"/>
                    <a:cs typeface="Arial" pitchFamily="34" charset="0"/>
                  </a:rPr>
                  <a:t>А.</a:t>
                </a:r>
              </a:p>
              <a:p>
                <a:pPr>
                  <a:lnSpc>
                    <a:spcPts val="1800"/>
                  </a:lnSpc>
                </a:pPr>
                <a:r>
                  <a:rPr lang="ru-RU" b="1" dirty="0" smtClean="0">
                    <a:solidFill>
                      <a:srgbClr val="3366FF"/>
                    </a:solidFill>
                    <a:latin typeface="Arial" pitchFamily="34" charset="0"/>
                    <a:cs typeface="Arial" pitchFamily="34" charset="0"/>
                  </a:rPr>
                  <a:t>                                 Примеры удельных сопротивлений:</a:t>
                </a:r>
              </a:p>
              <a:p>
                <a:pPr>
                  <a:lnSpc>
                    <a:spcPts val="1800"/>
                  </a:lnSpc>
                </a:pPr>
                <a:r>
                  <a:rPr lang="ru-RU" b="1" dirty="0" smtClean="0">
                    <a:latin typeface="Arial" pitchFamily="34" charset="0"/>
                    <a:cs typeface="Arial" pitchFamily="34" charset="0"/>
                  </a:rPr>
                  <a:t>— </a:t>
                </a:r>
                <a:r>
                  <a:rPr lang="ru-RU" b="1" kern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a typeface="Cambria Math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2000" b="1" i="1" kern="0" dirty="0">
                        <a:ln w="12700">
                          <a:solidFill>
                            <a:prstClr val="black"/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𝝆</m:t>
                    </m:r>
                  </m:oMath>
                </a14:m>
                <a:r>
                  <a:rPr lang="ru-RU" b="1" baseline="-25000" dirty="0" smtClean="0">
                    <a:latin typeface="Arial" pitchFamily="34" charset="0"/>
                    <a:cs typeface="Arial" pitchFamily="34" charset="0"/>
                  </a:rPr>
                  <a:t> земли</a:t>
                </a:r>
                <a:r>
                  <a:rPr lang="ru-RU" b="1" dirty="0" smtClean="0">
                    <a:latin typeface="Arial" pitchFamily="34" charset="0"/>
                    <a:cs typeface="Arial" pitchFamily="34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ru-RU" b="1" i="1" kern="0" dirty="0">
                        <a:ln w="12700">
                          <a:solidFill>
                            <a:prstClr val="black"/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𝝆</m:t>
                    </m:r>
                  </m:oMath>
                </a14:m>
                <a:r>
                  <a:rPr lang="ru-RU" b="1" baseline="-25000" dirty="0" smtClean="0">
                    <a:latin typeface="Arial" pitchFamily="34" charset="0"/>
                    <a:cs typeface="Arial" pitchFamily="34" charset="0"/>
                  </a:rPr>
                  <a:t> глины</a:t>
                </a:r>
                <a:r>
                  <a:rPr lang="ru-RU" b="1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ru-RU" dirty="0" smtClean="0">
                    <a:latin typeface="Arial" pitchFamily="34" charset="0"/>
                    <a:cs typeface="Arial" pitchFamily="34" charset="0"/>
                  </a:rPr>
                  <a:t>= 40 Ом/м (при влажности 20%);</a:t>
                </a:r>
              </a:p>
              <a:p>
                <a:pPr>
                  <a:lnSpc>
                    <a:spcPts val="1800"/>
                  </a:lnSpc>
                </a:pPr>
                <a:r>
                  <a:rPr lang="ru-RU" b="1" dirty="0" smtClean="0">
                    <a:latin typeface="Arial" pitchFamily="34" charset="0"/>
                    <a:cs typeface="Arial" pitchFamily="34" charset="0"/>
                  </a:rPr>
                  <a:t>—</a:t>
                </a:r>
                <a:r>
                  <a:rPr lang="ru-RU" sz="2400" b="1" dirty="0" smtClean="0">
                    <a:latin typeface="Arial" pitchFamily="34" charset="0"/>
                    <a:cs typeface="Arial" pitchFamily="34" charset="0"/>
                    <a:sym typeface="Symbol"/>
                  </a:rPr>
                  <a:t> </a:t>
                </a:r>
                <a14:m>
                  <m:oMath xmlns:m="http://schemas.openxmlformats.org/officeDocument/2006/math">
                    <m:r>
                      <a:rPr lang="ru-RU" sz="2000" b="1" i="1" kern="0" dirty="0">
                        <a:ln w="12700">
                          <a:solidFill>
                            <a:prstClr val="black"/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𝝆</m:t>
                    </m:r>
                  </m:oMath>
                </a14:m>
                <a:r>
                  <a:rPr lang="ru-RU" sz="2400" b="1" dirty="0" smtClean="0">
                    <a:latin typeface="Arial" pitchFamily="34" charset="0"/>
                    <a:cs typeface="Arial" pitchFamily="34" charset="0"/>
                    <a:sym typeface="Symbol"/>
                  </a:rPr>
                  <a:t> </a:t>
                </a:r>
                <a:r>
                  <a:rPr lang="ru-RU" b="1" baseline="-25000" dirty="0" smtClean="0">
                    <a:latin typeface="Arial" pitchFamily="34" charset="0"/>
                    <a:cs typeface="Arial" pitchFamily="34" charset="0"/>
                  </a:rPr>
                  <a:t>грунт. вод</a:t>
                </a:r>
                <a:r>
                  <a:rPr lang="ru-RU" b="1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ru-RU" dirty="0" smtClean="0">
                    <a:latin typeface="Arial" pitchFamily="34" charset="0"/>
                    <a:cs typeface="Arial" pitchFamily="34" charset="0"/>
                  </a:rPr>
                  <a:t>= 20-70 Ом/м;</a:t>
                </a:r>
              </a:p>
              <a:p>
                <a:pPr>
                  <a:lnSpc>
                    <a:spcPts val="1800"/>
                  </a:lnSpc>
                </a:pPr>
                <a:r>
                  <a:rPr lang="ru-RU" b="1" dirty="0" smtClean="0">
                    <a:latin typeface="Arial" pitchFamily="34" charset="0"/>
                    <a:cs typeface="Arial" pitchFamily="34" charset="0"/>
                  </a:rPr>
                  <a:t>— </a:t>
                </a:r>
                <a14:m>
                  <m:oMath xmlns:m="http://schemas.openxmlformats.org/officeDocument/2006/math">
                    <m:r>
                      <a:rPr lang="ru-RU" sz="2000" b="1" i="1" kern="0" dirty="0">
                        <a:ln w="12700">
                          <a:solidFill>
                            <a:prstClr val="black"/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𝝆</m:t>
                    </m:r>
                  </m:oMath>
                </a14:m>
                <a:r>
                  <a:rPr lang="ru-RU" b="1" baseline="-25000" dirty="0" smtClean="0">
                    <a:latin typeface="Arial" pitchFamily="34" charset="0"/>
                    <a:cs typeface="Arial" pitchFamily="34" charset="0"/>
                  </a:rPr>
                  <a:t> меди</a:t>
                </a:r>
                <a:r>
                  <a:rPr lang="ru-RU" b="1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ru-RU" dirty="0" smtClean="0">
                    <a:latin typeface="Arial" pitchFamily="34" charset="0"/>
                    <a:cs typeface="Arial" pitchFamily="34" charset="0"/>
                  </a:rPr>
                  <a:t>= 1,72</a:t>
                </a:r>
                <a:r>
                  <a:rPr lang="ru-RU" dirty="0" smtClean="0">
                    <a:latin typeface="Arial" pitchFamily="34" charset="0"/>
                    <a:cs typeface="Arial" pitchFamily="34" charset="0"/>
                    <a:sym typeface="Symbol"/>
                  </a:rPr>
                  <a:t></a:t>
                </a:r>
                <a:r>
                  <a:rPr lang="ru-RU" dirty="0" smtClean="0">
                    <a:latin typeface="Arial" pitchFamily="34" charset="0"/>
                    <a:cs typeface="Arial" pitchFamily="34" charset="0"/>
                  </a:rPr>
                  <a:t>10</a:t>
                </a:r>
                <a:r>
                  <a:rPr lang="ru-RU" baseline="30000" dirty="0" smtClean="0">
                    <a:latin typeface="Arial" pitchFamily="34" charset="0"/>
                    <a:cs typeface="Arial" pitchFamily="34" charset="0"/>
                  </a:rPr>
                  <a:t>-8</a:t>
                </a:r>
                <a:r>
                  <a:rPr lang="ru-RU" dirty="0" smtClean="0">
                    <a:latin typeface="Arial" pitchFamily="34" charset="0"/>
                    <a:cs typeface="Arial" pitchFamily="34" charset="0"/>
                  </a:rPr>
                  <a:t> Ом/м (</a:t>
                </a:r>
                <a:r>
                  <a:rPr lang="ru-RU" b="1" dirty="0" smtClean="0">
                    <a:latin typeface="Arial" pitchFamily="34" charset="0"/>
                    <a:cs typeface="Arial" pitchFamily="34" charset="0"/>
                    <a:sym typeface="Symbol"/>
                  </a:rPr>
                  <a:t></a:t>
                </a:r>
                <a:r>
                  <a:rPr lang="ru-RU" dirty="0" smtClean="0">
                    <a:latin typeface="Arial" pitchFamily="34" charset="0"/>
                    <a:cs typeface="Arial" pitchFamily="34" charset="0"/>
                  </a:rPr>
                  <a:t> = 0,0039</a:t>
                </a:r>
                <a:r>
                  <a:rPr lang="ru-RU" baseline="30000" dirty="0" smtClean="0">
                    <a:latin typeface="Arial" pitchFamily="34" charset="0"/>
                    <a:cs typeface="Arial" pitchFamily="34" charset="0"/>
                  </a:rPr>
                  <a:t>0 </a:t>
                </a:r>
                <a:r>
                  <a:rPr lang="ru-RU" dirty="0" smtClean="0">
                    <a:latin typeface="Arial" pitchFamily="34" charset="0"/>
                    <a:cs typeface="Arial" pitchFamily="34" charset="0"/>
                  </a:rPr>
                  <a:t>С</a:t>
                </a:r>
                <a:r>
                  <a:rPr lang="ru-RU" baseline="30000" dirty="0" smtClean="0">
                    <a:latin typeface="Arial" pitchFamily="34" charset="0"/>
                    <a:cs typeface="Arial" pitchFamily="34" charset="0"/>
                  </a:rPr>
                  <a:t>-1</a:t>
                </a:r>
                <a:r>
                  <a:rPr lang="ru-RU" dirty="0" smtClean="0">
                    <a:latin typeface="Arial" pitchFamily="34" charset="0"/>
                    <a:cs typeface="Arial" pitchFamily="34" charset="0"/>
                  </a:rPr>
                  <a:t> — температурный коэффициент);</a:t>
                </a:r>
              </a:p>
              <a:p>
                <a:pPr>
                  <a:lnSpc>
                    <a:spcPts val="1800"/>
                  </a:lnSpc>
                </a:pPr>
                <a:r>
                  <a:rPr lang="ru-RU" b="1" dirty="0" smtClean="0">
                    <a:latin typeface="Arial" pitchFamily="34" charset="0"/>
                    <a:cs typeface="Arial" pitchFamily="34" charset="0"/>
                  </a:rPr>
                  <a:t>—</a:t>
                </a:r>
                <a:r>
                  <a:rPr lang="ru-RU" sz="2400" b="1" dirty="0" smtClean="0">
                    <a:latin typeface="Arial" pitchFamily="34" charset="0"/>
                    <a:cs typeface="Arial" pitchFamily="34" charset="0"/>
                    <a:sym typeface="Symbol"/>
                  </a:rPr>
                  <a:t> </a:t>
                </a:r>
                <a14:m>
                  <m:oMath xmlns:m="http://schemas.openxmlformats.org/officeDocument/2006/math">
                    <m:r>
                      <a:rPr lang="ru-RU" sz="2000" b="1" i="1" kern="0" dirty="0">
                        <a:ln w="12700">
                          <a:solidFill>
                            <a:prstClr val="black"/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𝝆</m:t>
                    </m:r>
                  </m:oMath>
                </a14:m>
                <a:r>
                  <a:rPr lang="ru-RU" sz="2400" b="1" dirty="0" smtClean="0">
                    <a:latin typeface="Arial" pitchFamily="34" charset="0"/>
                    <a:cs typeface="Arial" pitchFamily="34" charset="0"/>
                    <a:sym typeface="Symbol"/>
                  </a:rPr>
                  <a:t> </a:t>
                </a:r>
                <a:r>
                  <a:rPr lang="ru-RU" b="1" baseline="-25000" dirty="0" smtClean="0">
                    <a:latin typeface="Arial" pitchFamily="34" charset="0"/>
                    <a:cs typeface="Arial" pitchFamily="34" charset="0"/>
                  </a:rPr>
                  <a:t>алюминия</a:t>
                </a:r>
                <a:r>
                  <a:rPr lang="ru-RU" b="1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ru-RU" dirty="0" smtClean="0">
                    <a:latin typeface="Arial" pitchFamily="34" charset="0"/>
                    <a:cs typeface="Arial" pitchFamily="34" charset="0"/>
                  </a:rPr>
                  <a:t>= 2,6</a:t>
                </a:r>
                <a:r>
                  <a:rPr lang="ru-RU" dirty="0" smtClean="0">
                    <a:latin typeface="Arial" pitchFamily="34" charset="0"/>
                    <a:cs typeface="Arial" pitchFamily="34" charset="0"/>
                    <a:sym typeface="Symbol"/>
                  </a:rPr>
                  <a:t></a:t>
                </a:r>
                <a:r>
                  <a:rPr lang="ru-RU" dirty="0" smtClean="0">
                    <a:latin typeface="Arial" pitchFamily="34" charset="0"/>
                    <a:cs typeface="Arial" pitchFamily="34" charset="0"/>
                  </a:rPr>
                  <a:t>10</a:t>
                </a:r>
                <a:r>
                  <a:rPr lang="ru-RU" baseline="30000" dirty="0" smtClean="0">
                    <a:latin typeface="Arial" pitchFamily="34" charset="0"/>
                    <a:cs typeface="Arial" pitchFamily="34" charset="0"/>
                  </a:rPr>
                  <a:t>-8</a:t>
                </a:r>
                <a:r>
                  <a:rPr lang="ru-RU" dirty="0" smtClean="0">
                    <a:latin typeface="Arial" pitchFamily="34" charset="0"/>
                    <a:cs typeface="Arial" pitchFamily="34" charset="0"/>
                  </a:rPr>
                  <a:t> Ом/м (</a:t>
                </a:r>
                <a:r>
                  <a:rPr lang="ru-RU" b="1" dirty="0" smtClean="0">
                    <a:latin typeface="Arial" pitchFamily="34" charset="0"/>
                    <a:cs typeface="Arial" pitchFamily="34" charset="0"/>
                    <a:sym typeface="Symbol"/>
                  </a:rPr>
                  <a:t></a:t>
                </a:r>
                <a:r>
                  <a:rPr lang="ru-RU" dirty="0" smtClean="0">
                    <a:latin typeface="Arial" pitchFamily="34" charset="0"/>
                    <a:cs typeface="Arial" pitchFamily="34" charset="0"/>
                  </a:rPr>
                  <a:t> = 0,0004</a:t>
                </a:r>
                <a:r>
                  <a:rPr lang="ru-RU" baseline="30000" dirty="0" smtClean="0">
                    <a:latin typeface="Arial" pitchFamily="34" charset="0"/>
                    <a:cs typeface="Arial" pitchFamily="34" charset="0"/>
                  </a:rPr>
                  <a:t>0 </a:t>
                </a:r>
                <a:r>
                  <a:rPr lang="ru-RU" dirty="0" smtClean="0">
                    <a:latin typeface="Arial" pitchFamily="34" charset="0"/>
                    <a:cs typeface="Arial" pitchFamily="34" charset="0"/>
                  </a:rPr>
                  <a:t>С</a:t>
                </a:r>
                <a:r>
                  <a:rPr lang="ru-RU" baseline="30000" dirty="0" smtClean="0">
                    <a:latin typeface="Arial" pitchFamily="34" charset="0"/>
                    <a:cs typeface="Arial" pitchFamily="34" charset="0"/>
                  </a:rPr>
                  <a:t>-1</a:t>
                </a:r>
                <a:r>
                  <a:rPr lang="ru-RU" dirty="0" smtClean="0">
                    <a:latin typeface="Arial" pitchFamily="34" charset="0"/>
                    <a:cs typeface="Arial" pitchFamily="34" charset="0"/>
                  </a:rPr>
                  <a:t>);</a:t>
                </a:r>
              </a:p>
              <a:p>
                <a:pPr>
                  <a:lnSpc>
                    <a:spcPts val="1800"/>
                  </a:lnSpc>
                </a:pPr>
                <a:r>
                  <a:rPr lang="ru-RU" b="1" dirty="0" smtClean="0">
                    <a:latin typeface="Arial" pitchFamily="34" charset="0"/>
                    <a:cs typeface="Arial" pitchFamily="34" charset="0"/>
                  </a:rPr>
                  <a:t>—</a:t>
                </a:r>
                <a:r>
                  <a:rPr lang="ru-RU" sz="2400" b="1" dirty="0" smtClean="0">
                    <a:latin typeface="Arial" pitchFamily="34" charset="0"/>
                    <a:cs typeface="Arial" pitchFamily="34" charset="0"/>
                    <a:sym typeface="Symbol"/>
                  </a:rPr>
                  <a:t> </a:t>
                </a:r>
                <a14:m>
                  <m:oMath xmlns:m="http://schemas.openxmlformats.org/officeDocument/2006/math">
                    <m:r>
                      <a:rPr lang="ru-RU" sz="2000" b="1" i="1" kern="0" dirty="0">
                        <a:ln w="12700">
                          <a:solidFill>
                            <a:prstClr val="black"/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𝝆</m:t>
                    </m:r>
                  </m:oMath>
                </a14:m>
                <a:r>
                  <a:rPr lang="ru-RU" sz="2400" b="1" dirty="0" smtClean="0">
                    <a:latin typeface="Arial" pitchFamily="34" charset="0"/>
                    <a:cs typeface="Arial" pitchFamily="34" charset="0"/>
                    <a:sym typeface="Symbol"/>
                  </a:rPr>
                  <a:t> </a:t>
                </a:r>
                <a:r>
                  <a:rPr lang="ru-RU" b="1" baseline="-25000" dirty="0" smtClean="0">
                    <a:latin typeface="Arial" pitchFamily="34" charset="0"/>
                    <a:cs typeface="Arial" pitchFamily="34" charset="0"/>
                  </a:rPr>
                  <a:t>железа</a:t>
                </a:r>
                <a:r>
                  <a:rPr lang="ru-RU" b="1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ru-RU" dirty="0" smtClean="0">
                    <a:latin typeface="Arial" pitchFamily="34" charset="0"/>
                    <a:cs typeface="Arial" pitchFamily="34" charset="0"/>
                  </a:rPr>
                  <a:t>= 5</a:t>
                </a:r>
                <a:r>
                  <a:rPr lang="ru-RU" dirty="0" smtClean="0">
                    <a:latin typeface="Arial" pitchFamily="34" charset="0"/>
                    <a:cs typeface="Arial" pitchFamily="34" charset="0"/>
                    <a:sym typeface="Symbol"/>
                  </a:rPr>
                  <a:t></a:t>
                </a:r>
                <a:r>
                  <a:rPr lang="ru-RU" dirty="0" smtClean="0">
                    <a:latin typeface="Arial" pitchFamily="34" charset="0"/>
                    <a:cs typeface="Arial" pitchFamily="34" charset="0"/>
                  </a:rPr>
                  <a:t>10</a:t>
                </a:r>
                <a:r>
                  <a:rPr lang="ru-RU" baseline="30000" dirty="0" smtClean="0">
                    <a:latin typeface="Arial" pitchFamily="34" charset="0"/>
                    <a:cs typeface="Arial" pitchFamily="34" charset="0"/>
                  </a:rPr>
                  <a:t>-8</a:t>
                </a:r>
                <a:r>
                  <a:rPr lang="ru-RU" dirty="0" smtClean="0">
                    <a:latin typeface="Arial" pitchFamily="34" charset="0"/>
                    <a:cs typeface="Arial" pitchFamily="34" charset="0"/>
                  </a:rPr>
                  <a:t> Ом/м.</a:t>
                </a:r>
                <a:r>
                  <a:rPr lang="ru-RU" sz="1600" dirty="0" smtClean="0"/>
                  <a:t> 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81080"/>
                <a:ext cx="8715404" cy="1708160"/>
              </a:xfrm>
              <a:prstGeom prst="rect">
                <a:avLst/>
              </a:prstGeom>
              <a:blipFill rotWithShape="1">
                <a:blip r:embed="rId4"/>
                <a:stretch>
                  <a:fillRect l="-559" t="-4643" b="-46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Группа 15"/>
          <p:cNvGrpSpPr/>
          <p:nvPr/>
        </p:nvGrpSpPr>
        <p:grpSpPr>
          <a:xfrm>
            <a:off x="1" y="28592"/>
            <a:ext cx="4385550" cy="2928957"/>
            <a:chOff x="428596" y="857230"/>
            <a:chExt cx="3737315" cy="2241549"/>
          </a:xfrm>
        </p:grpSpPr>
        <p:grpSp>
          <p:nvGrpSpPr>
            <p:cNvPr id="17" name="Group 1"/>
            <p:cNvGrpSpPr>
              <a:grpSpLocks/>
            </p:cNvGrpSpPr>
            <p:nvPr/>
          </p:nvGrpSpPr>
          <p:grpSpPr bwMode="auto">
            <a:xfrm>
              <a:off x="428596" y="857230"/>
              <a:ext cx="3737315" cy="2241549"/>
              <a:chOff x="565" y="9492"/>
              <a:chExt cx="5886" cy="3532"/>
            </a:xfrm>
          </p:grpSpPr>
          <p:sp>
            <p:nvSpPr>
              <p:cNvPr id="20" name="Text Box 2"/>
              <p:cNvSpPr txBox="1">
                <a:spLocks noChangeArrowheads="1"/>
              </p:cNvSpPr>
              <p:nvPr/>
            </p:nvSpPr>
            <p:spPr bwMode="auto">
              <a:xfrm>
                <a:off x="3250" y="10440"/>
                <a:ext cx="2972" cy="395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ts val="1200"/>
                  </a:lnSpc>
                  <a:spcBef>
                    <a:spcPct val="0"/>
                  </a:spcBef>
                  <a:buClrTx/>
                  <a:buSzTx/>
                  <a:buFontTx/>
                  <a:buNone/>
                  <a:tabLst/>
                </a:pPr>
                <a:r>
                  <a:rPr lang="ru-RU" sz="1200" b="1" dirty="0" smtClean="0">
                    <a:latin typeface="Arial Narrow" pitchFamily="34" charset="0"/>
                  </a:rPr>
                  <a:t>Закон растекания электрического тока на землю (гипербола)</a:t>
                </a:r>
              </a:p>
            </p:txBody>
          </p:sp>
          <p:sp>
            <p:nvSpPr>
              <p:cNvPr id="21" name="Arc 5"/>
              <p:cNvSpPr>
                <a:spLocks/>
              </p:cNvSpPr>
              <p:nvPr/>
            </p:nvSpPr>
            <p:spPr bwMode="auto">
              <a:xfrm rot="5400000">
                <a:off x="1600" y="10491"/>
                <a:ext cx="1320" cy="2712"/>
              </a:xfrm>
              <a:custGeom>
                <a:avLst/>
                <a:gdLst>
                  <a:gd name="G0" fmla="+- 276 0 0"/>
                  <a:gd name="G1" fmla="+- 21600 0 0"/>
                  <a:gd name="G2" fmla="+- 21600 0 0"/>
                  <a:gd name="T0" fmla="*/ 276 w 21876"/>
                  <a:gd name="T1" fmla="*/ 0 h 43200"/>
                  <a:gd name="T2" fmla="*/ 0 w 21876"/>
                  <a:gd name="T3" fmla="*/ 43198 h 43200"/>
                  <a:gd name="T4" fmla="*/ 276 w 21876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876" h="43200" fill="none" extrusionOk="0">
                    <a:moveTo>
                      <a:pt x="275" y="0"/>
                    </a:moveTo>
                    <a:cubicBezTo>
                      <a:pt x="12205" y="0"/>
                      <a:pt x="21876" y="9670"/>
                      <a:pt x="21876" y="21600"/>
                    </a:cubicBezTo>
                    <a:cubicBezTo>
                      <a:pt x="21876" y="33529"/>
                      <a:pt x="12205" y="43200"/>
                      <a:pt x="276" y="43200"/>
                    </a:cubicBezTo>
                    <a:cubicBezTo>
                      <a:pt x="183" y="43200"/>
                      <a:pt x="91" y="43199"/>
                      <a:pt x="-1" y="43198"/>
                    </a:cubicBezTo>
                  </a:path>
                  <a:path w="21876" h="43200" stroke="0" extrusionOk="0">
                    <a:moveTo>
                      <a:pt x="275" y="0"/>
                    </a:moveTo>
                    <a:cubicBezTo>
                      <a:pt x="12205" y="0"/>
                      <a:pt x="21876" y="9670"/>
                      <a:pt x="21876" y="21600"/>
                    </a:cubicBezTo>
                    <a:cubicBezTo>
                      <a:pt x="21876" y="33529"/>
                      <a:pt x="12205" y="43200"/>
                      <a:pt x="276" y="43200"/>
                    </a:cubicBezTo>
                    <a:cubicBezTo>
                      <a:pt x="183" y="43200"/>
                      <a:pt x="91" y="43199"/>
                      <a:pt x="-1" y="43198"/>
                    </a:cubicBezTo>
                    <a:lnTo>
                      <a:pt x="276" y="21600"/>
                    </a:lnTo>
                    <a:close/>
                  </a:path>
                </a:pathLst>
              </a:custGeom>
              <a:solidFill>
                <a:srgbClr val="EAEAEA"/>
              </a:solidFill>
              <a:ln w="28575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2" name="Arc 6"/>
              <p:cNvSpPr>
                <a:spLocks/>
              </p:cNvSpPr>
              <p:nvPr/>
            </p:nvSpPr>
            <p:spPr bwMode="auto">
              <a:xfrm rot="5400000">
                <a:off x="1686" y="10631"/>
                <a:ext cx="1148" cy="2260"/>
              </a:xfrm>
              <a:custGeom>
                <a:avLst/>
                <a:gdLst>
                  <a:gd name="G0" fmla="+- 276 0 0"/>
                  <a:gd name="G1" fmla="+- 21600 0 0"/>
                  <a:gd name="G2" fmla="+- 21600 0 0"/>
                  <a:gd name="T0" fmla="*/ 276 w 21876"/>
                  <a:gd name="T1" fmla="*/ 0 h 43200"/>
                  <a:gd name="T2" fmla="*/ 0 w 21876"/>
                  <a:gd name="T3" fmla="*/ 43198 h 43200"/>
                  <a:gd name="T4" fmla="*/ 276 w 21876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876" h="43200" fill="none" extrusionOk="0">
                    <a:moveTo>
                      <a:pt x="275" y="0"/>
                    </a:moveTo>
                    <a:cubicBezTo>
                      <a:pt x="12205" y="0"/>
                      <a:pt x="21876" y="9670"/>
                      <a:pt x="21876" y="21600"/>
                    </a:cubicBezTo>
                    <a:cubicBezTo>
                      <a:pt x="21876" y="33529"/>
                      <a:pt x="12205" y="43200"/>
                      <a:pt x="276" y="43200"/>
                    </a:cubicBezTo>
                    <a:cubicBezTo>
                      <a:pt x="183" y="43200"/>
                      <a:pt x="91" y="43199"/>
                      <a:pt x="-1" y="43198"/>
                    </a:cubicBezTo>
                  </a:path>
                  <a:path w="21876" h="43200" stroke="0" extrusionOk="0">
                    <a:moveTo>
                      <a:pt x="275" y="0"/>
                    </a:moveTo>
                    <a:cubicBezTo>
                      <a:pt x="12205" y="0"/>
                      <a:pt x="21876" y="9670"/>
                      <a:pt x="21876" y="21600"/>
                    </a:cubicBezTo>
                    <a:cubicBezTo>
                      <a:pt x="21876" y="33529"/>
                      <a:pt x="12205" y="43200"/>
                      <a:pt x="276" y="43200"/>
                    </a:cubicBezTo>
                    <a:cubicBezTo>
                      <a:pt x="183" y="43200"/>
                      <a:pt x="91" y="43199"/>
                      <a:pt x="-1" y="43198"/>
                    </a:cubicBezTo>
                    <a:lnTo>
                      <a:pt x="27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28575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3" name="Line 7"/>
              <p:cNvSpPr>
                <a:spLocks noChangeShapeType="1"/>
              </p:cNvSpPr>
              <p:nvPr/>
            </p:nvSpPr>
            <p:spPr bwMode="auto">
              <a:xfrm>
                <a:off x="904" y="10057"/>
                <a:ext cx="5198" cy="0"/>
              </a:xfrm>
              <a:prstGeom prst="line">
                <a:avLst/>
              </a:prstGeom>
              <a:noFill/>
              <a:ln w="114300" cmpd="dbl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4" name="Freeform 8"/>
              <p:cNvSpPr>
                <a:spLocks/>
              </p:cNvSpPr>
              <p:nvPr/>
            </p:nvSpPr>
            <p:spPr bwMode="auto">
              <a:xfrm>
                <a:off x="5085" y="9605"/>
                <a:ext cx="339" cy="452"/>
              </a:xfrm>
              <a:custGeom>
                <a:avLst/>
                <a:gdLst/>
                <a:ahLst/>
                <a:cxnLst>
                  <a:cxn ang="0">
                    <a:pos x="0" y="452"/>
                  </a:cxn>
                  <a:cxn ang="0">
                    <a:pos x="0" y="0"/>
                  </a:cxn>
                  <a:cxn ang="0">
                    <a:pos x="339" y="0"/>
                  </a:cxn>
                </a:cxnLst>
                <a:rect l="0" t="0" r="r" b="b"/>
                <a:pathLst>
                  <a:path w="339" h="452">
                    <a:moveTo>
                      <a:pt x="0" y="452"/>
                    </a:moveTo>
                    <a:lnTo>
                      <a:pt x="0" y="0"/>
                    </a:lnTo>
                    <a:lnTo>
                      <a:pt x="339" y="0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6" name="Freeform 9"/>
              <p:cNvSpPr>
                <a:spLocks/>
              </p:cNvSpPr>
              <p:nvPr/>
            </p:nvSpPr>
            <p:spPr bwMode="auto">
              <a:xfrm>
                <a:off x="3842" y="9605"/>
                <a:ext cx="339" cy="452"/>
              </a:xfrm>
              <a:custGeom>
                <a:avLst/>
                <a:gdLst/>
                <a:ahLst/>
                <a:cxnLst>
                  <a:cxn ang="0">
                    <a:pos x="0" y="452"/>
                  </a:cxn>
                  <a:cxn ang="0">
                    <a:pos x="0" y="0"/>
                  </a:cxn>
                  <a:cxn ang="0">
                    <a:pos x="339" y="0"/>
                  </a:cxn>
                </a:cxnLst>
                <a:rect l="0" t="0" r="r" b="b"/>
                <a:pathLst>
                  <a:path w="339" h="452">
                    <a:moveTo>
                      <a:pt x="0" y="452"/>
                    </a:moveTo>
                    <a:lnTo>
                      <a:pt x="0" y="0"/>
                    </a:lnTo>
                    <a:lnTo>
                      <a:pt x="339" y="0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7" name="Rectangle 10"/>
              <p:cNvSpPr>
                <a:spLocks noChangeArrowheads="1"/>
              </p:cNvSpPr>
              <p:nvPr/>
            </p:nvSpPr>
            <p:spPr bwMode="auto">
              <a:xfrm>
                <a:off x="4181" y="9492"/>
                <a:ext cx="678" cy="452"/>
              </a:xfrm>
              <a:prstGeom prst="rect">
                <a:avLst/>
              </a:prstGeom>
              <a:solidFill>
                <a:srgbClr val="92D050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1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rPr>
                  <a:t>А</a:t>
                </a:r>
                <a:r>
                  <a:rPr kumimoji="0" lang="ru-RU" sz="1600" b="1" i="0" u="none" strike="noStrike" cap="none" normalizeH="0" baseline="-250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rPr>
                  <a:t>1</a:t>
                </a:r>
                <a:endParaRPr kumimoji="0" lang="ru-RU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" name="Rectangle 11"/>
              <p:cNvSpPr>
                <a:spLocks noChangeArrowheads="1"/>
              </p:cNvSpPr>
              <p:nvPr/>
            </p:nvSpPr>
            <p:spPr bwMode="auto">
              <a:xfrm>
                <a:off x="5424" y="9492"/>
                <a:ext cx="678" cy="452"/>
              </a:xfrm>
              <a:prstGeom prst="rect">
                <a:avLst/>
              </a:prstGeom>
              <a:solidFill>
                <a:srgbClr val="92D050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ru-RU" sz="1600" b="1" dirty="0" smtClean="0">
                    <a:latin typeface="Arial" pitchFamily="34" charset="0"/>
                    <a:cs typeface="Arial" pitchFamily="34" charset="0"/>
                  </a:rPr>
                  <a:t>А</a:t>
                </a:r>
                <a:r>
                  <a:rPr lang="ru-RU" sz="1600" b="1" baseline="-25000" dirty="0" smtClean="0">
                    <a:latin typeface="Arial" pitchFamily="34" charset="0"/>
                    <a:cs typeface="Arial" pitchFamily="34" charset="0"/>
                  </a:rPr>
                  <a:t>2</a:t>
                </a:r>
              </a:p>
            </p:txBody>
          </p:sp>
          <p:sp>
            <p:nvSpPr>
              <p:cNvPr id="29" name="Line 12"/>
              <p:cNvSpPr>
                <a:spLocks noChangeShapeType="1"/>
              </p:cNvSpPr>
              <p:nvPr/>
            </p:nvSpPr>
            <p:spPr bwMode="auto">
              <a:xfrm>
                <a:off x="904" y="11187"/>
                <a:ext cx="2938" cy="0"/>
              </a:xfrm>
              <a:prstGeom prst="line">
                <a:avLst/>
              </a:prstGeom>
              <a:noFill/>
              <a:ln w="28575" cmpd="thickThin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0" name="Line 13"/>
              <p:cNvSpPr>
                <a:spLocks noChangeShapeType="1"/>
              </p:cNvSpPr>
              <p:nvPr/>
            </p:nvSpPr>
            <p:spPr bwMode="auto">
              <a:xfrm>
                <a:off x="2260" y="10057"/>
                <a:ext cx="0" cy="1130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1" name="Line 14"/>
              <p:cNvSpPr>
                <a:spLocks noChangeShapeType="1"/>
              </p:cNvSpPr>
              <p:nvPr/>
            </p:nvSpPr>
            <p:spPr bwMode="auto">
              <a:xfrm>
                <a:off x="2257" y="11555"/>
                <a:ext cx="0" cy="146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stealth" w="sm" len="lg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2" name="Line 15"/>
              <p:cNvSpPr>
                <a:spLocks noChangeShapeType="1"/>
              </p:cNvSpPr>
              <p:nvPr/>
            </p:nvSpPr>
            <p:spPr bwMode="auto">
              <a:xfrm>
                <a:off x="2534" y="11300"/>
                <a:ext cx="1421" cy="36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stealth" w="sm" len="lg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3" name="Line 16"/>
              <p:cNvSpPr>
                <a:spLocks noChangeShapeType="1"/>
              </p:cNvSpPr>
              <p:nvPr/>
            </p:nvSpPr>
            <p:spPr bwMode="auto">
              <a:xfrm flipH="1">
                <a:off x="565" y="11300"/>
                <a:ext cx="1421" cy="36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stealth" w="sm" len="lg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4" name="Line 17"/>
              <p:cNvSpPr>
                <a:spLocks noChangeShapeType="1"/>
              </p:cNvSpPr>
              <p:nvPr/>
            </p:nvSpPr>
            <p:spPr bwMode="auto">
              <a:xfrm flipH="1">
                <a:off x="1017" y="11413"/>
                <a:ext cx="1130" cy="124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stealth" w="sm" len="lg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5" name="Line 18"/>
              <p:cNvSpPr>
                <a:spLocks noChangeShapeType="1"/>
              </p:cNvSpPr>
              <p:nvPr/>
            </p:nvSpPr>
            <p:spPr bwMode="auto">
              <a:xfrm>
                <a:off x="2373" y="11413"/>
                <a:ext cx="1130" cy="123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stealth" w="sm" len="lg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6" name="Line 19"/>
              <p:cNvSpPr>
                <a:spLocks noChangeShapeType="1"/>
              </p:cNvSpPr>
              <p:nvPr/>
            </p:nvSpPr>
            <p:spPr bwMode="auto">
              <a:xfrm>
                <a:off x="1921" y="10057"/>
                <a:ext cx="0" cy="113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lg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7" name="Line 20"/>
              <p:cNvSpPr>
                <a:spLocks noChangeShapeType="1"/>
              </p:cNvSpPr>
              <p:nvPr/>
            </p:nvSpPr>
            <p:spPr bwMode="auto">
              <a:xfrm>
                <a:off x="2599" y="10057"/>
                <a:ext cx="0" cy="113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lg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8" name="Text Box 21"/>
              <p:cNvSpPr txBox="1">
                <a:spLocks noChangeArrowheads="1"/>
              </p:cNvSpPr>
              <p:nvPr/>
            </p:nvSpPr>
            <p:spPr bwMode="auto">
              <a:xfrm>
                <a:off x="4533" y="10155"/>
                <a:ext cx="1918" cy="345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ts val="1200"/>
                  </a:lnSpc>
                  <a:spcBef>
                    <a:spcPct val="0"/>
                  </a:spcBef>
                  <a:buClrTx/>
                  <a:buSzTx/>
                  <a:buFontTx/>
                  <a:buNone/>
                  <a:tabLst/>
                </a:pPr>
                <a:r>
                  <a:rPr lang="ru-RU" sz="1400" b="1" dirty="0" smtClean="0">
                    <a:latin typeface="Arial Narrow" pitchFamily="34" charset="0"/>
                  </a:rPr>
                  <a:t>Магистраль 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ts val="1200"/>
                  </a:lnSpc>
                  <a:spcBef>
                    <a:spcPct val="0"/>
                  </a:spcBef>
                  <a:buClrTx/>
                  <a:buSzTx/>
                  <a:buFontTx/>
                  <a:buNone/>
                  <a:tabLst/>
                </a:pPr>
                <a:r>
                  <a:rPr lang="ru-RU" sz="1400" b="1" dirty="0" smtClean="0">
                    <a:latin typeface="Arial Narrow" pitchFamily="34" charset="0"/>
                  </a:rPr>
                  <a:t>заземления</a:t>
                </a:r>
              </a:p>
            </p:txBody>
          </p:sp>
          <p:sp>
            <p:nvSpPr>
              <p:cNvPr id="39" name="Text Box 22"/>
              <p:cNvSpPr txBox="1">
                <a:spLocks noChangeArrowheads="1"/>
              </p:cNvSpPr>
              <p:nvPr/>
            </p:nvSpPr>
            <p:spPr bwMode="auto">
              <a:xfrm>
                <a:off x="1620" y="9664"/>
                <a:ext cx="1368" cy="36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1400" b="1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itchFamily="34" charset="0"/>
                  </a:rPr>
                  <a:t>Заземлитель</a:t>
                </a:r>
                <a:endParaRPr kumimoji="0" lang="ru-RU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</a:endParaRPr>
              </a:p>
            </p:txBody>
          </p:sp>
          <p:sp>
            <p:nvSpPr>
              <p:cNvPr id="40" name="Text Box 24"/>
              <p:cNvSpPr txBox="1">
                <a:spLocks noChangeArrowheads="1"/>
              </p:cNvSpPr>
              <p:nvPr/>
            </p:nvSpPr>
            <p:spPr bwMode="auto">
              <a:xfrm>
                <a:off x="2578" y="10181"/>
                <a:ext cx="2109" cy="17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ts val="1200"/>
                  </a:lnSpc>
                  <a:spcBef>
                    <a:spcPct val="0"/>
                  </a:spcBef>
                  <a:buClrTx/>
                  <a:buSzTx/>
                  <a:buFontTx/>
                  <a:buNone/>
                  <a:tabLst/>
                </a:pPr>
                <a:r>
                  <a:rPr kumimoji="0" lang="ru-RU" sz="1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itchFamily="34" charset="0"/>
                  </a:rPr>
                  <a:t>Радиус </a:t>
                </a:r>
                <a:r>
                  <a:rPr kumimoji="0" lang="ru-RU" sz="1200" b="1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itchFamily="34" charset="0"/>
                  </a:rPr>
                  <a:t>заземлителя</a:t>
                </a:r>
                <a:endParaRPr kumimoji="0" lang="ru-RU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</a:endParaRPr>
              </a:p>
            </p:txBody>
          </p:sp>
          <p:sp>
            <p:nvSpPr>
              <p:cNvPr id="41" name="Text Box 25"/>
              <p:cNvSpPr txBox="1">
                <a:spLocks noChangeArrowheads="1"/>
              </p:cNvSpPr>
              <p:nvPr/>
            </p:nvSpPr>
            <p:spPr bwMode="auto">
              <a:xfrm>
                <a:off x="2291" y="10440"/>
                <a:ext cx="288" cy="345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b="1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itchFamily="34" charset="0"/>
                  </a:rPr>
                  <a:t>Х</a:t>
                </a:r>
                <a:r>
                  <a:rPr kumimoji="0" lang="ru-RU" sz="2000" b="1" u="none" strike="noStrike" cap="none" normalizeH="0" baseline="-2500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itchFamily="34" charset="0"/>
                  </a:rPr>
                  <a:t>з</a:t>
                </a:r>
                <a:endParaRPr kumimoji="0" lang="ru-RU" sz="2000" b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</a:endParaRPr>
              </a:p>
            </p:txBody>
          </p:sp>
          <p:sp>
            <p:nvSpPr>
              <p:cNvPr id="42" name="Text Box 26"/>
              <p:cNvSpPr txBox="1">
                <a:spLocks noChangeArrowheads="1"/>
              </p:cNvSpPr>
              <p:nvPr/>
            </p:nvSpPr>
            <p:spPr bwMode="auto">
              <a:xfrm>
                <a:off x="3441" y="10784"/>
                <a:ext cx="445" cy="37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2000" b="1" i="0" u="none" strike="noStrike" cap="none" normalizeH="0" baseline="0" dirty="0" smtClean="0">
                    <a:ln>
                      <a:noFill/>
                    </a:ln>
                    <a:solidFill>
                      <a:srgbClr val="3366FF"/>
                    </a:solidFill>
                    <a:effectLst/>
                    <a:latin typeface="Arial Narrow" pitchFamily="34" charset="0"/>
                  </a:rPr>
                  <a:t>А</a:t>
                </a:r>
              </a:p>
            </p:txBody>
          </p:sp>
          <p:sp>
            <p:nvSpPr>
              <p:cNvPr id="43" name="Text Box 27"/>
              <p:cNvSpPr txBox="1">
                <a:spLocks noChangeArrowheads="1"/>
              </p:cNvSpPr>
              <p:nvPr/>
            </p:nvSpPr>
            <p:spPr bwMode="auto">
              <a:xfrm>
                <a:off x="1140" y="10353"/>
                <a:ext cx="445" cy="40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itchFamily="34" charset="0"/>
                    <a:cs typeface="Times New Roman" pitchFamily="18" charset="0"/>
                  </a:rPr>
                  <a:t>I</a:t>
                </a:r>
                <a:r>
                  <a:rPr kumimoji="0" lang="ru-RU" sz="2400" b="1" u="none" strike="noStrike" cap="none" normalizeH="0" baseline="-2500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itchFamily="34" charset="0"/>
                    <a:cs typeface="Times New Roman" pitchFamily="18" charset="0"/>
                  </a:rPr>
                  <a:t>з</a:t>
                </a:r>
                <a:endParaRPr kumimoji="0" lang="ru-RU" sz="2400" b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  <a:cs typeface="Times New Roman" pitchFamily="18" charset="0"/>
                </a:endParaRPr>
              </a:p>
            </p:txBody>
          </p:sp>
          <p:sp>
            <p:nvSpPr>
              <p:cNvPr id="44" name="Freeform 28"/>
              <p:cNvSpPr>
                <a:spLocks/>
              </p:cNvSpPr>
              <p:nvPr/>
            </p:nvSpPr>
            <p:spPr bwMode="auto">
              <a:xfrm>
                <a:off x="2599" y="10395"/>
                <a:ext cx="1324" cy="679"/>
              </a:xfrm>
              <a:custGeom>
                <a:avLst/>
                <a:gdLst/>
                <a:ahLst/>
                <a:cxnLst>
                  <a:cxn ang="0">
                    <a:pos x="0" y="679"/>
                  </a:cxn>
                  <a:cxn ang="0">
                    <a:pos x="226" y="1"/>
                  </a:cxn>
                  <a:cxn ang="0">
                    <a:pos x="1324" y="0"/>
                  </a:cxn>
                </a:cxnLst>
                <a:rect l="0" t="0" r="r" b="b"/>
                <a:pathLst>
                  <a:path w="1324" h="679">
                    <a:moveTo>
                      <a:pt x="0" y="679"/>
                    </a:moveTo>
                    <a:lnTo>
                      <a:pt x="226" y="1"/>
                    </a:lnTo>
                    <a:lnTo>
                      <a:pt x="1324" y="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prstDash val="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45" name="Freeform 29"/>
              <p:cNvSpPr>
                <a:spLocks/>
              </p:cNvSpPr>
              <p:nvPr/>
            </p:nvSpPr>
            <p:spPr bwMode="auto">
              <a:xfrm>
                <a:off x="3030" y="10622"/>
                <a:ext cx="3075" cy="411"/>
              </a:xfrm>
              <a:custGeom>
                <a:avLst/>
                <a:gdLst/>
                <a:ahLst/>
                <a:cxnLst>
                  <a:cxn ang="0">
                    <a:pos x="0" y="411"/>
                  </a:cxn>
                  <a:cxn ang="0">
                    <a:pos x="134" y="0"/>
                  </a:cxn>
                  <a:cxn ang="0">
                    <a:pos x="3075" y="6"/>
                  </a:cxn>
                </a:cxnLst>
                <a:rect l="0" t="0" r="r" b="b"/>
                <a:pathLst>
                  <a:path w="3075" h="411">
                    <a:moveTo>
                      <a:pt x="0" y="411"/>
                    </a:moveTo>
                    <a:lnTo>
                      <a:pt x="134" y="0"/>
                    </a:lnTo>
                    <a:lnTo>
                      <a:pt x="3075" y="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prstDash val="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46" name="Arc 30"/>
              <p:cNvSpPr>
                <a:spLocks/>
              </p:cNvSpPr>
              <p:nvPr/>
            </p:nvSpPr>
            <p:spPr bwMode="auto">
              <a:xfrm rot="5400000">
                <a:off x="2070" y="11050"/>
                <a:ext cx="366" cy="677"/>
              </a:xfrm>
              <a:custGeom>
                <a:avLst/>
                <a:gdLst>
                  <a:gd name="G0" fmla="+- 276 0 0"/>
                  <a:gd name="G1" fmla="+- 21600 0 0"/>
                  <a:gd name="G2" fmla="+- 21600 0 0"/>
                  <a:gd name="T0" fmla="*/ 276 w 21876"/>
                  <a:gd name="T1" fmla="*/ 0 h 43200"/>
                  <a:gd name="T2" fmla="*/ 0 w 21876"/>
                  <a:gd name="T3" fmla="*/ 43198 h 43200"/>
                  <a:gd name="T4" fmla="*/ 276 w 21876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876" h="43200" fill="none" extrusionOk="0">
                    <a:moveTo>
                      <a:pt x="275" y="0"/>
                    </a:moveTo>
                    <a:cubicBezTo>
                      <a:pt x="12205" y="0"/>
                      <a:pt x="21876" y="9670"/>
                      <a:pt x="21876" y="21600"/>
                    </a:cubicBezTo>
                    <a:cubicBezTo>
                      <a:pt x="21876" y="33529"/>
                      <a:pt x="12205" y="43200"/>
                      <a:pt x="276" y="43200"/>
                    </a:cubicBezTo>
                    <a:cubicBezTo>
                      <a:pt x="183" y="43200"/>
                      <a:pt x="91" y="43199"/>
                      <a:pt x="-1" y="43198"/>
                    </a:cubicBezTo>
                  </a:path>
                  <a:path w="21876" h="43200" stroke="0" extrusionOk="0">
                    <a:moveTo>
                      <a:pt x="275" y="0"/>
                    </a:moveTo>
                    <a:cubicBezTo>
                      <a:pt x="12205" y="0"/>
                      <a:pt x="21876" y="9670"/>
                      <a:pt x="21876" y="21600"/>
                    </a:cubicBezTo>
                    <a:cubicBezTo>
                      <a:pt x="21876" y="33529"/>
                      <a:pt x="12205" y="43200"/>
                      <a:pt x="276" y="43200"/>
                    </a:cubicBezTo>
                    <a:cubicBezTo>
                      <a:pt x="183" y="43200"/>
                      <a:pt x="91" y="43199"/>
                      <a:pt x="-1" y="43198"/>
                    </a:cubicBezTo>
                    <a:lnTo>
                      <a:pt x="276" y="21600"/>
                    </a:lnTo>
                    <a:close/>
                  </a:path>
                </a:pathLst>
              </a:custGeom>
              <a:solidFill>
                <a:srgbClr val="EAEAEA"/>
              </a:solidFill>
              <a:ln w="571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47" name="Text Box 32"/>
              <p:cNvSpPr txBox="1">
                <a:spLocks noChangeArrowheads="1"/>
              </p:cNvSpPr>
              <p:nvPr/>
            </p:nvSpPr>
            <p:spPr bwMode="auto">
              <a:xfrm>
                <a:off x="3633" y="11215"/>
                <a:ext cx="445" cy="226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itchFamily="34" charset="0"/>
                  </a:rPr>
                  <a:t>dx</a:t>
                </a:r>
                <a:endParaRPr kumimoji="0" lang="ru-RU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</a:endParaRPr>
              </a:p>
            </p:txBody>
          </p:sp>
          <p:sp>
            <p:nvSpPr>
              <p:cNvPr id="48" name="Freeform 33"/>
              <p:cNvSpPr>
                <a:spLocks/>
              </p:cNvSpPr>
              <p:nvPr/>
            </p:nvSpPr>
            <p:spPr bwMode="auto">
              <a:xfrm rot="-9559567">
                <a:off x="4003" y="9573"/>
                <a:ext cx="113" cy="339"/>
              </a:xfrm>
              <a:custGeom>
                <a:avLst/>
                <a:gdLst/>
                <a:ahLst/>
                <a:cxnLst>
                  <a:cxn ang="0">
                    <a:pos x="113" y="0"/>
                  </a:cxn>
                  <a:cxn ang="0">
                    <a:pos x="0" y="226"/>
                  </a:cxn>
                  <a:cxn ang="0">
                    <a:pos x="113" y="113"/>
                  </a:cxn>
                  <a:cxn ang="0">
                    <a:pos x="0" y="339"/>
                  </a:cxn>
                </a:cxnLst>
                <a:rect l="0" t="0" r="r" b="b"/>
                <a:pathLst>
                  <a:path w="113" h="339">
                    <a:moveTo>
                      <a:pt x="113" y="0"/>
                    </a:moveTo>
                    <a:lnTo>
                      <a:pt x="0" y="226"/>
                    </a:lnTo>
                    <a:lnTo>
                      <a:pt x="113" y="113"/>
                    </a:lnTo>
                    <a:lnTo>
                      <a:pt x="0" y="339"/>
                    </a:lnTo>
                  </a:path>
                </a:pathLst>
              </a:custGeom>
              <a:solidFill>
                <a:srgbClr val="FF0000"/>
              </a:solidFill>
              <a:ln w="28575">
                <a:solidFill>
                  <a:srgbClr val="FF0000"/>
                </a:solidFill>
                <a:round/>
                <a:headEnd/>
                <a:tailEnd type="stealth" w="sm" len="sm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49" name="Arc 4"/>
              <p:cNvSpPr>
                <a:spLocks/>
              </p:cNvSpPr>
              <p:nvPr/>
            </p:nvSpPr>
            <p:spPr bwMode="auto">
              <a:xfrm flipH="1" flipV="1">
                <a:off x="2599" y="10057"/>
                <a:ext cx="1004" cy="1123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50" name="Arc 3"/>
              <p:cNvSpPr>
                <a:spLocks/>
              </p:cNvSpPr>
              <p:nvPr/>
            </p:nvSpPr>
            <p:spPr bwMode="auto">
              <a:xfrm flipV="1">
                <a:off x="903" y="10057"/>
                <a:ext cx="1018" cy="113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sp>
          <p:nvSpPr>
            <p:cNvPr id="18" name="Двойная стрелка вверх/вниз 17"/>
            <p:cNvSpPr/>
            <p:nvPr/>
          </p:nvSpPr>
          <p:spPr>
            <a:xfrm rot="5400000">
              <a:off x="1576800" y="1728000"/>
              <a:ext cx="72000" cy="180000"/>
            </a:xfrm>
            <a:prstGeom prst="upDownArrow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Двойная стрелка вверх/вниз 18"/>
            <p:cNvSpPr/>
            <p:nvPr/>
          </p:nvSpPr>
          <p:spPr>
            <a:xfrm rot="-4680000">
              <a:off x="2268000" y="2037742"/>
              <a:ext cx="36000" cy="144000"/>
            </a:xfrm>
            <a:prstGeom prst="upDownArrow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51" name="Стрелка вправо 50"/>
          <p:cNvSpPr/>
          <p:nvPr/>
        </p:nvSpPr>
        <p:spPr bwMode="auto">
          <a:xfrm>
            <a:off x="142844" y="3254036"/>
            <a:ext cx="500066" cy="214314"/>
          </a:xfrm>
          <a:prstGeom prst="rightArrow">
            <a:avLst/>
          </a:prstGeom>
          <a:noFill/>
          <a:ln w="31750" cmpd="dbl">
            <a:solidFill>
              <a:schemeClr val="tx1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ru-RU"/>
          </a:p>
        </p:txBody>
      </p:sp>
      <p:sp>
        <p:nvSpPr>
          <p:cNvPr id="53" name="Стрелка вправо 52"/>
          <p:cNvSpPr/>
          <p:nvPr/>
        </p:nvSpPr>
        <p:spPr bwMode="auto">
          <a:xfrm>
            <a:off x="2343742" y="3269116"/>
            <a:ext cx="500066" cy="214314"/>
          </a:xfrm>
          <a:prstGeom prst="rightArrow">
            <a:avLst/>
          </a:prstGeom>
          <a:noFill/>
          <a:ln w="31750" cmpd="dbl">
            <a:solidFill>
              <a:schemeClr val="tx1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Скругленный прямоугольник 55"/>
              <p:cNvSpPr/>
              <p:nvPr/>
            </p:nvSpPr>
            <p:spPr>
              <a:xfrm>
                <a:off x="2917184" y="2996968"/>
                <a:ext cx="2029936" cy="720064"/>
              </a:xfrm>
              <a:prstGeom prst="roundRect">
                <a:avLst/>
              </a:prstGeom>
              <a:gradFill flip="none" rotWithShape="1">
                <a:gsLst>
                  <a:gs pos="0">
                    <a:srgbClr val="FFFF00">
                      <a:shade val="30000"/>
                      <a:satMod val="115000"/>
                    </a:srgbClr>
                  </a:gs>
                  <a:gs pos="50000">
                    <a:srgbClr val="FFFF00">
                      <a:shade val="67500"/>
                      <a:satMod val="115000"/>
                    </a:srgbClr>
                  </a:gs>
                  <a:gs pos="100000">
                    <a:srgbClr val="FFFF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38100" cap="flat" cmpd="sng" algn="ctr">
                <a:solidFill>
                  <a:srgbClr val="F79646">
                    <a:lumMod val="7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lIns="36000" tIns="36000" rIns="36000" bIns="0" rtlCol="0" anchor="ctr" anchorCtr="0"/>
              <a:lstStyle/>
              <a:p>
                <a:pPr lvl="0" algn="ctr">
                  <a:lnSpc>
                    <a:spcPts val="4600"/>
                  </a:lnSpc>
                </a:pPr>
                <a:r>
                  <a:rPr kumimoji="0" lang="ru-RU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</a:rPr>
                  <a:t> </a:t>
                </a:r>
                <a:r>
                  <a:rPr lang="en-US" sz="2800" b="1" kern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𝛗</a:t>
                </a:r>
                <a:r>
                  <a:rPr lang="en-US" sz="2600" b="1" i="1" kern="0" baseline="-2000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/>
                    <a:ea typeface="Cambria Math"/>
                    <a:cs typeface="Arial" pitchFamily="34" charset="0"/>
                  </a:rPr>
                  <a:t>(</a:t>
                </a:r>
                <a:r>
                  <a:rPr lang="en-US" sz="2400" b="1" i="1" kern="0" baseline="-2000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x</a:t>
                </a:r>
                <a:r>
                  <a:rPr lang="en-US" sz="2800" b="1" i="1" kern="0" baseline="-2000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)</a:t>
                </a:r>
                <a:r>
                  <a:rPr kumimoji="0" lang="ru-RU" sz="2800" b="1" i="1" u="none" strike="noStrike" kern="0" cap="none" spc="0" normalizeH="0" baseline="-20000" noProof="0" dirty="0" smtClean="0">
                    <a:ln w="12700">
                      <a:solidFill>
                        <a:sysClr val="windowText" lastClr="000000"/>
                      </a:solidFill>
                      <a:prstDash val="solid"/>
                    </a:ln>
                    <a:solidFill>
                      <a:srgbClr val="C0504D">
                        <a:lumMod val="75000"/>
                      </a:srgbClr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 </a:t>
                </a:r>
                <a:r>
                  <a:rPr kumimoji="0" lang="ru-RU" sz="28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sz="2600" b="1" i="1" kern="0" dirty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sz="2600" b="1" i="1" kern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𝑰</m:t>
                        </m:r>
                        <m:r>
                          <a:rPr lang="ru-RU" sz="2600" b="1" i="1" kern="0" baseline="-1600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З</m:t>
                        </m:r>
                        <m:r>
                          <a:rPr lang="ru-RU" sz="2600" b="1" i="1" kern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∙</m:t>
                        </m:r>
                        <m:r>
                          <a:rPr lang="ru-RU" sz="2600" b="1" i="1" kern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𝝆</m:t>
                        </m:r>
                      </m:num>
                      <m:den>
                        <m:r>
                          <a:rPr lang="ru-RU" sz="2600" b="1" i="1" kern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𝟐</m:t>
                        </m:r>
                        <m:r>
                          <a:rPr lang="ru-RU" sz="2600" b="1" i="1" kern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𝝅</m:t>
                        </m:r>
                        <m:r>
                          <a:rPr lang="ru-RU" sz="2600" b="1" i="1" kern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∙</m:t>
                        </m:r>
                        <m:r>
                          <a:rPr lang="en-US" sz="2600" b="1" i="1" kern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𝒙</m:t>
                        </m:r>
                        <m:r>
                          <a:rPr lang="ru-RU" sz="2600" b="1" i="1" kern="0" baseline="-2000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З</m:t>
                        </m:r>
                      </m:den>
                    </m:f>
                  </m:oMath>
                </a14:m>
                <a:r>
                  <a:rPr lang="ru-RU" sz="2800" b="1" kern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 ;</a:t>
                </a:r>
                <a:r>
                  <a:rPr lang="en-US" sz="2800" b="1" kern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 </a:t>
                </a:r>
                <a:endParaRPr lang="ru-RU" sz="2800" b="1" kern="0" dirty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6" name="Скругленный прямоугольник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7184" y="2996968"/>
                <a:ext cx="2029936" cy="720064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38100" cap="flat" cmpd="sng" algn="ctr">
                <a:solidFill>
                  <a:srgbClr val="F79646">
                    <a:lumMod val="7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4211960" y="122299"/>
                <a:ext cx="4410090" cy="2802645"/>
              </a:xfrm>
              <a:prstGeom prst="roundRect">
                <a:avLst/>
              </a:prstGeom>
              <a:gradFill flip="none" rotWithShape="1">
                <a:gsLst>
                  <a:gs pos="0">
                    <a:srgbClr val="FFFF00">
                      <a:shade val="30000"/>
                      <a:satMod val="115000"/>
                    </a:srgbClr>
                  </a:gs>
                  <a:gs pos="50000">
                    <a:srgbClr val="FFFF00">
                      <a:shade val="67500"/>
                      <a:satMod val="115000"/>
                    </a:srgbClr>
                  </a:gs>
                  <a:gs pos="100000">
                    <a:srgbClr val="FFFF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38100" cap="flat" cmpd="sng" algn="ctr">
                <a:solidFill>
                  <a:srgbClr val="F79646">
                    <a:lumMod val="7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lIns="36000" tIns="36000" rIns="36000" bIns="0" rtlCol="0" anchor="ctr" anchorCtr="0"/>
              <a:lstStyle/>
              <a:p>
                <a:pPr lvl="0" algn="ctr">
                  <a:lnSpc>
                    <a:spcPts val="3000"/>
                  </a:lnSpc>
                </a:pPr>
                <a:r>
                  <a:rPr kumimoji="0" lang="ru-RU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</a:rPr>
                  <a:t> </a:t>
                </a:r>
                <a:r>
                  <a:rPr lang="en-US" kern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U</a:t>
                </a:r>
                <a:r>
                  <a:rPr lang="en-US" kern="0" baseline="-2500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A</a:t>
                </a:r>
                <a14:m>
                  <m:oMath xmlns:m="http://schemas.openxmlformats.org/officeDocument/2006/math">
                    <m:r>
                      <a:rPr kumimoji="0" lang="ru-RU" b="0" i="0" u="none" strike="noStrike" kern="0" cap="none" spc="0" normalizeH="0" baseline="0" noProof="0" dirty="0" smtClean="0">
                        <a:ln w="12700">
                          <a:solidFill>
                            <a:sysClr val="windowText" lastClr="000000"/>
                          </a:solidFill>
                          <a:prstDash val="solid"/>
                        </a:ln>
                        <a:solidFill>
                          <a:srgbClr val="C0504D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 </m:t>
                    </m:r>
                    <m:r>
                      <a:rPr kumimoji="0" lang="ru-RU" b="0" i="0" u="none" strike="noStrike" kern="0" cap="none" spc="0" normalizeH="0" baseline="0" noProof="0" dirty="0" smtClean="0">
                        <a:ln w="12700">
                          <a:solidFill>
                            <a:prstClr val="black"/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kumimoji="0" lang="ru-RU" b="0" i="0" u="none" strike="noStrike" kern="0" cap="none" spc="0" normalizeH="0" baseline="0" noProof="0" dirty="0" smtClean="0">
                        <a:ln w="12700">
                          <a:solidFill>
                            <a:prstClr val="black"/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Arial" pitchFamily="34" charset="0"/>
                      </a:rPr>
                      <m:t>φ</m:t>
                    </m:r>
                    <m:r>
                      <m:rPr>
                        <m:sty m:val="p"/>
                      </m:rPr>
                      <a:rPr kumimoji="0" lang="en-US" b="0" i="0" u="none" strike="noStrike" kern="0" cap="none" spc="0" normalizeH="0" baseline="-25000" noProof="0" dirty="0" smtClean="0">
                        <a:ln w="12700">
                          <a:solidFill>
                            <a:prstClr val="black"/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Arial" pitchFamily="34" charset="0"/>
                      </a:rPr>
                      <m:t>A</m:t>
                    </m:r>
                    <m:r>
                      <a:rPr kumimoji="0" lang="en-US" b="0" i="0" u="none" strike="noStrike" kern="0" cap="none" spc="0" normalizeH="0" baseline="0" noProof="0" dirty="0" smtClean="0">
                        <a:ln w="12700">
                          <a:solidFill>
                            <a:prstClr val="black"/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 −</m:t>
                    </m:r>
                    <m:r>
                      <m:rPr>
                        <m:sty m:val="p"/>
                      </m:rPr>
                      <a:rPr kumimoji="0" lang="en-US" b="0" i="0" u="none" strike="noStrike" kern="0" cap="none" spc="0" normalizeH="0" baseline="0" noProof="0" dirty="0" smtClean="0">
                        <a:ln w="12700">
                          <a:solidFill>
                            <a:prstClr val="black"/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Arial" pitchFamily="34" charset="0"/>
                      </a:rPr>
                      <m:t>φ</m:t>
                    </m:r>
                    <m:r>
                      <a:rPr kumimoji="0" lang="en-US" b="0" i="0" u="none" strike="noStrike" kern="0" cap="none" spc="0" normalizeH="0" baseline="-25000" noProof="0" dirty="0" smtClean="0">
                        <a:ln w="12700">
                          <a:solidFill>
                            <a:prstClr val="black"/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Arial" pitchFamily="34" charset="0"/>
                      </a:rPr>
                      <m:t>∞</m:t>
                    </m:r>
                    <m:r>
                      <a:rPr kumimoji="0" lang="en-US" b="0" i="0" u="none" strike="noStrike" kern="0" cap="none" spc="0" normalizeH="0" noProof="0" dirty="0" smtClean="0">
                        <a:ln w="12700">
                          <a:solidFill>
                            <a:prstClr val="black"/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Arial" pitchFamily="34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kumimoji="0" lang="en-US" i="1" u="none" strike="noStrike" kern="0" cap="none" spc="0" normalizeH="0" noProof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/>
                            <a:cs typeface="Arial" pitchFamily="34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kumimoji="0" lang="en-US" b="0" i="0" u="none" strike="noStrike" kern="0" cap="none" spc="0" normalizeH="0" noProof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/>
                            <a:cs typeface="Arial" pitchFamily="34" charset="0"/>
                          </a:rPr>
                          <m:t>x</m:t>
                        </m:r>
                      </m:sub>
                      <m:sup>
                        <m:r>
                          <a:rPr kumimoji="0" lang="en-US" b="0" i="0" u="none" strike="noStrike" kern="0" cap="none" spc="0" normalizeH="0" noProof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/>
                            <a:cs typeface="Arial" pitchFamily="34" charset="0"/>
                          </a:rPr>
                          <m:t>∞</m:t>
                        </m:r>
                      </m:sup>
                      <m:e>
                        <m:r>
                          <m:rPr>
                            <m:sty m:val="p"/>
                          </m:rPr>
                          <a:rPr kumimoji="0" lang="en-US" b="0" i="0" u="none" strike="noStrike" kern="0" cap="none" spc="0" normalizeH="0" noProof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/>
                            <a:cs typeface="Arial" pitchFamily="34" charset="0"/>
                          </a:rPr>
                          <m:t>dU</m:t>
                        </m:r>
                      </m:e>
                    </m:nary>
                  </m:oMath>
                </a14:m>
                <a:r>
                  <a:rPr lang="en-US" kern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=</a:t>
                </a:r>
              </a:p>
              <a:p>
                <a:pPr lvl="0" algn="ctr">
                  <a:lnSpc>
                    <a:spcPts val="3000"/>
                  </a:lnSpc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400" i="1" kern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ru-RU" sz="1400" b="0" i="0" kern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н</m:t>
                        </m:r>
                        <m:r>
                          <a:rPr lang="ru-RU" sz="1400" ker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о т.к. </m:t>
                        </m:r>
                        <m:r>
                          <m:rPr>
                            <m:sty m:val="p"/>
                          </m:rPr>
                          <a:rPr lang="en-US" sz="1400" ker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E</m:t>
                        </m:r>
                        <m:r>
                          <a:rPr lang="en-US" sz="1400" ker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=</m:t>
                        </m:r>
                        <m:f>
                          <m:fPr>
                            <m:type m:val="skw"/>
                            <m:ctrlPr>
                              <a:rPr lang="en-US" sz="1400" i="1" kern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" pitchFamily="34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1400" kern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itchFamily="18" charset="0"/>
                                <a:cs typeface="Arial" pitchFamily="34" charset="0"/>
                              </a:rPr>
                              <m:t>dU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1400" kern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itchFamily="18" charset="0"/>
                                <a:cs typeface="Arial" pitchFamily="34" charset="0"/>
                              </a:rPr>
                              <m:t>dx</m:t>
                            </m:r>
                          </m:den>
                        </m:f>
                        <m:r>
                          <a:rPr lang="ru-RU" sz="1400" ker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,то</m:t>
                        </m:r>
                        <m:r>
                          <a:rPr lang="ru-RU" sz="1400" b="0" i="0" kern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:</m:t>
                        </m:r>
                      </m:e>
                    </m:d>
                  </m:oMath>
                </a14:m>
                <a:r>
                  <a:rPr lang="en-US" kern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 </a:t>
                </a:r>
                <a:r>
                  <a:rPr lang="ru-RU" kern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ru-RU" i="1" kern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" pitchFamily="34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4"/>
                          </m:rPr>
                          <a:rPr lang="en-US" b="0" i="0" kern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x</m:t>
                        </m:r>
                      </m:sub>
                      <m:sup>
                        <m:r>
                          <a:rPr lang="ru-RU" b="0" i="0" kern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∞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b="0" i="0" kern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E</m:t>
                        </m:r>
                        <m:r>
                          <a:rPr lang="en-US" b="0" i="0" kern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en-US" b="0" i="0" kern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dx</m:t>
                        </m:r>
                        <m:r>
                          <a:rPr lang="en-US" b="0" i="0" kern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=</m:t>
                        </m:r>
                      </m:e>
                    </m:nary>
                    <m:nary>
                      <m:naryPr>
                        <m:limLoc m:val="undOvr"/>
                        <m:ctrlPr>
                          <a:rPr lang="ru-RU" i="1" kern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" pitchFamily="34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4"/>
                          </m:rPr>
                          <a:rPr lang="en-US" b="0" i="0" kern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x</m:t>
                        </m:r>
                      </m:sub>
                      <m:sup>
                        <m:r>
                          <a:rPr lang="ru-RU" b="0" i="0" kern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∞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b="0" i="0" kern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j</m:t>
                        </m:r>
                        <m:r>
                          <a:rPr lang="en-US" b="0" i="0" kern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en-US" b="0" i="0" kern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ρ</m:t>
                        </m:r>
                        <m:r>
                          <a:rPr lang="en-US" b="0" i="0" kern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en-US" b="0" i="0" kern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dx</m:t>
                        </m:r>
                        <m:r>
                          <a:rPr lang="en-US" b="0" i="0" kern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= </m:t>
                        </m:r>
                      </m:e>
                    </m:nary>
                  </m:oMath>
                </a14:m>
                <a:endParaRPr lang="ru-RU" kern="0" dirty="0" smtClean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latin typeface="Cambria Math"/>
                  <a:ea typeface="Cambria Math" pitchFamily="18" charset="0"/>
                  <a:cs typeface="Arial" pitchFamily="34" charset="0"/>
                </a:endParaRPr>
              </a:p>
              <a:p>
                <a:pPr lvl="0" algn="ctr">
                  <a:lnSpc>
                    <a:spcPts val="3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ru-RU" sz="1400" i="1" kern="0" dirty="0" smtClean="0">
                              <a:ln w="12700">
                                <a:solidFill>
                                  <a:prstClr val="black"/>
                                </a:solidFill>
                                <a:prstDash val="solid"/>
                              </a:ln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ru-RU" sz="1400" b="0" i="0" kern="0" dirty="0" smtClean="0">
                              <a:ln w="12700">
                                <a:solidFill>
                                  <a:prstClr val="black"/>
                                </a:solidFill>
                                <a:prstDash val="solid"/>
                              </a:ln>
                              <a:solidFill>
                                <a:srgbClr val="FF0000"/>
                              </a:solidFill>
                              <a:latin typeface="Cambria Math"/>
                              <a:ea typeface="Cambria Math" pitchFamily="18" charset="0"/>
                              <a:cs typeface="Arial" pitchFamily="34" charset="0"/>
                            </a:rPr>
                            <m:t>т.к. </m:t>
                          </m:r>
                          <m:r>
                            <m:rPr>
                              <m:sty m:val="p"/>
                            </m:rPr>
                            <a:rPr lang="en-US" sz="1400" b="0" i="0" kern="0" dirty="0" smtClean="0">
                              <a:ln w="12700">
                                <a:solidFill>
                                  <a:prstClr val="black"/>
                                </a:solidFill>
                                <a:prstDash val="solid"/>
                              </a:ln>
                              <a:solidFill>
                                <a:srgbClr val="FF0000"/>
                              </a:solidFill>
                              <a:latin typeface="Cambria Math"/>
                              <a:ea typeface="Cambria Math" pitchFamily="18" charset="0"/>
                              <a:cs typeface="Arial" pitchFamily="34" charset="0"/>
                            </a:rPr>
                            <m:t>j</m:t>
                          </m:r>
                          <m:r>
                            <a:rPr lang="en-US" sz="1400" b="0" i="0" kern="0" dirty="0" smtClean="0">
                              <a:ln w="12700">
                                <a:solidFill>
                                  <a:prstClr val="black"/>
                                </a:solidFill>
                                <a:prstDash val="solid"/>
                              </a:ln>
                              <a:solidFill>
                                <a:srgbClr val="FF0000"/>
                              </a:solidFill>
                              <a:latin typeface="Cambria Math"/>
                              <a:ea typeface="Cambria Math" pitchFamily="18" charset="0"/>
                              <a:cs typeface="Arial" pitchFamily="34" charset="0"/>
                            </a:rPr>
                            <m:t>=</m:t>
                          </m:r>
                          <m:f>
                            <m:fPr>
                              <m:type m:val="skw"/>
                              <m:ctrlPr>
                                <a:rPr lang="en-US" sz="1400" b="0" i="1" kern="0" dirty="0" smtClean="0">
                                  <a:ln w="12700">
                                    <a:solidFill>
                                      <a:prstClr val="black"/>
                                    </a:solidFill>
                                    <a:prstDash val="solid"/>
                                  </a:ln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kern="0" dirty="0" smtClean="0">
                                  <a:ln w="12700">
                                    <a:solidFill>
                                      <a:prstClr val="black"/>
                                    </a:solidFill>
                                    <a:prstDash val="solid"/>
                                  </a:ln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 pitchFamily="18" charset="0"/>
                                  <a:cs typeface="Arial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b="0" i="1" kern="0" dirty="0" smtClean="0">
                                  <a:ln w="12700">
                                    <a:solidFill>
                                      <a:prstClr val="black"/>
                                    </a:solidFill>
                                    <a:prstDash val="solid"/>
                                  </a:ln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  <a:cs typeface="Arial" pitchFamily="34" charset="0"/>
                                </a:rPr>
                                <m:t>𝜌</m:t>
                              </m:r>
                            </m:den>
                          </m:f>
                          <m:r>
                            <a:rPr lang="en-US" sz="1400" kern="0" dirty="0">
                              <a:ln w="12700">
                                <a:solidFill>
                                  <a:prstClr val="black"/>
                                </a:solidFill>
                                <a:prstDash val="solid"/>
                              </a:ln>
                              <a:solidFill>
                                <a:srgbClr val="FF0000"/>
                              </a:solidFill>
                              <a:latin typeface="Cambria Math"/>
                              <a:ea typeface="Cambria Math" pitchFamily="18" charset="0"/>
                              <a:cs typeface="Arial" pitchFamily="34" charset="0"/>
                            </a:rPr>
                            <m:t>∙</m:t>
                          </m:r>
                          <m:r>
                            <m:rPr>
                              <m:sty m:val="p"/>
                            </m:rPr>
                            <a:rPr lang="en-US" sz="1400" b="0" i="0" kern="0" dirty="0" smtClean="0">
                              <a:ln w="12700">
                                <a:solidFill>
                                  <a:prstClr val="black"/>
                                </a:solidFill>
                                <a:prstDash val="solid"/>
                              </a:ln>
                              <a:solidFill>
                                <a:srgbClr val="FF0000"/>
                              </a:solidFill>
                              <a:latin typeface="Cambria Math"/>
                              <a:ea typeface="Cambria Math" pitchFamily="18" charset="0"/>
                              <a:cs typeface="Arial" pitchFamily="34" charset="0"/>
                            </a:rPr>
                            <m:t>E</m:t>
                          </m:r>
                          <m:r>
                            <a:rPr lang="en-US" sz="1400" b="0" i="0" kern="0" dirty="0" smtClean="0">
                              <a:ln w="12700">
                                <a:solidFill>
                                  <a:prstClr val="black"/>
                                </a:solidFill>
                                <a:prstDash val="solid"/>
                              </a:ln>
                              <a:solidFill>
                                <a:srgbClr val="FF0000"/>
                              </a:solidFill>
                              <a:latin typeface="Cambria Math"/>
                              <a:ea typeface="Cambria Math" pitchFamily="18" charset="0"/>
                              <a:cs typeface="Arial" pitchFamily="34" charset="0"/>
                            </a:rPr>
                            <m:t>; </m:t>
                          </m:r>
                          <m:r>
                            <m:rPr>
                              <m:sty m:val="p"/>
                            </m:rPr>
                            <a:rPr lang="en-US" sz="1400" b="0" i="0" kern="0" dirty="0" smtClean="0">
                              <a:ln w="12700">
                                <a:solidFill>
                                  <a:prstClr val="black"/>
                                </a:solidFill>
                                <a:prstDash val="solid"/>
                              </a:ln>
                              <a:solidFill>
                                <a:srgbClr val="FF0000"/>
                              </a:solidFill>
                              <a:latin typeface="Cambria Math"/>
                              <a:ea typeface="Cambria Math" pitchFamily="18" charset="0"/>
                              <a:cs typeface="Arial" pitchFamily="34" charset="0"/>
                            </a:rPr>
                            <m:t>j</m:t>
                          </m:r>
                          <m:r>
                            <a:rPr lang="en-US" sz="1400" b="0" i="0" kern="0" dirty="0" smtClean="0">
                              <a:ln w="12700">
                                <a:solidFill>
                                  <a:prstClr val="black"/>
                                </a:solidFill>
                                <a:prstDash val="solid"/>
                              </a:ln>
                              <a:solidFill>
                                <a:srgbClr val="FF0000"/>
                              </a:solidFill>
                              <a:latin typeface="Cambria Math"/>
                              <a:ea typeface="Cambria Math" pitchFamily="18" charset="0"/>
                              <a:cs typeface="Arial" pitchFamily="34" charset="0"/>
                            </a:rPr>
                            <m:t>=</m:t>
                          </m:r>
                          <m:f>
                            <m:fPr>
                              <m:type m:val="skw"/>
                              <m:ctrlPr>
                                <a:rPr lang="en-US" sz="1400" b="0" i="1" kern="0" dirty="0" smtClean="0">
                                  <a:ln w="12700">
                                    <a:solidFill>
                                      <a:prstClr val="black"/>
                                    </a:solidFill>
                                    <a:prstDash val="solid"/>
                                  </a:ln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" pitchFamily="34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1400" b="0" i="0" kern="0" dirty="0" smtClean="0">
                                  <a:ln w="12700">
                                    <a:solidFill>
                                      <a:prstClr val="black"/>
                                    </a:solidFill>
                                    <a:prstDash val="solid"/>
                                  </a:ln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 pitchFamily="18" charset="0"/>
                                  <a:cs typeface="Arial" pitchFamily="34" charset="0"/>
                                </a:rPr>
                                <m:t>I</m:t>
                              </m:r>
                              <m:r>
                                <a:rPr lang="ru-RU" sz="1400" b="0" i="0" kern="0" baseline="-25000" dirty="0" smtClean="0">
                                  <a:ln w="12700">
                                    <a:solidFill>
                                      <a:prstClr val="black"/>
                                    </a:solidFill>
                                    <a:prstDash val="solid"/>
                                  </a:ln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 pitchFamily="18" charset="0"/>
                                  <a:cs typeface="Arial" pitchFamily="34" charset="0"/>
                                </a:rPr>
                                <m:t>З</m:t>
                              </m:r>
                            </m:num>
                            <m:den>
                              <m:r>
                                <a:rPr lang="ru-RU" sz="1400" b="0" i="0" kern="0" dirty="0" smtClean="0">
                                  <a:ln w="12700">
                                    <a:solidFill>
                                      <a:prstClr val="black"/>
                                    </a:solidFill>
                                    <a:prstDash val="solid"/>
                                  </a:ln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 pitchFamily="18" charset="0"/>
                                  <a:cs typeface="Arial" pitchFamily="34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ru-RU" sz="1400" b="0" i="0" kern="0" dirty="0" smtClean="0">
                                  <a:ln w="12700">
                                    <a:solidFill>
                                      <a:prstClr val="black"/>
                                    </a:solidFill>
                                    <a:prstDash val="solid"/>
                                  </a:ln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  <a:cs typeface="Arial" pitchFamily="34" charset="0"/>
                                </a:rPr>
                                <m:t>π</m:t>
                              </m:r>
                              <m:r>
                                <a:rPr lang="ru-RU" sz="1400" b="0" i="1" kern="0" dirty="0" smtClean="0">
                                  <a:ln w="12700">
                                    <a:solidFill>
                                      <a:prstClr val="black"/>
                                    </a:solidFill>
                                    <a:prstDash val="solid"/>
                                  </a:ln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  <a:cs typeface="Arial" pitchFamily="34" charset="0"/>
                                </a:rPr>
                                <m:t>∙</m:t>
                              </m:r>
                              <m:r>
                                <m:rPr>
                                  <m:sty m:val="p"/>
                                </m:rPr>
                                <a:rPr lang="en-US" sz="1400" b="0" i="0" kern="0" dirty="0" smtClean="0">
                                  <a:ln w="12700">
                                    <a:solidFill>
                                      <a:prstClr val="black"/>
                                    </a:solidFill>
                                    <a:prstDash val="solid"/>
                                  </a:ln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  <a:cs typeface="Arial" pitchFamily="34" charset="0"/>
                                </a:rPr>
                                <m:t>x</m:t>
                              </m:r>
                              <m:r>
                                <a:rPr lang="en-US" sz="1400" b="0" i="0" kern="0" baseline="24000" dirty="0" smtClean="0">
                                  <a:ln w="12700">
                                    <a:solidFill>
                                      <a:prstClr val="black"/>
                                    </a:solidFill>
                                    <a:prstDash val="solid"/>
                                  </a:ln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  <a:cs typeface="Arial" pitchFamily="34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400" b="0" i="0" kern="0" dirty="0" smtClean="0">
                              <a:ln w="12700">
                                <a:solidFill>
                                  <a:prstClr val="black"/>
                                </a:solidFill>
                                <a:prstDash val="solid"/>
                              </a:ln>
                              <a:solidFill>
                                <a:srgbClr val="FF0000"/>
                              </a:solidFill>
                              <a:latin typeface="Cambria Math"/>
                              <a:ea typeface="Cambria Math" pitchFamily="18" charset="0"/>
                              <a:cs typeface="Arial" pitchFamily="34" charset="0"/>
                            </a:rPr>
                            <m:t>,</m:t>
                          </m:r>
                          <m:r>
                            <a:rPr lang="ru-RU" sz="1400" b="0" i="0" kern="0" dirty="0" smtClean="0">
                              <a:ln w="12700">
                                <a:solidFill>
                                  <a:prstClr val="black"/>
                                </a:solidFill>
                                <a:prstDash val="solid"/>
                              </a:ln>
                              <a:solidFill>
                                <a:srgbClr val="FF0000"/>
                              </a:solidFill>
                              <a:latin typeface="Cambria Math"/>
                              <a:ea typeface="Cambria Math" pitchFamily="18" charset="0"/>
                              <a:cs typeface="Arial" pitchFamily="34" charset="0"/>
                            </a:rPr>
                            <m:t>то:</m:t>
                          </m:r>
                        </m:e>
                      </m:d>
                    </m:oMath>
                  </m:oMathPara>
                </a14:m>
                <a:endParaRPr lang="en-US" sz="1400" kern="0" dirty="0" smtClean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endParaRPr>
              </a:p>
              <a:p>
                <a:pPr lvl="0" algn="ctr">
                  <a:lnSpc>
                    <a:spcPts val="3000"/>
                  </a:lnSpc>
                </a:pPr>
                <a:r>
                  <a:rPr lang="en-US" kern="0" dirty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ru-RU" sz="2000" i="1" kern="0" dirty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" pitchFamily="34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4"/>
                          </m:rPr>
                          <a:rPr lang="en-US" sz="2000" i="0" kern="0" dirty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x</m:t>
                        </m:r>
                      </m:sub>
                      <m:sup>
                        <m:r>
                          <a:rPr lang="ru-RU" sz="2000" i="0" kern="0" dirty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∞</m:t>
                        </m:r>
                      </m:sup>
                      <m:e>
                        <m:f>
                          <m:fPr>
                            <m:type m:val="skw"/>
                            <m:ctrlPr>
                              <a:rPr lang="en-US" sz="2000" i="1" kern="0" dirty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" pitchFamily="34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2000" i="0" kern="0" dirty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itchFamily="18" charset="0"/>
                                <a:cs typeface="Arial" pitchFamily="34" charset="0"/>
                              </a:rPr>
                              <m:t>I</m:t>
                            </m:r>
                            <m:r>
                              <a:rPr lang="ru-RU" sz="2000" b="0" i="0" kern="0" baseline="-25000" dirty="0" smtClean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itchFamily="18" charset="0"/>
                                <a:cs typeface="Arial" pitchFamily="34" charset="0"/>
                              </a:rPr>
                              <m:t>З</m:t>
                            </m:r>
                          </m:num>
                          <m:den>
                            <m:r>
                              <a:rPr lang="ru-RU" sz="2000" i="0" kern="0" dirty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itchFamily="18" charset="0"/>
                                <a:cs typeface="Arial" pitchFamily="34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ru-RU" sz="2000" i="0" kern="0" dirty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  <m:t>π</m:t>
                            </m:r>
                            <m:r>
                              <m:rPr>
                                <m:sty m:val="p"/>
                              </m:rPr>
                              <a:rPr lang="en-US" sz="2000" i="0" kern="0" dirty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  <m:t>x</m:t>
                            </m:r>
                            <m:r>
                              <a:rPr lang="en-US" sz="2000" i="0" kern="0" baseline="24000" dirty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000" i="0" kern="0" dirty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en-US" sz="2000" i="0" kern="0" dirty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ρ</m:t>
                        </m:r>
                        <m:r>
                          <a:rPr lang="en-US" sz="2000" i="0" kern="0" dirty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en-US" sz="2000" i="0" kern="0" dirty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dx</m:t>
                        </m:r>
                        <m:r>
                          <a:rPr lang="ru-RU" sz="2000" b="0" i="0" kern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 </m:t>
                        </m:r>
                        <m:r>
                          <a:rPr lang="en-US" sz="2000" b="0" i="0" kern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=</m:t>
                        </m:r>
                        <m:r>
                          <a:rPr lang="ru-RU" sz="2000" b="0" i="0" kern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 </m:t>
                        </m:r>
                        <m:f>
                          <m:fPr>
                            <m:type m:val="skw"/>
                            <m:ctrlPr>
                              <a:rPr lang="en-US" sz="2000" i="1" kern="0" dirty="0" smtClean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Arial" pitchFamily="34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2000" b="0" i="0" kern="0" dirty="0" smtClean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  <m:t>I</m:t>
                            </m:r>
                            <m:r>
                              <a:rPr lang="ru-RU" sz="2000" b="0" i="0" kern="0" baseline="-25000" dirty="0" smtClean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  <m:t>з</m:t>
                            </m:r>
                            <m:r>
                              <a:rPr lang="ru-RU" sz="2000" b="0" i="0" kern="0" dirty="0" smtClean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  <m:t>∙</m:t>
                            </m:r>
                            <m:r>
                              <m:rPr>
                                <m:sty m:val="p"/>
                              </m:rPr>
                              <a:rPr lang="ru-RU" sz="2000" b="0" i="0" kern="0" dirty="0" smtClean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  <m:t>ρ</m:t>
                            </m:r>
                          </m:num>
                          <m:den>
                            <m:r>
                              <a:rPr lang="ru-RU" sz="2000" b="0" i="0" kern="0" dirty="0" smtClean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l-GR" sz="2000" b="0" i="1" kern="0" dirty="0" smtClean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  <m:t>π</m:t>
                            </m:r>
                          </m:den>
                        </m:f>
                        <m:r>
                          <a:rPr lang="en-US" sz="2000" i="0" kern="0" dirty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 </m:t>
                        </m:r>
                        <m:r>
                          <a:rPr lang="en-US" sz="2000" i="1" kern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∙</m:t>
                        </m:r>
                        <m:nary>
                          <m:naryPr>
                            <m:limLoc m:val="undOvr"/>
                            <m:ctrlPr>
                              <a:rPr lang="en-US" sz="2000" i="1" kern="0" dirty="0" smtClean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Arial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4"/>
                              </m:rPr>
                              <a:rPr lang="en-US" sz="2000" b="0" i="1" kern="0" dirty="0" smtClean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sz="2000" i="1" kern="0" dirty="0" smtClean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  <m:t>∞</m:t>
                            </m:r>
                          </m:sup>
                          <m:e>
                            <m:f>
                              <m:fPr>
                                <m:type m:val="skw"/>
                                <m:ctrlPr>
                                  <a:rPr lang="en-US" sz="2000" i="1" kern="0" dirty="0" smtClean="0">
                                    <a:ln w="12700">
                                      <a:solidFill>
                                        <a:prstClr val="black"/>
                                      </a:solidFill>
                                      <a:prstDash val="solid"/>
                                    </a:ln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  <a:cs typeface="Arial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kern="0" dirty="0" smtClean="0">
                                    <a:ln w="12700">
                                      <a:solidFill>
                                        <a:prstClr val="black"/>
                                      </a:solidFill>
                                      <a:prstDash val="solid"/>
                                    </a:ln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  <a:cs typeface="Arial" pitchFamily="3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b="0" i="1" kern="0" dirty="0" smtClean="0">
                                    <a:ln w="12700">
                                      <a:solidFill>
                                        <a:prstClr val="black"/>
                                      </a:solidFill>
                                      <a:prstDash val="solid"/>
                                    </a:ln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  <a:cs typeface="Arial" pitchFamily="34" charset="0"/>
                                  </a:rPr>
                                  <m:t>𝑥</m:t>
                                </m:r>
                                <m:r>
                                  <a:rPr lang="en-US" sz="2000" b="0" i="0" kern="0" baseline="30000" dirty="0" smtClean="0">
                                    <a:ln w="12700">
                                      <a:solidFill>
                                        <a:prstClr val="black"/>
                                      </a:solidFill>
                                      <a:prstDash val="solid"/>
                                    </a:ln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  <a:cs typeface="Arial" pitchFamily="34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nary>
                      </m:e>
                    </m:nary>
                    <m:r>
                      <a:rPr lang="en-US" sz="2000" i="1" kern="0" dirty="0" smtClean="0">
                        <a:ln w="12700">
                          <a:solidFill>
                            <a:prstClr val="black"/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∙∙</m:t>
                    </m:r>
                    <m:r>
                      <a:rPr lang="en-US" sz="2000" b="0" i="1" kern="0" dirty="0" smtClean="0">
                        <a:ln w="12700">
                          <a:solidFill>
                            <a:prstClr val="black"/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𝑑𝑥</m:t>
                    </m:r>
                    <m:r>
                      <a:rPr lang="en-US" sz="2000" b="0" i="1" kern="0" dirty="0" smtClean="0">
                        <a:ln w="12700">
                          <a:solidFill>
                            <a:prstClr val="black"/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= </m:t>
                    </m:r>
                    <m:r>
                      <a:rPr lang="en-US" sz="2000" b="0" i="1" kern="0" dirty="0" smtClean="0">
                        <a:ln w="12700">
                          <a:solidFill>
                            <a:prstClr val="black"/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𝑘</m:t>
                    </m:r>
                    <m:r>
                      <a:rPr lang="en-US" sz="2000" b="0" i="1" kern="0" dirty="0" smtClean="0">
                        <a:ln w="12700">
                          <a:solidFill>
                            <a:prstClr val="black"/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∙</m:t>
                    </m:r>
                    <m:f>
                      <m:fPr>
                        <m:type m:val="skw"/>
                        <m:ctrlPr>
                          <a:rPr lang="en-US" sz="2000" b="0" i="1" kern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sz="2000" b="0" i="1" kern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kern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𝑥</m:t>
                        </m:r>
                        <m:r>
                          <a:rPr lang="en-US" sz="2000" b="0" i="1" kern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 .</m:t>
                        </m:r>
                      </m:den>
                    </m:f>
                  </m:oMath>
                </a14:m>
                <a:endParaRPr lang="ru-RU" sz="2000" kern="0" dirty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57" name="Скругленный прямоугольник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0" y="122299"/>
                <a:ext cx="4410090" cy="2802645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38100" cap="flat" cmpd="sng" algn="ctr">
                <a:solidFill>
                  <a:srgbClr val="F79646">
                    <a:lumMod val="7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Скругленный прямоугольник 57"/>
              <p:cNvSpPr/>
              <p:nvPr/>
            </p:nvSpPr>
            <p:spPr>
              <a:xfrm>
                <a:off x="688299" y="2996952"/>
                <a:ext cx="1535901" cy="674327"/>
              </a:xfrm>
              <a:prstGeom prst="roundRect">
                <a:avLst/>
              </a:prstGeom>
              <a:gradFill flip="none" rotWithShape="1">
                <a:gsLst>
                  <a:gs pos="0">
                    <a:srgbClr val="FFFF00">
                      <a:shade val="30000"/>
                      <a:satMod val="115000"/>
                    </a:srgbClr>
                  </a:gs>
                  <a:gs pos="50000">
                    <a:srgbClr val="FFFF00">
                      <a:shade val="67500"/>
                      <a:satMod val="115000"/>
                    </a:srgbClr>
                  </a:gs>
                  <a:gs pos="100000">
                    <a:srgbClr val="FFFF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38100" cap="flat" cmpd="sng" algn="ctr">
                <a:solidFill>
                  <a:srgbClr val="F79646">
                    <a:lumMod val="7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lIns="36000" tIns="36000" rIns="36000" bIns="0" rtlCol="0" anchor="ctr" anchorCtr="0"/>
              <a:lstStyle/>
              <a:p>
                <a:pPr lvl="0" algn="ctr">
                  <a:lnSpc>
                    <a:spcPts val="4600"/>
                  </a:lnSpc>
                </a:pPr>
                <a:r>
                  <a:rPr kumimoji="0" lang="ru-RU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</a:rPr>
                  <a:t> </a:t>
                </a:r>
                <a:r>
                  <a:rPr lang="en-US" sz="2000" b="1" kern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U</a:t>
                </a:r>
                <a:r>
                  <a:rPr lang="en-US" sz="2000" b="1" kern="0" baseline="-2500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A</a:t>
                </a:r>
                <a:r>
                  <a:rPr kumimoji="0" lang="ru-RU" sz="2000" b="1" i="0" u="none" strike="noStrike" kern="0" cap="none" spc="0" normalizeH="0" baseline="0" noProof="0" dirty="0" smtClean="0">
                    <a:ln w="12700">
                      <a:solidFill>
                        <a:sysClr val="windowText" lastClr="000000"/>
                      </a:solidFill>
                      <a:prstDash val="solid"/>
                    </a:ln>
                    <a:solidFill>
                      <a:srgbClr val="C0504D">
                        <a:lumMod val="75000"/>
                      </a:srgbClr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 </a:t>
                </a:r>
                <a:r>
                  <a:rPr kumimoji="0" lang="ru-RU" sz="20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= </a:t>
                </a:r>
                <a:r>
                  <a:rPr kumimoji="0" lang="en-US" sz="20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k</a:t>
                </a:r>
                <a14:m>
                  <m:oMath xmlns:m="http://schemas.openxmlformats.org/officeDocument/2006/math">
                    <m:r>
                      <a:rPr lang="el-GR" sz="2600" b="1" i="1" kern="0" dirty="0" smtClean="0">
                        <a:ln w="12700">
                          <a:solidFill>
                            <a:prstClr val="black"/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∙</m:t>
                    </m:r>
                    <m:f>
                      <m:fPr>
                        <m:ctrlPr>
                          <a:rPr lang="el-GR" sz="2600" b="1" i="1" kern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ru-RU" sz="2600" b="1" i="1" kern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𝟏</m:t>
                        </m:r>
                      </m:num>
                      <m:den>
                        <m:r>
                          <a:rPr lang="en-US" sz="2600" b="1" i="1" kern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𝒙</m:t>
                        </m:r>
                      </m:den>
                    </m:f>
                  </m:oMath>
                </a14:m>
                <a:r>
                  <a:rPr lang="en-US" sz="2000" b="1" kern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 </a:t>
                </a:r>
                <a:r>
                  <a:rPr lang="ru-RU" sz="2000" b="1" kern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;</a:t>
                </a:r>
                <a:endParaRPr lang="ru-RU" sz="2000" b="1" kern="0" dirty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8" name="Скругленный прямоугольник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299" y="2996952"/>
                <a:ext cx="1535901" cy="674327"/>
              </a:xfrm>
              <a:prstGeom prst="round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38100" cap="flat" cmpd="sng" algn="ctr">
                <a:solidFill>
                  <a:srgbClr val="F79646">
                    <a:lumMod val="7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Скругленный прямоугольник 58"/>
          <p:cNvSpPr/>
          <p:nvPr/>
        </p:nvSpPr>
        <p:spPr>
          <a:xfrm>
            <a:off x="629698" y="5988441"/>
            <a:ext cx="7992352" cy="674327"/>
          </a:xfrm>
          <a:prstGeom prst="round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 cap="flat" cmpd="sng" algn="ctr">
            <a:solidFill>
              <a:srgbClr val="F79646">
                <a:lumMod val="7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36000" tIns="36000" rIns="36000" bIns="0" rtlCol="0" anchor="ctr" anchorCtr="0"/>
          <a:lstStyle/>
          <a:p>
            <a:pPr indent="457200">
              <a:lnSpc>
                <a:spcPts val="2400"/>
              </a:lnSpc>
            </a:pPr>
            <a:r>
              <a:rPr lang="ru-RU" sz="2200" b="1" i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/>
                <a:cs typeface="Arial" pitchFamily="34" charset="0"/>
              </a:rPr>
              <a:t>На расстоянии более 20 м человек находится в зоне неизменного </a:t>
            </a:r>
            <a:r>
              <a:rPr lang="ru-RU" sz="2200" b="1" i="1" kern="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/>
                <a:cs typeface="Arial" pitchFamily="34" charset="0"/>
              </a:rPr>
              <a:t>потенциала!</a:t>
            </a:r>
            <a:endParaRPr lang="ru-RU" sz="2200" b="1" i="1" kern="0" dirty="0">
              <a:ln w="12700">
                <a:solidFill>
                  <a:prstClr val="black"/>
                </a:solidFill>
                <a:prstDash val="solid"/>
              </a:ln>
              <a:solidFill>
                <a:srgbClr val="FF0000"/>
              </a:solidFill>
              <a:latin typeface="Cambria Math" pitchFamily="18" charset="0"/>
              <a:ea typeface="Cambria Math" pitchFamily="18" charset="0"/>
              <a:cs typeface="Arial" pitchFamily="34" charset="0"/>
            </a:endParaRPr>
          </a:p>
        </p:txBody>
      </p:sp>
      <p:pic>
        <p:nvPicPr>
          <p:cNvPr id="60" name="Рисунок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" y="6068144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415719"/>
      </p:ext>
    </p:extLst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Группа 90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92" name="Прямоугольник 91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93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7963" y="3682772"/>
            <a:ext cx="8715404" cy="3170099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noAutofit/>
          </a:bodyPr>
          <a:lstStyle/>
          <a:p>
            <a:pPr lvl="0" indent="-342900">
              <a:lnSpc>
                <a:spcPts val="2000"/>
              </a:lnSpc>
              <a:buFont typeface="+mj-lt"/>
              <a:buAutoNum type="arabicPeriod"/>
            </a:pPr>
            <a:r>
              <a:rPr lang="ru-RU" sz="2000" dirty="0" smtClean="0">
                <a:latin typeface="Arial Narrow" pitchFamily="34" charset="0"/>
                <a:cs typeface="Times New Roman" pitchFamily="18" charset="0"/>
              </a:rPr>
              <a:t>Находится вблизи ЭУ</a:t>
            </a:r>
            <a:r>
              <a:rPr lang="ru-RU" sz="2000" b="1" dirty="0" smtClean="0">
                <a:latin typeface="Arial Narrow" pitchFamily="34" charset="0"/>
                <a:cs typeface="Times New Roman" pitchFamily="18" charset="0"/>
              </a:rPr>
              <a:t> А</a:t>
            </a:r>
            <a:r>
              <a:rPr lang="ru-RU" sz="2000" b="1" baseline="-25000" dirty="0" smtClean="0">
                <a:latin typeface="Arial Narrow" pitchFamily="34" charset="0"/>
                <a:cs typeface="Times New Roman" pitchFamily="18" charset="0"/>
              </a:rPr>
              <a:t>1</a:t>
            </a:r>
            <a:r>
              <a:rPr lang="ru-RU" sz="2000" b="1" dirty="0" smtClean="0">
                <a:latin typeface="Arial Narrow" pitchFamily="34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Arial Narrow" pitchFamily="34" charset="0"/>
                <a:cs typeface="Times New Roman" pitchFamily="18" charset="0"/>
              </a:rPr>
              <a:t>и не касается ее;</a:t>
            </a:r>
          </a:p>
          <a:p>
            <a:pPr lvl="0" indent="-342900">
              <a:lnSpc>
                <a:spcPts val="2000"/>
              </a:lnSpc>
              <a:buFont typeface="+mj-lt"/>
              <a:buAutoNum type="arabicPeriod"/>
            </a:pPr>
            <a:r>
              <a:rPr lang="ru-RU" sz="2000" dirty="0" smtClean="0">
                <a:latin typeface="Arial Narrow" pitchFamily="34" charset="0"/>
                <a:cs typeface="Times New Roman" pitchFamily="18" charset="0"/>
              </a:rPr>
              <a:t>Находится вблизи</a:t>
            </a:r>
            <a:r>
              <a:rPr lang="ru-RU" sz="2000" b="1" dirty="0" smtClean="0">
                <a:latin typeface="Arial Narrow" pitchFamily="34" charset="0"/>
                <a:cs typeface="Times New Roman" pitchFamily="18" charset="0"/>
              </a:rPr>
              <a:t> А</a:t>
            </a:r>
            <a:r>
              <a:rPr lang="ru-RU" sz="2000" b="1" baseline="-25000" dirty="0" smtClean="0">
                <a:latin typeface="Arial Narrow" pitchFamily="34" charset="0"/>
                <a:cs typeface="Times New Roman" pitchFamily="18" charset="0"/>
              </a:rPr>
              <a:t>1</a:t>
            </a:r>
            <a:r>
              <a:rPr lang="ru-RU" sz="2000" baseline="-25000" dirty="0" smtClean="0">
                <a:latin typeface="Arial Narrow" pitchFamily="34" charset="0"/>
                <a:cs typeface="Times New Roman" pitchFamily="18" charset="0"/>
              </a:rPr>
              <a:t>­</a:t>
            </a:r>
            <a:r>
              <a:rPr lang="ru-RU" sz="2000" dirty="0" smtClean="0">
                <a:latin typeface="Arial Narrow" pitchFamily="34" charset="0"/>
                <a:cs typeface="Times New Roman" pitchFamily="18" charset="0"/>
              </a:rPr>
              <a:t> и еще ближе к месту электрического замыкания на землю;</a:t>
            </a:r>
          </a:p>
          <a:p>
            <a:pPr lvl="0" indent="-342900">
              <a:lnSpc>
                <a:spcPts val="2000"/>
              </a:lnSpc>
              <a:buFont typeface="+mj-lt"/>
              <a:buAutoNum type="arabicPeriod"/>
            </a:pPr>
            <a:r>
              <a:rPr lang="ru-RU" sz="2000" dirty="0" smtClean="0">
                <a:latin typeface="Arial Narrow" pitchFamily="34" charset="0"/>
                <a:cs typeface="Times New Roman" pitchFamily="18" charset="0"/>
              </a:rPr>
              <a:t>Находится вблизи электрического замыкания на землю и касается ЭУ </a:t>
            </a:r>
            <a:r>
              <a:rPr lang="ru-RU" sz="2000" b="1" dirty="0" smtClean="0">
                <a:latin typeface="Arial Narrow" pitchFamily="34" charset="0"/>
                <a:cs typeface="Times New Roman" pitchFamily="18" charset="0"/>
              </a:rPr>
              <a:t>А</a:t>
            </a:r>
            <a:r>
              <a:rPr lang="ru-RU" sz="2000" b="1" baseline="-25000" dirty="0" smtClean="0">
                <a:latin typeface="Arial Narrow" pitchFamily="34" charset="0"/>
                <a:cs typeface="Times New Roman" pitchFamily="18" charset="0"/>
              </a:rPr>
              <a:t>2</a:t>
            </a:r>
            <a:r>
              <a:rPr lang="ru-RU" sz="2000" dirty="0" smtClean="0">
                <a:latin typeface="Arial Narrow" pitchFamily="34" charset="0"/>
                <a:cs typeface="Times New Roman" pitchFamily="18" charset="0"/>
              </a:rPr>
              <a:t>;</a:t>
            </a:r>
          </a:p>
          <a:p>
            <a:pPr lvl="0" indent="-342900">
              <a:lnSpc>
                <a:spcPts val="2000"/>
              </a:lnSpc>
              <a:buFont typeface="+mj-lt"/>
              <a:buAutoNum type="arabicPeriod"/>
            </a:pPr>
            <a:r>
              <a:rPr lang="ru-RU" sz="2000" dirty="0" smtClean="0">
                <a:latin typeface="Arial Narrow" pitchFamily="34" charset="0"/>
                <a:cs typeface="Times New Roman" pitchFamily="18" charset="0"/>
              </a:rPr>
              <a:t>Находится вблизи ЭУ</a:t>
            </a:r>
            <a:r>
              <a:rPr lang="ru-RU" sz="2000" b="1" dirty="0" smtClean="0">
                <a:latin typeface="Arial Narrow" pitchFamily="34" charset="0"/>
                <a:cs typeface="Times New Roman" pitchFamily="18" charset="0"/>
              </a:rPr>
              <a:t> А</a:t>
            </a:r>
            <a:r>
              <a:rPr lang="ru-RU" sz="2000" b="1" baseline="-25000" dirty="0" smtClean="0">
                <a:latin typeface="Arial Narrow" pitchFamily="34" charset="0"/>
                <a:cs typeface="Times New Roman" pitchFamily="18" charset="0"/>
              </a:rPr>
              <a:t>3</a:t>
            </a:r>
            <a:r>
              <a:rPr lang="ru-RU" sz="2000" b="1" dirty="0" smtClean="0">
                <a:latin typeface="Arial Narrow" pitchFamily="34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Arial Narrow" pitchFamily="34" charset="0"/>
                <a:cs typeface="Times New Roman" pitchFamily="18" charset="0"/>
              </a:rPr>
              <a:t>и касается ее;</a:t>
            </a:r>
          </a:p>
          <a:p>
            <a:pPr lvl="0" indent="-342900">
              <a:lnSpc>
                <a:spcPts val="2000"/>
              </a:lnSpc>
              <a:buFont typeface="+mj-lt"/>
              <a:buAutoNum type="arabicPeriod"/>
            </a:pPr>
            <a:r>
              <a:rPr lang="ru-RU" sz="2000" dirty="0" smtClean="0">
                <a:latin typeface="Arial Narrow" pitchFamily="34" charset="0"/>
                <a:cs typeface="Times New Roman" pitchFamily="18" charset="0"/>
              </a:rPr>
              <a:t>Находится вблизи ЭУ </a:t>
            </a:r>
            <a:r>
              <a:rPr lang="ru-RU" sz="2000" b="1" dirty="0" smtClean="0">
                <a:latin typeface="Arial Narrow" pitchFamily="34" charset="0"/>
                <a:cs typeface="Times New Roman" pitchFamily="18" charset="0"/>
              </a:rPr>
              <a:t>А</a:t>
            </a:r>
            <a:r>
              <a:rPr lang="ru-RU" sz="2000" b="1" baseline="-25000" dirty="0" smtClean="0">
                <a:latin typeface="Arial Narrow" pitchFamily="34" charset="0"/>
                <a:cs typeface="Times New Roman" pitchFamily="18" charset="0"/>
              </a:rPr>
              <a:t>3</a:t>
            </a:r>
            <a:r>
              <a:rPr lang="ru-RU" sz="2000" dirty="0" smtClean="0">
                <a:latin typeface="Arial Narrow" pitchFamily="34" charset="0"/>
                <a:cs typeface="Times New Roman" pitchFamily="18" charset="0"/>
              </a:rPr>
              <a:t> и не касается ее;</a:t>
            </a:r>
            <a:endParaRPr lang="en-US" sz="2000" b="1" i="1" dirty="0" smtClean="0">
              <a:latin typeface="Arial Narrow" pitchFamily="34" charset="0"/>
              <a:cs typeface="Times New Roman" pitchFamily="18" charset="0"/>
            </a:endParaRPr>
          </a:p>
          <a:p>
            <a:pPr indent="180000">
              <a:lnSpc>
                <a:spcPts val="2000"/>
              </a:lnSpc>
            </a:pPr>
            <a:r>
              <a:rPr lang="ru-RU" sz="2000" b="1" dirty="0" smtClean="0">
                <a:solidFill>
                  <a:srgbClr val="008000"/>
                </a:solidFill>
                <a:latin typeface="Arial Narrow" pitchFamily="34" charset="0"/>
                <a:cs typeface="Times New Roman" pitchFamily="18" charset="0"/>
              </a:rPr>
              <a:t>Замыканием на корпус</a:t>
            </a:r>
            <a:r>
              <a:rPr lang="ru-RU" sz="2000" dirty="0" smtClean="0">
                <a:solidFill>
                  <a:srgbClr val="008000"/>
                </a:solidFill>
                <a:latin typeface="Arial Narrow" pitchFamily="34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Arial Narrow" pitchFamily="34" charset="0"/>
                <a:cs typeface="Times New Roman" pitchFamily="18" charset="0"/>
              </a:rPr>
              <a:t>называется случайное электрическое соединение токоведущих частей ЭУ с нетоковедущими частями (с корпусом) в результате повреждения или старения изоляции.</a:t>
            </a:r>
            <a:endParaRPr lang="en-US" sz="2000" dirty="0" smtClean="0">
              <a:latin typeface="Arial Narrow" pitchFamily="34" charset="0"/>
              <a:cs typeface="Times New Roman" pitchFamily="18" charset="0"/>
            </a:endParaRPr>
          </a:p>
          <a:p>
            <a:pPr indent="180000">
              <a:lnSpc>
                <a:spcPts val="2000"/>
              </a:lnSpc>
            </a:pPr>
            <a:r>
              <a:rPr lang="ru-RU" sz="2000" b="1" dirty="0" smtClean="0">
                <a:solidFill>
                  <a:srgbClr val="008000"/>
                </a:solidFill>
                <a:latin typeface="Arial Narrow" pitchFamily="34" charset="0"/>
                <a:cs typeface="Times New Roman" pitchFamily="18" charset="0"/>
              </a:rPr>
              <a:t>Напряжение шага</a:t>
            </a:r>
            <a:r>
              <a:rPr lang="ru-RU" sz="2000" dirty="0" smtClean="0">
                <a:solidFill>
                  <a:srgbClr val="008000"/>
                </a:solidFill>
                <a:latin typeface="Arial Narrow" pitchFamily="34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Arial Narrow" pitchFamily="34" charset="0"/>
                <a:cs typeface="Times New Roman" pitchFamily="18" charset="0"/>
              </a:rPr>
              <a:t>— напряжение между двумя точками, обусловленными растеканием тока замыкания в земле при одновременном касании их ногами человека.</a:t>
            </a:r>
          </a:p>
          <a:p>
            <a:pPr indent="180000">
              <a:lnSpc>
                <a:spcPts val="2000"/>
              </a:lnSpc>
            </a:pPr>
            <a:r>
              <a:rPr lang="ru-RU" sz="2000" b="1" dirty="0" smtClean="0">
                <a:solidFill>
                  <a:srgbClr val="008000"/>
                </a:solidFill>
                <a:latin typeface="Arial Narrow" pitchFamily="34" charset="0"/>
                <a:cs typeface="Times New Roman" pitchFamily="18" charset="0"/>
              </a:rPr>
              <a:t>Напряжение прикосновения</a:t>
            </a:r>
            <a:r>
              <a:rPr lang="ru-RU" sz="2000" dirty="0" smtClean="0">
                <a:solidFill>
                  <a:srgbClr val="008000"/>
                </a:solidFill>
                <a:latin typeface="Arial Narrow" pitchFamily="34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Arial Narrow" pitchFamily="34" charset="0"/>
                <a:cs typeface="Times New Roman" pitchFamily="18" charset="0"/>
              </a:rPr>
              <a:t>— напряжение между двумя точками цепи тока замыкания на землю при одновременном касании их человеком.</a:t>
            </a:r>
            <a:endParaRPr lang="ru-RU" sz="2000" dirty="0">
              <a:latin typeface="Arial Narrow" pitchFamily="34" charset="0"/>
            </a:endParaRPr>
          </a:p>
        </p:txBody>
      </p:sp>
      <p:sp>
        <p:nvSpPr>
          <p:cNvPr id="94" name="Скругленный прямоугольник 93"/>
          <p:cNvSpPr/>
          <p:nvPr/>
        </p:nvSpPr>
        <p:spPr bwMode="auto">
          <a:xfrm>
            <a:off x="1281404" y="44625"/>
            <a:ext cx="6552728" cy="620856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</a:pP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АНАЛИЗ 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УСЛОВИЙ БЕЗОПАСНОСТИ ДЛЯ ЧЕЛОВЕКА В ЗОНЕ РАСТЕКАНИЯ ТОКА В ЗЕМЛЕ</a:t>
            </a:r>
            <a:endParaRPr lang="ru-RU" sz="2000" b="1" dirty="0">
              <a:solidFill>
                <a:prstClr val="black"/>
              </a:solidFill>
              <a:latin typeface="Arial Narrow" pitchFamily="34" charset="0"/>
              <a:cs typeface="Arial" pitchFamily="34" charset="0"/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919633" y="713784"/>
            <a:ext cx="6370847" cy="2643208"/>
            <a:chOff x="919633" y="713784"/>
            <a:chExt cx="6370847" cy="2643208"/>
          </a:xfrm>
        </p:grpSpPr>
        <p:grpSp>
          <p:nvGrpSpPr>
            <p:cNvPr id="3" name="Группа 2"/>
            <p:cNvGrpSpPr/>
            <p:nvPr/>
          </p:nvGrpSpPr>
          <p:grpSpPr>
            <a:xfrm>
              <a:off x="919633" y="713784"/>
              <a:ext cx="6370847" cy="2643208"/>
              <a:chOff x="928666" y="500044"/>
              <a:chExt cx="6370847" cy="2643208"/>
            </a:xfrm>
          </p:grpSpPr>
          <p:grpSp>
            <p:nvGrpSpPr>
              <p:cNvPr id="12" name="Group 1"/>
              <p:cNvGrpSpPr>
                <a:grpSpLocks/>
              </p:cNvGrpSpPr>
              <p:nvPr/>
            </p:nvGrpSpPr>
            <p:grpSpPr bwMode="auto">
              <a:xfrm>
                <a:off x="928666" y="500044"/>
                <a:ext cx="6370847" cy="2643208"/>
                <a:chOff x="-33" y="1136"/>
                <a:chExt cx="11275" cy="4679"/>
              </a:xfrm>
            </p:grpSpPr>
            <p:sp>
              <p:nvSpPr>
                <p:cNvPr id="16" name="Freeform 2"/>
                <p:cNvSpPr>
                  <a:spLocks/>
                </p:cNvSpPr>
                <p:nvPr/>
              </p:nvSpPr>
              <p:spPr bwMode="auto">
                <a:xfrm>
                  <a:off x="4686" y="1556"/>
                  <a:ext cx="2025" cy="1426"/>
                </a:xfrm>
                <a:custGeom>
                  <a:avLst/>
                  <a:gdLst/>
                  <a:ahLst/>
                  <a:cxnLst>
                    <a:cxn ang="0">
                      <a:pos x="0" y="1426"/>
                    </a:cxn>
                    <a:cxn ang="0">
                      <a:pos x="0" y="6"/>
                    </a:cxn>
                    <a:cxn ang="0">
                      <a:pos x="2025" y="0"/>
                    </a:cxn>
                    <a:cxn ang="0">
                      <a:pos x="2025" y="578"/>
                    </a:cxn>
                    <a:cxn ang="0">
                      <a:pos x="1408" y="578"/>
                    </a:cxn>
                  </a:cxnLst>
                  <a:rect l="0" t="0" r="r" b="b"/>
                  <a:pathLst>
                    <a:path w="2025" h="1426">
                      <a:moveTo>
                        <a:pt x="0" y="1426"/>
                      </a:moveTo>
                      <a:lnTo>
                        <a:pt x="0" y="6"/>
                      </a:lnTo>
                      <a:lnTo>
                        <a:pt x="2025" y="0"/>
                      </a:lnTo>
                      <a:lnTo>
                        <a:pt x="2025" y="578"/>
                      </a:lnTo>
                      <a:lnTo>
                        <a:pt x="1408" y="578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grpSp>
              <p:nvGrpSpPr>
                <p:cNvPr id="17" name="Group 3"/>
                <p:cNvGrpSpPr>
                  <a:grpSpLocks/>
                </p:cNvGrpSpPr>
                <p:nvPr/>
              </p:nvGrpSpPr>
              <p:grpSpPr bwMode="auto">
                <a:xfrm>
                  <a:off x="1130" y="1836"/>
                  <a:ext cx="9647" cy="1146"/>
                  <a:chOff x="1130" y="1792"/>
                  <a:chExt cx="9647" cy="1146"/>
                </a:xfrm>
              </p:grpSpPr>
              <p:sp>
                <p:nvSpPr>
                  <p:cNvPr id="81" name="AutoShape 4"/>
                  <p:cNvSpPr>
                    <a:spLocks noChangeArrowheads="1"/>
                  </p:cNvSpPr>
                  <p:nvPr/>
                </p:nvSpPr>
                <p:spPr bwMode="auto">
                  <a:xfrm>
                    <a:off x="1274" y="1836"/>
                    <a:ext cx="268" cy="337"/>
                  </a:xfrm>
                  <a:prstGeom prst="smileyFace">
                    <a:avLst>
                      <a:gd name="adj" fmla="val 4653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82" name="Freeform 5"/>
                  <p:cNvSpPr>
                    <a:spLocks/>
                  </p:cNvSpPr>
                  <p:nvPr/>
                </p:nvSpPr>
                <p:spPr bwMode="auto">
                  <a:xfrm>
                    <a:off x="1130" y="2202"/>
                    <a:ext cx="281" cy="248"/>
                  </a:xfrm>
                  <a:custGeom>
                    <a:avLst/>
                    <a:gdLst/>
                    <a:ahLst/>
                    <a:cxnLst>
                      <a:cxn ang="0">
                        <a:pos x="281" y="75"/>
                      </a:cxn>
                      <a:cxn ang="0">
                        <a:pos x="0" y="0"/>
                      </a:cxn>
                      <a:cxn ang="0">
                        <a:pos x="277" y="248"/>
                      </a:cxn>
                    </a:cxnLst>
                    <a:rect l="0" t="0" r="r" b="b"/>
                    <a:pathLst>
                      <a:path w="281" h="248">
                        <a:moveTo>
                          <a:pt x="281" y="75"/>
                        </a:moveTo>
                        <a:lnTo>
                          <a:pt x="0" y="0"/>
                        </a:lnTo>
                        <a:lnTo>
                          <a:pt x="277" y="248"/>
                        </a:lnTo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83" name="Freeform 6"/>
                  <p:cNvSpPr>
                    <a:spLocks/>
                  </p:cNvSpPr>
                  <p:nvPr/>
                </p:nvSpPr>
                <p:spPr bwMode="auto">
                  <a:xfrm>
                    <a:off x="1418" y="2607"/>
                    <a:ext cx="122" cy="331"/>
                  </a:xfrm>
                  <a:custGeom>
                    <a:avLst/>
                    <a:gdLst/>
                    <a:ahLst/>
                    <a:cxnLst>
                      <a:cxn ang="0">
                        <a:pos x="0" y="57"/>
                      </a:cxn>
                      <a:cxn ang="0">
                        <a:pos x="114" y="0"/>
                      </a:cxn>
                      <a:cxn ang="0">
                        <a:pos x="114" y="171"/>
                      </a:cxn>
                    </a:cxnLst>
                    <a:rect l="0" t="0" r="r" b="b"/>
                    <a:pathLst>
                      <a:path w="114" h="171">
                        <a:moveTo>
                          <a:pt x="0" y="57"/>
                        </a:moveTo>
                        <a:lnTo>
                          <a:pt x="114" y="0"/>
                        </a:lnTo>
                        <a:lnTo>
                          <a:pt x="114" y="171"/>
                        </a:lnTo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84" name="Freeform 7"/>
                  <p:cNvSpPr>
                    <a:spLocks/>
                  </p:cNvSpPr>
                  <p:nvPr/>
                </p:nvSpPr>
                <p:spPr bwMode="auto">
                  <a:xfrm flipH="1">
                    <a:off x="1297" y="2607"/>
                    <a:ext cx="121" cy="331"/>
                  </a:xfrm>
                  <a:custGeom>
                    <a:avLst/>
                    <a:gdLst/>
                    <a:ahLst/>
                    <a:cxnLst>
                      <a:cxn ang="0">
                        <a:pos x="0" y="57"/>
                      </a:cxn>
                      <a:cxn ang="0">
                        <a:pos x="114" y="0"/>
                      </a:cxn>
                      <a:cxn ang="0">
                        <a:pos x="114" y="171"/>
                      </a:cxn>
                    </a:cxnLst>
                    <a:rect l="0" t="0" r="r" b="b"/>
                    <a:pathLst>
                      <a:path w="114" h="171">
                        <a:moveTo>
                          <a:pt x="0" y="57"/>
                        </a:moveTo>
                        <a:lnTo>
                          <a:pt x="114" y="0"/>
                        </a:lnTo>
                        <a:lnTo>
                          <a:pt x="114" y="171"/>
                        </a:lnTo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85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1418" y="2167"/>
                    <a:ext cx="0" cy="55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86" name="Freeform 9"/>
                  <p:cNvSpPr>
                    <a:spLocks/>
                  </p:cNvSpPr>
                  <p:nvPr/>
                </p:nvSpPr>
                <p:spPr bwMode="auto">
                  <a:xfrm flipH="1">
                    <a:off x="1396" y="2199"/>
                    <a:ext cx="281" cy="248"/>
                  </a:xfrm>
                  <a:custGeom>
                    <a:avLst/>
                    <a:gdLst/>
                    <a:ahLst/>
                    <a:cxnLst>
                      <a:cxn ang="0">
                        <a:pos x="281" y="75"/>
                      </a:cxn>
                      <a:cxn ang="0">
                        <a:pos x="0" y="0"/>
                      </a:cxn>
                      <a:cxn ang="0">
                        <a:pos x="277" y="248"/>
                      </a:cxn>
                    </a:cxnLst>
                    <a:rect l="0" t="0" r="r" b="b"/>
                    <a:pathLst>
                      <a:path w="281" h="248">
                        <a:moveTo>
                          <a:pt x="281" y="75"/>
                        </a:moveTo>
                        <a:lnTo>
                          <a:pt x="0" y="0"/>
                        </a:lnTo>
                        <a:lnTo>
                          <a:pt x="277" y="248"/>
                        </a:lnTo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87" name="AutoShape 4"/>
                  <p:cNvSpPr>
                    <a:spLocks noChangeArrowheads="1"/>
                  </p:cNvSpPr>
                  <p:nvPr/>
                </p:nvSpPr>
                <p:spPr bwMode="auto">
                  <a:xfrm>
                    <a:off x="4000" y="1846"/>
                    <a:ext cx="268" cy="337"/>
                  </a:xfrm>
                  <a:prstGeom prst="smileyFace">
                    <a:avLst>
                      <a:gd name="adj" fmla="val 4653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88" name="AutoShape 4"/>
                  <p:cNvSpPr>
                    <a:spLocks noChangeArrowheads="1"/>
                  </p:cNvSpPr>
                  <p:nvPr/>
                </p:nvSpPr>
                <p:spPr bwMode="auto">
                  <a:xfrm>
                    <a:off x="4991" y="1846"/>
                    <a:ext cx="268" cy="337"/>
                  </a:xfrm>
                  <a:prstGeom prst="smileyFace">
                    <a:avLst>
                      <a:gd name="adj" fmla="val 4653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89" name="AutoShape 4"/>
                  <p:cNvSpPr>
                    <a:spLocks noChangeArrowheads="1"/>
                  </p:cNvSpPr>
                  <p:nvPr/>
                </p:nvSpPr>
                <p:spPr bwMode="auto">
                  <a:xfrm>
                    <a:off x="8252" y="1812"/>
                    <a:ext cx="268" cy="337"/>
                  </a:xfrm>
                  <a:prstGeom prst="smileyFace">
                    <a:avLst>
                      <a:gd name="adj" fmla="val 4653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90" name="AutoShape 4"/>
                  <p:cNvSpPr>
                    <a:spLocks noChangeArrowheads="1"/>
                  </p:cNvSpPr>
                  <p:nvPr/>
                </p:nvSpPr>
                <p:spPr bwMode="auto">
                  <a:xfrm>
                    <a:off x="10509" y="1792"/>
                    <a:ext cx="268" cy="337"/>
                  </a:xfrm>
                  <a:prstGeom prst="smileyFace">
                    <a:avLst>
                      <a:gd name="adj" fmla="val 4653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sp>
              <p:nvSpPr>
                <p:cNvPr id="18" name="Freeform 11"/>
                <p:cNvSpPr>
                  <a:spLocks/>
                </p:cNvSpPr>
                <p:nvPr/>
              </p:nvSpPr>
              <p:spPr bwMode="auto">
                <a:xfrm>
                  <a:off x="3855" y="2246"/>
                  <a:ext cx="281" cy="248"/>
                </a:xfrm>
                <a:custGeom>
                  <a:avLst/>
                  <a:gdLst/>
                  <a:ahLst/>
                  <a:cxnLst>
                    <a:cxn ang="0">
                      <a:pos x="281" y="75"/>
                    </a:cxn>
                    <a:cxn ang="0">
                      <a:pos x="0" y="0"/>
                    </a:cxn>
                    <a:cxn ang="0">
                      <a:pos x="277" y="248"/>
                    </a:cxn>
                  </a:cxnLst>
                  <a:rect l="0" t="0" r="r" b="b"/>
                  <a:pathLst>
                    <a:path w="281" h="248">
                      <a:moveTo>
                        <a:pt x="281" y="75"/>
                      </a:moveTo>
                      <a:lnTo>
                        <a:pt x="0" y="0"/>
                      </a:lnTo>
                      <a:lnTo>
                        <a:pt x="277" y="248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9" name="Freeform 12"/>
                <p:cNvSpPr>
                  <a:spLocks/>
                </p:cNvSpPr>
                <p:nvPr/>
              </p:nvSpPr>
              <p:spPr bwMode="auto">
                <a:xfrm>
                  <a:off x="4143" y="2651"/>
                  <a:ext cx="122" cy="331"/>
                </a:xfrm>
                <a:custGeom>
                  <a:avLst/>
                  <a:gdLst/>
                  <a:ahLst/>
                  <a:cxnLst>
                    <a:cxn ang="0">
                      <a:pos x="0" y="57"/>
                    </a:cxn>
                    <a:cxn ang="0">
                      <a:pos x="114" y="0"/>
                    </a:cxn>
                    <a:cxn ang="0">
                      <a:pos x="114" y="171"/>
                    </a:cxn>
                  </a:cxnLst>
                  <a:rect l="0" t="0" r="r" b="b"/>
                  <a:pathLst>
                    <a:path w="114" h="171">
                      <a:moveTo>
                        <a:pt x="0" y="57"/>
                      </a:moveTo>
                      <a:lnTo>
                        <a:pt x="114" y="0"/>
                      </a:lnTo>
                      <a:lnTo>
                        <a:pt x="114" y="171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0" name="Freeform 13"/>
                <p:cNvSpPr>
                  <a:spLocks/>
                </p:cNvSpPr>
                <p:nvPr/>
              </p:nvSpPr>
              <p:spPr bwMode="auto">
                <a:xfrm flipH="1">
                  <a:off x="4022" y="2651"/>
                  <a:ext cx="121" cy="331"/>
                </a:xfrm>
                <a:custGeom>
                  <a:avLst/>
                  <a:gdLst/>
                  <a:ahLst/>
                  <a:cxnLst>
                    <a:cxn ang="0">
                      <a:pos x="0" y="57"/>
                    </a:cxn>
                    <a:cxn ang="0">
                      <a:pos x="114" y="0"/>
                    </a:cxn>
                    <a:cxn ang="0">
                      <a:pos x="114" y="171"/>
                    </a:cxn>
                  </a:cxnLst>
                  <a:rect l="0" t="0" r="r" b="b"/>
                  <a:pathLst>
                    <a:path w="114" h="171">
                      <a:moveTo>
                        <a:pt x="0" y="57"/>
                      </a:moveTo>
                      <a:lnTo>
                        <a:pt x="114" y="0"/>
                      </a:lnTo>
                      <a:lnTo>
                        <a:pt x="114" y="171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1" name="Line 14"/>
                <p:cNvSpPr>
                  <a:spLocks noChangeShapeType="1"/>
                </p:cNvSpPr>
                <p:nvPr/>
              </p:nvSpPr>
              <p:spPr bwMode="auto">
                <a:xfrm>
                  <a:off x="4143" y="2211"/>
                  <a:ext cx="0" cy="55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2" name="Freeform 15"/>
                <p:cNvSpPr>
                  <a:spLocks/>
                </p:cNvSpPr>
                <p:nvPr/>
              </p:nvSpPr>
              <p:spPr bwMode="auto">
                <a:xfrm flipH="1">
                  <a:off x="4121" y="2243"/>
                  <a:ext cx="281" cy="248"/>
                </a:xfrm>
                <a:custGeom>
                  <a:avLst/>
                  <a:gdLst/>
                  <a:ahLst/>
                  <a:cxnLst>
                    <a:cxn ang="0">
                      <a:pos x="281" y="75"/>
                    </a:cxn>
                    <a:cxn ang="0">
                      <a:pos x="0" y="0"/>
                    </a:cxn>
                    <a:cxn ang="0">
                      <a:pos x="277" y="248"/>
                    </a:cxn>
                  </a:cxnLst>
                  <a:rect l="0" t="0" r="r" b="b"/>
                  <a:pathLst>
                    <a:path w="281" h="248">
                      <a:moveTo>
                        <a:pt x="281" y="75"/>
                      </a:moveTo>
                      <a:lnTo>
                        <a:pt x="0" y="0"/>
                      </a:lnTo>
                      <a:lnTo>
                        <a:pt x="277" y="248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3" name="Freeform 16"/>
                <p:cNvSpPr>
                  <a:spLocks/>
                </p:cNvSpPr>
                <p:nvPr/>
              </p:nvSpPr>
              <p:spPr bwMode="auto">
                <a:xfrm>
                  <a:off x="2840" y="1562"/>
                  <a:ext cx="1704" cy="1420"/>
                </a:xfrm>
                <a:custGeom>
                  <a:avLst/>
                  <a:gdLst/>
                  <a:ahLst/>
                  <a:cxnLst>
                    <a:cxn ang="0">
                      <a:pos x="0" y="710"/>
                    </a:cxn>
                    <a:cxn ang="0">
                      <a:pos x="710" y="710"/>
                    </a:cxn>
                    <a:cxn ang="0">
                      <a:pos x="710" y="0"/>
                    </a:cxn>
                    <a:cxn ang="0">
                      <a:pos x="1704" y="0"/>
                    </a:cxn>
                    <a:cxn ang="0">
                      <a:pos x="1704" y="1420"/>
                    </a:cxn>
                  </a:cxnLst>
                  <a:rect l="0" t="0" r="r" b="b"/>
                  <a:pathLst>
                    <a:path w="1704" h="1420">
                      <a:moveTo>
                        <a:pt x="0" y="710"/>
                      </a:moveTo>
                      <a:lnTo>
                        <a:pt x="710" y="710"/>
                      </a:lnTo>
                      <a:lnTo>
                        <a:pt x="710" y="0"/>
                      </a:lnTo>
                      <a:lnTo>
                        <a:pt x="1704" y="0"/>
                      </a:lnTo>
                      <a:lnTo>
                        <a:pt x="1704" y="1420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4" name="Freeform 17"/>
                <p:cNvSpPr>
                  <a:spLocks/>
                </p:cNvSpPr>
                <p:nvPr/>
              </p:nvSpPr>
              <p:spPr bwMode="auto">
                <a:xfrm>
                  <a:off x="2840" y="1420"/>
                  <a:ext cx="8378" cy="710"/>
                </a:xfrm>
                <a:custGeom>
                  <a:avLst/>
                  <a:gdLst/>
                  <a:ahLst/>
                  <a:cxnLst>
                    <a:cxn ang="0">
                      <a:pos x="0" y="710"/>
                    </a:cxn>
                    <a:cxn ang="0">
                      <a:pos x="568" y="710"/>
                    </a:cxn>
                    <a:cxn ang="0">
                      <a:pos x="568" y="0"/>
                    </a:cxn>
                    <a:cxn ang="0">
                      <a:pos x="8378" y="0"/>
                    </a:cxn>
                  </a:cxnLst>
                  <a:rect l="0" t="0" r="r" b="b"/>
                  <a:pathLst>
                    <a:path w="8378" h="710">
                      <a:moveTo>
                        <a:pt x="0" y="710"/>
                      </a:moveTo>
                      <a:lnTo>
                        <a:pt x="568" y="710"/>
                      </a:lnTo>
                      <a:lnTo>
                        <a:pt x="568" y="0"/>
                      </a:lnTo>
                      <a:lnTo>
                        <a:pt x="8378" y="0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6" name="Freeform 19"/>
                <p:cNvSpPr>
                  <a:spLocks/>
                </p:cNvSpPr>
                <p:nvPr/>
              </p:nvSpPr>
              <p:spPr bwMode="auto">
                <a:xfrm>
                  <a:off x="4841" y="2246"/>
                  <a:ext cx="281" cy="248"/>
                </a:xfrm>
                <a:custGeom>
                  <a:avLst/>
                  <a:gdLst/>
                  <a:ahLst/>
                  <a:cxnLst>
                    <a:cxn ang="0">
                      <a:pos x="281" y="75"/>
                    </a:cxn>
                    <a:cxn ang="0">
                      <a:pos x="0" y="0"/>
                    </a:cxn>
                    <a:cxn ang="0">
                      <a:pos x="277" y="248"/>
                    </a:cxn>
                  </a:cxnLst>
                  <a:rect l="0" t="0" r="r" b="b"/>
                  <a:pathLst>
                    <a:path w="281" h="248">
                      <a:moveTo>
                        <a:pt x="281" y="75"/>
                      </a:moveTo>
                      <a:lnTo>
                        <a:pt x="0" y="0"/>
                      </a:lnTo>
                      <a:lnTo>
                        <a:pt x="277" y="248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7" name="Freeform 20"/>
                <p:cNvSpPr>
                  <a:spLocks/>
                </p:cNvSpPr>
                <p:nvPr/>
              </p:nvSpPr>
              <p:spPr bwMode="auto">
                <a:xfrm>
                  <a:off x="5129" y="2651"/>
                  <a:ext cx="122" cy="331"/>
                </a:xfrm>
                <a:custGeom>
                  <a:avLst/>
                  <a:gdLst/>
                  <a:ahLst/>
                  <a:cxnLst>
                    <a:cxn ang="0">
                      <a:pos x="0" y="57"/>
                    </a:cxn>
                    <a:cxn ang="0">
                      <a:pos x="114" y="0"/>
                    </a:cxn>
                    <a:cxn ang="0">
                      <a:pos x="114" y="171"/>
                    </a:cxn>
                  </a:cxnLst>
                  <a:rect l="0" t="0" r="r" b="b"/>
                  <a:pathLst>
                    <a:path w="114" h="171">
                      <a:moveTo>
                        <a:pt x="0" y="57"/>
                      </a:moveTo>
                      <a:lnTo>
                        <a:pt x="114" y="0"/>
                      </a:lnTo>
                      <a:lnTo>
                        <a:pt x="114" y="171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8" name="Freeform 21"/>
                <p:cNvSpPr>
                  <a:spLocks/>
                </p:cNvSpPr>
                <p:nvPr/>
              </p:nvSpPr>
              <p:spPr bwMode="auto">
                <a:xfrm flipH="1">
                  <a:off x="5008" y="2651"/>
                  <a:ext cx="121" cy="331"/>
                </a:xfrm>
                <a:custGeom>
                  <a:avLst/>
                  <a:gdLst/>
                  <a:ahLst/>
                  <a:cxnLst>
                    <a:cxn ang="0">
                      <a:pos x="0" y="57"/>
                    </a:cxn>
                    <a:cxn ang="0">
                      <a:pos x="114" y="0"/>
                    </a:cxn>
                    <a:cxn ang="0">
                      <a:pos x="114" y="171"/>
                    </a:cxn>
                  </a:cxnLst>
                  <a:rect l="0" t="0" r="r" b="b"/>
                  <a:pathLst>
                    <a:path w="114" h="171">
                      <a:moveTo>
                        <a:pt x="0" y="57"/>
                      </a:moveTo>
                      <a:lnTo>
                        <a:pt x="114" y="0"/>
                      </a:lnTo>
                      <a:lnTo>
                        <a:pt x="114" y="171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9" name="Line 22"/>
                <p:cNvSpPr>
                  <a:spLocks noChangeShapeType="1"/>
                </p:cNvSpPr>
                <p:nvPr/>
              </p:nvSpPr>
              <p:spPr bwMode="auto">
                <a:xfrm>
                  <a:off x="5129" y="2211"/>
                  <a:ext cx="0" cy="55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0" name="Freeform 23"/>
                <p:cNvSpPr>
                  <a:spLocks/>
                </p:cNvSpPr>
                <p:nvPr/>
              </p:nvSpPr>
              <p:spPr bwMode="auto">
                <a:xfrm>
                  <a:off x="5108" y="2243"/>
                  <a:ext cx="421" cy="136"/>
                </a:xfrm>
                <a:custGeom>
                  <a:avLst/>
                  <a:gdLst/>
                  <a:ahLst/>
                  <a:cxnLst>
                    <a:cxn ang="0">
                      <a:pos x="0" y="75"/>
                    </a:cxn>
                    <a:cxn ang="0">
                      <a:pos x="281" y="0"/>
                    </a:cxn>
                    <a:cxn ang="0">
                      <a:pos x="421" y="136"/>
                    </a:cxn>
                  </a:cxnLst>
                  <a:rect l="0" t="0" r="r" b="b"/>
                  <a:pathLst>
                    <a:path w="421" h="136">
                      <a:moveTo>
                        <a:pt x="0" y="75"/>
                      </a:moveTo>
                      <a:lnTo>
                        <a:pt x="281" y="0"/>
                      </a:lnTo>
                      <a:lnTo>
                        <a:pt x="421" y="136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1" name="Rectangle 24"/>
                <p:cNvSpPr>
                  <a:spLocks noChangeArrowheads="1"/>
                </p:cNvSpPr>
                <p:nvPr/>
              </p:nvSpPr>
              <p:spPr bwMode="auto">
                <a:xfrm>
                  <a:off x="2181" y="1988"/>
                  <a:ext cx="769" cy="622"/>
                </a:xfrm>
                <a:prstGeom prst="rect">
                  <a:avLst/>
                </a:prstGeom>
                <a:solidFill>
                  <a:srgbClr val="92D050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ru-RU" sz="1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 Narrow" pitchFamily="34" charset="0"/>
                    </a:rPr>
                    <a:t>А</a:t>
                  </a:r>
                  <a:r>
                    <a:rPr kumimoji="0" lang="ru-RU" sz="1600" b="1" i="0" u="none" strike="noStrike" cap="none" normalizeH="0" baseline="-250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 Narrow" pitchFamily="34" charset="0"/>
                    </a:rPr>
                    <a:t>1</a:t>
                  </a:r>
                  <a:endParaRPr kumimoji="0" lang="ru-RU" sz="1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itchFamily="34" charset="0"/>
                  </a:endParaRPr>
                </a:p>
              </p:txBody>
            </p:sp>
            <p:sp>
              <p:nvSpPr>
                <p:cNvPr id="32" name="Freeform 25"/>
                <p:cNvSpPr>
                  <a:spLocks/>
                </p:cNvSpPr>
                <p:nvPr/>
              </p:nvSpPr>
              <p:spPr bwMode="auto">
                <a:xfrm>
                  <a:off x="6106" y="1556"/>
                  <a:ext cx="3871" cy="720"/>
                </a:xfrm>
                <a:custGeom>
                  <a:avLst/>
                  <a:gdLst/>
                  <a:ahLst/>
                  <a:cxnLst>
                    <a:cxn ang="0">
                      <a:pos x="0" y="716"/>
                    </a:cxn>
                    <a:cxn ang="0">
                      <a:pos x="747" y="720"/>
                    </a:cxn>
                    <a:cxn ang="0">
                      <a:pos x="747" y="0"/>
                    </a:cxn>
                    <a:cxn ang="0">
                      <a:pos x="3871" y="0"/>
                    </a:cxn>
                    <a:cxn ang="0">
                      <a:pos x="3871" y="578"/>
                    </a:cxn>
                    <a:cxn ang="0">
                      <a:pos x="3344" y="578"/>
                    </a:cxn>
                  </a:cxnLst>
                  <a:rect l="0" t="0" r="r" b="b"/>
                  <a:pathLst>
                    <a:path w="3871" h="720">
                      <a:moveTo>
                        <a:pt x="0" y="716"/>
                      </a:moveTo>
                      <a:lnTo>
                        <a:pt x="747" y="720"/>
                      </a:lnTo>
                      <a:lnTo>
                        <a:pt x="747" y="0"/>
                      </a:lnTo>
                      <a:lnTo>
                        <a:pt x="3871" y="0"/>
                      </a:lnTo>
                      <a:lnTo>
                        <a:pt x="3871" y="578"/>
                      </a:lnTo>
                      <a:lnTo>
                        <a:pt x="3344" y="578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3" name="Freeform 26"/>
                <p:cNvSpPr>
                  <a:spLocks/>
                </p:cNvSpPr>
                <p:nvPr/>
              </p:nvSpPr>
              <p:spPr bwMode="auto">
                <a:xfrm>
                  <a:off x="9334" y="1556"/>
                  <a:ext cx="1884" cy="720"/>
                </a:xfrm>
                <a:custGeom>
                  <a:avLst/>
                  <a:gdLst/>
                  <a:ahLst/>
                  <a:cxnLst>
                    <a:cxn ang="0">
                      <a:pos x="0" y="720"/>
                    </a:cxn>
                    <a:cxn ang="0">
                      <a:pos x="810" y="720"/>
                    </a:cxn>
                    <a:cxn ang="0">
                      <a:pos x="810" y="0"/>
                    </a:cxn>
                    <a:cxn ang="0">
                      <a:pos x="1884" y="6"/>
                    </a:cxn>
                  </a:cxnLst>
                  <a:rect l="0" t="0" r="r" b="b"/>
                  <a:pathLst>
                    <a:path w="1884" h="720">
                      <a:moveTo>
                        <a:pt x="0" y="720"/>
                      </a:moveTo>
                      <a:lnTo>
                        <a:pt x="810" y="720"/>
                      </a:lnTo>
                      <a:lnTo>
                        <a:pt x="810" y="0"/>
                      </a:lnTo>
                      <a:lnTo>
                        <a:pt x="1884" y="6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4" name="Rectangle 27"/>
                <p:cNvSpPr>
                  <a:spLocks noChangeArrowheads="1"/>
                </p:cNvSpPr>
                <p:nvPr/>
              </p:nvSpPr>
              <p:spPr bwMode="auto">
                <a:xfrm>
                  <a:off x="8925" y="1988"/>
                  <a:ext cx="678" cy="622"/>
                </a:xfrm>
                <a:prstGeom prst="rect">
                  <a:avLst/>
                </a:prstGeom>
                <a:solidFill>
                  <a:srgbClr val="92D050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ru-RU" sz="14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А</a:t>
                  </a:r>
                  <a:r>
                    <a:rPr kumimoji="0" lang="ru-RU" sz="1400" b="1" i="0" u="none" strike="noStrike" cap="none" normalizeH="0" baseline="-250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3</a:t>
                  </a:r>
                  <a:endParaRPr kumimoji="0" lang="ru-RU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35" name="Rectangle 28"/>
                <p:cNvSpPr>
                  <a:spLocks noChangeArrowheads="1"/>
                </p:cNvSpPr>
                <p:nvPr/>
              </p:nvSpPr>
              <p:spPr bwMode="auto">
                <a:xfrm>
                  <a:off x="5538" y="1988"/>
                  <a:ext cx="678" cy="622"/>
                </a:xfrm>
                <a:prstGeom prst="rect">
                  <a:avLst/>
                </a:prstGeom>
                <a:solidFill>
                  <a:srgbClr val="92D05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ru-RU" sz="14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 Narrow" pitchFamily="34" charset="0"/>
                      <a:cs typeface="Arial" pitchFamily="34" charset="0"/>
                    </a:rPr>
                    <a:t>А</a:t>
                  </a:r>
                  <a:r>
                    <a:rPr kumimoji="0" lang="ru-RU" sz="1600" b="1" i="0" u="none" strike="noStrike" cap="none" normalizeH="0" baseline="-250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 Narrow" pitchFamily="34" charset="0"/>
                      <a:cs typeface="Arial" pitchFamily="34" charset="0"/>
                    </a:rPr>
                    <a:t>2</a:t>
                  </a:r>
                  <a:endParaRPr kumimoji="0" lang="ru-RU" sz="1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6" name="Freeform 29"/>
                <p:cNvSpPr>
                  <a:spLocks/>
                </p:cNvSpPr>
                <p:nvPr/>
              </p:nvSpPr>
              <p:spPr bwMode="auto">
                <a:xfrm>
                  <a:off x="7100" y="1136"/>
                  <a:ext cx="994" cy="1846"/>
                </a:xfrm>
                <a:custGeom>
                  <a:avLst/>
                  <a:gdLst/>
                  <a:ahLst/>
                  <a:cxnLst>
                    <a:cxn ang="0">
                      <a:pos x="426" y="1704"/>
                    </a:cxn>
                    <a:cxn ang="0">
                      <a:pos x="426" y="142"/>
                    </a:cxn>
                    <a:cxn ang="0">
                      <a:pos x="0" y="142"/>
                    </a:cxn>
                    <a:cxn ang="0">
                      <a:pos x="142" y="0"/>
                    </a:cxn>
                    <a:cxn ang="0">
                      <a:pos x="994" y="0"/>
                    </a:cxn>
                    <a:cxn ang="0">
                      <a:pos x="852" y="142"/>
                    </a:cxn>
                    <a:cxn ang="0">
                      <a:pos x="568" y="142"/>
                    </a:cxn>
                    <a:cxn ang="0">
                      <a:pos x="568" y="1704"/>
                    </a:cxn>
                    <a:cxn ang="0">
                      <a:pos x="426" y="1704"/>
                    </a:cxn>
                  </a:cxnLst>
                  <a:rect l="0" t="0" r="r" b="b"/>
                  <a:pathLst>
                    <a:path w="994" h="1704">
                      <a:moveTo>
                        <a:pt x="426" y="1704"/>
                      </a:moveTo>
                      <a:lnTo>
                        <a:pt x="426" y="142"/>
                      </a:lnTo>
                      <a:lnTo>
                        <a:pt x="0" y="142"/>
                      </a:lnTo>
                      <a:lnTo>
                        <a:pt x="142" y="0"/>
                      </a:lnTo>
                      <a:lnTo>
                        <a:pt x="994" y="0"/>
                      </a:lnTo>
                      <a:lnTo>
                        <a:pt x="852" y="142"/>
                      </a:lnTo>
                      <a:lnTo>
                        <a:pt x="568" y="142"/>
                      </a:lnTo>
                      <a:lnTo>
                        <a:pt x="568" y="1704"/>
                      </a:lnTo>
                      <a:lnTo>
                        <a:pt x="426" y="1704"/>
                      </a:lnTo>
                      <a:close/>
                    </a:path>
                  </a:pathLst>
                </a:custGeom>
                <a:solidFill>
                  <a:srgbClr val="969696"/>
                </a:solidFill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7" name="Freeform 31"/>
                <p:cNvSpPr>
                  <a:spLocks/>
                </p:cNvSpPr>
                <p:nvPr/>
              </p:nvSpPr>
              <p:spPr bwMode="auto">
                <a:xfrm>
                  <a:off x="8094" y="2212"/>
                  <a:ext cx="281" cy="248"/>
                </a:xfrm>
                <a:custGeom>
                  <a:avLst/>
                  <a:gdLst/>
                  <a:ahLst/>
                  <a:cxnLst>
                    <a:cxn ang="0">
                      <a:pos x="281" y="75"/>
                    </a:cxn>
                    <a:cxn ang="0">
                      <a:pos x="0" y="0"/>
                    </a:cxn>
                    <a:cxn ang="0">
                      <a:pos x="277" y="248"/>
                    </a:cxn>
                  </a:cxnLst>
                  <a:rect l="0" t="0" r="r" b="b"/>
                  <a:pathLst>
                    <a:path w="281" h="248">
                      <a:moveTo>
                        <a:pt x="281" y="75"/>
                      </a:moveTo>
                      <a:lnTo>
                        <a:pt x="0" y="0"/>
                      </a:lnTo>
                      <a:lnTo>
                        <a:pt x="277" y="248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8" name="Freeform 32"/>
                <p:cNvSpPr>
                  <a:spLocks/>
                </p:cNvSpPr>
                <p:nvPr/>
              </p:nvSpPr>
              <p:spPr bwMode="auto">
                <a:xfrm>
                  <a:off x="8382" y="2617"/>
                  <a:ext cx="122" cy="331"/>
                </a:xfrm>
                <a:custGeom>
                  <a:avLst/>
                  <a:gdLst/>
                  <a:ahLst/>
                  <a:cxnLst>
                    <a:cxn ang="0">
                      <a:pos x="0" y="57"/>
                    </a:cxn>
                    <a:cxn ang="0">
                      <a:pos x="114" y="0"/>
                    </a:cxn>
                    <a:cxn ang="0">
                      <a:pos x="114" y="171"/>
                    </a:cxn>
                  </a:cxnLst>
                  <a:rect l="0" t="0" r="r" b="b"/>
                  <a:pathLst>
                    <a:path w="114" h="171">
                      <a:moveTo>
                        <a:pt x="0" y="57"/>
                      </a:moveTo>
                      <a:lnTo>
                        <a:pt x="114" y="0"/>
                      </a:lnTo>
                      <a:lnTo>
                        <a:pt x="114" y="171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9" name="Freeform 33"/>
                <p:cNvSpPr>
                  <a:spLocks/>
                </p:cNvSpPr>
                <p:nvPr/>
              </p:nvSpPr>
              <p:spPr bwMode="auto">
                <a:xfrm flipH="1">
                  <a:off x="8261" y="2617"/>
                  <a:ext cx="121" cy="331"/>
                </a:xfrm>
                <a:custGeom>
                  <a:avLst/>
                  <a:gdLst/>
                  <a:ahLst/>
                  <a:cxnLst>
                    <a:cxn ang="0">
                      <a:pos x="0" y="57"/>
                    </a:cxn>
                    <a:cxn ang="0">
                      <a:pos x="114" y="0"/>
                    </a:cxn>
                    <a:cxn ang="0">
                      <a:pos x="114" y="171"/>
                    </a:cxn>
                  </a:cxnLst>
                  <a:rect l="0" t="0" r="r" b="b"/>
                  <a:pathLst>
                    <a:path w="114" h="171">
                      <a:moveTo>
                        <a:pt x="0" y="57"/>
                      </a:moveTo>
                      <a:lnTo>
                        <a:pt x="114" y="0"/>
                      </a:lnTo>
                      <a:lnTo>
                        <a:pt x="114" y="171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40" name="Line 34"/>
                <p:cNvSpPr>
                  <a:spLocks noChangeShapeType="1"/>
                </p:cNvSpPr>
                <p:nvPr/>
              </p:nvSpPr>
              <p:spPr bwMode="auto">
                <a:xfrm>
                  <a:off x="8382" y="2177"/>
                  <a:ext cx="0" cy="55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41" name="Freeform 35"/>
                <p:cNvSpPr>
                  <a:spLocks/>
                </p:cNvSpPr>
                <p:nvPr/>
              </p:nvSpPr>
              <p:spPr bwMode="auto">
                <a:xfrm>
                  <a:off x="8361" y="2209"/>
                  <a:ext cx="565" cy="170"/>
                </a:xfrm>
                <a:custGeom>
                  <a:avLst/>
                  <a:gdLst/>
                  <a:ahLst/>
                  <a:cxnLst>
                    <a:cxn ang="0">
                      <a:pos x="0" y="75"/>
                    </a:cxn>
                    <a:cxn ang="0">
                      <a:pos x="281" y="0"/>
                    </a:cxn>
                    <a:cxn ang="0">
                      <a:pos x="565" y="170"/>
                    </a:cxn>
                  </a:cxnLst>
                  <a:rect l="0" t="0" r="r" b="b"/>
                  <a:pathLst>
                    <a:path w="565" h="170">
                      <a:moveTo>
                        <a:pt x="0" y="75"/>
                      </a:moveTo>
                      <a:lnTo>
                        <a:pt x="281" y="0"/>
                      </a:lnTo>
                      <a:lnTo>
                        <a:pt x="565" y="170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42" name="Freeform 37"/>
                <p:cNvSpPr>
                  <a:spLocks/>
                </p:cNvSpPr>
                <p:nvPr/>
              </p:nvSpPr>
              <p:spPr bwMode="auto">
                <a:xfrm>
                  <a:off x="10366" y="2212"/>
                  <a:ext cx="281" cy="248"/>
                </a:xfrm>
                <a:custGeom>
                  <a:avLst/>
                  <a:gdLst/>
                  <a:ahLst/>
                  <a:cxnLst>
                    <a:cxn ang="0">
                      <a:pos x="281" y="75"/>
                    </a:cxn>
                    <a:cxn ang="0">
                      <a:pos x="0" y="0"/>
                    </a:cxn>
                    <a:cxn ang="0">
                      <a:pos x="277" y="248"/>
                    </a:cxn>
                  </a:cxnLst>
                  <a:rect l="0" t="0" r="r" b="b"/>
                  <a:pathLst>
                    <a:path w="281" h="248">
                      <a:moveTo>
                        <a:pt x="281" y="75"/>
                      </a:moveTo>
                      <a:lnTo>
                        <a:pt x="0" y="0"/>
                      </a:lnTo>
                      <a:lnTo>
                        <a:pt x="277" y="248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43" name="Freeform 38"/>
                <p:cNvSpPr>
                  <a:spLocks/>
                </p:cNvSpPr>
                <p:nvPr/>
              </p:nvSpPr>
              <p:spPr bwMode="auto">
                <a:xfrm>
                  <a:off x="10654" y="2617"/>
                  <a:ext cx="122" cy="331"/>
                </a:xfrm>
                <a:custGeom>
                  <a:avLst/>
                  <a:gdLst/>
                  <a:ahLst/>
                  <a:cxnLst>
                    <a:cxn ang="0">
                      <a:pos x="0" y="57"/>
                    </a:cxn>
                    <a:cxn ang="0">
                      <a:pos x="114" y="0"/>
                    </a:cxn>
                    <a:cxn ang="0">
                      <a:pos x="114" y="171"/>
                    </a:cxn>
                  </a:cxnLst>
                  <a:rect l="0" t="0" r="r" b="b"/>
                  <a:pathLst>
                    <a:path w="114" h="171">
                      <a:moveTo>
                        <a:pt x="0" y="57"/>
                      </a:moveTo>
                      <a:lnTo>
                        <a:pt x="114" y="0"/>
                      </a:lnTo>
                      <a:lnTo>
                        <a:pt x="114" y="171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44" name="Freeform 39"/>
                <p:cNvSpPr>
                  <a:spLocks/>
                </p:cNvSpPr>
                <p:nvPr/>
              </p:nvSpPr>
              <p:spPr bwMode="auto">
                <a:xfrm flipH="1">
                  <a:off x="10533" y="2617"/>
                  <a:ext cx="121" cy="331"/>
                </a:xfrm>
                <a:custGeom>
                  <a:avLst/>
                  <a:gdLst/>
                  <a:ahLst/>
                  <a:cxnLst>
                    <a:cxn ang="0">
                      <a:pos x="0" y="57"/>
                    </a:cxn>
                    <a:cxn ang="0">
                      <a:pos x="114" y="0"/>
                    </a:cxn>
                    <a:cxn ang="0">
                      <a:pos x="114" y="171"/>
                    </a:cxn>
                  </a:cxnLst>
                  <a:rect l="0" t="0" r="r" b="b"/>
                  <a:pathLst>
                    <a:path w="114" h="171">
                      <a:moveTo>
                        <a:pt x="0" y="57"/>
                      </a:moveTo>
                      <a:lnTo>
                        <a:pt x="114" y="0"/>
                      </a:lnTo>
                      <a:lnTo>
                        <a:pt x="114" y="171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45" name="Line 40"/>
                <p:cNvSpPr>
                  <a:spLocks noChangeShapeType="1"/>
                </p:cNvSpPr>
                <p:nvPr/>
              </p:nvSpPr>
              <p:spPr bwMode="auto">
                <a:xfrm>
                  <a:off x="10654" y="2177"/>
                  <a:ext cx="0" cy="55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46" name="Freeform 41"/>
                <p:cNvSpPr>
                  <a:spLocks/>
                </p:cNvSpPr>
                <p:nvPr/>
              </p:nvSpPr>
              <p:spPr bwMode="auto">
                <a:xfrm flipH="1">
                  <a:off x="10632" y="2209"/>
                  <a:ext cx="281" cy="248"/>
                </a:xfrm>
                <a:custGeom>
                  <a:avLst/>
                  <a:gdLst/>
                  <a:ahLst/>
                  <a:cxnLst>
                    <a:cxn ang="0">
                      <a:pos x="281" y="75"/>
                    </a:cxn>
                    <a:cxn ang="0">
                      <a:pos x="0" y="0"/>
                    </a:cxn>
                    <a:cxn ang="0">
                      <a:pos x="277" y="248"/>
                    </a:cxn>
                  </a:cxnLst>
                  <a:rect l="0" t="0" r="r" b="b"/>
                  <a:pathLst>
                    <a:path w="281" h="248">
                      <a:moveTo>
                        <a:pt x="281" y="75"/>
                      </a:moveTo>
                      <a:lnTo>
                        <a:pt x="0" y="0"/>
                      </a:lnTo>
                      <a:lnTo>
                        <a:pt x="277" y="248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47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2414" y="1704"/>
                  <a:ext cx="0" cy="284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oval" w="sm" len="sm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48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2801" y="1704"/>
                  <a:ext cx="0" cy="284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oval" w="sm" len="sm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49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5667" y="1704"/>
                  <a:ext cx="0" cy="284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oval" w="sm" len="sm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50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6054" y="1704"/>
                  <a:ext cx="0" cy="284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oval" w="sm" len="sm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51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9067" y="1704"/>
                  <a:ext cx="0" cy="284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oval" w="sm" len="sm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52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9454" y="1704"/>
                  <a:ext cx="0" cy="284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oval" w="sm" len="sm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58" name="Line 53"/>
                <p:cNvSpPr>
                  <a:spLocks noChangeShapeType="1"/>
                </p:cNvSpPr>
                <p:nvPr/>
              </p:nvSpPr>
              <p:spPr bwMode="auto">
                <a:xfrm>
                  <a:off x="852" y="5814"/>
                  <a:ext cx="10366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59" name="Arc 54"/>
                <p:cNvSpPr>
                  <a:spLocks/>
                </p:cNvSpPr>
                <p:nvPr/>
              </p:nvSpPr>
              <p:spPr bwMode="auto">
                <a:xfrm rot="5400000">
                  <a:off x="4469" y="2896"/>
                  <a:ext cx="285" cy="568"/>
                </a:xfrm>
                <a:custGeom>
                  <a:avLst/>
                  <a:gdLst>
                    <a:gd name="G0" fmla="+- 276 0 0"/>
                    <a:gd name="G1" fmla="+- 21600 0 0"/>
                    <a:gd name="G2" fmla="+- 21600 0 0"/>
                    <a:gd name="T0" fmla="*/ 276 w 21876"/>
                    <a:gd name="T1" fmla="*/ 0 h 43200"/>
                    <a:gd name="T2" fmla="*/ 0 w 21876"/>
                    <a:gd name="T3" fmla="*/ 43198 h 43200"/>
                    <a:gd name="T4" fmla="*/ 276 w 21876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876" h="43200" fill="none" extrusionOk="0">
                      <a:moveTo>
                        <a:pt x="275" y="0"/>
                      </a:moveTo>
                      <a:cubicBezTo>
                        <a:pt x="12205" y="0"/>
                        <a:pt x="21876" y="9670"/>
                        <a:pt x="21876" y="21600"/>
                      </a:cubicBezTo>
                      <a:cubicBezTo>
                        <a:pt x="21876" y="33529"/>
                        <a:pt x="12205" y="43200"/>
                        <a:pt x="276" y="43200"/>
                      </a:cubicBezTo>
                      <a:cubicBezTo>
                        <a:pt x="183" y="43200"/>
                        <a:pt x="91" y="43199"/>
                        <a:pt x="-1" y="43198"/>
                      </a:cubicBezTo>
                    </a:path>
                    <a:path w="21876" h="43200" stroke="0" extrusionOk="0">
                      <a:moveTo>
                        <a:pt x="275" y="0"/>
                      </a:moveTo>
                      <a:cubicBezTo>
                        <a:pt x="12205" y="0"/>
                        <a:pt x="21876" y="9670"/>
                        <a:pt x="21876" y="21600"/>
                      </a:cubicBezTo>
                      <a:cubicBezTo>
                        <a:pt x="21876" y="33529"/>
                        <a:pt x="12205" y="43200"/>
                        <a:pt x="276" y="43200"/>
                      </a:cubicBezTo>
                      <a:cubicBezTo>
                        <a:pt x="183" y="43200"/>
                        <a:pt x="91" y="43199"/>
                        <a:pt x="-1" y="43198"/>
                      </a:cubicBezTo>
                      <a:lnTo>
                        <a:pt x="276" y="21600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285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60" name="Arc 55"/>
                <p:cNvSpPr>
                  <a:spLocks/>
                </p:cNvSpPr>
                <p:nvPr/>
              </p:nvSpPr>
              <p:spPr bwMode="auto">
                <a:xfrm rot="5400000">
                  <a:off x="4499" y="2922"/>
                  <a:ext cx="228" cy="426"/>
                </a:xfrm>
                <a:custGeom>
                  <a:avLst/>
                  <a:gdLst>
                    <a:gd name="G0" fmla="+- 276 0 0"/>
                    <a:gd name="G1" fmla="+- 21600 0 0"/>
                    <a:gd name="G2" fmla="+- 21600 0 0"/>
                    <a:gd name="T0" fmla="*/ 276 w 21876"/>
                    <a:gd name="T1" fmla="*/ 0 h 43200"/>
                    <a:gd name="T2" fmla="*/ 0 w 21876"/>
                    <a:gd name="T3" fmla="*/ 43198 h 43200"/>
                    <a:gd name="T4" fmla="*/ 276 w 21876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876" h="43200" fill="none" extrusionOk="0">
                      <a:moveTo>
                        <a:pt x="275" y="0"/>
                      </a:moveTo>
                      <a:cubicBezTo>
                        <a:pt x="12205" y="0"/>
                        <a:pt x="21876" y="9670"/>
                        <a:pt x="21876" y="21600"/>
                      </a:cubicBezTo>
                      <a:cubicBezTo>
                        <a:pt x="21876" y="33529"/>
                        <a:pt x="12205" y="43200"/>
                        <a:pt x="276" y="43200"/>
                      </a:cubicBezTo>
                      <a:cubicBezTo>
                        <a:pt x="183" y="43200"/>
                        <a:pt x="91" y="43199"/>
                        <a:pt x="-1" y="43198"/>
                      </a:cubicBezTo>
                    </a:path>
                    <a:path w="21876" h="43200" stroke="0" extrusionOk="0">
                      <a:moveTo>
                        <a:pt x="275" y="0"/>
                      </a:moveTo>
                      <a:cubicBezTo>
                        <a:pt x="12205" y="0"/>
                        <a:pt x="21876" y="9670"/>
                        <a:pt x="21876" y="21600"/>
                      </a:cubicBezTo>
                      <a:cubicBezTo>
                        <a:pt x="21876" y="33529"/>
                        <a:pt x="12205" y="43200"/>
                        <a:pt x="276" y="43200"/>
                      </a:cubicBezTo>
                      <a:cubicBezTo>
                        <a:pt x="183" y="43200"/>
                        <a:pt x="91" y="43199"/>
                        <a:pt x="-1" y="43198"/>
                      </a:cubicBezTo>
                      <a:lnTo>
                        <a:pt x="276" y="216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85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61" name="Line 56"/>
                <p:cNvSpPr>
                  <a:spLocks noChangeShapeType="1"/>
                </p:cNvSpPr>
                <p:nvPr/>
              </p:nvSpPr>
              <p:spPr bwMode="auto">
                <a:xfrm>
                  <a:off x="904" y="2982"/>
                  <a:ext cx="10283" cy="0"/>
                </a:xfrm>
                <a:prstGeom prst="line">
                  <a:avLst/>
                </a:prstGeom>
                <a:noFill/>
                <a:ln w="63500" cmpd="thickThin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62" name="Arc 57"/>
                <p:cNvSpPr>
                  <a:spLocks/>
                </p:cNvSpPr>
                <p:nvPr/>
              </p:nvSpPr>
              <p:spPr bwMode="auto">
                <a:xfrm flipV="1">
                  <a:off x="1278" y="3611"/>
                  <a:ext cx="3124" cy="2204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975"/>
                    <a:gd name="T2" fmla="*/ 21597 w 21600"/>
                    <a:gd name="T3" fmla="*/ 21975 h 21975"/>
                    <a:gd name="T4" fmla="*/ 0 w 21600"/>
                    <a:gd name="T5" fmla="*/ 21600 h 219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975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21725"/>
                        <a:pt x="21598" y="21850"/>
                        <a:pt x="21596" y="21974"/>
                      </a:cubicBezTo>
                    </a:path>
                    <a:path w="21600" h="21975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21725"/>
                        <a:pt x="21598" y="21850"/>
                        <a:pt x="21596" y="21974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C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63" name="Line 58"/>
                <p:cNvSpPr>
                  <a:spLocks noChangeShapeType="1"/>
                </p:cNvSpPr>
                <p:nvPr/>
              </p:nvSpPr>
              <p:spPr bwMode="auto">
                <a:xfrm>
                  <a:off x="4402" y="3617"/>
                  <a:ext cx="426" cy="0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64" name="Line 59"/>
                <p:cNvSpPr>
                  <a:spLocks noChangeShapeType="1"/>
                </p:cNvSpPr>
                <p:nvPr/>
              </p:nvSpPr>
              <p:spPr bwMode="auto">
                <a:xfrm>
                  <a:off x="1278" y="3021"/>
                  <a:ext cx="0" cy="2793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prstDash val="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65" name="Line 60"/>
                <p:cNvSpPr>
                  <a:spLocks noChangeShapeType="1"/>
                </p:cNvSpPr>
                <p:nvPr/>
              </p:nvSpPr>
              <p:spPr bwMode="auto">
                <a:xfrm>
                  <a:off x="1549" y="3021"/>
                  <a:ext cx="0" cy="2793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prstDash val="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66" name="Line 61"/>
                <p:cNvSpPr>
                  <a:spLocks noChangeShapeType="1"/>
                </p:cNvSpPr>
                <p:nvPr/>
              </p:nvSpPr>
              <p:spPr bwMode="auto">
                <a:xfrm>
                  <a:off x="4015" y="3021"/>
                  <a:ext cx="0" cy="171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prstDash val="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67" name="Line 62"/>
                <p:cNvSpPr>
                  <a:spLocks noChangeShapeType="1"/>
                </p:cNvSpPr>
                <p:nvPr/>
              </p:nvSpPr>
              <p:spPr bwMode="auto">
                <a:xfrm>
                  <a:off x="4273" y="3021"/>
                  <a:ext cx="0" cy="1254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prstDash val="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68" name="Line 63"/>
                <p:cNvSpPr>
                  <a:spLocks noChangeShapeType="1"/>
                </p:cNvSpPr>
                <p:nvPr/>
              </p:nvSpPr>
              <p:spPr bwMode="auto">
                <a:xfrm flipH="1">
                  <a:off x="3124" y="4731"/>
                  <a:ext cx="852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prstDash val="lg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69" name="Line 64"/>
                <p:cNvSpPr>
                  <a:spLocks noChangeShapeType="1"/>
                </p:cNvSpPr>
                <p:nvPr/>
              </p:nvSpPr>
              <p:spPr bwMode="auto">
                <a:xfrm flipH="1">
                  <a:off x="3124" y="4218"/>
                  <a:ext cx="1136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prstDash val="lg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70" name="Freeform 65"/>
                <p:cNvSpPr>
                  <a:spLocks/>
                </p:cNvSpPr>
                <p:nvPr/>
              </p:nvSpPr>
              <p:spPr bwMode="auto">
                <a:xfrm>
                  <a:off x="4839" y="3676"/>
                  <a:ext cx="3455" cy="2138"/>
                </a:xfrm>
                <a:custGeom>
                  <a:avLst/>
                  <a:gdLst/>
                  <a:ahLst/>
                  <a:cxnLst>
                    <a:cxn ang="0">
                      <a:pos x="0" y="1653"/>
                    </a:cxn>
                    <a:cxn ang="0">
                      <a:pos x="852" y="741"/>
                    </a:cxn>
                    <a:cxn ang="0">
                      <a:pos x="2698" y="228"/>
                    </a:cxn>
                    <a:cxn ang="0">
                      <a:pos x="4260" y="57"/>
                    </a:cxn>
                    <a:cxn ang="0">
                      <a:pos x="6248" y="0"/>
                    </a:cxn>
                  </a:cxnLst>
                  <a:rect l="0" t="0" r="r" b="b"/>
                  <a:pathLst>
                    <a:path w="6248" h="1653">
                      <a:moveTo>
                        <a:pt x="0" y="1653"/>
                      </a:moveTo>
                      <a:cubicBezTo>
                        <a:pt x="201" y="1316"/>
                        <a:pt x="402" y="979"/>
                        <a:pt x="852" y="741"/>
                      </a:cubicBezTo>
                      <a:cubicBezTo>
                        <a:pt x="1302" y="503"/>
                        <a:pt x="2130" y="342"/>
                        <a:pt x="2698" y="228"/>
                      </a:cubicBezTo>
                      <a:cubicBezTo>
                        <a:pt x="3266" y="114"/>
                        <a:pt x="3668" y="95"/>
                        <a:pt x="4260" y="57"/>
                      </a:cubicBezTo>
                      <a:cubicBezTo>
                        <a:pt x="4852" y="19"/>
                        <a:pt x="5550" y="9"/>
                        <a:pt x="6248" y="0"/>
                      </a:cubicBezTo>
                    </a:path>
                  </a:pathLst>
                </a:custGeom>
                <a:noFill/>
                <a:ln w="28575">
                  <a:solidFill>
                    <a:srgbClr val="3366FF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71" name="Freeform 66"/>
                <p:cNvSpPr>
                  <a:spLocks/>
                </p:cNvSpPr>
                <p:nvPr/>
              </p:nvSpPr>
              <p:spPr bwMode="auto">
                <a:xfrm flipV="1">
                  <a:off x="4828" y="3622"/>
                  <a:ext cx="3466" cy="2192"/>
                </a:xfrm>
                <a:custGeom>
                  <a:avLst/>
                  <a:gdLst/>
                  <a:ahLst/>
                  <a:cxnLst>
                    <a:cxn ang="0">
                      <a:pos x="0" y="1653"/>
                    </a:cxn>
                    <a:cxn ang="0">
                      <a:pos x="852" y="741"/>
                    </a:cxn>
                    <a:cxn ang="0">
                      <a:pos x="2698" y="228"/>
                    </a:cxn>
                    <a:cxn ang="0">
                      <a:pos x="4260" y="57"/>
                    </a:cxn>
                    <a:cxn ang="0">
                      <a:pos x="6248" y="0"/>
                    </a:cxn>
                  </a:cxnLst>
                  <a:rect l="0" t="0" r="r" b="b"/>
                  <a:pathLst>
                    <a:path w="6248" h="1653">
                      <a:moveTo>
                        <a:pt x="0" y="1653"/>
                      </a:moveTo>
                      <a:cubicBezTo>
                        <a:pt x="201" y="1316"/>
                        <a:pt x="402" y="979"/>
                        <a:pt x="852" y="741"/>
                      </a:cubicBezTo>
                      <a:cubicBezTo>
                        <a:pt x="1302" y="503"/>
                        <a:pt x="2130" y="342"/>
                        <a:pt x="2698" y="228"/>
                      </a:cubicBezTo>
                      <a:cubicBezTo>
                        <a:pt x="3266" y="114"/>
                        <a:pt x="3668" y="95"/>
                        <a:pt x="4260" y="57"/>
                      </a:cubicBezTo>
                      <a:cubicBezTo>
                        <a:pt x="4852" y="19"/>
                        <a:pt x="5550" y="9"/>
                        <a:pt x="6248" y="0"/>
                      </a:cubicBezTo>
                    </a:path>
                  </a:pathLst>
                </a:custGeom>
                <a:noFill/>
                <a:ln w="28575">
                  <a:solidFill>
                    <a:srgbClr val="C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72" name="Line 67"/>
                <p:cNvSpPr>
                  <a:spLocks noChangeShapeType="1"/>
                </p:cNvSpPr>
                <p:nvPr/>
              </p:nvSpPr>
              <p:spPr bwMode="auto">
                <a:xfrm>
                  <a:off x="8249" y="3008"/>
                  <a:ext cx="0" cy="2793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prstDash val="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73" name="Line 68"/>
                <p:cNvSpPr>
                  <a:spLocks noChangeShapeType="1"/>
                </p:cNvSpPr>
                <p:nvPr/>
              </p:nvSpPr>
              <p:spPr bwMode="auto">
                <a:xfrm>
                  <a:off x="8494" y="3008"/>
                  <a:ext cx="0" cy="2793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prstDash val="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74" name="Line 69"/>
                <p:cNvSpPr>
                  <a:spLocks noChangeShapeType="1"/>
                </p:cNvSpPr>
                <p:nvPr/>
              </p:nvSpPr>
              <p:spPr bwMode="auto">
                <a:xfrm flipH="1">
                  <a:off x="8161" y="3676"/>
                  <a:ext cx="3081" cy="0"/>
                </a:xfrm>
                <a:prstGeom prst="line">
                  <a:avLst/>
                </a:prstGeom>
                <a:noFill/>
                <a:ln w="28575">
                  <a:solidFill>
                    <a:srgbClr val="3366FF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75" name="Rectangle 70"/>
                <p:cNvSpPr>
                  <a:spLocks noChangeArrowheads="1"/>
                </p:cNvSpPr>
                <p:nvPr/>
              </p:nvSpPr>
              <p:spPr bwMode="auto">
                <a:xfrm>
                  <a:off x="-33" y="4803"/>
                  <a:ext cx="1329" cy="535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b="1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 Narrow" pitchFamily="34" charset="0"/>
                      <a:cs typeface="Arial" pitchFamily="34" charset="0"/>
                    </a:rPr>
                    <a:t>U</a:t>
                  </a:r>
                  <a:r>
                    <a:rPr kumimoji="0" lang="ru-RU" b="1" u="none" strike="noStrike" cap="none" normalizeH="0" baseline="-250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 Narrow" pitchFamily="34" charset="0"/>
                      <a:cs typeface="Arial" pitchFamily="34" charset="0"/>
                    </a:rPr>
                    <a:t>ш1</a:t>
                  </a:r>
                  <a:r>
                    <a:rPr kumimoji="0" lang="ru-RU" b="1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 Narrow" pitchFamily="34" charset="0"/>
                      <a:cs typeface="Arial" pitchFamily="34" charset="0"/>
                    </a:rPr>
                    <a:t> = 0</a:t>
                  </a:r>
                </a:p>
              </p:txBody>
            </p:sp>
            <p:sp>
              <p:nvSpPr>
                <p:cNvPr id="76" name="Rectangle 72"/>
                <p:cNvSpPr>
                  <a:spLocks noChangeArrowheads="1"/>
                </p:cNvSpPr>
                <p:nvPr/>
              </p:nvSpPr>
              <p:spPr bwMode="auto">
                <a:xfrm>
                  <a:off x="3111" y="4211"/>
                  <a:ext cx="895" cy="512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b="1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 Narrow" pitchFamily="34" charset="0"/>
                    </a:rPr>
                    <a:t>U</a:t>
                  </a:r>
                  <a:r>
                    <a:rPr kumimoji="0" lang="ru-RU" b="1" u="none" strike="noStrike" cap="none" normalizeH="0" baseline="-250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 Narrow" pitchFamily="34" charset="0"/>
                    </a:rPr>
                    <a:t>ш2</a:t>
                  </a:r>
                  <a:endParaRPr kumimoji="0" lang="ru-RU" b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itchFamily="34" charset="0"/>
                  </a:endParaRPr>
                </a:p>
              </p:txBody>
            </p:sp>
            <p:sp>
              <p:nvSpPr>
                <p:cNvPr id="77" name="Rectangle 73"/>
                <p:cNvSpPr>
                  <a:spLocks noChangeArrowheads="1"/>
                </p:cNvSpPr>
                <p:nvPr/>
              </p:nvSpPr>
              <p:spPr bwMode="auto">
                <a:xfrm>
                  <a:off x="5277" y="3412"/>
                  <a:ext cx="1329" cy="535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b="1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 Narrow" pitchFamily="34" charset="0"/>
                    </a:rPr>
                    <a:t>U</a:t>
                  </a:r>
                  <a:r>
                    <a:rPr kumimoji="0" lang="ru-RU" b="1" u="none" strike="noStrike" cap="none" normalizeH="0" baseline="-25000" dirty="0" err="1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 Narrow" pitchFamily="34" charset="0"/>
                    </a:rPr>
                    <a:t>прикосн</a:t>
                  </a:r>
                  <a:r>
                    <a:rPr kumimoji="0" lang="ru-RU" sz="1100" b="0" i="0" u="none" strike="noStrike" cap="none" normalizeH="0" baseline="-250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.</a:t>
                  </a:r>
                  <a:endParaRPr kumimoji="0" lang="ru-RU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78" name="Rectangle 75"/>
                <p:cNvSpPr>
                  <a:spLocks noChangeArrowheads="1"/>
                </p:cNvSpPr>
                <p:nvPr/>
              </p:nvSpPr>
              <p:spPr bwMode="auto">
                <a:xfrm>
                  <a:off x="6301" y="5013"/>
                  <a:ext cx="1329" cy="535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b="1" u="none" strike="noStrike" cap="none" normalizeH="0" baseline="0" dirty="0" smtClean="0">
                      <a:ln>
                        <a:noFill/>
                      </a:ln>
                      <a:effectLst/>
                      <a:latin typeface="Arial Narrow" pitchFamily="34" charset="0"/>
                    </a:rPr>
                    <a:t>U</a:t>
                  </a:r>
                  <a:r>
                    <a:rPr kumimoji="0" lang="ru-RU" b="1" u="none" strike="noStrike" cap="none" normalizeH="0" baseline="-25000" dirty="0" smtClean="0">
                      <a:ln>
                        <a:noFill/>
                      </a:ln>
                      <a:effectLst/>
                      <a:latin typeface="Arial Narrow" pitchFamily="34" charset="0"/>
                    </a:rPr>
                    <a:t>шага</a:t>
                  </a:r>
                  <a:endParaRPr kumimoji="0" lang="ru-RU" b="1" u="none" strike="noStrike" cap="none" normalizeH="0" baseline="0" dirty="0" smtClean="0">
                    <a:ln>
                      <a:noFill/>
                    </a:ln>
                    <a:effectLst/>
                    <a:latin typeface="Arial Narrow" pitchFamily="34" charset="0"/>
                  </a:endParaRPr>
                </a:p>
              </p:txBody>
            </p:sp>
            <p:sp>
              <p:nvSpPr>
                <p:cNvPr id="79" name="Rectangle 77"/>
                <p:cNvSpPr>
                  <a:spLocks noChangeArrowheads="1"/>
                </p:cNvSpPr>
                <p:nvPr/>
              </p:nvSpPr>
              <p:spPr bwMode="auto">
                <a:xfrm>
                  <a:off x="8564" y="5056"/>
                  <a:ext cx="797" cy="535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b="1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 Narrow" pitchFamily="34" charset="0"/>
                    </a:rPr>
                    <a:t>U</a:t>
                  </a:r>
                  <a:r>
                    <a:rPr kumimoji="0" lang="ru-RU" b="1" u="none" strike="noStrike" cap="none" normalizeH="0" baseline="-25000" dirty="0" err="1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 Narrow" pitchFamily="34" charset="0"/>
                    </a:rPr>
                    <a:t>нач</a:t>
                  </a:r>
                  <a:endParaRPr kumimoji="0" lang="ru-RU" b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itchFamily="34" charset="0"/>
                  </a:endParaRPr>
                </a:p>
              </p:txBody>
            </p:sp>
            <p:sp>
              <p:nvSpPr>
                <p:cNvPr id="80" name="Rectangle 73"/>
                <p:cNvSpPr>
                  <a:spLocks noChangeArrowheads="1"/>
                </p:cNvSpPr>
                <p:nvPr/>
              </p:nvSpPr>
              <p:spPr bwMode="auto">
                <a:xfrm>
                  <a:off x="6168" y="4077"/>
                  <a:ext cx="1329" cy="535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b="1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 Narrow" pitchFamily="34" charset="0"/>
                    </a:rPr>
                    <a:t>U</a:t>
                  </a:r>
                  <a:r>
                    <a:rPr kumimoji="0" lang="ru-RU" b="1" u="none" strike="noStrike" cap="none" normalizeH="0" baseline="-25000" dirty="0" err="1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 Narrow" pitchFamily="34" charset="0"/>
                    </a:rPr>
                    <a:t>прикосн</a:t>
                  </a:r>
                  <a:r>
                    <a:rPr kumimoji="0" lang="ru-RU" sz="1100" b="0" i="0" u="none" strike="noStrike" cap="none" normalizeH="0" baseline="-250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.</a:t>
                  </a:r>
                  <a:endParaRPr kumimoji="0" lang="ru-RU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</p:grpSp>
          <p:grpSp>
            <p:nvGrpSpPr>
              <p:cNvPr id="2" name="Группа 1"/>
              <p:cNvGrpSpPr/>
              <p:nvPr/>
            </p:nvGrpSpPr>
            <p:grpSpPr>
              <a:xfrm>
                <a:off x="2745625" y="1572797"/>
                <a:ext cx="1195804" cy="951429"/>
                <a:chOff x="2745625" y="1572797"/>
                <a:chExt cx="1195804" cy="951429"/>
              </a:xfrm>
            </p:grpSpPr>
            <p:sp>
              <p:nvSpPr>
                <p:cNvPr id="13" name="Двойная стрелка вверх/вниз 12"/>
                <p:cNvSpPr/>
                <p:nvPr/>
              </p:nvSpPr>
              <p:spPr>
                <a:xfrm>
                  <a:off x="3903587" y="1572797"/>
                  <a:ext cx="37842" cy="951429"/>
                </a:xfrm>
                <a:prstGeom prst="upDownArrow">
                  <a:avLst/>
                </a:prstGeom>
                <a:solidFill>
                  <a:srgbClr val="FF0000"/>
                </a:solidFill>
                <a:ln w="31750" cmpd="dbl">
                  <a:solidFill>
                    <a:srgbClr val="3366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" name="Двойная стрелка вверх/вниз 13"/>
                <p:cNvSpPr/>
                <p:nvPr/>
              </p:nvSpPr>
              <p:spPr>
                <a:xfrm>
                  <a:off x="2745625" y="2242602"/>
                  <a:ext cx="37842" cy="274011"/>
                </a:xfrm>
                <a:prstGeom prst="upDownArrow">
                  <a:avLst/>
                </a:prstGeom>
                <a:solidFill>
                  <a:srgbClr val="FF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</p:grpSp>
        <p:sp>
          <p:nvSpPr>
            <p:cNvPr id="95" name="Овальная выноска 94"/>
            <p:cNvSpPr/>
            <p:nvPr/>
          </p:nvSpPr>
          <p:spPr bwMode="auto">
            <a:xfrm rot="10800000" flipV="1">
              <a:off x="1178987" y="1835722"/>
              <a:ext cx="406823" cy="225125"/>
            </a:xfrm>
            <a:prstGeom prst="wedgeEllipseCallout">
              <a:avLst>
                <a:gd name="adj1" fmla="val -59411"/>
                <a:gd name="adj2" fmla="val -50201"/>
              </a:avLst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25400">
              <a:solidFill>
                <a:srgbClr val="FF0000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2200"/>
                </a:lnSpc>
              </a:pPr>
              <a:r>
                <a:rPr lang="ru-RU" b="1" kern="0" dirty="0" smtClean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rPr>
                <a:t>1</a:t>
              </a:r>
              <a:endParaRPr lang="ru-RU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endParaRPr>
            </a:p>
          </p:txBody>
        </p:sp>
        <p:sp>
          <p:nvSpPr>
            <p:cNvPr id="96" name="Овальная выноска 95"/>
            <p:cNvSpPr/>
            <p:nvPr/>
          </p:nvSpPr>
          <p:spPr bwMode="auto">
            <a:xfrm rot="10800000" flipV="1">
              <a:off x="2709693" y="1812109"/>
              <a:ext cx="406823" cy="225125"/>
            </a:xfrm>
            <a:prstGeom prst="wedgeEllipseCallout">
              <a:avLst>
                <a:gd name="adj1" fmla="val -59411"/>
                <a:gd name="adj2" fmla="val -50201"/>
              </a:avLst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25400">
              <a:solidFill>
                <a:srgbClr val="FF0000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2200"/>
                </a:lnSpc>
              </a:pPr>
              <a:r>
                <a:rPr lang="ru-RU" b="1" kern="0" dirty="0" smtClean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rPr>
                <a:t>2</a:t>
              </a:r>
              <a:endParaRPr lang="ru-RU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endParaRPr>
            </a:p>
          </p:txBody>
        </p:sp>
        <p:sp>
          <p:nvSpPr>
            <p:cNvPr id="97" name="Овальная выноска 96"/>
            <p:cNvSpPr/>
            <p:nvPr/>
          </p:nvSpPr>
          <p:spPr bwMode="auto">
            <a:xfrm rot="10800000" flipV="1">
              <a:off x="4062396" y="1844824"/>
              <a:ext cx="406823" cy="225125"/>
            </a:xfrm>
            <a:prstGeom prst="wedgeEllipseCallout">
              <a:avLst>
                <a:gd name="adj1" fmla="val 54235"/>
                <a:gd name="adj2" fmla="val -68456"/>
              </a:avLst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25400">
              <a:solidFill>
                <a:srgbClr val="FF0000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2200"/>
                </a:lnSpc>
              </a:pPr>
              <a:r>
                <a:rPr lang="ru-RU" b="1" kern="0" dirty="0" smtClean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rPr>
                <a:t>3</a:t>
              </a:r>
              <a:endParaRPr lang="ru-RU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endParaRPr>
            </a:p>
          </p:txBody>
        </p:sp>
        <p:sp>
          <p:nvSpPr>
            <p:cNvPr id="98" name="Овальная выноска 97"/>
            <p:cNvSpPr/>
            <p:nvPr/>
          </p:nvSpPr>
          <p:spPr bwMode="auto">
            <a:xfrm rot="10800000" flipV="1">
              <a:off x="5142928" y="1808713"/>
              <a:ext cx="406823" cy="225125"/>
            </a:xfrm>
            <a:prstGeom prst="wedgeEllipseCallout">
              <a:avLst>
                <a:gd name="adj1" fmla="val -59411"/>
                <a:gd name="adj2" fmla="val -50201"/>
              </a:avLst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25400">
              <a:solidFill>
                <a:srgbClr val="FF0000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2200"/>
                </a:lnSpc>
              </a:pPr>
              <a:r>
                <a:rPr lang="ru-RU" b="1" kern="0" dirty="0" smtClean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rPr>
                <a:t>4</a:t>
              </a:r>
              <a:endParaRPr lang="ru-RU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endParaRPr>
            </a:p>
          </p:txBody>
        </p:sp>
        <p:sp>
          <p:nvSpPr>
            <p:cNvPr id="99" name="Овальная выноска 98"/>
            <p:cNvSpPr/>
            <p:nvPr/>
          </p:nvSpPr>
          <p:spPr bwMode="auto">
            <a:xfrm rot="10800000" flipV="1">
              <a:off x="6515255" y="1807583"/>
              <a:ext cx="406823" cy="225125"/>
            </a:xfrm>
            <a:prstGeom prst="wedgeEllipseCallout">
              <a:avLst>
                <a:gd name="adj1" fmla="val -59411"/>
                <a:gd name="adj2" fmla="val -50201"/>
              </a:avLst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25400">
              <a:solidFill>
                <a:srgbClr val="FF0000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2200"/>
                </a:lnSpc>
              </a:pPr>
              <a:r>
                <a:rPr lang="ru-RU" b="1" kern="0" dirty="0" smtClean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rPr>
                <a:t>5</a:t>
              </a:r>
              <a:endParaRPr lang="ru-RU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Группа 10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2" name="Прямоугольник 11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3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35496" y="404664"/>
            <a:ext cx="8643966" cy="109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indent="432000" algn="just">
              <a:lnSpc>
                <a:spcPts val="2600"/>
              </a:lnSpc>
            </a:pP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>
                <a:latin typeface="Arial Narrow" pitchFamily="34" charset="0"/>
                <a:cs typeface="Arial" pitchFamily="34" charset="0"/>
              </a:rPr>
              <a:t>Из характера кривой спада потенциала видно, что </a:t>
            </a:r>
            <a:r>
              <a:rPr lang="ru-RU" sz="24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шаговое напряжение убывает </a:t>
            </a:r>
            <a:r>
              <a:rPr lang="ru-RU" sz="2400" dirty="0">
                <a:latin typeface="Arial Narrow" pitchFamily="34" charset="0"/>
                <a:cs typeface="Arial" pitchFamily="34" charset="0"/>
              </a:rPr>
              <a:t>по мере удаления от заземлителя и увеличивается, при приближении к нему</a:t>
            </a:r>
            <a:r>
              <a:rPr lang="ru-RU" sz="2400" dirty="0" smtClean="0">
                <a:latin typeface="Arial Narrow" pitchFamily="34" charset="0"/>
                <a:cs typeface="Arial" pitchFamily="34" charset="0"/>
              </a:rPr>
              <a:t>.</a:t>
            </a:r>
          </a:p>
        </p:txBody>
      </p:sp>
      <p:sp>
        <p:nvSpPr>
          <p:cNvPr id="8" name="Скругленный прямоугольник 7"/>
          <p:cNvSpPr/>
          <p:nvPr/>
        </p:nvSpPr>
        <p:spPr bwMode="auto">
          <a:xfrm>
            <a:off x="2267744" y="44624"/>
            <a:ext cx="4464496" cy="338805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</a:pP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ДЕЙСТВИЕ ШАГОВОГО НАПРЯЖЕНИЯ</a:t>
            </a:r>
            <a:endParaRPr lang="ru-RU" sz="2000" b="1" dirty="0">
              <a:solidFill>
                <a:prstClr val="black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 bwMode="auto">
          <a:xfrm>
            <a:off x="602947" y="5445224"/>
            <a:ext cx="7978012" cy="1368152"/>
          </a:xfrm>
          <a:prstGeom prst="roundRect">
            <a:avLst>
              <a:gd name="adj" fmla="val 8352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 cmpd="sng">
            <a:solidFill>
              <a:srgbClr val="FF0000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indent="432000" algn="just">
              <a:lnSpc>
                <a:spcPts val="3000"/>
              </a:lnSpc>
              <a:spcBef>
                <a:spcPct val="50000"/>
              </a:spcBef>
            </a:pPr>
            <a:r>
              <a:rPr lang="ru-RU" sz="22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Выходить </a:t>
            </a:r>
            <a:r>
              <a:rPr lang="ru-RU" sz="22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из зоны растекания тока надо прыжками на одной ноге или переставляя соединенные вместе ступни с носков на </a:t>
            </a:r>
            <a:r>
              <a:rPr lang="ru-RU" sz="22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пятки - </a:t>
            </a:r>
            <a:r>
              <a:rPr lang="ru-RU" sz="22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(т.н. «</a:t>
            </a:r>
            <a:r>
              <a:rPr lang="ru-RU" sz="22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гусиным </a:t>
            </a:r>
            <a:r>
              <a:rPr lang="ru-RU" sz="22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шагом</a:t>
            </a:r>
            <a:r>
              <a:rPr lang="ru-RU" sz="22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»)</a:t>
            </a:r>
            <a:endParaRPr lang="ru-RU" sz="22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latin typeface="Arial Narrow" pitchFamily="34" charset="0"/>
              <a:ea typeface="Cambria Math" pitchFamily="18" charset="0"/>
              <a:cs typeface="Arial" pitchFamily="34" charset="0"/>
            </a:endParaRPr>
          </a:p>
        </p:txBody>
      </p:sp>
      <p:pic>
        <p:nvPicPr>
          <p:cNvPr id="14" name="Рисунок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" y="5924128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Скругленный прямоугольник 14"/>
          <p:cNvSpPr/>
          <p:nvPr/>
        </p:nvSpPr>
        <p:spPr bwMode="auto">
          <a:xfrm>
            <a:off x="107504" y="3212976"/>
            <a:ext cx="8421490" cy="2016224"/>
          </a:xfrm>
          <a:prstGeom prst="roundRect">
            <a:avLst>
              <a:gd name="adj" fmla="val 8100"/>
            </a:avLst>
          </a:prstGeom>
          <a:gradFill flip="none" rotWithShape="1">
            <a:gsLst>
              <a:gs pos="0">
                <a:srgbClr val="66FFFF">
                  <a:shade val="30000"/>
                  <a:satMod val="115000"/>
                </a:srgbClr>
              </a:gs>
              <a:gs pos="50000">
                <a:srgbClr val="66FFFF">
                  <a:shade val="67500"/>
                  <a:satMod val="115000"/>
                </a:srgbClr>
              </a:gs>
              <a:gs pos="100000">
                <a:srgbClr val="66FFFF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6600"/>
            </a:solidFill>
            <a:headEnd type="stealth" w="sm" len="sm"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indent="457200" algn="just">
              <a:lnSpc>
                <a:spcPts val="2300"/>
              </a:lnSpc>
            </a:pPr>
            <a:r>
              <a:rPr lang="ru-RU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Под </a:t>
            </a:r>
            <a:r>
              <a:rPr lang="ru-RU" sz="24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действием тока в ногах возникают судороги </a:t>
            </a:r>
            <a:r>
              <a:rPr lang="ru-RU" sz="2400" dirty="0">
                <a:latin typeface="Arial Narrow" pitchFamily="34" charset="0"/>
                <a:cs typeface="Arial" pitchFamily="34" charset="0"/>
              </a:rPr>
              <a:t>и человек падает. В результате – цепь тока замыкается вдоль его тела через дыхательные мышцы и сердце, причем человек замыкает точки на земле (токопроводящем полу) с большей разностью потенциалов, так как расстояние между точками контакта увеличивается до размеров роста человека</a:t>
            </a:r>
            <a:r>
              <a:rPr lang="ru-RU" sz="2400" dirty="0" smtClean="0">
                <a:latin typeface="Arial Narrow" pitchFamily="34" charset="0"/>
                <a:cs typeface="Arial" pitchFamily="34" charset="0"/>
              </a:rPr>
              <a:t>.</a:t>
            </a:r>
            <a:endParaRPr lang="ru-RU" sz="2200" dirty="0">
              <a:latin typeface="Arial Narrow" pitchFamily="34" charset="0"/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 bwMode="auto">
          <a:xfrm>
            <a:off x="550982" y="1556792"/>
            <a:ext cx="7978012" cy="1512168"/>
          </a:xfrm>
          <a:prstGeom prst="roundRect">
            <a:avLst>
              <a:gd name="adj" fmla="val 8352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 cmpd="sng">
            <a:solidFill>
              <a:srgbClr val="FF0000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indent="432000" algn="just">
              <a:lnSpc>
                <a:spcPts val="3000"/>
              </a:lnSpc>
              <a:spcBef>
                <a:spcPct val="50000"/>
              </a:spcBef>
            </a:pPr>
            <a:r>
              <a:rPr lang="ru-RU" sz="24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Обычно </a:t>
            </a:r>
            <a:r>
              <a:rPr lang="ru-RU" sz="24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шаговое напряжение меньше, чем напряжение прикосновения. </a:t>
            </a:r>
            <a:r>
              <a:rPr lang="ru-RU" sz="2400" dirty="0">
                <a:latin typeface="Arial Narrow" pitchFamily="34" charset="0"/>
                <a:cs typeface="Arial" pitchFamily="34" charset="0"/>
              </a:rPr>
              <a:t>Отмечено много случаев поражения людей шаговым напряжением, особенно в районе высоковольтных линий</a:t>
            </a:r>
            <a:r>
              <a:rPr lang="ru-RU" sz="2400" dirty="0" smtClean="0">
                <a:latin typeface="Arial Narrow" pitchFamily="34" charset="0"/>
                <a:cs typeface="Arial" pitchFamily="34" charset="0"/>
              </a:rPr>
              <a:t>.</a:t>
            </a:r>
            <a:endParaRPr lang="ru-RU" sz="22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latin typeface="Arial Narrow" pitchFamily="34" charset="0"/>
              <a:ea typeface="Cambria Math" pitchFamily="18" charset="0"/>
              <a:cs typeface="Arial" pitchFamily="34" charset="0"/>
            </a:endParaRPr>
          </a:p>
        </p:txBody>
      </p:sp>
      <p:pic>
        <p:nvPicPr>
          <p:cNvPr id="17" name="Рисунок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1" y="2060848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Группа 10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2" name="Прямоугольник 11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3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714488"/>
            <a:ext cx="8715403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32000">
              <a:lnSpc>
                <a:spcPts val="3400"/>
              </a:lnSpc>
            </a:pPr>
            <a:r>
              <a:rPr lang="ru-RU" sz="2400" b="1" dirty="0" smtClean="0">
                <a:latin typeface="Arial Narrow" pitchFamily="34" charset="0"/>
              </a:rPr>
              <a:t>Темы: </a:t>
            </a:r>
            <a:r>
              <a:rPr lang="ru-RU" sz="2400" b="1" dirty="0" smtClean="0">
                <a:latin typeface="Arial Narrow" pitchFamily="34" charset="0"/>
                <a:cs typeface="Arial" pitchFamily="34" charset="0"/>
              </a:rPr>
              <a:t>Классификация технических средств и способов защиты от поражения электрическим током.</a:t>
            </a:r>
          </a:p>
          <a:p>
            <a:pPr lvl="0" indent="432000">
              <a:lnSpc>
                <a:spcPts val="3400"/>
              </a:lnSpc>
            </a:pPr>
            <a:r>
              <a:rPr lang="ru-RU" sz="2400" b="1" dirty="0" smtClean="0">
                <a:latin typeface="Arial Narrow" pitchFamily="34" charset="0"/>
                <a:cs typeface="Arial" pitchFamily="34" charset="0"/>
              </a:rPr>
              <a:t>Анализ эффективности применения защитного заземления в электрических сетях с заземленной </a:t>
            </a:r>
            <a:r>
              <a:rPr lang="ru-RU" sz="2400" b="1" dirty="0" err="1" smtClean="0">
                <a:latin typeface="Arial Narrow" pitchFamily="34" charset="0"/>
                <a:cs typeface="Arial" pitchFamily="34" charset="0"/>
              </a:rPr>
              <a:t>нейтралью</a:t>
            </a:r>
            <a:r>
              <a:rPr lang="ru-RU" sz="2400" b="1" dirty="0" smtClean="0">
                <a:latin typeface="Arial Narrow" pitchFamily="34" charset="0"/>
                <a:cs typeface="Arial" pitchFamily="34" charset="0"/>
              </a:rPr>
              <a:t>.</a:t>
            </a:r>
          </a:p>
          <a:p>
            <a:pPr indent="432000">
              <a:lnSpc>
                <a:spcPts val="3400"/>
              </a:lnSpc>
            </a:pPr>
            <a:r>
              <a:rPr lang="ru-RU" sz="2400" b="1" dirty="0" smtClean="0">
                <a:latin typeface="Arial Narrow" pitchFamily="34" charset="0"/>
                <a:cs typeface="Arial" pitchFamily="34" charset="0"/>
              </a:rPr>
              <a:t>Анализ эффективности применения защитного заземления в электрических сетях с изолированной </a:t>
            </a:r>
            <a:r>
              <a:rPr lang="ru-RU" sz="2400" b="1" dirty="0" err="1" smtClean="0">
                <a:latin typeface="Arial Narrow" pitchFamily="34" charset="0"/>
                <a:cs typeface="Arial" pitchFamily="34" charset="0"/>
              </a:rPr>
              <a:t>нейтралью</a:t>
            </a:r>
            <a:r>
              <a:rPr lang="ru-RU" sz="2400" b="1" dirty="0" smtClean="0">
                <a:latin typeface="Arial Narrow" pitchFamily="34" charset="0"/>
                <a:cs typeface="Arial" pitchFamily="34" charset="0"/>
              </a:rPr>
              <a:t>.</a:t>
            </a:r>
            <a:endParaRPr lang="ru-RU" sz="2400" b="1" dirty="0"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 bwMode="auto">
          <a:xfrm>
            <a:off x="1547664" y="44624"/>
            <a:ext cx="6120680" cy="677611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</a:pP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АНАЛИЗ 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ЭФФЕКТИВНОСТИ ПРИМЕНЕНИЯ ЗАЩИТНОГО ЗАЗЕМЛЕНИЯ В ЭЛЕКТРИЧЕСКИХ СЕТЯХ</a:t>
            </a:r>
            <a:endParaRPr lang="ru-RU" sz="2000" b="1" dirty="0">
              <a:solidFill>
                <a:prstClr val="black"/>
              </a:solidFill>
              <a:latin typeface="Arial Narrow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Группа 69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72" name="Прямоугольник 71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75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1000100" y="63795"/>
            <a:ext cx="6929486" cy="707886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ctr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200" b="1" dirty="0" smtClean="0">
                <a:latin typeface="Arial Narrow" pitchFamily="34" charset="0"/>
                <a:cs typeface="Arial" pitchFamily="34" charset="0"/>
              </a:rPr>
              <a:t>КЛАССИФИКАЦИЯ ТЕХНИЧЕСКИХ СРЕДСТВ И СПОСОБОВ ЗАЩИТЫ ОТ ПОРАЖЕНИЯ ЭЛЕКТРИЧЕСКИМ ТОКОМ</a:t>
            </a:r>
          </a:p>
        </p:txBody>
      </p:sp>
      <p:grpSp>
        <p:nvGrpSpPr>
          <p:cNvPr id="68" name="Группа 67"/>
          <p:cNvGrpSpPr/>
          <p:nvPr/>
        </p:nvGrpSpPr>
        <p:grpSpPr>
          <a:xfrm>
            <a:off x="175445" y="723014"/>
            <a:ext cx="8397083" cy="5684215"/>
            <a:chOff x="175445" y="723014"/>
            <a:chExt cx="8397083" cy="5684215"/>
          </a:xfrm>
        </p:grpSpPr>
        <p:grpSp>
          <p:nvGrpSpPr>
            <p:cNvPr id="4" name="Группа 110"/>
            <p:cNvGrpSpPr/>
            <p:nvPr/>
          </p:nvGrpSpPr>
          <p:grpSpPr>
            <a:xfrm>
              <a:off x="175445" y="1063927"/>
              <a:ext cx="8397083" cy="5343302"/>
              <a:chOff x="119589" y="1785926"/>
              <a:chExt cx="8397083" cy="5343302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120983" y="1797684"/>
                <a:ext cx="2450754" cy="584775"/>
              </a:xfrm>
              <a:prstGeom prst="rect">
                <a:avLst/>
              </a:prstGeom>
              <a:ln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600" b="1" dirty="0" smtClean="0">
                    <a:latin typeface="Arial Narrow" pitchFamily="34" charset="0"/>
                  </a:rPr>
                  <a:t>ЗАЩИТА ОТ ПРЯМОГО ПРИКОСНОВЕНИЯ</a:t>
                </a:r>
                <a:endParaRPr lang="ru-RU" sz="1600" b="1" dirty="0">
                  <a:latin typeface="Arial Narrow" pitchFamily="34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3071802" y="1785926"/>
                <a:ext cx="2500329" cy="584775"/>
              </a:xfrm>
              <a:prstGeom prst="rect">
                <a:avLst/>
              </a:prstGeom>
              <a:ln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600" b="1" dirty="0" smtClean="0">
                    <a:latin typeface="Arial Narrow" pitchFamily="34" charset="0"/>
                  </a:rPr>
                  <a:t>ЗАЩИТА ПРИ ПРЯМОМ ПРИКОСНОВЕНИИ</a:t>
                </a:r>
                <a:endParaRPr lang="ru-RU" sz="1600" b="1" dirty="0">
                  <a:latin typeface="Arial Narrow" pitchFamily="34" charset="0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357158" y="2500306"/>
                <a:ext cx="2214577" cy="461665"/>
              </a:xfrm>
              <a:prstGeom prst="rect">
                <a:avLst/>
              </a:prstGeom>
              <a:solidFill>
                <a:srgbClr val="C00000"/>
              </a:soli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200" b="1" dirty="0" smtClean="0">
                    <a:solidFill>
                      <a:schemeClr val="bg1"/>
                    </a:solidFill>
                    <a:latin typeface="Arial Narrow" pitchFamily="34" charset="0"/>
                  </a:rPr>
                  <a:t>ОСНОВНАЯ ИЗОЛЯЦИЯ ТОКОВЕДУЩИХ ЧАСТЕЙ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57158" y="3071810"/>
                <a:ext cx="2214578" cy="461665"/>
              </a:xfrm>
              <a:prstGeom prst="rect">
                <a:avLst/>
              </a:prstGeom>
              <a:solidFill>
                <a:srgbClr val="C00000"/>
              </a:soli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200" b="1" dirty="0" smtClean="0">
                    <a:solidFill>
                      <a:schemeClr val="bg1"/>
                    </a:solidFill>
                    <a:latin typeface="Arial Narrow" pitchFamily="34" charset="0"/>
                  </a:rPr>
                  <a:t>ЗАЩИТНЫЕ ОГРАЖДЕНИЯ И ОБОЛОЧКИ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57158" y="3643314"/>
                <a:ext cx="2214578" cy="461665"/>
              </a:xfrm>
              <a:prstGeom prst="rect">
                <a:avLst/>
              </a:prstGeom>
              <a:solidFill>
                <a:srgbClr val="C00000"/>
              </a:soli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200" b="1" dirty="0" smtClean="0">
                    <a:solidFill>
                      <a:schemeClr val="bg1"/>
                    </a:solidFill>
                    <a:latin typeface="Arial Narrow" pitchFamily="34" charset="0"/>
                  </a:rPr>
                  <a:t>БЕЗОПАСНОЕ РАСПОЛОЖЕНИЕ ТОКОВЕДУЩИХ ЧАСТЕЙ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57158" y="4214818"/>
                <a:ext cx="2214578" cy="461665"/>
              </a:xfrm>
              <a:prstGeom prst="rect">
                <a:avLst/>
              </a:prstGeom>
              <a:solidFill>
                <a:srgbClr val="C00000"/>
              </a:soli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200" b="1" dirty="0" smtClean="0">
                    <a:solidFill>
                      <a:schemeClr val="bg1"/>
                    </a:solidFill>
                    <a:latin typeface="Arial Narrow" pitchFamily="34" charset="0"/>
                  </a:rPr>
                  <a:t>ИЗОЛЯЦИЯ ТОКОВЕДУЩИХ  ЧАСТЕЙ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357158" y="4786322"/>
                <a:ext cx="2214578" cy="646331"/>
              </a:xfrm>
              <a:prstGeom prst="rect">
                <a:avLst/>
              </a:prstGeom>
              <a:solidFill>
                <a:srgbClr val="C00000"/>
              </a:soli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200" b="1" dirty="0" smtClean="0">
                    <a:solidFill>
                      <a:schemeClr val="bg1"/>
                    </a:solidFill>
                    <a:latin typeface="Arial Narrow" pitchFamily="34" charset="0"/>
                  </a:rPr>
                  <a:t>СИГНАЛИЗАЦИЯ, БЛОКИРОВКА, МАРКИРОВКА, ЗНАКИ БЕЗОПАСНОСТИ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357158" y="5572140"/>
                <a:ext cx="2214578" cy="261610"/>
              </a:xfrm>
              <a:prstGeom prst="rect">
                <a:avLst/>
              </a:prstGeom>
              <a:solidFill>
                <a:srgbClr val="C00000"/>
              </a:soli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100" b="1" dirty="0" smtClean="0">
                    <a:solidFill>
                      <a:schemeClr val="bg1"/>
                    </a:solidFill>
                    <a:latin typeface="Arial Narrow" pitchFamily="34" charset="0"/>
                  </a:rPr>
                  <a:t>ЭЛЕКТРОЗАЩИТНЫЕ СРЕДСТВА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357554" y="2786058"/>
                <a:ext cx="2214578" cy="276999"/>
              </a:xfrm>
              <a:prstGeom prst="rect">
                <a:avLst/>
              </a:prstGeom>
              <a:solidFill>
                <a:srgbClr val="C00000"/>
              </a:soli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200" b="1" dirty="0" smtClean="0">
                    <a:solidFill>
                      <a:schemeClr val="bg1"/>
                    </a:solidFill>
                    <a:latin typeface="Arial Narrow" pitchFamily="34" charset="0"/>
                  </a:rPr>
                  <a:t>ПРИМЕНЕНИЕ СНН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357554" y="2428868"/>
                <a:ext cx="2214578" cy="285752"/>
              </a:xfrm>
              <a:prstGeom prst="rect">
                <a:avLst/>
              </a:prstGeom>
              <a:solidFill>
                <a:srgbClr val="C00000"/>
              </a:soli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200" b="1" dirty="0" smtClean="0">
                    <a:solidFill>
                      <a:schemeClr val="bg1"/>
                    </a:solidFill>
                    <a:latin typeface="Arial Narrow" pitchFamily="34" charset="0"/>
                  </a:rPr>
                  <a:t>ЗАЩИТНОЕ  ОТКЛЮЧЕНИЕ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357554" y="3143248"/>
                <a:ext cx="2214578" cy="461665"/>
              </a:xfrm>
              <a:prstGeom prst="rect">
                <a:avLst/>
              </a:prstGeom>
              <a:solidFill>
                <a:srgbClr val="C00000"/>
              </a:soli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200" b="1" dirty="0" smtClean="0">
                    <a:solidFill>
                      <a:schemeClr val="bg1"/>
                    </a:solidFill>
                    <a:latin typeface="Arial Narrow" pitchFamily="34" charset="0"/>
                  </a:rPr>
                  <a:t>ЗАЩИТНОЕ  ЭЛЕКТРИЧЕСКОЕ РАЗДЕЛЕНИЕ ЦЕПЕЙ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3357554" y="3687762"/>
                <a:ext cx="2199346" cy="276999"/>
              </a:xfrm>
              <a:prstGeom prst="rect">
                <a:avLst/>
              </a:prstGeom>
              <a:solidFill>
                <a:srgbClr val="C00000"/>
              </a:soli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200" b="1" dirty="0" smtClean="0">
                    <a:solidFill>
                      <a:schemeClr val="bg1"/>
                    </a:solidFill>
                    <a:latin typeface="Arial Narrow" pitchFamily="34" charset="0"/>
                  </a:rPr>
                  <a:t>ЗАЩИТНОЕ  ШУНТИРОВАНИЕ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3357554" y="4071942"/>
                <a:ext cx="2214578" cy="461665"/>
              </a:xfrm>
              <a:prstGeom prst="rect">
                <a:avLst/>
              </a:prstGeom>
              <a:solidFill>
                <a:srgbClr val="C00000"/>
              </a:soli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200" b="1" dirty="0" smtClean="0">
                    <a:solidFill>
                      <a:schemeClr val="bg1"/>
                    </a:solidFill>
                    <a:latin typeface="Arial Narrow" pitchFamily="34" charset="0"/>
                  </a:rPr>
                  <a:t>ВЫРАВНИВАНИЕ  ПОТЕНЦИАЛОВ</a:t>
                </a:r>
              </a:p>
            </p:txBody>
          </p:sp>
          <p:cxnSp>
            <p:nvCxnSpPr>
              <p:cNvPr id="53" name="Прямая соединительная линия 52"/>
              <p:cNvCxnSpPr/>
              <p:nvPr/>
            </p:nvCxnSpPr>
            <p:spPr>
              <a:xfrm rot="5400000">
                <a:off x="2095650" y="3330894"/>
                <a:ext cx="1949616" cy="4276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Прямая соединительная линия 60"/>
              <p:cNvCxnSpPr/>
              <p:nvPr/>
            </p:nvCxnSpPr>
            <p:spPr>
              <a:xfrm rot="16200000" flipH="1">
                <a:off x="-1565095" y="4044135"/>
                <a:ext cx="3374940" cy="91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Прямая соединительная линия 62"/>
              <p:cNvCxnSpPr>
                <a:endCxn id="34" idx="1"/>
              </p:cNvCxnSpPr>
              <p:nvPr/>
            </p:nvCxnSpPr>
            <p:spPr>
              <a:xfrm>
                <a:off x="3071802" y="2571744"/>
                <a:ext cx="285752" cy="1588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Прямая соединительная линия 64"/>
              <p:cNvCxnSpPr>
                <a:endCxn id="33" idx="1"/>
              </p:cNvCxnSpPr>
              <p:nvPr/>
            </p:nvCxnSpPr>
            <p:spPr>
              <a:xfrm flipV="1">
                <a:off x="3071802" y="2924558"/>
                <a:ext cx="285752" cy="4376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Прямая соединительная линия 66"/>
              <p:cNvCxnSpPr>
                <a:endCxn id="36" idx="1"/>
              </p:cNvCxnSpPr>
              <p:nvPr/>
            </p:nvCxnSpPr>
            <p:spPr>
              <a:xfrm>
                <a:off x="3068320" y="3373120"/>
                <a:ext cx="289234" cy="961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Прямая соединительная линия 70"/>
              <p:cNvCxnSpPr>
                <a:endCxn id="37" idx="1"/>
              </p:cNvCxnSpPr>
              <p:nvPr/>
            </p:nvCxnSpPr>
            <p:spPr>
              <a:xfrm flipV="1">
                <a:off x="3048000" y="3826262"/>
                <a:ext cx="309554" cy="4058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Прямая соединительная линия 73"/>
              <p:cNvCxnSpPr>
                <a:endCxn id="41" idx="1"/>
              </p:cNvCxnSpPr>
              <p:nvPr/>
            </p:nvCxnSpPr>
            <p:spPr>
              <a:xfrm>
                <a:off x="3058160" y="4297680"/>
                <a:ext cx="299394" cy="5095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Прямая соединительная линия 78"/>
              <p:cNvCxnSpPr>
                <a:endCxn id="27" idx="1"/>
              </p:cNvCxnSpPr>
              <p:nvPr/>
            </p:nvCxnSpPr>
            <p:spPr>
              <a:xfrm flipV="1">
                <a:off x="122830" y="2731139"/>
                <a:ext cx="234328" cy="5237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Прямая соединительная линия 83"/>
              <p:cNvCxnSpPr>
                <a:endCxn id="28" idx="1"/>
              </p:cNvCxnSpPr>
              <p:nvPr/>
            </p:nvCxnSpPr>
            <p:spPr>
              <a:xfrm flipV="1">
                <a:off x="129654" y="3302643"/>
                <a:ext cx="227504" cy="6939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Прямая соединительная линия 86"/>
              <p:cNvCxnSpPr>
                <a:endCxn id="29" idx="1"/>
              </p:cNvCxnSpPr>
              <p:nvPr/>
            </p:nvCxnSpPr>
            <p:spPr>
              <a:xfrm flipV="1">
                <a:off x="129654" y="3874147"/>
                <a:ext cx="227504" cy="1817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Прямая соединительная линия 91"/>
              <p:cNvCxnSpPr>
                <a:endCxn id="30" idx="1"/>
              </p:cNvCxnSpPr>
              <p:nvPr/>
            </p:nvCxnSpPr>
            <p:spPr>
              <a:xfrm flipV="1">
                <a:off x="129654" y="4445651"/>
                <a:ext cx="227504" cy="3519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Прямая соединительная линия 93"/>
              <p:cNvCxnSpPr/>
              <p:nvPr/>
            </p:nvCxnSpPr>
            <p:spPr>
              <a:xfrm flipV="1">
                <a:off x="126413" y="5075715"/>
                <a:ext cx="227504" cy="3519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Прямая соединительная линия 94"/>
              <p:cNvCxnSpPr/>
              <p:nvPr/>
            </p:nvCxnSpPr>
            <p:spPr>
              <a:xfrm flipV="1">
                <a:off x="119589" y="5717159"/>
                <a:ext cx="227504" cy="3519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" name="Группа 109"/>
              <p:cNvGrpSpPr/>
              <p:nvPr/>
            </p:nvGrpSpPr>
            <p:grpSpPr>
              <a:xfrm>
                <a:off x="5980681" y="1785926"/>
                <a:ext cx="2535991" cy="5343302"/>
                <a:chOff x="5980681" y="1785926"/>
                <a:chExt cx="2535991" cy="5343302"/>
              </a:xfrm>
            </p:grpSpPr>
            <p:sp>
              <p:nvSpPr>
                <p:cNvPr id="22" name="TextBox 21"/>
                <p:cNvSpPr txBox="1"/>
                <p:nvPr/>
              </p:nvSpPr>
              <p:spPr>
                <a:xfrm>
                  <a:off x="6000760" y="1785926"/>
                  <a:ext cx="2500329" cy="584775"/>
                </a:xfrm>
                <a:prstGeom prst="rect">
                  <a:avLst/>
                </a:prstGeom>
                <a:ln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600" b="1" dirty="0" smtClean="0">
                      <a:latin typeface="Arial Narrow" pitchFamily="34" charset="0"/>
                    </a:rPr>
                    <a:t>ЗАЩИТА ПРИ КОСВЕННОМ ПРИКОСНОВЕНИИ</a:t>
                  </a:r>
                  <a:endParaRPr lang="ru-RU" sz="1600" b="1" dirty="0">
                    <a:latin typeface="Arial Narrow" pitchFamily="34" charset="0"/>
                  </a:endParaRPr>
                </a:p>
              </p:txBody>
            </p:sp>
            <p:grpSp>
              <p:nvGrpSpPr>
                <p:cNvPr id="6" name="Группа 108"/>
                <p:cNvGrpSpPr/>
                <p:nvPr/>
              </p:nvGrpSpPr>
              <p:grpSpPr>
                <a:xfrm>
                  <a:off x="6272520" y="2436487"/>
                  <a:ext cx="2244152" cy="4692741"/>
                  <a:chOff x="6272520" y="2436487"/>
                  <a:chExt cx="2244152" cy="4692741"/>
                </a:xfrm>
              </p:grpSpPr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6286793" y="3124957"/>
                    <a:ext cx="2214578" cy="285752"/>
                  </a:xfrm>
                  <a:prstGeom prst="rect">
                    <a:avLst/>
                  </a:prstGeom>
                  <a:solidFill>
                    <a:srgbClr val="008000"/>
                  </a:solidFill>
                  <a:ln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ru-RU" sz="1200" b="1" dirty="0" smtClean="0">
                        <a:solidFill>
                          <a:schemeClr val="bg1"/>
                        </a:solidFill>
                        <a:latin typeface="Arial Narrow" pitchFamily="34" charset="0"/>
                      </a:rPr>
                      <a:t>ЗАЩИТНОЕ  ЗАНУЛЕНИЕ</a:t>
                    </a:r>
                  </a:p>
                </p:txBody>
              </p:sp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6302094" y="2436487"/>
                    <a:ext cx="2214578" cy="285752"/>
                  </a:xfrm>
                  <a:prstGeom prst="rect">
                    <a:avLst/>
                  </a:prstGeom>
                  <a:solidFill>
                    <a:srgbClr val="008000"/>
                  </a:solidFill>
                  <a:ln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ru-RU" sz="1200" b="1" dirty="0" smtClean="0">
                        <a:solidFill>
                          <a:schemeClr val="bg1"/>
                        </a:solidFill>
                        <a:latin typeface="Arial Narrow" pitchFamily="34" charset="0"/>
                      </a:rPr>
                      <a:t>ЗАЩИТНОЕ  ЗАЗЕМЛЕНИЕ</a:t>
                    </a:r>
                  </a:p>
                </p:txBody>
              </p:sp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6289978" y="3479164"/>
                    <a:ext cx="2214578" cy="285752"/>
                  </a:xfrm>
                  <a:prstGeom prst="rect">
                    <a:avLst/>
                  </a:prstGeom>
                  <a:solidFill>
                    <a:srgbClr val="008000"/>
                  </a:solidFill>
                  <a:ln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ru-RU" sz="1200" b="1" dirty="0" smtClean="0">
                        <a:solidFill>
                          <a:schemeClr val="bg1"/>
                        </a:solidFill>
                        <a:latin typeface="Arial Narrow" pitchFamily="34" charset="0"/>
                      </a:rPr>
                      <a:t>ЗАЩИТНОЕ  ОТКЛЮЧЕНИЕ</a:t>
                    </a:r>
                  </a:p>
                </p:txBody>
              </p:sp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6302094" y="2793677"/>
                    <a:ext cx="2214578" cy="261610"/>
                  </a:xfrm>
                  <a:prstGeom prst="rect">
                    <a:avLst/>
                  </a:prstGeom>
                  <a:solidFill>
                    <a:srgbClr val="008000"/>
                  </a:solidFill>
                  <a:ln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ru-RU" sz="1100" b="1" dirty="0" smtClean="0">
                        <a:solidFill>
                          <a:schemeClr val="bg1"/>
                        </a:solidFill>
                        <a:latin typeface="Arial Narrow" pitchFamily="34" charset="0"/>
                      </a:rPr>
                      <a:t>ВЫРАВНИВАНИЕ  ПОТЕНЦИАЛОВ</a:t>
                    </a:r>
                  </a:p>
                </p:txBody>
              </p:sp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6278880" y="4378332"/>
                    <a:ext cx="2220620" cy="461665"/>
                  </a:xfrm>
                  <a:prstGeom prst="rect">
                    <a:avLst/>
                  </a:prstGeom>
                  <a:solidFill>
                    <a:srgbClr val="008000"/>
                  </a:solidFill>
                  <a:ln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ru-RU" sz="1200" b="1" dirty="0" smtClean="0">
                        <a:solidFill>
                          <a:schemeClr val="bg1"/>
                        </a:solidFill>
                        <a:latin typeface="Arial Narrow" pitchFamily="34" charset="0"/>
                      </a:rPr>
                      <a:t>ЗАЩИТНОЕ  ЭЛЕКТРИЧЕСКОЕ РАЗДЕЛЕНИЕ ЦЕПЕЙ</a:t>
                    </a:r>
                  </a:p>
                </p:txBody>
              </p:sp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6279802" y="4910738"/>
                    <a:ext cx="2227886" cy="276999"/>
                  </a:xfrm>
                  <a:prstGeom prst="rect">
                    <a:avLst/>
                  </a:prstGeom>
                  <a:solidFill>
                    <a:srgbClr val="008000"/>
                  </a:solidFill>
                  <a:ln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ru-RU" sz="1200" b="1" dirty="0" smtClean="0">
                        <a:solidFill>
                          <a:schemeClr val="bg1"/>
                        </a:solidFill>
                        <a:latin typeface="Arial Narrow" pitchFamily="34" charset="0"/>
                      </a:rPr>
                      <a:t>ПРИМЕНЕНИЕ СНН</a:t>
                    </a:r>
                  </a:p>
                </p:txBody>
              </p:sp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6272520" y="5267626"/>
                    <a:ext cx="2225676" cy="461665"/>
                  </a:xfrm>
                  <a:prstGeom prst="rect">
                    <a:avLst/>
                  </a:prstGeom>
                  <a:solidFill>
                    <a:srgbClr val="008000"/>
                  </a:solidFill>
                  <a:ln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ru-RU" sz="1200" b="1" dirty="0" smtClean="0">
                        <a:solidFill>
                          <a:schemeClr val="bg1"/>
                        </a:solidFill>
                        <a:latin typeface="Arial Narrow" pitchFamily="34" charset="0"/>
                      </a:rPr>
                      <a:t>КОНТРОЛЬ СОПРОТИВЛЕНИЯ ИЗОЛЯЦИИ</a:t>
                    </a:r>
                  </a:p>
                </p:txBody>
              </p:sp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6289080" y="6332944"/>
                    <a:ext cx="2214578" cy="461665"/>
                  </a:xfrm>
                  <a:prstGeom prst="rect">
                    <a:avLst/>
                  </a:prstGeom>
                  <a:solidFill>
                    <a:srgbClr val="008000"/>
                  </a:solidFill>
                  <a:ln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ru-RU" sz="1200" b="1" dirty="0" smtClean="0">
                        <a:solidFill>
                          <a:schemeClr val="bg1"/>
                        </a:solidFill>
                        <a:latin typeface="Arial Narrow" pitchFamily="34" charset="0"/>
                      </a:rPr>
                      <a:t>КОМПЕНСАЦИЯ ЕМКОСНЫХ ТОКОВ</a:t>
                    </a:r>
                  </a:p>
                </p:txBody>
              </p:sp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6276496" y="6867618"/>
                    <a:ext cx="2224420" cy="261610"/>
                  </a:xfrm>
                  <a:prstGeom prst="rect">
                    <a:avLst/>
                  </a:prstGeom>
                  <a:solidFill>
                    <a:srgbClr val="008000"/>
                  </a:solidFill>
                  <a:ln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ru-RU" sz="1100" b="1" dirty="0" smtClean="0">
                        <a:solidFill>
                          <a:schemeClr val="bg1"/>
                        </a:solidFill>
                        <a:latin typeface="Arial Narrow" pitchFamily="34" charset="0"/>
                      </a:rPr>
                      <a:t>ЭЛЕКТРОЗАЩИТНЫЕ СРЕДСТВА</a:t>
                    </a:r>
                  </a:p>
                </p:txBody>
              </p:sp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6280120" y="3836974"/>
                    <a:ext cx="2225994" cy="461665"/>
                  </a:xfrm>
                  <a:prstGeom prst="rect">
                    <a:avLst/>
                  </a:prstGeom>
                  <a:solidFill>
                    <a:srgbClr val="008000"/>
                  </a:solidFill>
                  <a:ln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ru-RU" sz="1200" b="1" dirty="0" smtClean="0">
                        <a:solidFill>
                          <a:schemeClr val="bg1"/>
                        </a:solidFill>
                        <a:latin typeface="Arial Narrow" pitchFamily="34" charset="0"/>
                      </a:rPr>
                      <a:t>ИЗОЛЯЦИЯ </a:t>
                    </a:r>
                    <a:r>
                      <a:rPr lang="ru-RU" sz="1200" b="1" smtClean="0">
                        <a:solidFill>
                          <a:schemeClr val="bg1"/>
                        </a:solidFill>
                        <a:latin typeface="Arial Narrow" pitchFamily="34" charset="0"/>
                      </a:rPr>
                      <a:t>НЕТОКОВЕДУЩИХ  ЧАСТЕЙ</a:t>
                    </a:r>
                    <a:endParaRPr lang="ru-RU" sz="1200" b="1" dirty="0" smtClean="0">
                      <a:solidFill>
                        <a:schemeClr val="bg1"/>
                      </a:solidFill>
                      <a:latin typeface="Arial Narrow" pitchFamily="34" charset="0"/>
                    </a:endParaRPr>
                  </a:p>
                </p:txBody>
              </p:sp>
            </p:grpSp>
            <p:cxnSp>
              <p:nvCxnSpPr>
                <p:cNvPr id="51" name="Прямая соединительная линия 50"/>
                <p:cNvCxnSpPr/>
                <p:nvPr/>
              </p:nvCxnSpPr>
              <p:spPr>
                <a:xfrm rot="5400000">
                  <a:off x="3663372" y="4688922"/>
                  <a:ext cx="4668882" cy="7486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Прямая соединительная линия 96"/>
                <p:cNvCxnSpPr>
                  <a:endCxn id="38" idx="1"/>
                </p:cNvCxnSpPr>
                <p:nvPr/>
              </p:nvCxnSpPr>
              <p:spPr>
                <a:xfrm>
                  <a:off x="6001041" y="3267833"/>
                  <a:ext cx="285752" cy="1588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Прямая соединительная линия 97"/>
                <p:cNvCxnSpPr/>
                <p:nvPr/>
              </p:nvCxnSpPr>
              <p:spPr>
                <a:xfrm>
                  <a:off x="6016342" y="2579363"/>
                  <a:ext cx="285752" cy="1588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Прямая соединительная линия 98"/>
                <p:cNvCxnSpPr/>
                <p:nvPr/>
              </p:nvCxnSpPr>
              <p:spPr>
                <a:xfrm>
                  <a:off x="6016342" y="2936553"/>
                  <a:ext cx="285752" cy="1588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Прямая соединительная линия 99"/>
                <p:cNvCxnSpPr/>
                <p:nvPr/>
              </p:nvCxnSpPr>
              <p:spPr>
                <a:xfrm>
                  <a:off x="6000760" y="3643314"/>
                  <a:ext cx="285752" cy="1588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Прямая соединительная линия 100"/>
                <p:cNvCxnSpPr/>
                <p:nvPr/>
              </p:nvCxnSpPr>
              <p:spPr>
                <a:xfrm>
                  <a:off x="6000760" y="4071942"/>
                  <a:ext cx="285752" cy="1588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Прямая соединительная линия 101"/>
                <p:cNvCxnSpPr/>
                <p:nvPr/>
              </p:nvCxnSpPr>
              <p:spPr>
                <a:xfrm>
                  <a:off x="6001317" y="4615643"/>
                  <a:ext cx="285752" cy="1588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Прямая соединительная линия 102"/>
                <p:cNvCxnSpPr/>
                <p:nvPr/>
              </p:nvCxnSpPr>
              <p:spPr>
                <a:xfrm>
                  <a:off x="6001317" y="5052372"/>
                  <a:ext cx="285752" cy="1588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Прямая соединительная линия 103"/>
                <p:cNvCxnSpPr/>
                <p:nvPr/>
              </p:nvCxnSpPr>
              <p:spPr>
                <a:xfrm>
                  <a:off x="5980681" y="5519212"/>
                  <a:ext cx="285752" cy="1588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Прямая соединительная линия 104"/>
                <p:cNvCxnSpPr/>
                <p:nvPr/>
              </p:nvCxnSpPr>
              <p:spPr>
                <a:xfrm>
                  <a:off x="5990868" y="6028187"/>
                  <a:ext cx="285752" cy="1588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Прямая соединительная линия 105"/>
                <p:cNvCxnSpPr/>
                <p:nvPr/>
              </p:nvCxnSpPr>
              <p:spPr>
                <a:xfrm>
                  <a:off x="5983860" y="6577272"/>
                  <a:ext cx="285752" cy="1588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13" name="Прямая соединительная линия 112"/>
            <p:cNvCxnSpPr/>
            <p:nvPr/>
          </p:nvCxnSpPr>
          <p:spPr>
            <a:xfrm rot="16200000" flipH="1">
              <a:off x="4202655" y="890340"/>
              <a:ext cx="341706" cy="7054"/>
            </a:xfrm>
            <a:prstGeom prst="line">
              <a:avLst/>
            </a:prstGeom>
            <a:ln w="76200" cmpd="dbl">
              <a:solidFill>
                <a:srgbClr val="7030A0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Прямая соединительная линия 114"/>
            <p:cNvCxnSpPr/>
            <p:nvPr/>
          </p:nvCxnSpPr>
          <p:spPr>
            <a:xfrm rot="5400000">
              <a:off x="6982857" y="923504"/>
              <a:ext cx="292246" cy="1588"/>
            </a:xfrm>
            <a:prstGeom prst="line">
              <a:avLst/>
            </a:prstGeom>
            <a:ln w="76200" cmpd="dbl">
              <a:solidFill>
                <a:srgbClr val="7030A0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Прямая соединительная линия 115"/>
            <p:cNvCxnSpPr/>
            <p:nvPr/>
          </p:nvCxnSpPr>
          <p:spPr>
            <a:xfrm rot="5400000">
              <a:off x="1196379" y="923504"/>
              <a:ext cx="292246" cy="1588"/>
            </a:xfrm>
            <a:prstGeom prst="line">
              <a:avLst/>
            </a:prstGeom>
            <a:ln w="76200" cmpd="dbl">
              <a:solidFill>
                <a:srgbClr val="7030A0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68"/>
          <p:cNvSpPr txBox="1"/>
          <p:nvPr/>
        </p:nvSpPr>
        <p:spPr>
          <a:xfrm>
            <a:off x="6328914" y="5083445"/>
            <a:ext cx="2225676" cy="461665"/>
          </a:xfrm>
          <a:prstGeom prst="rect">
            <a:avLst/>
          </a:prstGeom>
          <a:solidFill>
            <a:srgbClr val="00800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200" b="1" dirty="0" smtClean="0">
                <a:solidFill>
                  <a:schemeClr val="bg1"/>
                </a:solidFill>
                <a:latin typeface="Arial Narrow" pitchFamily="34" charset="0"/>
              </a:rPr>
              <a:t>КОМПЕНСАЦИЯ ТОКОВ ЗАМЫКАНИЯ НА ЗЕМЛЮ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>
            <a:off x="6043260" y="6294752"/>
            <a:ext cx="285752" cy="158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1" name="Прямоугольник 10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2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731406"/>
            <a:ext cx="8715404" cy="2913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32000" algn="just">
              <a:lnSpc>
                <a:spcPts val="2000"/>
              </a:lnSpc>
            </a:pPr>
            <a:r>
              <a:rPr lang="ru-RU" sz="2000" b="1" dirty="0" smtClean="0">
                <a:solidFill>
                  <a:srgbClr val="3366FF"/>
                </a:solidFill>
                <a:latin typeface="Arial Narrow" pitchFamily="34" charset="0"/>
                <a:cs typeface="Arial" pitchFamily="34" charset="0"/>
              </a:rPr>
              <a:t>Токоведущие части размещаются на недоступной высоте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в тех случаях, когда их изоляция и ограждение нецелесообразны или невозможны. Поэтому провода воздушных линий подвешены над землей на высоте </a:t>
            </a:r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более 6 м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для линий напряжением менее 1000 В, и </a:t>
            </a:r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не менее 7 м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для линий напряжением до 110 кВ. Внутри производственных зданий не огражденные токоведущие части прокладываются на высоте </a:t>
            </a:r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более 3,5 м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indent="432000" algn="just">
              <a:lnSpc>
                <a:spcPts val="2000"/>
              </a:lnSpc>
            </a:pPr>
            <a:r>
              <a:rPr lang="ru-RU" sz="2000" b="1" dirty="0" smtClean="0">
                <a:solidFill>
                  <a:srgbClr val="3366FF"/>
                </a:solidFill>
                <a:latin typeface="Arial Narrow" pitchFamily="34" charset="0"/>
                <a:cs typeface="Arial" pitchFamily="34" charset="0"/>
              </a:rPr>
              <a:t>Электрические блокировки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осуществляют разрыв цепи специальными контакторами, расположенными на дверях ограждений, дверцах кожухов.</a:t>
            </a:r>
          </a:p>
          <a:p>
            <a:pPr indent="432000" algn="just">
              <a:lnSpc>
                <a:spcPts val="2000"/>
              </a:lnSpc>
            </a:pPr>
            <a:r>
              <a:rPr lang="ru-RU" sz="2000" b="1" dirty="0" smtClean="0">
                <a:solidFill>
                  <a:srgbClr val="3366FF"/>
                </a:solidFill>
                <a:latin typeface="Arial Narrow" pitchFamily="34" charset="0"/>
                <a:cs typeface="Arial" pitchFamily="34" charset="0"/>
              </a:rPr>
              <a:t>Механические блокировки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применяются в рубильниках, пускателях и т.д. </a:t>
            </a:r>
          </a:p>
          <a:p>
            <a:pPr indent="432000" algn="just">
              <a:lnSpc>
                <a:spcPts val="2000"/>
              </a:lnSpc>
            </a:pPr>
            <a:r>
              <a:rPr lang="ru-RU" sz="16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Звуковая и световая сигнализации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применяются в большинстве случаев одновременно и являются наиболее распространенными и доступными.</a:t>
            </a:r>
          </a:p>
        </p:txBody>
      </p:sp>
      <p:sp>
        <p:nvSpPr>
          <p:cNvPr id="7" name="Скругленный прямоугольник 6"/>
          <p:cNvSpPr/>
          <p:nvPr/>
        </p:nvSpPr>
        <p:spPr bwMode="auto">
          <a:xfrm>
            <a:off x="158851" y="3645024"/>
            <a:ext cx="8482068" cy="3096344"/>
          </a:xfrm>
          <a:prstGeom prst="roundRect">
            <a:avLst>
              <a:gd name="adj" fmla="val 5099"/>
            </a:avLst>
          </a:prstGeom>
          <a:gradFill flip="none" rotWithShape="1">
            <a:gsLst>
              <a:gs pos="0">
                <a:srgbClr val="66FF33">
                  <a:tint val="66000"/>
                  <a:satMod val="160000"/>
                </a:srgbClr>
              </a:gs>
              <a:gs pos="50000">
                <a:srgbClr val="66FF33">
                  <a:tint val="44500"/>
                  <a:satMod val="160000"/>
                </a:srgbClr>
              </a:gs>
              <a:gs pos="100000">
                <a:srgbClr val="66FF33">
                  <a:tint val="23500"/>
                  <a:satMod val="160000"/>
                </a:srgbClr>
              </a:gs>
            </a:gsLst>
            <a:lin ang="16200000" scaled="1"/>
            <a:tileRect/>
          </a:gradFill>
          <a:ln w="38100" cmpd="sng">
            <a:solidFill>
              <a:srgbClr val="FF0000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indent="432000" algn="just">
              <a:lnSpc>
                <a:spcPts val="2400"/>
              </a:lnSpc>
            </a:pPr>
            <a:r>
              <a:rPr lang="ru-RU" sz="3200" b="1" dirty="0" smtClean="0">
                <a:solidFill>
                  <a:srgbClr val="3366FF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ru-RU" sz="24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Цветовое обозначение токоведущих частей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предназначается для легкого распознавания токоведущих частей, для удобства обслуживания, для предотвращения травматизма. Например, для переменного трехфазного тока: </a:t>
            </a:r>
            <a:endParaRPr lang="ru-RU" sz="2200" dirty="0" smtClean="0">
              <a:solidFill>
                <a:prstClr val="black"/>
              </a:solidFill>
              <a:latin typeface="Arial Narrow" pitchFamily="34" charset="0"/>
              <a:cs typeface="Arial" pitchFamily="34" charset="0"/>
            </a:endParaRPr>
          </a:p>
          <a:p>
            <a:pPr indent="432000" algn="just">
              <a:lnSpc>
                <a:spcPts val="2400"/>
              </a:lnSpc>
            </a:pP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FF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шина А</a:t>
            </a:r>
            <a:r>
              <a:rPr lang="en-US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FF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-</a:t>
            </a:r>
            <a:r>
              <a:rPr lang="ru-RU" sz="24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FF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желтый</a:t>
            </a:r>
            <a:r>
              <a:rPr lang="ru-RU" sz="2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sz="2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ru-RU" sz="24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indent="432000" algn="just">
              <a:lnSpc>
                <a:spcPts val="2400"/>
              </a:lnSpc>
            </a:pP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B05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шина В</a:t>
            </a:r>
            <a:r>
              <a:rPr lang="en-US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B05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 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B05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- зеленый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;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endParaRPr lang="ru-RU" sz="2400" dirty="0" smtClean="0">
              <a:latin typeface="Arial" pitchFamily="34" charset="0"/>
              <a:cs typeface="Arial" pitchFamily="34" charset="0"/>
            </a:endParaRPr>
          </a:p>
          <a:p>
            <a:pPr indent="432000" algn="just">
              <a:lnSpc>
                <a:spcPts val="2400"/>
              </a:lnSpc>
            </a:pP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шина С</a:t>
            </a:r>
            <a:r>
              <a:rPr lang="en-US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 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- красный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;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endParaRPr lang="ru-RU" sz="2400" dirty="0" smtClean="0">
              <a:latin typeface="Arial" pitchFamily="34" charset="0"/>
              <a:cs typeface="Arial" pitchFamily="34" charset="0"/>
            </a:endParaRPr>
          </a:p>
          <a:p>
            <a:pPr indent="432000" algn="just">
              <a:lnSpc>
                <a:spcPts val="2400"/>
              </a:lnSpc>
            </a:pP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CCFF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нулевая рабочая шина (</a:t>
            </a:r>
            <a:r>
              <a:rPr lang="en-US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CCFF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N) 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CCFF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- голубой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; </a:t>
            </a:r>
            <a:endParaRPr lang="ru-RU" sz="2400" dirty="0" smtClean="0">
              <a:latin typeface="Arial" pitchFamily="34" charset="0"/>
              <a:cs typeface="Arial" pitchFamily="34" charset="0"/>
            </a:endParaRPr>
          </a:p>
          <a:p>
            <a:pPr indent="432000" algn="just">
              <a:lnSpc>
                <a:spcPts val="2400"/>
              </a:lnSpc>
            </a:pP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FF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н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B05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у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FF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л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B05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е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FF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в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B05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а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FF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я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CCFF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 защитная шина</a:t>
            </a:r>
            <a:r>
              <a:rPr lang="en-US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CCFF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 (PE)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CCFF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- продольные полосы желтого и зеленого цветов</a:t>
            </a:r>
            <a:r>
              <a:rPr lang="ru-RU" sz="24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CCFF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.</a:t>
            </a:r>
            <a:endParaRPr lang="ru-RU" sz="2400" b="1" dirty="0">
              <a:ln w="12700">
                <a:solidFill>
                  <a:prstClr val="black"/>
                </a:solidFill>
                <a:prstDash val="solid"/>
              </a:ln>
              <a:solidFill>
                <a:srgbClr val="FF6600"/>
              </a:solidFill>
              <a:latin typeface="Arial Narrow" pitchFamily="34" charset="0"/>
              <a:ea typeface="Cambria Math" pitchFamily="18" charset="0"/>
              <a:cs typeface="Arial" pitchFamily="34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 bwMode="auto">
          <a:xfrm>
            <a:off x="323528" y="44624"/>
            <a:ext cx="7992888" cy="677611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ts val="2000"/>
              </a:lnSpc>
            </a:pPr>
            <a:r>
              <a:rPr lang="ru-RU" sz="2000" b="1" dirty="0" smtClean="0">
                <a:latin typeface="Arial Narrow" pitchFamily="34" charset="0"/>
                <a:cs typeface="Arial" pitchFamily="34" charset="0"/>
              </a:rPr>
              <a:t>КЛАССИФИКАЦИЯ </a:t>
            </a:r>
            <a:r>
              <a:rPr lang="ru-RU" sz="2000" b="1" dirty="0">
                <a:latin typeface="Arial Narrow" pitchFamily="34" charset="0"/>
                <a:cs typeface="Arial" pitchFamily="34" charset="0"/>
              </a:rPr>
              <a:t>ТЕХНИЧЕСКИХ СРЕДСТВ И СПОСОБОВ ЗАЩИТЫ ОТ ПОРАЖЕНИЯ ЭЛЕКТРИЧЕСКИМ </a:t>
            </a:r>
            <a:r>
              <a:rPr lang="ru-RU" sz="2000" b="1" dirty="0" smtClean="0">
                <a:latin typeface="Arial Narrow" pitchFamily="34" charset="0"/>
                <a:cs typeface="Arial" pitchFamily="34" charset="0"/>
              </a:rPr>
              <a:t>ТОКОМ</a:t>
            </a:r>
            <a:endParaRPr lang="ru-RU" sz="2000" b="1" dirty="0">
              <a:solidFill>
                <a:prstClr val="black"/>
              </a:solidFill>
              <a:latin typeface="Arial Narrow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47"/>
          <p:cNvCxnSpPr/>
          <p:nvPr/>
        </p:nvCxnSpPr>
        <p:spPr>
          <a:xfrm flipV="1">
            <a:off x="4332641" y="5018567"/>
            <a:ext cx="372139" cy="3"/>
          </a:xfrm>
          <a:prstGeom prst="line">
            <a:avLst/>
          </a:prstGeom>
          <a:ln w="38100">
            <a:solidFill>
              <a:srgbClr val="CC66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9" name="Прямая соединительная линия 48"/>
          <p:cNvCxnSpPr/>
          <p:nvPr/>
        </p:nvCxnSpPr>
        <p:spPr>
          <a:xfrm flipV="1">
            <a:off x="4357686" y="3857628"/>
            <a:ext cx="352537" cy="344"/>
          </a:xfrm>
          <a:prstGeom prst="line">
            <a:avLst/>
          </a:prstGeom>
          <a:ln w="38100">
            <a:solidFill>
              <a:srgbClr val="CC66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65" name="Прямая соединительная линия 64"/>
          <p:cNvCxnSpPr/>
          <p:nvPr/>
        </p:nvCxnSpPr>
        <p:spPr>
          <a:xfrm rot="5400000">
            <a:off x="7565067" y="4673013"/>
            <a:ext cx="1095152" cy="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/>
          <p:nvPr/>
        </p:nvCxnSpPr>
        <p:spPr>
          <a:xfrm rot="16200000" flipH="1">
            <a:off x="6679248" y="3893520"/>
            <a:ext cx="930353" cy="131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/>
          <p:cNvCxnSpPr/>
          <p:nvPr/>
        </p:nvCxnSpPr>
        <p:spPr>
          <a:xfrm rot="16200000" flipH="1">
            <a:off x="6932986" y="2913876"/>
            <a:ext cx="441169" cy="4287"/>
          </a:xfrm>
          <a:prstGeom prst="line">
            <a:avLst/>
          </a:prstGeom>
          <a:ln w="381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/>
          <p:cNvCxnSpPr>
            <a:endCxn id="52" idx="0"/>
          </p:cNvCxnSpPr>
          <p:nvPr/>
        </p:nvCxnSpPr>
        <p:spPr>
          <a:xfrm flipH="1">
            <a:off x="8108181" y="2690040"/>
            <a:ext cx="4463" cy="881836"/>
          </a:xfrm>
          <a:prstGeom prst="line">
            <a:avLst/>
          </a:prstGeom>
          <a:ln w="381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357158" y="1013704"/>
            <a:ext cx="8143932" cy="707886"/>
          </a:xfrm>
          <a:prstGeom prst="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50800">
            <a:solidFill>
              <a:srgbClr val="FF99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ctr" anchorCtr="0">
            <a:spAutoFit/>
          </a:bodyPr>
          <a:lstStyle/>
          <a:p>
            <a:pPr lvl="0" algn="ctr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200" b="1" dirty="0" smtClean="0">
                <a:ln>
                  <a:solidFill>
                    <a:sysClr val="windowText" lastClr="000000"/>
                  </a:solidFill>
                </a:ln>
                <a:solidFill>
                  <a:srgbClr val="CC6600"/>
                </a:solidFill>
                <a:latin typeface="Arial Narrow" pitchFamily="34" charset="0"/>
                <a:cs typeface="Arial" pitchFamily="34" charset="0"/>
              </a:rPr>
              <a:t>ВИДЫ ДЕЙСТВИЯ ЭЛЕКТРИЧЕСКОГО ТОКА НА ОРГАНИЗМ ЧЕЛОВЕКА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142844" y="2357430"/>
            <a:ext cx="1694695" cy="348813"/>
          </a:xfrm>
          <a:prstGeom prst="rect">
            <a:avLst/>
          </a:prstGeom>
          <a:gradFill flip="none" rotWithShape="1">
            <a:gsLst>
              <a:gs pos="0">
                <a:srgbClr val="FF66CC">
                  <a:tint val="66000"/>
                  <a:satMod val="160000"/>
                </a:srgbClr>
              </a:gs>
              <a:gs pos="50000">
                <a:srgbClr val="FF66CC">
                  <a:tint val="44500"/>
                  <a:satMod val="160000"/>
                </a:srgbClr>
              </a:gs>
              <a:gs pos="100000">
                <a:srgbClr val="FF66CC">
                  <a:tint val="23500"/>
                  <a:satMod val="160000"/>
                </a:srgbClr>
              </a:gs>
            </a:gsLst>
            <a:lin ang="16200000" scaled="1"/>
            <a:tileRect/>
          </a:gradFill>
          <a:ln w="38100">
            <a:solidFill>
              <a:srgbClr val="FF0066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 fontAlgn="base">
              <a:lnSpc>
                <a:spcPts val="2000"/>
              </a:lnSpc>
              <a:spcBef>
                <a:spcPct val="0"/>
              </a:spcBef>
            </a:pPr>
            <a:r>
              <a:rPr lang="ru-RU" b="1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ТЕРМИЧЕСКОЕ: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2143108" y="2357430"/>
            <a:ext cx="1952778" cy="605294"/>
          </a:xfrm>
          <a:prstGeom prst="rect">
            <a:avLst/>
          </a:prstGeom>
          <a:gradFill flip="none" rotWithShape="1">
            <a:gsLst>
              <a:gs pos="0">
                <a:srgbClr val="0066FF">
                  <a:tint val="66000"/>
                  <a:satMod val="160000"/>
                </a:srgbClr>
              </a:gs>
              <a:gs pos="50000">
                <a:srgbClr val="0066FF">
                  <a:tint val="44500"/>
                  <a:satMod val="160000"/>
                </a:srgbClr>
              </a:gs>
              <a:gs pos="100000">
                <a:srgbClr val="0066FF">
                  <a:tint val="23500"/>
                  <a:satMod val="160000"/>
                </a:srgbClr>
              </a:gs>
            </a:gsLst>
            <a:lin ang="16200000" scaled="1"/>
            <a:tileRect/>
          </a:gradFill>
          <a:ln w="38100">
            <a:solidFill>
              <a:srgbClr val="0033CC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 fontAlgn="base">
              <a:lnSpc>
                <a:spcPts val="2000"/>
              </a:lnSpc>
              <a:spcBef>
                <a:spcPct val="0"/>
              </a:spcBef>
            </a:pPr>
            <a:r>
              <a:rPr lang="ru-RU" b="1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ЭЛЕКТРОЛИТИ </a:t>
            </a:r>
            <a:r>
              <a:rPr lang="en-US" b="1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-</a:t>
            </a:r>
            <a:endParaRPr lang="ru-RU" b="1" dirty="0" smtClean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  <a:p>
            <a:pPr lvl="0" algn="ctr" fontAlgn="base">
              <a:lnSpc>
                <a:spcPts val="2000"/>
              </a:lnSpc>
              <a:spcBef>
                <a:spcPct val="0"/>
              </a:spcBef>
            </a:pPr>
            <a:r>
              <a:rPr lang="ru-RU" b="1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ЧЕСКОЕ (ХИМИЧ.):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4357686" y="2357430"/>
            <a:ext cx="2000263" cy="605294"/>
          </a:xfrm>
          <a:prstGeom prst="rect">
            <a:avLst/>
          </a:prstGeom>
          <a:gradFill flip="none" rotWithShape="1">
            <a:gsLst>
              <a:gs pos="0">
                <a:srgbClr val="FF9900">
                  <a:tint val="66000"/>
                  <a:satMod val="160000"/>
                </a:srgbClr>
              </a:gs>
              <a:gs pos="50000">
                <a:srgbClr val="FF9900">
                  <a:tint val="44500"/>
                  <a:satMod val="160000"/>
                </a:srgbClr>
              </a:gs>
              <a:gs pos="100000">
                <a:srgbClr val="FF9900">
                  <a:tint val="23500"/>
                  <a:satMod val="160000"/>
                </a:srgbClr>
              </a:gs>
            </a:gsLst>
            <a:lin ang="16200000" scaled="1"/>
            <a:tileRect/>
          </a:gradFill>
          <a:ln w="38100">
            <a:solidFill>
              <a:srgbClr val="CC66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 fontAlgn="base">
              <a:lnSpc>
                <a:spcPts val="2000"/>
              </a:lnSpc>
              <a:spcBef>
                <a:spcPct val="0"/>
              </a:spcBef>
            </a:pPr>
            <a:r>
              <a:rPr lang="ru-RU" b="1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МЕХАНИЧЕСКОЕ (ДИНАМИЧЕСКОЕ):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6643702" y="2357430"/>
            <a:ext cx="2000263" cy="348813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>
            <a:solidFill>
              <a:srgbClr val="FF99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 fontAlgn="base">
              <a:lnSpc>
                <a:spcPts val="2000"/>
              </a:lnSpc>
              <a:spcBef>
                <a:spcPct val="0"/>
              </a:spcBef>
            </a:pPr>
            <a:r>
              <a:rPr lang="ru-RU" b="1" dirty="0" smtClean="0">
                <a:solidFill>
                  <a:schemeClr val="bg1"/>
                </a:solidFill>
                <a:latin typeface="Arial Narrow" pitchFamily="34" charset="0"/>
                <a:cs typeface="Arial" pitchFamily="34" charset="0"/>
              </a:rPr>
              <a:t>БИОЛОГИЧЕСКОЕ: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428596" y="3071810"/>
            <a:ext cx="1344288" cy="323165"/>
          </a:xfrm>
          <a:prstGeom prst="rect">
            <a:avLst/>
          </a:prstGeom>
          <a:gradFill flip="none" rotWithShape="1">
            <a:gsLst>
              <a:gs pos="0">
                <a:srgbClr val="FF66CC">
                  <a:tint val="66000"/>
                  <a:satMod val="160000"/>
                </a:srgbClr>
              </a:gs>
              <a:gs pos="50000">
                <a:srgbClr val="FF66CC">
                  <a:tint val="44500"/>
                  <a:satMod val="160000"/>
                </a:srgbClr>
              </a:gs>
              <a:gs pos="100000">
                <a:srgbClr val="FF66CC">
                  <a:tint val="23500"/>
                  <a:satMod val="160000"/>
                </a:srgbClr>
              </a:gs>
            </a:gsLst>
            <a:lin ang="16200000" scaled="1"/>
            <a:tileRect/>
          </a:gradFill>
          <a:ln w="38100">
            <a:solidFill>
              <a:srgbClr val="FF0066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 algn="ctr" fontAlgn="base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ru-RU" b="1" dirty="0" smtClean="0">
                <a:latin typeface="Arial Narrow" pitchFamily="34" charset="0"/>
                <a:cs typeface="Arial" pitchFamily="34" charset="0"/>
              </a:rPr>
              <a:t>ожоги;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428596" y="3571876"/>
            <a:ext cx="1357322" cy="784830"/>
          </a:xfrm>
          <a:prstGeom prst="rect">
            <a:avLst/>
          </a:prstGeom>
          <a:gradFill flip="none" rotWithShape="1">
            <a:gsLst>
              <a:gs pos="0">
                <a:srgbClr val="FF66CC">
                  <a:tint val="66000"/>
                  <a:satMod val="160000"/>
                </a:srgbClr>
              </a:gs>
              <a:gs pos="50000">
                <a:srgbClr val="FF66CC">
                  <a:tint val="44500"/>
                  <a:satMod val="160000"/>
                </a:srgbClr>
              </a:gs>
              <a:gs pos="100000">
                <a:srgbClr val="FF66CC">
                  <a:tint val="23500"/>
                  <a:satMod val="160000"/>
                </a:srgbClr>
              </a:gs>
            </a:gsLst>
            <a:lin ang="16200000" scaled="1"/>
            <a:tileRect/>
          </a:gradFill>
          <a:ln w="38100">
            <a:solidFill>
              <a:srgbClr val="FF0066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 algn="ctr" fontAlgn="base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ru-RU" b="1" dirty="0" smtClean="0">
                <a:latin typeface="Arial Narrow" pitchFamily="34" charset="0"/>
                <a:cs typeface="Arial" pitchFamily="34" charset="0"/>
              </a:rPr>
              <a:t>нагрев сосудов и нервов; </a:t>
            </a:r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 flipH="1">
            <a:off x="136071" y="2704191"/>
            <a:ext cx="4663" cy="2428427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428596" y="4500570"/>
            <a:ext cx="1357306" cy="1246495"/>
          </a:xfrm>
          <a:prstGeom prst="rect">
            <a:avLst/>
          </a:prstGeom>
          <a:gradFill flip="none" rotWithShape="1">
            <a:gsLst>
              <a:gs pos="0">
                <a:srgbClr val="FF66CC">
                  <a:tint val="66000"/>
                  <a:satMod val="160000"/>
                </a:srgbClr>
              </a:gs>
              <a:gs pos="50000">
                <a:srgbClr val="FF66CC">
                  <a:tint val="44500"/>
                  <a:satMod val="160000"/>
                </a:srgbClr>
              </a:gs>
              <a:gs pos="100000">
                <a:srgbClr val="FF66CC">
                  <a:tint val="23500"/>
                  <a:satMod val="160000"/>
                </a:srgbClr>
              </a:gs>
            </a:gsLst>
            <a:lin ang="16200000" scaled="1"/>
            <a:tileRect/>
          </a:gradFill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 algn="ctr" fontAlgn="base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ru-RU" b="1" dirty="0" err="1" smtClean="0">
                <a:latin typeface="Arial Narrow" pitchFamily="34" charset="0"/>
                <a:cs typeface="Arial" pitchFamily="34" charset="0"/>
              </a:rPr>
              <a:t>функцио</a:t>
            </a:r>
            <a:r>
              <a:rPr lang="en-US" b="1" dirty="0" smtClean="0">
                <a:latin typeface="Arial Narrow" pitchFamily="34" charset="0"/>
                <a:cs typeface="Arial" pitchFamily="34" charset="0"/>
              </a:rPr>
              <a:t>-</a:t>
            </a:r>
            <a:r>
              <a:rPr lang="ru-RU" b="1" dirty="0" err="1" smtClean="0">
                <a:latin typeface="Arial Narrow" pitchFamily="34" charset="0"/>
                <a:cs typeface="Arial" pitchFamily="34" charset="0"/>
              </a:rPr>
              <a:t>нальное</a:t>
            </a:r>
            <a:r>
              <a:rPr lang="ru-RU" b="1" dirty="0" smtClean="0">
                <a:latin typeface="Arial Narrow" pitchFamily="34" charset="0"/>
                <a:cs typeface="Arial" pitchFamily="34" charset="0"/>
              </a:rPr>
              <a:t> </a:t>
            </a:r>
            <a:r>
              <a:rPr lang="ru-RU" b="1" dirty="0" err="1" smtClean="0">
                <a:latin typeface="Arial Narrow" pitchFamily="34" charset="0"/>
                <a:cs typeface="Arial" pitchFamily="34" charset="0"/>
              </a:rPr>
              <a:t>расстрой-ство</a:t>
            </a:r>
            <a:r>
              <a:rPr lang="ru-RU" b="1" dirty="0" smtClean="0">
                <a:latin typeface="Arial Narrow" pitchFamily="34" charset="0"/>
                <a:cs typeface="Arial" pitchFamily="34" charset="0"/>
              </a:rPr>
              <a:t> мозга и сердца</a:t>
            </a:r>
            <a:r>
              <a:rPr lang="ru-RU" dirty="0" smtClean="0">
                <a:latin typeface="Arial Narrow" pitchFamily="34" charset="0"/>
                <a:cs typeface="Times New Roman" pitchFamily="18" charset="0"/>
              </a:rPr>
              <a:t>.</a:t>
            </a:r>
          </a:p>
        </p:txBody>
      </p:sp>
      <p:cxnSp>
        <p:nvCxnSpPr>
          <p:cNvPr id="22" name="Прямая соединительная линия 21"/>
          <p:cNvCxnSpPr>
            <a:endCxn id="18" idx="1"/>
          </p:cNvCxnSpPr>
          <p:nvPr/>
        </p:nvCxnSpPr>
        <p:spPr>
          <a:xfrm>
            <a:off x="130629" y="5116286"/>
            <a:ext cx="297967" cy="7532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153476" y="3982230"/>
            <a:ext cx="261193" cy="2646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157808" y="3240713"/>
            <a:ext cx="261193" cy="2646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2500298" y="3429000"/>
            <a:ext cx="1571620" cy="1015663"/>
          </a:xfrm>
          <a:prstGeom prst="rect">
            <a:avLst/>
          </a:prstGeom>
          <a:gradFill flip="none" rotWithShape="1">
            <a:gsLst>
              <a:gs pos="0">
                <a:srgbClr val="0066FF">
                  <a:tint val="66000"/>
                  <a:satMod val="160000"/>
                </a:srgbClr>
              </a:gs>
              <a:gs pos="50000">
                <a:srgbClr val="0066FF">
                  <a:tint val="44500"/>
                  <a:satMod val="160000"/>
                </a:srgbClr>
              </a:gs>
              <a:gs pos="100000">
                <a:srgbClr val="0066FF">
                  <a:tint val="23500"/>
                  <a:satMod val="160000"/>
                </a:srgbClr>
              </a:gs>
            </a:gsLst>
            <a:lin ang="16200000" scaled="1"/>
            <a:tileRect/>
          </a:gradFill>
          <a:ln w="38100">
            <a:solidFill>
              <a:srgbClr val="0033CC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 algn="ctr" fontAlgn="base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ru-RU" b="1" dirty="0" smtClean="0">
                <a:latin typeface="Arial Narrow" pitchFamily="34" charset="0"/>
                <a:cs typeface="Arial" pitchFamily="34" charset="0"/>
              </a:rPr>
              <a:t>разложение крови и органических жидкостей.</a:t>
            </a: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 rot="16200000" flipH="1">
            <a:off x="1649175" y="3439716"/>
            <a:ext cx="991368" cy="3963"/>
          </a:xfrm>
          <a:prstGeom prst="line">
            <a:avLst/>
          </a:prstGeom>
          <a:ln w="38100">
            <a:solidFill>
              <a:srgbClr val="0033CC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2163170" y="3916907"/>
            <a:ext cx="334370" cy="1588"/>
          </a:xfrm>
          <a:prstGeom prst="line">
            <a:avLst/>
          </a:prstGeom>
          <a:ln w="38100">
            <a:solidFill>
              <a:srgbClr val="0033CC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43" name="Прямоугольник 42"/>
          <p:cNvSpPr/>
          <p:nvPr/>
        </p:nvSpPr>
        <p:spPr>
          <a:xfrm>
            <a:off x="4714876" y="3429000"/>
            <a:ext cx="1571636" cy="784830"/>
          </a:xfrm>
          <a:prstGeom prst="rect">
            <a:avLst/>
          </a:prstGeom>
          <a:gradFill flip="none" rotWithShape="1">
            <a:gsLst>
              <a:gs pos="0">
                <a:srgbClr val="FF9900">
                  <a:tint val="66000"/>
                  <a:satMod val="160000"/>
                </a:srgbClr>
              </a:gs>
              <a:gs pos="50000">
                <a:srgbClr val="FF9900">
                  <a:tint val="44500"/>
                  <a:satMod val="160000"/>
                </a:srgbClr>
              </a:gs>
              <a:gs pos="100000">
                <a:srgbClr val="FF9900">
                  <a:tint val="23500"/>
                  <a:satMod val="160000"/>
                </a:srgbClr>
              </a:gs>
            </a:gsLst>
            <a:lin ang="16200000" scaled="1"/>
            <a:tileRect/>
          </a:gradFill>
          <a:ln w="38100">
            <a:solidFill>
              <a:srgbClr val="CC66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 fontAlgn="base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ru-RU" b="1" dirty="0" smtClean="0">
                <a:latin typeface="Arial Narrow" pitchFamily="34" charset="0"/>
                <a:cs typeface="Arial" pitchFamily="34" charset="0"/>
              </a:rPr>
              <a:t>взрыв кровеносных сосудов;</a:t>
            </a:r>
          </a:p>
        </p:txBody>
      </p:sp>
      <p:sp>
        <p:nvSpPr>
          <p:cNvPr id="44" name="Прямоугольник 43"/>
          <p:cNvSpPr/>
          <p:nvPr/>
        </p:nvSpPr>
        <p:spPr>
          <a:xfrm>
            <a:off x="4714876" y="4500570"/>
            <a:ext cx="1571636" cy="1015663"/>
          </a:xfrm>
          <a:prstGeom prst="rect">
            <a:avLst/>
          </a:prstGeom>
          <a:gradFill flip="none" rotWithShape="1">
            <a:gsLst>
              <a:gs pos="0">
                <a:srgbClr val="FF9900">
                  <a:tint val="66000"/>
                  <a:satMod val="160000"/>
                </a:srgbClr>
              </a:gs>
              <a:gs pos="50000">
                <a:srgbClr val="FF9900">
                  <a:tint val="44500"/>
                  <a:satMod val="160000"/>
                </a:srgbClr>
              </a:gs>
              <a:gs pos="100000">
                <a:srgbClr val="FF9900">
                  <a:tint val="23500"/>
                  <a:satMod val="160000"/>
                </a:srgbClr>
              </a:gs>
            </a:gsLst>
            <a:lin ang="16200000" scaled="1"/>
            <a:tileRect/>
          </a:gradFill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 algn="ctr" fontAlgn="base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ru-RU" b="1" dirty="0" smtClean="0">
                <a:latin typeface="Arial Narrow" pitchFamily="34" charset="0"/>
                <a:cs typeface="Arial" pitchFamily="34" charset="0"/>
              </a:rPr>
              <a:t>расслоение </a:t>
            </a:r>
            <a:r>
              <a:rPr lang="ru-RU" b="1" dirty="0" err="1" smtClean="0">
                <a:latin typeface="Arial Narrow" pitchFamily="34" charset="0"/>
                <a:cs typeface="Arial" pitchFamily="34" charset="0"/>
              </a:rPr>
              <a:t>поврежден-ных</a:t>
            </a:r>
            <a:r>
              <a:rPr lang="ru-RU" b="1" dirty="0" smtClean="0">
                <a:latin typeface="Arial Narrow" pitchFamily="34" charset="0"/>
                <a:cs typeface="Arial" pitchFamily="34" charset="0"/>
              </a:rPr>
              <a:t> тканей организма.</a:t>
            </a:r>
          </a:p>
        </p:txBody>
      </p:sp>
      <p:cxnSp>
        <p:nvCxnSpPr>
          <p:cNvPr id="46" name="Прямая соединительная линия 45"/>
          <p:cNvCxnSpPr/>
          <p:nvPr/>
        </p:nvCxnSpPr>
        <p:spPr>
          <a:xfrm rot="5400000">
            <a:off x="3315004" y="3959241"/>
            <a:ext cx="2073191" cy="9598"/>
          </a:xfrm>
          <a:prstGeom prst="line">
            <a:avLst/>
          </a:prstGeom>
          <a:ln w="38100">
            <a:solidFill>
              <a:srgbClr val="CC66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0" name="Прямоугольник 49"/>
          <p:cNvSpPr/>
          <p:nvPr/>
        </p:nvSpPr>
        <p:spPr>
          <a:xfrm>
            <a:off x="6643702" y="3117600"/>
            <a:ext cx="1077538" cy="348813"/>
          </a:xfrm>
          <a:prstGeom prst="rect">
            <a:avLst/>
          </a:prstGeom>
          <a:solidFill>
            <a:srgbClr val="00FF00"/>
          </a:solidFill>
          <a:ln w="38100"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anchor="ctr" anchorCtr="0">
            <a:spAutoFit/>
          </a:bodyPr>
          <a:lstStyle/>
          <a:p>
            <a:pPr lvl="0" algn="ctr" fontAlgn="base">
              <a:lnSpc>
                <a:spcPts val="2000"/>
              </a:lnSpc>
              <a:spcBef>
                <a:spcPct val="0"/>
              </a:spcBef>
            </a:pPr>
            <a:r>
              <a:rPr lang="ru-RU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Arial Narrow" pitchFamily="34" charset="0"/>
                <a:cs typeface="Arial" pitchFamily="34" charset="0"/>
              </a:rPr>
              <a:t>ПРЯМОЕ:</a:t>
            </a:r>
          </a:p>
        </p:txBody>
      </p:sp>
      <p:sp>
        <p:nvSpPr>
          <p:cNvPr id="51" name="Прямоугольник 50"/>
          <p:cNvSpPr/>
          <p:nvPr/>
        </p:nvSpPr>
        <p:spPr>
          <a:xfrm>
            <a:off x="6429388" y="4357694"/>
            <a:ext cx="1500197" cy="785921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 w="38100"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ts val="1800"/>
              </a:lnSpc>
            </a:pPr>
            <a:r>
              <a:rPr lang="ru-RU" b="1" dirty="0" smtClean="0">
                <a:ln>
                  <a:solidFill>
                    <a:schemeClr val="tx1"/>
                  </a:solidFill>
                </a:ln>
                <a:solidFill>
                  <a:srgbClr val="FFCC99"/>
                </a:solidFill>
                <a:latin typeface="Arial Narrow" pitchFamily="34" charset="0"/>
                <a:cs typeface="Arial" pitchFamily="34" charset="0"/>
              </a:rPr>
              <a:t>раздражение, возбуждение живых тканей</a:t>
            </a:r>
            <a:endParaRPr lang="ru-RU" dirty="0">
              <a:ln>
                <a:solidFill>
                  <a:schemeClr val="tx1"/>
                </a:solidFill>
              </a:ln>
              <a:solidFill>
                <a:srgbClr val="FFCC99"/>
              </a:solidFill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7572396" y="3571876"/>
            <a:ext cx="1071570" cy="605294"/>
          </a:xfrm>
          <a:prstGeom prst="rect">
            <a:avLst/>
          </a:prstGeom>
          <a:solidFill>
            <a:srgbClr val="66FFFF"/>
          </a:solidFill>
          <a:ln w="38100">
            <a:solidFill>
              <a:srgbClr val="00B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 fontAlgn="base">
              <a:lnSpc>
                <a:spcPts val="2000"/>
              </a:lnSpc>
              <a:spcBef>
                <a:spcPct val="0"/>
              </a:spcBef>
            </a:pPr>
            <a:r>
              <a:rPr lang="ru-RU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Arial Narrow" pitchFamily="34" charset="0"/>
                <a:cs typeface="Arial" pitchFamily="34" charset="0"/>
              </a:rPr>
              <a:t>РЕФЛЕК-ТОРНОЕ:</a:t>
            </a:r>
          </a:p>
        </p:txBody>
      </p:sp>
      <p:sp>
        <p:nvSpPr>
          <p:cNvPr id="53" name="Прямоугольник 52"/>
          <p:cNvSpPr/>
          <p:nvPr/>
        </p:nvSpPr>
        <p:spPr>
          <a:xfrm>
            <a:off x="7429520" y="5214950"/>
            <a:ext cx="1214445" cy="1015663"/>
          </a:xfrm>
          <a:prstGeom prst="rect">
            <a:avLst/>
          </a:prstGeom>
          <a:solidFill>
            <a:srgbClr val="66FFFF"/>
          </a:solidFill>
          <a:ln w="38100"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 fontAlgn="base">
              <a:lnSpc>
                <a:spcPts val="1800"/>
              </a:lnSpc>
              <a:spcBef>
                <a:spcPct val="0"/>
              </a:spcBef>
            </a:pPr>
            <a:r>
              <a:rPr lang="ru-RU" b="1" dirty="0" smtClean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Arial Narrow" pitchFamily="34" charset="0"/>
                <a:cs typeface="Arial" pitchFamily="34" charset="0"/>
              </a:rPr>
              <a:t>нарушение </a:t>
            </a:r>
            <a:r>
              <a:rPr lang="ru-RU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Arial Narrow" pitchFamily="34" charset="0"/>
                <a:cs typeface="Arial" pitchFamily="34" charset="0"/>
              </a:rPr>
              <a:t>биоэнерге</a:t>
            </a:r>
            <a:r>
              <a:rPr lang="en-US" b="1" dirty="0" smtClean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Arial Narrow" pitchFamily="34" charset="0"/>
                <a:cs typeface="Arial" pitchFamily="34" charset="0"/>
              </a:rPr>
              <a:t>-</a:t>
            </a:r>
            <a:r>
              <a:rPr lang="ru-RU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Arial Narrow" pitchFamily="34" charset="0"/>
                <a:cs typeface="Arial" pitchFamily="34" charset="0"/>
              </a:rPr>
              <a:t>тических</a:t>
            </a:r>
            <a:r>
              <a:rPr lang="ru-RU" b="1" dirty="0" smtClean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Arial Narrow" pitchFamily="34" charset="0"/>
                <a:cs typeface="Arial" pitchFamily="34" charset="0"/>
              </a:rPr>
              <a:t> процессов</a:t>
            </a:r>
          </a:p>
        </p:txBody>
      </p:sp>
      <p:sp>
        <p:nvSpPr>
          <p:cNvPr id="3" name="Скругленный прямоугольник 2"/>
          <p:cNvSpPr/>
          <p:nvPr/>
        </p:nvSpPr>
        <p:spPr bwMode="auto">
          <a:xfrm>
            <a:off x="1100740" y="55510"/>
            <a:ext cx="7007441" cy="432048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lnSpc>
                <a:spcPts val="2800"/>
              </a:lnSpc>
              <a:spcAft>
                <a:spcPct val="0"/>
              </a:spcAft>
            </a:pPr>
            <a:r>
              <a:rPr lang="ru-RU" sz="20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cs typeface="Arial" pitchFamily="34" charset="0"/>
              </a:rPr>
              <a:t>ХАРАКТЕР ДЕЙСТВИЯ ЭЛЕКТРИЧЕСКОГО ТОКА НА </a:t>
            </a:r>
            <a:r>
              <a:rPr lang="ru-RU" sz="2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cs typeface="Arial" pitchFamily="34" charset="0"/>
              </a:rPr>
              <a:t>ЧЕЛОВЕКА</a:t>
            </a:r>
            <a:endParaRPr lang="ru-RU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7" name="Группа 46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54" name="Прямоугольник 53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55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2" name="Стрелка вниз 1"/>
          <p:cNvSpPr/>
          <p:nvPr/>
        </p:nvSpPr>
        <p:spPr bwMode="auto">
          <a:xfrm>
            <a:off x="3038730" y="1776845"/>
            <a:ext cx="237126" cy="524050"/>
          </a:xfrm>
          <a:prstGeom prst="downArrow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50800" cmpd="dbl">
            <a:solidFill>
              <a:srgbClr val="FF6600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ru-RU"/>
          </a:p>
        </p:txBody>
      </p:sp>
      <p:sp>
        <p:nvSpPr>
          <p:cNvPr id="40" name="Стрелка вниз 39"/>
          <p:cNvSpPr/>
          <p:nvPr/>
        </p:nvSpPr>
        <p:spPr bwMode="auto">
          <a:xfrm>
            <a:off x="827584" y="1772816"/>
            <a:ext cx="237126" cy="524050"/>
          </a:xfrm>
          <a:prstGeom prst="downArrow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50800" cmpd="dbl">
            <a:solidFill>
              <a:srgbClr val="FF6600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ru-RU"/>
          </a:p>
        </p:txBody>
      </p:sp>
      <p:sp>
        <p:nvSpPr>
          <p:cNvPr id="41" name="Стрелка вниз 40"/>
          <p:cNvSpPr/>
          <p:nvPr/>
        </p:nvSpPr>
        <p:spPr bwMode="auto">
          <a:xfrm>
            <a:off x="5292080" y="1772816"/>
            <a:ext cx="237126" cy="524050"/>
          </a:xfrm>
          <a:prstGeom prst="downArrow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50800" cmpd="dbl">
            <a:solidFill>
              <a:srgbClr val="FF6600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ru-RU"/>
          </a:p>
        </p:txBody>
      </p:sp>
      <p:sp>
        <p:nvSpPr>
          <p:cNvPr id="42" name="Стрелка вниз 41"/>
          <p:cNvSpPr/>
          <p:nvPr/>
        </p:nvSpPr>
        <p:spPr bwMode="auto">
          <a:xfrm>
            <a:off x="7575234" y="1772816"/>
            <a:ext cx="237126" cy="524050"/>
          </a:xfrm>
          <a:prstGeom prst="downArrow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50800" cmpd="dbl">
            <a:solidFill>
              <a:srgbClr val="FF6600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ru-RU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1" name="Прямоугольник 10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2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7" name="Скругленный прямоугольник 6"/>
          <p:cNvSpPr/>
          <p:nvPr/>
        </p:nvSpPr>
        <p:spPr bwMode="auto">
          <a:xfrm>
            <a:off x="611560" y="4941168"/>
            <a:ext cx="7978012" cy="1656184"/>
          </a:xfrm>
          <a:prstGeom prst="roundRect">
            <a:avLst>
              <a:gd name="adj" fmla="val 8352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 cmpd="sng">
            <a:solidFill>
              <a:srgbClr val="FF0000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indent="457200" algn="just">
              <a:lnSpc>
                <a:spcPts val="2600"/>
              </a:lnSpc>
              <a:spcBef>
                <a:spcPct val="50000"/>
              </a:spcBef>
            </a:pPr>
            <a:r>
              <a:rPr lang="ru-RU" sz="22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Применение </a:t>
            </a:r>
            <a:r>
              <a:rPr lang="ru-RU" sz="22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сверхнизких напряжений. </a:t>
            </a:r>
            <a:r>
              <a:rPr lang="ru-RU" sz="24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Согласно </a:t>
            </a:r>
            <a:r>
              <a:rPr lang="ru-RU" sz="24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ПУЭ -         это </a:t>
            </a:r>
            <a:r>
              <a:rPr lang="ru-RU" sz="24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12-42 В. </a:t>
            </a:r>
            <a:r>
              <a:rPr lang="ru-RU" sz="2400" dirty="0">
                <a:latin typeface="Arial Narrow" pitchFamily="34" charset="0"/>
                <a:cs typeface="Arial" pitchFamily="34" charset="0"/>
              </a:rPr>
              <a:t>Наибольшая безопасность для человека достигается при напряжении до 10 В, т.к. при таком напряжении ток, проходящий через тело человека не превышает 1 мА</a:t>
            </a:r>
            <a:r>
              <a:rPr lang="ru-RU" sz="2400" dirty="0" smtClean="0">
                <a:latin typeface="Arial Narrow" pitchFamily="34" charset="0"/>
                <a:cs typeface="Arial" pitchFamily="34" charset="0"/>
              </a:rPr>
              <a:t>.</a:t>
            </a:r>
            <a:r>
              <a:rPr lang="ru-RU" sz="2400" dirty="0" smtClean="0">
                <a:latin typeface="Arial Narrow" pitchFamily="34" charset="0"/>
              </a:rPr>
              <a:t>   </a:t>
            </a:r>
            <a:endParaRPr lang="ru-RU" sz="2400" dirty="0">
              <a:latin typeface="Arial Narrow" pitchFamily="34" charset="0"/>
            </a:endParaRPr>
          </a:p>
        </p:txBody>
      </p:sp>
      <p:pic>
        <p:nvPicPr>
          <p:cNvPr id="8" name="Рисунок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" y="5564088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Скругленный прямоугольник 12"/>
              <p:cNvSpPr/>
              <p:nvPr/>
            </p:nvSpPr>
            <p:spPr bwMode="auto">
              <a:xfrm>
                <a:off x="107504" y="2996952"/>
                <a:ext cx="8482068" cy="1606377"/>
              </a:xfrm>
              <a:prstGeom prst="roundRect">
                <a:avLst>
                  <a:gd name="adj" fmla="val 9565"/>
                </a:avLst>
              </a:prstGeom>
              <a:gradFill flip="none" rotWithShape="1">
                <a:gsLst>
                  <a:gs pos="0">
                    <a:srgbClr val="66FF33">
                      <a:tint val="66000"/>
                      <a:satMod val="160000"/>
                    </a:srgbClr>
                  </a:gs>
                  <a:gs pos="50000">
                    <a:srgbClr val="66FF33">
                      <a:tint val="44500"/>
                      <a:satMod val="160000"/>
                    </a:srgbClr>
                  </a:gs>
                  <a:gs pos="100000">
                    <a:srgbClr val="66FF33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38100" cmpd="sng">
                <a:solidFill>
                  <a:srgbClr val="FF0000"/>
                </a:solidFill>
                <a:prstDash val="solid"/>
                <a:round/>
                <a:headEnd type="stealth" w="sm" len="sm"/>
                <a:tailEnd/>
              </a:ln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indent="432000" algn="just">
                  <a:lnSpc>
                    <a:spcPts val="2600"/>
                  </a:lnSpc>
                </a:pPr>
                <a:r>
                  <a:rPr lang="ru-RU" sz="2200" b="1" dirty="0" smtClean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rgbClr val="FF0000"/>
                    </a:solidFill>
                    <a:latin typeface="Arial Narrow" pitchFamily="34" charset="0"/>
                    <a:ea typeface="Times New Roman" pitchFamily="18" charset="0"/>
                    <a:cs typeface="Times New Roman" pitchFamily="18" charset="0"/>
                  </a:rPr>
                  <a:t>Контроль сопротивления изоляции </a:t>
                </a:r>
                <a:r>
                  <a:rPr lang="ru-RU" sz="2000" dirty="0">
                    <a:latin typeface="Arial" pitchFamily="34" charset="0"/>
                    <a:cs typeface="Arial" pitchFamily="34" charset="0"/>
                  </a:rPr>
                  <a:t>— </a:t>
                </a:r>
                <a:r>
                  <a:rPr lang="ru-RU" sz="2400" dirty="0">
                    <a:latin typeface="Arial Narrow" pitchFamily="34" charset="0"/>
                    <a:cs typeface="Arial" pitchFamily="34" charset="0"/>
                  </a:rPr>
                  <a:t>измерение активного сопротивления </a:t>
                </a:r>
                <a:r>
                  <a:rPr lang="en-US" sz="2400" dirty="0">
                    <a:latin typeface="Arial Narrow" pitchFamily="34" charset="0"/>
                    <a:cs typeface="Arial" pitchFamily="34" charset="0"/>
                  </a:rPr>
                  <a:t>R</a:t>
                </a:r>
                <a:r>
                  <a:rPr lang="ru-RU" sz="2400" dirty="0">
                    <a:latin typeface="Arial Narrow" pitchFamily="34" charset="0"/>
                    <a:cs typeface="Arial" pitchFamily="34" charset="0"/>
                  </a:rPr>
                  <a:t> изоляции с целью предупреждения замыкания на корпус. В сетях с изолированной </a:t>
                </a:r>
                <a:r>
                  <a:rPr lang="ru-RU" sz="2400" dirty="0" err="1">
                    <a:latin typeface="Arial Narrow" pitchFamily="34" charset="0"/>
                    <a:cs typeface="Arial" pitchFamily="34" charset="0"/>
                  </a:rPr>
                  <a:t>нейтралью</a:t>
                </a:r>
                <a:r>
                  <a:rPr lang="ru-RU" sz="2400" dirty="0">
                    <a:latin typeface="Arial Narrow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1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R</m:t>
                        </m:r>
                      </m:e>
                      <m:sub>
                        <m:r>
                          <a:rPr lang="ru-RU" sz="2400" i="1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из</m:t>
                        </m:r>
                      </m:sub>
                    </m:sSub>
                  </m:oMath>
                </a14:m>
                <a:r>
                  <a:rPr lang="ru-RU" sz="20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ru-RU" sz="2000" b="1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ru-RU" sz="2400" dirty="0">
                    <a:latin typeface="Arial Narrow" pitchFamily="34" charset="0"/>
                    <a:cs typeface="Arial" pitchFamily="34" charset="0"/>
                  </a:rPr>
                  <a:t>определяется током замыкания на землю, поэтому периодически производится замер </a:t>
                </a:r>
                <a:r>
                  <a:rPr lang="ru-RU" sz="2000" dirty="0" smtClean="0"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1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R</m:t>
                        </m:r>
                      </m:e>
                      <m:sub>
                        <m:r>
                          <a:rPr lang="ru-RU" sz="2400" i="1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из</m:t>
                        </m:r>
                        <m:r>
                          <a:rPr lang="ru-RU" sz="2400" b="0" i="1" smtClean="0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ru-RU" sz="2000" dirty="0">
                    <a:latin typeface="Arial" pitchFamily="34" charset="0"/>
                    <a:cs typeface="Arial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3" name="Скругленный 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4" y="2996952"/>
                <a:ext cx="8482068" cy="1606377"/>
              </a:xfrm>
              <a:prstGeom prst="roundRect">
                <a:avLst>
                  <a:gd name="adj" fmla="val 9565"/>
                </a:avLst>
              </a:prstGeom>
              <a:blipFill rotWithShape="1">
                <a:blip r:embed="rId5"/>
                <a:stretch>
                  <a:fillRect l="-1074" r="-1002" b="-2230"/>
                </a:stretch>
              </a:blipFill>
              <a:ln w="38100" cmpd="sng">
                <a:solidFill>
                  <a:srgbClr val="FF0000"/>
                </a:solidFill>
                <a:prstDash val="solid"/>
                <a:round/>
                <a:headEnd type="stealth" w="sm" len="sm"/>
                <a:tailEnd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Скругленный прямоугольник 14"/>
          <p:cNvSpPr/>
          <p:nvPr/>
        </p:nvSpPr>
        <p:spPr bwMode="auto">
          <a:xfrm>
            <a:off x="107504" y="908720"/>
            <a:ext cx="8482068" cy="1819962"/>
          </a:xfrm>
          <a:prstGeom prst="roundRect">
            <a:avLst/>
          </a:prstGeom>
          <a:gradFill flip="none" rotWithShape="1">
            <a:gsLst>
              <a:gs pos="0">
                <a:srgbClr val="66FFFF">
                  <a:tint val="66000"/>
                  <a:satMod val="160000"/>
                </a:srgbClr>
              </a:gs>
              <a:gs pos="50000">
                <a:srgbClr val="66FFFF">
                  <a:tint val="44500"/>
                  <a:satMod val="160000"/>
                </a:srgbClr>
              </a:gs>
              <a:gs pos="100000">
                <a:srgbClr val="66FFFF">
                  <a:tint val="23500"/>
                  <a:satMod val="160000"/>
                </a:srgbClr>
              </a:gs>
            </a:gsLst>
            <a:lin ang="16200000" scaled="1"/>
            <a:tileRect/>
          </a:gradFill>
          <a:ln w="25400">
            <a:solidFill>
              <a:srgbClr val="C00000"/>
            </a:solidFill>
            <a:headEnd type="stealth" w="sm" len="sm"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indent="432000">
              <a:lnSpc>
                <a:spcPts val="2600"/>
              </a:lnSpc>
            </a:pPr>
            <a:r>
              <a:rPr lang="ru-RU" sz="22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Двойная изоляция </a:t>
            </a:r>
            <a:r>
              <a:rPr lang="ru-RU" sz="2400" dirty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состоит из рабочей и дополнительной. Рабочая изоляция обеспечивает нормальную работу. Дополнительная предусматривается дополнением к рабочей для защиты от замыкания в случае повреждения рабочей изоляции.</a:t>
            </a:r>
          </a:p>
        </p:txBody>
      </p:sp>
      <p:sp>
        <p:nvSpPr>
          <p:cNvPr id="17" name="Скругленный прямоугольник 16"/>
          <p:cNvSpPr/>
          <p:nvPr/>
        </p:nvSpPr>
        <p:spPr bwMode="auto">
          <a:xfrm>
            <a:off x="323528" y="44624"/>
            <a:ext cx="7992888" cy="677611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ts val="2000"/>
              </a:lnSpc>
            </a:pPr>
            <a:r>
              <a:rPr lang="ru-RU" sz="2000" b="1" dirty="0" smtClean="0">
                <a:latin typeface="Arial Narrow" pitchFamily="34" charset="0"/>
                <a:cs typeface="Arial" pitchFamily="34" charset="0"/>
              </a:rPr>
              <a:t>КЛАССИФИКАЦИЯ </a:t>
            </a:r>
            <a:r>
              <a:rPr lang="ru-RU" sz="2000" b="1" dirty="0">
                <a:latin typeface="Arial Narrow" pitchFamily="34" charset="0"/>
                <a:cs typeface="Arial" pitchFamily="34" charset="0"/>
              </a:rPr>
              <a:t>ТЕХНИЧЕСКИХ СРЕДСТВ И СПОСОБОВ ЗАЩИТЫ ОТ ПОРАЖЕНИЯ ЭЛЕКТРИЧЕСКИМ </a:t>
            </a:r>
            <a:r>
              <a:rPr lang="ru-RU" sz="2000" b="1" dirty="0" smtClean="0">
                <a:latin typeface="Arial Narrow" pitchFamily="34" charset="0"/>
                <a:cs typeface="Arial" pitchFamily="34" charset="0"/>
              </a:rPr>
              <a:t>ТОКОМ</a:t>
            </a:r>
            <a:endParaRPr lang="ru-RU" sz="2000" b="1" dirty="0">
              <a:solidFill>
                <a:prstClr val="black"/>
              </a:solidFill>
              <a:latin typeface="Arial Narrow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886086"/>
      </p:ext>
    </p:extLst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Группа 10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2" name="Прямоугольник 11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3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39741" y="1994064"/>
            <a:ext cx="87154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32000" algn="just">
              <a:lnSpc>
                <a:spcPts val="2400"/>
              </a:lnSpc>
            </a:pPr>
            <a:r>
              <a:rPr lang="ru-RU" sz="24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Для </a:t>
            </a:r>
            <a:r>
              <a:rPr lang="ru-RU" sz="24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электроустановок до 1000 В с изолированной нейтральной точкой  </a:t>
            </a:r>
            <a:r>
              <a:rPr lang="ru-RU" sz="2200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(ИНТ) </a:t>
            </a:r>
            <a:r>
              <a:rPr lang="ru-RU" sz="2400" dirty="0">
                <a:solidFill>
                  <a:prstClr val="black"/>
                </a:solidFill>
              </a:rPr>
              <a:t>–</a:t>
            </a:r>
            <a:r>
              <a:rPr lang="en-US" sz="2800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 </a:t>
            </a:r>
            <a:r>
              <a:rPr lang="en-US" sz="2400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R</a:t>
            </a:r>
            <a:r>
              <a:rPr lang="ru-RU" sz="2400" baseline="-18000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з</a:t>
            </a:r>
            <a:r>
              <a:rPr lang="en-US" sz="2400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=</a:t>
            </a:r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4 Ом</a:t>
            </a:r>
            <a:r>
              <a:rPr lang="ru-RU" sz="2400" dirty="0" smtClean="0">
                <a:solidFill>
                  <a:prstClr val="black"/>
                </a:solidFill>
              </a:rPr>
              <a:t>.</a:t>
            </a:r>
            <a:endParaRPr lang="ru-RU" sz="2400" dirty="0" smtClean="0">
              <a:latin typeface="Arial Narrow" pitchFamily="34" charset="0"/>
            </a:endParaRPr>
          </a:p>
          <a:p>
            <a:pPr indent="432000" algn="just">
              <a:lnSpc>
                <a:spcPts val="2400"/>
              </a:lnSpc>
            </a:pPr>
            <a:r>
              <a:rPr lang="ru-RU" sz="22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Назначение защитного заземления </a:t>
            </a:r>
            <a:r>
              <a:rPr lang="ru-RU" sz="2400" dirty="0" smtClean="0">
                <a:latin typeface="Arial Narrow" pitchFamily="34" charset="0"/>
              </a:rPr>
              <a:t>— устранение опасности поражения током в случае прикосновения к корпусу или другим металлическим частям ЭУ, оказавшимися под напряжением (для сетей с изолированной </a:t>
            </a:r>
            <a:r>
              <a:rPr lang="ru-RU" sz="2400" dirty="0" err="1" smtClean="0">
                <a:latin typeface="Arial Narrow" pitchFamily="34" charset="0"/>
              </a:rPr>
              <a:t>нейтралью</a:t>
            </a:r>
            <a:r>
              <a:rPr lang="ru-RU" sz="2400" dirty="0" smtClean="0">
                <a:latin typeface="Arial Narrow" pitchFamily="34" charset="0"/>
              </a:rPr>
              <a:t>). </a:t>
            </a:r>
          </a:p>
        </p:txBody>
      </p:sp>
      <p:sp>
        <p:nvSpPr>
          <p:cNvPr id="8" name="Скругленный прямоугольник 7"/>
          <p:cNvSpPr/>
          <p:nvPr/>
        </p:nvSpPr>
        <p:spPr bwMode="auto">
          <a:xfrm>
            <a:off x="539552" y="44624"/>
            <a:ext cx="7858180" cy="677611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</a:pP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АНАЛИЗ 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ЭФФЕКТИВНОСТИ ПРИМЕНЕНИЯ ЗАЩИТНОГО ЗАЗЕМЛЕНИЯ В ЭЛЕКТРИЧЕСКИХ СЕТЯХ С ЗАЗЕМЛЕННОЙ НЕЙТРАЛЬЮ</a:t>
            </a:r>
            <a:endParaRPr lang="ru-RU" sz="2000" b="1" dirty="0">
              <a:solidFill>
                <a:prstClr val="black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-30832" y="5589240"/>
            <a:ext cx="87154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Рабочее заземление </a:t>
            </a:r>
            <a:r>
              <a:rPr lang="ru-RU" sz="2400" dirty="0">
                <a:latin typeface="Arial Narrow" pitchFamily="34" charset="0"/>
              </a:rPr>
              <a:t>— заземление в какой-либо точке нетоковедущих частей ЭУ, необходимое для обеспечения нормальной работы </a:t>
            </a:r>
            <a:r>
              <a:rPr lang="ru-RU" sz="2400" dirty="0" smtClean="0">
                <a:latin typeface="Arial Narrow" pitchFamily="34" charset="0"/>
              </a:rPr>
              <a:t>ЭУ.</a:t>
            </a:r>
            <a:endParaRPr lang="ru-RU" sz="2400" dirty="0">
              <a:latin typeface="Arial Narrow" pitchFamily="34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 bwMode="auto">
          <a:xfrm>
            <a:off x="673226" y="3933056"/>
            <a:ext cx="7978012" cy="1656184"/>
          </a:xfrm>
          <a:prstGeom prst="roundRect">
            <a:avLst>
              <a:gd name="adj" fmla="val 8352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 cmpd="sng">
            <a:solidFill>
              <a:srgbClr val="FF0000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lvl="0" indent="457200" algn="just">
              <a:lnSpc>
                <a:spcPts val="2400"/>
              </a:lnSpc>
              <a:spcBef>
                <a:spcPct val="50000"/>
              </a:spcBef>
            </a:pPr>
            <a:r>
              <a:rPr lang="ru-RU" sz="22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Область </a:t>
            </a:r>
            <a:r>
              <a:rPr lang="ru-RU" sz="22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применения защитного заземления </a:t>
            </a:r>
            <a:r>
              <a:rPr lang="ru-RU" sz="2400" dirty="0">
                <a:latin typeface="Arial Narrow" pitchFamily="34" charset="0"/>
              </a:rPr>
              <a:t>— сети напряжением до 1000 В переменного тока с изолированной </a:t>
            </a:r>
            <a:r>
              <a:rPr lang="ru-RU" sz="2400" dirty="0" err="1" smtClean="0">
                <a:latin typeface="Arial Narrow" pitchFamily="34" charset="0"/>
              </a:rPr>
              <a:t>нейтралью</a:t>
            </a:r>
            <a:r>
              <a:rPr lang="ru-RU" sz="2400" dirty="0" smtClean="0">
                <a:latin typeface="Arial Narrow" pitchFamily="34" charset="0"/>
              </a:rPr>
              <a:t> (</a:t>
            </a:r>
            <a:r>
              <a:rPr lang="ru-RU" sz="22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при минимальной величине напряжения 380 В</a:t>
            </a:r>
            <a:r>
              <a:rPr lang="ru-RU" sz="2400" dirty="0" smtClean="0">
                <a:latin typeface="Arial Narrow" pitchFamily="34" charset="0"/>
              </a:rPr>
              <a:t>) </a:t>
            </a:r>
            <a:r>
              <a:rPr lang="ru-RU" sz="2400" dirty="0">
                <a:latin typeface="Arial Narrow" pitchFamily="34" charset="0"/>
              </a:rPr>
              <a:t>и сети напряжением выше 1000 В переменного и постоянного тока с любым режимом </a:t>
            </a:r>
            <a:r>
              <a:rPr lang="ru-RU" sz="2400" dirty="0" err="1" smtClean="0">
                <a:latin typeface="Arial Narrow" pitchFamily="34" charset="0"/>
              </a:rPr>
              <a:t>нейтрали</a:t>
            </a:r>
            <a:r>
              <a:rPr lang="ru-RU" sz="2400" dirty="0" smtClean="0">
                <a:latin typeface="Arial Narrow" pitchFamily="34" charset="0"/>
              </a:rPr>
              <a:t>.</a:t>
            </a:r>
            <a:endParaRPr lang="ru-RU" sz="2400" dirty="0">
              <a:latin typeface="Arial Narrow" pitchFamily="34" charset="0"/>
            </a:endParaRPr>
          </a:p>
        </p:txBody>
      </p:sp>
      <p:pic>
        <p:nvPicPr>
          <p:cNvPr id="14" name="Рисунок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" y="4437112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Скругленный прямоугольник 15"/>
          <p:cNvSpPr/>
          <p:nvPr/>
        </p:nvSpPr>
        <p:spPr bwMode="auto">
          <a:xfrm>
            <a:off x="294481" y="836712"/>
            <a:ext cx="8237960" cy="1008112"/>
          </a:xfrm>
          <a:prstGeom prst="roundRect">
            <a:avLst/>
          </a:prstGeom>
          <a:gradFill flip="none" rotWithShape="1">
            <a:gsLst>
              <a:gs pos="0">
                <a:srgbClr val="66FFFF">
                  <a:tint val="66000"/>
                  <a:satMod val="160000"/>
                </a:srgbClr>
              </a:gs>
              <a:gs pos="50000">
                <a:srgbClr val="66FFFF">
                  <a:tint val="44500"/>
                  <a:satMod val="160000"/>
                </a:srgbClr>
              </a:gs>
              <a:gs pos="100000">
                <a:srgbClr val="66FFFF">
                  <a:tint val="23500"/>
                  <a:satMod val="160000"/>
                </a:srgbClr>
              </a:gs>
            </a:gsLst>
            <a:lin ang="16200000" scaled="1"/>
            <a:tileRect/>
          </a:gradFill>
          <a:ln w="25400">
            <a:solidFill>
              <a:srgbClr val="C00000"/>
            </a:solidFill>
            <a:headEnd type="stealth" w="sm" len="sm"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lvl="0" indent="457200">
              <a:lnSpc>
                <a:spcPts val="2400"/>
              </a:lnSpc>
            </a:pPr>
            <a:r>
              <a:rPr lang="ru-RU" sz="24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Защитным заземлением </a:t>
            </a:r>
            <a:r>
              <a:rPr lang="ru-RU" sz="2400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(</a:t>
            </a:r>
            <a:r>
              <a:rPr lang="en-US" sz="2400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R</a:t>
            </a:r>
            <a:r>
              <a:rPr lang="ru-RU" sz="2400" baseline="-25000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З</a:t>
            </a:r>
            <a:r>
              <a:rPr lang="ru-RU" sz="2400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) </a:t>
            </a:r>
            <a:r>
              <a:rPr lang="ru-RU" sz="2200" dirty="0">
                <a:latin typeface="Arial Narrow" pitchFamily="34" charset="0"/>
              </a:rPr>
              <a:t>называется преднамеренное электрическое соединение с землей или ее эквивалентом металлических нетоковедущих частей ЭУ, которые могут находится под напряжением. </a:t>
            </a:r>
            <a:endParaRPr lang="ru-RU" sz="2200" b="1" dirty="0">
              <a:ln w="900" cmpd="sng">
                <a:solidFill>
                  <a:schemeClr val="tx1">
                    <a:alpha val="55000"/>
                  </a:schemeClr>
                </a:solidFill>
                <a:prstDash val="solid"/>
              </a:ln>
              <a:solidFill>
                <a:srgbClr val="FF0000"/>
              </a:solidFill>
              <a:latin typeface="Arial Narrow" pitchFamily="34" charset="0"/>
              <a:ea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Группа 134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36" name="Прямоугольник 135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37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56011" y="980728"/>
            <a:ext cx="2501842" cy="4001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ts val="2000"/>
              </a:lnSpc>
            </a:pPr>
            <a:r>
              <a:rPr lang="ru-RU" sz="2000" b="1" dirty="0" smtClean="0">
                <a:latin typeface="Arial Narrow" pitchFamily="34" charset="0"/>
              </a:rPr>
              <a:t>Эквивалентная схема:</a:t>
            </a:r>
            <a:endParaRPr lang="ru-RU" sz="2000" b="1" dirty="0">
              <a:latin typeface="Arial Narrow" pitchFamily="34" charset="0"/>
            </a:endParaRPr>
          </a:p>
        </p:txBody>
      </p:sp>
      <p:grpSp>
        <p:nvGrpSpPr>
          <p:cNvPr id="91" name="Группа 90"/>
          <p:cNvGrpSpPr/>
          <p:nvPr/>
        </p:nvGrpSpPr>
        <p:grpSpPr>
          <a:xfrm>
            <a:off x="6224387" y="1567908"/>
            <a:ext cx="2333466" cy="1285028"/>
            <a:chOff x="214282" y="500066"/>
            <a:chExt cx="2333466" cy="1285028"/>
          </a:xfrm>
        </p:grpSpPr>
        <p:sp>
          <p:nvSpPr>
            <p:cNvPr id="65" name="Text Box 18"/>
            <p:cNvSpPr txBox="1">
              <a:spLocks noChangeArrowheads="1"/>
            </p:cNvSpPr>
            <p:nvPr/>
          </p:nvSpPr>
          <p:spPr bwMode="auto">
            <a:xfrm>
              <a:off x="2235136" y="993173"/>
              <a:ext cx="312612" cy="2732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R="0" lvl="0" indent="0" algn="ctr" fontAlgn="base">
                <a:lnSpc>
                  <a:spcPts val="18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r>
                <a:rPr lang="en-US" b="1" dirty="0" smtClean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rPr>
                <a:t>U</a:t>
              </a:r>
              <a:r>
                <a:rPr lang="ru-RU" b="1" baseline="-18000" dirty="0" smtClean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rPr>
                <a:t>Ф</a:t>
              </a:r>
              <a:endParaRPr lang="ru-RU" b="1" baseline="-18000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66" name="Группа 110"/>
            <p:cNvGrpSpPr/>
            <p:nvPr/>
          </p:nvGrpSpPr>
          <p:grpSpPr>
            <a:xfrm>
              <a:off x="214282" y="500066"/>
              <a:ext cx="2126528" cy="1285028"/>
              <a:chOff x="214282" y="928670"/>
              <a:chExt cx="2126528" cy="1285028"/>
            </a:xfrm>
          </p:grpSpPr>
          <p:sp>
            <p:nvSpPr>
              <p:cNvPr id="67" name="Line 3"/>
              <p:cNvSpPr>
                <a:spLocks noChangeShapeType="1"/>
              </p:cNvSpPr>
              <p:nvPr/>
            </p:nvSpPr>
            <p:spPr bwMode="auto">
              <a:xfrm>
                <a:off x="214282" y="928670"/>
                <a:ext cx="212652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68" name="Line 4"/>
              <p:cNvSpPr>
                <a:spLocks noChangeShapeType="1"/>
              </p:cNvSpPr>
              <p:nvPr/>
            </p:nvSpPr>
            <p:spPr bwMode="auto">
              <a:xfrm>
                <a:off x="214282" y="1571184"/>
                <a:ext cx="1822739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69" name="Line 5"/>
              <p:cNvSpPr>
                <a:spLocks noChangeShapeType="1"/>
              </p:cNvSpPr>
              <p:nvPr/>
            </p:nvSpPr>
            <p:spPr bwMode="auto">
              <a:xfrm>
                <a:off x="214282" y="2213698"/>
                <a:ext cx="212652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70" name="Line 6"/>
              <p:cNvSpPr>
                <a:spLocks noChangeShapeType="1"/>
              </p:cNvSpPr>
              <p:nvPr/>
            </p:nvSpPr>
            <p:spPr bwMode="auto">
              <a:xfrm>
                <a:off x="821862" y="928670"/>
                <a:ext cx="0" cy="128502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oval"/>
                <a:tailEnd type="oval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71" name="Rectangle 7"/>
              <p:cNvSpPr>
                <a:spLocks noChangeArrowheads="1"/>
              </p:cNvSpPr>
              <p:nvPr/>
            </p:nvSpPr>
            <p:spPr bwMode="auto">
              <a:xfrm>
                <a:off x="720598" y="1057173"/>
                <a:ext cx="202527" cy="42834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72" name="Rectangle 8"/>
              <p:cNvSpPr>
                <a:spLocks noChangeArrowheads="1"/>
              </p:cNvSpPr>
              <p:nvPr/>
            </p:nvSpPr>
            <p:spPr bwMode="auto">
              <a:xfrm>
                <a:off x="720598" y="1656853"/>
                <a:ext cx="202527" cy="42834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73" name="Line 9"/>
              <p:cNvSpPr>
                <a:spLocks noChangeShapeType="1"/>
              </p:cNvSpPr>
              <p:nvPr/>
            </p:nvSpPr>
            <p:spPr bwMode="auto">
              <a:xfrm>
                <a:off x="214282" y="1442681"/>
                <a:ext cx="0" cy="257006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36000" tIns="36000" rIns="36000" bIns="36000" numCol="1" anchor="ctr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74" name="Text Box 10"/>
              <p:cNvSpPr txBox="1">
                <a:spLocks noChangeArrowheads="1"/>
              </p:cNvSpPr>
              <p:nvPr/>
            </p:nvSpPr>
            <p:spPr bwMode="auto">
              <a:xfrm>
                <a:off x="402952" y="1754589"/>
                <a:ext cx="268746" cy="222286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ts val="1800"/>
                  </a:lnSpc>
                  <a:spcBef>
                    <a:spcPct val="0"/>
                  </a:spcBef>
                  <a:buClrTx/>
                  <a:buSzTx/>
                  <a:buFontTx/>
                  <a:buNone/>
                  <a:tabLst/>
                </a:pPr>
                <a:r>
                  <a:rPr lang="en-US" b="1" dirty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rgbClr val="FF0000"/>
                    </a:solidFill>
                    <a:latin typeface="Arial Narrow" pitchFamily="34" charset="0"/>
                    <a:ea typeface="Times New Roman" pitchFamily="18" charset="0"/>
                    <a:cs typeface="Times New Roman" pitchFamily="18" charset="0"/>
                  </a:rPr>
                  <a:t>R</a:t>
                </a:r>
                <a:r>
                  <a:rPr lang="en-US" b="1" baseline="-18000" dirty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rgbClr val="FF0000"/>
                    </a:solidFill>
                    <a:latin typeface="Arial Narrow" pitchFamily="34" charset="0"/>
                    <a:ea typeface="Times New Roman" pitchFamily="18" charset="0"/>
                    <a:cs typeface="Times New Roman" pitchFamily="18" charset="0"/>
                  </a:rPr>
                  <a:t>0</a:t>
                </a:r>
                <a:endParaRPr lang="ru-RU" b="1" baseline="-18000" dirty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5" name="Text Box 11"/>
              <p:cNvSpPr txBox="1">
                <a:spLocks noChangeArrowheads="1"/>
              </p:cNvSpPr>
              <p:nvPr/>
            </p:nvSpPr>
            <p:spPr bwMode="auto">
              <a:xfrm>
                <a:off x="402952" y="1164903"/>
                <a:ext cx="268746" cy="23874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ts val="1800"/>
                  </a:lnSpc>
                  <a:spcBef>
                    <a:spcPct val="0"/>
                  </a:spcBef>
                  <a:buClrTx/>
                  <a:buSzTx/>
                  <a:buFontTx/>
                  <a:buNone/>
                  <a:tabLst/>
                </a:pPr>
                <a:r>
                  <a:rPr lang="en-US" b="1" dirty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rgbClr val="FF0000"/>
                    </a:solidFill>
                    <a:latin typeface="Arial Narrow" pitchFamily="34" charset="0"/>
                    <a:ea typeface="Times New Roman" pitchFamily="18" charset="0"/>
                    <a:cs typeface="Times New Roman" pitchFamily="18" charset="0"/>
                  </a:rPr>
                  <a:t>R</a:t>
                </a:r>
                <a:r>
                  <a:rPr lang="en-US" b="1" baseline="-18000" dirty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rgbClr val="FF0000"/>
                    </a:solidFill>
                    <a:latin typeface="Arial Narrow" pitchFamily="34" charset="0"/>
                    <a:ea typeface="Times New Roman" pitchFamily="18" charset="0"/>
                    <a:cs typeface="Times New Roman" pitchFamily="18" charset="0"/>
                  </a:rPr>
                  <a:t>З</a:t>
                </a:r>
                <a:endParaRPr lang="ru-RU" b="1" baseline="-18000" dirty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6" name="Text Box 14"/>
              <p:cNvSpPr txBox="1">
                <a:spLocks noChangeArrowheads="1"/>
              </p:cNvSpPr>
              <p:nvPr/>
            </p:nvSpPr>
            <p:spPr bwMode="auto">
              <a:xfrm>
                <a:off x="1730247" y="1177211"/>
                <a:ext cx="376460" cy="225839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ts val="1800"/>
                  </a:lnSpc>
                  <a:spcBef>
                    <a:spcPct val="0"/>
                  </a:spcBef>
                  <a:buClrTx/>
                  <a:buSzTx/>
                  <a:buFontTx/>
                  <a:buNone/>
                  <a:tabLst/>
                </a:pPr>
                <a:r>
                  <a:rPr lang="en-US" b="1" dirty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rgbClr val="FF0000"/>
                    </a:solidFill>
                    <a:latin typeface="Arial Narrow" pitchFamily="34" charset="0"/>
                    <a:ea typeface="Times New Roman" pitchFamily="18" charset="0"/>
                    <a:cs typeface="Times New Roman" pitchFamily="18" charset="0"/>
                  </a:rPr>
                  <a:t>U</a:t>
                </a:r>
                <a:r>
                  <a:rPr lang="ru-RU" b="1" baseline="-18000" dirty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rgbClr val="FF0000"/>
                    </a:solidFill>
                    <a:latin typeface="Arial Narrow" pitchFamily="34" charset="0"/>
                    <a:ea typeface="Times New Roman" pitchFamily="18" charset="0"/>
                    <a:cs typeface="Times New Roman" pitchFamily="18" charset="0"/>
                  </a:rPr>
                  <a:t>ЗМ</a:t>
                </a:r>
              </a:p>
            </p:txBody>
          </p:sp>
          <p:sp>
            <p:nvSpPr>
              <p:cNvPr id="77" name="Text Box 17"/>
              <p:cNvSpPr txBox="1">
                <a:spLocks noChangeArrowheads="1"/>
              </p:cNvSpPr>
              <p:nvPr/>
            </p:nvSpPr>
            <p:spPr bwMode="auto">
              <a:xfrm>
                <a:off x="1735396" y="1786394"/>
                <a:ext cx="252392" cy="23764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lnSpc>
                    <a:spcPts val="1800"/>
                  </a:lnSpc>
                  <a:spcBef>
                    <a:spcPct val="0"/>
                  </a:spcBef>
                </a:pPr>
                <a:r>
                  <a:rPr lang="en-US" b="1" dirty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rgbClr val="FF0000"/>
                    </a:solidFill>
                    <a:latin typeface="Arial Narrow" pitchFamily="34" charset="0"/>
                    <a:ea typeface="Times New Roman" pitchFamily="18" charset="0"/>
                    <a:cs typeface="Times New Roman" pitchFamily="18" charset="0"/>
                  </a:rPr>
                  <a:t>U</a:t>
                </a:r>
                <a:r>
                  <a:rPr lang="ru-RU" b="1" baseline="-18000" dirty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rgbClr val="FF0000"/>
                    </a:solidFill>
                    <a:latin typeface="Arial Narrow" pitchFamily="34" charset="0"/>
                    <a:ea typeface="Times New Roman" pitchFamily="18" charset="0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78" name="Line 19"/>
              <p:cNvSpPr>
                <a:spLocks noChangeShapeType="1"/>
              </p:cNvSpPr>
              <p:nvPr/>
            </p:nvSpPr>
            <p:spPr bwMode="auto">
              <a:xfrm flipV="1">
                <a:off x="1026527" y="1185676"/>
                <a:ext cx="0" cy="771017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triangle" w="med" len="lg"/>
                <a:tailEnd/>
              </a:ln>
            </p:spPr>
            <p:txBody>
              <a:bodyPr vert="horz" wrap="square" lIns="36000" tIns="36000" rIns="36000" bIns="36000" numCol="1" anchor="ctr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79" name="Text Box 20"/>
              <p:cNvSpPr txBox="1">
                <a:spLocks noChangeArrowheads="1"/>
              </p:cNvSpPr>
              <p:nvPr/>
            </p:nvSpPr>
            <p:spPr bwMode="auto">
              <a:xfrm>
                <a:off x="1077457" y="1278450"/>
                <a:ext cx="292750" cy="252015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ts val="1800"/>
                  </a:lnSpc>
                  <a:spcBef>
                    <a:spcPct val="0"/>
                  </a:spcBef>
                  <a:buClrTx/>
                  <a:buSzTx/>
                  <a:buFontTx/>
                  <a:buNone/>
                  <a:tabLst/>
                </a:pPr>
                <a:r>
                  <a:rPr lang="en-US" b="1" dirty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rgbClr val="FF0000"/>
                    </a:solidFill>
                    <a:latin typeface="Arial Narrow" pitchFamily="34" charset="0"/>
                    <a:ea typeface="Times New Roman" pitchFamily="18" charset="0"/>
                    <a:cs typeface="Times New Roman" pitchFamily="18" charset="0"/>
                  </a:rPr>
                  <a:t>I</a:t>
                </a:r>
                <a:r>
                  <a:rPr lang="ru-RU" b="1" baseline="-18000" dirty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rgbClr val="FF0000"/>
                    </a:solidFill>
                    <a:latin typeface="Arial Narrow" pitchFamily="34" charset="0"/>
                    <a:ea typeface="Times New Roman" pitchFamily="18" charset="0"/>
                    <a:cs typeface="Times New Roman" pitchFamily="18" charset="0"/>
                  </a:rPr>
                  <a:t>ЗМ</a:t>
                </a:r>
              </a:p>
            </p:txBody>
          </p:sp>
          <p:sp>
            <p:nvSpPr>
              <p:cNvPr id="80" name="Oval 21"/>
              <p:cNvSpPr>
                <a:spLocks noChangeArrowheads="1"/>
              </p:cNvSpPr>
              <p:nvPr/>
            </p:nvSpPr>
            <p:spPr bwMode="auto">
              <a:xfrm flipH="1">
                <a:off x="785492" y="1528350"/>
                <a:ext cx="65607" cy="85669"/>
              </a:xfrm>
              <a:prstGeom prst="ellipse">
                <a:avLst/>
              </a:prstGeom>
              <a:solidFill>
                <a:srgbClr val="000000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81" name="Двойная стрелка вверх/вниз 80"/>
              <p:cNvSpPr/>
              <p:nvPr/>
            </p:nvSpPr>
            <p:spPr>
              <a:xfrm>
                <a:off x="1661799" y="960417"/>
                <a:ext cx="73495" cy="580957"/>
              </a:xfrm>
              <a:prstGeom prst="upDownArrow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2" name="Двойная стрелка вверх/вниз 81"/>
              <p:cNvSpPr/>
              <p:nvPr/>
            </p:nvSpPr>
            <p:spPr>
              <a:xfrm>
                <a:off x="2146831" y="956138"/>
                <a:ext cx="75028" cy="1234440"/>
              </a:xfrm>
              <a:prstGeom prst="upDownArrow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3" name="Двойная стрелка вверх/вниз 82"/>
              <p:cNvSpPr/>
              <p:nvPr/>
            </p:nvSpPr>
            <p:spPr>
              <a:xfrm>
                <a:off x="1655771" y="1596299"/>
                <a:ext cx="74354" cy="594279"/>
              </a:xfrm>
              <a:prstGeom prst="upDownArrow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sp>
        <p:nvSpPr>
          <p:cNvPr id="133" name="Скругленный прямоугольник 132"/>
          <p:cNvSpPr/>
          <p:nvPr/>
        </p:nvSpPr>
        <p:spPr bwMode="auto">
          <a:xfrm>
            <a:off x="539552" y="44625"/>
            <a:ext cx="7858180" cy="620856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</a:pP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АНАЛИЗ 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ЭФФЕКТИВНОСТИ ПРИМЕНЕНИЯ ЗАЩИТНОГО ЗАЗЕМЛЕНИЯ В ЭЛЕКТРИЧЕСКИХ СЕТЯХ С ЗАЗЕМЛЕННОЙ НЕЙТРАЛЬЮ</a:t>
            </a:r>
            <a:endParaRPr lang="ru-RU" sz="2000" b="1" dirty="0">
              <a:solidFill>
                <a:prstClr val="black"/>
              </a:solidFill>
              <a:latin typeface="Arial Narrow" pitchFamily="34" charset="0"/>
              <a:cs typeface="Arial" pitchFamily="34" charset="0"/>
            </a:endParaRPr>
          </a:p>
        </p:txBody>
      </p:sp>
      <p:pic>
        <p:nvPicPr>
          <p:cNvPr id="156" name="Рисунок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" y="5733256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7" name="Скругленный прямоугольник 156"/>
          <p:cNvSpPr/>
          <p:nvPr/>
        </p:nvSpPr>
        <p:spPr bwMode="auto">
          <a:xfrm>
            <a:off x="611560" y="5445224"/>
            <a:ext cx="7978012" cy="1224136"/>
          </a:xfrm>
          <a:prstGeom prst="roundRect">
            <a:avLst>
              <a:gd name="adj" fmla="val 8352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 cmpd="sng">
            <a:solidFill>
              <a:srgbClr val="FF0000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lvl="0" indent="457200" algn="just">
              <a:lnSpc>
                <a:spcPts val="2400"/>
              </a:lnSpc>
              <a:spcBef>
                <a:spcPct val="50000"/>
              </a:spcBef>
            </a:pPr>
            <a:r>
              <a:rPr lang="ru-RU" sz="22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Вывод</a:t>
            </a:r>
            <a:r>
              <a:rPr lang="ru-RU" sz="22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:</a:t>
            </a:r>
            <a:r>
              <a:rPr lang="ru-RU" sz="22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в электрических сетях с заземленной </a:t>
            </a:r>
            <a:r>
              <a:rPr lang="ru-RU" sz="2200" b="1" dirty="0" err="1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нейтралью</a:t>
            </a:r>
            <a:r>
              <a:rPr lang="ru-RU" sz="22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защитное заземление неэффективно и его применение в качестве единственной меры защиты недопустимо! </a:t>
            </a:r>
            <a:r>
              <a:rPr lang="ru-RU" sz="22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В сетях </a:t>
            </a:r>
            <a:r>
              <a:rPr lang="ru-RU" sz="22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такого вида применяют </a:t>
            </a:r>
            <a:r>
              <a:rPr lang="ru-RU" sz="22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зануление</a:t>
            </a:r>
            <a:r>
              <a:rPr lang="ru-RU" sz="22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.</a:t>
            </a:r>
          </a:p>
        </p:txBody>
      </p:sp>
      <p:grpSp>
        <p:nvGrpSpPr>
          <p:cNvPr id="24" name="Группа 23"/>
          <p:cNvGrpSpPr/>
          <p:nvPr/>
        </p:nvGrpSpPr>
        <p:grpSpPr>
          <a:xfrm>
            <a:off x="251520" y="823183"/>
            <a:ext cx="5804491" cy="2787301"/>
            <a:chOff x="302322" y="823183"/>
            <a:chExt cx="5804491" cy="2787301"/>
          </a:xfrm>
        </p:grpSpPr>
        <p:cxnSp>
          <p:nvCxnSpPr>
            <p:cNvPr id="11" name="Прямая соединительная линия 10"/>
            <p:cNvCxnSpPr/>
            <p:nvPr/>
          </p:nvCxnSpPr>
          <p:spPr>
            <a:xfrm flipH="1">
              <a:off x="437294" y="1422754"/>
              <a:ext cx="5435625" cy="0"/>
            </a:xfrm>
            <a:prstGeom prst="line">
              <a:avLst/>
            </a:prstGeom>
            <a:ln w="28575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Группа 22"/>
            <p:cNvGrpSpPr/>
            <p:nvPr/>
          </p:nvGrpSpPr>
          <p:grpSpPr>
            <a:xfrm>
              <a:off x="302322" y="823183"/>
              <a:ext cx="5804491" cy="2787301"/>
              <a:chOff x="323528" y="823183"/>
              <a:chExt cx="5804491" cy="2787301"/>
            </a:xfrm>
          </p:grpSpPr>
          <p:grpSp>
            <p:nvGrpSpPr>
              <p:cNvPr id="22" name="Группа 21"/>
              <p:cNvGrpSpPr/>
              <p:nvPr/>
            </p:nvGrpSpPr>
            <p:grpSpPr>
              <a:xfrm>
                <a:off x="323528" y="823183"/>
                <a:ext cx="5804491" cy="2787301"/>
                <a:chOff x="295420" y="823183"/>
                <a:chExt cx="5804491" cy="2787301"/>
              </a:xfrm>
            </p:grpSpPr>
            <p:cxnSp>
              <p:nvCxnSpPr>
                <p:cNvPr id="16" name="Прямая соединительная линия 15"/>
                <p:cNvCxnSpPr/>
                <p:nvPr/>
              </p:nvCxnSpPr>
              <p:spPr>
                <a:xfrm>
                  <a:off x="1836266" y="2184968"/>
                  <a:ext cx="0" cy="97869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" name="Группа 7"/>
                <p:cNvGrpSpPr/>
                <p:nvPr/>
              </p:nvGrpSpPr>
              <p:grpSpPr>
                <a:xfrm>
                  <a:off x="295420" y="823183"/>
                  <a:ext cx="5804491" cy="2787301"/>
                  <a:chOff x="295420" y="819499"/>
                  <a:chExt cx="5804491" cy="2787301"/>
                </a:xfrm>
              </p:grpSpPr>
              <p:grpSp>
                <p:nvGrpSpPr>
                  <p:cNvPr id="134" name="Группа 133"/>
                  <p:cNvGrpSpPr/>
                  <p:nvPr/>
                </p:nvGrpSpPr>
                <p:grpSpPr>
                  <a:xfrm>
                    <a:off x="3416296" y="1955458"/>
                    <a:ext cx="620617" cy="1235746"/>
                    <a:chOff x="1147725" y="3553708"/>
                    <a:chExt cx="682679" cy="1359319"/>
                  </a:xfrm>
                </p:grpSpPr>
                <p:sp>
                  <p:nvSpPr>
                    <p:cNvPr id="138" name="Скругленный прямоугольник 137"/>
                    <p:cNvSpPr/>
                    <p:nvPr/>
                  </p:nvSpPr>
                  <p:spPr>
                    <a:xfrm rot="19279228" flipH="1">
                      <a:off x="1765859" y="3897390"/>
                      <a:ext cx="64545" cy="25561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FCC99"/>
                    </a:solidFill>
                    <a:ln w="3175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39" name="Скругленный прямоугольник 138"/>
                    <p:cNvSpPr/>
                    <p:nvPr/>
                  </p:nvSpPr>
                  <p:spPr>
                    <a:xfrm rot="12979228" flipH="1">
                      <a:off x="1368499" y="3891332"/>
                      <a:ext cx="65770" cy="25561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FCC99"/>
                    </a:solidFill>
                    <a:ln w="3175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40" name="Скругленный прямоугольник 139"/>
                    <p:cNvSpPr/>
                    <p:nvPr/>
                  </p:nvSpPr>
                  <p:spPr>
                    <a:xfrm rot="7829361" flipH="1">
                      <a:off x="1235152" y="3955874"/>
                      <a:ext cx="57525" cy="232379"/>
                    </a:xfrm>
                    <a:prstGeom prst="roundRect">
                      <a:avLst>
                        <a:gd name="adj" fmla="val 50000"/>
                      </a:avLst>
                    </a:prstGeom>
                    <a:noFill/>
                    <a:ln w="3175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141" name="Группа 140"/>
                    <p:cNvGrpSpPr/>
                    <p:nvPr/>
                  </p:nvGrpSpPr>
                  <p:grpSpPr>
                    <a:xfrm>
                      <a:off x="1368318" y="3553708"/>
                      <a:ext cx="417896" cy="1359319"/>
                      <a:chOff x="1368318" y="3553708"/>
                      <a:chExt cx="417896" cy="1359319"/>
                    </a:xfrm>
                  </p:grpSpPr>
                  <p:grpSp>
                    <p:nvGrpSpPr>
                      <p:cNvPr id="143" name="Группа 142"/>
                      <p:cNvGrpSpPr/>
                      <p:nvPr/>
                    </p:nvGrpSpPr>
                    <p:grpSpPr>
                      <a:xfrm>
                        <a:off x="1368318" y="3598095"/>
                        <a:ext cx="417896" cy="1314932"/>
                        <a:chOff x="742051" y="1452707"/>
                        <a:chExt cx="459124" cy="1683968"/>
                      </a:xfrm>
                    </p:grpSpPr>
                    <p:sp>
                      <p:nvSpPr>
                        <p:cNvPr id="145" name="Прямоугольник 144"/>
                        <p:cNvSpPr/>
                        <p:nvPr/>
                      </p:nvSpPr>
                      <p:spPr>
                        <a:xfrm>
                          <a:off x="905906" y="1754304"/>
                          <a:ext cx="131388" cy="86239"/>
                        </a:xfrm>
                        <a:prstGeom prst="rect">
                          <a:avLst/>
                        </a:prstGeom>
                        <a:noFill/>
                        <a:ln w="31750" cap="flat" cmpd="sng" algn="ctr">
                          <a:solidFill>
                            <a:sysClr val="windowText" lastClr="000000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ru-RU" sz="18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p:txBody>
                    </p:sp>
                    <p:grpSp>
                      <p:nvGrpSpPr>
                        <p:cNvPr id="146" name="Группа 145"/>
                        <p:cNvGrpSpPr/>
                        <p:nvPr/>
                      </p:nvGrpSpPr>
                      <p:grpSpPr>
                        <a:xfrm>
                          <a:off x="742051" y="1452707"/>
                          <a:ext cx="459124" cy="1683968"/>
                          <a:chOff x="742051" y="1452707"/>
                          <a:chExt cx="459124" cy="1683968"/>
                        </a:xfrm>
                      </p:grpSpPr>
                      <p:sp>
                        <p:nvSpPr>
                          <p:cNvPr id="147" name="Скругленный прямоугольник 146"/>
                          <p:cNvSpPr/>
                          <p:nvPr/>
                        </p:nvSpPr>
                        <p:spPr>
                          <a:xfrm>
                            <a:off x="793068" y="1852128"/>
                            <a:ext cx="357065" cy="479302"/>
                          </a:xfrm>
                          <a:prstGeom prst="roundRect">
                            <a:avLst/>
                          </a:prstGeom>
                          <a:solidFill>
                            <a:srgbClr val="FFCC99"/>
                          </a:solidFill>
                          <a:ln w="31750" cap="flat" cmpd="sng" algn="ctr">
                            <a:solidFill>
                              <a:sysClr val="windowText" lastClr="000000"/>
                            </a:solidFill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ru-RU" sz="18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148" name="Скругленный прямоугольник 147"/>
                          <p:cNvSpPr/>
                          <p:nvPr/>
                        </p:nvSpPr>
                        <p:spPr>
                          <a:xfrm flipH="1">
                            <a:off x="1026789" y="2441436"/>
                            <a:ext cx="120662" cy="547128"/>
                          </a:xfrm>
                          <a:prstGeom prst="roundRect">
                            <a:avLst>
                              <a:gd name="adj" fmla="val 50000"/>
                            </a:avLst>
                          </a:prstGeom>
                          <a:noFill/>
                          <a:ln w="31750" cap="flat" cmpd="sng" algn="ctr">
                            <a:solidFill>
                              <a:sysClr val="windowText" lastClr="000000"/>
                            </a:solidFill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ru-RU" sz="18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149" name="Скругленный прямоугольник 148"/>
                          <p:cNvSpPr/>
                          <p:nvPr/>
                        </p:nvSpPr>
                        <p:spPr>
                          <a:xfrm flipH="1">
                            <a:off x="797916" y="2455328"/>
                            <a:ext cx="120662" cy="547128"/>
                          </a:xfrm>
                          <a:prstGeom prst="roundRect">
                            <a:avLst>
                              <a:gd name="adj" fmla="val 50000"/>
                            </a:avLst>
                          </a:prstGeom>
                          <a:noFill/>
                          <a:ln w="31750" cap="flat" cmpd="sng" algn="ctr">
                            <a:solidFill>
                              <a:sysClr val="windowText" lastClr="000000"/>
                            </a:solidFill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ru-RU" sz="18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150" name="Скругленный прямоугольник 149"/>
                          <p:cNvSpPr/>
                          <p:nvPr/>
                        </p:nvSpPr>
                        <p:spPr>
                          <a:xfrm>
                            <a:off x="793068" y="2276872"/>
                            <a:ext cx="357065" cy="269620"/>
                          </a:xfrm>
                          <a:prstGeom prst="roundRect">
                            <a:avLst/>
                          </a:prstGeom>
                          <a:solidFill>
                            <a:srgbClr val="00B050"/>
                          </a:solidFill>
                          <a:ln w="31750" cap="flat" cmpd="sng" algn="ctr">
                            <a:solidFill>
                              <a:sysClr val="windowText" lastClr="000000"/>
                            </a:solidFill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ru-RU" sz="18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151" name="Улыбающееся лицо 150"/>
                          <p:cNvSpPr/>
                          <p:nvPr/>
                        </p:nvSpPr>
                        <p:spPr>
                          <a:xfrm>
                            <a:off x="838124" y="1452707"/>
                            <a:ext cx="267218" cy="309835"/>
                          </a:xfrm>
                          <a:prstGeom prst="smileyFace">
                            <a:avLst>
                              <a:gd name="adj" fmla="val 4653"/>
                            </a:avLst>
                          </a:prstGeom>
                          <a:gradFill flip="none" rotWithShape="1">
                            <a:gsLst>
                              <a:gs pos="0">
                                <a:srgbClr val="FFFF00">
                                  <a:shade val="30000"/>
                                  <a:satMod val="115000"/>
                                </a:srgbClr>
                              </a:gs>
                              <a:gs pos="50000">
                                <a:srgbClr val="FFFF00">
                                  <a:shade val="67500"/>
                                  <a:satMod val="115000"/>
                                </a:srgbClr>
                              </a:gs>
                              <a:gs pos="100000">
                                <a:srgbClr val="FFFF00">
                                  <a:shade val="100000"/>
                                  <a:satMod val="115000"/>
                                </a:srgbClr>
                              </a:gs>
                            </a:gsLst>
                            <a:lin ang="16200000" scaled="1"/>
                            <a:tileRect/>
                          </a:gradFill>
                          <a:ln w="31750" cap="flat" cmpd="sng" algn="ctr">
                            <a:solidFill>
                              <a:sysClr val="windowText" lastClr="000000"/>
                            </a:solidFill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ru-RU" sz="1800" b="0" i="0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ysClr val="window" lastClr="FFFFFF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152" name="Хорда 151"/>
                          <p:cNvSpPr/>
                          <p:nvPr/>
                        </p:nvSpPr>
                        <p:spPr>
                          <a:xfrm rot="5726762">
                            <a:off x="758544" y="2941325"/>
                            <a:ext cx="178857" cy="211843"/>
                          </a:xfrm>
                          <a:prstGeom prst="chord">
                            <a:avLst>
                              <a:gd name="adj1" fmla="val 4672785"/>
                              <a:gd name="adj2" fmla="val 16200000"/>
                            </a:avLst>
                          </a:prstGeom>
                          <a:solidFill>
                            <a:srgbClr val="FFC000"/>
                          </a:solidFill>
                          <a:ln w="31750" cap="flat" cmpd="sng" algn="ctr">
                            <a:solidFill>
                              <a:sysClr val="windowText" lastClr="000000"/>
                            </a:solidFill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ru-RU" sz="18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153" name="Хорда 152"/>
                          <p:cNvSpPr/>
                          <p:nvPr/>
                        </p:nvSpPr>
                        <p:spPr>
                          <a:xfrm rot="5726762">
                            <a:off x="1005825" y="2938649"/>
                            <a:ext cx="178857" cy="211843"/>
                          </a:xfrm>
                          <a:prstGeom prst="chord">
                            <a:avLst>
                              <a:gd name="adj1" fmla="val 4672785"/>
                              <a:gd name="adj2" fmla="val 16200000"/>
                            </a:avLst>
                          </a:prstGeom>
                          <a:solidFill>
                            <a:srgbClr val="FFC000"/>
                          </a:solidFill>
                          <a:ln w="31750" cap="flat" cmpd="sng" algn="ctr">
                            <a:solidFill>
                              <a:sysClr val="windowText" lastClr="000000"/>
                            </a:solidFill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ru-RU" sz="18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154" name="Скругленный прямоугольник 153"/>
                          <p:cNvSpPr/>
                          <p:nvPr/>
                        </p:nvSpPr>
                        <p:spPr>
                          <a:xfrm>
                            <a:off x="861647" y="1853008"/>
                            <a:ext cx="45719" cy="432727"/>
                          </a:xfrm>
                          <a:prstGeom prst="roundRect">
                            <a:avLst/>
                          </a:prstGeom>
                          <a:solidFill>
                            <a:srgbClr val="00B050"/>
                          </a:solidFill>
                          <a:ln w="15875" cap="flat" cmpd="sng" algn="ctr">
                            <a:solidFill>
                              <a:sysClr val="windowText" lastClr="000000"/>
                            </a:solidFill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ru-RU" sz="18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155" name="Скругленный прямоугольник 154"/>
                          <p:cNvSpPr/>
                          <p:nvPr/>
                        </p:nvSpPr>
                        <p:spPr>
                          <a:xfrm>
                            <a:off x="1049349" y="1855977"/>
                            <a:ext cx="45719" cy="432727"/>
                          </a:xfrm>
                          <a:prstGeom prst="roundRect">
                            <a:avLst/>
                          </a:prstGeom>
                          <a:solidFill>
                            <a:srgbClr val="00B050"/>
                          </a:solidFill>
                          <a:ln w="15875" cap="flat" cmpd="sng" algn="ctr">
                            <a:solidFill>
                              <a:sysClr val="windowText" lastClr="000000"/>
                            </a:solidFill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ru-RU" sz="18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144" name="Пирог 143"/>
                      <p:cNvSpPr/>
                      <p:nvPr/>
                    </p:nvSpPr>
                    <p:spPr>
                      <a:xfrm>
                        <a:off x="1454530" y="3553708"/>
                        <a:ext cx="253189" cy="185903"/>
                      </a:xfrm>
                      <a:prstGeom prst="pie">
                        <a:avLst>
                          <a:gd name="adj1" fmla="val 10757660"/>
                          <a:gd name="adj2" fmla="val 57106"/>
                        </a:avLst>
                      </a:prstGeom>
                      <a:solidFill>
                        <a:srgbClr val="FF6600"/>
                      </a:solidFill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sp>
                  <p:nvSpPr>
                    <p:cNvPr id="142" name="Скругленный прямоугольник 141"/>
                    <p:cNvSpPr/>
                    <p:nvPr/>
                  </p:nvSpPr>
                  <p:spPr>
                    <a:xfrm rot="2467317" flipH="1">
                      <a:off x="1768339" y="4046712"/>
                      <a:ext cx="50530" cy="293565"/>
                    </a:xfrm>
                    <a:prstGeom prst="roundRect">
                      <a:avLst>
                        <a:gd name="adj" fmla="val 50000"/>
                      </a:avLst>
                    </a:prstGeom>
                    <a:noFill/>
                    <a:ln w="3175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7" name="Группа 6"/>
                  <p:cNvGrpSpPr/>
                  <p:nvPr/>
                </p:nvGrpSpPr>
                <p:grpSpPr>
                  <a:xfrm>
                    <a:off x="295420" y="819499"/>
                    <a:ext cx="5804491" cy="2787301"/>
                    <a:chOff x="1783441" y="819499"/>
                    <a:chExt cx="5804491" cy="2787301"/>
                  </a:xfrm>
                </p:grpSpPr>
                <p:grpSp>
                  <p:nvGrpSpPr>
                    <p:cNvPr id="6" name="Группа 5"/>
                    <p:cNvGrpSpPr/>
                    <p:nvPr/>
                  </p:nvGrpSpPr>
                  <p:grpSpPr>
                    <a:xfrm>
                      <a:off x="1783441" y="819499"/>
                      <a:ext cx="5804491" cy="2787301"/>
                      <a:chOff x="1765892" y="819499"/>
                      <a:chExt cx="5804491" cy="2787301"/>
                    </a:xfrm>
                  </p:grpSpPr>
                  <p:cxnSp>
                    <p:nvCxnSpPr>
                      <p:cNvPr id="4" name="Прямая соединительная линия 3"/>
                      <p:cNvCxnSpPr>
                        <a:stCxn id="255" idx="1"/>
                      </p:cNvCxnSpPr>
                      <p:nvPr/>
                    </p:nvCxnSpPr>
                    <p:spPr>
                      <a:xfrm>
                        <a:off x="1906088" y="1253734"/>
                        <a:ext cx="0" cy="1957057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32" name="Скругленный прямоугольник 131"/>
                      <p:cNvSpPr/>
                      <p:nvPr/>
                    </p:nvSpPr>
                    <p:spPr bwMode="auto">
                      <a:xfrm>
                        <a:off x="1765892" y="3155197"/>
                        <a:ext cx="5724525" cy="451603"/>
                      </a:xfrm>
                      <a:prstGeom prst="roundRect">
                        <a:avLst/>
                      </a:prstGeom>
                      <a:pattFill prst="weave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 w="28575" cmpd="sng">
                        <a:solidFill>
                          <a:schemeClr val="tx1"/>
                        </a:solidFill>
                        <a:prstDash val="solid"/>
                        <a:round/>
                        <a:headEnd type="stealth" w="sm" len="sm"/>
                        <a:tailEnd/>
                      </a:ln>
                    </p:spPr>
                    <p:txBody>
                      <a:bodyPr vert="horz" wrap="none" lIns="36000" tIns="36000" rIns="36000" bIns="36000" numCol="1" rtlCol="0" anchor="ctr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ru-RU"/>
                      </a:p>
                    </p:txBody>
                  </p:sp>
                  <p:grpSp>
                    <p:nvGrpSpPr>
                      <p:cNvPr id="184" name="Группа 183"/>
                      <p:cNvGrpSpPr/>
                      <p:nvPr/>
                    </p:nvGrpSpPr>
                    <p:grpSpPr>
                      <a:xfrm>
                        <a:off x="1832866" y="819499"/>
                        <a:ext cx="5737517" cy="2763460"/>
                        <a:chOff x="1404270" y="4034209"/>
                        <a:chExt cx="5737517" cy="2763460"/>
                      </a:xfrm>
                    </p:grpSpPr>
                    <p:grpSp>
                      <p:nvGrpSpPr>
                        <p:cNvPr id="185" name="Группа 122"/>
                        <p:cNvGrpSpPr/>
                        <p:nvPr/>
                      </p:nvGrpSpPr>
                      <p:grpSpPr>
                        <a:xfrm>
                          <a:off x="1435298" y="4034209"/>
                          <a:ext cx="5706489" cy="2763460"/>
                          <a:chOff x="1435298" y="4034209"/>
                          <a:chExt cx="5706489" cy="2763460"/>
                        </a:xfrm>
                      </p:grpSpPr>
                      <p:grpSp>
                        <p:nvGrpSpPr>
                          <p:cNvPr id="195" name="Group 1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435298" y="4034209"/>
                            <a:ext cx="5706489" cy="2763460"/>
                            <a:chOff x="2436" y="8031"/>
                            <a:chExt cx="8385" cy="4022"/>
                          </a:xfrm>
                        </p:grpSpPr>
                        <p:grpSp>
                          <p:nvGrpSpPr>
                            <p:cNvPr id="200" name="Group 25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 flipH="1">
                              <a:off x="2751" y="8031"/>
                              <a:ext cx="864" cy="160"/>
                              <a:chOff x="1331" y="11080"/>
                              <a:chExt cx="864" cy="160"/>
                            </a:xfrm>
                          </p:grpSpPr>
                          <p:sp>
                            <p:nvSpPr>
                              <p:cNvPr id="262" name="Arc 26"/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 rot="16200000">
                                <a:off x="1395" y="11016"/>
                                <a:ext cx="160" cy="288"/>
                              </a:xfrm>
                              <a:custGeom>
                                <a:avLst/>
                                <a:gdLst>
                                  <a:gd name="G0" fmla="+- 486 0 0"/>
                                  <a:gd name="G1" fmla="+- 21600 0 0"/>
                                  <a:gd name="G2" fmla="+- 21600 0 0"/>
                                  <a:gd name="T0" fmla="*/ 486 w 22086"/>
                                  <a:gd name="T1" fmla="*/ 0 h 43200"/>
                                  <a:gd name="T2" fmla="*/ 0 w 22086"/>
                                  <a:gd name="T3" fmla="*/ 43195 h 43200"/>
                                  <a:gd name="T4" fmla="*/ 486 w 22086"/>
                                  <a:gd name="T5" fmla="*/ 21600 h 43200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</a:cxnLst>
                                <a:rect l="0" t="0" r="r" b="b"/>
                                <a:pathLst>
                                  <a:path w="22086" h="43200" fill="none" extrusionOk="0">
                                    <a:moveTo>
                                      <a:pt x="485" y="0"/>
                                    </a:moveTo>
                                    <a:cubicBezTo>
                                      <a:pt x="12415" y="0"/>
                                      <a:pt x="22086" y="9670"/>
                                      <a:pt x="22086" y="21600"/>
                                    </a:cubicBezTo>
                                    <a:cubicBezTo>
                                      <a:pt x="22086" y="33529"/>
                                      <a:pt x="12415" y="43200"/>
                                      <a:pt x="486" y="43200"/>
                                    </a:cubicBezTo>
                                    <a:cubicBezTo>
                                      <a:pt x="323" y="43200"/>
                                      <a:pt x="161" y="43198"/>
                                      <a:pt x="0" y="43194"/>
                                    </a:cubicBezTo>
                                  </a:path>
                                  <a:path w="22086" h="43200" stroke="0" extrusionOk="0">
                                    <a:moveTo>
                                      <a:pt x="485" y="0"/>
                                    </a:moveTo>
                                    <a:cubicBezTo>
                                      <a:pt x="12415" y="0"/>
                                      <a:pt x="22086" y="9670"/>
                                      <a:pt x="22086" y="21600"/>
                                    </a:cubicBezTo>
                                    <a:cubicBezTo>
                                      <a:pt x="22086" y="33529"/>
                                      <a:pt x="12415" y="43200"/>
                                      <a:pt x="486" y="43200"/>
                                    </a:cubicBezTo>
                                    <a:cubicBezTo>
                                      <a:pt x="323" y="43200"/>
                                      <a:pt x="161" y="43198"/>
                                      <a:pt x="0" y="43194"/>
                                    </a:cubicBezTo>
                                    <a:lnTo>
                                      <a:pt x="486" y="21600"/>
                                    </a:lnTo>
                                    <a:close/>
                                  </a:path>
                                </a:pathLst>
                              </a:custGeom>
                              <a:noFill/>
                              <a:ln w="2857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vert="horz" wrap="square" lIns="91440" tIns="45720" rIns="91440" bIns="45720" numCol="1" anchor="t" anchorCtr="0" compatLnSpc="1">
                                <a:prstTxWarp prst="textNoShape">
                                  <a:avLst/>
                                </a:prstTxWarp>
                              </a:bodyPr>
                              <a:lstStyle/>
                              <a:p>
                                <a:endParaRPr lang="ru-RU"/>
                              </a:p>
                            </p:txBody>
                          </p:sp>
                          <p:sp>
                            <p:nvSpPr>
                              <p:cNvPr id="263" name="Arc 27"/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 rot="16200000">
                                <a:off x="1683" y="11016"/>
                                <a:ext cx="160" cy="288"/>
                              </a:xfrm>
                              <a:custGeom>
                                <a:avLst/>
                                <a:gdLst>
                                  <a:gd name="G0" fmla="+- 486 0 0"/>
                                  <a:gd name="G1" fmla="+- 21600 0 0"/>
                                  <a:gd name="G2" fmla="+- 21600 0 0"/>
                                  <a:gd name="T0" fmla="*/ 486 w 22086"/>
                                  <a:gd name="T1" fmla="*/ 0 h 43200"/>
                                  <a:gd name="T2" fmla="*/ 0 w 22086"/>
                                  <a:gd name="T3" fmla="*/ 43195 h 43200"/>
                                  <a:gd name="T4" fmla="*/ 486 w 22086"/>
                                  <a:gd name="T5" fmla="*/ 21600 h 43200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</a:cxnLst>
                                <a:rect l="0" t="0" r="r" b="b"/>
                                <a:pathLst>
                                  <a:path w="22086" h="43200" fill="none" extrusionOk="0">
                                    <a:moveTo>
                                      <a:pt x="485" y="0"/>
                                    </a:moveTo>
                                    <a:cubicBezTo>
                                      <a:pt x="12415" y="0"/>
                                      <a:pt x="22086" y="9670"/>
                                      <a:pt x="22086" y="21600"/>
                                    </a:cubicBezTo>
                                    <a:cubicBezTo>
                                      <a:pt x="22086" y="33529"/>
                                      <a:pt x="12415" y="43200"/>
                                      <a:pt x="486" y="43200"/>
                                    </a:cubicBezTo>
                                    <a:cubicBezTo>
                                      <a:pt x="323" y="43200"/>
                                      <a:pt x="161" y="43198"/>
                                      <a:pt x="0" y="43194"/>
                                    </a:cubicBezTo>
                                  </a:path>
                                  <a:path w="22086" h="43200" stroke="0" extrusionOk="0">
                                    <a:moveTo>
                                      <a:pt x="485" y="0"/>
                                    </a:moveTo>
                                    <a:cubicBezTo>
                                      <a:pt x="12415" y="0"/>
                                      <a:pt x="22086" y="9670"/>
                                      <a:pt x="22086" y="21600"/>
                                    </a:cubicBezTo>
                                    <a:cubicBezTo>
                                      <a:pt x="22086" y="33529"/>
                                      <a:pt x="12415" y="43200"/>
                                      <a:pt x="486" y="43200"/>
                                    </a:cubicBezTo>
                                    <a:cubicBezTo>
                                      <a:pt x="323" y="43200"/>
                                      <a:pt x="161" y="43198"/>
                                      <a:pt x="0" y="43194"/>
                                    </a:cubicBezTo>
                                    <a:lnTo>
                                      <a:pt x="486" y="21600"/>
                                    </a:lnTo>
                                    <a:close/>
                                  </a:path>
                                </a:pathLst>
                              </a:custGeom>
                              <a:noFill/>
                              <a:ln w="2857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vert="horz" wrap="square" lIns="91440" tIns="45720" rIns="91440" bIns="45720" numCol="1" anchor="t" anchorCtr="0" compatLnSpc="1">
                                <a:prstTxWarp prst="textNoShape">
                                  <a:avLst/>
                                </a:prstTxWarp>
                              </a:bodyPr>
                              <a:lstStyle/>
                              <a:p>
                                <a:endParaRPr lang="ru-RU"/>
                              </a:p>
                            </p:txBody>
                          </p:sp>
                          <p:sp>
                            <p:nvSpPr>
                              <p:cNvPr id="264" name="Arc 28"/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 rot="16200000">
                                <a:off x="1971" y="11016"/>
                                <a:ext cx="160" cy="288"/>
                              </a:xfrm>
                              <a:custGeom>
                                <a:avLst/>
                                <a:gdLst>
                                  <a:gd name="G0" fmla="+- 486 0 0"/>
                                  <a:gd name="G1" fmla="+- 21600 0 0"/>
                                  <a:gd name="G2" fmla="+- 21600 0 0"/>
                                  <a:gd name="T0" fmla="*/ 486 w 22086"/>
                                  <a:gd name="T1" fmla="*/ 0 h 43200"/>
                                  <a:gd name="T2" fmla="*/ 0 w 22086"/>
                                  <a:gd name="T3" fmla="*/ 43195 h 43200"/>
                                  <a:gd name="T4" fmla="*/ 486 w 22086"/>
                                  <a:gd name="T5" fmla="*/ 21600 h 43200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</a:cxnLst>
                                <a:rect l="0" t="0" r="r" b="b"/>
                                <a:pathLst>
                                  <a:path w="22086" h="43200" fill="none" extrusionOk="0">
                                    <a:moveTo>
                                      <a:pt x="485" y="0"/>
                                    </a:moveTo>
                                    <a:cubicBezTo>
                                      <a:pt x="12415" y="0"/>
                                      <a:pt x="22086" y="9670"/>
                                      <a:pt x="22086" y="21600"/>
                                    </a:cubicBezTo>
                                    <a:cubicBezTo>
                                      <a:pt x="22086" y="33529"/>
                                      <a:pt x="12415" y="43200"/>
                                      <a:pt x="486" y="43200"/>
                                    </a:cubicBezTo>
                                    <a:cubicBezTo>
                                      <a:pt x="323" y="43200"/>
                                      <a:pt x="161" y="43198"/>
                                      <a:pt x="0" y="43194"/>
                                    </a:cubicBezTo>
                                  </a:path>
                                  <a:path w="22086" h="43200" stroke="0" extrusionOk="0">
                                    <a:moveTo>
                                      <a:pt x="485" y="0"/>
                                    </a:moveTo>
                                    <a:cubicBezTo>
                                      <a:pt x="12415" y="0"/>
                                      <a:pt x="22086" y="9670"/>
                                      <a:pt x="22086" y="21600"/>
                                    </a:cubicBezTo>
                                    <a:cubicBezTo>
                                      <a:pt x="22086" y="33529"/>
                                      <a:pt x="12415" y="43200"/>
                                      <a:pt x="486" y="43200"/>
                                    </a:cubicBezTo>
                                    <a:cubicBezTo>
                                      <a:pt x="323" y="43200"/>
                                      <a:pt x="161" y="43198"/>
                                      <a:pt x="0" y="43194"/>
                                    </a:cubicBezTo>
                                    <a:lnTo>
                                      <a:pt x="486" y="21600"/>
                                    </a:lnTo>
                                    <a:close/>
                                  </a:path>
                                </a:pathLst>
                              </a:custGeom>
                              <a:noFill/>
                              <a:ln w="2857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vert="horz" wrap="square" lIns="91440" tIns="45720" rIns="91440" bIns="45720" numCol="1" anchor="t" anchorCtr="0" compatLnSpc="1">
                                <a:prstTxWarp prst="textNoShape">
                                  <a:avLst/>
                                </a:prstTxWarp>
                              </a:bodyPr>
                              <a:lstStyle/>
                              <a:p>
                                <a:endParaRPr lang="ru-RU"/>
                              </a:p>
                            </p:txBody>
                          </p:sp>
                        </p:grpSp>
                        <p:grpSp>
                          <p:nvGrpSpPr>
                            <p:cNvPr id="201" name="Group 29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 flipH="1">
                              <a:off x="2786" y="8269"/>
                              <a:ext cx="864" cy="160"/>
                              <a:chOff x="1296" y="11080"/>
                              <a:chExt cx="864" cy="160"/>
                            </a:xfrm>
                          </p:grpSpPr>
                          <p:sp>
                            <p:nvSpPr>
                              <p:cNvPr id="259" name="Arc 30"/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 rot="16200000">
                                <a:off x="1360" y="11016"/>
                                <a:ext cx="160" cy="288"/>
                              </a:xfrm>
                              <a:custGeom>
                                <a:avLst/>
                                <a:gdLst>
                                  <a:gd name="G0" fmla="+- 486 0 0"/>
                                  <a:gd name="G1" fmla="+- 21600 0 0"/>
                                  <a:gd name="G2" fmla="+- 21600 0 0"/>
                                  <a:gd name="T0" fmla="*/ 486 w 22086"/>
                                  <a:gd name="T1" fmla="*/ 0 h 43200"/>
                                  <a:gd name="T2" fmla="*/ 0 w 22086"/>
                                  <a:gd name="T3" fmla="*/ 43195 h 43200"/>
                                  <a:gd name="T4" fmla="*/ 486 w 22086"/>
                                  <a:gd name="T5" fmla="*/ 21600 h 43200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</a:cxnLst>
                                <a:rect l="0" t="0" r="r" b="b"/>
                                <a:pathLst>
                                  <a:path w="22086" h="43200" fill="none" extrusionOk="0">
                                    <a:moveTo>
                                      <a:pt x="485" y="0"/>
                                    </a:moveTo>
                                    <a:cubicBezTo>
                                      <a:pt x="12415" y="0"/>
                                      <a:pt x="22086" y="9670"/>
                                      <a:pt x="22086" y="21600"/>
                                    </a:cubicBezTo>
                                    <a:cubicBezTo>
                                      <a:pt x="22086" y="33529"/>
                                      <a:pt x="12415" y="43200"/>
                                      <a:pt x="486" y="43200"/>
                                    </a:cubicBezTo>
                                    <a:cubicBezTo>
                                      <a:pt x="323" y="43200"/>
                                      <a:pt x="161" y="43198"/>
                                      <a:pt x="0" y="43194"/>
                                    </a:cubicBezTo>
                                  </a:path>
                                  <a:path w="22086" h="43200" stroke="0" extrusionOk="0">
                                    <a:moveTo>
                                      <a:pt x="485" y="0"/>
                                    </a:moveTo>
                                    <a:cubicBezTo>
                                      <a:pt x="12415" y="0"/>
                                      <a:pt x="22086" y="9670"/>
                                      <a:pt x="22086" y="21600"/>
                                    </a:cubicBezTo>
                                    <a:cubicBezTo>
                                      <a:pt x="22086" y="33529"/>
                                      <a:pt x="12415" y="43200"/>
                                      <a:pt x="486" y="43200"/>
                                    </a:cubicBezTo>
                                    <a:cubicBezTo>
                                      <a:pt x="323" y="43200"/>
                                      <a:pt x="161" y="43198"/>
                                      <a:pt x="0" y="43194"/>
                                    </a:cubicBezTo>
                                    <a:lnTo>
                                      <a:pt x="486" y="21600"/>
                                    </a:lnTo>
                                    <a:close/>
                                  </a:path>
                                </a:pathLst>
                              </a:custGeom>
                              <a:noFill/>
                              <a:ln w="2857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vert="horz" wrap="square" lIns="91440" tIns="45720" rIns="91440" bIns="45720" numCol="1" anchor="t" anchorCtr="0" compatLnSpc="1">
                                <a:prstTxWarp prst="textNoShape">
                                  <a:avLst/>
                                </a:prstTxWarp>
                              </a:bodyPr>
                              <a:lstStyle/>
                              <a:p>
                                <a:endParaRPr lang="ru-RU"/>
                              </a:p>
                            </p:txBody>
                          </p:sp>
                          <p:sp>
                            <p:nvSpPr>
                              <p:cNvPr id="260" name="Arc 31"/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 rot="16200000">
                                <a:off x="1648" y="11016"/>
                                <a:ext cx="160" cy="288"/>
                              </a:xfrm>
                              <a:custGeom>
                                <a:avLst/>
                                <a:gdLst>
                                  <a:gd name="G0" fmla="+- 486 0 0"/>
                                  <a:gd name="G1" fmla="+- 21600 0 0"/>
                                  <a:gd name="G2" fmla="+- 21600 0 0"/>
                                  <a:gd name="T0" fmla="*/ 486 w 22086"/>
                                  <a:gd name="T1" fmla="*/ 0 h 43200"/>
                                  <a:gd name="T2" fmla="*/ 0 w 22086"/>
                                  <a:gd name="T3" fmla="*/ 43195 h 43200"/>
                                  <a:gd name="T4" fmla="*/ 486 w 22086"/>
                                  <a:gd name="T5" fmla="*/ 21600 h 43200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</a:cxnLst>
                                <a:rect l="0" t="0" r="r" b="b"/>
                                <a:pathLst>
                                  <a:path w="22086" h="43200" fill="none" extrusionOk="0">
                                    <a:moveTo>
                                      <a:pt x="485" y="0"/>
                                    </a:moveTo>
                                    <a:cubicBezTo>
                                      <a:pt x="12415" y="0"/>
                                      <a:pt x="22086" y="9670"/>
                                      <a:pt x="22086" y="21600"/>
                                    </a:cubicBezTo>
                                    <a:cubicBezTo>
                                      <a:pt x="22086" y="33529"/>
                                      <a:pt x="12415" y="43200"/>
                                      <a:pt x="486" y="43200"/>
                                    </a:cubicBezTo>
                                    <a:cubicBezTo>
                                      <a:pt x="323" y="43200"/>
                                      <a:pt x="161" y="43198"/>
                                      <a:pt x="0" y="43194"/>
                                    </a:cubicBezTo>
                                  </a:path>
                                  <a:path w="22086" h="43200" stroke="0" extrusionOk="0">
                                    <a:moveTo>
                                      <a:pt x="485" y="0"/>
                                    </a:moveTo>
                                    <a:cubicBezTo>
                                      <a:pt x="12415" y="0"/>
                                      <a:pt x="22086" y="9670"/>
                                      <a:pt x="22086" y="21600"/>
                                    </a:cubicBezTo>
                                    <a:cubicBezTo>
                                      <a:pt x="22086" y="33529"/>
                                      <a:pt x="12415" y="43200"/>
                                      <a:pt x="486" y="43200"/>
                                    </a:cubicBezTo>
                                    <a:cubicBezTo>
                                      <a:pt x="323" y="43200"/>
                                      <a:pt x="161" y="43198"/>
                                      <a:pt x="0" y="43194"/>
                                    </a:cubicBezTo>
                                    <a:lnTo>
                                      <a:pt x="486" y="21600"/>
                                    </a:lnTo>
                                    <a:close/>
                                  </a:path>
                                </a:pathLst>
                              </a:custGeom>
                              <a:noFill/>
                              <a:ln w="2857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vert="horz" wrap="square" lIns="91440" tIns="45720" rIns="91440" bIns="45720" numCol="1" anchor="t" anchorCtr="0" compatLnSpc="1">
                                <a:prstTxWarp prst="textNoShape">
                                  <a:avLst/>
                                </a:prstTxWarp>
                              </a:bodyPr>
                              <a:lstStyle/>
                              <a:p>
                                <a:endParaRPr lang="ru-RU"/>
                              </a:p>
                            </p:txBody>
                          </p:sp>
                          <p:sp>
                            <p:nvSpPr>
                              <p:cNvPr id="261" name="Arc 32"/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 rot="16200000">
                                <a:off x="1936" y="11016"/>
                                <a:ext cx="160" cy="288"/>
                              </a:xfrm>
                              <a:custGeom>
                                <a:avLst/>
                                <a:gdLst>
                                  <a:gd name="G0" fmla="+- 486 0 0"/>
                                  <a:gd name="G1" fmla="+- 21600 0 0"/>
                                  <a:gd name="G2" fmla="+- 21600 0 0"/>
                                  <a:gd name="T0" fmla="*/ 486 w 22086"/>
                                  <a:gd name="T1" fmla="*/ 0 h 43200"/>
                                  <a:gd name="T2" fmla="*/ 0 w 22086"/>
                                  <a:gd name="T3" fmla="*/ 43195 h 43200"/>
                                  <a:gd name="T4" fmla="*/ 486 w 22086"/>
                                  <a:gd name="T5" fmla="*/ 21600 h 43200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</a:cxnLst>
                                <a:rect l="0" t="0" r="r" b="b"/>
                                <a:pathLst>
                                  <a:path w="22086" h="43200" fill="none" extrusionOk="0">
                                    <a:moveTo>
                                      <a:pt x="485" y="0"/>
                                    </a:moveTo>
                                    <a:cubicBezTo>
                                      <a:pt x="12415" y="0"/>
                                      <a:pt x="22086" y="9670"/>
                                      <a:pt x="22086" y="21600"/>
                                    </a:cubicBezTo>
                                    <a:cubicBezTo>
                                      <a:pt x="22086" y="33529"/>
                                      <a:pt x="12415" y="43200"/>
                                      <a:pt x="486" y="43200"/>
                                    </a:cubicBezTo>
                                    <a:cubicBezTo>
                                      <a:pt x="323" y="43200"/>
                                      <a:pt x="161" y="43198"/>
                                      <a:pt x="0" y="43194"/>
                                    </a:cubicBezTo>
                                  </a:path>
                                  <a:path w="22086" h="43200" stroke="0" extrusionOk="0">
                                    <a:moveTo>
                                      <a:pt x="485" y="0"/>
                                    </a:moveTo>
                                    <a:cubicBezTo>
                                      <a:pt x="12415" y="0"/>
                                      <a:pt x="22086" y="9670"/>
                                      <a:pt x="22086" y="21600"/>
                                    </a:cubicBezTo>
                                    <a:cubicBezTo>
                                      <a:pt x="22086" y="33529"/>
                                      <a:pt x="12415" y="43200"/>
                                      <a:pt x="486" y="43200"/>
                                    </a:cubicBezTo>
                                    <a:cubicBezTo>
                                      <a:pt x="323" y="43200"/>
                                      <a:pt x="161" y="43198"/>
                                      <a:pt x="0" y="43194"/>
                                    </a:cubicBezTo>
                                    <a:lnTo>
                                      <a:pt x="486" y="21600"/>
                                    </a:lnTo>
                                    <a:close/>
                                  </a:path>
                                </a:pathLst>
                              </a:custGeom>
                              <a:noFill/>
                              <a:ln w="2857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vert="horz" wrap="square" lIns="91440" tIns="45720" rIns="91440" bIns="45720" numCol="1" anchor="t" anchorCtr="0" compatLnSpc="1">
                                <a:prstTxWarp prst="textNoShape">
                                  <a:avLst/>
                                </a:prstTxWarp>
                              </a:bodyPr>
                              <a:lstStyle/>
                              <a:p>
                                <a:endParaRPr lang="ru-RU"/>
                              </a:p>
                            </p:txBody>
                          </p:sp>
                        </p:grpSp>
                        <p:grpSp>
                          <p:nvGrpSpPr>
                            <p:cNvPr id="202" name="Group 33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 flipH="1">
                              <a:off x="2786" y="8520"/>
                              <a:ext cx="864" cy="160"/>
                              <a:chOff x="1296" y="11089"/>
                              <a:chExt cx="864" cy="160"/>
                            </a:xfrm>
                          </p:grpSpPr>
                          <p:sp>
                            <p:nvSpPr>
                              <p:cNvPr id="256" name="Arc 34"/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 rot="16200000">
                                <a:off x="1360" y="11025"/>
                                <a:ext cx="160" cy="288"/>
                              </a:xfrm>
                              <a:custGeom>
                                <a:avLst/>
                                <a:gdLst>
                                  <a:gd name="G0" fmla="+- 486 0 0"/>
                                  <a:gd name="G1" fmla="+- 21600 0 0"/>
                                  <a:gd name="G2" fmla="+- 21600 0 0"/>
                                  <a:gd name="T0" fmla="*/ 486 w 22086"/>
                                  <a:gd name="T1" fmla="*/ 0 h 43200"/>
                                  <a:gd name="T2" fmla="*/ 0 w 22086"/>
                                  <a:gd name="T3" fmla="*/ 43195 h 43200"/>
                                  <a:gd name="T4" fmla="*/ 486 w 22086"/>
                                  <a:gd name="T5" fmla="*/ 21600 h 43200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</a:cxnLst>
                                <a:rect l="0" t="0" r="r" b="b"/>
                                <a:pathLst>
                                  <a:path w="22086" h="43200" fill="none" extrusionOk="0">
                                    <a:moveTo>
                                      <a:pt x="485" y="0"/>
                                    </a:moveTo>
                                    <a:cubicBezTo>
                                      <a:pt x="12415" y="0"/>
                                      <a:pt x="22086" y="9670"/>
                                      <a:pt x="22086" y="21600"/>
                                    </a:cubicBezTo>
                                    <a:cubicBezTo>
                                      <a:pt x="22086" y="33529"/>
                                      <a:pt x="12415" y="43200"/>
                                      <a:pt x="486" y="43200"/>
                                    </a:cubicBezTo>
                                    <a:cubicBezTo>
                                      <a:pt x="323" y="43200"/>
                                      <a:pt x="161" y="43198"/>
                                      <a:pt x="0" y="43194"/>
                                    </a:cubicBezTo>
                                  </a:path>
                                  <a:path w="22086" h="43200" stroke="0" extrusionOk="0">
                                    <a:moveTo>
                                      <a:pt x="485" y="0"/>
                                    </a:moveTo>
                                    <a:cubicBezTo>
                                      <a:pt x="12415" y="0"/>
                                      <a:pt x="22086" y="9670"/>
                                      <a:pt x="22086" y="21600"/>
                                    </a:cubicBezTo>
                                    <a:cubicBezTo>
                                      <a:pt x="22086" y="33529"/>
                                      <a:pt x="12415" y="43200"/>
                                      <a:pt x="486" y="43200"/>
                                    </a:cubicBezTo>
                                    <a:cubicBezTo>
                                      <a:pt x="323" y="43200"/>
                                      <a:pt x="161" y="43198"/>
                                      <a:pt x="0" y="43194"/>
                                    </a:cubicBezTo>
                                    <a:lnTo>
                                      <a:pt x="486" y="21600"/>
                                    </a:lnTo>
                                    <a:close/>
                                  </a:path>
                                </a:pathLst>
                              </a:custGeom>
                              <a:noFill/>
                              <a:ln w="2857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vert="horz" wrap="square" lIns="91440" tIns="45720" rIns="91440" bIns="45720" numCol="1" anchor="t" anchorCtr="0" compatLnSpc="1">
                                <a:prstTxWarp prst="textNoShape">
                                  <a:avLst/>
                                </a:prstTxWarp>
                              </a:bodyPr>
                              <a:lstStyle/>
                              <a:p>
                                <a:endParaRPr lang="ru-RU"/>
                              </a:p>
                            </p:txBody>
                          </p:sp>
                          <p:sp>
                            <p:nvSpPr>
                              <p:cNvPr id="257" name="Arc 35"/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 rot="16200000">
                                <a:off x="1648" y="11025"/>
                                <a:ext cx="160" cy="288"/>
                              </a:xfrm>
                              <a:custGeom>
                                <a:avLst/>
                                <a:gdLst>
                                  <a:gd name="G0" fmla="+- 486 0 0"/>
                                  <a:gd name="G1" fmla="+- 21600 0 0"/>
                                  <a:gd name="G2" fmla="+- 21600 0 0"/>
                                  <a:gd name="T0" fmla="*/ 486 w 22086"/>
                                  <a:gd name="T1" fmla="*/ 0 h 43200"/>
                                  <a:gd name="T2" fmla="*/ 0 w 22086"/>
                                  <a:gd name="T3" fmla="*/ 43195 h 43200"/>
                                  <a:gd name="T4" fmla="*/ 486 w 22086"/>
                                  <a:gd name="T5" fmla="*/ 21600 h 43200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</a:cxnLst>
                                <a:rect l="0" t="0" r="r" b="b"/>
                                <a:pathLst>
                                  <a:path w="22086" h="43200" fill="none" extrusionOk="0">
                                    <a:moveTo>
                                      <a:pt x="485" y="0"/>
                                    </a:moveTo>
                                    <a:cubicBezTo>
                                      <a:pt x="12415" y="0"/>
                                      <a:pt x="22086" y="9670"/>
                                      <a:pt x="22086" y="21600"/>
                                    </a:cubicBezTo>
                                    <a:cubicBezTo>
                                      <a:pt x="22086" y="33529"/>
                                      <a:pt x="12415" y="43200"/>
                                      <a:pt x="486" y="43200"/>
                                    </a:cubicBezTo>
                                    <a:cubicBezTo>
                                      <a:pt x="323" y="43200"/>
                                      <a:pt x="161" y="43198"/>
                                      <a:pt x="0" y="43194"/>
                                    </a:cubicBezTo>
                                  </a:path>
                                  <a:path w="22086" h="43200" stroke="0" extrusionOk="0">
                                    <a:moveTo>
                                      <a:pt x="485" y="0"/>
                                    </a:moveTo>
                                    <a:cubicBezTo>
                                      <a:pt x="12415" y="0"/>
                                      <a:pt x="22086" y="9670"/>
                                      <a:pt x="22086" y="21600"/>
                                    </a:cubicBezTo>
                                    <a:cubicBezTo>
                                      <a:pt x="22086" y="33529"/>
                                      <a:pt x="12415" y="43200"/>
                                      <a:pt x="486" y="43200"/>
                                    </a:cubicBezTo>
                                    <a:cubicBezTo>
                                      <a:pt x="323" y="43200"/>
                                      <a:pt x="161" y="43198"/>
                                      <a:pt x="0" y="43194"/>
                                    </a:cubicBezTo>
                                    <a:lnTo>
                                      <a:pt x="486" y="21600"/>
                                    </a:lnTo>
                                    <a:close/>
                                  </a:path>
                                </a:pathLst>
                              </a:custGeom>
                              <a:noFill/>
                              <a:ln w="2857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vert="horz" wrap="square" lIns="91440" tIns="45720" rIns="91440" bIns="45720" numCol="1" anchor="t" anchorCtr="0" compatLnSpc="1">
                                <a:prstTxWarp prst="textNoShape">
                                  <a:avLst/>
                                </a:prstTxWarp>
                              </a:bodyPr>
                              <a:lstStyle/>
                              <a:p>
                                <a:endParaRPr lang="ru-RU"/>
                              </a:p>
                            </p:txBody>
                          </p:sp>
                          <p:sp>
                            <p:nvSpPr>
                              <p:cNvPr id="258" name="Arc 36"/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 rot="16200000">
                                <a:off x="1936" y="11025"/>
                                <a:ext cx="160" cy="288"/>
                              </a:xfrm>
                              <a:custGeom>
                                <a:avLst/>
                                <a:gdLst>
                                  <a:gd name="G0" fmla="+- 486 0 0"/>
                                  <a:gd name="G1" fmla="+- 21600 0 0"/>
                                  <a:gd name="G2" fmla="+- 21600 0 0"/>
                                  <a:gd name="T0" fmla="*/ 486 w 22086"/>
                                  <a:gd name="T1" fmla="*/ 0 h 43200"/>
                                  <a:gd name="T2" fmla="*/ 0 w 22086"/>
                                  <a:gd name="T3" fmla="*/ 43195 h 43200"/>
                                  <a:gd name="T4" fmla="*/ 486 w 22086"/>
                                  <a:gd name="T5" fmla="*/ 21600 h 43200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</a:cxnLst>
                                <a:rect l="0" t="0" r="r" b="b"/>
                                <a:pathLst>
                                  <a:path w="22086" h="43200" fill="none" extrusionOk="0">
                                    <a:moveTo>
                                      <a:pt x="485" y="0"/>
                                    </a:moveTo>
                                    <a:cubicBezTo>
                                      <a:pt x="12415" y="0"/>
                                      <a:pt x="22086" y="9670"/>
                                      <a:pt x="22086" y="21600"/>
                                    </a:cubicBezTo>
                                    <a:cubicBezTo>
                                      <a:pt x="22086" y="33529"/>
                                      <a:pt x="12415" y="43200"/>
                                      <a:pt x="486" y="43200"/>
                                    </a:cubicBezTo>
                                    <a:cubicBezTo>
                                      <a:pt x="323" y="43200"/>
                                      <a:pt x="161" y="43198"/>
                                      <a:pt x="0" y="43194"/>
                                    </a:cubicBezTo>
                                  </a:path>
                                  <a:path w="22086" h="43200" stroke="0" extrusionOk="0">
                                    <a:moveTo>
                                      <a:pt x="485" y="0"/>
                                    </a:moveTo>
                                    <a:cubicBezTo>
                                      <a:pt x="12415" y="0"/>
                                      <a:pt x="22086" y="9670"/>
                                      <a:pt x="22086" y="21600"/>
                                    </a:cubicBezTo>
                                    <a:cubicBezTo>
                                      <a:pt x="22086" y="33529"/>
                                      <a:pt x="12415" y="43200"/>
                                      <a:pt x="486" y="43200"/>
                                    </a:cubicBezTo>
                                    <a:cubicBezTo>
                                      <a:pt x="323" y="43200"/>
                                      <a:pt x="161" y="43198"/>
                                      <a:pt x="0" y="43194"/>
                                    </a:cubicBezTo>
                                    <a:lnTo>
                                      <a:pt x="486" y="21600"/>
                                    </a:lnTo>
                                    <a:close/>
                                  </a:path>
                                </a:pathLst>
                              </a:custGeom>
                              <a:noFill/>
                              <a:ln w="2857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vert="horz" wrap="square" lIns="91440" tIns="45720" rIns="91440" bIns="45720" numCol="1" anchor="t" anchorCtr="0" compatLnSpc="1">
                                <a:prstTxWarp prst="textNoShape">
                                  <a:avLst/>
                                </a:prstTxWarp>
                              </a:bodyPr>
                              <a:lstStyle/>
                              <a:p>
                                <a:endParaRPr lang="ru-RU"/>
                              </a:p>
                            </p:txBody>
                          </p:sp>
                        </p:grpSp>
                        <p:grpSp>
                          <p:nvGrpSpPr>
                            <p:cNvPr id="203" name="Group 37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 flipH="1">
                              <a:off x="2484" y="8183"/>
                              <a:ext cx="318" cy="480"/>
                              <a:chOff x="992" y="11232"/>
                              <a:chExt cx="318" cy="480"/>
                            </a:xfrm>
                          </p:grpSpPr>
                          <p:sp>
                            <p:nvSpPr>
                              <p:cNvPr id="253" name="Line 38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1022" y="11232"/>
                                <a:ext cx="288" cy="0"/>
                              </a:xfrm>
                              <a:prstGeom prst="line">
                                <a:avLst/>
                              </a:prstGeom>
                              <a:noFill/>
                              <a:ln w="2857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vert="horz" wrap="square" lIns="91440" tIns="45720" rIns="91440" bIns="45720" numCol="1" anchor="t" anchorCtr="0" compatLnSpc="1">
                                <a:prstTxWarp prst="textNoShape">
                                  <a:avLst/>
                                </a:prstTxWarp>
                              </a:bodyPr>
                              <a:lstStyle/>
                              <a:p>
                                <a:endParaRPr lang="ru-RU"/>
                              </a:p>
                            </p:txBody>
                          </p:sp>
                          <p:sp>
                            <p:nvSpPr>
                              <p:cNvPr id="254" name="Line 39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992" y="11472"/>
                                <a:ext cx="288" cy="0"/>
                              </a:xfrm>
                              <a:prstGeom prst="line">
                                <a:avLst/>
                              </a:prstGeom>
                              <a:noFill/>
                              <a:ln w="2857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vert="horz" wrap="square" lIns="91440" tIns="45720" rIns="91440" bIns="45720" numCol="1" anchor="t" anchorCtr="0" compatLnSpc="1">
                                <a:prstTxWarp prst="textNoShape">
                                  <a:avLst/>
                                </a:prstTxWarp>
                              </a:bodyPr>
                              <a:lstStyle/>
                              <a:p>
                                <a:endParaRPr lang="ru-RU"/>
                              </a:p>
                            </p:txBody>
                          </p:sp>
                          <p:sp>
                            <p:nvSpPr>
                              <p:cNvPr id="255" name="Line 40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1008" y="11712"/>
                                <a:ext cx="288" cy="0"/>
                              </a:xfrm>
                              <a:prstGeom prst="line">
                                <a:avLst/>
                              </a:prstGeom>
                              <a:noFill/>
                              <a:ln w="2857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vert="horz" wrap="square" lIns="91440" tIns="45720" rIns="91440" bIns="45720" numCol="1" anchor="t" anchorCtr="0" compatLnSpc="1">
                                <a:prstTxWarp prst="textNoShape">
                                  <a:avLst/>
                                </a:prstTxWarp>
                              </a:bodyPr>
                              <a:lstStyle/>
                              <a:p>
                                <a:endParaRPr lang="ru-RU"/>
                              </a:p>
                            </p:txBody>
                          </p:sp>
                        </p:grpSp>
                        <p:sp>
                          <p:nvSpPr>
                            <p:cNvPr id="204" name="Line 41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2500" y="8173"/>
                              <a:ext cx="3" cy="515"/>
                            </a:xfrm>
                            <a:prstGeom prst="line">
                              <a:avLst/>
                            </a:prstGeom>
                            <a:noFill/>
                            <a:ln w="2857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  <p:sp>
                          <p:nvSpPr>
                            <p:cNvPr id="205" name="Line 42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610" y="8183"/>
                              <a:ext cx="6870" cy="0"/>
                            </a:xfrm>
                            <a:prstGeom prst="line">
                              <a:avLst/>
                            </a:prstGeom>
                            <a:noFill/>
                            <a:ln w="2857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  <p:sp>
                          <p:nvSpPr>
                            <p:cNvPr id="206" name="Line 43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634" y="8423"/>
                              <a:ext cx="6849" cy="0"/>
                            </a:xfrm>
                            <a:prstGeom prst="line">
                              <a:avLst/>
                            </a:prstGeom>
                            <a:noFill/>
                            <a:ln w="2857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  <p:sp>
                          <p:nvSpPr>
                            <p:cNvPr id="207" name="Line 44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631" y="8663"/>
                              <a:ext cx="6849" cy="9"/>
                            </a:xfrm>
                            <a:prstGeom prst="line">
                              <a:avLst/>
                            </a:prstGeom>
                            <a:noFill/>
                            <a:ln w="2857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  <p:sp>
                          <p:nvSpPr>
                            <p:cNvPr id="208" name="Oval 45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10483" y="8145"/>
                              <a:ext cx="90" cy="90"/>
                            </a:xfrm>
                            <a:prstGeom prst="ellipse">
                              <a:avLst/>
                            </a:prstGeom>
                            <a:solidFill>
                              <a:srgbClr val="FFFFFF"/>
                            </a:solidFill>
                            <a:ln w="2857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  <p:sp>
                          <p:nvSpPr>
                            <p:cNvPr id="209" name="Oval 46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10483" y="8375"/>
                              <a:ext cx="90" cy="90"/>
                            </a:xfrm>
                            <a:prstGeom prst="ellipse">
                              <a:avLst/>
                            </a:prstGeom>
                            <a:solidFill>
                              <a:srgbClr val="FFFFFF"/>
                            </a:solidFill>
                            <a:ln w="2857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  <p:sp>
                          <p:nvSpPr>
                            <p:cNvPr id="210" name="Oval 47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10483" y="8615"/>
                              <a:ext cx="90" cy="90"/>
                            </a:xfrm>
                            <a:prstGeom prst="ellipse">
                              <a:avLst/>
                            </a:prstGeom>
                            <a:solidFill>
                              <a:srgbClr val="FFFFFF"/>
                            </a:solidFill>
                            <a:ln w="2857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  <p:sp>
                          <p:nvSpPr>
                            <p:cNvPr id="211" name="Rectangle 48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4917" y="9761"/>
                              <a:ext cx="1938" cy="978"/>
                            </a:xfrm>
                            <a:prstGeom prst="rect">
                              <a:avLst/>
                            </a:prstGeom>
                            <a:gradFill flip="none" rotWithShape="1">
                              <a:gsLst>
                                <a:gs pos="0">
                                  <a:srgbClr val="FFFF00">
                                    <a:shade val="30000"/>
                                    <a:satMod val="115000"/>
                                  </a:srgbClr>
                                </a:gs>
                                <a:gs pos="50000">
                                  <a:srgbClr val="FFFF00">
                                    <a:shade val="67500"/>
                                    <a:satMod val="115000"/>
                                  </a:srgbClr>
                                </a:gs>
                                <a:gs pos="100000">
                                  <a:srgbClr val="FFFF00">
                                    <a:shade val="100000"/>
                                    <a:satMod val="115000"/>
                                  </a:srgbClr>
                                </a:gs>
                              </a:gsLst>
                              <a:lin ang="16200000" scaled="1"/>
                              <a:tileRect/>
                            </a:gradFill>
                            <a:ln w="50800" cmpd="dbl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  <p:sp>
                          <p:nvSpPr>
                            <p:cNvPr id="212" name="Line 49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5316" y="8636"/>
                              <a:ext cx="0" cy="1254"/>
                            </a:xfrm>
                            <a:prstGeom prst="line">
                              <a:avLst/>
                            </a:prstGeom>
                            <a:noFill/>
                            <a:ln w="2857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  <p:sp>
                          <p:nvSpPr>
                            <p:cNvPr id="213" name="Line 50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6456" y="8180"/>
                              <a:ext cx="0" cy="1710"/>
                            </a:xfrm>
                            <a:prstGeom prst="line">
                              <a:avLst/>
                            </a:prstGeom>
                            <a:noFill/>
                            <a:ln w="2857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  <p:sp>
                          <p:nvSpPr>
                            <p:cNvPr id="214" name="Oval 51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5275" y="8606"/>
                              <a:ext cx="90" cy="90"/>
                            </a:xfrm>
                            <a:prstGeom prst="ellipse">
                              <a:avLst/>
                            </a:prstGeom>
                            <a:solidFill>
                              <a:srgbClr val="000000"/>
                            </a:solidFill>
                            <a:ln w="2857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  <p:sp>
                          <p:nvSpPr>
                            <p:cNvPr id="215" name="Oval 52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5833" y="8371"/>
                              <a:ext cx="90" cy="90"/>
                            </a:xfrm>
                            <a:prstGeom prst="ellipse">
                              <a:avLst/>
                            </a:prstGeom>
                            <a:solidFill>
                              <a:srgbClr val="000000"/>
                            </a:solidFill>
                            <a:ln w="2857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  <p:sp>
                          <p:nvSpPr>
                            <p:cNvPr id="216" name="Oval 53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410" y="8128"/>
                              <a:ext cx="90" cy="90"/>
                            </a:xfrm>
                            <a:prstGeom prst="ellipse">
                              <a:avLst/>
                            </a:prstGeom>
                            <a:solidFill>
                              <a:srgbClr val="000000"/>
                            </a:solidFill>
                            <a:ln w="2857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  <p:sp>
                          <p:nvSpPr>
                            <p:cNvPr id="217" name="Oval 54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5839" y="9889"/>
                              <a:ext cx="90" cy="90"/>
                            </a:xfrm>
                            <a:prstGeom prst="ellipse">
                              <a:avLst/>
                            </a:prstGeom>
                            <a:solidFill>
                              <a:srgbClr val="FFFFFF"/>
                            </a:solidFill>
                            <a:ln w="2857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  <p:sp>
                          <p:nvSpPr>
                            <p:cNvPr id="218" name="Line 55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5886" y="8408"/>
                              <a:ext cx="0" cy="1482"/>
                            </a:xfrm>
                            <a:prstGeom prst="line">
                              <a:avLst/>
                            </a:prstGeom>
                            <a:noFill/>
                            <a:ln w="2857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  <p:sp>
                          <p:nvSpPr>
                            <p:cNvPr id="222" name="Freeform 6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436" y="11462"/>
                              <a:ext cx="114" cy="399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0" y="0"/>
                                </a:cxn>
                                <a:cxn ang="0">
                                  <a:pos x="0" y="627"/>
                                </a:cxn>
                                <a:cxn ang="0">
                                  <a:pos x="57" y="741"/>
                                </a:cxn>
                                <a:cxn ang="0">
                                  <a:pos x="114" y="627"/>
                                </a:cxn>
                                <a:cxn ang="0">
                                  <a:pos x="114" y="0"/>
                                </a:cxn>
                                <a:cxn ang="0">
                                  <a:pos x="0" y="0"/>
                                </a:cxn>
                              </a:cxnLst>
                              <a:rect l="0" t="0" r="r" b="b"/>
                              <a:pathLst>
                                <a:path w="114" h="741">
                                  <a:moveTo>
                                    <a:pt x="0" y="0"/>
                                  </a:moveTo>
                                  <a:lnTo>
                                    <a:pt x="0" y="627"/>
                                  </a:lnTo>
                                  <a:lnTo>
                                    <a:pt x="57" y="741"/>
                                  </a:lnTo>
                                  <a:lnTo>
                                    <a:pt x="114" y="627"/>
                                  </a:lnTo>
                                  <a:lnTo>
                                    <a:pt x="114" y="0"/>
                                  </a:lnTo>
                                  <a:lnTo>
                                    <a:pt x="0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C0C0C0"/>
                            </a:solidFill>
                            <a:ln w="2857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  <p:sp>
                          <p:nvSpPr>
                            <p:cNvPr id="229" name="Freeform 69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5119" y="9944"/>
                              <a:ext cx="306" cy="744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114" y="0"/>
                                </a:cxn>
                                <a:cxn ang="0">
                                  <a:pos x="0" y="342"/>
                                </a:cxn>
                                <a:cxn ang="0">
                                  <a:pos x="171" y="171"/>
                                </a:cxn>
                                <a:cxn ang="0">
                                  <a:pos x="0" y="684"/>
                                </a:cxn>
                              </a:cxnLst>
                              <a:rect l="0" t="0" r="r" b="b"/>
                              <a:pathLst>
                                <a:path w="171" h="684">
                                  <a:moveTo>
                                    <a:pt x="114" y="0"/>
                                  </a:moveTo>
                                  <a:lnTo>
                                    <a:pt x="0" y="342"/>
                                  </a:lnTo>
                                  <a:lnTo>
                                    <a:pt x="171" y="171"/>
                                  </a:lnTo>
                                  <a:lnTo>
                                    <a:pt x="0" y="684"/>
                                  </a:lnTo>
                                </a:path>
                              </a:pathLst>
                            </a:custGeom>
                            <a:noFill/>
                            <a:ln w="28575">
                              <a:solidFill>
                                <a:srgbClr val="FF0000"/>
                              </a:solidFill>
                              <a:round/>
                              <a:headEnd/>
                              <a:tailEnd type="triangle" w="med" len="lg"/>
                            </a:ln>
                          </p:spPr>
                          <p:txBody>
                            <a:bodyPr vert="horz" wrap="square" lIns="36000" tIns="36000" rIns="36000" bIns="36000" numCol="1" anchor="ctr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  <p:sp>
                          <p:nvSpPr>
                            <p:cNvPr id="230" name="Oval 70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412" y="9879"/>
                              <a:ext cx="90" cy="90"/>
                            </a:xfrm>
                            <a:prstGeom prst="ellipse">
                              <a:avLst/>
                            </a:prstGeom>
                            <a:solidFill>
                              <a:srgbClr val="FFFFFF"/>
                            </a:solidFill>
                            <a:ln w="2857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  <p:sp>
                          <p:nvSpPr>
                            <p:cNvPr id="232" name="Oval 72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10480" y="8864"/>
                              <a:ext cx="90" cy="90"/>
                            </a:xfrm>
                            <a:prstGeom prst="ellipse">
                              <a:avLst/>
                            </a:prstGeom>
                            <a:solidFill>
                              <a:srgbClr val="FFFFFF"/>
                            </a:solidFill>
                            <a:ln w="2857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  <p:sp>
                          <p:nvSpPr>
                            <p:cNvPr id="234" name="Text Box 75"/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740" y="10490"/>
                              <a:ext cx="392" cy="344"/>
                            </a:xfrm>
                            <a:prstGeom prst="rect">
                              <a:avLst/>
                            </a:prstGeom>
                            <a:noFill/>
                            <a:ln w="28575">
                              <a:noFill/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 vert="horz" wrap="square" lIns="0" tIns="0" rIns="0" bIns="0" numCol="1" anchor="ctr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pPr algn="ctr" fontAlgn="base">
                                <a:lnSpc>
                                  <a:spcPts val="1800"/>
                                </a:lnSpc>
                                <a:spcBef>
                                  <a:spcPct val="0"/>
                                </a:spcBef>
                              </a:pPr>
                              <a:r>
                                <a:rPr lang="en-US" b="1" kern="0" dirty="0">
                                  <a:ln w="12700">
                                    <a:solidFill>
                                      <a:prstClr val="black"/>
                                    </a:solidFill>
                                    <a:prstDash val="solid"/>
                                  </a:ln>
                                  <a:solidFill>
                                    <a:srgbClr val="FF0000"/>
                                  </a:solidFill>
                                  <a:latin typeface="Cambria Math" pitchFamily="18" charset="0"/>
                                  <a:ea typeface="Cambria Math" pitchFamily="18" charset="0"/>
                                  <a:cs typeface="Arial" pitchFamily="34" charset="0"/>
                                </a:rPr>
                                <a:t>R</a:t>
                              </a:r>
                              <a:r>
                                <a:rPr lang="en-US" b="1" kern="0" baseline="-18000" dirty="0">
                                  <a:ln w="12700">
                                    <a:solidFill>
                                      <a:prstClr val="black"/>
                                    </a:solidFill>
                                    <a:prstDash val="solid"/>
                                  </a:ln>
                                  <a:solidFill>
                                    <a:srgbClr val="FF0000"/>
                                  </a:solidFill>
                                  <a:latin typeface="Cambria Math" pitchFamily="18" charset="0"/>
                                  <a:ea typeface="Cambria Math" pitchFamily="18" charset="0"/>
                                  <a:cs typeface="Arial" pitchFamily="34" charset="0"/>
                                </a:rPr>
                                <a:t>0</a:t>
                              </a:r>
                              <a:endParaRPr lang="ru-RU" b="1" kern="0" baseline="-18000" dirty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 pitchFamily="18" charset="0"/>
                                <a:ea typeface="Cambria Math" pitchFamily="18" charset="0"/>
                                <a:cs typeface="Arial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35" name="Text Box 76"/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087" y="10931"/>
                              <a:ext cx="551" cy="313"/>
                            </a:xfrm>
                            <a:prstGeom prst="rect">
                              <a:avLst/>
                            </a:prstGeom>
                            <a:noFill/>
                            <a:ln w="28575">
                              <a:noFill/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 vert="horz" wrap="square" lIns="0" tIns="0" rIns="0" bIns="0" numCol="1" anchor="ctr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pPr marL="0" marR="0" lvl="0" indent="0" algn="ctr" defTabSz="914400" rtl="0" eaLnBrk="1" fontAlgn="base" latinLnBrk="0" hangingPunct="1">
                                <a:lnSpc>
                                  <a:spcPts val="1800"/>
                                </a:lnSpc>
                                <a:spcBef>
                                  <a:spcPct val="0"/>
                                </a:spcBef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lang="en-US" b="1" kern="0" dirty="0" smtClean="0">
                                  <a:ln w="12700">
                                    <a:solidFill>
                                      <a:prstClr val="black"/>
                                    </a:solidFill>
                                    <a:prstDash val="solid"/>
                                  </a:ln>
                                  <a:solidFill>
                                    <a:srgbClr val="FF0000"/>
                                  </a:solidFill>
                                  <a:latin typeface="Cambria Math" pitchFamily="18" charset="0"/>
                                  <a:ea typeface="Cambria Math" pitchFamily="18" charset="0"/>
                                  <a:cs typeface="Arial" pitchFamily="34" charset="0"/>
                                </a:rPr>
                                <a:t>U</a:t>
                              </a:r>
                              <a:r>
                                <a:rPr lang="ru-RU" b="1" kern="0" baseline="-18000" dirty="0" smtClean="0">
                                  <a:ln w="12700">
                                    <a:solidFill>
                                      <a:prstClr val="black"/>
                                    </a:solidFill>
                                    <a:prstDash val="solid"/>
                                  </a:ln>
                                  <a:solidFill>
                                    <a:srgbClr val="FF0000"/>
                                  </a:solidFill>
                                  <a:latin typeface="Cambria Math" pitchFamily="18" charset="0"/>
                                  <a:ea typeface="Cambria Math" pitchFamily="18" charset="0"/>
                                  <a:cs typeface="Arial" pitchFamily="34" charset="0"/>
                                </a:rPr>
                                <a:t>ЗМ</a:t>
                              </a:r>
                              <a:endParaRPr lang="ru-RU" b="1" kern="0" baseline="-18000" dirty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 pitchFamily="18" charset="0"/>
                                <a:ea typeface="Cambria Math" pitchFamily="18" charset="0"/>
                                <a:cs typeface="Arial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36" name="Text Box 77"/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326" y="10321"/>
                              <a:ext cx="392" cy="313"/>
                            </a:xfrm>
                            <a:prstGeom prst="rect">
                              <a:avLst/>
                            </a:prstGeom>
                            <a:noFill/>
                            <a:ln w="28575">
                              <a:noFill/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 vert="horz" wrap="square" lIns="0" tIns="0" rIns="0" bIns="0" numCol="1" anchor="ctr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pPr marR="0" lvl="0" indent="0" algn="ctr" fontAlgn="base">
                                <a:lnSpc>
                                  <a:spcPts val="1800"/>
                                </a:lnSpc>
                                <a:spcBef>
                                  <a:spcPct val="0"/>
                                </a:spcBef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lang="ru-RU" b="1" kern="0" dirty="0">
                                  <a:ln w="12700">
                                    <a:solidFill>
                                      <a:prstClr val="black"/>
                                    </a:solidFill>
                                    <a:prstDash val="solid"/>
                                  </a:ln>
                                  <a:solidFill>
                                    <a:srgbClr val="FF0000"/>
                                  </a:solidFill>
                                  <a:latin typeface="Cambria Math" pitchFamily="18" charset="0"/>
                                  <a:ea typeface="Cambria Math" pitchFamily="18" charset="0"/>
                                  <a:cs typeface="Arial" pitchFamily="34" charset="0"/>
                                </a:rPr>
                                <a:t>А</a:t>
                              </a:r>
                              <a:r>
                                <a:rPr lang="ru-RU" b="1" kern="0" baseline="-25000" dirty="0">
                                  <a:ln w="12700">
                                    <a:solidFill>
                                      <a:prstClr val="black"/>
                                    </a:solidFill>
                                    <a:prstDash val="solid"/>
                                  </a:ln>
                                  <a:solidFill>
                                    <a:srgbClr val="FF0000"/>
                                  </a:solidFill>
                                  <a:latin typeface="Cambria Math" pitchFamily="18" charset="0"/>
                                  <a:ea typeface="Cambria Math" pitchFamily="18" charset="0"/>
                                  <a:cs typeface="Arial" pitchFamily="34" charset="0"/>
                                </a:rPr>
                                <a:t>1</a:t>
                              </a:r>
                            </a:p>
                          </p:txBody>
                        </p:sp>
                        <p:sp>
                          <p:nvSpPr>
                            <p:cNvPr id="237" name="Text Box 78"/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10586" y="8066"/>
                              <a:ext cx="235" cy="228"/>
                            </a:xfrm>
                            <a:prstGeom prst="rect">
                              <a:avLst/>
                            </a:prstGeom>
                            <a:noFill/>
                            <a:ln w="28575">
                              <a:noFill/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 vert="horz" wrap="square" lIns="0" tIns="0" rIns="0" bIns="0" numCol="1" anchor="ctr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pPr marR="0" lvl="0" indent="0" algn="ctr" fontAlgn="base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ts val="100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lang="ru-RU" sz="1400" b="1" kern="0" dirty="0">
                                  <a:ln w="12700">
                                    <a:solidFill>
                                      <a:prstClr val="black"/>
                                    </a:solidFill>
                                    <a:prstDash val="solid"/>
                                  </a:ln>
                                  <a:solidFill>
                                    <a:srgbClr val="FFFF00"/>
                                  </a:solidFill>
                                  <a:latin typeface="Cambria Math" pitchFamily="18" charset="0"/>
                                  <a:ea typeface="Cambria Math" pitchFamily="18" charset="0"/>
                                  <a:cs typeface="Arial" pitchFamily="34" charset="0"/>
                                </a:rPr>
                                <a:t>А</a:t>
                              </a:r>
                            </a:p>
                          </p:txBody>
                        </p:sp>
                        <p:sp>
                          <p:nvSpPr>
                            <p:cNvPr id="238" name="Text Box 79"/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10586" y="8303"/>
                              <a:ext cx="235" cy="228"/>
                            </a:xfrm>
                            <a:prstGeom prst="rect">
                              <a:avLst/>
                            </a:prstGeom>
                            <a:noFill/>
                            <a:ln w="28575">
                              <a:noFill/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 vert="horz" wrap="square" lIns="0" tIns="0" rIns="0" bIns="0" numCol="1" anchor="ctr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pPr algn="ctr" fontAlgn="base">
                                <a:spcBef>
                                  <a:spcPct val="0"/>
                                </a:spcBef>
                                <a:spcAft>
                                  <a:spcPts val="1000"/>
                                </a:spcAft>
                              </a:pPr>
                              <a:r>
                                <a:rPr lang="ru-RU" sz="1400" b="1" kern="0" dirty="0">
                                  <a:ln w="12700">
                                    <a:solidFill>
                                      <a:prstClr val="black"/>
                                    </a:solidFill>
                                    <a:prstDash val="solid"/>
                                  </a:ln>
                                  <a:solidFill>
                                    <a:srgbClr val="FF0000"/>
                                  </a:solidFill>
                                  <a:latin typeface="Cambria Math" pitchFamily="18" charset="0"/>
                                  <a:ea typeface="Cambria Math" pitchFamily="18" charset="0"/>
                                  <a:cs typeface="Arial" pitchFamily="34" charset="0"/>
                                </a:rPr>
                                <a:t>В</a:t>
                              </a:r>
                            </a:p>
                          </p:txBody>
                        </p:sp>
                        <p:sp>
                          <p:nvSpPr>
                            <p:cNvPr id="239" name="Text Box 80"/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10586" y="8541"/>
                              <a:ext cx="214" cy="228"/>
                            </a:xfrm>
                            <a:prstGeom prst="rect">
                              <a:avLst/>
                            </a:prstGeom>
                            <a:noFill/>
                            <a:ln w="28575">
                              <a:noFill/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 vert="horz" wrap="square" lIns="0" tIns="0" rIns="0" bIns="0" numCol="1" anchor="ctr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pPr algn="ctr" fontAlgn="base">
                                <a:spcBef>
                                  <a:spcPct val="0"/>
                                </a:spcBef>
                                <a:spcAft>
                                  <a:spcPts val="1000"/>
                                </a:spcAft>
                              </a:pPr>
                              <a:r>
                                <a:rPr lang="ru-RU" sz="1400" b="1" kern="0" dirty="0">
                                  <a:ln w="12700">
                                    <a:solidFill>
                                      <a:prstClr val="black"/>
                                    </a:solidFill>
                                    <a:prstDash val="solid"/>
                                  </a:ln>
                                  <a:solidFill>
                                    <a:srgbClr val="FF0000"/>
                                  </a:solidFill>
                                  <a:latin typeface="Cambria Math" pitchFamily="18" charset="0"/>
                                  <a:ea typeface="Cambria Math" pitchFamily="18" charset="0"/>
                                  <a:cs typeface="Arial" pitchFamily="34" charset="0"/>
                                </a:rPr>
                                <a:t>С</a:t>
                              </a:r>
                            </a:p>
                          </p:txBody>
                        </p:sp>
                        <p:sp>
                          <p:nvSpPr>
                            <p:cNvPr id="240" name="Text Box 81"/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10586" y="8799"/>
                              <a:ext cx="214" cy="228"/>
                            </a:xfrm>
                            <a:prstGeom prst="rect">
                              <a:avLst/>
                            </a:prstGeom>
                            <a:noFill/>
                            <a:ln w="28575">
                              <a:noFill/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 vert="horz" wrap="square" lIns="0" tIns="0" rIns="0" bIns="0" numCol="1" anchor="ctr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pPr marR="0" lvl="0" indent="0" algn="ctr" fontAlgn="base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ts val="100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lang="en-US" sz="1400" b="1" kern="0" dirty="0">
                                  <a:ln w="12700">
                                    <a:solidFill>
                                      <a:prstClr val="black"/>
                                    </a:solidFill>
                                    <a:prstDash val="solid"/>
                                  </a:ln>
                                  <a:solidFill>
                                    <a:srgbClr val="FF0000"/>
                                  </a:solidFill>
                                  <a:latin typeface="Cambria Math" pitchFamily="18" charset="0"/>
                                  <a:ea typeface="Cambria Math" pitchFamily="18" charset="0"/>
                                  <a:cs typeface="Arial" pitchFamily="34" charset="0"/>
                                </a:rPr>
                                <a:t>N</a:t>
                              </a:r>
                              <a:endParaRPr lang="ru-RU" sz="1400" b="1" kern="0" dirty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 pitchFamily="18" charset="0"/>
                                <a:ea typeface="Cambria Math" pitchFamily="18" charset="0"/>
                                <a:cs typeface="Arial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41" name="Oval 82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5269" y="9889"/>
                              <a:ext cx="90" cy="90"/>
                            </a:xfrm>
                            <a:prstGeom prst="ellipse">
                              <a:avLst/>
                            </a:prstGeom>
                            <a:solidFill>
                              <a:srgbClr val="FFFFFF"/>
                            </a:solidFill>
                            <a:ln w="2857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  <p:sp>
                          <p:nvSpPr>
                            <p:cNvPr id="242" name="Text Box 85"/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7835" y="9797"/>
                              <a:ext cx="607" cy="467"/>
                            </a:xfrm>
                            <a:prstGeom prst="rect">
                              <a:avLst/>
                            </a:prstGeom>
                            <a:noFill/>
                            <a:ln w="28575">
                              <a:noFill/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 vert="horz" wrap="square" lIns="0" tIns="0" rIns="0" bIns="0" numCol="1" anchor="ctr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pPr marL="0" marR="0" lvl="0" indent="0" algn="ctr" defTabSz="914400" rtl="0" eaLnBrk="1" fontAlgn="base" latinLnBrk="0" hangingPunct="1">
                                <a:lnSpc>
                                  <a:spcPts val="1800"/>
                                </a:lnSpc>
                                <a:spcBef>
                                  <a:spcPct val="0"/>
                                </a:spcBef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en-US" b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Arial Narrow" pitchFamily="34" charset="0"/>
                                  <a:cs typeface="Arial" pitchFamily="34" charset="0"/>
                                </a:rPr>
                                <a:t>R</a:t>
                              </a:r>
                              <a:r>
                                <a:rPr kumimoji="0" lang="ru-RU" b="1" u="none" strike="noStrike" cap="none" normalizeH="0" baseline="-2500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Arial Narrow" pitchFamily="34" charset="0"/>
                                  <a:cs typeface="Arial" pitchFamily="34" charset="0"/>
                                </a:rPr>
                                <a:t>из</a:t>
                              </a:r>
                              <a:r>
                                <a:rPr kumimoji="0" lang="en-US" sz="2000" b="1" u="none" strike="noStrike" cap="none" normalizeH="0" baseline="-2500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Arial Narrow" pitchFamily="34" charset="0"/>
                                  <a:cs typeface="Arial" pitchFamily="34" charset="0"/>
                                </a:rPr>
                                <a:t>C</a:t>
                              </a:r>
                              <a:endParaRPr kumimoji="0" lang="ru-RU" sz="2000" b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Arial Narrow" pitchFamily="34" charset="0"/>
                                <a:cs typeface="Arial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43" name="Line 86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10268" y="8190"/>
                              <a:ext cx="16" cy="3240"/>
                            </a:xfrm>
                            <a:prstGeom prst="line">
                              <a:avLst/>
                            </a:prstGeom>
                            <a:noFill/>
                            <a:ln w="28575">
                              <a:solidFill>
                                <a:srgbClr val="000000"/>
                              </a:solidFill>
                              <a:round/>
                              <a:headEnd type="oval"/>
                              <a:tailEnd/>
                            </a:ln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  <p:sp>
                          <p:nvSpPr>
                            <p:cNvPr id="244" name="Line 87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9437" y="8420"/>
                              <a:ext cx="0" cy="3033"/>
                            </a:xfrm>
                            <a:prstGeom prst="line">
                              <a:avLst/>
                            </a:prstGeom>
                            <a:noFill/>
                            <a:ln w="28575">
                              <a:solidFill>
                                <a:srgbClr val="000000"/>
                              </a:solidFill>
                              <a:round/>
                              <a:headEnd type="oval"/>
                              <a:tailEnd/>
                            </a:ln>
                          </p:spPr>
                          <p:txBody>
                            <a:bodyPr vert="horz" wrap="square" lIns="36000" tIns="36000" rIns="36000" bIns="36000" numCol="1" anchor="ctr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  <p:sp>
                          <p:nvSpPr>
                            <p:cNvPr id="245" name="Line 88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8569" y="8660"/>
                              <a:ext cx="0" cy="2793"/>
                            </a:xfrm>
                            <a:prstGeom prst="line">
                              <a:avLst/>
                            </a:prstGeom>
                            <a:noFill/>
                            <a:ln w="28575">
                              <a:solidFill>
                                <a:srgbClr val="000000"/>
                              </a:solidFill>
                              <a:round/>
                              <a:headEnd type="oval"/>
                              <a:tailEnd/>
                            </a:ln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  <p:sp>
                          <p:nvSpPr>
                            <p:cNvPr id="246" name="Text Box 92"/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9544" y="9838"/>
                              <a:ext cx="633" cy="419"/>
                            </a:xfrm>
                            <a:prstGeom prst="rect">
                              <a:avLst/>
                            </a:prstGeom>
                            <a:noFill/>
                            <a:ln w="28575">
                              <a:noFill/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 vert="horz" wrap="square" lIns="0" tIns="0" rIns="0" bIns="0" numCol="1" anchor="ctr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pPr marL="0" marR="0" lvl="0" indent="0" algn="ctr" defTabSz="914400" rtl="0" eaLnBrk="1" fontAlgn="base" latinLnBrk="0" hangingPunct="1">
                                <a:lnSpc>
                                  <a:spcPts val="1800"/>
                                </a:lnSpc>
                                <a:spcBef>
                                  <a:spcPct val="0"/>
                                </a:spcBef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en-US" b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Arial Narrow" pitchFamily="34" charset="0"/>
                                </a:rPr>
                                <a:t>R</a:t>
                              </a:r>
                              <a:r>
                                <a:rPr kumimoji="0" lang="ru-RU" b="1" u="none" strike="noStrike" cap="none" normalizeH="0" baseline="-2500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Arial Narrow" pitchFamily="34" charset="0"/>
                                </a:rPr>
                                <a:t>из</a:t>
                              </a:r>
                              <a:r>
                                <a:rPr kumimoji="0" lang="en-US" sz="2000" b="1" u="none" strike="noStrike" cap="none" normalizeH="0" baseline="-2500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Arial Narrow" pitchFamily="34" charset="0"/>
                                </a:rPr>
                                <a:t>A</a:t>
                              </a:r>
                              <a:endParaRPr kumimoji="0" lang="ru-RU" b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Arial Narrow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47" name="Text Box 93"/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8714" y="9829"/>
                              <a:ext cx="607" cy="416"/>
                            </a:xfrm>
                            <a:prstGeom prst="rect">
                              <a:avLst/>
                            </a:prstGeom>
                            <a:noFill/>
                            <a:ln w="28575">
                              <a:noFill/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 vert="horz" wrap="square" lIns="0" tIns="0" rIns="0" bIns="0" numCol="1" anchor="ctr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pPr marL="0" marR="0" lvl="0" indent="0" algn="ctr" defTabSz="914400" rtl="0" eaLnBrk="1" fontAlgn="base" latinLnBrk="0" hangingPunct="1">
                                <a:lnSpc>
                                  <a:spcPts val="1800"/>
                                </a:lnSpc>
                                <a:spcBef>
                                  <a:spcPct val="0"/>
                                </a:spcBef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en-US" b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Arial Narrow" pitchFamily="34" charset="0"/>
                                  <a:cs typeface="Arial" pitchFamily="34" charset="0"/>
                                </a:rPr>
                                <a:t>R</a:t>
                              </a:r>
                              <a:r>
                                <a:rPr kumimoji="0" lang="ru-RU" b="1" u="none" strike="noStrike" cap="none" normalizeH="0" baseline="-2500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Arial Narrow" pitchFamily="34" charset="0"/>
                                  <a:cs typeface="Arial" pitchFamily="34" charset="0"/>
                                </a:rPr>
                                <a:t>из</a:t>
                              </a:r>
                              <a:r>
                                <a:rPr lang="en-US" sz="2000" b="1" baseline="-25000" dirty="0" smtClean="0">
                                  <a:latin typeface="Arial Narrow" pitchFamily="34" charset="0"/>
                                  <a:cs typeface="Arial" pitchFamily="34" charset="0"/>
                                </a:rPr>
                                <a:t>B</a:t>
                              </a:r>
                              <a:endParaRPr kumimoji="0" lang="ru-RU" b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Arial Narrow" pitchFamily="34" charset="0"/>
                                <a:cs typeface="Arial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49" name="Text Box 95"/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4697" y="11467"/>
                              <a:ext cx="1128" cy="586"/>
                            </a:xfrm>
                            <a:prstGeom prst="rect">
                              <a:avLst/>
                            </a:prstGeom>
                            <a:solidFill>
                              <a:srgbClr val="FFCC00"/>
                            </a:solidFill>
                            <a:ln w="28575">
                              <a:noFill/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 vert="horz" wrap="square" lIns="0" tIns="0" rIns="0" bIns="0" numCol="1" anchor="ctr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pPr marL="0" marR="0" lvl="0" indent="0" algn="ctr" defTabSz="914400" rtl="0" eaLnBrk="1" fontAlgn="base" latinLnBrk="0" hangingPunct="1">
                                <a:lnSpc>
                                  <a:spcPts val="1000"/>
                                </a:lnSpc>
                                <a:spcBef>
                                  <a:spcPct val="0"/>
                                </a:spcBef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lang="ru-RU" sz="1200" b="1" dirty="0">
                                  <a:latin typeface="Arial Narrow" pitchFamily="34" charset="0"/>
                                  <a:cs typeface="Arial" pitchFamily="34" charset="0"/>
                                </a:rPr>
                                <a:t>Защитное заземление (</a:t>
                              </a:r>
                              <a:r>
                                <a:rPr lang="ru-RU" sz="1200" b="1" dirty="0">
                                  <a:latin typeface="Arial Narrow" pitchFamily="34" charset="0"/>
                                  <a:cs typeface="Arial" pitchFamily="34" charset="0"/>
                                  <a:sym typeface="Symbol" pitchFamily="18" charset="2"/>
                                </a:rPr>
                                <a:t></a:t>
                              </a:r>
                              <a:r>
                                <a:rPr lang="ru-RU" sz="1200" b="1" dirty="0">
                                  <a:latin typeface="Arial Narrow" pitchFamily="34" charset="0"/>
                                  <a:cs typeface="Arial" pitchFamily="34" charset="0"/>
                                </a:rPr>
                                <a:t>4 Ом)</a:t>
                              </a:r>
                            </a:p>
                          </p:txBody>
                        </p:sp>
                        <p:sp>
                          <p:nvSpPr>
                            <p:cNvPr id="250" name="Freeform 96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4724" y="10109"/>
                              <a:ext cx="193" cy="1236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568" y="0"/>
                                </a:cxn>
                                <a:cxn ang="0">
                                  <a:pos x="0" y="0"/>
                                </a:cxn>
                                <a:cxn ang="0">
                                  <a:pos x="0" y="1596"/>
                                </a:cxn>
                              </a:cxnLst>
                              <a:rect l="0" t="0" r="r" b="b"/>
                              <a:pathLst>
                                <a:path w="568" h="1596">
                                  <a:moveTo>
                                    <a:pt x="568" y="0"/>
                                  </a:moveTo>
                                  <a:lnTo>
                                    <a:pt x="0" y="0"/>
                                  </a:lnTo>
                                  <a:lnTo>
                                    <a:pt x="0" y="1596"/>
                                  </a:lnTo>
                                </a:path>
                              </a:pathLst>
                            </a:custGeom>
                            <a:noFill/>
                            <a:ln w="28575">
                              <a:solidFill>
                                <a:srgbClr val="FF0000"/>
                              </a:solidFill>
                              <a:prstDash val="lgDash"/>
                              <a:round/>
                              <a:headEnd/>
                              <a:tailEnd type="triangle" w="med" len="lg"/>
                            </a:ln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  <p:sp>
                          <p:nvSpPr>
                            <p:cNvPr id="251" name="Freeform 97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664" y="8723"/>
                              <a:ext cx="2844" cy="2679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0" y="2679"/>
                                </a:cxn>
                                <a:cxn ang="0">
                                  <a:pos x="0" y="0"/>
                                </a:cxn>
                                <a:cxn ang="0">
                                  <a:pos x="2272" y="0"/>
                                </a:cxn>
                                <a:cxn ang="0">
                                  <a:pos x="2272" y="969"/>
                                </a:cxn>
                              </a:cxnLst>
                              <a:rect l="0" t="0" r="r" b="b"/>
                              <a:pathLst>
                                <a:path w="2272" h="2679">
                                  <a:moveTo>
                                    <a:pt x="0" y="2679"/>
                                  </a:moveTo>
                                  <a:lnTo>
                                    <a:pt x="0" y="0"/>
                                  </a:lnTo>
                                  <a:lnTo>
                                    <a:pt x="2272" y="0"/>
                                  </a:lnTo>
                                  <a:lnTo>
                                    <a:pt x="2272" y="969"/>
                                  </a:lnTo>
                                </a:path>
                              </a:pathLst>
                            </a:custGeom>
                            <a:noFill/>
                            <a:ln w="28575">
                              <a:solidFill>
                                <a:srgbClr val="FF0000"/>
                              </a:solidFill>
                              <a:prstDash val="lgDash"/>
                              <a:round/>
                              <a:headEnd/>
                              <a:tailEnd type="triangle" w="med" len="lg"/>
                            </a:ln>
                          </p:spPr>
                          <p:txBody>
                            <a:bodyPr vert="horz" wrap="square" lIns="36000" tIns="36000" rIns="36000" bIns="36000" numCol="1" anchor="ctr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  <p:sp>
                          <p:nvSpPr>
                            <p:cNvPr id="252" name="Text Box 98"/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4363" y="9230"/>
                              <a:ext cx="607" cy="416"/>
                            </a:xfrm>
                            <a:prstGeom prst="rect">
                              <a:avLst/>
                            </a:prstGeom>
                            <a:noFill/>
                            <a:ln w="28575">
                              <a:noFill/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 vert="horz" wrap="square" lIns="0" tIns="0" rIns="0" bIns="0" numCol="1" anchor="ctr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pPr marL="0" marR="0" lvl="0" indent="0" algn="ctr" defTabSz="914400" rtl="0" eaLnBrk="1" fontAlgn="base" latinLnBrk="0" hangingPunct="1">
                                <a:lnSpc>
                                  <a:spcPts val="1800"/>
                                </a:lnSpc>
                                <a:spcBef>
                                  <a:spcPct val="0"/>
                                </a:spcBef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lang="en-US" sz="2000" b="1" kern="0" dirty="0" smtClean="0">
                                  <a:ln w="12700">
                                    <a:solidFill>
                                      <a:prstClr val="black"/>
                                    </a:solidFill>
                                    <a:prstDash val="solid"/>
                                  </a:ln>
                                  <a:solidFill>
                                    <a:srgbClr val="FF0000"/>
                                  </a:solidFill>
                                  <a:latin typeface="Cambria Math" pitchFamily="18" charset="0"/>
                                  <a:ea typeface="Cambria Math" pitchFamily="18" charset="0"/>
                                  <a:cs typeface="Arial" pitchFamily="34" charset="0"/>
                                </a:rPr>
                                <a:t>I</a:t>
                              </a:r>
                              <a:r>
                                <a:rPr lang="ru-RU" b="1" kern="0" baseline="-18000" dirty="0" smtClean="0">
                                  <a:ln w="12700">
                                    <a:solidFill>
                                      <a:prstClr val="black"/>
                                    </a:solidFill>
                                    <a:prstDash val="solid"/>
                                  </a:ln>
                                  <a:solidFill>
                                    <a:srgbClr val="FF0000"/>
                                  </a:solidFill>
                                  <a:latin typeface="Cambria Math" pitchFamily="18" charset="0"/>
                                  <a:ea typeface="Cambria Math" pitchFamily="18" charset="0"/>
                                  <a:cs typeface="Arial" pitchFamily="34" charset="0"/>
                                </a:rPr>
                                <a:t>ЗМ</a:t>
                              </a:r>
                              <a:endParaRPr lang="ru-RU" b="1" kern="0" baseline="-18000" dirty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 pitchFamily="18" charset="0"/>
                                <a:ea typeface="Cambria Math" pitchFamily="18" charset="0"/>
                                <a:cs typeface="Arial" pitchFamily="34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196" name="Двойная стрелка вверх/вниз 195"/>
                          <p:cNvSpPr/>
                          <p:nvPr/>
                        </p:nvSpPr>
                        <p:spPr>
                          <a:xfrm>
                            <a:off x="3816134" y="5922350"/>
                            <a:ext cx="73269" cy="428025"/>
                          </a:xfrm>
                          <a:prstGeom prst="upDownArrow">
                            <a:avLst/>
                          </a:prstGeom>
                          <a:solidFill>
                            <a:srgbClr val="FF0000"/>
                          </a:solidFill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ru-RU"/>
                          </a:p>
                        </p:txBody>
                      </p:sp>
                    </p:grpSp>
                    <p:grpSp>
                      <p:nvGrpSpPr>
                        <p:cNvPr id="186" name="Группа 123"/>
                        <p:cNvGrpSpPr/>
                        <p:nvPr/>
                      </p:nvGrpSpPr>
                      <p:grpSpPr>
                        <a:xfrm>
                          <a:off x="1404270" y="4775127"/>
                          <a:ext cx="5443488" cy="1292519"/>
                          <a:chOff x="1404270" y="4775127"/>
                          <a:chExt cx="5443488" cy="1292519"/>
                        </a:xfrm>
                      </p:grpSpPr>
                      <p:sp>
                        <p:nvSpPr>
                          <p:cNvPr id="187" name="Rectangle 120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6704882" y="5203550"/>
                            <a:ext cx="142876" cy="428628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:ln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  <p:sp>
                        <p:nvSpPr>
                          <p:cNvPr id="188" name="Rectangle 120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6128818" y="5203550"/>
                            <a:ext cx="142876" cy="428628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:ln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  <p:sp>
                        <p:nvSpPr>
                          <p:cNvPr id="189" name="Rectangle 120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5543008" y="5203550"/>
                            <a:ext cx="142876" cy="428628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:ln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  <p:sp>
                        <p:nvSpPr>
                          <p:cNvPr id="190" name="Rectangle 120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806704" y="5639018"/>
                            <a:ext cx="142876" cy="428628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:ln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  <p:sp>
                        <p:nvSpPr>
                          <p:cNvPr id="191" name="Rectangle 120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404270" y="5639018"/>
                            <a:ext cx="142876" cy="428628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:ln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  <p:sp>
                        <p:nvSpPr>
                          <p:cNvPr id="192" name="Rectangle 120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106638" y="4775127"/>
                            <a:ext cx="142876" cy="292759"/>
                          </a:xfrm>
                          <a:prstGeom prst="rect">
                            <a:avLst/>
                          </a:prstGeom>
                          <a:noFill/>
                          <a:ln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:ln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  <p:sp>
                        <p:nvSpPr>
                          <p:cNvPr id="193" name="Rectangle 120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716569" y="4782222"/>
                            <a:ext cx="142876" cy="292759"/>
                          </a:xfrm>
                          <a:prstGeom prst="rect">
                            <a:avLst/>
                          </a:prstGeom>
                          <a:noFill/>
                          <a:ln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:ln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  <p:sp>
                        <p:nvSpPr>
                          <p:cNvPr id="194" name="Rectangle 120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327654" y="4785809"/>
                            <a:ext cx="142876" cy="292759"/>
                          </a:xfrm>
                          <a:prstGeom prst="rect">
                            <a:avLst/>
                          </a:prstGeom>
                          <a:noFill/>
                          <a:ln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:ln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</p:grpSp>
                  </p:grpSp>
                </p:grpSp>
                <p:sp>
                  <p:nvSpPr>
                    <p:cNvPr id="2" name="Прямоугольник 1"/>
                    <p:cNvSpPr/>
                    <p:nvPr/>
                  </p:nvSpPr>
                  <p:spPr>
                    <a:xfrm>
                      <a:off x="2992443" y="2509456"/>
                      <a:ext cx="222818" cy="230832"/>
                    </a:xfrm>
                    <a:prstGeom prst="rect">
                      <a:avLst/>
                    </a:prstGeom>
                  </p:spPr>
                  <p:txBody>
                    <a:bodyPr wrap="none" lIns="0" tIns="0" rIns="0" bIns="0" anchor="ctr" anchorCtr="0">
                      <a:spAutoFit/>
                    </a:bodyPr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b="1" kern="0" dirty="0">
                          <a:ln w="12700">
                            <a:solidFill>
                              <a:prstClr val="black"/>
                            </a:solidFill>
                            <a:prstDash val="solid"/>
                          </a:ln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  <a:cs typeface="Arial" pitchFamily="34" charset="0"/>
                        </a:rPr>
                        <a:t>R</a:t>
                      </a:r>
                      <a:r>
                        <a:rPr lang="ru-RU" b="1" kern="0" baseline="-18000" dirty="0">
                          <a:ln w="12700">
                            <a:solidFill>
                              <a:prstClr val="black"/>
                            </a:solidFill>
                            <a:prstDash val="solid"/>
                          </a:ln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  <a:cs typeface="Arial" pitchFamily="34" charset="0"/>
                        </a:rPr>
                        <a:t>З</a:t>
                      </a:r>
                    </a:p>
                  </p:txBody>
                </p:sp>
              </p:grpSp>
            </p:grpSp>
            <p:cxnSp>
              <p:nvCxnSpPr>
                <p:cNvPr id="14" name="Прямая соединительная линия 13"/>
                <p:cNvCxnSpPr/>
                <p:nvPr/>
              </p:nvCxnSpPr>
              <p:spPr>
                <a:xfrm>
                  <a:off x="2117958" y="2139071"/>
                  <a:ext cx="0" cy="112115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Прямая соединительная линия 17"/>
                <p:cNvCxnSpPr/>
                <p:nvPr/>
              </p:nvCxnSpPr>
              <p:spPr>
                <a:xfrm>
                  <a:off x="1836266" y="2197005"/>
                  <a:ext cx="281692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Прямоугольник 20"/>
              <p:cNvSpPr/>
              <p:nvPr/>
            </p:nvSpPr>
            <p:spPr>
              <a:xfrm>
                <a:off x="558357" y="3196042"/>
                <a:ext cx="800200" cy="386644"/>
              </a:xfrm>
              <a:prstGeom prst="rect">
                <a:avLst/>
              </a:prstGeom>
              <a:solidFill>
                <a:srgbClr val="FFCC00"/>
              </a:solidFill>
            </p:spPr>
            <p:txBody>
              <a:bodyPr wrap="square" lIns="0" tIns="0" rIns="0" bIns="0" anchor="ctr" anchorCtr="0">
                <a:spAutoFit/>
              </a:bodyPr>
              <a:lstStyle/>
              <a:p>
                <a:pPr lvl="0" algn="ctr" fontAlgn="base">
                  <a:lnSpc>
                    <a:spcPts val="1000"/>
                  </a:lnSpc>
                  <a:spcBef>
                    <a:spcPct val="0"/>
                  </a:spcBef>
                </a:pPr>
                <a:r>
                  <a:rPr lang="ru-RU" sz="1200" b="1" dirty="0" smtClean="0">
                    <a:latin typeface="Arial Narrow" pitchFamily="34" charset="0"/>
                    <a:cs typeface="Arial" pitchFamily="34" charset="0"/>
                  </a:rPr>
                  <a:t>Заземление </a:t>
                </a:r>
                <a:r>
                  <a:rPr lang="ru-RU" sz="1200" b="1" dirty="0" err="1" smtClean="0">
                    <a:latin typeface="Arial Narrow" pitchFamily="34" charset="0"/>
                    <a:cs typeface="Arial" pitchFamily="34" charset="0"/>
                  </a:rPr>
                  <a:t>нейтрали</a:t>
                </a:r>
                <a:r>
                  <a:rPr lang="ru-RU" sz="1200" b="1" dirty="0" smtClean="0">
                    <a:latin typeface="Arial Narrow" pitchFamily="34" charset="0"/>
                    <a:cs typeface="Arial" pitchFamily="34" charset="0"/>
                  </a:rPr>
                  <a:t> </a:t>
                </a:r>
                <a:r>
                  <a:rPr lang="ru-RU" sz="1200" b="1" dirty="0">
                    <a:solidFill>
                      <a:prstClr val="black"/>
                    </a:solidFill>
                    <a:latin typeface="Arial Narrow" pitchFamily="34" charset="0"/>
                    <a:cs typeface="Arial" pitchFamily="34" charset="0"/>
                  </a:rPr>
                  <a:t>(</a:t>
                </a:r>
                <a:r>
                  <a:rPr lang="ru-RU" sz="1200" b="1" dirty="0">
                    <a:solidFill>
                      <a:prstClr val="black"/>
                    </a:solidFill>
                    <a:latin typeface="Arial Narrow" pitchFamily="34" charset="0"/>
                    <a:cs typeface="Arial" pitchFamily="34" charset="0"/>
                    <a:sym typeface="Symbol" pitchFamily="18" charset="2"/>
                  </a:rPr>
                  <a:t></a:t>
                </a:r>
                <a:r>
                  <a:rPr lang="ru-RU" sz="1200" b="1" dirty="0">
                    <a:solidFill>
                      <a:prstClr val="black"/>
                    </a:solidFill>
                    <a:latin typeface="Arial Narrow" pitchFamily="34" charset="0"/>
                    <a:cs typeface="Arial" pitchFamily="34" charset="0"/>
                  </a:rPr>
                  <a:t>4 Ом)</a:t>
                </a:r>
              </a:p>
            </p:txBody>
          </p:sp>
        </p:grpSp>
        <p:sp>
          <p:nvSpPr>
            <p:cNvPr id="170" name="Freeform 62"/>
            <p:cNvSpPr>
              <a:spLocks/>
            </p:cNvSpPr>
            <p:nvPr/>
          </p:nvSpPr>
          <p:spPr bwMode="auto">
            <a:xfrm>
              <a:off x="1804719" y="3187575"/>
              <a:ext cx="77584" cy="27414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27"/>
                </a:cxn>
                <a:cxn ang="0">
                  <a:pos x="57" y="741"/>
                </a:cxn>
                <a:cxn ang="0">
                  <a:pos x="114" y="627"/>
                </a:cxn>
                <a:cxn ang="0">
                  <a:pos x="114" y="0"/>
                </a:cxn>
                <a:cxn ang="0">
                  <a:pos x="0" y="0"/>
                </a:cxn>
              </a:cxnLst>
              <a:rect l="0" t="0" r="r" b="b"/>
              <a:pathLst>
                <a:path w="114" h="741">
                  <a:moveTo>
                    <a:pt x="0" y="0"/>
                  </a:moveTo>
                  <a:lnTo>
                    <a:pt x="0" y="627"/>
                  </a:lnTo>
                  <a:lnTo>
                    <a:pt x="57" y="741"/>
                  </a:lnTo>
                  <a:lnTo>
                    <a:pt x="114" y="627"/>
                  </a:lnTo>
                  <a:lnTo>
                    <a:pt x="1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7" name="Группа 26"/>
          <p:cNvGrpSpPr/>
          <p:nvPr/>
        </p:nvGrpSpPr>
        <p:grpSpPr>
          <a:xfrm>
            <a:off x="284529" y="4725144"/>
            <a:ext cx="8066386" cy="527438"/>
            <a:chOff x="284529" y="4917786"/>
            <a:chExt cx="8066386" cy="527438"/>
          </a:xfrm>
        </p:grpSpPr>
        <p:sp>
          <p:nvSpPr>
            <p:cNvPr id="172" name="Скругленный прямоугольник 171"/>
            <p:cNvSpPr/>
            <p:nvPr/>
          </p:nvSpPr>
          <p:spPr bwMode="auto">
            <a:xfrm>
              <a:off x="284529" y="4917786"/>
              <a:ext cx="8066386" cy="527438"/>
            </a:xfrm>
            <a:prstGeom prst="roundRect">
              <a:avLst/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25400">
              <a:solidFill>
                <a:srgbClr val="FFC000"/>
              </a:solidFill>
              <a:headEnd type="stealth" w="sm" len="sm"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lvl="0"/>
              <a:r>
                <a:rPr lang="en-US" sz="2000" b="1" dirty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rPr>
                <a:t>U</a:t>
              </a:r>
              <a:r>
                <a:rPr lang="ru-RU" sz="2000" b="1" baseline="-18000" dirty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rPr>
                <a:t>ЗМ</a:t>
              </a:r>
              <a:r>
                <a:rPr lang="ru-RU" sz="2000" b="1" dirty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rPr>
                <a:t> = 0,5∙</a:t>
              </a:r>
              <a:r>
                <a:rPr lang="en-US" sz="2000" b="1" dirty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rPr>
                <a:t>U</a:t>
              </a:r>
              <a:r>
                <a:rPr lang="ru-RU" sz="2000" b="1" baseline="-18000" dirty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rPr>
                <a:t>Ф</a:t>
              </a:r>
              <a:r>
                <a:rPr lang="ru-RU" sz="2000" b="1" dirty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rPr>
                <a:t>, </a:t>
              </a:r>
              <a:r>
                <a:rPr lang="ru-RU" b="1" dirty="0" smtClean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chemeClr val="tx1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rPr>
                <a:t>т.е. если </a:t>
              </a:r>
              <a:r>
                <a:rPr lang="en-US" b="1" dirty="0" smtClean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chemeClr val="tx1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rPr>
                <a:t>U</a:t>
              </a:r>
              <a:r>
                <a:rPr lang="ru-RU" b="1" baseline="-18000" dirty="0" smtClean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chemeClr val="tx1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rPr>
                <a:t>Ф</a:t>
              </a:r>
              <a:r>
                <a:rPr lang="ru-RU" b="1" dirty="0" smtClean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chemeClr val="tx1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rPr>
                <a:t>­­ = 220 В, то </a:t>
              </a:r>
              <a:r>
                <a:rPr lang="en-US" b="1" dirty="0" smtClean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chemeClr val="tx1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rPr>
                <a:t>U</a:t>
              </a:r>
              <a:r>
                <a:rPr lang="ru-RU" b="1" baseline="-18000" dirty="0" smtClean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chemeClr val="tx1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rPr>
                <a:t>ЗМ</a:t>
              </a:r>
              <a:r>
                <a:rPr lang="ru-RU" b="1" dirty="0" smtClean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chemeClr val="tx1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rPr>
                <a:t> = 110 В, тогда </a:t>
              </a:r>
              <a:r>
                <a:rPr lang="en-US" sz="2400" b="1" dirty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rPr>
                <a:t>I</a:t>
              </a:r>
              <a:r>
                <a:rPr lang="ru-RU" sz="2000" b="1" baseline="-18000" dirty="0" smtClean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rPr>
                <a:t>Ч </a:t>
              </a:r>
              <a:r>
                <a:rPr lang="ru-RU" sz="2000" b="1" dirty="0" smtClean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rPr>
                <a:t>= </a:t>
              </a:r>
              <a:r>
                <a:rPr lang="ru-RU" sz="2000" b="1" dirty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rPr>
                <a:t>110 </a:t>
              </a:r>
              <a:r>
                <a:rPr lang="ru-RU" sz="2000" b="1" dirty="0" smtClean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rPr>
                <a:t>мА               гибель</a:t>
              </a:r>
              <a:r>
                <a:rPr lang="ru-RU" sz="2000" b="1" dirty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rPr>
                <a:t>.</a:t>
              </a:r>
            </a:p>
          </p:txBody>
        </p:sp>
        <p:sp>
          <p:nvSpPr>
            <p:cNvPr id="26" name="Штриховая стрелка вправо 25"/>
            <p:cNvSpPr/>
            <p:nvPr/>
          </p:nvSpPr>
          <p:spPr bwMode="auto">
            <a:xfrm>
              <a:off x="6713683" y="5044723"/>
              <a:ext cx="552286" cy="273563"/>
            </a:xfrm>
            <a:prstGeom prst="stripedRightArrow">
              <a:avLst/>
            </a:prstGeom>
            <a:gradFill flip="none" rotWithShape="1">
              <a:gsLst>
                <a:gs pos="0">
                  <a:srgbClr val="66FFFF"/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w="38100" cmpd="dbl">
              <a:solidFill>
                <a:srgbClr val="FF0000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Скругленный прямоугольник 158"/>
              <p:cNvSpPr/>
              <p:nvPr/>
            </p:nvSpPr>
            <p:spPr>
              <a:xfrm>
                <a:off x="253589" y="3789040"/>
                <a:ext cx="8095485" cy="723361"/>
              </a:xfrm>
              <a:prstGeom prst="roundRect">
                <a:avLst/>
              </a:prstGeom>
              <a:gradFill flip="none" rotWithShape="1">
                <a:gsLst>
                  <a:gs pos="0">
                    <a:srgbClr val="FFFF00">
                      <a:shade val="30000"/>
                      <a:satMod val="115000"/>
                    </a:srgbClr>
                  </a:gs>
                  <a:gs pos="50000">
                    <a:srgbClr val="FFFF00">
                      <a:shade val="67500"/>
                      <a:satMod val="115000"/>
                    </a:srgbClr>
                  </a:gs>
                  <a:gs pos="100000">
                    <a:srgbClr val="FFFF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38100" cap="flat" cmpd="sng" algn="ctr">
                <a:solidFill>
                  <a:srgbClr val="F79646">
                    <a:lumMod val="7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lIns="0" tIns="0" rIns="0" bIns="0" rtlCol="0" anchor="ctr" anchorCtr="0"/>
              <a:lstStyle/>
              <a:p>
                <a:pPr lvl="0" algn="ctr">
                  <a:lnSpc>
                    <a:spcPts val="3600"/>
                  </a:lnSpc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 smtClean="0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i="1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U</m:t>
                        </m:r>
                      </m:e>
                      <m:sub>
                        <m:r>
                          <a:rPr lang="ru-RU" sz="2200" i="1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зм</m:t>
                        </m:r>
                      </m:sub>
                    </m:sSub>
                  </m:oMath>
                </a14:m>
                <a:r>
                  <a:rPr lang="ru-RU" sz="2200" dirty="0" smtClean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/>
                    <a:cs typeface="Times New Roman" pitchFamily="18" charset="0"/>
                  </a:rPr>
                  <a:t> </a:t>
                </a:r>
                <a:r>
                  <a:rPr lang="ru-RU" sz="2200" dirty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/>
                    <a:cs typeface="Times New Roman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i="1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U</m:t>
                        </m:r>
                      </m:e>
                      <m:sub>
                        <m:r>
                          <a:rPr lang="ru-RU" sz="2200" i="1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ф</m:t>
                        </m:r>
                      </m:sub>
                    </m:sSub>
                  </m:oMath>
                </a14:m>
                <a:r>
                  <a:rPr lang="ru-RU" sz="2200" dirty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/>
                    <a:cs typeface="Times New Roman" pitchFamily="18" charset="0"/>
                  </a:rPr>
                  <a:t>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 dirty="0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i="1" dirty="0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U</m:t>
                        </m:r>
                      </m:e>
                      <m:sub>
                        <m:r>
                          <a:rPr lang="ru-RU" sz="2200" i="1" smtClean="0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200" dirty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/>
                    <a:cs typeface="Times New Roman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i="1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U</m:t>
                        </m:r>
                      </m:e>
                      <m:sub>
                        <m:r>
                          <a:rPr lang="ru-RU" sz="2200" i="1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ф</m:t>
                        </m:r>
                      </m:sub>
                    </m:sSub>
                    <m:r>
                      <a:rPr lang="ru-RU" sz="2200" i="1" smtClean="0">
                        <a:ln w="900" cmpd="sng">
                          <a:solidFill>
                            <a:schemeClr val="tx1"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−</m:t>
                    </m:r>
                    <m:sSub>
                      <m:sSubPr>
                        <m:ctrlPr>
                          <a:rPr lang="ru-RU" sz="2200" i="1" dirty="0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i="1" dirty="0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I</m:t>
                        </m:r>
                      </m:e>
                      <m:sub>
                        <m:r>
                          <a:rPr lang="ru-RU" sz="2200" i="1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зм</m:t>
                        </m:r>
                      </m:sub>
                    </m:sSub>
                  </m:oMath>
                </a14:m>
                <a:r>
                  <a:rPr lang="ru-RU" sz="2200" dirty="0" smtClean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/>
                    <a:ea typeface="Cambria Math"/>
                    <a:cs typeface="Times New Roman" pitchFamily="18" charset="0"/>
                  </a:rPr>
                  <a:t>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i="1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R</m:t>
                        </m:r>
                      </m:e>
                      <m:sub>
                        <m:r>
                          <a:rPr lang="ru-RU" sz="2200" i="1" smtClean="0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2200" dirty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/>
                    <a:cs typeface="Times New Roman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i="1" dirty="0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U</m:t>
                        </m:r>
                      </m:e>
                      <m:sub>
                        <m:r>
                          <a:rPr lang="ru-RU" sz="2200" i="1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ф</m:t>
                        </m:r>
                      </m:sub>
                    </m:sSub>
                    <m:r>
                      <a:rPr lang="ru-RU" sz="2200" i="1">
                        <a:ln w="900" cmpd="sng">
                          <a:solidFill>
                            <a:schemeClr val="tx1"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− </m:t>
                    </m:r>
                    <m:f>
                      <m:fPr>
                        <m:ctrlPr>
                          <a:rPr lang="ru-RU" sz="2200" i="1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2200" i="1">
                                <a:ln w="900" cmpd="sng">
                                  <a:solidFill>
                                    <a:schemeClr val="tx1">
                                      <a:alpha val="55000"/>
                                    </a:schemeClr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i="1">
                                <a:ln w="900" cmpd="sng">
                                  <a:solidFill>
                                    <a:schemeClr val="tx1">
                                      <a:alpha val="55000"/>
                                    </a:schemeClr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a:rPr lang="ru-RU" sz="2200" i="1">
                                <a:ln w="900" cmpd="sng">
                                  <a:solidFill>
                                    <a:schemeClr val="tx1">
                                      <a:alpha val="55000"/>
                                    </a:schemeClr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ф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sz="2200" i="1">
                                <a:ln w="900" cmpd="sng">
                                  <a:solidFill>
                                    <a:schemeClr val="tx1">
                                      <a:alpha val="55000"/>
                                    </a:schemeClr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i="1">
                                <a:ln w="900" cmpd="sng">
                                  <a:solidFill>
                                    <a:schemeClr val="tx1">
                                      <a:alpha val="55000"/>
                                    </a:schemeClr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ru-RU" sz="2200" i="1">
                                <a:ln w="900" cmpd="sng">
                                  <a:solidFill>
                                    <a:schemeClr val="tx1">
                                      <a:alpha val="55000"/>
                                    </a:schemeClr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з</m:t>
                            </m:r>
                          </m:sub>
                        </m:sSub>
                        <m:r>
                          <a:rPr lang="ru-RU" sz="2200" i="1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ru-RU" sz="2200" i="1">
                                <a:ln w="900" cmpd="sng">
                                  <a:solidFill>
                                    <a:schemeClr val="tx1">
                                      <a:alpha val="55000"/>
                                    </a:schemeClr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i="1">
                                <a:ln w="900" cmpd="sng">
                                  <a:solidFill>
                                    <a:schemeClr val="tx1">
                                      <a:alpha val="55000"/>
                                    </a:schemeClr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ru-RU" sz="2200" i="1" smtClean="0">
                                <a:ln w="900" cmpd="sng">
                                  <a:solidFill>
                                    <a:schemeClr val="tx1">
                                      <a:alpha val="55000"/>
                                    </a:schemeClr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ru-RU" sz="2200" i="1">
                        <a:ln w="900" cmpd="sng">
                          <a:solidFill>
                            <a:schemeClr val="tx1"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∙</m:t>
                    </m:r>
                    <m:sSub>
                      <m:sSubPr>
                        <m:ctrlPr>
                          <a:rPr lang="ru-RU" sz="2200" i="1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i="1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R</m:t>
                        </m:r>
                      </m:e>
                      <m:sub>
                        <m:r>
                          <a:rPr lang="ru-RU" sz="2200" i="1" smtClean="0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r>
                      <a:rPr lang="ru-RU" sz="2200" i="1" dirty="0">
                        <a:ln w="900" cmpd="sng">
                          <a:solidFill>
                            <a:schemeClr val="tx1"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sz="2200" dirty="0" smtClean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/>
                    <a:ea typeface="Cambria Math"/>
                    <a:cs typeface="Times New Roman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i="1" dirty="0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U</m:t>
                        </m:r>
                      </m:e>
                      <m:sub>
                        <m:r>
                          <a:rPr lang="ru-RU" sz="2200" i="1" smtClean="0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ф</m:t>
                        </m:r>
                      </m:sub>
                    </m:sSub>
                    <m:r>
                      <a:rPr lang="ru-RU" sz="2200" i="1" smtClean="0">
                        <a:ln w="900" cmpd="sng">
                          <a:solidFill>
                            <a:schemeClr val="tx1"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∙</m:t>
                    </m:r>
                    <m:d>
                      <m:dPr>
                        <m:ctrlPr>
                          <a:rPr lang="ru-RU" sz="2200" i="1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ru-RU" sz="2200" i="1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ru-RU" sz="2200" i="1">
                                <a:ln w="900" cmpd="sng">
                                  <a:solidFill>
                                    <a:schemeClr val="tx1">
                                      <a:alpha val="55000"/>
                                    </a:schemeClr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ru-RU" sz="2200" i="1">
                                    <a:ln w="900" cmpd="sng">
                                      <a:solidFill>
                                        <a:schemeClr val="tx1">
                                          <a:alpha val="55000"/>
                                        </a:schemeClr>
                                      </a:solidFill>
                                      <a:prstDash val="solid"/>
                                    </a:ln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200" i="1">
                                    <a:ln w="900" cmpd="sng">
                                      <a:solidFill>
                                        <a:schemeClr val="tx1">
                                          <a:alpha val="55000"/>
                                        </a:schemeClr>
                                      </a:solidFill>
                                      <a:prstDash val="solid"/>
                                    </a:ln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a:rPr lang="ru-RU" sz="2200" i="1" smtClean="0">
                                    <a:ln w="900" cmpd="sng">
                                      <a:solidFill>
                                        <a:schemeClr val="tx1">
                                          <a:alpha val="55000"/>
                                        </a:schemeClr>
                                      </a:solidFill>
                                      <a:prstDash val="solid"/>
                                    </a:ln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ru-RU" sz="2200" i="1">
                                    <a:ln w="900" cmpd="sng">
                                      <a:solidFill>
                                        <a:schemeClr val="tx1">
                                          <a:alpha val="55000"/>
                                        </a:schemeClr>
                                      </a:solidFill>
                                      <a:prstDash val="solid"/>
                                    </a:ln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200" i="1">
                                    <a:ln w="900" cmpd="sng">
                                      <a:solidFill>
                                        <a:schemeClr val="tx1">
                                          <a:alpha val="55000"/>
                                        </a:schemeClr>
                                      </a:solidFill>
                                      <a:prstDash val="solid"/>
                                    </a:ln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a:rPr lang="ru-RU" sz="2200" i="1">
                                    <a:ln w="900" cmpd="sng">
                                      <a:solidFill>
                                        <a:schemeClr val="tx1">
                                          <a:alpha val="55000"/>
                                        </a:schemeClr>
                                      </a:solidFill>
                                      <a:prstDash val="solid"/>
                                    </a:ln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з</m:t>
                                </m:r>
                              </m:sub>
                            </m:sSub>
                            <m:r>
                              <a:rPr lang="ru-RU" sz="2200" i="1">
                                <a:ln w="900" cmpd="sng">
                                  <a:solidFill>
                                    <a:schemeClr val="tx1">
                                      <a:alpha val="55000"/>
                                    </a:schemeClr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ru-RU" sz="2200" i="1">
                                    <a:ln w="900" cmpd="sng">
                                      <a:solidFill>
                                        <a:schemeClr val="tx1">
                                          <a:alpha val="55000"/>
                                        </a:schemeClr>
                                      </a:solidFill>
                                      <a:prstDash val="solid"/>
                                    </a:ln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n w="900" cmpd="sng">
                                      <a:solidFill>
                                        <a:schemeClr val="tx1">
                                          <a:alpha val="55000"/>
                                        </a:schemeClr>
                                      </a:solidFill>
                                      <a:prstDash val="solid"/>
                                    </a:ln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ru-RU" sz="2200" i="1" smtClean="0">
                                    <a:ln w="900" cmpd="sng">
                                      <a:solidFill>
                                        <a:schemeClr val="tx1">
                                          <a:alpha val="55000"/>
                                        </a:schemeClr>
                                      </a:solidFill>
                                      <a:prstDash val="solid"/>
                                    </a:ln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ru-RU" sz="2200" dirty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/>
                    <a:ea typeface="Cambria Math"/>
                    <a:cs typeface="Times New Roman" pitchFamily="18" charset="0"/>
                  </a:rPr>
                  <a:t>;</a:t>
                </a:r>
              </a:p>
            </p:txBody>
          </p:sp>
        </mc:Choice>
        <mc:Fallback xmlns="">
          <p:sp>
            <p:nvSpPr>
              <p:cNvPr id="159" name="Скругленный прямоугольник 1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89" y="3789040"/>
                <a:ext cx="8095485" cy="723361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38100" cap="flat" cmpd="sng" algn="ctr">
                <a:solidFill>
                  <a:srgbClr xmlns:a14="http://schemas.microsoft.com/office/drawing/2010/main" val="F79646" mc:Ignorable="">
                    <a:lumMod val="7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xmlns:a14="http://schemas.microsoft.com/office/drawing/2010/main" val="000000" mc:Ignorable="">
                    <a:alpha val="38000"/>
                  </a:srgb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Группа 88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90" name="Прямоугольник 89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91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80112" y="960288"/>
            <a:ext cx="2416293" cy="380480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spAutoFit/>
          </a:bodyPr>
          <a:lstStyle/>
          <a:p>
            <a:r>
              <a:rPr lang="ru-RU" sz="2000" b="1" dirty="0" smtClean="0">
                <a:latin typeface="Arial Narrow" pitchFamily="34" charset="0"/>
              </a:rPr>
              <a:t>Эквивалентная схема</a:t>
            </a:r>
            <a:r>
              <a:rPr lang="ru-RU" sz="1600" b="1" dirty="0" smtClean="0"/>
              <a:t>:</a:t>
            </a:r>
            <a:endParaRPr lang="ru-RU" sz="1600" b="1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5580112" y="1496753"/>
            <a:ext cx="2519007" cy="1499199"/>
            <a:chOff x="6173961" y="1366201"/>
            <a:chExt cx="2519007" cy="1499199"/>
          </a:xfrm>
        </p:grpSpPr>
        <p:grpSp>
          <p:nvGrpSpPr>
            <p:cNvPr id="36" name="Группа 35"/>
            <p:cNvGrpSpPr/>
            <p:nvPr/>
          </p:nvGrpSpPr>
          <p:grpSpPr>
            <a:xfrm>
              <a:off x="6173961" y="1366201"/>
              <a:ext cx="2373387" cy="1499199"/>
              <a:chOff x="285720" y="1285860"/>
              <a:chExt cx="2373387" cy="1499199"/>
            </a:xfrm>
          </p:grpSpPr>
          <p:sp>
            <p:nvSpPr>
              <p:cNvPr id="17" name="Line 3"/>
              <p:cNvSpPr>
                <a:spLocks noChangeShapeType="1"/>
              </p:cNvSpPr>
              <p:nvPr/>
            </p:nvSpPr>
            <p:spPr bwMode="auto">
              <a:xfrm>
                <a:off x="285720" y="1285860"/>
                <a:ext cx="2373387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8" name="Line 4"/>
              <p:cNvSpPr>
                <a:spLocks noChangeShapeType="1"/>
              </p:cNvSpPr>
              <p:nvPr/>
            </p:nvSpPr>
            <p:spPr bwMode="auto">
              <a:xfrm>
                <a:off x="285720" y="2035460"/>
                <a:ext cx="2034333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9" name="Line 5"/>
              <p:cNvSpPr>
                <a:spLocks noChangeShapeType="1"/>
              </p:cNvSpPr>
              <p:nvPr/>
            </p:nvSpPr>
            <p:spPr bwMode="auto">
              <a:xfrm>
                <a:off x="285720" y="2785059"/>
                <a:ext cx="2373387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0" name="Line 6"/>
              <p:cNvSpPr>
                <a:spLocks noChangeShapeType="1"/>
              </p:cNvSpPr>
              <p:nvPr/>
            </p:nvSpPr>
            <p:spPr bwMode="auto">
              <a:xfrm>
                <a:off x="963831" y="1285860"/>
                <a:ext cx="0" cy="149919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oval"/>
                <a:tailEnd type="oval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1" name="Rectangle 7"/>
              <p:cNvSpPr>
                <a:spLocks noChangeArrowheads="1"/>
              </p:cNvSpPr>
              <p:nvPr/>
            </p:nvSpPr>
            <p:spPr bwMode="auto">
              <a:xfrm>
                <a:off x="850812" y="1435780"/>
                <a:ext cx="226037" cy="49973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2" name="Rectangle 8"/>
              <p:cNvSpPr>
                <a:spLocks noChangeArrowheads="1"/>
              </p:cNvSpPr>
              <p:nvPr/>
            </p:nvSpPr>
            <p:spPr bwMode="auto">
              <a:xfrm>
                <a:off x="850812" y="2135407"/>
                <a:ext cx="226037" cy="49973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3" name="Line 9"/>
              <p:cNvSpPr>
                <a:spLocks noChangeShapeType="1"/>
              </p:cNvSpPr>
              <p:nvPr/>
            </p:nvSpPr>
            <p:spPr bwMode="auto">
              <a:xfrm>
                <a:off x="285720" y="1885540"/>
                <a:ext cx="0" cy="29984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4" name="Text Box 10"/>
              <p:cNvSpPr txBox="1">
                <a:spLocks noChangeArrowheads="1"/>
              </p:cNvSpPr>
              <p:nvPr/>
            </p:nvSpPr>
            <p:spPr bwMode="auto">
              <a:xfrm>
                <a:off x="371625" y="2265666"/>
                <a:ext cx="370200" cy="262615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ts val="1800"/>
                  </a:lnSpc>
                  <a:spcBef>
                    <a:spcPct val="0"/>
                  </a:spcBef>
                  <a:buClrTx/>
                  <a:buSzTx/>
                  <a:buFontTx/>
                  <a:buNone/>
                  <a:tabLst/>
                </a:pPr>
                <a:r>
                  <a:rPr lang="en-US" b="1" dirty="0" smtClean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rgbClr val="FF0000"/>
                    </a:solidFill>
                    <a:latin typeface="Arial Narrow" pitchFamily="34" charset="0"/>
                    <a:ea typeface="Times New Roman" pitchFamily="18" charset="0"/>
                    <a:cs typeface="Times New Roman" pitchFamily="18" charset="0"/>
                  </a:rPr>
                  <a:t>R</a:t>
                </a:r>
                <a:r>
                  <a:rPr lang="ru-RU" b="1" baseline="-18000" dirty="0" smtClean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rgbClr val="FF0000"/>
                    </a:solidFill>
                    <a:latin typeface="Arial Narrow" pitchFamily="34" charset="0"/>
                    <a:ea typeface="Times New Roman" pitchFamily="18" charset="0"/>
                    <a:cs typeface="Times New Roman" pitchFamily="18" charset="0"/>
                  </a:rPr>
                  <a:t>ИЗ</a:t>
                </a:r>
                <a:endParaRPr lang="ru-RU" b="1" baseline="-18000" dirty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6" name="Text Box 11"/>
              <p:cNvSpPr txBox="1">
                <a:spLocks noChangeArrowheads="1"/>
              </p:cNvSpPr>
              <p:nvPr/>
            </p:nvSpPr>
            <p:spPr bwMode="auto">
              <a:xfrm>
                <a:off x="464798" y="1532219"/>
                <a:ext cx="362932" cy="290937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ts val="1800"/>
                  </a:lnSpc>
                  <a:spcBef>
                    <a:spcPct val="0"/>
                  </a:spcBef>
                  <a:buClrTx/>
                  <a:buSzTx/>
                  <a:buFontTx/>
                  <a:buNone/>
                  <a:tabLst/>
                </a:pPr>
                <a:r>
                  <a:rPr lang="en-US" b="1" dirty="0" smtClean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rgbClr val="FF0000"/>
                    </a:solidFill>
                    <a:latin typeface="Arial Narrow" pitchFamily="34" charset="0"/>
                    <a:ea typeface="Times New Roman" pitchFamily="18" charset="0"/>
                    <a:cs typeface="Times New Roman" pitchFamily="18" charset="0"/>
                  </a:rPr>
                  <a:t>R</a:t>
                </a:r>
                <a:r>
                  <a:rPr lang="ru-RU" b="1" baseline="-18000" dirty="0" smtClean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rgbClr val="FF0000"/>
                    </a:solidFill>
                    <a:latin typeface="Arial Narrow" pitchFamily="34" charset="0"/>
                    <a:ea typeface="Times New Roman" pitchFamily="18" charset="0"/>
                    <a:cs typeface="Times New Roman" pitchFamily="18" charset="0"/>
                  </a:rPr>
                  <a:t>З</a:t>
                </a:r>
                <a:endParaRPr lang="ru-RU" b="1" baseline="-18000" dirty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" name="Text Box 14"/>
              <p:cNvSpPr txBox="1">
                <a:spLocks noChangeArrowheads="1"/>
              </p:cNvSpPr>
              <p:nvPr/>
            </p:nvSpPr>
            <p:spPr bwMode="auto">
              <a:xfrm>
                <a:off x="2000310" y="1575825"/>
                <a:ext cx="337041" cy="26347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lnSpc>
                    <a:spcPts val="1800"/>
                  </a:lnSpc>
                  <a:spcBef>
                    <a:spcPct val="0"/>
                  </a:spcBef>
                </a:pPr>
                <a:r>
                  <a:rPr lang="en-US" b="1" dirty="0" smtClean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rgbClr val="FF0000"/>
                    </a:solidFill>
                    <a:latin typeface="Arial Narrow" pitchFamily="34" charset="0"/>
                    <a:ea typeface="Times New Roman" pitchFamily="18" charset="0"/>
                    <a:cs typeface="Times New Roman" pitchFamily="18" charset="0"/>
                  </a:rPr>
                  <a:t>U</a:t>
                </a:r>
                <a:r>
                  <a:rPr lang="ru-RU" b="1" baseline="-18000" dirty="0" smtClean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rgbClr val="FF0000"/>
                    </a:solidFill>
                    <a:latin typeface="Arial Narrow" pitchFamily="34" charset="0"/>
                    <a:ea typeface="Times New Roman" pitchFamily="18" charset="0"/>
                    <a:cs typeface="Times New Roman" pitchFamily="18" charset="0"/>
                  </a:rPr>
                  <a:t>ЗМ</a:t>
                </a:r>
                <a:endParaRPr lang="ru-RU" b="1" baseline="-18000" dirty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8" name="Text Box 17"/>
              <p:cNvSpPr txBox="1">
                <a:spLocks noChangeArrowheads="1"/>
              </p:cNvSpPr>
              <p:nvPr/>
            </p:nvSpPr>
            <p:spPr bwMode="auto">
              <a:xfrm>
                <a:off x="1958566" y="2286538"/>
                <a:ext cx="374930" cy="27725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ts val="1800"/>
                  </a:lnSpc>
                  <a:spcBef>
                    <a:spcPct val="0"/>
                  </a:spcBef>
                  <a:buClrTx/>
                  <a:buSzTx/>
                  <a:buFontTx/>
                  <a:buNone/>
                  <a:tabLst/>
                </a:pPr>
                <a:r>
                  <a:rPr lang="en-US" b="1" dirty="0" smtClean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rgbClr val="FF0000"/>
                    </a:solidFill>
                    <a:latin typeface="Arial Narrow" pitchFamily="34" charset="0"/>
                    <a:ea typeface="Times New Roman" pitchFamily="18" charset="0"/>
                    <a:cs typeface="Times New Roman" pitchFamily="18" charset="0"/>
                  </a:rPr>
                  <a:t>U</a:t>
                </a:r>
                <a:r>
                  <a:rPr lang="ru-RU" b="1" baseline="-18000" dirty="0" smtClean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rgbClr val="FF0000"/>
                    </a:solidFill>
                    <a:latin typeface="Arial Narrow" pitchFamily="34" charset="0"/>
                    <a:ea typeface="Times New Roman" pitchFamily="18" charset="0"/>
                    <a:cs typeface="Times New Roman" pitchFamily="18" charset="0"/>
                  </a:rPr>
                  <a:t>ИЗ</a:t>
                </a:r>
                <a:endParaRPr lang="ru-RU" b="1" baseline="-18000" dirty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9" name="Line 19"/>
              <p:cNvSpPr>
                <a:spLocks noChangeShapeType="1"/>
              </p:cNvSpPr>
              <p:nvPr/>
            </p:nvSpPr>
            <p:spPr bwMode="auto">
              <a:xfrm flipV="1">
                <a:off x="1192255" y="1585700"/>
                <a:ext cx="0" cy="89952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triangle" w="med" len="lg"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0" name="Text Box 20"/>
              <p:cNvSpPr txBox="1">
                <a:spLocks noChangeArrowheads="1"/>
              </p:cNvSpPr>
              <p:nvPr/>
            </p:nvSpPr>
            <p:spPr bwMode="auto">
              <a:xfrm>
                <a:off x="1221824" y="1654674"/>
                <a:ext cx="347424" cy="267289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R="0" lvl="0" indent="0" algn="ctr" fontAlgn="base">
                  <a:lnSpc>
                    <a:spcPts val="1800"/>
                  </a:lnSpc>
                  <a:spcBef>
                    <a:spcPct val="0"/>
                  </a:spcBef>
                  <a:buClrTx/>
                  <a:buSzTx/>
                  <a:buFontTx/>
                  <a:buNone/>
                  <a:tabLst/>
                </a:pPr>
                <a:r>
                  <a:rPr lang="en-US" b="1" dirty="0" smtClean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rgbClr val="FF0000"/>
                    </a:solidFill>
                    <a:latin typeface="Arial Narrow" pitchFamily="34" charset="0"/>
                    <a:ea typeface="Times New Roman" pitchFamily="18" charset="0"/>
                    <a:cs typeface="Times New Roman" pitchFamily="18" charset="0"/>
                  </a:rPr>
                  <a:t>I</a:t>
                </a:r>
                <a:r>
                  <a:rPr lang="ru-RU" b="1" baseline="-18000" dirty="0" smtClean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rgbClr val="FF0000"/>
                    </a:solidFill>
                    <a:latin typeface="Arial Narrow" pitchFamily="34" charset="0"/>
                    <a:ea typeface="Times New Roman" pitchFamily="18" charset="0"/>
                    <a:cs typeface="Times New Roman" pitchFamily="18" charset="0"/>
                  </a:rPr>
                  <a:t>ЗМ</a:t>
                </a:r>
                <a:endParaRPr lang="ru-RU" b="1" baseline="-18000" dirty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1" name="Oval 21"/>
              <p:cNvSpPr>
                <a:spLocks noChangeArrowheads="1"/>
              </p:cNvSpPr>
              <p:nvPr/>
            </p:nvSpPr>
            <p:spPr bwMode="auto">
              <a:xfrm flipH="1">
                <a:off x="923239" y="1985487"/>
                <a:ext cx="73223" cy="99947"/>
              </a:xfrm>
              <a:prstGeom prst="ellipse">
                <a:avLst/>
              </a:prstGeom>
              <a:solidFill>
                <a:srgbClr val="000000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2" name="Двойная стрелка вверх/вниз 31"/>
              <p:cNvSpPr/>
              <p:nvPr/>
            </p:nvSpPr>
            <p:spPr>
              <a:xfrm>
                <a:off x="1904973" y="1313107"/>
                <a:ext cx="74034" cy="693502"/>
              </a:xfrm>
              <a:prstGeom prst="upDownArrow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3" name="Двойная стрелка вверх/вниз 32"/>
              <p:cNvSpPr/>
              <p:nvPr/>
            </p:nvSpPr>
            <p:spPr>
              <a:xfrm>
                <a:off x="2438694" y="1313107"/>
                <a:ext cx="76113" cy="1445029"/>
              </a:xfrm>
              <a:prstGeom prst="upDownArrow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4" name="Двойная стрелка вверх/вниз 33"/>
              <p:cNvSpPr/>
              <p:nvPr/>
            </p:nvSpPr>
            <p:spPr>
              <a:xfrm>
                <a:off x="1913173" y="2058832"/>
                <a:ext cx="69535" cy="702075"/>
              </a:xfrm>
              <a:prstGeom prst="upDownArrow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35" name="Text Box 18"/>
            <p:cNvSpPr txBox="1">
              <a:spLocks noChangeArrowheads="1"/>
            </p:cNvSpPr>
            <p:nvPr/>
          </p:nvSpPr>
          <p:spPr bwMode="auto">
            <a:xfrm>
              <a:off x="8388424" y="1993707"/>
              <a:ext cx="304544" cy="28535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lnSpc>
                  <a:spcPts val="1800"/>
                </a:lnSpc>
                <a:spcBef>
                  <a:spcPct val="0"/>
                </a:spcBef>
              </a:pPr>
              <a:r>
                <a:rPr lang="en-US" b="1" dirty="0" smtClean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rPr>
                <a:t>U</a:t>
              </a:r>
              <a:r>
                <a:rPr lang="ru-RU" b="1" baseline="-18000" dirty="0" smtClean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rPr>
                <a:t>Ф</a:t>
              </a:r>
              <a:endParaRPr lang="ru-RU" b="1" baseline="-18000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93" name="Скругленный прямоугольник 92"/>
          <p:cNvSpPr/>
          <p:nvPr/>
        </p:nvSpPr>
        <p:spPr bwMode="auto">
          <a:xfrm>
            <a:off x="539552" y="44625"/>
            <a:ext cx="7858180" cy="620856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</a:pP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АНАЛИЗ 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ЭФФЕКТИВНОСТИ ПРИМЕНЕНИЯ ЗАЩИТНОГО ЗАЗЕМЛЕНИЯ В ЭЛЕКТРИЧЕСКИХ СЕТЯХ С ИЗОЛИРОВАННОЙ НЕЙТРАЛЬЮ</a:t>
            </a:r>
            <a:endParaRPr lang="ru-RU" sz="2000" b="1" dirty="0">
              <a:solidFill>
                <a:prstClr val="black"/>
              </a:solidFill>
              <a:latin typeface="Arial Narrow" pitchFamily="34" charset="0"/>
              <a:cs typeface="Arial" pitchFamily="34" charset="0"/>
            </a:endParaRPr>
          </a:p>
        </p:txBody>
      </p:sp>
      <p:grpSp>
        <p:nvGrpSpPr>
          <p:cNvPr id="40963" name="Группа 40962"/>
          <p:cNvGrpSpPr/>
          <p:nvPr/>
        </p:nvGrpSpPr>
        <p:grpSpPr>
          <a:xfrm>
            <a:off x="372120" y="771034"/>
            <a:ext cx="4542239" cy="2669466"/>
            <a:chOff x="251520" y="780465"/>
            <a:chExt cx="4542239" cy="2669466"/>
          </a:xfrm>
        </p:grpSpPr>
        <p:grpSp>
          <p:nvGrpSpPr>
            <p:cNvPr id="158" name="Группа 157"/>
            <p:cNvGrpSpPr/>
            <p:nvPr/>
          </p:nvGrpSpPr>
          <p:grpSpPr>
            <a:xfrm>
              <a:off x="251520" y="780465"/>
              <a:ext cx="4542239" cy="2669466"/>
              <a:chOff x="179512" y="780465"/>
              <a:chExt cx="4542239" cy="2669466"/>
            </a:xfrm>
          </p:grpSpPr>
          <p:grpSp>
            <p:nvGrpSpPr>
              <p:cNvPr id="141" name="Группа 140"/>
              <p:cNvGrpSpPr/>
              <p:nvPr/>
            </p:nvGrpSpPr>
            <p:grpSpPr>
              <a:xfrm>
                <a:off x="179512" y="780465"/>
                <a:ext cx="4542239" cy="2669466"/>
                <a:chOff x="107504" y="780465"/>
                <a:chExt cx="4542239" cy="2669466"/>
              </a:xfrm>
            </p:grpSpPr>
            <p:sp>
              <p:nvSpPr>
                <p:cNvPr id="68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288364" y="780465"/>
                  <a:ext cx="221845" cy="166359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fontAlgn="base">
                    <a:lnSpc>
                      <a:spcPts val="1400"/>
                    </a:lnSpc>
                    <a:spcBef>
                      <a:spcPct val="0"/>
                    </a:spcBef>
                  </a:pPr>
                  <a:r>
                    <a:rPr lang="en-US" sz="1200" b="1" dirty="0" smtClean="0">
                      <a:latin typeface="Arial" pitchFamily="34" charset="0"/>
                      <a:cs typeface="Arial" pitchFamily="34" charset="0"/>
                    </a:rPr>
                    <a:t>TV</a:t>
                  </a:r>
                  <a:endParaRPr lang="ru-RU" sz="1200" b="1" dirty="0" smtClean="0">
                    <a:latin typeface="Arial" pitchFamily="34" charset="0"/>
                    <a:cs typeface="Arial" pitchFamily="34" charset="0"/>
                  </a:endParaRPr>
                </a:p>
              </p:txBody>
            </p:sp>
            <p:grpSp>
              <p:nvGrpSpPr>
                <p:cNvPr id="140" name="Группа 139"/>
                <p:cNvGrpSpPr/>
                <p:nvPr/>
              </p:nvGrpSpPr>
              <p:grpSpPr>
                <a:xfrm>
                  <a:off x="107504" y="836712"/>
                  <a:ext cx="4542239" cy="2613219"/>
                  <a:chOff x="112268" y="814698"/>
                  <a:chExt cx="4542239" cy="2613219"/>
                </a:xfrm>
              </p:grpSpPr>
              <p:sp>
                <p:nvSpPr>
                  <p:cNvPr id="48" name="Line 2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2268" y="922973"/>
                    <a:ext cx="154434" cy="1622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36000" rIns="36000" bIns="36000" numCol="1" anchor="ctr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50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397064" y="917737"/>
                    <a:ext cx="0" cy="360049"/>
                  </a:xfrm>
                  <a:prstGeom prst="line">
                    <a:avLst/>
                  </a:prstGeom>
                  <a:noFill/>
                  <a:ln w="508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36000" rIns="36000" bIns="36000" numCol="1" anchor="ctr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51" name="Line 2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16068" y="921024"/>
                    <a:ext cx="3551876" cy="1842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36000" rIns="36000" bIns="36000" numCol="1" anchor="ctr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52" name="Line 2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31363" y="1276349"/>
                    <a:ext cx="3536581" cy="985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36000" rIns="36000" bIns="36000" numCol="1" anchor="ctr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53" name="Oval 30"/>
                  <p:cNvSpPr>
                    <a:spLocks noChangeArrowheads="1"/>
                  </p:cNvSpPr>
                  <p:nvPr/>
                </p:nvSpPr>
                <p:spPr bwMode="auto">
                  <a:xfrm>
                    <a:off x="4067944" y="892020"/>
                    <a:ext cx="57150" cy="5715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36000" rIns="36000" bIns="36000" numCol="1" anchor="ctr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54" name="Oval 31"/>
                  <p:cNvSpPr>
                    <a:spLocks noChangeArrowheads="1"/>
                  </p:cNvSpPr>
                  <p:nvPr/>
                </p:nvSpPr>
                <p:spPr bwMode="auto">
                  <a:xfrm>
                    <a:off x="4067944" y="1241591"/>
                    <a:ext cx="57150" cy="5715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36000" rIns="36000" bIns="36000" numCol="1" anchor="ctr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71" name="Text Box 5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39952" y="814698"/>
                    <a:ext cx="150230" cy="195171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fontAlgn="base">
                      <a:lnSpc>
                        <a:spcPts val="1800"/>
                      </a:lnSpc>
                      <a:spcBef>
                        <a:spcPct val="0"/>
                      </a:spcBef>
                    </a:pPr>
                    <a:r>
                      <a:rPr lang="ru-RU" sz="1600" b="1" dirty="0" smtClean="0">
                        <a:latin typeface="Arial Narrow" pitchFamily="34" charset="0"/>
                        <a:cs typeface="Arial" pitchFamily="34" charset="0"/>
                      </a:rPr>
                      <a:t>1</a:t>
                    </a:r>
                  </a:p>
                </p:txBody>
              </p:sp>
              <p:sp>
                <p:nvSpPr>
                  <p:cNvPr id="72" name="Text Box 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35189" y="1183693"/>
                    <a:ext cx="151617" cy="195171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R="0" lvl="0" indent="0" algn="ctr" fontAlgn="base">
                      <a:lnSpc>
                        <a:spcPts val="18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  <a:tabLst/>
                    </a:pPr>
                    <a:r>
                      <a:rPr lang="ru-RU" sz="1600" b="1" dirty="0" smtClean="0">
                        <a:latin typeface="Arial" pitchFamily="34" charset="0"/>
                        <a:cs typeface="Arial" pitchFamily="34" charset="0"/>
                      </a:rPr>
                      <a:t>2</a:t>
                    </a:r>
                  </a:p>
                </p:txBody>
              </p:sp>
              <p:sp>
                <p:nvSpPr>
                  <p:cNvPr id="74" name="Text Box 5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83041" y="1982881"/>
                    <a:ext cx="311281" cy="221983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ts val="18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  <a:tabLst/>
                    </a:pPr>
                    <a:r>
                      <a:rPr lang="en-US" b="1" dirty="0">
                        <a:ln w="900" cmpd="sng">
                          <a:solidFill>
                            <a:schemeClr val="tx1"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latin typeface="Arial Narrow" pitchFamily="34" charset="0"/>
                        <a:ea typeface="Times New Roman" pitchFamily="18" charset="0"/>
                        <a:cs typeface="Times New Roman" pitchFamily="18" charset="0"/>
                      </a:rPr>
                      <a:t>R</a:t>
                    </a:r>
                    <a:r>
                      <a:rPr lang="ru-RU" b="1" baseline="-20000" dirty="0">
                        <a:ln w="900" cmpd="sng">
                          <a:solidFill>
                            <a:schemeClr val="tx1"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latin typeface="Arial Narrow" pitchFamily="34" charset="0"/>
                        <a:ea typeface="Times New Roman" pitchFamily="18" charset="0"/>
                        <a:cs typeface="Times New Roman" pitchFamily="18" charset="0"/>
                      </a:rPr>
                      <a:t>ИЗ</a:t>
                    </a:r>
                  </a:p>
                </p:txBody>
              </p:sp>
              <p:sp>
                <p:nvSpPr>
                  <p:cNvPr id="75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3779100" y="920276"/>
                    <a:ext cx="1381" cy="2056038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 type="oval"/>
                    <a:tailEnd/>
                  </a:ln>
                </p:spPr>
                <p:txBody>
                  <a:bodyPr vert="horz" wrap="square" lIns="36000" tIns="36000" rIns="36000" bIns="36000" numCol="1" anchor="ctr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76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3277778" y="1278739"/>
                    <a:ext cx="6985" cy="1722755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 type="oval"/>
                    <a:tailEnd/>
                  </a:ln>
                </p:spPr>
                <p:txBody>
                  <a:bodyPr vert="horz" wrap="square" lIns="36000" tIns="36000" rIns="36000" bIns="36000" numCol="1" anchor="ctr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ru-RU"/>
                  </a:p>
                </p:txBody>
              </p:sp>
              <p:grpSp>
                <p:nvGrpSpPr>
                  <p:cNvPr id="79" name="Group 62"/>
                  <p:cNvGrpSpPr>
                    <a:grpSpLocks/>
                  </p:cNvGrpSpPr>
                  <p:nvPr/>
                </p:nvGrpSpPr>
                <p:grpSpPr bwMode="auto">
                  <a:xfrm>
                    <a:off x="465187" y="921025"/>
                    <a:ext cx="68223" cy="357283"/>
                    <a:chOff x="2450" y="4262"/>
                    <a:chExt cx="127" cy="549"/>
                  </a:xfrm>
                </p:grpSpPr>
                <p:sp>
                  <p:nvSpPr>
                    <p:cNvPr id="86" name="Arc 63"/>
                    <p:cNvSpPr>
                      <a:spLocks/>
                    </p:cNvSpPr>
                    <p:nvPr/>
                  </p:nvSpPr>
                  <p:spPr bwMode="auto">
                    <a:xfrm flipH="1">
                      <a:off x="2450" y="4262"/>
                      <a:ext cx="126" cy="183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36000" rIns="36000" bIns="36000" numCol="1" anchor="ctr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7" name="Arc 64"/>
                    <p:cNvSpPr>
                      <a:spLocks/>
                    </p:cNvSpPr>
                    <p:nvPr/>
                  </p:nvSpPr>
                  <p:spPr bwMode="auto">
                    <a:xfrm flipH="1">
                      <a:off x="2451" y="4446"/>
                      <a:ext cx="126" cy="183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36000" rIns="36000" bIns="36000" numCol="1" anchor="ctr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8" name="Arc 65"/>
                    <p:cNvSpPr>
                      <a:spLocks/>
                    </p:cNvSpPr>
                    <p:nvPr/>
                  </p:nvSpPr>
                  <p:spPr bwMode="auto">
                    <a:xfrm flipH="1">
                      <a:off x="2450" y="4628"/>
                      <a:ext cx="126" cy="183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36000" rIns="36000" bIns="36000" numCol="1" anchor="ctr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80" name="Group 66"/>
                  <p:cNvGrpSpPr>
                    <a:grpSpLocks/>
                  </p:cNvGrpSpPr>
                  <p:nvPr/>
                </p:nvGrpSpPr>
                <p:grpSpPr bwMode="auto">
                  <a:xfrm flipH="1">
                    <a:off x="262306" y="921025"/>
                    <a:ext cx="68223" cy="357283"/>
                    <a:chOff x="2450" y="4262"/>
                    <a:chExt cx="127" cy="549"/>
                  </a:xfrm>
                </p:grpSpPr>
                <p:sp>
                  <p:nvSpPr>
                    <p:cNvPr id="83" name="Arc 67"/>
                    <p:cNvSpPr>
                      <a:spLocks/>
                    </p:cNvSpPr>
                    <p:nvPr/>
                  </p:nvSpPr>
                  <p:spPr bwMode="auto">
                    <a:xfrm flipH="1">
                      <a:off x="2450" y="4262"/>
                      <a:ext cx="126" cy="183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36000" rIns="36000" bIns="36000" numCol="1" anchor="ctr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4" name="Arc 68"/>
                    <p:cNvSpPr>
                      <a:spLocks/>
                    </p:cNvSpPr>
                    <p:nvPr/>
                  </p:nvSpPr>
                  <p:spPr bwMode="auto">
                    <a:xfrm flipH="1">
                      <a:off x="2451" y="4446"/>
                      <a:ext cx="126" cy="183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36000" rIns="36000" bIns="36000" numCol="1" anchor="ctr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" name="Arc 69"/>
                    <p:cNvSpPr>
                      <a:spLocks/>
                    </p:cNvSpPr>
                    <p:nvPr/>
                  </p:nvSpPr>
                  <p:spPr bwMode="auto">
                    <a:xfrm flipH="1">
                      <a:off x="2450" y="4628"/>
                      <a:ext cx="126" cy="183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36000" rIns="36000" bIns="36000" numCol="1" anchor="ctr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ru-RU"/>
                    </a:p>
                  </p:txBody>
                </p:sp>
              </p:grpSp>
              <p:sp>
                <p:nvSpPr>
                  <p:cNvPr id="81" name="Text Box 7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94467" y="899274"/>
                    <a:ext cx="360040" cy="362561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fontAlgn="base">
                      <a:lnSpc>
                        <a:spcPts val="18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</a:pPr>
                    <a:r>
                      <a:rPr lang="en-US" b="1" dirty="0">
                        <a:ln w="900" cmpd="sng">
                          <a:solidFill>
                            <a:schemeClr val="tx1"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latin typeface="Arial Narrow" pitchFamily="34" charset="0"/>
                        <a:ea typeface="Times New Roman" pitchFamily="18" charset="0"/>
                        <a:cs typeface="Times New Roman" pitchFamily="18" charset="0"/>
                      </a:rPr>
                      <a:t>U</a:t>
                    </a:r>
                    <a:r>
                      <a:rPr lang="ru-RU" b="1" baseline="-20000" dirty="0">
                        <a:ln w="900" cmpd="sng">
                          <a:solidFill>
                            <a:schemeClr val="tx1"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latin typeface="Arial Narrow" pitchFamily="34" charset="0"/>
                        <a:ea typeface="Times New Roman" pitchFamily="18" charset="0"/>
                        <a:cs typeface="Times New Roman" pitchFamily="18" charset="0"/>
                      </a:rPr>
                      <a:t>Ф</a:t>
                    </a:r>
                  </a:p>
                </p:txBody>
              </p:sp>
              <p:sp>
                <p:nvSpPr>
                  <p:cNvPr id="44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3709044" y="1897256"/>
                    <a:ext cx="142876" cy="428628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36000" tIns="36000" rIns="36000" bIns="36000" numCol="1" anchor="ctr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46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3213374" y="1901683"/>
                    <a:ext cx="142876" cy="428628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36000" tIns="36000" rIns="36000" bIns="36000" numCol="1" anchor="ctr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113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114300" y="1276349"/>
                    <a:ext cx="152402" cy="717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36000" rIns="36000" bIns="36000" numCol="1" anchor="ctr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ru-RU"/>
                  </a:p>
                </p:txBody>
              </p:sp>
              <p:grpSp>
                <p:nvGrpSpPr>
                  <p:cNvPr id="5" name="Группа 4"/>
                  <p:cNvGrpSpPr/>
                  <p:nvPr/>
                </p:nvGrpSpPr>
                <p:grpSpPr>
                  <a:xfrm>
                    <a:off x="117779" y="2976314"/>
                    <a:ext cx="4110290" cy="451603"/>
                    <a:chOff x="107505" y="3158881"/>
                    <a:chExt cx="4110290" cy="451603"/>
                  </a:xfrm>
                </p:grpSpPr>
                <p:sp>
                  <p:nvSpPr>
                    <p:cNvPr id="133" name="Скругленный прямоугольник 132"/>
                    <p:cNvSpPr/>
                    <p:nvPr/>
                  </p:nvSpPr>
                  <p:spPr bwMode="auto">
                    <a:xfrm>
                      <a:off x="107505" y="3158881"/>
                      <a:ext cx="4110290" cy="451603"/>
                    </a:xfrm>
                    <a:prstGeom prst="roundRect">
                      <a:avLst/>
                    </a:prstGeom>
                    <a:pattFill prst="weave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 w="28575" cmpd="sng">
                      <a:solidFill>
                        <a:schemeClr val="tx1"/>
                      </a:solidFill>
                      <a:prstDash val="solid"/>
                      <a:round/>
                      <a:headEnd type="stealth" w="sm" len="sm"/>
                      <a:tailEnd/>
                    </a:ln>
                  </p:spPr>
                  <p:txBody>
                    <a:bodyPr vert="horz" wrap="none" lIns="36000" tIns="36000" rIns="36000" bIns="36000" numCol="1" rtlCol="0" anchor="ctr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ru-RU"/>
                    </a:p>
                  </p:txBody>
                </p:sp>
                <p:sp>
                  <p:nvSpPr>
                    <p:cNvPr id="134" name="Text Box 9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54844" y="3255527"/>
                      <a:ext cx="767671" cy="332754"/>
                    </a:xfrm>
                    <a:prstGeom prst="rect">
                      <a:avLst/>
                    </a:prstGeom>
                    <a:solidFill>
                      <a:srgbClr val="FFCC00"/>
                    </a:solidFill>
                    <a:ln w="2857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0" tIns="0" rIns="0" bIns="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000" b="1" dirty="0">
                          <a:latin typeface="Arial Narrow" pitchFamily="34" charset="0"/>
                          <a:cs typeface="Arial" pitchFamily="34" charset="0"/>
                        </a:rPr>
                        <a:t>Защитное заземление (</a:t>
                      </a:r>
                      <a:r>
                        <a:rPr lang="ru-RU" sz="1000" b="1" dirty="0">
                          <a:latin typeface="Arial Narrow" pitchFamily="34" charset="0"/>
                          <a:cs typeface="Arial" pitchFamily="34" charset="0"/>
                          <a:sym typeface="Symbol" pitchFamily="18" charset="2"/>
                        </a:rPr>
                        <a:t></a:t>
                      </a:r>
                      <a:r>
                        <a:rPr lang="ru-RU" sz="1000" b="1" dirty="0">
                          <a:latin typeface="Arial Narrow" pitchFamily="34" charset="0"/>
                          <a:cs typeface="Arial" pitchFamily="34" charset="0"/>
                        </a:rPr>
                        <a:t>4 Ом)</a:t>
                      </a:r>
                    </a:p>
                  </p:txBody>
                </p:sp>
                <p:sp>
                  <p:nvSpPr>
                    <p:cNvPr id="135" name="Freeform 62"/>
                    <p:cNvSpPr>
                      <a:spLocks/>
                    </p:cNvSpPr>
                    <p:nvPr/>
                  </p:nvSpPr>
                  <p:spPr bwMode="auto">
                    <a:xfrm>
                      <a:off x="534041" y="3187575"/>
                      <a:ext cx="77584" cy="27414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0" y="627"/>
                        </a:cxn>
                        <a:cxn ang="0">
                          <a:pos x="57" y="741"/>
                        </a:cxn>
                        <a:cxn ang="0">
                          <a:pos x="114" y="627"/>
                        </a:cxn>
                        <a:cxn ang="0">
                          <a:pos x="114" y="0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114" h="741">
                          <a:moveTo>
                            <a:pt x="0" y="0"/>
                          </a:moveTo>
                          <a:lnTo>
                            <a:pt x="0" y="627"/>
                          </a:lnTo>
                          <a:lnTo>
                            <a:pt x="57" y="741"/>
                          </a:lnTo>
                          <a:lnTo>
                            <a:pt x="114" y="627"/>
                          </a:lnTo>
                          <a:lnTo>
                            <a:pt x="114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61" name="Группа 60"/>
                  <p:cNvGrpSpPr/>
                  <p:nvPr/>
                </p:nvGrpSpPr>
                <p:grpSpPr>
                  <a:xfrm>
                    <a:off x="117779" y="920566"/>
                    <a:ext cx="2627963" cy="2091832"/>
                    <a:chOff x="117779" y="920566"/>
                    <a:chExt cx="2627963" cy="2091832"/>
                  </a:xfrm>
                </p:grpSpPr>
                <p:sp>
                  <p:nvSpPr>
                    <p:cNvPr id="41" name="Двойная стрелка вверх/вниз 40"/>
                    <p:cNvSpPr/>
                    <p:nvPr/>
                  </p:nvSpPr>
                  <p:spPr>
                    <a:xfrm>
                      <a:off x="1500436" y="2443647"/>
                      <a:ext cx="65627" cy="510575"/>
                    </a:xfrm>
                    <a:prstGeom prst="upDownArrow">
                      <a:avLst/>
                    </a:prstGeom>
                    <a:solidFill>
                      <a:srgbClr val="FF0000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lIns="36000" tIns="36000" rIns="36000" bIns="36000" rtlCol="0" anchor="ctr" anchorCtr="0">
                      <a:noAutofit/>
                    </a:bodyPr>
                    <a:lstStyle/>
                    <a:p>
                      <a:pPr algn="ctr"/>
                      <a:endParaRPr lang="ru-RU"/>
                    </a:p>
                  </p:txBody>
                </p:sp>
                <p:sp>
                  <p:nvSpPr>
                    <p:cNvPr id="55" name="Rectangle 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2524" y="1809279"/>
                      <a:ext cx="1230630" cy="621030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rgbClr val="FFFF00">
                            <a:shade val="30000"/>
                            <a:satMod val="115000"/>
                          </a:srgbClr>
                        </a:gs>
                        <a:gs pos="50000">
                          <a:srgbClr val="FFFF00">
                            <a:shade val="67500"/>
                            <a:satMod val="115000"/>
                          </a:srgbClr>
                        </a:gs>
                        <a:gs pos="100000">
                          <a:srgbClr val="FFFF00">
                            <a:shade val="100000"/>
                            <a:satMod val="115000"/>
                          </a:srgbClr>
                        </a:gs>
                      </a:gsLst>
                      <a:lin ang="16200000" scaled="1"/>
                      <a:tileRect/>
                    </a:gradFill>
                    <a:ln w="50800" cmpd="dbl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36000" tIns="36000" rIns="36000" bIns="36000" numCol="1" anchor="ctr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56" name="Line 3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847746" y="1276349"/>
                      <a:ext cx="1270" cy="62564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 type="oval"/>
                      <a:tailEnd/>
                    </a:ln>
                  </p:spPr>
                  <p:txBody>
                    <a:bodyPr vert="horz" wrap="square" lIns="36000" tIns="36000" rIns="36000" bIns="36000" numCol="1" anchor="ctr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57" name="Line 3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33314" y="920566"/>
                      <a:ext cx="3606" cy="969993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 type="oval"/>
                      <a:tailEnd/>
                    </a:ln>
                  </p:spPr>
                  <p:txBody>
                    <a:bodyPr vert="horz" wrap="square" lIns="36000" tIns="36000" rIns="36000" bIns="36000" numCol="1" anchor="ctr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66" name="Freeform 45"/>
                    <p:cNvSpPr>
                      <a:spLocks/>
                    </p:cNvSpPr>
                    <p:nvPr/>
                  </p:nvSpPr>
                  <p:spPr bwMode="auto">
                    <a:xfrm rot="433583">
                      <a:off x="1030940" y="1925406"/>
                      <a:ext cx="237970" cy="492054"/>
                    </a:xfrm>
                    <a:custGeom>
                      <a:avLst/>
                      <a:gdLst/>
                      <a:ahLst/>
                      <a:cxnLst>
                        <a:cxn ang="0">
                          <a:pos x="114" y="0"/>
                        </a:cxn>
                        <a:cxn ang="0">
                          <a:pos x="0" y="342"/>
                        </a:cxn>
                        <a:cxn ang="0">
                          <a:pos x="171" y="171"/>
                        </a:cxn>
                        <a:cxn ang="0">
                          <a:pos x="0" y="684"/>
                        </a:cxn>
                      </a:cxnLst>
                      <a:rect l="0" t="0" r="r" b="b"/>
                      <a:pathLst>
                        <a:path w="171" h="684">
                          <a:moveTo>
                            <a:pt x="114" y="0"/>
                          </a:moveTo>
                          <a:lnTo>
                            <a:pt x="0" y="342"/>
                          </a:lnTo>
                          <a:lnTo>
                            <a:pt x="171" y="171"/>
                          </a:lnTo>
                          <a:lnTo>
                            <a:pt x="0" y="684"/>
                          </a:lnTo>
                        </a:path>
                      </a:pathLst>
                    </a:custGeom>
                    <a:noFill/>
                    <a:ln w="28575">
                      <a:solidFill>
                        <a:srgbClr val="FF0000"/>
                      </a:solidFill>
                      <a:round/>
                      <a:headEnd/>
                      <a:tailEnd type="triangle" w="med" len="lg"/>
                    </a:ln>
                  </p:spPr>
                  <p:txBody>
                    <a:bodyPr vert="horz" wrap="square" lIns="36000" tIns="36000" rIns="36000" bIns="36000" numCol="1" anchor="ctr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67" name="Oval 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10137" y="1884209"/>
                      <a:ext cx="57150" cy="5715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36000" rIns="36000" bIns="36000" numCol="1" anchor="ctr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69" name="Text Box 4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622897" y="2566019"/>
                      <a:ext cx="448505" cy="321945"/>
                    </a:xfrm>
                    <a:prstGeom prst="rect">
                      <a:avLst/>
                    </a:prstGeom>
                    <a:noFill/>
                    <a:ln w="2857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0" tIns="0" rIns="0" bIns="0" numCol="1" anchor="ctr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200" dirty="0">
                          <a:ln w="900" cmpd="sng">
                            <a:solidFill>
                              <a:schemeClr val="tx1"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a:t>U</a:t>
                      </a:r>
                      <a:r>
                        <a:rPr lang="ru-RU" sz="2200" baseline="-18000" dirty="0" err="1">
                          <a:ln w="900" cmpd="sng">
                            <a:solidFill>
                              <a:schemeClr val="tx1"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a:t>зм</a:t>
                      </a:r>
                      <a:endParaRPr lang="ru-RU" sz="2200" baseline="-18000" dirty="0">
                        <a:ln w="900" cmpd="sng">
                          <a:solidFill>
                            <a:schemeClr val="tx1"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70" name="Text Box 5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547664" y="2147145"/>
                      <a:ext cx="537230" cy="254907"/>
                    </a:xfrm>
                    <a:prstGeom prst="rect">
                      <a:avLst/>
                    </a:prstGeom>
                    <a:noFill/>
                    <a:ln w="2857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0" tIns="0" rIns="0" bIns="0" numCol="1" anchor="ctr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fontAlgn="base">
                        <a:lnSpc>
                          <a:spcPts val="2000"/>
                        </a:lnSpc>
                        <a:spcBef>
                          <a:spcPct val="0"/>
                        </a:spcBef>
                      </a:pPr>
                      <a:r>
                        <a:rPr lang="ru-RU" sz="2200" dirty="0">
                          <a:ln w="900" cmpd="sng">
                            <a:solidFill>
                              <a:schemeClr val="tx1"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a:t>А</a:t>
                      </a:r>
                      <a:r>
                        <a:rPr lang="ru-RU" sz="2200" baseline="-18000" dirty="0">
                          <a:ln w="900" cmpd="sng">
                            <a:solidFill>
                              <a:schemeClr val="tx1"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73" name="Oval 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19171" y="1890559"/>
                      <a:ext cx="57150" cy="5715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36000" rIns="36000" bIns="36000" numCol="1" anchor="ctr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2" name="Text Box 7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17779" y="2330311"/>
                      <a:ext cx="383669" cy="207515"/>
                    </a:xfrm>
                    <a:prstGeom prst="rect">
                      <a:avLst/>
                    </a:prstGeom>
                    <a:noFill/>
                    <a:ln w="2857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0" tIns="0" rIns="0" bIns="0" numCol="1" anchor="ctr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200" dirty="0">
                          <a:ln w="900" cmpd="sng">
                            <a:solidFill>
                              <a:schemeClr val="tx1"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a:t>R</a:t>
                      </a:r>
                      <a:r>
                        <a:rPr lang="ru-RU" sz="2200" baseline="-18000" dirty="0">
                          <a:ln w="900" cmpd="sng">
                            <a:solidFill>
                              <a:schemeClr val="tx1"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a:t>З</a:t>
                      </a:r>
                    </a:p>
                  </p:txBody>
                </p:sp>
                <p:sp>
                  <p:nvSpPr>
                    <p:cNvPr id="45" name="Rectangle 1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71099" y="1372430"/>
                      <a:ext cx="129887" cy="322035"/>
                    </a:xfrm>
                    <a:prstGeom prst="rect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36000" tIns="36000" rIns="36000" bIns="36000" numCol="1" anchor="ctr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ru-RU"/>
                    </a:p>
                  </p:txBody>
                </p:sp>
                <p:grpSp>
                  <p:nvGrpSpPr>
                    <p:cNvPr id="114" name="Группа 113"/>
                    <p:cNvGrpSpPr/>
                    <p:nvPr/>
                  </p:nvGrpSpPr>
                  <p:grpSpPr>
                    <a:xfrm>
                      <a:off x="2117653" y="1776653"/>
                      <a:ext cx="628089" cy="1235745"/>
                      <a:chOff x="1139509" y="3553708"/>
                      <a:chExt cx="690895" cy="1359319"/>
                    </a:xfrm>
                  </p:grpSpPr>
                  <p:sp>
                    <p:nvSpPr>
                      <p:cNvPr id="115" name="Скругленный прямоугольник 114"/>
                      <p:cNvSpPr/>
                      <p:nvPr/>
                    </p:nvSpPr>
                    <p:spPr>
                      <a:xfrm rot="19279228" flipH="1">
                        <a:off x="1765859" y="3897390"/>
                        <a:ext cx="64545" cy="255617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FFCC99"/>
                      </a:soli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16" name="Скругленный прямоугольник 115"/>
                      <p:cNvSpPr/>
                      <p:nvPr/>
                    </p:nvSpPr>
                    <p:spPr>
                      <a:xfrm rot="12979228" flipH="1">
                        <a:off x="1368499" y="3891332"/>
                        <a:ext cx="65770" cy="255617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FFCC99"/>
                      </a:soli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17" name="Скругленный прямоугольник 116"/>
                      <p:cNvSpPr/>
                      <p:nvPr/>
                    </p:nvSpPr>
                    <p:spPr>
                      <a:xfrm rot="6459944" flipH="1">
                        <a:off x="1219120" y="3994881"/>
                        <a:ext cx="52032" cy="211253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noFill/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118" name="Группа 117"/>
                      <p:cNvGrpSpPr/>
                      <p:nvPr/>
                    </p:nvGrpSpPr>
                    <p:grpSpPr>
                      <a:xfrm>
                        <a:off x="1368318" y="3553708"/>
                        <a:ext cx="417896" cy="1359319"/>
                        <a:chOff x="1368318" y="3553708"/>
                        <a:chExt cx="417896" cy="1359319"/>
                      </a:xfrm>
                    </p:grpSpPr>
                    <p:grpSp>
                      <p:nvGrpSpPr>
                        <p:cNvPr id="120" name="Группа 119"/>
                        <p:cNvGrpSpPr/>
                        <p:nvPr/>
                      </p:nvGrpSpPr>
                      <p:grpSpPr>
                        <a:xfrm>
                          <a:off x="1368318" y="3598095"/>
                          <a:ext cx="417896" cy="1314932"/>
                          <a:chOff x="742051" y="1452707"/>
                          <a:chExt cx="459124" cy="1683968"/>
                        </a:xfrm>
                      </p:grpSpPr>
                      <p:sp>
                        <p:nvSpPr>
                          <p:cNvPr id="122" name="Прямоугольник 121"/>
                          <p:cNvSpPr/>
                          <p:nvPr/>
                        </p:nvSpPr>
                        <p:spPr>
                          <a:xfrm>
                            <a:off x="905906" y="1754304"/>
                            <a:ext cx="131388" cy="86239"/>
                          </a:xfrm>
                          <a:prstGeom prst="rect">
                            <a:avLst/>
                          </a:prstGeom>
                          <a:noFill/>
                          <a:ln w="31750" cap="flat" cmpd="sng" algn="ctr">
                            <a:solidFill>
                              <a:sysClr val="windowText" lastClr="000000"/>
                            </a:solidFill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ru-RU" sz="18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grpSp>
                        <p:nvGrpSpPr>
                          <p:cNvPr id="123" name="Группа 122"/>
                          <p:cNvGrpSpPr/>
                          <p:nvPr/>
                        </p:nvGrpSpPr>
                        <p:grpSpPr>
                          <a:xfrm>
                            <a:off x="742051" y="1452707"/>
                            <a:ext cx="459124" cy="1683968"/>
                            <a:chOff x="742051" y="1452707"/>
                            <a:chExt cx="459124" cy="1683968"/>
                          </a:xfrm>
                        </p:grpSpPr>
                        <p:sp>
                          <p:nvSpPr>
                            <p:cNvPr id="124" name="Скругленный прямоугольник 123"/>
                            <p:cNvSpPr/>
                            <p:nvPr/>
                          </p:nvSpPr>
                          <p:spPr>
                            <a:xfrm>
                              <a:off x="793068" y="1852128"/>
                              <a:ext cx="357065" cy="479302"/>
                            </a:xfrm>
                            <a:prstGeom prst="roundRect">
                              <a:avLst/>
                            </a:prstGeom>
                            <a:solidFill>
                              <a:srgbClr val="FFCC99"/>
                            </a:solidFill>
                            <a:ln w="31750" cap="flat" cmpd="sng" algn="ctr">
                              <a:solidFill>
                                <a:sysClr val="windowText" lastClr="000000"/>
                              </a:solidFill>
                              <a:prstDash val="solid"/>
                            </a:ln>
                            <a:effectLst/>
                          </p:spPr>
                          <p:txBody>
                            <a:bodyPr rtlCol="0" anchor="ctr"/>
                            <a:lstStyle/>
                            <a:p>
                              <a:pPr marL="0" marR="0" lvl="0" indent="0" algn="ctr" defTabSz="914400" eaLnBrk="1" fontAlgn="base" latinLnBrk="0" hangingPunct="1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ru-RU" sz="1800" b="0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libri"/>
                                <a:ea typeface="+mn-ea"/>
                                <a:cs typeface="+mn-cs"/>
                              </a:endParaRPr>
                            </a:p>
                          </p:txBody>
                        </p:sp>
                        <p:sp>
                          <p:nvSpPr>
                            <p:cNvPr id="125" name="Скругленный прямоугольник 124"/>
                            <p:cNvSpPr/>
                            <p:nvPr/>
                          </p:nvSpPr>
                          <p:spPr>
                            <a:xfrm flipH="1">
                              <a:off x="1026789" y="2441436"/>
                              <a:ext cx="120662" cy="547128"/>
                            </a:xfrm>
                            <a:prstGeom prst="roundRect">
                              <a:avLst>
                                <a:gd name="adj" fmla="val 50000"/>
                              </a:avLst>
                            </a:prstGeom>
                            <a:noFill/>
                            <a:ln w="31750" cap="flat" cmpd="sng" algn="ctr">
                              <a:solidFill>
                                <a:sysClr val="windowText" lastClr="000000"/>
                              </a:solidFill>
                              <a:prstDash val="solid"/>
                            </a:ln>
                            <a:effectLst/>
                          </p:spPr>
                          <p:txBody>
                            <a:bodyPr rtlCol="0" anchor="ctr"/>
                            <a:lstStyle/>
                            <a:p>
                              <a:pPr marL="0" marR="0" lvl="0" indent="0" algn="ctr" defTabSz="914400" eaLnBrk="1" fontAlgn="base" latinLnBrk="0" hangingPunct="1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ru-RU" sz="1800" b="0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libri"/>
                                <a:ea typeface="+mn-ea"/>
                                <a:cs typeface="+mn-cs"/>
                              </a:endParaRPr>
                            </a:p>
                          </p:txBody>
                        </p:sp>
                        <p:sp>
                          <p:nvSpPr>
                            <p:cNvPr id="126" name="Скругленный прямоугольник 125"/>
                            <p:cNvSpPr/>
                            <p:nvPr/>
                          </p:nvSpPr>
                          <p:spPr>
                            <a:xfrm flipH="1">
                              <a:off x="797916" y="2455328"/>
                              <a:ext cx="120662" cy="547128"/>
                            </a:xfrm>
                            <a:prstGeom prst="roundRect">
                              <a:avLst>
                                <a:gd name="adj" fmla="val 50000"/>
                              </a:avLst>
                            </a:prstGeom>
                            <a:noFill/>
                            <a:ln w="31750" cap="flat" cmpd="sng" algn="ctr">
                              <a:solidFill>
                                <a:sysClr val="windowText" lastClr="000000"/>
                              </a:solidFill>
                              <a:prstDash val="solid"/>
                            </a:ln>
                            <a:effectLst/>
                          </p:spPr>
                          <p:txBody>
                            <a:bodyPr rtlCol="0" anchor="ctr"/>
                            <a:lstStyle/>
                            <a:p>
                              <a:pPr marL="0" marR="0" lvl="0" indent="0" algn="ctr" defTabSz="914400" eaLnBrk="1" fontAlgn="base" latinLnBrk="0" hangingPunct="1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ru-RU" sz="1800" b="0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libri"/>
                                <a:ea typeface="+mn-ea"/>
                                <a:cs typeface="+mn-cs"/>
                              </a:endParaRPr>
                            </a:p>
                          </p:txBody>
                        </p:sp>
                        <p:sp>
                          <p:nvSpPr>
                            <p:cNvPr id="127" name="Скругленный прямоугольник 126"/>
                            <p:cNvSpPr/>
                            <p:nvPr/>
                          </p:nvSpPr>
                          <p:spPr>
                            <a:xfrm>
                              <a:off x="793068" y="2276872"/>
                              <a:ext cx="357065" cy="269620"/>
                            </a:xfrm>
                            <a:prstGeom prst="roundRect">
                              <a:avLst/>
                            </a:prstGeom>
                            <a:solidFill>
                              <a:srgbClr val="00B050"/>
                            </a:solidFill>
                            <a:ln w="31750" cap="flat" cmpd="sng" algn="ctr">
                              <a:solidFill>
                                <a:sysClr val="windowText" lastClr="000000"/>
                              </a:solidFill>
                              <a:prstDash val="solid"/>
                            </a:ln>
                            <a:effectLst/>
                          </p:spPr>
                          <p:txBody>
                            <a:bodyPr rtlCol="0" anchor="ctr"/>
                            <a:lstStyle/>
                            <a:p>
                              <a:pPr marL="0" marR="0" lvl="0" indent="0" algn="ctr" defTabSz="914400" eaLnBrk="1" fontAlgn="base" latinLnBrk="0" hangingPunct="1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ru-RU" sz="1800" b="0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libri"/>
                                <a:ea typeface="+mn-ea"/>
                                <a:cs typeface="+mn-cs"/>
                              </a:endParaRPr>
                            </a:p>
                          </p:txBody>
                        </p:sp>
                        <p:sp>
                          <p:nvSpPr>
                            <p:cNvPr id="128" name="Улыбающееся лицо 127"/>
                            <p:cNvSpPr/>
                            <p:nvPr/>
                          </p:nvSpPr>
                          <p:spPr>
                            <a:xfrm>
                              <a:off x="838124" y="1452707"/>
                              <a:ext cx="267218" cy="309835"/>
                            </a:xfrm>
                            <a:prstGeom prst="smileyFace">
                              <a:avLst>
                                <a:gd name="adj" fmla="val 4653"/>
                              </a:avLst>
                            </a:prstGeom>
                            <a:gradFill flip="none" rotWithShape="1">
                              <a:gsLst>
                                <a:gs pos="0">
                                  <a:srgbClr val="FFFF00">
                                    <a:shade val="30000"/>
                                    <a:satMod val="115000"/>
                                  </a:srgbClr>
                                </a:gs>
                                <a:gs pos="50000">
                                  <a:srgbClr val="FFFF00">
                                    <a:shade val="67500"/>
                                    <a:satMod val="115000"/>
                                  </a:srgbClr>
                                </a:gs>
                                <a:gs pos="100000">
                                  <a:srgbClr val="FFFF00">
                                    <a:shade val="100000"/>
                                    <a:satMod val="115000"/>
                                  </a:srgbClr>
                                </a:gs>
                              </a:gsLst>
                              <a:lin ang="16200000" scaled="1"/>
                              <a:tileRect/>
                            </a:gradFill>
                            <a:ln w="31750" cap="flat" cmpd="sng" algn="ctr">
                              <a:solidFill>
                                <a:sysClr val="windowText" lastClr="000000"/>
                              </a:solidFill>
                              <a:prstDash val="solid"/>
                            </a:ln>
                            <a:effectLst/>
                          </p:spPr>
                          <p:txBody>
                            <a:bodyPr rtlCol="0" anchor="ctr"/>
                            <a:lstStyle/>
                            <a:p>
                              <a:pPr marL="0" marR="0" lvl="0" indent="0" algn="ctr" defTabSz="91440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ru-RU" sz="1800" b="0" i="0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" lastClr="FFFFFF"/>
                                </a:solidFill>
                                <a:effectLst/>
                                <a:uLnTx/>
                                <a:uFillTx/>
                                <a:latin typeface="Calibri"/>
                                <a:ea typeface="+mn-ea"/>
                                <a:cs typeface="+mn-cs"/>
                              </a:endParaRPr>
                            </a:p>
                          </p:txBody>
                        </p:sp>
                        <p:sp>
                          <p:nvSpPr>
                            <p:cNvPr id="129" name="Хорда 128"/>
                            <p:cNvSpPr/>
                            <p:nvPr/>
                          </p:nvSpPr>
                          <p:spPr>
                            <a:xfrm rot="5726762">
                              <a:off x="758544" y="2941325"/>
                              <a:ext cx="178857" cy="211843"/>
                            </a:xfrm>
                            <a:prstGeom prst="chord">
                              <a:avLst>
                                <a:gd name="adj1" fmla="val 4672785"/>
                                <a:gd name="adj2" fmla="val 16200000"/>
                              </a:avLst>
                            </a:prstGeom>
                            <a:solidFill>
                              <a:srgbClr val="FFC000"/>
                            </a:solidFill>
                            <a:ln w="31750" cap="flat" cmpd="sng" algn="ctr">
                              <a:solidFill>
                                <a:sysClr val="windowText" lastClr="000000"/>
                              </a:solidFill>
                              <a:prstDash val="solid"/>
                            </a:ln>
                            <a:effectLst/>
                          </p:spPr>
                          <p:txBody>
                            <a:bodyPr rtlCol="0" anchor="ctr"/>
                            <a:lstStyle/>
                            <a:p>
                              <a:pPr marL="0" marR="0" lvl="0" indent="0" algn="ctr" defTabSz="914400" eaLnBrk="1" fontAlgn="base" latinLnBrk="0" hangingPunct="1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ru-RU" sz="1800" b="0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libri"/>
                                <a:ea typeface="+mn-ea"/>
                                <a:cs typeface="+mn-cs"/>
                              </a:endParaRPr>
                            </a:p>
                          </p:txBody>
                        </p:sp>
                        <p:sp>
                          <p:nvSpPr>
                            <p:cNvPr id="130" name="Хорда 129"/>
                            <p:cNvSpPr/>
                            <p:nvPr/>
                          </p:nvSpPr>
                          <p:spPr>
                            <a:xfrm rot="5726762">
                              <a:off x="1005825" y="2938649"/>
                              <a:ext cx="178857" cy="211843"/>
                            </a:xfrm>
                            <a:prstGeom prst="chord">
                              <a:avLst>
                                <a:gd name="adj1" fmla="val 4672785"/>
                                <a:gd name="adj2" fmla="val 16200000"/>
                              </a:avLst>
                            </a:prstGeom>
                            <a:solidFill>
                              <a:srgbClr val="FFC000"/>
                            </a:solidFill>
                            <a:ln w="31750" cap="flat" cmpd="sng" algn="ctr">
                              <a:solidFill>
                                <a:sysClr val="windowText" lastClr="000000"/>
                              </a:solidFill>
                              <a:prstDash val="solid"/>
                            </a:ln>
                            <a:effectLst/>
                          </p:spPr>
                          <p:txBody>
                            <a:bodyPr rtlCol="0" anchor="ctr"/>
                            <a:lstStyle/>
                            <a:p>
                              <a:pPr marL="0" marR="0" lvl="0" indent="0" algn="ctr" defTabSz="914400" eaLnBrk="1" fontAlgn="base" latinLnBrk="0" hangingPunct="1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ru-RU" sz="1800" b="0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libri"/>
                                <a:ea typeface="+mn-ea"/>
                                <a:cs typeface="+mn-cs"/>
                              </a:endParaRPr>
                            </a:p>
                          </p:txBody>
                        </p:sp>
                        <p:sp>
                          <p:nvSpPr>
                            <p:cNvPr id="131" name="Скругленный прямоугольник 130"/>
                            <p:cNvSpPr/>
                            <p:nvPr/>
                          </p:nvSpPr>
                          <p:spPr>
                            <a:xfrm>
                              <a:off x="861647" y="1853008"/>
                              <a:ext cx="45719" cy="432727"/>
                            </a:xfrm>
                            <a:prstGeom prst="roundRect">
                              <a:avLst/>
                            </a:prstGeom>
                            <a:solidFill>
                              <a:srgbClr val="00B050"/>
                            </a:solidFill>
                            <a:ln w="15875" cap="flat" cmpd="sng" algn="ctr">
                              <a:solidFill>
                                <a:sysClr val="windowText" lastClr="000000"/>
                              </a:solidFill>
                              <a:prstDash val="solid"/>
                            </a:ln>
                            <a:effectLst/>
                          </p:spPr>
                          <p:txBody>
                            <a:bodyPr rtlCol="0" anchor="ctr"/>
                            <a:lstStyle/>
                            <a:p>
                              <a:pPr marL="0" marR="0" lvl="0" indent="0" algn="ctr" defTabSz="914400" eaLnBrk="1" fontAlgn="base" latinLnBrk="0" hangingPunct="1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ru-RU" sz="1800" b="0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libri"/>
                                <a:ea typeface="+mn-ea"/>
                                <a:cs typeface="+mn-cs"/>
                              </a:endParaRPr>
                            </a:p>
                          </p:txBody>
                        </p:sp>
                        <p:sp>
                          <p:nvSpPr>
                            <p:cNvPr id="132" name="Скругленный прямоугольник 131"/>
                            <p:cNvSpPr/>
                            <p:nvPr/>
                          </p:nvSpPr>
                          <p:spPr>
                            <a:xfrm>
                              <a:off x="1049349" y="1855977"/>
                              <a:ext cx="45719" cy="432727"/>
                            </a:xfrm>
                            <a:prstGeom prst="roundRect">
                              <a:avLst/>
                            </a:prstGeom>
                            <a:solidFill>
                              <a:srgbClr val="00B050"/>
                            </a:solidFill>
                            <a:ln w="15875" cap="flat" cmpd="sng" algn="ctr">
                              <a:solidFill>
                                <a:sysClr val="windowText" lastClr="000000"/>
                              </a:solidFill>
                              <a:prstDash val="solid"/>
                            </a:ln>
                            <a:effectLst/>
                          </p:spPr>
                          <p:txBody>
                            <a:bodyPr rtlCol="0" anchor="ctr"/>
                            <a:lstStyle/>
                            <a:p>
                              <a:pPr marL="0" marR="0" lvl="0" indent="0" algn="ctr" defTabSz="914400" eaLnBrk="1" fontAlgn="base" latinLnBrk="0" hangingPunct="1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ru-RU" sz="1800" b="0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libri"/>
                                <a:ea typeface="+mn-ea"/>
                                <a:cs typeface="+mn-cs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121" name="Пирог 120"/>
                        <p:cNvSpPr/>
                        <p:nvPr/>
                      </p:nvSpPr>
                      <p:spPr>
                        <a:xfrm>
                          <a:off x="1454530" y="3553708"/>
                          <a:ext cx="253189" cy="185903"/>
                        </a:xfrm>
                        <a:prstGeom prst="pie">
                          <a:avLst>
                            <a:gd name="adj1" fmla="val 10757660"/>
                            <a:gd name="adj2" fmla="val 57106"/>
                          </a:avLst>
                        </a:prstGeom>
                        <a:solidFill>
                          <a:srgbClr val="FF6600"/>
                        </a:solidFill>
                        <a:ln w="25400" cap="flat" cmpd="sng" algn="ctr">
                          <a:solidFill>
                            <a:sysClr val="windowText" lastClr="000000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ru-RU" sz="18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sp>
                    <p:nvSpPr>
                      <p:cNvPr id="119" name="Скругленный прямоугольник 118"/>
                      <p:cNvSpPr/>
                      <p:nvPr/>
                    </p:nvSpPr>
                    <p:spPr>
                      <a:xfrm rot="2467317" flipH="1">
                        <a:off x="1768339" y="4046712"/>
                        <a:ext cx="50530" cy="293565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noFill/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60" name="Группа 59"/>
                    <p:cNvGrpSpPr/>
                    <p:nvPr/>
                  </p:nvGrpSpPr>
                  <p:grpSpPr>
                    <a:xfrm>
                      <a:off x="516900" y="1938414"/>
                      <a:ext cx="439093" cy="1037900"/>
                      <a:chOff x="1613545" y="1938414"/>
                      <a:chExt cx="439093" cy="1037900"/>
                    </a:xfrm>
                  </p:grpSpPr>
                  <p:cxnSp>
                    <p:nvCxnSpPr>
                      <p:cNvPr id="8" name="Прямая соединительная линия 7"/>
                      <p:cNvCxnSpPr/>
                      <p:nvPr/>
                    </p:nvCxnSpPr>
                    <p:spPr>
                      <a:xfrm flipH="1">
                        <a:off x="1684983" y="1993707"/>
                        <a:ext cx="1" cy="982607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7" name="Rectangle 12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13545" y="2205531"/>
                        <a:ext cx="142876" cy="42862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vert="horz" wrap="square" lIns="36000" tIns="36000" rIns="36000" bIns="36000" numCol="1" anchor="ctr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ru-RU"/>
                      </a:p>
                    </p:txBody>
                  </p:sp>
                  <p:cxnSp>
                    <p:nvCxnSpPr>
                      <p:cNvPr id="25" name="Прямая соединительная линия 24"/>
                      <p:cNvCxnSpPr/>
                      <p:nvPr/>
                    </p:nvCxnSpPr>
                    <p:spPr>
                      <a:xfrm>
                        <a:off x="2051720" y="1938414"/>
                        <a:ext cx="918" cy="99705"/>
                      </a:xfrm>
                      <a:prstGeom prst="line">
                        <a:avLst/>
                      </a:prstGeom>
                      <a:ln w="508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9" name="Прямая соединительная линия 48"/>
                      <p:cNvCxnSpPr/>
                      <p:nvPr/>
                    </p:nvCxnSpPr>
                    <p:spPr>
                      <a:xfrm flipH="1">
                        <a:off x="1670694" y="1993029"/>
                        <a:ext cx="381026" cy="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</p:grpSp>
          <p:sp>
            <p:nvSpPr>
              <p:cNvPr id="151" name="Полилиния 150"/>
              <p:cNvSpPr/>
              <p:nvPr/>
            </p:nvSpPr>
            <p:spPr>
              <a:xfrm>
                <a:off x="2185416" y="2236353"/>
                <a:ext cx="1703844" cy="825910"/>
              </a:xfrm>
              <a:custGeom>
                <a:avLst/>
                <a:gdLst>
                  <a:gd name="connsiteX0" fmla="*/ 0 w 1703844"/>
                  <a:gd name="connsiteY0" fmla="*/ 28311 h 825910"/>
                  <a:gd name="connsiteX1" fmla="*/ 97536 w 1703844"/>
                  <a:gd name="connsiteY1" fmla="*/ 58791 h 825910"/>
                  <a:gd name="connsiteX2" fmla="*/ 173736 w 1703844"/>
                  <a:gd name="connsiteY2" fmla="*/ 64887 h 825910"/>
                  <a:gd name="connsiteX3" fmla="*/ 216408 w 1703844"/>
                  <a:gd name="connsiteY3" fmla="*/ 10023 h 825910"/>
                  <a:gd name="connsiteX4" fmla="*/ 259080 w 1703844"/>
                  <a:gd name="connsiteY4" fmla="*/ 6975 h 825910"/>
                  <a:gd name="connsiteX5" fmla="*/ 323088 w 1703844"/>
                  <a:gd name="connsiteY5" fmla="*/ 83175 h 825910"/>
                  <a:gd name="connsiteX6" fmla="*/ 454152 w 1703844"/>
                  <a:gd name="connsiteY6" fmla="*/ 357495 h 825910"/>
                  <a:gd name="connsiteX7" fmla="*/ 524256 w 1703844"/>
                  <a:gd name="connsiteY7" fmla="*/ 701919 h 825910"/>
                  <a:gd name="connsiteX8" fmla="*/ 612648 w 1703844"/>
                  <a:gd name="connsiteY8" fmla="*/ 811647 h 825910"/>
                  <a:gd name="connsiteX9" fmla="*/ 957072 w 1703844"/>
                  <a:gd name="connsiteY9" fmla="*/ 814695 h 825910"/>
                  <a:gd name="connsiteX10" fmla="*/ 1341120 w 1703844"/>
                  <a:gd name="connsiteY10" fmla="*/ 814695 h 825910"/>
                  <a:gd name="connsiteX11" fmla="*/ 1606296 w 1703844"/>
                  <a:gd name="connsiteY11" fmla="*/ 814695 h 825910"/>
                  <a:gd name="connsiteX12" fmla="*/ 1688592 w 1703844"/>
                  <a:gd name="connsiteY12" fmla="*/ 805551 h 825910"/>
                  <a:gd name="connsiteX13" fmla="*/ 1703832 w 1703844"/>
                  <a:gd name="connsiteY13" fmla="*/ 570855 h 825910"/>
                  <a:gd name="connsiteX14" fmla="*/ 1703832 w 1703844"/>
                  <a:gd name="connsiteY14" fmla="*/ 570855 h 825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703844" h="825910">
                    <a:moveTo>
                      <a:pt x="0" y="28311"/>
                    </a:moveTo>
                    <a:cubicBezTo>
                      <a:pt x="34290" y="40503"/>
                      <a:pt x="68580" y="52695"/>
                      <a:pt x="97536" y="58791"/>
                    </a:cubicBezTo>
                    <a:cubicBezTo>
                      <a:pt x="126492" y="64887"/>
                      <a:pt x="153924" y="73015"/>
                      <a:pt x="173736" y="64887"/>
                    </a:cubicBezTo>
                    <a:cubicBezTo>
                      <a:pt x="193548" y="56759"/>
                      <a:pt x="202184" y="19675"/>
                      <a:pt x="216408" y="10023"/>
                    </a:cubicBezTo>
                    <a:cubicBezTo>
                      <a:pt x="230632" y="371"/>
                      <a:pt x="241300" y="-5217"/>
                      <a:pt x="259080" y="6975"/>
                    </a:cubicBezTo>
                    <a:cubicBezTo>
                      <a:pt x="276860" y="19167"/>
                      <a:pt x="290576" y="24755"/>
                      <a:pt x="323088" y="83175"/>
                    </a:cubicBezTo>
                    <a:cubicBezTo>
                      <a:pt x="355600" y="141595"/>
                      <a:pt x="420624" y="254371"/>
                      <a:pt x="454152" y="357495"/>
                    </a:cubicBezTo>
                    <a:cubicBezTo>
                      <a:pt x="487680" y="460619"/>
                      <a:pt x="497840" y="626227"/>
                      <a:pt x="524256" y="701919"/>
                    </a:cubicBezTo>
                    <a:cubicBezTo>
                      <a:pt x="550672" y="777611"/>
                      <a:pt x="540512" y="792851"/>
                      <a:pt x="612648" y="811647"/>
                    </a:cubicBezTo>
                    <a:cubicBezTo>
                      <a:pt x="684784" y="830443"/>
                      <a:pt x="957072" y="814695"/>
                      <a:pt x="957072" y="814695"/>
                    </a:cubicBezTo>
                    <a:lnTo>
                      <a:pt x="1341120" y="814695"/>
                    </a:lnTo>
                    <a:lnTo>
                      <a:pt x="1606296" y="814695"/>
                    </a:lnTo>
                    <a:cubicBezTo>
                      <a:pt x="1664208" y="813171"/>
                      <a:pt x="1672336" y="846191"/>
                      <a:pt x="1688592" y="805551"/>
                    </a:cubicBezTo>
                    <a:cubicBezTo>
                      <a:pt x="1704848" y="764911"/>
                      <a:pt x="1703832" y="570855"/>
                      <a:pt x="1703832" y="570855"/>
                    </a:cubicBezTo>
                    <a:lnTo>
                      <a:pt x="1703832" y="570855"/>
                    </a:lnTo>
                  </a:path>
                </a:pathLst>
              </a:custGeom>
              <a:ln w="25400">
                <a:solidFill>
                  <a:srgbClr val="FF0000"/>
                </a:solidFill>
                <a:prstDash val="sysDash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2" name="Полилиния 151"/>
              <p:cNvSpPr/>
              <p:nvPr/>
            </p:nvSpPr>
            <p:spPr>
              <a:xfrm>
                <a:off x="700562" y="2053295"/>
                <a:ext cx="244318" cy="150409"/>
              </a:xfrm>
              <a:custGeom>
                <a:avLst/>
                <a:gdLst>
                  <a:gd name="connsiteX0" fmla="*/ 244318 w 244318"/>
                  <a:gd name="connsiteY0" fmla="*/ 7153 h 150409"/>
                  <a:gd name="connsiteX1" fmla="*/ 34006 w 244318"/>
                  <a:gd name="connsiteY1" fmla="*/ 16297 h 150409"/>
                  <a:gd name="connsiteX2" fmla="*/ 478 w 244318"/>
                  <a:gd name="connsiteY2" fmla="*/ 150409 h 150409"/>
                  <a:gd name="connsiteX3" fmla="*/ 478 w 244318"/>
                  <a:gd name="connsiteY3" fmla="*/ 150409 h 150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4318" h="150409">
                    <a:moveTo>
                      <a:pt x="244318" y="7153"/>
                    </a:moveTo>
                    <a:cubicBezTo>
                      <a:pt x="159482" y="-213"/>
                      <a:pt x="74646" y="-7579"/>
                      <a:pt x="34006" y="16297"/>
                    </a:cubicBezTo>
                    <a:cubicBezTo>
                      <a:pt x="-6634" y="40173"/>
                      <a:pt x="478" y="150409"/>
                      <a:pt x="478" y="150409"/>
                    </a:cubicBezTo>
                    <a:lnTo>
                      <a:pt x="478" y="150409"/>
                    </a:lnTo>
                  </a:path>
                </a:pathLst>
              </a:custGeom>
              <a:ln w="25400">
                <a:solidFill>
                  <a:srgbClr val="FF0000"/>
                </a:solidFill>
                <a:prstDash val="sysDash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3" name="Полилиния 152"/>
              <p:cNvSpPr/>
              <p:nvPr/>
            </p:nvSpPr>
            <p:spPr>
              <a:xfrm>
                <a:off x="697767" y="2696718"/>
                <a:ext cx="192249" cy="357083"/>
              </a:xfrm>
              <a:custGeom>
                <a:avLst/>
                <a:gdLst>
                  <a:gd name="connsiteX0" fmla="*/ 225 w 192249"/>
                  <a:gd name="connsiteY0" fmla="*/ 0 h 357083"/>
                  <a:gd name="connsiteX1" fmla="*/ 225 w 192249"/>
                  <a:gd name="connsiteY1" fmla="*/ 204216 h 357083"/>
                  <a:gd name="connsiteX2" fmla="*/ 3273 w 192249"/>
                  <a:gd name="connsiteY2" fmla="*/ 280416 h 357083"/>
                  <a:gd name="connsiteX3" fmla="*/ 18513 w 192249"/>
                  <a:gd name="connsiteY3" fmla="*/ 335280 h 357083"/>
                  <a:gd name="connsiteX4" fmla="*/ 103857 w 192249"/>
                  <a:gd name="connsiteY4" fmla="*/ 356616 h 357083"/>
                  <a:gd name="connsiteX5" fmla="*/ 192249 w 192249"/>
                  <a:gd name="connsiteY5" fmla="*/ 350520 h 357083"/>
                  <a:gd name="connsiteX6" fmla="*/ 192249 w 192249"/>
                  <a:gd name="connsiteY6" fmla="*/ 350520 h 357083"/>
                  <a:gd name="connsiteX7" fmla="*/ 192249 w 192249"/>
                  <a:gd name="connsiteY7" fmla="*/ 350520 h 357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2249" h="357083">
                    <a:moveTo>
                      <a:pt x="225" y="0"/>
                    </a:moveTo>
                    <a:cubicBezTo>
                      <a:pt x="225" y="78740"/>
                      <a:pt x="-283" y="157480"/>
                      <a:pt x="225" y="204216"/>
                    </a:cubicBezTo>
                    <a:cubicBezTo>
                      <a:pt x="733" y="250952"/>
                      <a:pt x="225" y="258572"/>
                      <a:pt x="3273" y="280416"/>
                    </a:cubicBezTo>
                    <a:cubicBezTo>
                      <a:pt x="6321" y="302260"/>
                      <a:pt x="1749" y="322580"/>
                      <a:pt x="18513" y="335280"/>
                    </a:cubicBezTo>
                    <a:cubicBezTo>
                      <a:pt x="35277" y="347980"/>
                      <a:pt x="74901" y="354076"/>
                      <a:pt x="103857" y="356616"/>
                    </a:cubicBezTo>
                    <a:cubicBezTo>
                      <a:pt x="132813" y="359156"/>
                      <a:pt x="192249" y="350520"/>
                      <a:pt x="192249" y="350520"/>
                    </a:cubicBezTo>
                    <a:lnTo>
                      <a:pt x="192249" y="350520"/>
                    </a:lnTo>
                    <a:lnTo>
                      <a:pt x="192249" y="350520"/>
                    </a:lnTo>
                  </a:path>
                </a:pathLst>
              </a:custGeom>
              <a:ln w="25400">
                <a:solidFill>
                  <a:srgbClr val="FF0000"/>
                </a:solidFill>
                <a:prstDash val="sysDash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157" name="Прямая соединительная линия 156"/>
              <p:cNvCxnSpPr/>
              <p:nvPr/>
            </p:nvCxnSpPr>
            <p:spPr>
              <a:xfrm>
                <a:off x="944880" y="3051975"/>
                <a:ext cx="1740287" cy="1900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sysDash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960" name="Полилиния 40959"/>
            <p:cNvSpPr/>
            <p:nvPr/>
          </p:nvSpPr>
          <p:spPr>
            <a:xfrm>
              <a:off x="3635896" y="876299"/>
              <a:ext cx="356984" cy="346741"/>
            </a:xfrm>
            <a:custGeom>
              <a:avLst/>
              <a:gdLst>
                <a:gd name="connsiteX0" fmla="*/ 281940 w 281940"/>
                <a:gd name="connsiteY0" fmla="*/ 346741 h 346741"/>
                <a:gd name="connsiteX1" fmla="*/ 274320 w 281940"/>
                <a:gd name="connsiteY1" fmla="*/ 68611 h 346741"/>
                <a:gd name="connsiteX2" fmla="*/ 274320 w 281940"/>
                <a:gd name="connsiteY2" fmla="*/ 26701 h 346741"/>
                <a:gd name="connsiteX3" fmla="*/ 266700 w 281940"/>
                <a:gd name="connsiteY3" fmla="*/ 3841 h 346741"/>
                <a:gd name="connsiteX4" fmla="*/ 232410 w 281940"/>
                <a:gd name="connsiteY4" fmla="*/ 31 h 346741"/>
                <a:gd name="connsiteX5" fmla="*/ 0 w 281940"/>
                <a:gd name="connsiteY5" fmla="*/ 3841 h 346741"/>
                <a:gd name="connsiteX6" fmla="*/ 0 w 281940"/>
                <a:gd name="connsiteY6" fmla="*/ 3841 h 346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1940" h="346741">
                  <a:moveTo>
                    <a:pt x="281940" y="346741"/>
                  </a:moveTo>
                  <a:cubicBezTo>
                    <a:pt x="278765" y="234346"/>
                    <a:pt x="275590" y="121951"/>
                    <a:pt x="274320" y="68611"/>
                  </a:cubicBezTo>
                  <a:cubicBezTo>
                    <a:pt x="273050" y="15271"/>
                    <a:pt x="275590" y="37496"/>
                    <a:pt x="274320" y="26701"/>
                  </a:cubicBezTo>
                  <a:cubicBezTo>
                    <a:pt x="273050" y="15906"/>
                    <a:pt x="273685" y="8286"/>
                    <a:pt x="266700" y="3841"/>
                  </a:cubicBezTo>
                  <a:cubicBezTo>
                    <a:pt x="259715" y="-604"/>
                    <a:pt x="276860" y="31"/>
                    <a:pt x="232410" y="31"/>
                  </a:cubicBezTo>
                  <a:cubicBezTo>
                    <a:pt x="187960" y="31"/>
                    <a:pt x="0" y="3841"/>
                    <a:pt x="0" y="3841"/>
                  </a:cubicBezTo>
                  <a:lnTo>
                    <a:pt x="0" y="3841"/>
                  </a:lnTo>
                </a:path>
              </a:pathLst>
            </a:custGeom>
            <a:ln w="25400">
              <a:solidFill>
                <a:srgbClr val="FF0000"/>
              </a:solidFill>
              <a:prstDash val="sys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2" name="Полилиния 161"/>
            <p:cNvSpPr/>
            <p:nvPr/>
          </p:nvSpPr>
          <p:spPr>
            <a:xfrm rot="16200000">
              <a:off x="1296594" y="867333"/>
              <a:ext cx="349432" cy="346741"/>
            </a:xfrm>
            <a:custGeom>
              <a:avLst/>
              <a:gdLst>
                <a:gd name="connsiteX0" fmla="*/ 281940 w 281940"/>
                <a:gd name="connsiteY0" fmla="*/ 346741 h 346741"/>
                <a:gd name="connsiteX1" fmla="*/ 274320 w 281940"/>
                <a:gd name="connsiteY1" fmla="*/ 68611 h 346741"/>
                <a:gd name="connsiteX2" fmla="*/ 274320 w 281940"/>
                <a:gd name="connsiteY2" fmla="*/ 26701 h 346741"/>
                <a:gd name="connsiteX3" fmla="*/ 266700 w 281940"/>
                <a:gd name="connsiteY3" fmla="*/ 3841 h 346741"/>
                <a:gd name="connsiteX4" fmla="*/ 232410 w 281940"/>
                <a:gd name="connsiteY4" fmla="*/ 31 h 346741"/>
                <a:gd name="connsiteX5" fmla="*/ 0 w 281940"/>
                <a:gd name="connsiteY5" fmla="*/ 3841 h 346741"/>
                <a:gd name="connsiteX6" fmla="*/ 0 w 281940"/>
                <a:gd name="connsiteY6" fmla="*/ 3841 h 346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1940" h="346741">
                  <a:moveTo>
                    <a:pt x="281940" y="346741"/>
                  </a:moveTo>
                  <a:cubicBezTo>
                    <a:pt x="278765" y="234346"/>
                    <a:pt x="275590" y="121951"/>
                    <a:pt x="274320" y="68611"/>
                  </a:cubicBezTo>
                  <a:cubicBezTo>
                    <a:pt x="273050" y="15271"/>
                    <a:pt x="275590" y="37496"/>
                    <a:pt x="274320" y="26701"/>
                  </a:cubicBezTo>
                  <a:cubicBezTo>
                    <a:pt x="273050" y="15906"/>
                    <a:pt x="273685" y="8286"/>
                    <a:pt x="266700" y="3841"/>
                  </a:cubicBezTo>
                  <a:cubicBezTo>
                    <a:pt x="259715" y="-604"/>
                    <a:pt x="276860" y="31"/>
                    <a:pt x="232410" y="31"/>
                  </a:cubicBezTo>
                  <a:cubicBezTo>
                    <a:pt x="187960" y="31"/>
                    <a:pt x="0" y="3841"/>
                    <a:pt x="0" y="3841"/>
                  </a:cubicBezTo>
                  <a:lnTo>
                    <a:pt x="0" y="3841"/>
                  </a:lnTo>
                </a:path>
              </a:pathLst>
            </a:custGeom>
            <a:ln w="25400">
              <a:solidFill>
                <a:srgbClr val="FF0000"/>
              </a:solidFill>
              <a:prstDash val="sys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0962" name="Прямая соединительная линия 40961"/>
            <p:cNvCxnSpPr/>
            <p:nvPr/>
          </p:nvCxnSpPr>
          <p:spPr>
            <a:xfrm>
              <a:off x="1187624" y="1427576"/>
              <a:ext cx="360040" cy="23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Прямая соединительная линия 164"/>
            <p:cNvCxnSpPr/>
            <p:nvPr/>
          </p:nvCxnSpPr>
          <p:spPr>
            <a:xfrm rot="17100000">
              <a:off x="1205881" y="1426282"/>
              <a:ext cx="360040" cy="23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7" name="Рисунок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" y="6068144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8" name="Скругленный прямоугольник 167"/>
          <p:cNvSpPr/>
          <p:nvPr/>
        </p:nvSpPr>
        <p:spPr bwMode="auto">
          <a:xfrm>
            <a:off x="611560" y="5661248"/>
            <a:ext cx="7978012" cy="1080120"/>
          </a:xfrm>
          <a:prstGeom prst="roundRect">
            <a:avLst>
              <a:gd name="adj" fmla="val 8352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 cmpd="sng">
            <a:solidFill>
              <a:srgbClr val="FF0000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lvl="0" indent="432000">
              <a:lnSpc>
                <a:spcPts val="2600"/>
              </a:lnSpc>
            </a:pPr>
            <a:r>
              <a:rPr lang="ru-RU" sz="22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Вывод</a:t>
            </a:r>
            <a:r>
              <a:rPr lang="ru-RU" sz="22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:</a:t>
            </a:r>
            <a:r>
              <a:rPr lang="ru-RU" sz="22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99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В сетях, с изолированной </a:t>
            </a:r>
            <a:r>
              <a:rPr lang="ru-RU" sz="2400" b="1" dirty="0" err="1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99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нейтралью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99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, защитное заземление является эффективной мерой защиты и может использоваться как единственная защита.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Скругленный прямоугольник 168"/>
              <p:cNvSpPr/>
              <p:nvPr/>
            </p:nvSpPr>
            <p:spPr>
              <a:xfrm>
                <a:off x="220931" y="3685353"/>
                <a:ext cx="8095485" cy="723361"/>
              </a:xfrm>
              <a:prstGeom prst="roundRect">
                <a:avLst/>
              </a:prstGeom>
              <a:gradFill flip="none" rotWithShape="1">
                <a:gsLst>
                  <a:gs pos="0">
                    <a:srgbClr val="FFFF00">
                      <a:shade val="30000"/>
                      <a:satMod val="115000"/>
                    </a:srgbClr>
                  </a:gs>
                  <a:gs pos="50000">
                    <a:srgbClr val="FFFF00">
                      <a:shade val="67500"/>
                      <a:satMod val="115000"/>
                    </a:srgbClr>
                  </a:gs>
                  <a:gs pos="100000">
                    <a:srgbClr val="FFFF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38100" cap="flat" cmpd="sng" algn="ctr">
                <a:solidFill>
                  <a:srgbClr val="F79646">
                    <a:lumMod val="7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lIns="0" tIns="0" rIns="0" bIns="0" rtlCol="0" anchor="ctr" anchorCtr="0"/>
              <a:lstStyle/>
              <a:p>
                <a:pPr lvl="0" algn="ctr">
                  <a:lnSpc>
                    <a:spcPts val="3600"/>
                  </a:lnSpc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 smtClean="0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i="1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U</m:t>
                        </m:r>
                      </m:e>
                      <m:sub>
                        <m:r>
                          <a:rPr lang="ru-RU" sz="2200" i="1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зм</m:t>
                        </m:r>
                      </m:sub>
                    </m:sSub>
                  </m:oMath>
                </a14:m>
                <a:r>
                  <a:rPr lang="ru-RU" sz="2200" dirty="0" smtClean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/>
                    <a:cs typeface="Times New Roman" pitchFamily="18" charset="0"/>
                  </a:rPr>
                  <a:t> </a:t>
                </a:r>
                <a:r>
                  <a:rPr lang="ru-RU" sz="2200" dirty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/>
                    <a:cs typeface="Times New Roman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i="1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U</m:t>
                        </m:r>
                      </m:e>
                      <m:sub>
                        <m:r>
                          <a:rPr lang="ru-RU" sz="2200" i="1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ф</m:t>
                        </m:r>
                      </m:sub>
                    </m:sSub>
                  </m:oMath>
                </a14:m>
                <a:r>
                  <a:rPr lang="ru-RU" sz="2200" dirty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/>
                    <a:cs typeface="Times New Roman" pitchFamily="18" charset="0"/>
                  </a:rPr>
                  <a:t>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 dirty="0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i="1" dirty="0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U</m:t>
                        </m:r>
                      </m:e>
                      <m:sub>
                        <m:r>
                          <a:rPr lang="ru-RU" sz="2200" i="1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из</m:t>
                        </m:r>
                      </m:sub>
                    </m:sSub>
                  </m:oMath>
                </a14:m>
                <a:r>
                  <a:rPr lang="en-US" sz="2200" dirty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/>
                    <a:cs typeface="Times New Roman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i="1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U</m:t>
                        </m:r>
                      </m:e>
                      <m:sub>
                        <m:r>
                          <a:rPr lang="ru-RU" sz="2200" i="1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ф</m:t>
                        </m:r>
                      </m:sub>
                    </m:sSub>
                    <m:r>
                      <a:rPr lang="ru-RU" sz="2200" i="1" smtClean="0">
                        <a:ln w="900" cmpd="sng">
                          <a:solidFill>
                            <a:schemeClr val="tx1"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−</m:t>
                    </m:r>
                    <m:sSub>
                      <m:sSubPr>
                        <m:ctrlPr>
                          <a:rPr lang="ru-RU" sz="2200" i="1" dirty="0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i="1" dirty="0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I</m:t>
                        </m:r>
                      </m:e>
                      <m:sub>
                        <m:r>
                          <a:rPr lang="ru-RU" sz="2200" i="1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зм</m:t>
                        </m:r>
                      </m:sub>
                    </m:sSub>
                  </m:oMath>
                </a14:m>
                <a:r>
                  <a:rPr lang="ru-RU" sz="2200" dirty="0" smtClean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/>
                    <a:ea typeface="Cambria Math"/>
                    <a:cs typeface="Times New Roman" pitchFamily="18" charset="0"/>
                  </a:rPr>
                  <a:t>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i="1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R</m:t>
                        </m:r>
                      </m:e>
                      <m:sub>
                        <m:r>
                          <a:rPr lang="ru-RU" sz="2200" i="1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из</m:t>
                        </m:r>
                      </m:sub>
                    </m:sSub>
                  </m:oMath>
                </a14:m>
                <a:r>
                  <a:rPr lang="ru-RU" sz="2200" dirty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/>
                    <a:cs typeface="Times New Roman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i="1" dirty="0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U</m:t>
                        </m:r>
                      </m:e>
                      <m:sub>
                        <m:r>
                          <a:rPr lang="ru-RU" sz="2200" i="1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ф</m:t>
                        </m:r>
                      </m:sub>
                    </m:sSub>
                    <m:r>
                      <a:rPr lang="ru-RU" sz="2200" i="1">
                        <a:ln w="900" cmpd="sng">
                          <a:solidFill>
                            <a:schemeClr val="tx1"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− </m:t>
                    </m:r>
                    <m:f>
                      <m:fPr>
                        <m:ctrlPr>
                          <a:rPr lang="ru-RU" sz="2200" i="1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2200" i="1">
                                <a:ln w="900" cmpd="sng">
                                  <a:solidFill>
                                    <a:schemeClr val="tx1">
                                      <a:alpha val="55000"/>
                                    </a:schemeClr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i="1">
                                <a:ln w="900" cmpd="sng">
                                  <a:solidFill>
                                    <a:schemeClr val="tx1">
                                      <a:alpha val="55000"/>
                                    </a:schemeClr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a:rPr lang="ru-RU" sz="2200" i="1">
                                <a:ln w="900" cmpd="sng">
                                  <a:solidFill>
                                    <a:schemeClr val="tx1">
                                      <a:alpha val="55000"/>
                                    </a:schemeClr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ф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sz="2200" i="1">
                                <a:ln w="900" cmpd="sng">
                                  <a:solidFill>
                                    <a:schemeClr val="tx1">
                                      <a:alpha val="55000"/>
                                    </a:schemeClr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i="1">
                                <a:ln w="900" cmpd="sng">
                                  <a:solidFill>
                                    <a:schemeClr val="tx1">
                                      <a:alpha val="55000"/>
                                    </a:schemeClr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ru-RU" sz="2200" i="1">
                                <a:ln w="900" cmpd="sng">
                                  <a:solidFill>
                                    <a:schemeClr val="tx1">
                                      <a:alpha val="55000"/>
                                    </a:schemeClr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з</m:t>
                            </m:r>
                          </m:sub>
                        </m:sSub>
                        <m:r>
                          <a:rPr lang="ru-RU" sz="2200" i="1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ru-RU" sz="2200" i="1">
                                <a:ln w="900" cmpd="sng">
                                  <a:solidFill>
                                    <a:schemeClr val="tx1">
                                      <a:alpha val="55000"/>
                                    </a:schemeClr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i="1">
                                <a:ln w="900" cmpd="sng">
                                  <a:solidFill>
                                    <a:schemeClr val="tx1">
                                      <a:alpha val="55000"/>
                                    </a:schemeClr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ru-RU" sz="2200" i="1">
                                <a:ln w="900" cmpd="sng">
                                  <a:solidFill>
                                    <a:schemeClr val="tx1">
                                      <a:alpha val="55000"/>
                                    </a:schemeClr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из</m:t>
                            </m:r>
                          </m:sub>
                        </m:sSub>
                      </m:den>
                    </m:f>
                    <m:r>
                      <a:rPr lang="ru-RU" sz="2200" i="1">
                        <a:ln w="900" cmpd="sng">
                          <a:solidFill>
                            <a:schemeClr val="tx1"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∙</m:t>
                    </m:r>
                    <m:sSub>
                      <m:sSubPr>
                        <m:ctrlPr>
                          <a:rPr lang="ru-RU" sz="2200" i="1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i="1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R</m:t>
                        </m:r>
                      </m:e>
                      <m:sub>
                        <m:r>
                          <a:rPr lang="ru-RU" sz="2200" i="1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из</m:t>
                        </m:r>
                      </m:sub>
                    </m:sSub>
                    <m:r>
                      <a:rPr lang="ru-RU" sz="2200" i="1" dirty="0">
                        <a:ln w="900" cmpd="sng">
                          <a:solidFill>
                            <a:schemeClr val="tx1"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sz="2200" dirty="0" smtClean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/>
                    <a:ea typeface="Cambria Math"/>
                    <a:cs typeface="Times New Roman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i="1" dirty="0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U</m:t>
                        </m:r>
                      </m:e>
                      <m:sub>
                        <m:r>
                          <a:rPr lang="ru-RU" sz="2200" i="1" smtClean="0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ф</m:t>
                        </m:r>
                      </m:sub>
                    </m:sSub>
                    <m:r>
                      <a:rPr lang="ru-RU" sz="2200" i="1" smtClean="0">
                        <a:ln w="900" cmpd="sng">
                          <a:solidFill>
                            <a:schemeClr val="tx1"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∙</m:t>
                    </m:r>
                    <m:d>
                      <m:dPr>
                        <m:ctrlPr>
                          <a:rPr lang="ru-RU" sz="2200" i="1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ru-RU" sz="2200" i="1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ru-RU" sz="2200" i="1">
                                <a:ln w="900" cmpd="sng">
                                  <a:solidFill>
                                    <a:schemeClr val="tx1">
                                      <a:alpha val="55000"/>
                                    </a:schemeClr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ru-RU" sz="2200" i="1">
                                    <a:ln w="900" cmpd="sng">
                                      <a:solidFill>
                                        <a:schemeClr val="tx1">
                                          <a:alpha val="55000"/>
                                        </a:schemeClr>
                                      </a:solidFill>
                                      <a:prstDash val="solid"/>
                                    </a:ln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200" i="1">
                                    <a:ln w="900" cmpd="sng">
                                      <a:solidFill>
                                        <a:schemeClr val="tx1">
                                          <a:alpha val="55000"/>
                                        </a:schemeClr>
                                      </a:solidFill>
                                      <a:prstDash val="solid"/>
                                    </a:ln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a:rPr lang="ru-RU" sz="2200" i="1">
                                    <a:ln w="900" cmpd="sng">
                                      <a:solidFill>
                                        <a:schemeClr val="tx1">
                                          <a:alpha val="55000"/>
                                        </a:schemeClr>
                                      </a:solidFill>
                                      <a:prstDash val="solid"/>
                                    </a:ln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из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ru-RU" sz="2200" i="1">
                                    <a:ln w="900" cmpd="sng">
                                      <a:solidFill>
                                        <a:schemeClr val="tx1">
                                          <a:alpha val="55000"/>
                                        </a:schemeClr>
                                      </a:solidFill>
                                      <a:prstDash val="solid"/>
                                    </a:ln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200" i="1">
                                    <a:ln w="900" cmpd="sng">
                                      <a:solidFill>
                                        <a:schemeClr val="tx1">
                                          <a:alpha val="55000"/>
                                        </a:schemeClr>
                                      </a:solidFill>
                                      <a:prstDash val="solid"/>
                                    </a:ln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a:rPr lang="ru-RU" sz="2200" i="1">
                                    <a:ln w="900" cmpd="sng">
                                      <a:solidFill>
                                        <a:schemeClr val="tx1">
                                          <a:alpha val="55000"/>
                                        </a:schemeClr>
                                      </a:solidFill>
                                      <a:prstDash val="solid"/>
                                    </a:ln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з</m:t>
                                </m:r>
                              </m:sub>
                            </m:sSub>
                            <m:r>
                              <a:rPr lang="ru-RU" sz="2200" i="1">
                                <a:ln w="900" cmpd="sng">
                                  <a:solidFill>
                                    <a:schemeClr val="tx1">
                                      <a:alpha val="55000"/>
                                    </a:schemeClr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ru-RU" sz="2200" i="1">
                                    <a:ln w="900" cmpd="sng">
                                      <a:solidFill>
                                        <a:schemeClr val="tx1">
                                          <a:alpha val="55000"/>
                                        </a:schemeClr>
                                      </a:solidFill>
                                      <a:prstDash val="solid"/>
                                    </a:ln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n w="900" cmpd="sng">
                                      <a:solidFill>
                                        <a:schemeClr val="tx1">
                                          <a:alpha val="55000"/>
                                        </a:schemeClr>
                                      </a:solidFill>
                                      <a:prstDash val="solid"/>
                                    </a:ln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ru-RU" sz="2200" i="1">
                                    <a:ln w="900" cmpd="sng">
                                      <a:solidFill>
                                        <a:schemeClr val="tx1">
                                          <a:alpha val="55000"/>
                                        </a:schemeClr>
                                      </a:solidFill>
                                      <a:prstDash val="solid"/>
                                    </a:ln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из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ru-RU" sz="2200" dirty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/>
                    <a:ea typeface="Cambria Math"/>
                    <a:cs typeface="Times New Roman" pitchFamily="18" charset="0"/>
                  </a:rPr>
                  <a:t>;</a:t>
                </a:r>
              </a:p>
            </p:txBody>
          </p:sp>
        </mc:Choice>
        <mc:Fallback xmlns="">
          <p:sp>
            <p:nvSpPr>
              <p:cNvPr id="169" name="Скругленный прямоугольник 1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31" y="3685353"/>
                <a:ext cx="8095485" cy="723361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38100" cap="flat" cmpd="sng" algn="ctr">
                <a:solidFill>
                  <a:srgbClr xmlns:a14="http://schemas.microsoft.com/office/drawing/2010/main" val="F79646" mc:Ignorable="">
                    <a:lumMod val="7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xmlns:a14="http://schemas.microsoft.com/office/drawing/2010/main" val="000000" mc:Ignorable="">
                    <a:alpha val="38000"/>
                  </a:srgb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Скругленный прямоугольник 110"/>
              <p:cNvSpPr/>
              <p:nvPr/>
            </p:nvSpPr>
            <p:spPr bwMode="auto">
              <a:xfrm>
                <a:off x="251520" y="4725144"/>
                <a:ext cx="8066386" cy="773641"/>
              </a:xfrm>
              <a:prstGeom prst="roundRect">
                <a:avLst/>
              </a:prstGeom>
              <a:gradFill flip="none" rotWithShape="1">
                <a:gsLst>
                  <a:gs pos="0">
                    <a:srgbClr val="66FFFF">
                      <a:tint val="66000"/>
                      <a:satMod val="160000"/>
                    </a:srgbClr>
                  </a:gs>
                  <a:gs pos="50000">
                    <a:srgbClr val="66FFFF">
                      <a:tint val="44500"/>
                      <a:satMod val="160000"/>
                    </a:srgbClr>
                  </a:gs>
                  <a:gs pos="100000">
                    <a:srgbClr val="66FFFF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25400">
                <a:solidFill>
                  <a:srgbClr val="C00000"/>
                </a:solidFill>
                <a:headEnd type="stealth" w="sm" len="sm"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r>
                  <a:rPr lang="ru-RU" sz="2200" b="1" dirty="0" smtClean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chemeClr val="tx1"/>
                    </a:solidFill>
                    <a:latin typeface="Arial Narrow" pitchFamily="34" charset="0"/>
                    <a:ea typeface="Times New Roman" pitchFamily="18" charset="0"/>
                    <a:cs typeface="Times New Roman" pitchFamily="18" charset="0"/>
                  </a:rPr>
                  <a:t>Т.е. если </a:t>
                </a:r>
                <a:r>
                  <a:rPr lang="en-US" sz="2200" b="1" dirty="0" smtClean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chemeClr val="tx1"/>
                    </a:solidFill>
                    <a:latin typeface="Arial Narrow" pitchFamily="34" charset="0"/>
                    <a:ea typeface="Times New Roman" pitchFamily="18" charset="0"/>
                    <a:cs typeface="Times New Roman" pitchFamily="18" charset="0"/>
                  </a:rPr>
                  <a:t>R</a:t>
                </a:r>
                <a:r>
                  <a:rPr lang="ru-RU" sz="2200" b="1" baseline="-18000" dirty="0" smtClean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chemeClr val="tx1"/>
                    </a:solidFill>
                    <a:latin typeface="Arial Narrow" pitchFamily="34" charset="0"/>
                    <a:ea typeface="Times New Roman" pitchFamily="18" charset="0"/>
                    <a:cs typeface="Times New Roman" pitchFamily="18" charset="0"/>
                  </a:rPr>
                  <a:t>З</a:t>
                </a:r>
                <a:r>
                  <a:rPr lang="ru-RU" sz="2200" b="1" dirty="0" smtClean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chemeClr val="tx1"/>
                    </a:solidFill>
                    <a:latin typeface="Arial Narrow" pitchFamily="34" charset="0"/>
                    <a:ea typeface="Times New Roman" pitchFamily="18" charset="0"/>
                    <a:cs typeface="Times New Roman" pitchFamily="18" charset="0"/>
                  </a:rPr>
                  <a:t>­ </a:t>
                </a:r>
                <a:r>
                  <a:rPr lang="ru-RU" sz="2200" b="1" dirty="0" smtClean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chemeClr val="tx1"/>
                    </a:solidFill>
                    <a:latin typeface="Arial Narrow" pitchFamily="34" charset="0"/>
                    <a:ea typeface="Cambria Math"/>
                    <a:cs typeface="Times New Roman" pitchFamily="18" charset="0"/>
                  </a:rPr>
                  <a:t>→</a:t>
                </a:r>
                <a:r>
                  <a:rPr lang="ru-RU" sz="2200" b="1" dirty="0" smtClean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chemeClr val="tx1"/>
                    </a:solidFill>
                    <a:latin typeface="Arial Narrow" pitchFamily="34" charset="0"/>
                    <a:ea typeface="Times New Roman" pitchFamily="18" charset="0"/>
                    <a:cs typeface="Times New Roman" pitchFamily="18" charset="0"/>
                  </a:rPr>
                  <a:t> 0, то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800" i="1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ru-RU" sz="2800" i="1">
                                <a:ln w="900" cmpd="sng">
                                  <a:solidFill>
                                    <a:schemeClr val="tx1">
                                      <a:alpha val="55000"/>
                                    </a:schemeClr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800" i="1">
                                    <a:ln w="900" cmpd="sng">
                                      <a:solidFill>
                                        <a:schemeClr val="tx1">
                                          <a:alpha val="55000"/>
                                        </a:schemeClr>
                                      </a:solidFill>
                                      <a:prstDash val="solid"/>
                                    </a:ln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i="1">
                                    <a:ln w="900" cmpd="sng">
                                      <a:solidFill>
                                        <a:schemeClr val="tx1">
                                          <a:alpha val="55000"/>
                                        </a:schemeClr>
                                      </a:solidFill>
                                      <a:prstDash val="solid"/>
                                    </a:ln>
                                    <a:solidFill>
                                      <a:srgbClr val="FF0000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a:rPr lang="ru-RU" sz="2800" i="1">
                                    <a:ln w="900" cmpd="sng">
                                      <a:solidFill>
                                        <a:schemeClr val="tx1">
                                          <a:alpha val="55000"/>
                                        </a:schemeClr>
                                      </a:solidFill>
                                      <a:prstDash val="solid"/>
                                    </a:ln>
                                    <a:solidFill>
                                      <a:srgbClr val="FF0000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из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ru-RU" sz="2800" i="1">
                                    <a:ln w="900" cmpd="sng">
                                      <a:solidFill>
                                        <a:schemeClr val="tx1">
                                          <a:alpha val="55000"/>
                                        </a:schemeClr>
                                      </a:solidFill>
                                      <a:prstDash val="solid"/>
                                    </a:ln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i="1">
                                    <a:ln w="900" cmpd="sng">
                                      <a:solidFill>
                                        <a:schemeClr val="tx1">
                                          <a:alpha val="55000"/>
                                        </a:schemeClr>
                                      </a:solidFill>
                                      <a:prstDash val="solid"/>
                                    </a:ln>
                                    <a:solidFill>
                                      <a:srgbClr val="FF0000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a:rPr lang="ru-RU" sz="2800" i="1">
                                    <a:ln w="900" cmpd="sng">
                                      <a:solidFill>
                                        <a:schemeClr val="tx1">
                                          <a:alpha val="55000"/>
                                        </a:schemeClr>
                                      </a:solidFill>
                                      <a:prstDash val="solid"/>
                                    </a:ln>
                                    <a:solidFill>
                                      <a:srgbClr val="FF0000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з</m:t>
                                </m:r>
                              </m:sub>
                            </m:sSub>
                            <m:r>
                              <a:rPr lang="ru-RU" sz="2800" i="1">
                                <a:ln w="900" cmpd="sng">
                                  <a:solidFill>
                                    <a:schemeClr val="tx1">
                                      <a:alpha val="55000"/>
                                    </a:schemeClr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ru-RU" sz="2800" i="1">
                                    <a:ln w="900" cmpd="sng">
                                      <a:solidFill>
                                        <a:schemeClr val="tx1">
                                          <a:alpha val="55000"/>
                                        </a:schemeClr>
                                      </a:solidFill>
                                      <a:prstDash val="solid"/>
                                    </a:ln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i="1">
                                    <a:ln w="900" cmpd="sng">
                                      <a:solidFill>
                                        <a:schemeClr val="tx1">
                                          <a:alpha val="55000"/>
                                        </a:schemeClr>
                                      </a:solidFill>
                                      <a:prstDash val="solid"/>
                                    </a:ln>
                                    <a:solidFill>
                                      <a:srgbClr val="FF0000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a:rPr lang="ru-RU" sz="2800" i="1">
                                    <a:ln w="900" cmpd="sng">
                                      <a:solidFill>
                                        <a:schemeClr val="tx1">
                                          <a:alpha val="55000"/>
                                        </a:schemeClr>
                                      </a:solidFill>
                                      <a:prstDash val="solid"/>
                                    </a:ln>
                                    <a:solidFill>
                                      <a:srgbClr val="FF0000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из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ru-RU" sz="2800" dirty="0" smtClean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/>
                    <a:cs typeface="Times New Roman" pitchFamily="18" charset="0"/>
                  </a:rPr>
                  <a:t> </a:t>
                </a:r>
                <a:r>
                  <a:rPr lang="ru-RU" sz="2800" dirty="0" smtClean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/>
                    <a:ea typeface="Cambria Math"/>
                    <a:cs typeface="Times New Roman" pitchFamily="18" charset="0"/>
                  </a:rPr>
                  <a:t>→ 1, </a:t>
                </a:r>
                <a:r>
                  <a:rPr lang="ru-RU" sz="2200" b="1" dirty="0" smtClean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chemeClr val="tx1"/>
                    </a:solidFill>
                    <a:latin typeface="Arial Narrow" pitchFamily="34" charset="0"/>
                    <a:ea typeface="Times New Roman" pitchFamily="18" charset="0"/>
                    <a:cs typeface="Times New Roman" pitchFamily="18" charset="0"/>
                  </a:rPr>
                  <a:t>следовательно:</a:t>
                </a:r>
                <a:r>
                  <a:rPr lang="ru-RU" sz="2800" dirty="0" smtClean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/>
                    <a:ea typeface="Cambria Math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i="1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U</m:t>
                        </m:r>
                      </m:e>
                      <m:sub>
                        <m:r>
                          <a:rPr lang="ru-RU" sz="2800" i="1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зм</m:t>
                        </m:r>
                      </m:sub>
                    </m:sSub>
                  </m:oMath>
                </a14:m>
                <a:r>
                  <a:rPr lang="ru-RU" sz="2800" dirty="0" smtClean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/>
                    <a:cs typeface="Times New Roman" pitchFamily="18" charset="0"/>
                  </a:rPr>
                  <a:t> </a:t>
                </a:r>
                <a:r>
                  <a:rPr lang="ru-RU" sz="2800" dirty="0" smtClean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/>
                    <a:ea typeface="Cambria Math"/>
                    <a:cs typeface="Times New Roman" pitchFamily="18" charset="0"/>
                  </a:rPr>
                  <a:t>→ 0!.. </a:t>
                </a:r>
                <a:endParaRPr lang="ru-RU" sz="2000" b="1" dirty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11" name="Скругленный прямоугольник 1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520" y="4725144"/>
                <a:ext cx="8066386" cy="773641"/>
              </a:xfrm>
              <a:prstGeom prst="round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25400">
                <a:solidFill>
                  <a:srgbClr xmlns:a14="http://schemas.microsoft.com/office/drawing/2010/main" val="C00000" mc:Ignorable=""/>
                </a:solidFill>
                <a:headEnd type="stealth" w="sm" len="sm"/>
                <a:tailEnd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Text Box 55"/>
          <p:cNvSpPr txBox="1">
            <a:spLocks noChangeArrowheads="1"/>
          </p:cNvSpPr>
          <p:nvPr/>
        </p:nvSpPr>
        <p:spPr bwMode="auto">
          <a:xfrm>
            <a:off x="4211844" y="2049832"/>
            <a:ext cx="311281" cy="22198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ts val="18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en-US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R</a:t>
            </a:r>
            <a:r>
              <a:rPr lang="ru-RU" b="1" baseline="-20000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ИЗ</a:t>
            </a: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Группа 13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6" name="Прямоугольник 15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7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 bwMode="auto">
          <a:xfrm>
            <a:off x="2195736" y="44625"/>
            <a:ext cx="4752528" cy="432048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</a:pP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 КОНТРОЛЬ ЗАЗЕМЛЯЮЩИХ УСТРОЙСТВ</a:t>
            </a:r>
            <a:endParaRPr lang="ru-RU" sz="2000" b="1" dirty="0">
              <a:solidFill>
                <a:prstClr val="black"/>
              </a:solidFill>
              <a:latin typeface="Arial Narrow" pitchFamily="34" charset="0"/>
              <a:cs typeface="Arial" pitchFamily="34" charset="0"/>
            </a:endParaRPr>
          </a:p>
        </p:txBody>
      </p:sp>
      <p:pic>
        <p:nvPicPr>
          <p:cNvPr id="18" name="Рисунок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8" y="1315616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Скругленный прямоугольник 18"/>
          <p:cNvSpPr/>
          <p:nvPr/>
        </p:nvSpPr>
        <p:spPr bwMode="auto">
          <a:xfrm>
            <a:off x="602947" y="836712"/>
            <a:ext cx="7978012" cy="1535267"/>
          </a:xfrm>
          <a:prstGeom prst="roundRect">
            <a:avLst>
              <a:gd name="adj" fmla="val 8352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 cmpd="sng">
            <a:solidFill>
              <a:srgbClr val="FF0000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lvl="0" indent="432000" algn="just">
              <a:lnSpc>
                <a:spcPts val="3000"/>
              </a:lnSpc>
              <a:spcBef>
                <a:spcPct val="50000"/>
              </a:spcBef>
            </a:pPr>
            <a:r>
              <a:rPr lang="ru-RU" sz="22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Сопротивление </a:t>
            </a:r>
            <a:r>
              <a:rPr lang="ru-RU" sz="22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заземления необходимо периодически контролировать, так как из-за коррозии заземлителей или их механических повреждений, оно может превысить допустимую величину</a:t>
            </a:r>
            <a:r>
              <a:rPr lang="ru-RU" sz="22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.</a:t>
            </a:r>
            <a:endParaRPr lang="ru-RU" sz="22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latin typeface="Arial Narrow" pitchFamily="34" charset="0"/>
              <a:ea typeface="Cambria Math" pitchFamily="18" charset="0"/>
              <a:cs typeface="Arial" pitchFamily="34" charset="0"/>
            </a:endParaRPr>
          </a:p>
        </p:txBody>
      </p:sp>
      <p:pic>
        <p:nvPicPr>
          <p:cNvPr id="21" name="Рисунок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7" y="5686232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Скругленный прямоугольник 21"/>
          <p:cNvSpPr/>
          <p:nvPr/>
        </p:nvSpPr>
        <p:spPr bwMode="auto">
          <a:xfrm>
            <a:off x="626436" y="5340554"/>
            <a:ext cx="7978012" cy="1268815"/>
          </a:xfrm>
          <a:prstGeom prst="roundRect">
            <a:avLst>
              <a:gd name="adj" fmla="val 8352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 cmpd="sng">
            <a:solidFill>
              <a:srgbClr val="FF0000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lvl="0" indent="432000" algn="just">
              <a:lnSpc>
                <a:spcPts val="3000"/>
              </a:lnSpc>
              <a:spcBef>
                <a:spcPct val="50000"/>
              </a:spcBef>
            </a:pPr>
            <a:r>
              <a:rPr lang="ru-RU" sz="24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Сопротивление заземлителей </a:t>
            </a:r>
            <a:r>
              <a:rPr lang="ru-RU" sz="2400" b="1" dirty="0">
                <a:ln w="900" cmpd="sng">
                  <a:solidFill>
                    <a:schemeClr val="tx1"/>
                  </a:solidFill>
                  <a:prstDash val="solid"/>
                </a:ln>
                <a:solidFill>
                  <a:srgbClr val="66FF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на подстанциях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измеряют</a:t>
            </a:r>
            <a:r>
              <a:rPr lang="ru-RU" sz="2400" b="1" dirty="0">
                <a:solidFill>
                  <a:srgbClr val="3366FF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не реже одного раза в три года, </a:t>
            </a:r>
            <a:r>
              <a:rPr lang="ru-RU" sz="2400" b="1" dirty="0">
                <a:ln w="900" cmpd="sng">
                  <a:solidFill>
                    <a:schemeClr val="tx1"/>
                  </a:solidFill>
                  <a:prstDash val="solid"/>
                </a:ln>
                <a:solidFill>
                  <a:srgbClr val="66FF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а на предприятиях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- один раз в год.</a:t>
            </a:r>
          </a:p>
        </p:txBody>
      </p:sp>
      <p:sp>
        <p:nvSpPr>
          <p:cNvPr id="13" name="Скругленный прямоугольник 12"/>
          <p:cNvSpPr/>
          <p:nvPr/>
        </p:nvSpPr>
        <p:spPr bwMode="auto">
          <a:xfrm>
            <a:off x="107504" y="2610823"/>
            <a:ext cx="8496944" cy="1066859"/>
          </a:xfrm>
          <a:prstGeom prst="roundRect">
            <a:avLst/>
          </a:prstGeom>
          <a:ln>
            <a:headEnd type="stealth" w="sm" len="sm"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432000" algn="just">
              <a:lnSpc>
                <a:spcPts val="2600"/>
              </a:lnSpc>
            </a:pPr>
            <a:r>
              <a:rPr lang="ru-RU" sz="24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Согласно ПРАВИЛАМ УСТРОЙСТВА ЭЛЕКТРОУСТАНОВОК (ПУЭ) </a:t>
            </a:r>
            <a:r>
              <a:rPr lang="ru-RU" sz="24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установлены </a:t>
            </a:r>
            <a:r>
              <a:rPr lang="ru-RU" sz="24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следующие допустимые значения сопротивления заземления </a:t>
            </a:r>
            <a:r>
              <a:rPr lang="en-US" sz="2800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[R</a:t>
            </a:r>
            <a:r>
              <a:rPr lang="ru-RU" sz="2800" baseline="-18000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з</a:t>
            </a:r>
            <a:r>
              <a:rPr lang="en-US" sz="2800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]</a:t>
            </a:r>
            <a:r>
              <a:rPr lang="ru-RU" sz="24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:</a:t>
            </a:r>
          </a:p>
        </p:txBody>
      </p:sp>
      <p:sp>
        <p:nvSpPr>
          <p:cNvPr id="20" name="Скругленный прямоугольник 19"/>
          <p:cNvSpPr/>
          <p:nvPr/>
        </p:nvSpPr>
        <p:spPr bwMode="auto">
          <a:xfrm>
            <a:off x="107504" y="3904593"/>
            <a:ext cx="8482068" cy="1224135"/>
          </a:xfrm>
          <a:prstGeom prst="roundRect">
            <a:avLst/>
          </a:prstGeom>
          <a:gradFill flip="none" rotWithShape="1">
            <a:gsLst>
              <a:gs pos="0">
                <a:srgbClr val="66FF33">
                  <a:tint val="66000"/>
                  <a:satMod val="160000"/>
                </a:srgbClr>
              </a:gs>
              <a:gs pos="50000">
                <a:srgbClr val="66FF33">
                  <a:tint val="44500"/>
                  <a:satMod val="160000"/>
                </a:srgbClr>
              </a:gs>
              <a:gs pos="100000">
                <a:srgbClr val="66FF33">
                  <a:tint val="23500"/>
                  <a:satMod val="160000"/>
                </a:srgbClr>
              </a:gs>
            </a:gsLst>
            <a:lin ang="16200000" scaled="1"/>
            <a:tileRect/>
          </a:gradFill>
          <a:ln w="38100" cmpd="sng">
            <a:solidFill>
              <a:srgbClr val="FF0000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lvl="0" indent="457200" algn="just">
              <a:lnSpc>
                <a:spcPts val="2200"/>
              </a:lnSpc>
            </a:pPr>
            <a:r>
              <a:rPr lang="ru-RU" sz="24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Для электроустановок </a:t>
            </a:r>
            <a:r>
              <a:rPr lang="ru-RU" sz="24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до 1000 </a:t>
            </a:r>
            <a:r>
              <a:rPr lang="ru-RU" sz="24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В с изолированной нейтральной точкой  </a:t>
            </a:r>
            <a:r>
              <a:rPr lang="ru-RU" sz="2200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(ИНТ) </a:t>
            </a:r>
            <a:r>
              <a:rPr lang="ru-RU" sz="2400" dirty="0" smtClean="0">
                <a:solidFill>
                  <a:prstClr val="black"/>
                </a:solidFill>
              </a:rPr>
              <a:t>–</a:t>
            </a:r>
            <a:r>
              <a:rPr lang="en-US" sz="2800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 </a:t>
            </a:r>
            <a:r>
              <a:rPr lang="en-US" sz="2400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R</a:t>
            </a:r>
            <a:r>
              <a:rPr lang="ru-RU" sz="2400" baseline="-18000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з</a:t>
            </a:r>
            <a:r>
              <a:rPr lang="en-US" sz="2400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=</a:t>
            </a:r>
            <a:r>
              <a:rPr lang="ru-RU" sz="2400" dirty="0" smtClean="0">
                <a:solidFill>
                  <a:prstClr val="black"/>
                </a:solidFill>
              </a:rPr>
              <a:t> </a:t>
            </a:r>
            <a:r>
              <a:rPr lang="ru-RU" sz="2400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4 Ом</a:t>
            </a:r>
            <a:r>
              <a:rPr lang="ru-RU" sz="2400" dirty="0">
                <a:solidFill>
                  <a:prstClr val="black"/>
                </a:solidFill>
              </a:rPr>
              <a:t>.</a:t>
            </a:r>
            <a:r>
              <a:rPr lang="ru-RU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lvl="0" indent="457200" algn="just">
              <a:lnSpc>
                <a:spcPts val="2200"/>
              </a:lnSpc>
            </a:pP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</a:rPr>
              <a:t>При мощности генератора или трансформатора 100 кВт и </a:t>
            </a:r>
            <a:r>
              <a:rPr lang="ru-RU" sz="2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</a:rPr>
              <a:t>более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</a:rPr>
              <a:t>-</a:t>
            </a:r>
            <a:r>
              <a:rPr lang="en-US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</a:rPr>
              <a:t> </a:t>
            </a:r>
            <a:r>
              <a:rPr lang="en-US" sz="2400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R</a:t>
            </a:r>
            <a:r>
              <a:rPr lang="ru-RU" sz="2400" baseline="-18000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з</a:t>
            </a:r>
            <a:r>
              <a:rPr lang="en-US" sz="2400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=</a:t>
            </a:r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en-US" sz="2400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10</a:t>
            </a:r>
            <a:r>
              <a:rPr lang="ru-RU" sz="2400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 Ом</a:t>
            </a:r>
            <a:r>
              <a:rPr lang="ru-RU" sz="2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</a:rPr>
              <a:t>.</a:t>
            </a:r>
            <a:endParaRPr lang="ru-RU" sz="2400" b="1" dirty="0">
              <a:ln w="12700">
                <a:solidFill>
                  <a:schemeClr val="tx1"/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Narrow" pitchFamily="34" charset="0"/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Группа 10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2" name="Прямоугольник 11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3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2" name="TextBox 10"/>
          <p:cNvSpPr txBox="1">
            <a:spLocks noChangeArrowheads="1"/>
          </p:cNvSpPr>
          <p:nvPr/>
        </p:nvSpPr>
        <p:spPr bwMode="auto">
          <a:xfrm>
            <a:off x="-428625" y="1214438"/>
            <a:ext cx="989013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58775" indent="358775"/>
            <a:r>
              <a:rPr lang="ru-RU" sz="240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58775" indent="358775"/>
            <a:endParaRPr lang="ru-RU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764704"/>
            <a:ext cx="8715404" cy="124649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noAutofit/>
          </a:bodyPr>
          <a:lstStyle/>
          <a:p>
            <a:pPr>
              <a:lnSpc>
                <a:spcPts val="1800"/>
              </a:lnSpc>
            </a:pPr>
            <a:r>
              <a:rPr lang="ru-RU" sz="2000" b="1" dirty="0" smtClean="0">
                <a:latin typeface="Arial Narrow" pitchFamily="34" charset="0"/>
                <a:cs typeface="Arial" pitchFamily="34" charset="0"/>
              </a:rPr>
              <a:t>Темы:</a:t>
            </a:r>
            <a:r>
              <a:rPr lang="en-US" sz="2000" b="1" dirty="0" smtClean="0">
                <a:latin typeface="Arial Narrow" pitchFamily="34" charset="0"/>
                <a:cs typeface="Arial" pitchFamily="34" charset="0"/>
              </a:rPr>
              <a:t>  </a:t>
            </a:r>
            <a:r>
              <a:rPr lang="ru-RU" sz="2000" b="1" dirty="0" smtClean="0">
                <a:latin typeface="Arial Narrow" pitchFamily="34" charset="0"/>
                <a:cs typeface="Arial" pitchFamily="34" charset="0"/>
              </a:rPr>
              <a:t>3.</a:t>
            </a:r>
            <a:r>
              <a:rPr lang="en-US" sz="2000" b="1" dirty="0" smtClean="0">
                <a:latin typeface="Arial Narrow" pitchFamily="34" charset="0"/>
                <a:cs typeface="Arial" pitchFamily="34" charset="0"/>
              </a:rPr>
              <a:t> </a:t>
            </a:r>
            <a:r>
              <a:rPr lang="ru-RU" sz="2000" b="1" dirty="0" smtClean="0">
                <a:latin typeface="Arial Narrow" pitchFamily="34" charset="0"/>
                <a:cs typeface="Arial" pitchFamily="34" charset="0"/>
              </a:rPr>
              <a:t>Назначение, области применения, принцип действия </a:t>
            </a:r>
            <a:r>
              <a:rPr lang="ru-RU" sz="2000" b="1" dirty="0" err="1" smtClean="0">
                <a:latin typeface="Arial Narrow" pitchFamily="34" charset="0"/>
                <a:cs typeface="Arial" pitchFamily="34" charset="0"/>
              </a:rPr>
              <a:t>зануления</a:t>
            </a:r>
            <a:r>
              <a:rPr lang="ru-RU" sz="2000" b="1" dirty="0" smtClean="0">
                <a:latin typeface="Arial Narrow" pitchFamily="34" charset="0"/>
                <a:cs typeface="Arial" pitchFamily="34" charset="0"/>
              </a:rPr>
              <a:t>.</a:t>
            </a:r>
          </a:p>
          <a:p>
            <a:pPr lvl="0" indent="432000">
              <a:lnSpc>
                <a:spcPts val="1800"/>
              </a:lnSpc>
            </a:pPr>
            <a:r>
              <a:rPr lang="ru-RU" sz="2000" b="1" dirty="0" smtClean="0">
                <a:latin typeface="Arial Narrow" pitchFamily="34" charset="0"/>
                <a:cs typeface="Arial" pitchFamily="34" charset="0"/>
              </a:rPr>
              <a:t>      4.</a:t>
            </a:r>
            <a:r>
              <a:rPr lang="en-US" sz="2000" b="1" dirty="0" smtClean="0">
                <a:latin typeface="Arial Narrow" pitchFamily="34" charset="0"/>
                <a:cs typeface="Arial" pitchFamily="34" charset="0"/>
              </a:rPr>
              <a:t> </a:t>
            </a:r>
            <a:r>
              <a:rPr lang="ru-RU" sz="2000" b="1" dirty="0" smtClean="0">
                <a:latin typeface="Arial Narrow" pitchFamily="34" charset="0"/>
                <a:cs typeface="Arial" pitchFamily="34" charset="0"/>
              </a:rPr>
              <a:t>Анализ эффективности применения </a:t>
            </a:r>
            <a:r>
              <a:rPr lang="ru-RU" sz="2000" b="1" dirty="0" err="1" smtClean="0">
                <a:latin typeface="Arial Narrow" pitchFamily="34" charset="0"/>
                <a:cs typeface="Arial" pitchFamily="34" charset="0"/>
              </a:rPr>
              <a:t>зануления</a:t>
            </a:r>
            <a:r>
              <a:rPr lang="ru-RU" sz="2000" b="1" dirty="0" smtClean="0">
                <a:latin typeface="Arial Narrow" pitchFamily="34" charset="0"/>
                <a:cs typeface="Arial" pitchFamily="34" charset="0"/>
              </a:rPr>
              <a:t> в сетях с заземленной</a:t>
            </a:r>
            <a:endParaRPr lang="en-US" sz="2000" b="1" dirty="0" smtClean="0">
              <a:latin typeface="Arial Narrow" pitchFamily="34" charset="0"/>
              <a:cs typeface="Arial" pitchFamily="34" charset="0"/>
            </a:endParaRPr>
          </a:p>
          <a:p>
            <a:pPr lvl="0" indent="432000">
              <a:lnSpc>
                <a:spcPts val="1800"/>
              </a:lnSpc>
            </a:pPr>
            <a:r>
              <a:rPr lang="en-US" sz="2000" b="1" dirty="0">
                <a:latin typeface="Arial Narrow" pitchFamily="34" charset="0"/>
                <a:cs typeface="Arial" pitchFamily="34" charset="0"/>
              </a:rPr>
              <a:t> </a:t>
            </a:r>
            <a:r>
              <a:rPr lang="en-US" sz="2000" b="1" dirty="0" smtClean="0">
                <a:latin typeface="Arial Narrow" pitchFamily="34" charset="0"/>
                <a:cs typeface="Arial" pitchFamily="34" charset="0"/>
              </a:rPr>
              <a:t>         </a:t>
            </a:r>
            <a:r>
              <a:rPr lang="ru-RU" sz="2000" b="1" dirty="0" err="1" smtClean="0">
                <a:latin typeface="Arial Narrow" pitchFamily="34" charset="0"/>
                <a:cs typeface="Arial" pitchFamily="34" charset="0"/>
              </a:rPr>
              <a:t>нейтралью</a:t>
            </a:r>
            <a:r>
              <a:rPr lang="ru-RU" sz="2000" b="1" dirty="0" smtClean="0">
                <a:latin typeface="Arial Narrow" pitchFamily="34" charset="0"/>
                <a:cs typeface="Arial" pitchFamily="34" charset="0"/>
              </a:rPr>
              <a:t>.</a:t>
            </a:r>
          </a:p>
          <a:p>
            <a:pPr lvl="0" indent="432000">
              <a:lnSpc>
                <a:spcPts val="1800"/>
              </a:lnSpc>
            </a:pPr>
            <a:r>
              <a:rPr lang="ru-RU" sz="2000" b="1" dirty="0" smtClean="0">
                <a:latin typeface="Arial Narrow" pitchFamily="34" charset="0"/>
                <a:cs typeface="Arial" pitchFamily="34" charset="0"/>
              </a:rPr>
              <a:t>      5.</a:t>
            </a:r>
            <a:r>
              <a:rPr lang="en-US" sz="2000" b="1" dirty="0" smtClean="0">
                <a:latin typeface="Arial Narrow" pitchFamily="34" charset="0"/>
                <a:cs typeface="Arial" pitchFamily="34" charset="0"/>
              </a:rPr>
              <a:t> </a:t>
            </a:r>
            <a:r>
              <a:rPr lang="ru-RU" sz="2000" b="1" dirty="0" smtClean="0">
                <a:latin typeface="Arial Narrow" pitchFamily="34" charset="0"/>
                <a:cs typeface="Arial" pitchFamily="34" charset="0"/>
              </a:rPr>
              <a:t>Анализ эффективности применения </a:t>
            </a:r>
            <a:r>
              <a:rPr lang="ru-RU" sz="2000" b="1" dirty="0" err="1" smtClean="0">
                <a:latin typeface="Arial Narrow" pitchFamily="34" charset="0"/>
                <a:cs typeface="Arial" pitchFamily="34" charset="0"/>
              </a:rPr>
              <a:t>зануления</a:t>
            </a:r>
            <a:r>
              <a:rPr lang="ru-RU" sz="2000" b="1" dirty="0" smtClean="0">
                <a:latin typeface="Arial Narrow" pitchFamily="34" charset="0"/>
                <a:cs typeface="Arial" pitchFamily="34" charset="0"/>
              </a:rPr>
              <a:t> в сетях с изолированной</a:t>
            </a:r>
          </a:p>
          <a:p>
            <a:pPr lvl="0" indent="432000">
              <a:lnSpc>
                <a:spcPts val="1800"/>
              </a:lnSpc>
            </a:pPr>
            <a:r>
              <a:rPr lang="ru-RU" sz="2000" b="1" dirty="0" smtClean="0">
                <a:latin typeface="Arial Narrow" pitchFamily="34" charset="0"/>
                <a:cs typeface="Arial" pitchFamily="34" charset="0"/>
              </a:rPr>
              <a:t>          </a:t>
            </a:r>
            <a:r>
              <a:rPr lang="ru-RU" sz="2000" b="1" dirty="0" err="1" smtClean="0">
                <a:latin typeface="Arial Narrow" pitchFamily="34" charset="0"/>
                <a:cs typeface="Arial" pitchFamily="34" charset="0"/>
              </a:rPr>
              <a:t>нейтралью</a:t>
            </a:r>
            <a:r>
              <a:rPr lang="ru-RU" sz="2000" b="1" dirty="0" smtClean="0">
                <a:latin typeface="Arial Narrow" pitchFamily="34" charset="0"/>
                <a:cs typeface="Arial" pitchFamily="34" charset="0"/>
              </a:rPr>
              <a:t>.</a:t>
            </a:r>
            <a:endParaRPr lang="ru-RU" sz="2400" dirty="0" smtClean="0">
              <a:latin typeface="Arial Narrow" pitchFamily="34" charset="0"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 bwMode="auto">
          <a:xfrm>
            <a:off x="1547664" y="44624"/>
            <a:ext cx="6120680" cy="677611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</a:pP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АНАЛИЗ 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ЭФФЕКТИВНОСТИ ПРИМЕНЕНИЯ ЗАЩИТНОГО ЗАНУЛЕНИЯ В ЭЛЕКТРИЧЕСКИХ СЕТЯХ</a:t>
            </a:r>
            <a:endParaRPr lang="ru-RU" sz="2000" b="1" dirty="0">
              <a:solidFill>
                <a:prstClr val="black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 bwMode="auto">
          <a:xfrm>
            <a:off x="97971" y="5805264"/>
            <a:ext cx="8506478" cy="1023192"/>
          </a:xfrm>
          <a:prstGeom prst="roundRect">
            <a:avLst>
              <a:gd name="adj" fmla="val 8352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 cmpd="sng">
            <a:solidFill>
              <a:srgbClr val="FF0000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lvl="0" indent="432000" algn="just">
              <a:lnSpc>
                <a:spcPts val="2400"/>
              </a:lnSpc>
            </a:pPr>
            <a:r>
              <a:rPr lang="ru-RU" sz="22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200" b="1" dirty="0" smtClean="0">
                <a:solidFill>
                  <a:srgbClr val="3366FF"/>
                </a:solidFill>
                <a:latin typeface="Arial Narrow" pitchFamily="34" charset="0"/>
              </a:rPr>
              <a:t> </a:t>
            </a:r>
            <a:r>
              <a:rPr lang="ru-RU" sz="22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Области применения </a:t>
            </a:r>
            <a:r>
              <a:rPr lang="ru-RU" sz="2200" b="1" dirty="0" err="1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зануления</a:t>
            </a:r>
            <a:r>
              <a:rPr lang="ru-RU" sz="22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:</a:t>
            </a:r>
            <a:r>
              <a:rPr lang="en-US" sz="22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2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CC66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трехфазные</a:t>
            </a:r>
            <a:r>
              <a:rPr lang="en-US" sz="22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CC66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 </a:t>
            </a:r>
            <a:r>
              <a:rPr lang="ru-RU" sz="22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CC66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четырехпроводные, трехфазные </a:t>
            </a:r>
            <a:r>
              <a:rPr lang="ru-RU" sz="22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rgbClr val="CC66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пятипроводные</a:t>
            </a:r>
            <a:r>
              <a:rPr lang="ru-RU" sz="22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CC66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 сети с ГЗН (ЭУ до 1000 В); однофазные сети переменного тока с заземленным выводом источника тока.</a:t>
            </a:r>
          </a:p>
        </p:txBody>
      </p:sp>
      <p:sp>
        <p:nvSpPr>
          <p:cNvPr id="16" name="Скругленный прямоугольник 15"/>
          <p:cNvSpPr/>
          <p:nvPr/>
        </p:nvSpPr>
        <p:spPr bwMode="auto">
          <a:xfrm>
            <a:off x="107504" y="4771809"/>
            <a:ext cx="8496944" cy="1011683"/>
          </a:xfrm>
          <a:prstGeom prst="roundRect">
            <a:avLst>
              <a:gd name="adj" fmla="val 8059"/>
            </a:avLst>
          </a:prstGeom>
          <a:ln>
            <a:headEnd type="stealth" w="sm" len="sm"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lvl="0" indent="432000" algn="just">
              <a:lnSpc>
                <a:spcPts val="2600"/>
              </a:lnSpc>
            </a:pPr>
            <a:r>
              <a:rPr lang="ru-RU" sz="24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Назначение </a:t>
            </a:r>
            <a:r>
              <a:rPr lang="ru-RU" sz="2400" b="1" dirty="0" err="1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зануления</a:t>
            </a:r>
            <a:r>
              <a:rPr lang="ru-RU" sz="24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</a:rPr>
              <a:t>— устранение опасности поражения током человека, коснувшегося поврежденной электрической установки в следствие КЗ и быстрое срабатывание защиты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</a:rPr>
              <a:t>.</a:t>
            </a:r>
            <a:r>
              <a:rPr lang="ru-RU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endParaRPr lang="ru-RU" sz="2400" dirty="0">
              <a:solidFill>
                <a:prstClr val="black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 bwMode="auto">
          <a:xfrm>
            <a:off x="107504" y="4151061"/>
            <a:ext cx="8496944" cy="591661"/>
          </a:xfrm>
          <a:prstGeom prst="roundRect">
            <a:avLst>
              <a:gd name="adj" fmla="val 11746"/>
            </a:avLst>
          </a:prstGeom>
          <a:ln>
            <a:headEnd type="stealth" w="sm" len="sm"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432000">
              <a:lnSpc>
                <a:spcPts val="2400"/>
              </a:lnSpc>
            </a:pPr>
            <a:r>
              <a:rPr lang="ru-RU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latin typeface="Arial Narrow" pitchFamily="34" charset="0"/>
                <a:cs typeface="Arial" pitchFamily="34" charset="0"/>
              </a:rPr>
              <a:t>Нулевой </a:t>
            </a:r>
            <a:r>
              <a:rPr lang="ru-RU" sz="2400" b="1" dirty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latin typeface="Arial Narrow" pitchFamily="34" charset="0"/>
                <a:cs typeface="Arial" pitchFamily="34" charset="0"/>
              </a:rPr>
              <a:t>защитный проводник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</a:rPr>
              <a:t>— проводник, обеспечивающий вышеуказанное соединение.</a:t>
            </a:r>
            <a:endParaRPr lang="ru-RU" sz="2400" dirty="0">
              <a:solidFill>
                <a:srgbClr val="66FFFF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9" name="Скругленный прямоугольник 18"/>
          <p:cNvSpPr/>
          <p:nvPr/>
        </p:nvSpPr>
        <p:spPr bwMode="auto">
          <a:xfrm>
            <a:off x="107504" y="2337994"/>
            <a:ext cx="8482068" cy="1778057"/>
          </a:xfrm>
          <a:prstGeom prst="roundRect">
            <a:avLst>
              <a:gd name="adj" fmla="val 5099"/>
            </a:avLst>
          </a:prstGeom>
          <a:gradFill flip="none" rotWithShape="1">
            <a:gsLst>
              <a:gs pos="0">
                <a:srgbClr val="66FF33">
                  <a:tint val="66000"/>
                  <a:satMod val="160000"/>
                </a:srgbClr>
              </a:gs>
              <a:gs pos="50000">
                <a:srgbClr val="66FF33">
                  <a:tint val="44500"/>
                  <a:satMod val="160000"/>
                </a:srgbClr>
              </a:gs>
              <a:gs pos="100000">
                <a:srgbClr val="66FF33">
                  <a:tint val="23500"/>
                  <a:satMod val="160000"/>
                </a:srgbClr>
              </a:gs>
            </a:gsLst>
            <a:lin ang="16200000" scaled="1"/>
            <a:tileRect/>
          </a:gradFill>
          <a:ln w="38100" cmpd="sng">
            <a:solidFill>
              <a:srgbClr val="FF0000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lvl="0" indent="432000" algn="just">
              <a:lnSpc>
                <a:spcPts val="2200"/>
              </a:lnSpc>
            </a:pPr>
            <a:r>
              <a:rPr lang="ru-RU" sz="24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ЗАНУЛЕНИЕ</a:t>
            </a:r>
            <a:r>
              <a:rPr lang="ru-RU" sz="2400" dirty="0" smtClean="0">
                <a:solidFill>
                  <a:srgbClr val="0066FF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— преднамеренное электрическое 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соединение металлических </a:t>
            </a:r>
            <a:r>
              <a:rPr lang="ru-RU" sz="2400" b="1" dirty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Arial Narrow" pitchFamily="34" charset="0"/>
                <a:cs typeface="Arial" pitchFamily="34" charset="0"/>
              </a:rPr>
              <a:t>нетоковедущих частей ЭУ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с нулевым защитным </a:t>
            </a:r>
            <a:r>
              <a:rPr lang="en-US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24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PE</a:t>
            </a:r>
            <a:r>
              <a:rPr lang="en-US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проводником</a:t>
            </a:r>
            <a:r>
              <a:rPr lang="en-US" sz="24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,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либо с нулевым 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рабочим</a:t>
            </a:r>
            <a:r>
              <a:rPr lang="en-US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,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совмещенным  с нулевым  защитным </a:t>
            </a:r>
            <a:r>
              <a:rPr lang="en-US" sz="24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PEN</a:t>
            </a:r>
            <a:r>
              <a:rPr lang="en-US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проводником</a:t>
            </a:r>
            <a:r>
              <a:rPr lang="en-US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,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ru-RU" sz="22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66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с целью создания искусственного короткого замыкания по петле «фаза» - «ноль» при пробое </a:t>
            </a:r>
            <a:r>
              <a:rPr lang="ru-RU" sz="22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66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одной из фаз </a:t>
            </a:r>
            <a:r>
              <a:rPr lang="ru-RU" sz="22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66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на корпус ЭУ.</a:t>
            </a:r>
          </a:p>
        </p:txBody>
      </p:sp>
      <p:sp>
        <p:nvSpPr>
          <p:cNvPr id="20" name="Скругленный прямоугольник 19"/>
          <p:cNvSpPr/>
          <p:nvPr/>
        </p:nvSpPr>
        <p:spPr bwMode="auto">
          <a:xfrm>
            <a:off x="107504" y="1963504"/>
            <a:ext cx="8482068" cy="347722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</a:pP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НАЗНАЧЕНИЕ, ОБЛАСТИ ПРИМЕНЕНИЯ, ПРИНЦИП ДЕЙСТВИЯ ЗАНУЛЕНИЯ.</a:t>
            </a:r>
            <a:endParaRPr lang="ru-RU" sz="2000" b="1" dirty="0">
              <a:solidFill>
                <a:prstClr val="black"/>
              </a:solidFill>
              <a:latin typeface="Arial Narrow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1" name="Прямоугольник 10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ru-RU" sz="1200" b="1" i="1" kern="0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Кафедра ЛТ и ЭП         </a:t>
              </a:r>
              <a:r>
                <a:rPr lang="ru-RU" sz="1200" i="1" kern="0" dirty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Александр Слободянюк</a:t>
              </a:r>
              <a:r>
                <a:rPr lang="en-US" sz="1200" i="1" kern="0" dirty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,</a:t>
              </a:r>
              <a:r>
                <a:rPr lang="ru-RU" sz="1200" i="1" kern="0" dirty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  </a:t>
              </a:r>
              <a:r>
                <a:rPr lang="en-US" sz="1200" b="1" i="1" kern="0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e-mail: </a:t>
              </a:r>
              <a:r>
                <a:rPr lang="en-US" sz="1200" i="1" kern="0" dirty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al.al.slob@gmail.com</a:t>
              </a:r>
              <a:endParaRPr lang="ru-RU" kern="0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2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109" name="Скругленный прямоугольник 108"/>
          <p:cNvSpPr/>
          <p:nvPr/>
        </p:nvSpPr>
        <p:spPr bwMode="auto">
          <a:xfrm>
            <a:off x="827584" y="44625"/>
            <a:ext cx="7488832" cy="455417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</a:pP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АНАЛИЗ 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ЭФФЕКТИВНОСТИ ПРИМЕНЕНИЯ ЗАЩИТНОГО ЗАНУЛЕНИЯ В ЭЛЕКТРИЧЕСКИХ СЕТЯХ С ГЛУХОЗАЗЕМЛЕННОЙ НЕЙТРАЛЬЮ</a:t>
            </a:r>
            <a:endParaRPr lang="ru-RU" sz="2000" b="1" dirty="0">
              <a:solidFill>
                <a:prstClr val="black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31" name="Скругленный прямоугольник 130"/>
          <p:cNvSpPr/>
          <p:nvPr/>
        </p:nvSpPr>
        <p:spPr bwMode="auto">
          <a:xfrm>
            <a:off x="4441185" y="721161"/>
            <a:ext cx="4148387" cy="2808311"/>
          </a:xfrm>
          <a:prstGeom prst="roundRect">
            <a:avLst>
              <a:gd name="adj" fmla="val 2647"/>
            </a:avLst>
          </a:prstGeom>
          <a:gradFill flip="none" rotWithShape="1">
            <a:gsLst>
              <a:gs pos="0">
                <a:srgbClr val="66FF33">
                  <a:tint val="66000"/>
                  <a:satMod val="160000"/>
                </a:srgbClr>
              </a:gs>
              <a:gs pos="50000">
                <a:srgbClr val="66FF33">
                  <a:tint val="44500"/>
                  <a:satMod val="160000"/>
                </a:srgbClr>
              </a:gs>
              <a:gs pos="100000">
                <a:srgbClr val="66FF33">
                  <a:tint val="23500"/>
                  <a:satMod val="160000"/>
                </a:srgbClr>
              </a:gs>
            </a:gsLst>
            <a:lin ang="16200000" scaled="1"/>
            <a:tileRect/>
          </a:gradFill>
          <a:ln w="38100" cmpd="sng">
            <a:solidFill>
              <a:srgbClr val="FF0000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432000" algn="just">
              <a:lnSpc>
                <a:spcPts val="2000"/>
              </a:lnSpc>
            </a:pP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</a:rPr>
              <a:t>На рисунке приведена </a:t>
            </a: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</a:rPr>
              <a:t>схема работы </a:t>
            </a:r>
            <a:r>
              <a:rPr lang="ru-RU" sz="2000" b="1" dirty="0" err="1" smtClean="0">
                <a:solidFill>
                  <a:prstClr val="black"/>
                </a:solidFill>
                <a:latin typeface="Arial Narrow" pitchFamily="34" charset="0"/>
              </a:rPr>
              <a:t>зануленной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</a:rPr>
              <a:t> электроустановки (ЭУ) </a:t>
            </a:r>
            <a:r>
              <a:rPr lang="ru-RU" sz="20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при замыкании фазы А  на корпус</a:t>
            </a: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</a:rPr>
              <a:t>.</a:t>
            </a:r>
            <a:r>
              <a:rPr lang="ru-RU" sz="20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99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99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Ток короткого </a:t>
            </a:r>
            <a:r>
              <a:rPr lang="ru-RU" sz="20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99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замыкания потечет </a:t>
            </a: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</a:rPr>
              <a:t>по нулевому 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</a:rPr>
              <a:t>защитному </a:t>
            </a: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</a:rPr>
              <a:t>проводнику (</a:t>
            </a:r>
            <a:r>
              <a:rPr lang="ru-RU" sz="2000" b="1" dirty="0">
                <a:ln w="900" cmpd="sng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НЗП</a:t>
            </a: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</a:rPr>
              <a:t>), 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</a:rPr>
              <a:t>по</a:t>
            </a: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</a:rPr>
              <a:t> нулевому 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</a:rPr>
              <a:t>рабочему </a:t>
            </a: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</a:rPr>
              <a:t>проводнику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</a:rPr>
              <a:t> (</a:t>
            </a:r>
            <a:r>
              <a:rPr lang="ru-RU" sz="2000" b="1" dirty="0">
                <a:ln w="900" cmpd="sng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НРП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</a:rPr>
              <a:t>) - </a:t>
            </a: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</a:rPr>
              <a:t>на </a:t>
            </a:r>
            <a:r>
              <a:rPr lang="ru-RU" sz="2000" b="1" dirty="0" err="1">
                <a:solidFill>
                  <a:prstClr val="black"/>
                </a:solidFill>
                <a:latin typeface="Arial Narrow" pitchFamily="34" charset="0"/>
              </a:rPr>
              <a:t>нейтраль</a:t>
            </a: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</a:rPr>
              <a:t>, а с </a:t>
            </a:r>
            <a:r>
              <a:rPr lang="ru-RU" sz="2000" b="1" dirty="0" err="1">
                <a:solidFill>
                  <a:prstClr val="black"/>
                </a:solidFill>
                <a:latin typeface="Arial Narrow" pitchFamily="34" charset="0"/>
              </a:rPr>
              <a:t>нейтрали</a:t>
            </a: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</a:rPr>
              <a:t> на </a:t>
            </a:r>
            <a:r>
              <a:rPr lang="ru-RU" sz="2000" b="1" dirty="0">
                <a:ln w="900" cmpd="sng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фазу А</a:t>
            </a: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</a:rPr>
              <a:t>. 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</a:rPr>
              <a:t>Но т.к</a:t>
            </a: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</a:rPr>
              <a:t>., на пути тока замыкания малые сопротивления, то </a:t>
            </a:r>
            <a:r>
              <a:rPr lang="ru-RU" sz="20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CC66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ток </a:t>
            </a:r>
            <a:r>
              <a:rPr lang="ru-RU" sz="20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rgbClr val="CC66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зануления</a:t>
            </a:r>
            <a:r>
              <a:rPr lang="ru-RU" sz="20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CC66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 равен току короткого замыкания 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</a:rPr>
              <a:t>(</a:t>
            </a:r>
            <a:r>
              <a:rPr lang="ru-RU" sz="2000" b="1" dirty="0">
                <a:ln w="900" cmpd="sng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КЗ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</a:rPr>
              <a:t>).</a:t>
            </a:r>
            <a:endParaRPr lang="ru-RU" sz="2400" b="1" dirty="0">
              <a:ln w="12700">
                <a:solidFill>
                  <a:schemeClr val="tx1"/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134" name="Скругленный прямоугольник 133"/>
          <p:cNvSpPr/>
          <p:nvPr/>
        </p:nvSpPr>
        <p:spPr bwMode="auto">
          <a:xfrm>
            <a:off x="108857" y="3592286"/>
            <a:ext cx="8480715" cy="1389618"/>
          </a:xfrm>
          <a:prstGeom prst="roundRect">
            <a:avLst>
              <a:gd name="adj" fmla="val 7280"/>
            </a:avLst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 w="38100" cmpd="sng">
            <a:solidFill>
              <a:srgbClr val="FF0000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432000" algn="just">
              <a:lnSpc>
                <a:spcPts val="2200"/>
              </a:lnSpc>
            </a:pPr>
            <a:r>
              <a:rPr lang="ru-RU" sz="20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99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Ток </a:t>
            </a:r>
            <a:r>
              <a:rPr lang="ru-RU" sz="20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99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короткого замыкания 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</a:rPr>
              <a:t>(</a:t>
            </a:r>
            <a:r>
              <a:rPr lang="ru-RU" sz="2000" b="1" dirty="0">
                <a:ln w="900" cmpd="sng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КЗ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</a:rPr>
              <a:t>) </a:t>
            </a: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</a:rPr>
              <a:t>вызывает срабатывание 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</a:rPr>
              <a:t>автомата </a:t>
            </a: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</a:rPr>
              <a:t>защиты 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</a:rPr>
              <a:t>(либо плавкой вставки, она перегорает), </a:t>
            </a: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</a:rPr>
              <a:t>напряжение с ЭУ снимается. В данном случае </a:t>
            </a:r>
            <a:r>
              <a:rPr lang="ru-RU" sz="20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99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ток</a:t>
            </a: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</a:rPr>
              <a:t> </a:t>
            </a:r>
            <a:r>
              <a:rPr lang="ru-RU" sz="2000" b="1" dirty="0">
                <a:ln w="900" cmpd="sng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КЗ</a:t>
            </a: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</a:rPr>
              <a:t> 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</a:rPr>
              <a:t>превышает ток ставки (предварительно рассчитанный). </a:t>
            </a: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</a:rPr>
              <a:t>Человек, касающийся поврежденной ЭУ, остается жив. </a:t>
            </a:r>
            <a:r>
              <a:rPr lang="ru-RU" sz="20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</a:rPr>
              <a:t>Время </a:t>
            </a:r>
            <a:r>
              <a:rPr lang="ru-RU" sz="20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</a:rPr>
              <a:t>срабатывания </a:t>
            </a:r>
            <a:r>
              <a:rPr lang="ru-RU" sz="20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</a:rPr>
              <a:t>(перегорания плавкой </a:t>
            </a:r>
            <a:r>
              <a:rPr lang="ru-RU" sz="20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</a:rPr>
              <a:t>вставки) колеблется </a:t>
            </a:r>
            <a:r>
              <a:rPr lang="ru-RU" sz="20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</a:rPr>
              <a:t>в интервале 0,02-0,5 сек.</a:t>
            </a:r>
          </a:p>
        </p:txBody>
      </p:sp>
      <p:pic>
        <p:nvPicPr>
          <p:cNvPr id="138" name="Рисунок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" y="6122574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9" name="Скругленный прямоугольник 138"/>
          <p:cNvSpPr/>
          <p:nvPr/>
        </p:nvSpPr>
        <p:spPr bwMode="auto">
          <a:xfrm>
            <a:off x="611560" y="5975246"/>
            <a:ext cx="7978012" cy="860985"/>
          </a:xfrm>
          <a:prstGeom prst="roundRect">
            <a:avLst>
              <a:gd name="adj" fmla="val 8352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 cmpd="sng">
            <a:solidFill>
              <a:srgbClr val="FF0000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algn="just">
              <a:lnSpc>
                <a:spcPts val="2200"/>
              </a:lnSpc>
            </a:pPr>
            <a:r>
              <a:rPr lang="ru-RU" sz="20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Вывод</a:t>
            </a:r>
            <a:r>
              <a:rPr lang="ru-RU" sz="20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:</a:t>
            </a:r>
            <a:r>
              <a:rPr lang="ru-RU" sz="20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Зануление</a:t>
            </a:r>
            <a:r>
              <a:rPr lang="ru-RU" sz="20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CC66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является эффективной мерой защиты в сетях с </a:t>
            </a:r>
            <a:r>
              <a:rPr lang="ru-RU" sz="20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rgbClr val="CC66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глухозаземленной</a:t>
            </a:r>
            <a:r>
              <a:rPr lang="ru-RU" sz="20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CC66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 </a:t>
            </a:r>
            <a:r>
              <a:rPr lang="ru-RU" sz="20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rgbClr val="CC66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нейтралью</a:t>
            </a:r>
            <a:r>
              <a:rPr lang="ru-RU" sz="20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CC66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 и его можно применять в качестве единственной</a:t>
            </a:r>
            <a:r>
              <a:rPr lang="ru-RU" sz="20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CC66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!</a:t>
            </a:r>
            <a:endParaRPr lang="ru-RU" sz="20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latin typeface="Arial Narrow" pitchFamily="34" charset="0"/>
              <a:ea typeface="Cambria Math" pitchFamily="18" charset="0"/>
              <a:cs typeface="Arial" pitchFamily="34" charset="0"/>
            </a:endParaRPr>
          </a:p>
        </p:txBody>
      </p:sp>
      <p:sp>
        <p:nvSpPr>
          <p:cNvPr id="140" name="Скругленный прямоугольник 139"/>
          <p:cNvSpPr/>
          <p:nvPr/>
        </p:nvSpPr>
        <p:spPr bwMode="auto">
          <a:xfrm>
            <a:off x="107504" y="5036940"/>
            <a:ext cx="8482068" cy="883876"/>
          </a:xfrm>
          <a:prstGeom prst="roundRect">
            <a:avLst>
              <a:gd name="adj" fmla="val 9565"/>
            </a:avLst>
          </a:prstGeom>
          <a:gradFill flip="none" rotWithShape="1">
            <a:gsLst>
              <a:gs pos="0">
                <a:srgbClr val="66FF33">
                  <a:tint val="66000"/>
                  <a:satMod val="160000"/>
                </a:srgbClr>
              </a:gs>
              <a:gs pos="50000">
                <a:srgbClr val="66FF33">
                  <a:tint val="44500"/>
                  <a:satMod val="160000"/>
                </a:srgbClr>
              </a:gs>
              <a:gs pos="100000">
                <a:srgbClr val="66FF33">
                  <a:tint val="23500"/>
                  <a:satMod val="160000"/>
                </a:srgbClr>
              </a:gs>
            </a:gsLst>
            <a:lin ang="16200000" scaled="1"/>
            <a:tileRect/>
          </a:gradFill>
          <a:ln w="38100" cmpd="sng">
            <a:solidFill>
              <a:srgbClr val="FF0000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457200" algn="just">
              <a:lnSpc>
                <a:spcPts val="2200"/>
              </a:lnSpc>
            </a:pPr>
            <a:r>
              <a:rPr lang="ru-RU" sz="20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Для аварийного случая.  </a:t>
            </a: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Пусть </a:t>
            </a:r>
            <a:r>
              <a:rPr lang="ru-RU" sz="20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фаза B </a:t>
            </a: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замыкается на землю. Через человека потечет ток в 250 раз меньше (</a:t>
            </a:r>
            <a:r>
              <a:rPr lang="ru-RU" sz="2000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R</a:t>
            </a:r>
            <a:r>
              <a:rPr lang="ru-RU" sz="2000" baseline="-18000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Ч</a:t>
            </a:r>
            <a:r>
              <a:rPr lang="ru-RU" sz="2000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 </a:t>
            </a:r>
            <a:r>
              <a:rPr lang="ru-RU" sz="2000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= 1000 Ом, R</a:t>
            </a:r>
            <a:r>
              <a:rPr lang="ru-RU" sz="2000" baseline="-18000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0</a:t>
            </a:r>
            <a:r>
              <a:rPr lang="ru-RU" sz="2000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 = 4 Ом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) </a:t>
            </a:r>
            <a:r>
              <a:rPr lang="ru-RU" sz="20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и, как следствие, человек не будет поражен смертельно!</a:t>
            </a:r>
          </a:p>
        </p:txBody>
      </p:sp>
      <p:grpSp>
        <p:nvGrpSpPr>
          <p:cNvPr id="5" name="Группа 4"/>
          <p:cNvGrpSpPr/>
          <p:nvPr/>
        </p:nvGrpSpPr>
        <p:grpSpPr>
          <a:xfrm>
            <a:off x="135968" y="505144"/>
            <a:ext cx="4283445" cy="3013450"/>
            <a:chOff x="135968" y="505144"/>
            <a:chExt cx="4283445" cy="3013450"/>
          </a:xfrm>
        </p:grpSpPr>
        <p:grpSp>
          <p:nvGrpSpPr>
            <p:cNvPr id="3" name="Группа 2"/>
            <p:cNvGrpSpPr/>
            <p:nvPr/>
          </p:nvGrpSpPr>
          <p:grpSpPr>
            <a:xfrm>
              <a:off x="135968" y="505144"/>
              <a:ext cx="4283445" cy="3013450"/>
              <a:chOff x="135968" y="516022"/>
              <a:chExt cx="4283445" cy="3013450"/>
            </a:xfrm>
          </p:grpSpPr>
          <p:grpSp>
            <p:nvGrpSpPr>
              <p:cNvPr id="135" name="Группа 134"/>
              <p:cNvGrpSpPr/>
              <p:nvPr/>
            </p:nvGrpSpPr>
            <p:grpSpPr>
              <a:xfrm>
                <a:off x="135968" y="516022"/>
                <a:ext cx="4283445" cy="3013450"/>
                <a:chOff x="142287" y="548680"/>
                <a:chExt cx="4283445" cy="3013450"/>
              </a:xfrm>
            </p:grpSpPr>
            <p:grpSp>
              <p:nvGrpSpPr>
                <p:cNvPr id="133" name="Группа 132"/>
                <p:cNvGrpSpPr/>
                <p:nvPr/>
              </p:nvGrpSpPr>
              <p:grpSpPr>
                <a:xfrm>
                  <a:off x="142287" y="548680"/>
                  <a:ext cx="4283445" cy="3013450"/>
                  <a:chOff x="142287" y="548680"/>
                  <a:chExt cx="4283445" cy="3013450"/>
                </a:xfrm>
              </p:grpSpPr>
              <p:grpSp>
                <p:nvGrpSpPr>
                  <p:cNvPr id="128" name="Группа 127"/>
                  <p:cNvGrpSpPr/>
                  <p:nvPr/>
                </p:nvGrpSpPr>
                <p:grpSpPr>
                  <a:xfrm>
                    <a:off x="142287" y="548680"/>
                    <a:ext cx="4283445" cy="3013450"/>
                    <a:chOff x="251520" y="548680"/>
                    <a:chExt cx="4283445" cy="3013450"/>
                  </a:xfrm>
                </p:grpSpPr>
                <p:grpSp>
                  <p:nvGrpSpPr>
                    <p:cNvPr id="126" name="Группа 125"/>
                    <p:cNvGrpSpPr/>
                    <p:nvPr/>
                  </p:nvGrpSpPr>
                  <p:grpSpPr>
                    <a:xfrm>
                      <a:off x="251520" y="785714"/>
                      <a:ext cx="4283445" cy="2776416"/>
                      <a:chOff x="1296667" y="641698"/>
                      <a:chExt cx="4283445" cy="2776416"/>
                    </a:xfrm>
                  </p:grpSpPr>
                  <p:grpSp>
                    <p:nvGrpSpPr>
                      <p:cNvPr id="125" name="Группа 124"/>
                      <p:cNvGrpSpPr/>
                      <p:nvPr/>
                    </p:nvGrpSpPr>
                    <p:grpSpPr>
                      <a:xfrm>
                        <a:off x="1296667" y="641698"/>
                        <a:ext cx="4283445" cy="2776416"/>
                        <a:chOff x="132904" y="641698"/>
                        <a:chExt cx="4283445" cy="2776416"/>
                      </a:xfrm>
                    </p:grpSpPr>
                    <p:cxnSp>
                      <p:nvCxnSpPr>
                        <p:cNvPr id="7" name="Прямая соединительная линия 6"/>
                        <p:cNvCxnSpPr/>
                        <p:nvPr/>
                      </p:nvCxnSpPr>
                      <p:spPr>
                        <a:xfrm flipH="1">
                          <a:off x="281827" y="1220259"/>
                          <a:ext cx="3930133" cy="0"/>
                        </a:xfrm>
                        <a:prstGeom prst="line">
                          <a:avLst/>
                        </a:prstGeom>
                        <a:ln w="28575">
                          <a:solidFill>
                            <a:schemeClr val="tx1"/>
                          </a:solidFill>
                          <a:tailEnd type="oval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123" name="Группа 122"/>
                        <p:cNvGrpSpPr/>
                        <p:nvPr/>
                      </p:nvGrpSpPr>
                      <p:grpSpPr>
                        <a:xfrm>
                          <a:off x="132904" y="641698"/>
                          <a:ext cx="4283445" cy="2776416"/>
                          <a:chOff x="145604" y="641698"/>
                          <a:chExt cx="4283445" cy="2776416"/>
                        </a:xfrm>
                      </p:grpSpPr>
                      <p:sp>
                        <p:nvSpPr>
                          <p:cNvPr id="116" name="Text Box 76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807901" y="2649373"/>
                            <a:ext cx="373259" cy="249225"/>
                          </a:xfrm>
                          <a:prstGeom prst="rect">
                            <a:avLst/>
                          </a:prstGeom>
                          <a:noFill/>
                          <a:ln w="28575">
                            <a:noFill/>
                            <a:miter lim="800000"/>
                            <a:headEnd/>
                            <a:tailEnd/>
                          </a:ln>
                        </p:spPr>
                        <p:txBody>
                          <a:bodyPr vert="horz" wrap="square" lIns="0" tIns="0" rIns="0" bIns="0" numCol="1" anchor="ctr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pPr marL="0" marR="0" lvl="0" indent="0" algn="ctr" defTabSz="914400" rtl="0" eaLnBrk="1" fontAlgn="base" latinLnBrk="0" hangingPunct="1">
                              <a:lnSpc>
                                <a:spcPts val="1800"/>
                              </a:lnSpc>
                              <a:spcBef>
                                <a:spcPct val="0"/>
                              </a:spcBef>
                              <a:buClrTx/>
                              <a:buSzTx/>
                              <a:buFontTx/>
                              <a:buNone/>
                              <a:tabLst/>
                            </a:pPr>
                            <a:r>
                              <a:rPr lang="en-US" sz="2000" dirty="0" smtClean="0">
                                <a:ln w="900" cmpd="sng">
                                  <a:solidFill>
                                    <a:schemeClr val="tx1">
                                      <a:alpha val="55000"/>
                                    </a:schemeClr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a:t>R</a:t>
                            </a:r>
                            <a:r>
                              <a:rPr lang="ru-RU" sz="2000" baseline="-18000" dirty="0" smtClean="0">
                                <a:ln w="900" cmpd="sng">
                                  <a:solidFill>
                                    <a:schemeClr val="tx1">
                                      <a:alpha val="55000"/>
                                    </a:schemeClr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a:t>ЗН</a:t>
                            </a:r>
                            <a:endParaRPr lang="ru-RU" sz="2000" baseline="-18000" dirty="0">
                              <a:ln w="900" cmpd="sng">
                                <a:solidFill>
                                  <a:schemeClr val="tx1">
                                    <a:alpha val="55000"/>
                                  </a:schemeClr>
                                </a:solidFill>
                                <a:prstDash val="solid"/>
                              </a:ln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endParaRPr>
                          </a:p>
                        </p:txBody>
                      </p:sp>
                      <p:grpSp>
                        <p:nvGrpSpPr>
                          <p:cNvPr id="122" name="Группа 121"/>
                          <p:cNvGrpSpPr/>
                          <p:nvPr/>
                        </p:nvGrpSpPr>
                        <p:grpSpPr>
                          <a:xfrm>
                            <a:off x="145604" y="641698"/>
                            <a:ext cx="4283445" cy="2776416"/>
                            <a:chOff x="145604" y="641698"/>
                            <a:chExt cx="4283445" cy="2776416"/>
                          </a:xfrm>
                        </p:grpSpPr>
                        <p:sp>
                          <p:nvSpPr>
                            <p:cNvPr id="114" name="Freeform 76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rot="150418">
                              <a:off x="3707350" y="903368"/>
                              <a:ext cx="349127" cy="2074700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114" y="0"/>
                                </a:cxn>
                                <a:cxn ang="0">
                                  <a:pos x="0" y="342"/>
                                </a:cxn>
                                <a:cxn ang="0">
                                  <a:pos x="171" y="171"/>
                                </a:cxn>
                                <a:cxn ang="0">
                                  <a:pos x="0" y="684"/>
                                </a:cxn>
                              </a:cxnLst>
                              <a:rect l="0" t="0" r="r" b="b"/>
                              <a:pathLst>
                                <a:path w="171" h="684">
                                  <a:moveTo>
                                    <a:pt x="114" y="0"/>
                                  </a:moveTo>
                                  <a:lnTo>
                                    <a:pt x="0" y="342"/>
                                  </a:lnTo>
                                  <a:lnTo>
                                    <a:pt x="171" y="171"/>
                                  </a:lnTo>
                                  <a:lnTo>
                                    <a:pt x="0" y="684"/>
                                  </a:lnTo>
                                </a:path>
                              </a:pathLst>
                            </a:custGeom>
                            <a:noFill/>
                            <a:ln w="28575">
                              <a:solidFill>
                                <a:srgbClr val="C00000"/>
                              </a:solidFill>
                              <a:prstDash val="sysDot"/>
                              <a:round/>
                              <a:headEnd type="oval"/>
                              <a:tailEnd type="triangle" w="med" len="lg"/>
                            </a:ln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  <p:grpSp>
                          <p:nvGrpSpPr>
                            <p:cNvPr id="121" name="Группа 120"/>
                            <p:cNvGrpSpPr/>
                            <p:nvPr/>
                          </p:nvGrpSpPr>
                          <p:grpSpPr>
                            <a:xfrm>
                              <a:off x="145604" y="641698"/>
                              <a:ext cx="4283445" cy="2776416"/>
                              <a:chOff x="144539" y="641698"/>
                              <a:chExt cx="4283445" cy="2776416"/>
                            </a:xfrm>
                          </p:grpSpPr>
                          <p:grpSp>
                            <p:nvGrpSpPr>
                              <p:cNvPr id="19" name="Группа 18"/>
                              <p:cNvGrpSpPr/>
                              <p:nvPr/>
                            </p:nvGrpSpPr>
                            <p:grpSpPr>
                              <a:xfrm>
                                <a:off x="2643024" y="1756647"/>
                                <a:ext cx="620617" cy="1235746"/>
                                <a:chOff x="1147725" y="3553708"/>
                                <a:chExt cx="682679" cy="1359319"/>
                              </a:xfrm>
                            </p:grpSpPr>
                            <p:sp>
                              <p:nvSpPr>
                                <p:cNvPr id="91" name="Скругленный прямоугольник 90"/>
                                <p:cNvSpPr/>
                                <p:nvPr/>
                              </p:nvSpPr>
                              <p:spPr>
                                <a:xfrm rot="19279228" flipH="1">
                                  <a:off x="1765859" y="3897390"/>
                                  <a:ext cx="64545" cy="255617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solidFill>
                                  <a:srgbClr val="FFCC99"/>
                                </a:solidFill>
                                <a:ln w="31750" cap="flat" cmpd="sng" algn="ctr">
                                  <a:solidFill>
                                    <a:sysClr val="windowText" lastClr="000000"/>
                                  </a:solidFill>
                                  <a:prstDash val="solid"/>
                                </a:ln>
                                <a:effectLst/>
                              </p:spPr>
                              <p:txBody>
                                <a:bodyPr rtlCol="0" anchor="ctr"/>
                                <a:lstStyle/>
                                <a:p>
                                  <a:pPr marL="0" marR="0" lvl="0" indent="0" algn="ctr" defTabSz="914400" eaLnBrk="1" fontAlgn="base" latinLnBrk="0" hangingPunct="1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tabLst/>
                                    <a:defRPr/>
                                  </a:pPr>
                                  <a:endParaRPr kumimoji="0" lang="ru-RU" sz="1800" b="0" i="0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libri"/>
                                    <a:ea typeface="+mn-ea"/>
                                    <a:cs typeface="+mn-cs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92" name="Скругленный прямоугольник 91"/>
                                <p:cNvSpPr/>
                                <p:nvPr/>
                              </p:nvSpPr>
                              <p:spPr>
                                <a:xfrm rot="12979228" flipH="1">
                                  <a:off x="1368499" y="3891332"/>
                                  <a:ext cx="65770" cy="255617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solidFill>
                                  <a:srgbClr val="FFCC99"/>
                                </a:solidFill>
                                <a:ln w="31750" cap="flat" cmpd="sng" algn="ctr">
                                  <a:solidFill>
                                    <a:sysClr val="windowText" lastClr="000000"/>
                                  </a:solidFill>
                                  <a:prstDash val="solid"/>
                                </a:ln>
                                <a:effectLst/>
                              </p:spPr>
                              <p:txBody>
                                <a:bodyPr rtlCol="0" anchor="ctr"/>
                                <a:lstStyle/>
                                <a:p>
                                  <a:pPr marL="0" marR="0" lvl="0" indent="0" algn="ctr" defTabSz="914400" eaLnBrk="1" fontAlgn="base" latinLnBrk="0" hangingPunct="1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tabLst/>
                                    <a:defRPr/>
                                  </a:pPr>
                                  <a:endParaRPr kumimoji="0" lang="ru-RU" sz="1800" b="0" i="0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libri"/>
                                    <a:ea typeface="+mn-ea"/>
                                    <a:cs typeface="+mn-cs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93" name="Скругленный прямоугольник 92"/>
                                <p:cNvSpPr/>
                                <p:nvPr/>
                              </p:nvSpPr>
                              <p:spPr>
                                <a:xfrm rot="7829361" flipH="1">
                                  <a:off x="1235152" y="3955874"/>
                                  <a:ext cx="57525" cy="232379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31750" cap="flat" cmpd="sng" algn="ctr">
                                  <a:solidFill>
                                    <a:sysClr val="windowText" lastClr="000000"/>
                                  </a:solidFill>
                                  <a:prstDash val="solid"/>
                                </a:ln>
                                <a:effectLst/>
                              </p:spPr>
                              <p:txBody>
                                <a:bodyPr rtlCol="0" anchor="ctr"/>
                                <a:lstStyle/>
                                <a:p>
                                  <a:pPr marL="0" marR="0" lvl="0" indent="0" algn="ctr" defTabSz="914400" eaLnBrk="1" fontAlgn="base" latinLnBrk="0" hangingPunct="1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tabLst/>
                                    <a:defRPr/>
                                  </a:pPr>
                                  <a:endParaRPr kumimoji="0" lang="ru-RU" sz="1800" b="0" i="0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libri"/>
                                    <a:ea typeface="+mn-ea"/>
                                    <a:cs typeface="+mn-cs"/>
                                  </a:endParaRPr>
                                </a:p>
                              </p:txBody>
                            </p:sp>
                            <p:grpSp>
                              <p:nvGrpSpPr>
                                <p:cNvPr id="94" name="Группа 93"/>
                                <p:cNvGrpSpPr/>
                                <p:nvPr/>
                              </p:nvGrpSpPr>
                              <p:grpSpPr>
                                <a:xfrm>
                                  <a:off x="1368318" y="3553708"/>
                                  <a:ext cx="417896" cy="1359319"/>
                                  <a:chOff x="1368318" y="3553708"/>
                                  <a:chExt cx="417896" cy="1359319"/>
                                </a:xfrm>
                              </p:grpSpPr>
                              <p:grpSp>
                                <p:nvGrpSpPr>
                                  <p:cNvPr id="96" name="Группа 95"/>
                                  <p:cNvGrpSpPr/>
                                  <p:nvPr/>
                                </p:nvGrpSpPr>
                                <p:grpSpPr>
                                  <a:xfrm>
                                    <a:off x="1368318" y="3598095"/>
                                    <a:ext cx="417896" cy="1314932"/>
                                    <a:chOff x="742051" y="1452707"/>
                                    <a:chExt cx="459124" cy="1683968"/>
                                  </a:xfrm>
                                </p:grpSpPr>
                                <p:sp>
                                  <p:nvSpPr>
                                    <p:cNvPr id="98" name="Прямоугольник 97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905906" y="1754304"/>
                                      <a:ext cx="131388" cy="86239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 w="31750" cap="flat" cmpd="sng" algn="ctr">
                                      <a:solidFill>
                                        <a:sysClr val="windowText" lastClr="000000"/>
                                      </a:solidFill>
                                      <a:prstDash val="solid"/>
                                    </a:ln>
                                    <a:effectLst/>
                                  </p:spPr>
                                  <p:txBody>
                                    <a:bodyPr rtlCol="0" anchor="ctr"/>
                                    <a:lstStyle/>
                                    <a:p>
                                      <a:pPr marL="0" marR="0" lvl="0" indent="0" algn="ctr" defTabSz="914400" eaLnBrk="1" fontAlgn="base" latinLnBrk="0" hangingPunct="1">
                                        <a:lnSpc>
                                          <a:spcPct val="100000"/>
                                        </a:lnSpc>
                                        <a:spcBef>
                                          <a:spcPct val="0"/>
                                        </a:spcBef>
                                        <a:spcAft>
                                          <a:spcPct val="0"/>
                                        </a:spcAft>
                                        <a:buClrTx/>
                                        <a:buSzTx/>
                                        <a:buFontTx/>
                                        <a:buNone/>
                                        <a:tabLst/>
                                        <a:defRPr/>
                                      </a:pPr>
                                      <a:endParaRPr kumimoji="0" lang="ru-RU" sz="1800" b="0" i="0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libri"/>
                                        <a:ea typeface="+mn-ea"/>
                                        <a:cs typeface="+mn-cs"/>
                                      </a:endParaRPr>
                                    </a:p>
                                  </p:txBody>
                                </p:sp>
                                <p:grpSp>
                                  <p:nvGrpSpPr>
                                    <p:cNvPr id="99" name="Группа 98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742051" y="1452707"/>
                                      <a:ext cx="459124" cy="1683968"/>
                                      <a:chOff x="742051" y="1452707"/>
                                      <a:chExt cx="459124" cy="1683968"/>
                                    </a:xfrm>
                                  </p:grpSpPr>
                                  <p:sp>
                                    <p:nvSpPr>
                                      <p:cNvPr id="100" name="Скругленный прямоугольник 99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793068" y="1852128"/>
                                        <a:ext cx="357065" cy="479302"/>
                                      </a:xfrm>
                                      <a:prstGeom prst="roundRect">
                                        <a:avLst/>
                                      </a:prstGeom>
                                      <a:solidFill>
                                        <a:srgbClr val="FFCC99"/>
                                      </a:solidFill>
                                      <a:ln w="31750" cap="flat" cmpd="sng" algn="ctr">
                                        <a:solidFill>
                                          <a:sysClr val="windowText" lastClr="000000"/>
                                        </a:solidFill>
                                        <a:prstDash val="solid"/>
                                      </a:ln>
                                      <a:effectLst/>
                                    </p:spPr>
                                    <p:txBody>
                                      <a:bodyPr rtlCol="0" anchor="ctr"/>
                                      <a:lstStyle/>
                                      <a:p>
                                        <a:pPr marL="0" marR="0" lvl="0" indent="0" algn="ctr" defTabSz="914400" eaLnBrk="1" fontAlgn="base" latinLnBrk="0" hangingPunct="1">
                                          <a:lnSpc>
                                            <a:spcPct val="100000"/>
                                          </a:lnSpc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buClrTx/>
                                          <a:buSzTx/>
                                          <a:buFontTx/>
                                          <a:buNone/>
                                          <a:tabLst/>
                                          <a:defRPr/>
                                        </a:pPr>
                                        <a:endParaRPr kumimoji="0" lang="ru-RU" sz="1800" b="0" i="0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libri"/>
                                          <a:ea typeface="+mn-ea"/>
                                          <a:cs typeface="+mn-cs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01" name="Скругленный прямоугольник 100"/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1026789" y="2441436"/>
                                        <a:ext cx="120662" cy="547128"/>
                                      </a:xfrm>
                                      <a:prstGeom prst="roundRect">
                                        <a:avLst>
                                          <a:gd name="adj" fmla="val 50000"/>
                                        </a:avLst>
                                      </a:prstGeom>
                                      <a:noFill/>
                                      <a:ln w="31750" cap="flat" cmpd="sng" algn="ctr">
                                        <a:solidFill>
                                          <a:sysClr val="windowText" lastClr="000000"/>
                                        </a:solidFill>
                                        <a:prstDash val="solid"/>
                                      </a:ln>
                                      <a:effectLst/>
                                    </p:spPr>
                                    <p:txBody>
                                      <a:bodyPr rtlCol="0" anchor="ctr"/>
                                      <a:lstStyle/>
                                      <a:p>
                                        <a:pPr marL="0" marR="0" lvl="0" indent="0" algn="ctr" defTabSz="914400" eaLnBrk="1" fontAlgn="base" latinLnBrk="0" hangingPunct="1">
                                          <a:lnSpc>
                                            <a:spcPct val="100000"/>
                                          </a:lnSpc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buClrTx/>
                                          <a:buSzTx/>
                                          <a:buFontTx/>
                                          <a:buNone/>
                                          <a:tabLst/>
                                          <a:defRPr/>
                                        </a:pPr>
                                        <a:endParaRPr kumimoji="0" lang="ru-RU" sz="1800" b="0" i="0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libri"/>
                                          <a:ea typeface="+mn-ea"/>
                                          <a:cs typeface="+mn-cs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02" name="Скругленный прямоугольник 101"/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797916" y="2455328"/>
                                        <a:ext cx="120662" cy="547128"/>
                                      </a:xfrm>
                                      <a:prstGeom prst="roundRect">
                                        <a:avLst>
                                          <a:gd name="adj" fmla="val 50000"/>
                                        </a:avLst>
                                      </a:prstGeom>
                                      <a:noFill/>
                                      <a:ln w="31750" cap="flat" cmpd="sng" algn="ctr">
                                        <a:solidFill>
                                          <a:sysClr val="windowText" lastClr="000000"/>
                                        </a:solidFill>
                                        <a:prstDash val="solid"/>
                                      </a:ln>
                                      <a:effectLst/>
                                    </p:spPr>
                                    <p:txBody>
                                      <a:bodyPr rtlCol="0" anchor="ctr"/>
                                      <a:lstStyle/>
                                      <a:p>
                                        <a:pPr marL="0" marR="0" lvl="0" indent="0" algn="ctr" defTabSz="914400" eaLnBrk="1" fontAlgn="base" latinLnBrk="0" hangingPunct="1">
                                          <a:lnSpc>
                                            <a:spcPct val="100000"/>
                                          </a:lnSpc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buClrTx/>
                                          <a:buSzTx/>
                                          <a:buFontTx/>
                                          <a:buNone/>
                                          <a:tabLst/>
                                          <a:defRPr/>
                                        </a:pPr>
                                        <a:endParaRPr kumimoji="0" lang="ru-RU" sz="1800" b="0" i="0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libri"/>
                                          <a:ea typeface="+mn-ea"/>
                                          <a:cs typeface="+mn-cs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03" name="Скругленный прямоугольник 102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793068" y="2276872"/>
                                        <a:ext cx="357065" cy="269620"/>
                                      </a:xfrm>
                                      <a:prstGeom prst="roundRect">
                                        <a:avLst/>
                                      </a:prstGeom>
                                      <a:solidFill>
                                        <a:srgbClr val="00B050"/>
                                      </a:solidFill>
                                      <a:ln w="31750" cap="flat" cmpd="sng" algn="ctr">
                                        <a:solidFill>
                                          <a:sysClr val="windowText" lastClr="000000"/>
                                        </a:solidFill>
                                        <a:prstDash val="solid"/>
                                      </a:ln>
                                      <a:effectLst/>
                                    </p:spPr>
                                    <p:txBody>
                                      <a:bodyPr rtlCol="0" anchor="ctr"/>
                                      <a:lstStyle/>
                                      <a:p>
                                        <a:pPr marL="0" marR="0" lvl="0" indent="0" algn="ctr" defTabSz="914400" eaLnBrk="1" fontAlgn="base" latinLnBrk="0" hangingPunct="1">
                                          <a:lnSpc>
                                            <a:spcPct val="100000"/>
                                          </a:lnSpc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buClrTx/>
                                          <a:buSzTx/>
                                          <a:buFontTx/>
                                          <a:buNone/>
                                          <a:tabLst/>
                                          <a:defRPr/>
                                        </a:pPr>
                                        <a:endParaRPr kumimoji="0" lang="ru-RU" sz="1800" b="0" i="0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libri"/>
                                          <a:ea typeface="+mn-ea"/>
                                          <a:cs typeface="+mn-cs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04" name="Улыбающееся лицо 103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838124" y="1452707"/>
                                        <a:ext cx="267218" cy="309835"/>
                                      </a:xfrm>
                                      <a:prstGeom prst="smileyFace">
                                        <a:avLst>
                                          <a:gd name="adj" fmla="val 4653"/>
                                        </a:avLst>
                                      </a:prstGeom>
                                      <a:gradFill flip="none" rotWithShape="1">
                                        <a:gsLst>
                                          <a:gs pos="0">
                                            <a:srgbClr val="FFFF00">
                                              <a:shade val="30000"/>
                                              <a:satMod val="115000"/>
                                            </a:srgbClr>
                                          </a:gs>
                                          <a:gs pos="50000">
                                            <a:srgbClr val="FFFF00">
                                              <a:shade val="67500"/>
                                              <a:satMod val="115000"/>
                                            </a:srgbClr>
                                          </a:gs>
                                          <a:gs pos="100000">
                                            <a:srgbClr val="FFFF00">
                                              <a:shade val="100000"/>
                                              <a:satMod val="115000"/>
                                            </a:srgbClr>
                                          </a:gs>
                                        </a:gsLst>
                                        <a:lin ang="16200000" scaled="1"/>
                                        <a:tileRect/>
                                      </a:gradFill>
                                      <a:ln w="31750" cap="flat" cmpd="sng" algn="ctr">
                                        <a:solidFill>
                                          <a:sysClr val="windowText" lastClr="000000"/>
                                        </a:solidFill>
                                        <a:prstDash val="solid"/>
                                      </a:ln>
                                      <a:effectLst/>
                                    </p:spPr>
                                    <p:txBody>
                                      <a:bodyPr rtlCol="0" anchor="ctr"/>
                                      <a:lstStyle/>
                                      <a:p>
                                        <a:pPr marL="0" marR="0" lvl="0" indent="0" algn="ctr" defTabSz="914400" eaLnBrk="1" fontAlgn="auto" latinLnBrk="0" hangingPunct="1">
                                          <a:lnSpc>
                                            <a:spcPct val="100000"/>
                                          </a:lnSpc>
                                          <a:spcBef>
                                            <a:spcPts val="0"/>
                                          </a:spcBef>
                                          <a:spcAft>
                                            <a:spcPts val="0"/>
                                          </a:spcAft>
                                          <a:buClrTx/>
                                          <a:buSzTx/>
                                          <a:buFontTx/>
                                          <a:buNone/>
                                          <a:tabLst/>
                                          <a:defRPr/>
                                        </a:pPr>
                                        <a:endParaRPr kumimoji="0" lang="ru-RU" sz="1800" b="0" i="0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" lastClr="FFFF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libri"/>
                                          <a:ea typeface="+mn-ea"/>
                                          <a:cs typeface="+mn-cs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05" name="Хорда 104"/>
                                      <p:cNvSpPr/>
                                      <p:nvPr/>
                                    </p:nvSpPr>
                                    <p:spPr>
                                      <a:xfrm rot="5726762">
                                        <a:off x="758544" y="2941325"/>
                                        <a:ext cx="178857" cy="211843"/>
                                      </a:xfrm>
                                      <a:prstGeom prst="chord">
                                        <a:avLst>
                                          <a:gd name="adj1" fmla="val 4672785"/>
                                          <a:gd name="adj2" fmla="val 16200000"/>
                                        </a:avLst>
                                      </a:prstGeom>
                                      <a:solidFill>
                                        <a:srgbClr val="FFC000"/>
                                      </a:solidFill>
                                      <a:ln w="31750" cap="flat" cmpd="sng" algn="ctr">
                                        <a:solidFill>
                                          <a:sysClr val="windowText" lastClr="000000"/>
                                        </a:solidFill>
                                        <a:prstDash val="solid"/>
                                      </a:ln>
                                      <a:effectLst/>
                                    </p:spPr>
                                    <p:txBody>
                                      <a:bodyPr rtlCol="0" anchor="ctr"/>
                                      <a:lstStyle/>
                                      <a:p>
                                        <a:pPr marL="0" marR="0" lvl="0" indent="0" algn="ctr" defTabSz="914400" eaLnBrk="1" fontAlgn="base" latinLnBrk="0" hangingPunct="1">
                                          <a:lnSpc>
                                            <a:spcPct val="100000"/>
                                          </a:lnSpc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buClrTx/>
                                          <a:buSzTx/>
                                          <a:buFontTx/>
                                          <a:buNone/>
                                          <a:tabLst/>
                                          <a:defRPr/>
                                        </a:pPr>
                                        <a:endParaRPr kumimoji="0" lang="ru-RU" sz="1800" b="0" i="0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libri"/>
                                          <a:ea typeface="+mn-ea"/>
                                          <a:cs typeface="+mn-cs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06" name="Хорда 105"/>
                                      <p:cNvSpPr/>
                                      <p:nvPr/>
                                    </p:nvSpPr>
                                    <p:spPr>
                                      <a:xfrm rot="5726762">
                                        <a:off x="1005825" y="2938649"/>
                                        <a:ext cx="178857" cy="211843"/>
                                      </a:xfrm>
                                      <a:prstGeom prst="chord">
                                        <a:avLst>
                                          <a:gd name="adj1" fmla="val 4672785"/>
                                          <a:gd name="adj2" fmla="val 16200000"/>
                                        </a:avLst>
                                      </a:prstGeom>
                                      <a:solidFill>
                                        <a:srgbClr val="FFC000"/>
                                      </a:solidFill>
                                      <a:ln w="31750" cap="flat" cmpd="sng" algn="ctr">
                                        <a:solidFill>
                                          <a:sysClr val="windowText" lastClr="000000"/>
                                        </a:solidFill>
                                        <a:prstDash val="solid"/>
                                      </a:ln>
                                      <a:effectLst/>
                                    </p:spPr>
                                    <p:txBody>
                                      <a:bodyPr rtlCol="0" anchor="ctr"/>
                                      <a:lstStyle/>
                                      <a:p>
                                        <a:pPr marL="0" marR="0" lvl="0" indent="0" algn="ctr" defTabSz="914400" eaLnBrk="1" fontAlgn="base" latinLnBrk="0" hangingPunct="1">
                                          <a:lnSpc>
                                            <a:spcPct val="100000"/>
                                          </a:lnSpc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buClrTx/>
                                          <a:buSzTx/>
                                          <a:buFontTx/>
                                          <a:buNone/>
                                          <a:tabLst/>
                                          <a:defRPr/>
                                        </a:pPr>
                                        <a:endParaRPr kumimoji="0" lang="ru-RU" sz="1800" b="0" i="0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libri"/>
                                          <a:ea typeface="+mn-ea"/>
                                          <a:cs typeface="+mn-cs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07" name="Скругленный прямоугольник 106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861647" y="1853008"/>
                                        <a:ext cx="45719" cy="432727"/>
                                      </a:xfrm>
                                      <a:prstGeom prst="roundRect">
                                        <a:avLst/>
                                      </a:prstGeom>
                                      <a:solidFill>
                                        <a:srgbClr val="00B050"/>
                                      </a:solidFill>
                                      <a:ln w="15875" cap="flat" cmpd="sng" algn="ctr">
                                        <a:solidFill>
                                          <a:sysClr val="windowText" lastClr="000000"/>
                                        </a:solidFill>
                                        <a:prstDash val="solid"/>
                                      </a:ln>
                                      <a:effectLst/>
                                    </p:spPr>
                                    <p:txBody>
                                      <a:bodyPr rtlCol="0" anchor="ctr"/>
                                      <a:lstStyle/>
                                      <a:p>
                                        <a:pPr marL="0" marR="0" lvl="0" indent="0" algn="ctr" defTabSz="914400" eaLnBrk="1" fontAlgn="base" latinLnBrk="0" hangingPunct="1">
                                          <a:lnSpc>
                                            <a:spcPct val="100000"/>
                                          </a:lnSpc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buClrTx/>
                                          <a:buSzTx/>
                                          <a:buFontTx/>
                                          <a:buNone/>
                                          <a:tabLst/>
                                          <a:defRPr/>
                                        </a:pPr>
                                        <a:endParaRPr kumimoji="0" lang="ru-RU" sz="1800" b="0" i="0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libri"/>
                                          <a:ea typeface="+mn-ea"/>
                                          <a:cs typeface="+mn-cs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08" name="Скругленный прямоугольник 107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049349" y="1855977"/>
                                        <a:ext cx="45719" cy="432727"/>
                                      </a:xfrm>
                                      <a:prstGeom prst="roundRect">
                                        <a:avLst/>
                                      </a:prstGeom>
                                      <a:solidFill>
                                        <a:srgbClr val="00B050"/>
                                      </a:solidFill>
                                      <a:ln w="15875" cap="flat" cmpd="sng" algn="ctr">
                                        <a:solidFill>
                                          <a:sysClr val="windowText" lastClr="000000"/>
                                        </a:solidFill>
                                        <a:prstDash val="solid"/>
                                      </a:ln>
                                      <a:effectLst/>
                                    </p:spPr>
                                    <p:txBody>
                                      <a:bodyPr rtlCol="0" anchor="ctr"/>
                                      <a:lstStyle/>
                                      <a:p>
                                        <a:pPr marL="0" marR="0" lvl="0" indent="0" algn="ctr" defTabSz="914400" eaLnBrk="1" fontAlgn="base" latinLnBrk="0" hangingPunct="1">
                                          <a:lnSpc>
                                            <a:spcPct val="100000"/>
                                          </a:lnSpc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buClrTx/>
                                          <a:buSzTx/>
                                          <a:buFontTx/>
                                          <a:buNone/>
                                          <a:tabLst/>
                                          <a:defRPr/>
                                        </a:pPr>
                                        <a:endParaRPr kumimoji="0" lang="ru-RU" sz="1800" b="0" i="0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libri"/>
                                          <a:ea typeface="+mn-ea"/>
                                          <a:cs typeface="+mn-cs"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sp>
                                <p:nvSpPr>
                                  <p:cNvPr id="97" name="Пирог 96"/>
                                  <p:cNvSpPr/>
                                  <p:nvPr/>
                                </p:nvSpPr>
                                <p:spPr>
                                  <a:xfrm>
                                    <a:off x="1454530" y="3553708"/>
                                    <a:ext cx="253189" cy="185903"/>
                                  </a:xfrm>
                                  <a:prstGeom prst="pie">
                                    <a:avLst>
                                      <a:gd name="adj1" fmla="val 10757660"/>
                                      <a:gd name="adj2" fmla="val 57106"/>
                                    </a:avLst>
                                  </a:prstGeom>
                                  <a:solidFill>
                                    <a:srgbClr val="FF6600"/>
                                  </a:solidFill>
                                  <a:ln w="25400" cap="flat" cmpd="sng" algn="ctr">
                                    <a:solidFill>
                                      <a:sysClr val="windowText" lastClr="000000"/>
                                    </a:solidFill>
                                    <a:prstDash val="solid"/>
                                  </a:ln>
                                  <a:effectLst/>
                                </p:spPr>
                                <p:txBody>
                                  <a:bodyPr rtlCol="0" anchor="ctr"/>
                                  <a:lstStyle/>
                                  <a:p>
                                    <a:pPr marL="0" marR="0" lvl="0" indent="0" algn="ctr" defTabSz="914400" eaLnBrk="1" fontAlgn="base" latinLnBrk="0" hangingPunct="1">
                                      <a:lnSpc>
                                        <a:spcPct val="100000"/>
                                      </a:lnSpc>
                                      <a:spcBef>
                                        <a:spcPct val="0"/>
                                      </a:spcBef>
                                      <a:spcAft>
                                        <a:spcPct val="0"/>
                                      </a:spcAft>
                                      <a:buClrTx/>
                                      <a:buSzTx/>
                                      <a:buFontTx/>
                                      <a:buNone/>
                                      <a:tabLst/>
                                      <a:defRPr/>
                                    </a:pPr>
                                    <a:endParaRPr kumimoji="0" lang="ru-RU" sz="1800" b="0" i="0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libri"/>
                                      <a:ea typeface="+mn-ea"/>
                                      <a:cs typeface="+mn-cs"/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95" name="Скругленный прямоугольник 94"/>
                                <p:cNvSpPr/>
                                <p:nvPr/>
                              </p:nvSpPr>
                              <p:spPr>
                                <a:xfrm rot="2467317" flipH="1">
                                  <a:off x="1768339" y="4046712"/>
                                  <a:ext cx="50530" cy="293565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31750" cap="flat" cmpd="sng" algn="ctr">
                                  <a:solidFill>
                                    <a:sysClr val="windowText" lastClr="000000"/>
                                  </a:solidFill>
                                  <a:prstDash val="solid"/>
                                </a:ln>
                                <a:effectLst/>
                              </p:spPr>
                              <p:txBody>
                                <a:bodyPr rtlCol="0" anchor="ctr"/>
                                <a:lstStyle/>
                                <a:p>
                                  <a:pPr marL="0" marR="0" lvl="0" indent="0" algn="ctr" defTabSz="914400" eaLnBrk="1" fontAlgn="base" latinLnBrk="0" hangingPunct="1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tabLst/>
                                    <a:defRPr/>
                                  </a:pPr>
                                  <a:endParaRPr kumimoji="0" lang="ru-RU" sz="1800" b="0" i="0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libri"/>
                                    <a:ea typeface="+mn-ea"/>
                                    <a:cs typeface="+mn-cs"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119" name="Группа 118"/>
                              <p:cNvGrpSpPr/>
                              <p:nvPr/>
                            </p:nvGrpSpPr>
                            <p:grpSpPr>
                              <a:xfrm>
                                <a:off x="144539" y="641698"/>
                                <a:ext cx="4283445" cy="2776416"/>
                                <a:chOff x="148059" y="641698"/>
                                <a:chExt cx="4283445" cy="2776416"/>
                              </a:xfrm>
                            </p:grpSpPr>
                            <p:grpSp>
                              <p:nvGrpSpPr>
                                <p:cNvPr id="112" name="Группа 111"/>
                                <p:cNvGrpSpPr/>
                                <p:nvPr/>
                              </p:nvGrpSpPr>
                              <p:grpSpPr>
                                <a:xfrm>
                                  <a:off x="148059" y="641698"/>
                                  <a:ext cx="4283445" cy="2776416"/>
                                  <a:chOff x="146854" y="620687"/>
                                  <a:chExt cx="4283445" cy="2776416"/>
                                </a:xfrm>
                              </p:grpSpPr>
                              <p:grpSp>
                                <p:nvGrpSpPr>
                                  <p:cNvPr id="110" name="Группа 109"/>
                                  <p:cNvGrpSpPr/>
                                  <p:nvPr/>
                                </p:nvGrpSpPr>
                                <p:grpSpPr>
                                  <a:xfrm>
                                    <a:off x="146854" y="620687"/>
                                    <a:ext cx="4283445" cy="2776416"/>
                                    <a:chOff x="146854" y="620687"/>
                                    <a:chExt cx="4283445" cy="2776416"/>
                                  </a:xfrm>
                                </p:grpSpPr>
                                <p:cxnSp>
                                  <p:nvCxnSpPr>
                                    <p:cNvPr id="23" name="Прямая соединительная линия 22"/>
                                    <p:cNvCxnSpPr/>
                                    <p:nvPr/>
                                  </p:nvCxnSpPr>
                                  <p:spPr>
                                    <a:xfrm>
                                      <a:off x="293400" y="1054923"/>
                                      <a:ext cx="0" cy="1957057"/>
                                    </a:xfrm>
                                    <a:prstGeom prst="line">
                                      <a:avLst/>
                                    </a:prstGeom>
                                    <a:ln w="28575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sp>
                                  <p:nvSpPr>
                                    <p:cNvPr id="24" name="Скругленный прямоугольник 23"/>
                                    <p:cNvSpPr/>
                                    <p:nvPr/>
                                  </p:nvSpPr>
                                  <p:spPr bwMode="auto">
                                    <a:xfrm>
                                      <a:off x="146854" y="2945500"/>
                                      <a:ext cx="4203479" cy="451603"/>
                                    </a:xfrm>
                                    <a:prstGeom prst="roundRect">
                                      <a:avLst/>
                                    </a:prstGeom>
                                    <a:pattFill prst="weave">
                                      <a:fgClr>
                                        <a:schemeClr val="tx1"/>
                                      </a:fgClr>
                                      <a:bgClr>
                                        <a:schemeClr val="bg1"/>
                                      </a:bgClr>
                                    </a:pattFill>
                                    <a:ln w="28575" cmpd="sng">
                                      <a:solidFill>
                                        <a:schemeClr val="tx1"/>
                                      </a:solidFill>
                                      <a:prstDash val="solid"/>
                                      <a:round/>
                                      <a:headEnd type="stealth" w="sm" len="sm"/>
                                      <a:tailEnd/>
                                    </a:ln>
                                  </p:spPr>
                                  <p:txBody>
                                    <a:bodyPr vert="horz" wrap="none" lIns="36000" tIns="36000" rIns="36000" bIns="36000" numCol="1" rtlCol="0" anchor="ctr" anchorCtr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/>
                                      <a:endParaRPr lang="ru-RU"/>
                                    </a:p>
                                  </p:txBody>
                                </p:sp>
                                <p:grpSp>
                                  <p:nvGrpSpPr>
                                    <p:cNvPr id="25" name="Группа 24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24714" y="620687"/>
                                      <a:ext cx="4205585" cy="2631539"/>
                                      <a:chOff x="1415156" y="4034208"/>
                                      <a:chExt cx="4205585" cy="2631539"/>
                                    </a:xfrm>
                                  </p:grpSpPr>
                                  <p:grpSp>
                                    <p:nvGrpSpPr>
                                      <p:cNvPr id="26" name="Группа 122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1446187" y="4034208"/>
                                        <a:ext cx="4174554" cy="2631539"/>
                                        <a:chOff x="1446187" y="4034208"/>
                                        <a:chExt cx="4174554" cy="2631539"/>
                                      </a:xfrm>
                                    </p:grpSpPr>
                                    <p:grpSp>
                                      <p:nvGrpSpPr>
                                        <p:cNvPr id="36" name="Group 1"/>
                                        <p:cNvGrpSpPr>
                                          <a:grpSpLocks/>
                                        </p:cNvGrpSpPr>
                                        <p:nvPr/>
                                      </p:nvGrpSpPr>
                                      <p:grpSpPr bwMode="auto">
                                        <a:xfrm>
                                          <a:off x="1446187" y="4034208"/>
                                          <a:ext cx="4174554" cy="2631539"/>
                                          <a:chOff x="2452" y="8031"/>
                                          <a:chExt cx="6134" cy="3830"/>
                                        </a:xfrm>
                                      </p:grpSpPr>
                                      <p:grpSp>
                                        <p:nvGrpSpPr>
                                          <p:cNvPr id="38" name="Group 25"/>
                                          <p:cNvGrpSpPr>
                                            <a:grpSpLocks/>
                                          </p:cNvGrpSpPr>
                                          <p:nvPr/>
                                        </p:nvGrpSpPr>
                                        <p:grpSpPr bwMode="auto">
                                          <a:xfrm flipH="1">
                                            <a:off x="2751" y="8031"/>
                                            <a:ext cx="864" cy="160"/>
                                            <a:chOff x="1331" y="11080"/>
                                            <a:chExt cx="864" cy="160"/>
                                          </a:xfrm>
                                        </p:grpSpPr>
                                        <p:sp>
                                          <p:nvSpPr>
                                            <p:cNvPr id="88" name="Arc 26"/>
                                            <p:cNvSpPr>
                                              <a:spLocks/>
                                            </p:cNvSpPr>
                                            <p:nvPr/>
                                          </p:nvSpPr>
                                          <p:spPr bwMode="auto">
                                            <a:xfrm rot="16200000">
                                              <a:off x="1395" y="11016"/>
                                              <a:ext cx="160" cy="288"/>
                                            </a:xfrm>
                                            <a:custGeom>
                                              <a:avLst/>
                                              <a:gdLst>
                                                <a:gd name="G0" fmla="+- 486 0 0"/>
                                                <a:gd name="G1" fmla="+- 21600 0 0"/>
                                                <a:gd name="G2" fmla="+- 21600 0 0"/>
                                                <a:gd name="T0" fmla="*/ 486 w 22086"/>
                                                <a:gd name="T1" fmla="*/ 0 h 43200"/>
                                                <a:gd name="T2" fmla="*/ 0 w 22086"/>
                                                <a:gd name="T3" fmla="*/ 43195 h 43200"/>
                                                <a:gd name="T4" fmla="*/ 486 w 22086"/>
                                                <a:gd name="T5" fmla="*/ 21600 h 43200"/>
                                              </a:gdLst>
                                              <a:ahLst/>
                                              <a:cxnLst>
                                                <a:cxn ang="0">
                                                  <a:pos x="T0" y="T1"/>
                                                </a:cxn>
                                                <a:cxn ang="0">
                                                  <a:pos x="T2" y="T3"/>
                                                </a:cxn>
                                                <a:cxn ang="0">
                                                  <a:pos x="T4" y="T5"/>
                                                </a:cxn>
                                              </a:cxnLst>
                                              <a:rect l="0" t="0" r="r" b="b"/>
                                              <a:pathLst>
                                                <a:path w="22086" h="43200" fill="none" extrusionOk="0">
                                                  <a:moveTo>
                                                    <a:pt x="485" y="0"/>
                                                  </a:moveTo>
                                                  <a:cubicBezTo>
                                                    <a:pt x="12415" y="0"/>
                                                    <a:pt x="22086" y="9670"/>
                                                    <a:pt x="22086" y="21600"/>
                                                  </a:cubicBezTo>
                                                  <a:cubicBezTo>
                                                    <a:pt x="22086" y="33529"/>
                                                    <a:pt x="12415" y="43200"/>
                                                    <a:pt x="486" y="43200"/>
                                                  </a:cubicBezTo>
                                                  <a:cubicBezTo>
                                                    <a:pt x="323" y="43200"/>
                                                    <a:pt x="161" y="43198"/>
                                                    <a:pt x="0" y="43194"/>
                                                  </a:cubicBezTo>
                                                </a:path>
                                                <a:path w="22086" h="43200" stroke="0" extrusionOk="0">
                                                  <a:moveTo>
                                                    <a:pt x="485" y="0"/>
                                                  </a:moveTo>
                                                  <a:cubicBezTo>
                                                    <a:pt x="12415" y="0"/>
                                                    <a:pt x="22086" y="9670"/>
                                                    <a:pt x="22086" y="21600"/>
                                                  </a:cubicBezTo>
                                                  <a:cubicBezTo>
                                                    <a:pt x="22086" y="33529"/>
                                                    <a:pt x="12415" y="43200"/>
                                                    <a:pt x="486" y="43200"/>
                                                  </a:cubicBezTo>
                                                  <a:cubicBezTo>
                                                    <a:pt x="323" y="43200"/>
                                                    <a:pt x="161" y="43198"/>
                                                    <a:pt x="0" y="43194"/>
                                                  </a:cubicBezTo>
                                                  <a:lnTo>
                                                    <a:pt x="486" y="21600"/>
                                                  </a:lnTo>
                                                  <a:close/>
                                                </a:path>
                                              </a:pathLst>
                                            </a:custGeom>
                                            <a:noFill/>
                                            <a:ln w="28575">
                                              <a:solidFill>
                                                <a:srgbClr val="000000"/>
                                              </a:solidFill>
                                              <a:round/>
                                              <a:headEnd/>
                                              <a:tailEnd/>
                                            </a:ln>
                                          </p:spPr>
                                          <p:txBody>
                                            <a:bodyPr vert="horz" wrap="square" lIns="91440" tIns="45720" rIns="91440" bIns="45720" numCol="1" anchor="t" anchorCtr="0" compatLnSpc="1">
                                              <a:prstTxWarp prst="textNoShape">
                                                <a:avLst/>
                                              </a:prstTxWarp>
                                            </a:bodyPr>
                                            <a:lstStyle/>
                                            <a:p>
                                              <a:endParaRPr lang="ru-RU"/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89" name="Arc 27"/>
                                            <p:cNvSpPr>
                                              <a:spLocks/>
                                            </p:cNvSpPr>
                                            <p:nvPr/>
                                          </p:nvSpPr>
                                          <p:spPr bwMode="auto">
                                            <a:xfrm rot="16200000">
                                              <a:off x="1683" y="11016"/>
                                              <a:ext cx="160" cy="288"/>
                                            </a:xfrm>
                                            <a:custGeom>
                                              <a:avLst/>
                                              <a:gdLst>
                                                <a:gd name="G0" fmla="+- 486 0 0"/>
                                                <a:gd name="G1" fmla="+- 21600 0 0"/>
                                                <a:gd name="G2" fmla="+- 21600 0 0"/>
                                                <a:gd name="T0" fmla="*/ 486 w 22086"/>
                                                <a:gd name="T1" fmla="*/ 0 h 43200"/>
                                                <a:gd name="T2" fmla="*/ 0 w 22086"/>
                                                <a:gd name="T3" fmla="*/ 43195 h 43200"/>
                                                <a:gd name="T4" fmla="*/ 486 w 22086"/>
                                                <a:gd name="T5" fmla="*/ 21600 h 43200"/>
                                              </a:gdLst>
                                              <a:ahLst/>
                                              <a:cxnLst>
                                                <a:cxn ang="0">
                                                  <a:pos x="T0" y="T1"/>
                                                </a:cxn>
                                                <a:cxn ang="0">
                                                  <a:pos x="T2" y="T3"/>
                                                </a:cxn>
                                                <a:cxn ang="0">
                                                  <a:pos x="T4" y="T5"/>
                                                </a:cxn>
                                              </a:cxnLst>
                                              <a:rect l="0" t="0" r="r" b="b"/>
                                              <a:pathLst>
                                                <a:path w="22086" h="43200" fill="none" extrusionOk="0">
                                                  <a:moveTo>
                                                    <a:pt x="485" y="0"/>
                                                  </a:moveTo>
                                                  <a:cubicBezTo>
                                                    <a:pt x="12415" y="0"/>
                                                    <a:pt x="22086" y="9670"/>
                                                    <a:pt x="22086" y="21600"/>
                                                  </a:cubicBezTo>
                                                  <a:cubicBezTo>
                                                    <a:pt x="22086" y="33529"/>
                                                    <a:pt x="12415" y="43200"/>
                                                    <a:pt x="486" y="43200"/>
                                                  </a:cubicBezTo>
                                                  <a:cubicBezTo>
                                                    <a:pt x="323" y="43200"/>
                                                    <a:pt x="161" y="43198"/>
                                                    <a:pt x="0" y="43194"/>
                                                  </a:cubicBezTo>
                                                </a:path>
                                                <a:path w="22086" h="43200" stroke="0" extrusionOk="0">
                                                  <a:moveTo>
                                                    <a:pt x="485" y="0"/>
                                                  </a:moveTo>
                                                  <a:cubicBezTo>
                                                    <a:pt x="12415" y="0"/>
                                                    <a:pt x="22086" y="9670"/>
                                                    <a:pt x="22086" y="21600"/>
                                                  </a:cubicBezTo>
                                                  <a:cubicBezTo>
                                                    <a:pt x="22086" y="33529"/>
                                                    <a:pt x="12415" y="43200"/>
                                                    <a:pt x="486" y="43200"/>
                                                  </a:cubicBezTo>
                                                  <a:cubicBezTo>
                                                    <a:pt x="323" y="43200"/>
                                                    <a:pt x="161" y="43198"/>
                                                    <a:pt x="0" y="43194"/>
                                                  </a:cubicBezTo>
                                                  <a:lnTo>
                                                    <a:pt x="486" y="21600"/>
                                                  </a:lnTo>
                                                  <a:close/>
                                                </a:path>
                                              </a:pathLst>
                                            </a:custGeom>
                                            <a:noFill/>
                                            <a:ln w="28575">
                                              <a:solidFill>
                                                <a:srgbClr val="000000"/>
                                              </a:solidFill>
                                              <a:round/>
                                              <a:headEnd/>
                                              <a:tailEnd/>
                                            </a:ln>
                                          </p:spPr>
                                          <p:txBody>
                                            <a:bodyPr vert="horz" wrap="square" lIns="91440" tIns="45720" rIns="91440" bIns="45720" numCol="1" anchor="t" anchorCtr="0" compatLnSpc="1">
                                              <a:prstTxWarp prst="textNoShape">
                                                <a:avLst/>
                                              </a:prstTxWarp>
                                            </a:bodyPr>
                                            <a:lstStyle/>
                                            <a:p>
                                              <a:endParaRPr lang="ru-RU"/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90" name="Arc 28"/>
                                            <p:cNvSpPr>
                                              <a:spLocks/>
                                            </p:cNvSpPr>
                                            <p:nvPr/>
                                          </p:nvSpPr>
                                          <p:spPr bwMode="auto">
                                            <a:xfrm rot="16200000">
                                              <a:off x="1971" y="11016"/>
                                              <a:ext cx="160" cy="288"/>
                                            </a:xfrm>
                                            <a:custGeom>
                                              <a:avLst/>
                                              <a:gdLst>
                                                <a:gd name="G0" fmla="+- 486 0 0"/>
                                                <a:gd name="G1" fmla="+- 21600 0 0"/>
                                                <a:gd name="G2" fmla="+- 21600 0 0"/>
                                                <a:gd name="T0" fmla="*/ 486 w 22086"/>
                                                <a:gd name="T1" fmla="*/ 0 h 43200"/>
                                                <a:gd name="T2" fmla="*/ 0 w 22086"/>
                                                <a:gd name="T3" fmla="*/ 43195 h 43200"/>
                                                <a:gd name="T4" fmla="*/ 486 w 22086"/>
                                                <a:gd name="T5" fmla="*/ 21600 h 43200"/>
                                              </a:gdLst>
                                              <a:ahLst/>
                                              <a:cxnLst>
                                                <a:cxn ang="0">
                                                  <a:pos x="T0" y="T1"/>
                                                </a:cxn>
                                                <a:cxn ang="0">
                                                  <a:pos x="T2" y="T3"/>
                                                </a:cxn>
                                                <a:cxn ang="0">
                                                  <a:pos x="T4" y="T5"/>
                                                </a:cxn>
                                              </a:cxnLst>
                                              <a:rect l="0" t="0" r="r" b="b"/>
                                              <a:pathLst>
                                                <a:path w="22086" h="43200" fill="none" extrusionOk="0">
                                                  <a:moveTo>
                                                    <a:pt x="485" y="0"/>
                                                  </a:moveTo>
                                                  <a:cubicBezTo>
                                                    <a:pt x="12415" y="0"/>
                                                    <a:pt x="22086" y="9670"/>
                                                    <a:pt x="22086" y="21600"/>
                                                  </a:cubicBezTo>
                                                  <a:cubicBezTo>
                                                    <a:pt x="22086" y="33529"/>
                                                    <a:pt x="12415" y="43200"/>
                                                    <a:pt x="486" y="43200"/>
                                                  </a:cubicBezTo>
                                                  <a:cubicBezTo>
                                                    <a:pt x="323" y="43200"/>
                                                    <a:pt x="161" y="43198"/>
                                                    <a:pt x="0" y="43194"/>
                                                  </a:cubicBezTo>
                                                </a:path>
                                                <a:path w="22086" h="43200" stroke="0" extrusionOk="0">
                                                  <a:moveTo>
                                                    <a:pt x="485" y="0"/>
                                                  </a:moveTo>
                                                  <a:cubicBezTo>
                                                    <a:pt x="12415" y="0"/>
                                                    <a:pt x="22086" y="9670"/>
                                                    <a:pt x="22086" y="21600"/>
                                                  </a:cubicBezTo>
                                                  <a:cubicBezTo>
                                                    <a:pt x="22086" y="33529"/>
                                                    <a:pt x="12415" y="43200"/>
                                                    <a:pt x="486" y="43200"/>
                                                  </a:cubicBezTo>
                                                  <a:cubicBezTo>
                                                    <a:pt x="323" y="43200"/>
                                                    <a:pt x="161" y="43198"/>
                                                    <a:pt x="0" y="43194"/>
                                                  </a:cubicBezTo>
                                                  <a:lnTo>
                                                    <a:pt x="486" y="21600"/>
                                                  </a:lnTo>
                                                  <a:close/>
                                                </a:path>
                                              </a:pathLst>
                                            </a:custGeom>
                                            <a:noFill/>
                                            <a:ln w="28575">
                                              <a:solidFill>
                                                <a:srgbClr val="000000"/>
                                              </a:solidFill>
                                              <a:round/>
                                              <a:headEnd/>
                                              <a:tailEnd/>
                                            </a:ln>
                                          </p:spPr>
                                          <p:txBody>
                                            <a:bodyPr vert="horz" wrap="square" lIns="91440" tIns="45720" rIns="91440" bIns="45720" numCol="1" anchor="t" anchorCtr="0" compatLnSpc="1">
                                              <a:prstTxWarp prst="textNoShape">
                                                <a:avLst/>
                                              </a:prstTxWarp>
                                            </a:bodyPr>
                                            <a:lstStyle/>
                                            <a:p>
                                              <a:endParaRPr lang="ru-RU"/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39" name="Group 29"/>
                                          <p:cNvGrpSpPr>
                                            <a:grpSpLocks/>
                                          </p:cNvGrpSpPr>
                                          <p:nvPr/>
                                        </p:nvGrpSpPr>
                                        <p:grpSpPr bwMode="auto">
                                          <a:xfrm flipH="1">
                                            <a:off x="2786" y="8269"/>
                                            <a:ext cx="864" cy="160"/>
                                            <a:chOff x="1296" y="11080"/>
                                            <a:chExt cx="864" cy="160"/>
                                          </a:xfrm>
                                        </p:grpSpPr>
                                        <p:sp>
                                          <p:nvSpPr>
                                            <p:cNvPr id="85" name="Arc 30"/>
                                            <p:cNvSpPr>
                                              <a:spLocks/>
                                            </p:cNvSpPr>
                                            <p:nvPr/>
                                          </p:nvSpPr>
                                          <p:spPr bwMode="auto">
                                            <a:xfrm rot="16200000">
                                              <a:off x="1360" y="11016"/>
                                              <a:ext cx="160" cy="288"/>
                                            </a:xfrm>
                                            <a:custGeom>
                                              <a:avLst/>
                                              <a:gdLst>
                                                <a:gd name="G0" fmla="+- 486 0 0"/>
                                                <a:gd name="G1" fmla="+- 21600 0 0"/>
                                                <a:gd name="G2" fmla="+- 21600 0 0"/>
                                                <a:gd name="T0" fmla="*/ 486 w 22086"/>
                                                <a:gd name="T1" fmla="*/ 0 h 43200"/>
                                                <a:gd name="T2" fmla="*/ 0 w 22086"/>
                                                <a:gd name="T3" fmla="*/ 43195 h 43200"/>
                                                <a:gd name="T4" fmla="*/ 486 w 22086"/>
                                                <a:gd name="T5" fmla="*/ 21600 h 43200"/>
                                              </a:gdLst>
                                              <a:ahLst/>
                                              <a:cxnLst>
                                                <a:cxn ang="0">
                                                  <a:pos x="T0" y="T1"/>
                                                </a:cxn>
                                                <a:cxn ang="0">
                                                  <a:pos x="T2" y="T3"/>
                                                </a:cxn>
                                                <a:cxn ang="0">
                                                  <a:pos x="T4" y="T5"/>
                                                </a:cxn>
                                              </a:cxnLst>
                                              <a:rect l="0" t="0" r="r" b="b"/>
                                              <a:pathLst>
                                                <a:path w="22086" h="43200" fill="none" extrusionOk="0">
                                                  <a:moveTo>
                                                    <a:pt x="485" y="0"/>
                                                  </a:moveTo>
                                                  <a:cubicBezTo>
                                                    <a:pt x="12415" y="0"/>
                                                    <a:pt x="22086" y="9670"/>
                                                    <a:pt x="22086" y="21600"/>
                                                  </a:cubicBezTo>
                                                  <a:cubicBezTo>
                                                    <a:pt x="22086" y="33529"/>
                                                    <a:pt x="12415" y="43200"/>
                                                    <a:pt x="486" y="43200"/>
                                                  </a:cubicBezTo>
                                                  <a:cubicBezTo>
                                                    <a:pt x="323" y="43200"/>
                                                    <a:pt x="161" y="43198"/>
                                                    <a:pt x="0" y="43194"/>
                                                  </a:cubicBezTo>
                                                </a:path>
                                                <a:path w="22086" h="43200" stroke="0" extrusionOk="0">
                                                  <a:moveTo>
                                                    <a:pt x="485" y="0"/>
                                                  </a:moveTo>
                                                  <a:cubicBezTo>
                                                    <a:pt x="12415" y="0"/>
                                                    <a:pt x="22086" y="9670"/>
                                                    <a:pt x="22086" y="21600"/>
                                                  </a:cubicBezTo>
                                                  <a:cubicBezTo>
                                                    <a:pt x="22086" y="33529"/>
                                                    <a:pt x="12415" y="43200"/>
                                                    <a:pt x="486" y="43200"/>
                                                  </a:cubicBezTo>
                                                  <a:cubicBezTo>
                                                    <a:pt x="323" y="43200"/>
                                                    <a:pt x="161" y="43198"/>
                                                    <a:pt x="0" y="43194"/>
                                                  </a:cubicBezTo>
                                                  <a:lnTo>
                                                    <a:pt x="486" y="21600"/>
                                                  </a:lnTo>
                                                  <a:close/>
                                                </a:path>
                                              </a:pathLst>
                                            </a:custGeom>
                                            <a:noFill/>
                                            <a:ln w="28575">
                                              <a:solidFill>
                                                <a:srgbClr val="000000"/>
                                              </a:solidFill>
                                              <a:round/>
                                              <a:headEnd/>
                                              <a:tailEnd/>
                                            </a:ln>
                                          </p:spPr>
                                          <p:txBody>
                                            <a:bodyPr vert="horz" wrap="square" lIns="91440" tIns="45720" rIns="91440" bIns="45720" numCol="1" anchor="t" anchorCtr="0" compatLnSpc="1">
                                              <a:prstTxWarp prst="textNoShape">
                                                <a:avLst/>
                                              </a:prstTxWarp>
                                            </a:bodyPr>
                                            <a:lstStyle/>
                                            <a:p>
                                              <a:endParaRPr lang="ru-RU"/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86" name="Arc 31"/>
                                            <p:cNvSpPr>
                                              <a:spLocks/>
                                            </p:cNvSpPr>
                                            <p:nvPr/>
                                          </p:nvSpPr>
                                          <p:spPr bwMode="auto">
                                            <a:xfrm rot="16200000">
                                              <a:off x="1648" y="11016"/>
                                              <a:ext cx="160" cy="288"/>
                                            </a:xfrm>
                                            <a:custGeom>
                                              <a:avLst/>
                                              <a:gdLst>
                                                <a:gd name="G0" fmla="+- 486 0 0"/>
                                                <a:gd name="G1" fmla="+- 21600 0 0"/>
                                                <a:gd name="G2" fmla="+- 21600 0 0"/>
                                                <a:gd name="T0" fmla="*/ 486 w 22086"/>
                                                <a:gd name="T1" fmla="*/ 0 h 43200"/>
                                                <a:gd name="T2" fmla="*/ 0 w 22086"/>
                                                <a:gd name="T3" fmla="*/ 43195 h 43200"/>
                                                <a:gd name="T4" fmla="*/ 486 w 22086"/>
                                                <a:gd name="T5" fmla="*/ 21600 h 43200"/>
                                              </a:gdLst>
                                              <a:ahLst/>
                                              <a:cxnLst>
                                                <a:cxn ang="0">
                                                  <a:pos x="T0" y="T1"/>
                                                </a:cxn>
                                                <a:cxn ang="0">
                                                  <a:pos x="T2" y="T3"/>
                                                </a:cxn>
                                                <a:cxn ang="0">
                                                  <a:pos x="T4" y="T5"/>
                                                </a:cxn>
                                              </a:cxnLst>
                                              <a:rect l="0" t="0" r="r" b="b"/>
                                              <a:pathLst>
                                                <a:path w="22086" h="43200" fill="none" extrusionOk="0">
                                                  <a:moveTo>
                                                    <a:pt x="485" y="0"/>
                                                  </a:moveTo>
                                                  <a:cubicBezTo>
                                                    <a:pt x="12415" y="0"/>
                                                    <a:pt x="22086" y="9670"/>
                                                    <a:pt x="22086" y="21600"/>
                                                  </a:cubicBezTo>
                                                  <a:cubicBezTo>
                                                    <a:pt x="22086" y="33529"/>
                                                    <a:pt x="12415" y="43200"/>
                                                    <a:pt x="486" y="43200"/>
                                                  </a:cubicBezTo>
                                                  <a:cubicBezTo>
                                                    <a:pt x="323" y="43200"/>
                                                    <a:pt x="161" y="43198"/>
                                                    <a:pt x="0" y="43194"/>
                                                  </a:cubicBezTo>
                                                </a:path>
                                                <a:path w="22086" h="43200" stroke="0" extrusionOk="0">
                                                  <a:moveTo>
                                                    <a:pt x="485" y="0"/>
                                                  </a:moveTo>
                                                  <a:cubicBezTo>
                                                    <a:pt x="12415" y="0"/>
                                                    <a:pt x="22086" y="9670"/>
                                                    <a:pt x="22086" y="21600"/>
                                                  </a:cubicBezTo>
                                                  <a:cubicBezTo>
                                                    <a:pt x="22086" y="33529"/>
                                                    <a:pt x="12415" y="43200"/>
                                                    <a:pt x="486" y="43200"/>
                                                  </a:cubicBezTo>
                                                  <a:cubicBezTo>
                                                    <a:pt x="323" y="43200"/>
                                                    <a:pt x="161" y="43198"/>
                                                    <a:pt x="0" y="43194"/>
                                                  </a:cubicBezTo>
                                                  <a:lnTo>
                                                    <a:pt x="486" y="21600"/>
                                                  </a:lnTo>
                                                  <a:close/>
                                                </a:path>
                                              </a:pathLst>
                                            </a:custGeom>
                                            <a:noFill/>
                                            <a:ln w="28575">
                                              <a:solidFill>
                                                <a:srgbClr val="000000"/>
                                              </a:solidFill>
                                              <a:round/>
                                              <a:headEnd/>
                                              <a:tailEnd/>
                                            </a:ln>
                                          </p:spPr>
                                          <p:txBody>
                                            <a:bodyPr vert="horz" wrap="square" lIns="91440" tIns="45720" rIns="91440" bIns="45720" numCol="1" anchor="t" anchorCtr="0" compatLnSpc="1">
                                              <a:prstTxWarp prst="textNoShape">
                                                <a:avLst/>
                                              </a:prstTxWarp>
                                            </a:bodyPr>
                                            <a:lstStyle/>
                                            <a:p>
                                              <a:endParaRPr lang="ru-RU"/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87" name="Arc 32"/>
                                            <p:cNvSpPr>
                                              <a:spLocks/>
                                            </p:cNvSpPr>
                                            <p:nvPr/>
                                          </p:nvSpPr>
                                          <p:spPr bwMode="auto">
                                            <a:xfrm rot="16200000">
                                              <a:off x="1936" y="11016"/>
                                              <a:ext cx="160" cy="288"/>
                                            </a:xfrm>
                                            <a:custGeom>
                                              <a:avLst/>
                                              <a:gdLst>
                                                <a:gd name="G0" fmla="+- 486 0 0"/>
                                                <a:gd name="G1" fmla="+- 21600 0 0"/>
                                                <a:gd name="G2" fmla="+- 21600 0 0"/>
                                                <a:gd name="T0" fmla="*/ 486 w 22086"/>
                                                <a:gd name="T1" fmla="*/ 0 h 43200"/>
                                                <a:gd name="T2" fmla="*/ 0 w 22086"/>
                                                <a:gd name="T3" fmla="*/ 43195 h 43200"/>
                                                <a:gd name="T4" fmla="*/ 486 w 22086"/>
                                                <a:gd name="T5" fmla="*/ 21600 h 43200"/>
                                              </a:gdLst>
                                              <a:ahLst/>
                                              <a:cxnLst>
                                                <a:cxn ang="0">
                                                  <a:pos x="T0" y="T1"/>
                                                </a:cxn>
                                                <a:cxn ang="0">
                                                  <a:pos x="T2" y="T3"/>
                                                </a:cxn>
                                                <a:cxn ang="0">
                                                  <a:pos x="T4" y="T5"/>
                                                </a:cxn>
                                              </a:cxnLst>
                                              <a:rect l="0" t="0" r="r" b="b"/>
                                              <a:pathLst>
                                                <a:path w="22086" h="43200" fill="none" extrusionOk="0">
                                                  <a:moveTo>
                                                    <a:pt x="485" y="0"/>
                                                  </a:moveTo>
                                                  <a:cubicBezTo>
                                                    <a:pt x="12415" y="0"/>
                                                    <a:pt x="22086" y="9670"/>
                                                    <a:pt x="22086" y="21600"/>
                                                  </a:cubicBezTo>
                                                  <a:cubicBezTo>
                                                    <a:pt x="22086" y="33529"/>
                                                    <a:pt x="12415" y="43200"/>
                                                    <a:pt x="486" y="43200"/>
                                                  </a:cubicBezTo>
                                                  <a:cubicBezTo>
                                                    <a:pt x="323" y="43200"/>
                                                    <a:pt x="161" y="43198"/>
                                                    <a:pt x="0" y="43194"/>
                                                  </a:cubicBezTo>
                                                </a:path>
                                                <a:path w="22086" h="43200" stroke="0" extrusionOk="0">
                                                  <a:moveTo>
                                                    <a:pt x="485" y="0"/>
                                                  </a:moveTo>
                                                  <a:cubicBezTo>
                                                    <a:pt x="12415" y="0"/>
                                                    <a:pt x="22086" y="9670"/>
                                                    <a:pt x="22086" y="21600"/>
                                                  </a:cubicBezTo>
                                                  <a:cubicBezTo>
                                                    <a:pt x="22086" y="33529"/>
                                                    <a:pt x="12415" y="43200"/>
                                                    <a:pt x="486" y="43200"/>
                                                  </a:cubicBezTo>
                                                  <a:cubicBezTo>
                                                    <a:pt x="323" y="43200"/>
                                                    <a:pt x="161" y="43198"/>
                                                    <a:pt x="0" y="43194"/>
                                                  </a:cubicBezTo>
                                                  <a:lnTo>
                                                    <a:pt x="486" y="21600"/>
                                                  </a:lnTo>
                                                  <a:close/>
                                                </a:path>
                                              </a:pathLst>
                                            </a:custGeom>
                                            <a:noFill/>
                                            <a:ln w="28575">
                                              <a:solidFill>
                                                <a:srgbClr val="000000"/>
                                              </a:solidFill>
                                              <a:round/>
                                              <a:headEnd/>
                                              <a:tailEnd/>
                                            </a:ln>
                                          </p:spPr>
                                          <p:txBody>
                                            <a:bodyPr vert="horz" wrap="square" lIns="91440" tIns="45720" rIns="91440" bIns="45720" numCol="1" anchor="t" anchorCtr="0" compatLnSpc="1">
                                              <a:prstTxWarp prst="textNoShape">
                                                <a:avLst/>
                                              </a:prstTxWarp>
                                            </a:bodyPr>
                                            <a:lstStyle/>
                                            <a:p>
                                              <a:endParaRPr lang="ru-RU"/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40" name="Group 33"/>
                                          <p:cNvGrpSpPr>
                                            <a:grpSpLocks/>
                                          </p:cNvGrpSpPr>
                                          <p:nvPr/>
                                        </p:nvGrpSpPr>
                                        <p:grpSpPr bwMode="auto">
                                          <a:xfrm flipH="1">
                                            <a:off x="2786" y="8520"/>
                                            <a:ext cx="864" cy="160"/>
                                            <a:chOff x="1296" y="11089"/>
                                            <a:chExt cx="864" cy="160"/>
                                          </a:xfrm>
                                        </p:grpSpPr>
                                        <p:sp>
                                          <p:nvSpPr>
                                            <p:cNvPr id="82" name="Arc 34"/>
                                            <p:cNvSpPr>
                                              <a:spLocks/>
                                            </p:cNvSpPr>
                                            <p:nvPr/>
                                          </p:nvSpPr>
                                          <p:spPr bwMode="auto">
                                            <a:xfrm rot="16200000">
                                              <a:off x="1360" y="11025"/>
                                              <a:ext cx="160" cy="288"/>
                                            </a:xfrm>
                                            <a:custGeom>
                                              <a:avLst/>
                                              <a:gdLst>
                                                <a:gd name="G0" fmla="+- 486 0 0"/>
                                                <a:gd name="G1" fmla="+- 21600 0 0"/>
                                                <a:gd name="G2" fmla="+- 21600 0 0"/>
                                                <a:gd name="T0" fmla="*/ 486 w 22086"/>
                                                <a:gd name="T1" fmla="*/ 0 h 43200"/>
                                                <a:gd name="T2" fmla="*/ 0 w 22086"/>
                                                <a:gd name="T3" fmla="*/ 43195 h 43200"/>
                                                <a:gd name="T4" fmla="*/ 486 w 22086"/>
                                                <a:gd name="T5" fmla="*/ 21600 h 43200"/>
                                              </a:gdLst>
                                              <a:ahLst/>
                                              <a:cxnLst>
                                                <a:cxn ang="0">
                                                  <a:pos x="T0" y="T1"/>
                                                </a:cxn>
                                                <a:cxn ang="0">
                                                  <a:pos x="T2" y="T3"/>
                                                </a:cxn>
                                                <a:cxn ang="0">
                                                  <a:pos x="T4" y="T5"/>
                                                </a:cxn>
                                              </a:cxnLst>
                                              <a:rect l="0" t="0" r="r" b="b"/>
                                              <a:pathLst>
                                                <a:path w="22086" h="43200" fill="none" extrusionOk="0">
                                                  <a:moveTo>
                                                    <a:pt x="485" y="0"/>
                                                  </a:moveTo>
                                                  <a:cubicBezTo>
                                                    <a:pt x="12415" y="0"/>
                                                    <a:pt x="22086" y="9670"/>
                                                    <a:pt x="22086" y="21600"/>
                                                  </a:cubicBezTo>
                                                  <a:cubicBezTo>
                                                    <a:pt x="22086" y="33529"/>
                                                    <a:pt x="12415" y="43200"/>
                                                    <a:pt x="486" y="43200"/>
                                                  </a:cubicBezTo>
                                                  <a:cubicBezTo>
                                                    <a:pt x="323" y="43200"/>
                                                    <a:pt x="161" y="43198"/>
                                                    <a:pt x="0" y="43194"/>
                                                  </a:cubicBezTo>
                                                </a:path>
                                                <a:path w="22086" h="43200" stroke="0" extrusionOk="0">
                                                  <a:moveTo>
                                                    <a:pt x="485" y="0"/>
                                                  </a:moveTo>
                                                  <a:cubicBezTo>
                                                    <a:pt x="12415" y="0"/>
                                                    <a:pt x="22086" y="9670"/>
                                                    <a:pt x="22086" y="21600"/>
                                                  </a:cubicBezTo>
                                                  <a:cubicBezTo>
                                                    <a:pt x="22086" y="33529"/>
                                                    <a:pt x="12415" y="43200"/>
                                                    <a:pt x="486" y="43200"/>
                                                  </a:cubicBezTo>
                                                  <a:cubicBezTo>
                                                    <a:pt x="323" y="43200"/>
                                                    <a:pt x="161" y="43198"/>
                                                    <a:pt x="0" y="43194"/>
                                                  </a:cubicBezTo>
                                                  <a:lnTo>
                                                    <a:pt x="486" y="21600"/>
                                                  </a:lnTo>
                                                  <a:close/>
                                                </a:path>
                                              </a:pathLst>
                                            </a:custGeom>
                                            <a:noFill/>
                                            <a:ln w="28575">
                                              <a:solidFill>
                                                <a:srgbClr val="000000"/>
                                              </a:solidFill>
                                              <a:round/>
                                              <a:headEnd/>
                                              <a:tailEnd/>
                                            </a:ln>
                                          </p:spPr>
                                          <p:txBody>
                                            <a:bodyPr vert="horz" wrap="square" lIns="91440" tIns="45720" rIns="91440" bIns="45720" numCol="1" anchor="t" anchorCtr="0" compatLnSpc="1">
                                              <a:prstTxWarp prst="textNoShape">
                                                <a:avLst/>
                                              </a:prstTxWarp>
                                            </a:bodyPr>
                                            <a:lstStyle/>
                                            <a:p>
                                              <a:endParaRPr lang="ru-RU"/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83" name="Arc 35"/>
                                            <p:cNvSpPr>
                                              <a:spLocks/>
                                            </p:cNvSpPr>
                                            <p:nvPr/>
                                          </p:nvSpPr>
                                          <p:spPr bwMode="auto">
                                            <a:xfrm rot="16200000">
                                              <a:off x="1648" y="11025"/>
                                              <a:ext cx="160" cy="288"/>
                                            </a:xfrm>
                                            <a:custGeom>
                                              <a:avLst/>
                                              <a:gdLst>
                                                <a:gd name="G0" fmla="+- 486 0 0"/>
                                                <a:gd name="G1" fmla="+- 21600 0 0"/>
                                                <a:gd name="G2" fmla="+- 21600 0 0"/>
                                                <a:gd name="T0" fmla="*/ 486 w 22086"/>
                                                <a:gd name="T1" fmla="*/ 0 h 43200"/>
                                                <a:gd name="T2" fmla="*/ 0 w 22086"/>
                                                <a:gd name="T3" fmla="*/ 43195 h 43200"/>
                                                <a:gd name="T4" fmla="*/ 486 w 22086"/>
                                                <a:gd name="T5" fmla="*/ 21600 h 43200"/>
                                              </a:gdLst>
                                              <a:ahLst/>
                                              <a:cxnLst>
                                                <a:cxn ang="0">
                                                  <a:pos x="T0" y="T1"/>
                                                </a:cxn>
                                                <a:cxn ang="0">
                                                  <a:pos x="T2" y="T3"/>
                                                </a:cxn>
                                                <a:cxn ang="0">
                                                  <a:pos x="T4" y="T5"/>
                                                </a:cxn>
                                              </a:cxnLst>
                                              <a:rect l="0" t="0" r="r" b="b"/>
                                              <a:pathLst>
                                                <a:path w="22086" h="43200" fill="none" extrusionOk="0">
                                                  <a:moveTo>
                                                    <a:pt x="485" y="0"/>
                                                  </a:moveTo>
                                                  <a:cubicBezTo>
                                                    <a:pt x="12415" y="0"/>
                                                    <a:pt x="22086" y="9670"/>
                                                    <a:pt x="22086" y="21600"/>
                                                  </a:cubicBezTo>
                                                  <a:cubicBezTo>
                                                    <a:pt x="22086" y="33529"/>
                                                    <a:pt x="12415" y="43200"/>
                                                    <a:pt x="486" y="43200"/>
                                                  </a:cubicBezTo>
                                                  <a:cubicBezTo>
                                                    <a:pt x="323" y="43200"/>
                                                    <a:pt x="161" y="43198"/>
                                                    <a:pt x="0" y="43194"/>
                                                  </a:cubicBezTo>
                                                </a:path>
                                                <a:path w="22086" h="43200" stroke="0" extrusionOk="0">
                                                  <a:moveTo>
                                                    <a:pt x="485" y="0"/>
                                                  </a:moveTo>
                                                  <a:cubicBezTo>
                                                    <a:pt x="12415" y="0"/>
                                                    <a:pt x="22086" y="9670"/>
                                                    <a:pt x="22086" y="21600"/>
                                                  </a:cubicBezTo>
                                                  <a:cubicBezTo>
                                                    <a:pt x="22086" y="33529"/>
                                                    <a:pt x="12415" y="43200"/>
                                                    <a:pt x="486" y="43200"/>
                                                  </a:cubicBezTo>
                                                  <a:cubicBezTo>
                                                    <a:pt x="323" y="43200"/>
                                                    <a:pt x="161" y="43198"/>
                                                    <a:pt x="0" y="43194"/>
                                                  </a:cubicBezTo>
                                                  <a:lnTo>
                                                    <a:pt x="486" y="21600"/>
                                                  </a:lnTo>
                                                  <a:close/>
                                                </a:path>
                                              </a:pathLst>
                                            </a:custGeom>
                                            <a:noFill/>
                                            <a:ln w="28575">
                                              <a:solidFill>
                                                <a:srgbClr val="000000"/>
                                              </a:solidFill>
                                              <a:round/>
                                              <a:headEnd/>
                                              <a:tailEnd/>
                                            </a:ln>
                                          </p:spPr>
                                          <p:txBody>
                                            <a:bodyPr vert="horz" wrap="square" lIns="91440" tIns="45720" rIns="91440" bIns="45720" numCol="1" anchor="t" anchorCtr="0" compatLnSpc="1">
                                              <a:prstTxWarp prst="textNoShape">
                                                <a:avLst/>
                                              </a:prstTxWarp>
                                            </a:bodyPr>
                                            <a:lstStyle/>
                                            <a:p>
                                              <a:endParaRPr lang="ru-RU"/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84" name="Arc 36"/>
                                            <p:cNvSpPr>
                                              <a:spLocks/>
                                            </p:cNvSpPr>
                                            <p:nvPr/>
                                          </p:nvSpPr>
                                          <p:spPr bwMode="auto">
                                            <a:xfrm rot="16200000">
                                              <a:off x="1936" y="11025"/>
                                              <a:ext cx="160" cy="288"/>
                                            </a:xfrm>
                                            <a:custGeom>
                                              <a:avLst/>
                                              <a:gdLst>
                                                <a:gd name="G0" fmla="+- 486 0 0"/>
                                                <a:gd name="G1" fmla="+- 21600 0 0"/>
                                                <a:gd name="G2" fmla="+- 21600 0 0"/>
                                                <a:gd name="T0" fmla="*/ 486 w 22086"/>
                                                <a:gd name="T1" fmla="*/ 0 h 43200"/>
                                                <a:gd name="T2" fmla="*/ 0 w 22086"/>
                                                <a:gd name="T3" fmla="*/ 43195 h 43200"/>
                                                <a:gd name="T4" fmla="*/ 486 w 22086"/>
                                                <a:gd name="T5" fmla="*/ 21600 h 43200"/>
                                              </a:gdLst>
                                              <a:ahLst/>
                                              <a:cxnLst>
                                                <a:cxn ang="0">
                                                  <a:pos x="T0" y="T1"/>
                                                </a:cxn>
                                                <a:cxn ang="0">
                                                  <a:pos x="T2" y="T3"/>
                                                </a:cxn>
                                                <a:cxn ang="0">
                                                  <a:pos x="T4" y="T5"/>
                                                </a:cxn>
                                              </a:cxnLst>
                                              <a:rect l="0" t="0" r="r" b="b"/>
                                              <a:pathLst>
                                                <a:path w="22086" h="43200" fill="none" extrusionOk="0">
                                                  <a:moveTo>
                                                    <a:pt x="485" y="0"/>
                                                  </a:moveTo>
                                                  <a:cubicBezTo>
                                                    <a:pt x="12415" y="0"/>
                                                    <a:pt x="22086" y="9670"/>
                                                    <a:pt x="22086" y="21600"/>
                                                  </a:cubicBezTo>
                                                  <a:cubicBezTo>
                                                    <a:pt x="22086" y="33529"/>
                                                    <a:pt x="12415" y="43200"/>
                                                    <a:pt x="486" y="43200"/>
                                                  </a:cubicBezTo>
                                                  <a:cubicBezTo>
                                                    <a:pt x="323" y="43200"/>
                                                    <a:pt x="161" y="43198"/>
                                                    <a:pt x="0" y="43194"/>
                                                  </a:cubicBezTo>
                                                </a:path>
                                                <a:path w="22086" h="43200" stroke="0" extrusionOk="0">
                                                  <a:moveTo>
                                                    <a:pt x="485" y="0"/>
                                                  </a:moveTo>
                                                  <a:cubicBezTo>
                                                    <a:pt x="12415" y="0"/>
                                                    <a:pt x="22086" y="9670"/>
                                                    <a:pt x="22086" y="21600"/>
                                                  </a:cubicBezTo>
                                                  <a:cubicBezTo>
                                                    <a:pt x="22086" y="33529"/>
                                                    <a:pt x="12415" y="43200"/>
                                                    <a:pt x="486" y="43200"/>
                                                  </a:cubicBezTo>
                                                  <a:cubicBezTo>
                                                    <a:pt x="323" y="43200"/>
                                                    <a:pt x="161" y="43198"/>
                                                    <a:pt x="0" y="43194"/>
                                                  </a:cubicBezTo>
                                                  <a:lnTo>
                                                    <a:pt x="486" y="21600"/>
                                                  </a:lnTo>
                                                  <a:close/>
                                                </a:path>
                                              </a:pathLst>
                                            </a:custGeom>
                                            <a:noFill/>
                                            <a:ln w="28575">
                                              <a:solidFill>
                                                <a:srgbClr val="000000"/>
                                              </a:solidFill>
                                              <a:round/>
                                              <a:headEnd/>
                                              <a:tailEnd/>
                                            </a:ln>
                                          </p:spPr>
                                          <p:txBody>
                                            <a:bodyPr vert="horz" wrap="square" lIns="91440" tIns="45720" rIns="91440" bIns="45720" numCol="1" anchor="t" anchorCtr="0" compatLnSpc="1">
                                              <a:prstTxWarp prst="textNoShape">
                                                <a:avLst/>
                                              </a:prstTxWarp>
                                            </a:bodyPr>
                                            <a:lstStyle/>
                                            <a:p>
                                              <a:endParaRPr lang="ru-RU"/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41" name="Group 37"/>
                                          <p:cNvGrpSpPr>
                                            <a:grpSpLocks/>
                                          </p:cNvGrpSpPr>
                                          <p:nvPr/>
                                        </p:nvGrpSpPr>
                                        <p:grpSpPr bwMode="auto">
                                          <a:xfrm flipH="1">
                                            <a:off x="2484" y="8183"/>
                                            <a:ext cx="318" cy="480"/>
                                            <a:chOff x="992" y="11232"/>
                                            <a:chExt cx="318" cy="480"/>
                                          </a:xfrm>
                                        </p:grpSpPr>
                                        <p:sp>
                                          <p:nvSpPr>
                                            <p:cNvPr id="79" name="Line 38"/>
                                            <p:cNvSpPr>
                                              <a:spLocks noChangeShapeType="1"/>
                                            </p:cNvSpPr>
                                            <p:nvPr/>
                                          </p:nvSpPr>
                                          <p:spPr bwMode="auto">
                                            <a:xfrm>
                                              <a:off x="1022" y="11232"/>
                                              <a:ext cx="288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noFill/>
                                            <a:ln w="28575">
                                              <a:solidFill>
                                                <a:srgbClr val="000000"/>
                                              </a:solidFill>
                                              <a:round/>
                                              <a:headEnd/>
                                              <a:tailEnd/>
                                            </a:ln>
                                          </p:spPr>
                                          <p:txBody>
                                            <a:bodyPr vert="horz" wrap="square" lIns="91440" tIns="45720" rIns="91440" bIns="45720" numCol="1" anchor="t" anchorCtr="0" compatLnSpc="1">
                                              <a:prstTxWarp prst="textNoShape">
                                                <a:avLst/>
                                              </a:prstTxWarp>
                                            </a:bodyPr>
                                            <a:lstStyle/>
                                            <a:p>
                                              <a:endParaRPr lang="ru-RU"/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80" name="Line 39"/>
                                            <p:cNvSpPr>
                                              <a:spLocks noChangeShapeType="1"/>
                                            </p:cNvSpPr>
                                            <p:nvPr/>
                                          </p:nvSpPr>
                                          <p:spPr bwMode="auto">
                                            <a:xfrm>
                                              <a:off x="992" y="11472"/>
                                              <a:ext cx="288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noFill/>
                                            <a:ln w="28575">
                                              <a:solidFill>
                                                <a:srgbClr val="000000"/>
                                              </a:solidFill>
                                              <a:round/>
                                              <a:headEnd/>
                                              <a:tailEnd/>
                                            </a:ln>
                                          </p:spPr>
                                          <p:txBody>
                                            <a:bodyPr vert="horz" wrap="square" lIns="91440" tIns="45720" rIns="91440" bIns="45720" numCol="1" anchor="t" anchorCtr="0" compatLnSpc="1">
                                              <a:prstTxWarp prst="textNoShape">
                                                <a:avLst/>
                                              </a:prstTxWarp>
                                            </a:bodyPr>
                                            <a:lstStyle/>
                                            <a:p>
                                              <a:endParaRPr lang="ru-RU"/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81" name="Line 40"/>
                                            <p:cNvSpPr>
                                              <a:spLocks noChangeShapeType="1"/>
                                            </p:cNvSpPr>
                                            <p:nvPr/>
                                          </p:nvSpPr>
                                          <p:spPr bwMode="auto">
                                            <a:xfrm>
                                              <a:off x="1008" y="11712"/>
                                              <a:ext cx="288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noFill/>
                                            <a:ln w="28575">
                                              <a:solidFill>
                                                <a:srgbClr val="000000"/>
                                              </a:solidFill>
                                              <a:round/>
                                              <a:headEnd/>
                                              <a:tailEnd/>
                                            </a:ln>
                                          </p:spPr>
                                          <p:txBody>
                                            <a:bodyPr vert="horz" wrap="square" lIns="91440" tIns="45720" rIns="91440" bIns="45720" numCol="1" anchor="t" anchorCtr="0" compatLnSpc="1">
                                              <a:prstTxWarp prst="textNoShape">
                                                <a:avLst/>
                                              </a:prstTxWarp>
                                            </a:bodyPr>
                                            <a:lstStyle/>
                                            <a:p>
                                              <a:endParaRPr lang="ru-RU"/>
                                            </a:p>
                                          </p:txBody>
                                        </p:sp>
                                      </p:grpSp>
                                      <p:sp>
                                        <p:nvSpPr>
                                          <p:cNvPr id="42" name="Line 41"/>
                                          <p:cNvSpPr>
                                            <a:spLocks noChangeShapeType="1"/>
                                          </p:cNvSpPr>
                                          <p:nvPr/>
                                        </p:nvSpPr>
                                        <p:spPr bwMode="auto">
                                          <a:xfrm>
                                            <a:off x="2500" y="8173"/>
                                            <a:ext cx="3" cy="515"/>
                                          </a:xfrm>
                                          <a:prstGeom prst="line">
                                            <a:avLst/>
                                          </a:prstGeom>
                                          <a:noFill/>
                                          <a:ln w="28575">
                                            <a:solidFill>
                                              <a:srgbClr val="000000"/>
                                            </a:solidFill>
                                            <a:round/>
                                            <a:headEnd/>
                                            <a:tailEnd/>
                                          </a:ln>
                                        </p:spPr>
                                        <p:txBody>
                                          <a:bodyPr vert="horz" wrap="square" lIns="91440" tIns="45720" rIns="91440" bIns="45720" numCol="1" anchor="t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endParaRPr lang="ru-RU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43" name="Line 42"/>
                                          <p:cNvSpPr>
                                            <a:spLocks noChangeShapeType="1"/>
                                          </p:cNvSpPr>
                                          <p:nvPr/>
                                        </p:nvSpPr>
                                        <p:spPr bwMode="auto">
                                          <a:xfrm>
                                            <a:off x="3610" y="8183"/>
                                            <a:ext cx="4653" cy="8"/>
                                          </a:xfrm>
                                          <a:prstGeom prst="line">
                                            <a:avLst/>
                                          </a:prstGeom>
                                          <a:noFill/>
                                          <a:ln w="28575">
                                            <a:solidFill>
                                              <a:srgbClr val="000000"/>
                                            </a:solidFill>
                                            <a:round/>
                                            <a:headEnd/>
                                            <a:tailEnd/>
                                          </a:ln>
                                        </p:spPr>
                                        <p:txBody>
                                          <a:bodyPr vert="horz" wrap="square" lIns="91440" tIns="45720" rIns="91440" bIns="45720" numCol="1" anchor="t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endParaRPr lang="ru-RU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44" name="Line 43"/>
                                          <p:cNvSpPr>
                                            <a:spLocks noChangeShapeType="1"/>
                                          </p:cNvSpPr>
                                          <p:nvPr/>
                                        </p:nvSpPr>
                                        <p:spPr bwMode="auto">
                                          <a:xfrm flipV="1">
                                            <a:off x="3634" y="8420"/>
                                            <a:ext cx="4629" cy="3"/>
                                          </a:xfrm>
                                          <a:prstGeom prst="line">
                                            <a:avLst/>
                                          </a:prstGeom>
                                          <a:noFill/>
                                          <a:ln w="28575">
                                            <a:solidFill>
                                              <a:srgbClr val="000000"/>
                                            </a:solidFill>
                                            <a:round/>
                                            <a:headEnd/>
                                            <a:tailEnd/>
                                          </a:ln>
                                        </p:spPr>
                                        <p:txBody>
                                          <a:bodyPr vert="horz" wrap="square" lIns="91440" tIns="45720" rIns="91440" bIns="45720" numCol="1" anchor="t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endParaRPr lang="ru-RU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45" name="Line 44"/>
                                          <p:cNvSpPr>
                                            <a:spLocks noChangeShapeType="1"/>
                                          </p:cNvSpPr>
                                          <p:nvPr/>
                                        </p:nvSpPr>
                                        <p:spPr bwMode="auto">
                                          <a:xfrm flipV="1">
                                            <a:off x="3631" y="8658"/>
                                            <a:ext cx="4632" cy="5"/>
                                          </a:xfrm>
                                          <a:prstGeom prst="line">
                                            <a:avLst/>
                                          </a:prstGeom>
                                          <a:noFill/>
                                          <a:ln w="28575">
                                            <a:solidFill>
                                              <a:srgbClr val="000000"/>
                                            </a:solidFill>
                                            <a:round/>
                                            <a:headEnd/>
                                            <a:tailEnd/>
                                          </a:ln>
                                        </p:spPr>
                                        <p:txBody>
                                          <a:bodyPr vert="horz" wrap="square" lIns="91440" tIns="45720" rIns="91440" bIns="45720" numCol="1" anchor="t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endParaRPr lang="ru-RU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46" name="Oval 45"/>
                                          <p:cNvSpPr>
                                            <a:spLocks noChangeArrowheads="1"/>
                                          </p:cNvSpPr>
                                          <p:nvPr/>
                                        </p:nvSpPr>
                                        <p:spPr bwMode="auto">
                                          <a:xfrm>
                                            <a:off x="8248" y="8145"/>
                                            <a:ext cx="90" cy="9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rgbClr val="FFFFFF"/>
                                          </a:solidFill>
                                          <a:ln w="28575">
                                            <a:solidFill>
                                              <a:srgbClr val="000000"/>
                                            </a:solidFill>
                                            <a:round/>
                                            <a:headEnd/>
                                            <a:tailEnd/>
                                          </a:ln>
                                        </p:spPr>
                                        <p:txBody>
                                          <a:bodyPr vert="horz" wrap="square" lIns="91440" tIns="45720" rIns="91440" bIns="45720" numCol="1" anchor="t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endParaRPr lang="ru-RU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47" name="Oval 46"/>
                                          <p:cNvSpPr>
                                            <a:spLocks noChangeArrowheads="1"/>
                                          </p:cNvSpPr>
                                          <p:nvPr/>
                                        </p:nvSpPr>
                                        <p:spPr bwMode="auto">
                                          <a:xfrm>
                                            <a:off x="8248" y="8375"/>
                                            <a:ext cx="90" cy="9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rgbClr val="FFFFFF"/>
                                          </a:solidFill>
                                          <a:ln w="28575">
                                            <a:solidFill>
                                              <a:srgbClr val="000000"/>
                                            </a:solidFill>
                                            <a:round/>
                                            <a:headEnd/>
                                            <a:tailEnd/>
                                          </a:ln>
                                        </p:spPr>
                                        <p:txBody>
                                          <a:bodyPr vert="horz" wrap="square" lIns="91440" tIns="45720" rIns="91440" bIns="45720" numCol="1" anchor="t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endParaRPr lang="ru-RU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48" name="Oval 47"/>
                                          <p:cNvSpPr>
                                            <a:spLocks noChangeArrowheads="1"/>
                                          </p:cNvSpPr>
                                          <p:nvPr/>
                                        </p:nvSpPr>
                                        <p:spPr bwMode="auto">
                                          <a:xfrm>
                                            <a:off x="8248" y="8615"/>
                                            <a:ext cx="90" cy="9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rgbClr val="FFFFFF"/>
                                          </a:solidFill>
                                          <a:ln w="28575">
                                            <a:solidFill>
                                              <a:srgbClr val="000000"/>
                                            </a:solidFill>
                                            <a:round/>
                                            <a:headEnd/>
                                            <a:tailEnd/>
                                          </a:ln>
                                        </p:spPr>
                                        <p:txBody>
                                          <a:bodyPr vert="horz" wrap="square" lIns="91440" tIns="45720" rIns="91440" bIns="45720" numCol="1" anchor="t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endParaRPr lang="ru-RU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49" name="Rectangle 48"/>
                                          <p:cNvSpPr>
                                            <a:spLocks noChangeArrowheads="1"/>
                                          </p:cNvSpPr>
                                          <p:nvPr/>
                                        </p:nvSpPr>
                                        <p:spPr bwMode="auto">
                                          <a:xfrm>
                                            <a:off x="4033" y="9761"/>
                                            <a:ext cx="1938" cy="978"/>
                                          </a:xfrm>
                                          <a:prstGeom prst="rect">
                                            <a:avLst/>
                                          </a:prstGeom>
                                          <a:gradFill flip="none" rotWithShape="1">
                                            <a:gsLst>
                                              <a:gs pos="0">
                                                <a:srgbClr val="FFFF00">
                                                  <a:shade val="30000"/>
                                                  <a:satMod val="115000"/>
                                                </a:srgbClr>
                                              </a:gs>
                                              <a:gs pos="50000">
                                                <a:srgbClr val="FFFF00">
                                                  <a:shade val="67500"/>
                                                  <a:satMod val="115000"/>
                                                </a:srgbClr>
                                              </a:gs>
                                              <a:gs pos="100000">
                                                <a:srgbClr val="FFFF00">
                                                  <a:shade val="100000"/>
                                                  <a:satMod val="115000"/>
                                                </a:srgbClr>
                                              </a:gs>
                                            </a:gsLst>
                                            <a:lin ang="16200000" scaled="1"/>
                                            <a:tileRect/>
                                          </a:gradFill>
                                          <a:ln w="50800" cmpd="dbl">
                                            <a:solidFill>
                                              <a:srgbClr val="000000"/>
                                            </a:solidFill>
                                            <a:miter lim="800000"/>
                                            <a:headEnd/>
                                            <a:tailEnd/>
                                          </a:ln>
                                        </p:spPr>
                                        <p:txBody>
                                          <a:bodyPr vert="horz" wrap="square" lIns="91440" tIns="45720" rIns="91440" bIns="45720" numCol="1" anchor="t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endParaRPr lang="ru-RU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50" name="Line 49"/>
                                          <p:cNvSpPr>
                                            <a:spLocks noChangeShapeType="1"/>
                                          </p:cNvSpPr>
                                          <p:nvPr/>
                                        </p:nvSpPr>
                                        <p:spPr bwMode="auto">
                                          <a:xfrm>
                                            <a:off x="4460" y="8658"/>
                                            <a:ext cx="0" cy="1254"/>
                                          </a:xfrm>
                                          <a:prstGeom prst="line">
                                            <a:avLst/>
                                          </a:prstGeom>
                                          <a:noFill/>
                                          <a:ln w="28575">
                                            <a:solidFill>
                                              <a:srgbClr val="000000"/>
                                            </a:solidFill>
                                            <a:round/>
                                            <a:headEnd type="oval"/>
                                            <a:tailEnd/>
                                          </a:ln>
                                        </p:spPr>
                                        <p:txBody>
                                          <a:bodyPr vert="horz" wrap="square" lIns="91440" tIns="45720" rIns="91440" bIns="45720" numCol="1" anchor="t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endParaRPr lang="ru-RU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51" name="Line 50"/>
                                          <p:cNvSpPr>
                                            <a:spLocks noChangeShapeType="1"/>
                                          </p:cNvSpPr>
                                          <p:nvPr/>
                                        </p:nvSpPr>
                                        <p:spPr bwMode="auto">
                                          <a:xfrm>
                                            <a:off x="5600" y="8180"/>
                                            <a:ext cx="0" cy="171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noFill/>
                                          <a:ln w="28575">
                                            <a:solidFill>
                                              <a:srgbClr val="000000"/>
                                            </a:solidFill>
                                            <a:round/>
                                            <a:headEnd type="oval"/>
                                            <a:tailEnd/>
                                          </a:ln>
                                        </p:spPr>
                                        <p:txBody>
                                          <a:bodyPr vert="horz" wrap="square" lIns="91440" tIns="45720" rIns="91440" bIns="45720" numCol="1" anchor="t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endParaRPr lang="ru-RU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55" name="Oval 54"/>
                                          <p:cNvSpPr>
                                            <a:spLocks noChangeArrowheads="1"/>
                                          </p:cNvSpPr>
                                          <p:nvPr/>
                                        </p:nvSpPr>
                                        <p:spPr bwMode="auto">
                                          <a:xfrm>
                                            <a:off x="4983" y="9889"/>
                                            <a:ext cx="90" cy="9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rgbClr val="FFFFFF"/>
                                          </a:solidFill>
                                          <a:ln w="28575">
                                            <a:solidFill>
                                              <a:srgbClr val="000000"/>
                                            </a:solidFill>
                                            <a:round/>
                                            <a:headEnd/>
                                            <a:tailEnd/>
                                          </a:ln>
                                        </p:spPr>
                                        <p:txBody>
                                          <a:bodyPr vert="horz" wrap="square" lIns="91440" tIns="45720" rIns="91440" bIns="45720" numCol="1" anchor="t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endParaRPr lang="ru-RU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56" name="Line 55"/>
                                          <p:cNvSpPr>
                                            <a:spLocks noChangeShapeType="1"/>
                                          </p:cNvSpPr>
                                          <p:nvPr/>
                                        </p:nvSpPr>
                                        <p:spPr bwMode="auto">
                                          <a:xfrm>
                                            <a:off x="5030" y="8430"/>
                                            <a:ext cx="0" cy="1482"/>
                                          </a:xfrm>
                                          <a:prstGeom prst="line">
                                            <a:avLst/>
                                          </a:prstGeom>
                                          <a:noFill/>
                                          <a:ln w="28575">
                                            <a:solidFill>
                                              <a:srgbClr val="000000"/>
                                            </a:solidFill>
                                            <a:round/>
                                            <a:headEnd type="oval"/>
                                            <a:tailEnd/>
                                          </a:ln>
                                        </p:spPr>
                                        <p:txBody>
                                          <a:bodyPr vert="horz" wrap="square" lIns="91440" tIns="45720" rIns="91440" bIns="45720" numCol="1" anchor="t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endParaRPr lang="ru-RU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57" name="Freeform 62"/>
                                          <p:cNvSpPr>
                                            <a:spLocks/>
                                          </p:cNvSpPr>
                                          <p:nvPr/>
                                        </p:nvSpPr>
                                        <p:spPr bwMode="auto">
                                          <a:xfrm>
                                            <a:off x="2452" y="11462"/>
                                            <a:ext cx="114" cy="399"/>
                                          </a:xfrm>
                                          <a:custGeom>
                                            <a:avLst/>
                                            <a:gdLst/>
                                            <a:ahLst/>
                                            <a:cxnLst>
                                              <a:cxn ang="0">
                                                <a:pos x="0" y="0"/>
                                              </a:cxn>
                                              <a:cxn ang="0">
                                                <a:pos x="0" y="627"/>
                                              </a:cxn>
                                              <a:cxn ang="0">
                                                <a:pos x="57" y="741"/>
                                              </a:cxn>
                                              <a:cxn ang="0">
                                                <a:pos x="114" y="627"/>
                                              </a:cxn>
                                              <a:cxn ang="0">
                                                <a:pos x="114" y="0"/>
                                              </a:cxn>
                                              <a:cxn ang="0">
                                                <a:pos x="0" y="0"/>
                                              </a:cxn>
                                            </a:cxnLst>
                                            <a:rect l="0" t="0" r="r" b="b"/>
                                            <a:pathLst>
                                              <a:path w="114" h="741">
                                                <a:moveTo>
                                                  <a:pt x="0" y="0"/>
                                                </a:moveTo>
                                                <a:lnTo>
                                                  <a:pt x="0" y="627"/>
                                                </a:lnTo>
                                                <a:lnTo>
                                                  <a:pt x="57" y="741"/>
                                                </a:lnTo>
                                                <a:lnTo>
                                                  <a:pt x="114" y="627"/>
                                                </a:lnTo>
                                                <a:lnTo>
                                                  <a:pt x="114" y="0"/>
                                                </a:lnTo>
                                                <a:lnTo>
                                                  <a:pt x="0" y="0"/>
                                                </a:lnTo>
                                                <a:close/>
                                              </a:path>
                                            </a:pathLst>
                                          </a:custGeom>
                                          <a:solidFill>
                                            <a:srgbClr val="C0C0C0"/>
                                          </a:solidFill>
                                          <a:ln w="28575">
                                            <a:solidFill>
                                              <a:srgbClr val="000000"/>
                                            </a:solidFill>
                                            <a:round/>
                                            <a:headEnd/>
                                            <a:tailEnd/>
                                          </a:ln>
                                        </p:spPr>
                                        <p:txBody>
                                          <a:bodyPr vert="horz" wrap="square" lIns="91440" tIns="45720" rIns="91440" bIns="45720" numCol="1" anchor="t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endParaRPr lang="ru-RU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58" name="Freeform 69"/>
                                          <p:cNvSpPr>
                                            <a:spLocks/>
                                          </p:cNvSpPr>
                                          <p:nvPr/>
                                        </p:nvSpPr>
                                        <p:spPr bwMode="auto">
                                          <a:xfrm>
                                            <a:off x="5404" y="9944"/>
                                            <a:ext cx="306" cy="744"/>
                                          </a:xfrm>
                                          <a:custGeom>
                                            <a:avLst/>
                                            <a:gdLst/>
                                            <a:ahLst/>
                                            <a:cxnLst>
                                              <a:cxn ang="0">
                                                <a:pos x="114" y="0"/>
                                              </a:cxn>
                                              <a:cxn ang="0">
                                                <a:pos x="0" y="342"/>
                                              </a:cxn>
                                              <a:cxn ang="0">
                                                <a:pos x="171" y="171"/>
                                              </a:cxn>
                                              <a:cxn ang="0">
                                                <a:pos x="0" y="684"/>
                                              </a:cxn>
                                            </a:cxnLst>
                                            <a:rect l="0" t="0" r="r" b="b"/>
                                            <a:pathLst>
                                              <a:path w="171" h="684">
                                                <a:moveTo>
                                                  <a:pt x="114" y="0"/>
                                                </a:moveTo>
                                                <a:lnTo>
                                                  <a:pt x="0" y="342"/>
                                                </a:lnTo>
                                                <a:lnTo>
                                                  <a:pt x="171" y="171"/>
                                                </a:lnTo>
                                                <a:lnTo>
                                                  <a:pt x="0" y="684"/>
                                                </a:lnTo>
                                              </a:path>
                                            </a:pathLst>
                                          </a:custGeom>
                                          <a:noFill/>
                                          <a:ln w="28575">
                                            <a:solidFill>
                                              <a:srgbClr val="FF0000"/>
                                            </a:solidFill>
                                            <a:round/>
                                            <a:headEnd/>
                                            <a:tailEnd type="triangle" w="med" len="lg"/>
                                          </a:ln>
                                        </p:spPr>
                                        <p:txBody>
                                          <a:bodyPr vert="horz" wrap="square" lIns="36000" tIns="36000" rIns="36000" bIns="36000" numCol="1" anchor="ctr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endParaRPr lang="ru-RU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59" name="Oval 70"/>
                                          <p:cNvSpPr>
                                            <a:spLocks noChangeArrowheads="1"/>
                                          </p:cNvSpPr>
                                          <p:nvPr/>
                                        </p:nvSpPr>
                                        <p:spPr bwMode="auto">
                                          <a:xfrm>
                                            <a:off x="5556" y="9879"/>
                                            <a:ext cx="90" cy="9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rgbClr val="FFFFFF"/>
                                          </a:solidFill>
                                          <a:ln w="28575">
                                            <a:solidFill>
                                              <a:srgbClr val="000000"/>
                                            </a:solidFill>
                                            <a:round/>
                                            <a:headEnd/>
                                            <a:tailEnd/>
                                          </a:ln>
                                        </p:spPr>
                                        <p:txBody>
                                          <a:bodyPr vert="horz" wrap="square" lIns="91440" tIns="45720" rIns="91440" bIns="45720" numCol="1" anchor="t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endParaRPr lang="ru-RU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60" name="Oval 72"/>
                                          <p:cNvSpPr>
                                            <a:spLocks noChangeArrowheads="1"/>
                                          </p:cNvSpPr>
                                          <p:nvPr/>
                                        </p:nvSpPr>
                                        <p:spPr bwMode="auto">
                                          <a:xfrm>
                                            <a:off x="8245" y="8828"/>
                                            <a:ext cx="90" cy="9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rgbClr val="FFFFFF"/>
                                          </a:solidFill>
                                          <a:ln w="28575">
                                            <a:solidFill>
                                              <a:srgbClr val="000000"/>
                                            </a:solidFill>
                                            <a:round/>
                                            <a:headEnd/>
                                            <a:tailEnd/>
                                          </a:ln>
                                        </p:spPr>
                                        <p:txBody>
                                          <a:bodyPr vert="horz" wrap="square" lIns="91440" tIns="45720" rIns="91440" bIns="45720" numCol="1" anchor="t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endParaRPr lang="ru-RU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61" name="Text Box 75"/>
                                          <p:cNvSpPr txBox="1">
                                            <a:spLocks noChangeArrowheads="1"/>
                                          </p:cNvSpPr>
                                          <p:nvPr/>
                                        </p:nvSpPr>
                                        <p:spPr bwMode="auto">
                                          <a:xfrm>
                                            <a:off x="2656" y="9992"/>
                                            <a:ext cx="416" cy="303"/>
                                          </a:xfrm>
                                          <a:prstGeom prst="rect">
                                            <a:avLst/>
                                          </a:prstGeom>
                                          <a:noFill/>
                                          <a:ln w="28575">
                                            <a:noFill/>
                                            <a:miter lim="800000"/>
                                            <a:headEnd/>
                                            <a:tailEnd/>
                                          </a:ln>
                                        </p:spPr>
                                        <p:txBody>
                                          <a:bodyPr vert="horz" wrap="square" lIns="0" tIns="0" rIns="0" bIns="0" numCol="1" anchor="ctr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pPr algn="ctr" fontAlgn="base">
                                              <a:lnSpc>
                                                <a:spcPts val="1800"/>
                                              </a:lnSpc>
                                              <a:spcBef>
                                                <a:spcPct val="0"/>
                                              </a:spcBef>
                                            </a:pPr>
                                            <a:r>
                                              <a:rPr lang="en-US" sz="2000" dirty="0">
                                                <a:ln w="900" cmpd="sng">
                                                  <a:solidFill>
                                                    <a:schemeClr val="tx1">
                                                      <a:alpha val="55000"/>
                                                    </a:schemeClr>
                                                  </a:solidFill>
                                                  <a:prstDash val="solid"/>
                                                </a:ln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  <a:cs typeface="Times New Roman" pitchFamily="18" charset="0"/>
                                              </a:rPr>
                                              <a:t>R</a:t>
                                            </a:r>
                                            <a:r>
                                              <a:rPr lang="en-US" sz="2000" baseline="-18000" dirty="0">
                                                <a:ln w="900" cmpd="sng">
                                                  <a:solidFill>
                                                    <a:schemeClr val="tx1">
                                                      <a:alpha val="55000"/>
                                                    </a:schemeClr>
                                                  </a:solidFill>
                                                  <a:prstDash val="solid"/>
                                                </a:ln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  <a:cs typeface="Times New Roman" pitchFamily="18" charset="0"/>
                                              </a:rPr>
                                              <a:t>0</a:t>
                                            </a:r>
                                            <a:endParaRPr lang="ru-RU" sz="2000" baseline="-18000" dirty="0">
                                              <a:ln w="900" cmpd="sng">
                                                <a:solidFill>
                                                  <a:schemeClr val="tx1">
                                                    <a:alpha val="55000"/>
                                                  </a:schemeClr>
                                                </a:solidFill>
                                                <a:prstDash val="solid"/>
                                              </a:ln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  <a:cs typeface="Times New Roman" pitchFamily="18" charset="0"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62" name="Text Box 76"/>
                                          <p:cNvSpPr txBox="1">
                                            <a:spLocks noChangeArrowheads="1"/>
                                          </p:cNvSpPr>
                                          <p:nvPr/>
                                        </p:nvSpPr>
                                        <p:spPr bwMode="auto">
                                          <a:xfrm>
                                            <a:off x="5234" y="10922"/>
                                            <a:ext cx="549" cy="363"/>
                                          </a:xfrm>
                                          <a:prstGeom prst="rect">
                                            <a:avLst/>
                                          </a:prstGeom>
                                          <a:noFill/>
                                          <a:ln w="28575">
                                            <a:noFill/>
                                            <a:miter lim="800000"/>
                                            <a:headEnd/>
                                            <a:tailEnd/>
                                          </a:ln>
                                        </p:spPr>
                                        <p:txBody>
                                          <a:bodyPr vert="horz" wrap="square" lIns="0" tIns="0" rIns="0" bIns="0" numCol="1" anchor="ctr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pPr marL="0" marR="0" lvl="0" indent="0" algn="ctr" defTabSz="914400" rtl="0" eaLnBrk="1" fontAlgn="base" latinLnBrk="0" hangingPunct="1">
                                              <a:lnSpc>
                                                <a:spcPts val="1800"/>
                                              </a:lnSpc>
                                              <a:spcBef>
                                                <a:spcPct val="0"/>
                                              </a:spcBef>
                                              <a:buClrTx/>
                                              <a:buSzTx/>
                                              <a:buFontTx/>
                                              <a:buNone/>
                                              <a:tabLst/>
                                            </a:pPr>
                                            <a:r>
                                              <a:rPr lang="en-US" sz="2000" dirty="0">
                                                <a:ln w="900" cmpd="sng">
                                                  <a:solidFill>
                                                    <a:schemeClr val="tx1">
                                                      <a:alpha val="55000"/>
                                                    </a:schemeClr>
                                                  </a:solidFill>
                                                  <a:prstDash val="solid"/>
                                                </a:ln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  <a:cs typeface="Times New Roman" pitchFamily="18" charset="0"/>
                                              </a:rPr>
                                              <a:t>U</a:t>
                                            </a:r>
                                            <a:r>
                                              <a:rPr lang="ru-RU" sz="2000" baseline="-18000" dirty="0" smtClean="0">
                                                <a:ln w="900" cmpd="sng">
                                                  <a:solidFill>
                                                    <a:schemeClr val="tx1">
                                                      <a:alpha val="55000"/>
                                                    </a:schemeClr>
                                                  </a:solidFill>
                                                  <a:prstDash val="solid"/>
                                                </a:ln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  <a:cs typeface="Times New Roman" pitchFamily="18" charset="0"/>
                                              </a:rPr>
                                              <a:t>ЗН</a:t>
                                            </a:r>
                                            <a:endParaRPr lang="ru-RU" sz="2000" baseline="-18000" dirty="0">
                                              <a:ln w="900" cmpd="sng">
                                                <a:solidFill>
                                                  <a:schemeClr val="tx1">
                                                    <a:alpha val="55000"/>
                                                  </a:schemeClr>
                                                </a:solidFill>
                                                <a:prstDash val="solid"/>
                                              </a:ln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  <a:cs typeface="Times New Roman" pitchFamily="18" charset="0"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63" name="Text Box 77"/>
                                          <p:cNvSpPr txBox="1">
                                            <a:spLocks noChangeArrowheads="1"/>
                                          </p:cNvSpPr>
                                          <p:nvPr/>
                                        </p:nvSpPr>
                                        <p:spPr bwMode="auto">
                                          <a:xfrm>
                                            <a:off x="4139" y="10250"/>
                                            <a:ext cx="492" cy="384"/>
                                          </a:xfrm>
                                          <a:prstGeom prst="rect">
                                            <a:avLst/>
                                          </a:prstGeom>
                                          <a:noFill/>
                                          <a:ln w="28575">
                                            <a:noFill/>
                                            <a:miter lim="800000"/>
                                            <a:headEnd/>
                                            <a:tailEnd/>
                                          </a:ln>
                                        </p:spPr>
                                        <p:txBody>
                                          <a:bodyPr vert="horz" wrap="square" lIns="0" tIns="0" rIns="0" bIns="0" numCol="1" anchor="ctr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pPr marR="0" lvl="0" indent="0" algn="ctr" fontAlgn="base">
                                              <a:lnSpc>
                                                <a:spcPts val="1800"/>
                                              </a:lnSpc>
                                              <a:spcBef>
                                                <a:spcPct val="0"/>
                                              </a:spcBef>
                                              <a:buClrTx/>
                                              <a:buSzTx/>
                                              <a:buFontTx/>
                                              <a:buNone/>
                                              <a:tabLst/>
                                            </a:pPr>
                                            <a:r>
                                              <a:rPr lang="ru-RU" sz="2000" dirty="0">
                                                <a:ln w="900" cmpd="sng">
                                                  <a:solidFill>
                                                    <a:schemeClr val="tx1">
                                                      <a:alpha val="55000"/>
                                                    </a:schemeClr>
                                                  </a:solidFill>
                                                  <a:prstDash val="solid"/>
                                                </a:ln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  <a:cs typeface="Times New Roman" pitchFamily="18" charset="0"/>
                                              </a:rPr>
                                              <a:t>А</a:t>
                                            </a:r>
                                            <a:r>
                                              <a:rPr lang="ru-RU" sz="2000" baseline="-18000" dirty="0">
                                                <a:ln w="900" cmpd="sng">
                                                  <a:solidFill>
                                                    <a:schemeClr val="tx1">
                                                      <a:alpha val="55000"/>
                                                    </a:schemeClr>
                                                  </a:solidFill>
                                                  <a:prstDash val="solid"/>
                                                </a:ln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  <a:cs typeface="Times New Roman" pitchFamily="18" charset="0"/>
                                              </a:rPr>
                                              <a:t>1</a:t>
                                            </a: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64" name="Text Box 78"/>
                                          <p:cNvSpPr txBox="1">
                                            <a:spLocks noChangeArrowheads="1"/>
                                          </p:cNvSpPr>
                                          <p:nvPr/>
                                        </p:nvSpPr>
                                        <p:spPr bwMode="auto">
                                          <a:xfrm>
                                            <a:off x="8351" y="8066"/>
                                            <a:ext cx="235" cy="228"/>
                                          </a:xfrm>
                                          <a:prstGeom prst="rect">
                                            <a:avLst/>
                                          </a:prstGeom>
                                          <a:noFill/>
                                          <a:ln w="28575">
                                            <a:noFill/>
                                            <a:miter lim="800000"/>
                                            <a:headEnd/>
                                            <a:tailEnd/>
                                          </a:ln>
                                        </p:spPr>
                                        <p:txBody>
                                          <a:bodyPr vert="horz" wrap="square" lIns="0" tIns="0" rIns="0" bIns="0" numCol="1" anchor="ctr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pPr marR="0" lvl="0" indent="0" algn="ctr" fontAlgn="base">
                                              <a:lnSpc>
                                                <a:spcPct val="100000"/>
                                              </a:lnSpc>
                                              <a:spcBef>
                                                <a:spcPct val="0"/>
                                              </a:spcBef>
                                              <a:spcAft>
                                                <a:spcPts val="1000"/>
                                              </a:spcAft>
                                              <a:buClrTx/>
                                              <a:buSzTx/>
                                              <a:buFontTx/>
                                              <a:buNone/>
                                              <a:tabLst/>
                                            </a:pPr>
                                            <a:r>
                                              <a:rPr lang="ru-RU" sz="1400" dirty="0">
                                                <a:ln w="900" cmpd="sng">
                                                  <a:solidFill>
                                                    <a:schemeClr val="tx1">
                                                      <a:alpha val="55000"/>
                                                    </a:schemeClr>
                                                  </a:solidFill>
                                                  <a:prstDash val="solid"/>
                                                </a:ln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  <a:cs typeface="Times New Roman" pitchFamily="18" charset="0"/>
                                              </a:rPr>
                                              <a:t>А</a:t>
                                            </a: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65" name="Text Box 79"/>
                                          <p:cNvSpPr txBox="1">
                                            <a:spLocks noChangeArrowheads="1"/>
                                          </p:cNvSpPr>
                                          <p:nvPr/>
                                        </p:nvSpPr>
                                        <p:spPr bwMode="auto">
                                          <a:xfrm>
                                            <a:off x="8351" y="8303"/>
                                            <a:ext cx="235" cy="228"/>
                                          </a:xfrm>
                                          <a:prstGeom prst="rect">
                                            <a:avLst/>
                                          </a:prstGeom>
                                          <a:noFill/>
                                          <a:ln w="28575">
                                            <a:noFill/>
                                            <a:miter lim="800000"/>
                                            <a:headEnd/>
                                            <a:tailEnd/>
                                          </a:ln>
                                        </p:spPr>
                                        <p:txBody>
                                          <a:bodyPr vert="horz" wrap="square" lIns="0" tIns="0" rIns="0" bIns="0" numCol="1" anchor="ctr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pPr algn="ctr" fontAlgn="base">
                                              <a:spcBef>
                                                <a:spcPct val="0"/>
                                              </a:spcBef>
                                              <a:spcAft>
                                                <a:spcPts val="1000"/>
                                              </a:spcAft>
                                            </a:pPr>
                                            <a:r>
                                              <a:rPr lang="ru-RU" sz="1400" dirty="0">
                                                <a:ln w="900" cmpd="sng">
                                                  <a:solidFill>
                                                    <a:schemeClr val="tx1">
                                                      <a:alpha val="55000"/>
                                                    </a:schemeClr>
                                                  </a:solidFill>
                                                  <a:prstDash val="solid"/>
                                                </a:ln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  <a:cs typeface="Times New Roman" pitchFamily="18" charset="0"/>
                                              </a:rPr>
                                              <a:t>В</a:t>
                                            </a: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66" name="Text Box 80"/>
                                          <p:cNvSpPr txBox="1">
                                            <a:spLocks noChangeArrowheads="1"/>
                                          </p:cNvSpPr>
                                          <p:nvPr/>
                                        </p:nvSpPr>
                                        <p:spPr bwMode="auto">
                                          <a:xfrm>
                                            <a:off x="8360" y="8541"/>
                                            <a:ext cx="214" cy="228"/>
                                          </a:xfrm>
                                          <a:prstGeom prst="rect">
                                            <a:avLst/>
                                          </a:prstGeom>
                                          <a:noFill/>
                                          <a:ln w="28575">
                                            <a:noFill/>
                                            <a:miter lim="800000"/>
                                            <a:headEnd/>
                                            <a:tailEnd/>
                                          </a:ln>
                                        </p:spPr>
                                        <p:txBody>
                                          <a:bodyPr vert="horz" wrap="square" lIns="0" tIns="0" rIns="0" bIns="0" numCol="1" anchor="ctr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pPr algn="ctr" fontAlgn="base">
                                              <a:spcBef>
                                                <a:spcPct val="0"/>
                                              </a:spcBef>
                                              <a:spcAft>
                                                <a:spcPts val="1000"/>
                                              </a:spcAft>
                                            </a:pPr>
                                            <a:r>
                                              <a:rPr lang="ru-RU" sz="1400" dirty="0">
                                                <a:ln w="900" cmpd="sng">
                                                  <a:solidFill>
                                                    <a:schemeClr val="tx1">
                                                      <a:alpha val="55000"/>
                                                    </a:schemeClr>
                                                  </a:solidFill>
                                                  <a:prstDash val="solid"/>
                                                </a:ln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  <a:cs typeface="Times New Roman" pitchFamily="18" charset="0"/>
                                              </a:rPr>
                                              <a:t>С</a:t>
                                            </a: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67" name="Text Box 81"/>
                                          <p:cNvSpPr txBox="1">
                                            <a:spLocks noChangeArrowheads="1"/>
                                          </p:cNvSpPr>
                                          <p:nvPr/>
                                        </p:nvSpPr>
                                        <p:spPr bwMode="auto">
                                          <a:xfrm>
                                            <a:off x="8367" y="8763"/>
                                            <a:ext cx="214" cy="228"/>
                                          </a:xfrm>
                                          <a:prstGeom prst="rect">
                                            <a:avLst/>
                                          </a:prstGeom>
                                          <a:noFill/>
                                          <a:ln w="28575">
                                            <a:noFill/>
                                            <a:miter lim="800000"/>
                                            <a:headEnd/>
                                            <a:tailEnd/>
                                          </a:ln>
                                        </p:spPr>
                                        <p:txBody>
                                          <a:bodyPr vert="horz" wrap="square" lIns="0" tIns="0" rIns="0" bIns="0" numCol="1" anchor="ctr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pPr marR="0" lvl="0" indent="0" algn="ctr" fontAlgn="base">
                                              <a:lnSpc>
                                                <a:spcPct val="100000"/>
                                              </a:lnSpc>
                                              <a:spcBef>
                                                <a:spcPct val="0"/>
                                              </a:spcBef>
                                              <a:spcAft>
                                                <a:spcPts val="1000"/>
                                              </a:spcAft>
                                              <a:buClrTx/>
                                              <a:buSzTx/>
                                              <a:buFontTx/>
                                              <a:buNone/>
                                              <a:tabLst/>
                                            </a:pPr>
                                            <a:r>
                                              <a:rPr lang="en-US" sz="1400" dirty="0">
                                                <a:ln w="900" cmpd="sng">
                                                  <a:solidFill>
                                                    <a:schemeClr val="tx1">
                                                      <a:alpha val="55000"/>
                                                    </a:schemeClr>
                                                  </a:solidFill>
                                                  <a:prstDash val="solid"/>
                                                </a:ln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  <a:cs typeface="Times New Roman" pitchFamily="18" charset="0"/>
                                              </a:rPr>
                                              <a:t>N</a:t>
                                            </a:r>
                                            <a:endParaRPr lang="ru-RU" sz="1400" dirty="0">
                                              <a:ln w="900" cmpd="sng">
                                                <a:solidFill>
                                                  <a:schemeClr val="tx1">
                                                    <a:alpha val="55000"/>
                                                  </a:schemeClr>
                                                </a:solidFill>
                                                <a:prstDash val="solid"/>
                                              </a:ln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  <a:cs typeface="Times New Roman" pitchFamily="18" charset="0"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68" name="Oval 82"/>
                                          <p:cNvSpPr>
                                            <a:spLocks noChangeArrowheads="1"/>
                                          </p:cNvSpPr>
                                          <p:nvPr/>
                                        </p:nvSpPr>
                                        <p:spPr bwMode="auto">
                                          <a:xfrm>
                                            <a:off x="4413" y="9889"/>
                                            <a:ext cx="90" cy="9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rgbClr val="FFFFFF"/>
                                          </a:solidFill>
                                          <a:ln w="28575">
                                            <a:solidFill>
                                              <a:srgbClr val="000000"/>
                                            </a:solidFill>
                                            <a:round/>
                                            <a:headEnd/>
                                            <a:tailEnd/>
                                          </a:ln>
                                        </p:spPr>
                                        <p:txBody>
                                          <a:bodyPr vert="horz" wrap="square" lIns="91440" tIns="45720" rIns="91440" bIns="45720" numCol="1" anchor="t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endParaRPr lang="ru-RU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76" name="Freeform 96"/>
                                          <p:cNvSpPr>
                                            <a:spLocks/>
                                          </p:cNvSpPr>
                                          <p:nvPr/>
                                        </p:nvSpPr>
                                        <p:spPr bwMode="auto">
                                          <a:xfrm flipV="1">
                                            <a:off x="3858" y="8900"/>
                                            <a:ext cx="175" cy="1055"/>
                                          </a:xfrm>
                                          <a:custGeom>
                                            <a:avLst/>
                                            <a:gdLst/>
                                            <a:ahLst/>
                                            <a:cxnLst>
                                              <a:cxn ang="0">
                                                <a:pos x="568" y="0"/>
                                              </a:cxn>
                                              <a:cxn ang="0">
                                                <a:pos x="0" y="0"/>
                                              </a:cxn>
                                              <a:cxn ang="0">
                                                <a:pos x="0" y="1596"/>
                                              </a:cxn>
                                            </a:cxnLst>
                                            <a:rect l="0" t="0" r="r" b="b"/>
                                            <a:pathLst>
                                              <a:path w="568" h="1596">
                                                <a:moveTo>
                                                  <a:pt x="568" y="0"/>
                                                </a:moveTo>
                                                <a:lnTo>
                                                  <a:pt x="0" y="0"/>
                                                </a:lnTo>
                                                <a:lnTo>
                                                  <a:pt x="0" y="1596"/>
                                                </a:lnTo>
                                              </a:path>
                                            </a:pathLst>
                                          </a:custGeom>
                                          <a:noFill/>
                                          <a:ln w="28575">
                                            <a:solidFill>
                                              <a:srgbClr val="FF0000"/>
                                            </a:solidFill>
                                            <a:prstDash val="sysDash"/>
                                            <a:round/>
                                            <a:headEnd/>
                                            <a:tailEnd type="triangle" w="med" len="lg"/>
                                          </a:ln>
                                        </p:spPr>
                                        <p:txBody>
                                          <a:bodyPr vert="horz" wrap="square" lIns="91440" tIns="45720" rIns="91440" bIns="45720" numCol="1" anchor="t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endParaRPr lang="ru-RU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78" name="Text Box 98"/>
                                          <p:cNvSpPr txBox="1">
                                            <a:spLocks noChangeArrowheads="1"/>
                                          </p:cNvSpPr>
                                          <p:nvPr/>
                                        </p:nvSpPr>
                                        <p:spPr bwMode="auto">
                                          <a:xfrm>
                                            <a:off x="3223" y="9245"/>
                                            <a:ext cx="500" cy="344"/>
                                          </a:xfrm>
                                          <a:prstGeom prst="rect">
                                            <a:avLst/>
                                          </a:prstGeom>
                                          <a:noFill/>
                                          <a:ln w="28575">
                                            <a:noFill/>
                                            <a:miter lim="800000"/>
                                            <a:headEnd/>
                                            <a:tailEnd/>
                                          </a:ln>
                                        </p:spPr>
                                        <p:txBody>
                                          <a:bodyPr vert="horz" wrap="square" lIns="0" tIns="0" rIns="0" bIns="0" numCol="1" anchor="ctr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pPr algn="ctr" fontAlgn="base">
                                              <a:lnSpc>
                                                <a:spcPts val="1800"/>
                                              </a:lnSpc>
                                              <a:spcBef>
                                                <a:spcPct val="0"/>
                                              </a:spcBef>
                                            </a:pPr>
                                            <a:r>
                                              <a:rPr lang="en-US" sz="2000" dirty="0">
                                                <a:ln w="900" cmpd="sng">
                                                  <a:solidFill>
                                                    <a:schemeClr val="tx1">
                                                      <a:alpha val="55000"/>
                                                    </a:schemeClr>
                                                  </a:solidFill>
                                                  <a:prstDash val="solid"/>
                                                </a:ln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  <a:cs typeface="Times New Roman" pitchFamily="18" charset="0"/>
                                              </a:rPr>
                                              <a:t>I</a:t>
                                            </a:r>
                                            <a:r>
                                              <a:rPr lang="ru-RU" sz="2000" baseline="-18000" dirty="0" smtClean="0">
                                                <a:ln w="900" cmpd="sng">
                                                  <a:solidFill>
                                                    <a:schemeClr val="tx1">
                                                      <a:alpha val="55000"/>
                                                    </a:schemeClr>
                                                  </a:solidFill>
                                                  <a:prstDash val="solid"/>
                                                </a:ln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  <a:cs typeface="Times New Roman" pitchFamily="18" charset="0"/>
                                              </a:rPr>
                                              <a:t>ЗН</a:t>
                                            </a:r>
                                            <a:endParaRPr lang="ru-RU" sz="2000" baseline="-18000" dirty="0">
                                              <a:ln w="900" cmpd="sng">
                                                <a:solidFill>
                                                  <a:schemeClr val="tx1">
                                                    <a:alpha val="55000"/>
                                                  </a:schemeClr>
                                                </a:solidFill>
                                                <a:prstDash val="solid"/>
                                              </a:ln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  <a:cs typeface="Times New Roman" pitchFamily="18" charset="0"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sp>
                                      <p:nvSpPr>
                                        <p:cNvPr id="37" name="Двойная стрелка вверх/вниз 36"/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233524" y="5922350"/>
                                          <a:ext cx="73269" cy="428025"/>
                                        </a:xfrm>
                                        <a:prstGeom prst="upDownArrow">
                                          <a:avLst/>
                                        </a:prstGeom>
                                        <a:solidFill>
                                          <a:srgbClr val="FF0000"/>
                                        </a:solidFill>
                                        <a:ln w="1905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ru-RU"/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7" name="Группа 123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1415156" y="4775127"/>
                                        <a:ext cx="2251748" cy="912607"/>
                                        <a:chOff x="1415156" y="4775127"/>
                                        <a:chExt cx="2251748" cy="912607"/>
                                      </a:xfrm>
                                    </p:grpSpPr>
                                    <p:sp>
                                      <p:nvSpPr>
                                        <p:cNvPr id="32" name="Rectangle 120"/>
                                        <p:cNvSpPr>
                                          <a:spLocks noChangeArrowheads="1"/>
                                        </p:cNvSpPr>
                                        <p:nvPr/>
                                      </p:nvSpPr>
                                      <p:spPr bwMode="auto">
                                        <a:xfrm>
                                          <a:off x="1415156" y="5259106"/>
                                          <a:ext cx="142876" cy="428628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 w="28575">
                                          <a:solidFill>
                                            <a:srgbClr val="000000"/>
                                          </a:solidFill>
                                          <a:miter lim="800000"/>
                                          <a:headEnd/>
                                          <a:tailEnd/>
                                        </a:ln>
                                      </p:spPr>
                                      <p:txBody>
                                        <a:bodyPr vert="horz" wrap="square" lIns="91440" tIns="45720" rIns="91440" bIns="45720" numCol="1" anchor="t" anchorCtr="0" compatLnSpc="1">
                                          <a:prstTxWarp prst="textNoShape">
                                            <a:avLst/>
                                          </a:prstTxWarp>
                                        </a:bodyPr>
                                        <a:lstStyle/>
                                        <a:p>
                                          <a:endParaRPr lang="ru-RU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33" name="Rectangle 120"/>
                                        <p:cNvSpPr>
                                          <a:spLocks noChangeArrowheads="1"/>
                                        </p:cNvSpPr>
                                        <p:nvPr/>
                                      </p:nvSpPr>
                                      <p:spPr bwMode="auto">
                                        <a:xfrm>
                                          <a:off x="3524028" y="4775127"/>
                                          <a:ext cx="142876" cy="292759"/>
                                        </a:xfrm>
                                        <a:prstGeom prst="rect">
                                          <a:avLst/>
                                        </a:prstGeom>
                                        <a:noFill/>
                                        <a:ln w="28575">
                                          <a:solidFill>
                                            <a:srgbClr val="000000"/>
                                          </a:solidFill>
                                          <a:miter lim="800000"/>
                                          <a:headEnd/>
                                          <a:tailEnd/>
                                        </a:ln>
                                      </p:spPr>
                                      <p:txBody>
                                        <a:bodyPr vert="horz" wrap="square" lIns="91440" tIns="45720" rIns="91440" bIns="45720" numCol="1" anchor="t" anchorCtr="0" compatLnSpc="1">
                                          <a:prstTxWarp prst="textNoShape">
                                            <a:avLst/>
                                          </a:prstTxWarp>
                                        </a:bodyPr>
                                        <a:lstStyle/>
                                        <a:p>
                                          <a:endParaRPr lang="ru-RU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34" name="Rectangle 120"/>
                                        <p:cNvSpPr>
                                          <a:spLocks noChangeArrowheads="1"/>
                                        </p:cNvSpPr>
                                        <p:nvPr/>
                                      </p:nvSpPr>
                                      <p:spPr bwMode="auto">
                                        <a:xfrm>
                                          <a:off x="3133959" y="4782222"/>
                                          <a:ext cx="142876" cy="292759"/>
                                        </a:xfrm>
                                        <a:prstGeom prst="rect">
                                          <a:avLst/>
                                        </a:prstGeom>
                                        <a:noFill/>
                                        <a:ln w="28575">
                                          <a:solidFill>
                                            <a:srgbClr val="000000"/>
                                          </a:solidFill>
                                          <a:miter lim="800000"/>
                                          <a:headEnd/>
                                          <a:tailEnd/>
                                        </a:ln>
                                      </p:spPr>
                                      <p:txBody>
                                        <a:bodyPr vert="horz" wrap="square" lIns="91440" tIns="45720" rIns="91440" bIns="45720" numCol="1" anchor="t" anchorCtr="0" compatLnSpc="1">
                                          <a:prstTxWarp prst="textNoShape">
                                            <a:avLst/>
                                          </a:prstTxWarp>
                                        </a:bodyPr>
                                        <a:lstStyle/>
                                        <a:p>
                                          <a:endParaRPr lang="ru-RU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35" name="Rectangle 120"/>
                                        <p:cNvSpPr>
                                          <a:spLocks noChangeArrowheads="1"/>
                                        </p:cNvSpPr>
                                        <p:nvPr/>
                                      </p:nvSpPr>
                                      <p:spPr bwMode="auto">
                                        <a:xfrm>
                                          <a:off x="2745044" y="4785809"/>
                                          <a:ext cx="142876" cy="292759"/>
                                        </a:xfrm>
                                        <a:prstGeom prst="rect">
                                          <a:avLst/>
                                        </a:prstGeom>
                                        <a:noFill/>
                                        <a:ln w="28575">
                                          <a:solidFill>
                                            <a:srgbClr val="000000"/>
                                          </a:solidFill>
                                          <a:miter lim="800000"/>
                                          <a:headEnd/>
                                          <a:tailEnd/>
                                        </a:ln>
                                      </p:spPr>
                                      <p:txBody>
                                        <a:bodyPr vert="horz" wrap="square" lIns="91440" tIns="45720" rIns="91440" bIns="45720" numCol="1" anchor="t" anchorCtr="0" compatLnSpc="1">
                                          <a:prstTxWarp prst="textNoShape">
                                            <a:avLst/>
                                          </a:prstTxWarp>
                                        </a:bodyPr>
                                        <a:lstStyle/>
                                        <a:p>
                                          <a:endParaRPr lang="ru-RU"/>
                                        </a:p>
                                      </p:txBody>
                                    </p:sp>
                                  </p:grpSp>
                                </p:grpSp>
                              </p:grpSp>
                              <p:grpSp>
                                <p:nvGrpSpPr>
                                  <p:cNvPr id="111" name="Группа 110"/>
                                  <p:cNvGrpSpPr/>
                                  <p:nvPr/>
                                </p:nvGrpSpPr>
                                <p:grpSpPr>
                                  <a:xfrm>
                                    <a:off x="1146652" y="1201962"/>
                                    <a:ext cx="240130" cy="846729"/>
                                    <a:chOff x="1146652" y="1201962"/>
                                    <a:chExt cx="240130" cy="846729"/>
                                  </a:xfrm>
                                </p:grpSpPr>
                                <p:cxnSp>
                                  <p:nvCxnSpPr>
                                    <p:cNvPr id="15" name="Прямая соединительная линия 14"/>
                                    <p:cNvCxnSpPr/>
                                    <p:nvPr/>
                                  </p:nvCxnSpPr>
                                  <p:spPr>
                                    <a:xfrm flipH="1">
                                      <a:off x="1146652" y="1201962"/>
                                      <a:ext cx="2716" cy="809131"/>
                                    </a:xfrm>
                                    <a:prstGeom prst="line">
                                      <a:avLst/>
                                    </a:prstGeom>
                                    <a:ln w="28575">
                                      <a:solidFill>
                                        <a:schemeClr val="tx1"/>
                                      </a:solidFill>
                                      <a:headEnd type="oval"/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17" name="Прямая соединительная линия 16"/>
                                    <p:cNvCxnSpPr/>
                                    <p:nvPr/>
                                  </p:nvCxnSpPr>
                                  <p:spPr>
                                    <a:xfrm>
                                      <a:off x="1386782" y="1936576"/>
                                      <a:ext cx="0" cy="112115"/>
                                    </a:xfrm>
                                    <a:prstGeom prst="line">
                                      <a:avLst/>
                                    </a:prstGeom>
                                    <a:ln w="635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18" name="Прямая соединительная линия 17"/>
                                    <p:cNvCxnSpPr/>
                                    <p:nvPr/>
                                  </p:nvCxnSpPr>
                                  <p:spPr>
                                    <a:xfrm flipV="1">
                                      <a:off x="1148010" y="1994510"/>
                                      <a:ext cx="238772" cy="1420"/>
                                    </a:xfrm>
                                    <a:prstGeom prst="line">
                                      <a:avLst/>
                                    </a:prstGeom>
                                    <a:ln w="28575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</p:grpSp>
                            </p:grpSp>
                            <p:cxnSp>
                              <p:nvCxnSpPr>
                                <p:cNvPr id="118" name="Прямая соединительная линия 117"/>
                                <p:cNvCxnSpPr/>
                                <p:nvPr/>
                              </p:nvCxnSpPr>
                              <p:spPr>
                                <a:xfrm>
                                  <a:off x="2249798" y="1424975"/>
                                  <a:ext cx="305978" cy="210844"/>
                                </a:xfrm>
                                <a:prstGeom prst="line">
                                  <a:avLst/>
                                </a:prstGeom>
                                <a:ln w="28575">
                                  <a:solidFill>
                                    <a:srgbClr val="FF0000"/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120" name="Прямая соединительная линия 119"/>
                                <p:cNvCxnSpPr/>
                                <p:nvPr/>
                              </p:nvCxnSpPr>
                              <p:spPr>
                                <a:xfrm rot="17100000">
                                  <a:off x="2256182" y="1410408"/>
                                  <a:ext cx="305978" cy="210844"/>
                                </a:xfrm>
                                <a:prstGeom prst="line">
                                  <a:avLst/>
                                </a:prstGeom>
                                <a:ln w="28575">
                                  <a:solidFill>
                                    <a:srgbClr val="FF0000"/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</p:grpSp>
                        <p:sp>
                          <p:nvSpPr>
                            <p:cNvPr id="115" name="AutoShape 95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rot="5400000" flipV="1">
                              <a:off x="3303256" y="2814067"/>
                              <a:ext cx="199068" cy="500016"/>
                            </a:xfrm>
                            <a:prstGeom prst="rightBracket">
                              <a:avLst>
                                <a:gd name="adj" fmla="val 13143"/>
                              </a:avLst>
                            </a:prstGeom>
                            <a:noFill/>
                            <a:ln w="28575">
                              <a:solidFill>
                                <a:srgbClr val="C00000"/>
                              </a:solidFill>
                              <a:prstDash val="sysDot"/>
                              <a:round/>
                              <a:headEnd type="triangle"/>
                              <a:tailEnd type="none" w="med" len="lg"/>
                            </a:ln>
                          </p:spPr>
                          <p:txBody>
                            <a:bodyPr vert="horz" wrap="square" lIns="36000" tIns="36000" rIns="36000" bIns="36000" numCol="1" anchor="ctr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</p:grpSp>
                    </p:grpSp>
                  </p:grpSp>
                  <p:sp>
                    <p:nvSpPr>
                      <p:cNvPr id="127" name="Прямоугольник 126"/>
                      <p:cNvSpPr/>
                      <p:nvPr/>
                    </p:nvSpPr>
                    <p:spPr>
                      <a:xfrm>
                        <a:off x="1619877" y="3003201"/>
                        <a:ext cx="661323" cy="341517"/>
                      </a:xfrm>
                      <a:prstGeom prst="rect">
                        <a:avLst/>
                      </a:prstGeom>
                      <a:solidFill>
                        <a:srgbClr val="FFCC00"/>
                      </a:solidFill>
                    </p:spPr>
                    <p:txBody>
                      <a:bodyPr wrap="square" lIns="0" tIns="0" rIns="0" bIns="0" anchor="ctr" anchorCtr="0">
                        <a:spAutoFit/>
                      </a:bodyPr>
                      <a:lstStyle/>
                      <a:p>
                        <a:pPr lvl="0" algn="ctr" fontAlgn="base">
                          <a:lnSpc>
                            <a:spcPts val="800"/>
                          </a:lnSpc>
                          <a:spcBef>
                            <a:spcPct val="0"/>
                          </a:spcBef>
                        </a:pPr>
                        <a:r>
                          <a:rPr lang="ru-RU" sz="1000" b="1" dirty="0" smtClean="0">
                            <a:latin typeface="Arial Narrow" pitchFamily="34" charset="0"/>
                            <a:cs typeface="Arial" pitchFamily="34" charset="0"/>
                          </a:rPr>
                          <a:t>Заземление </a:t>
                        </a:r>
                        <a:r>
                          <a:rPr lang="ru-RU" sz="1000" b="1" dirty="0" err="1" smtClean="0">
                            <a:latin typeface="Arial Narrow" pitchFamily="34" charset="0"/>
                            <a:cs typeface="Arial" pitchFamily="34" charset="0"/>
                          </a:rPr>
                          <a:t>нейтрали</a:t>
                        </a:r>
                        <a:r>
                          <a:rPr lang="ru-RU" sz="1000" b="1" dirty="0" smtClean="0">
                            <a:latin typeface="Arial Narrow" pitchFamily="34" charset="0"/>
                            <a:cs typeface="Arial" pitchFamily="34" charset="0"/>
                          </a:rPr>
                          <a:t> </a:t>
                        </a:r>
                        <a:r>
                          <a:rPr lang="ru-RU" sz="1000" b="1" dirty="0">
                            <a:solidFill>
                              <a:prstClr val="black"/>
                            </a:solidFill>
                            <a:latin typeface="Arial Narrow" pitchFamily="34" charset="0"/>
                            <a:cs typeface="Arial" pitchFamily="34" charset="0"/>
                          </a:rPr>
                          <a:t>(</a:t>
                        </a:r>
                        <a:r>
                          <a:rPr lang="ru-RU" sz="1000" b="1" dirty="0">
                            <a:solidFill>
                              <a:prstClr val="black"/>
                            </a:solidFill>
                            <a:latin typeface="Arial Narrow" pitchFamily="34" charset="0"/>
                            <a:cs typeface="Arial" pitchFamily="34" charset="0"/>
                            <a:sym typeface="Symbol" pitchFamily="18" charset="2"/>
                          </a:rPr>
                          <a:t></a:t>
                        </a:r>
                        <a:r>
                          <a:rPr lang="ru-RU" sz="1000" b="1" dirty="0">
                            <a:solidFill>
                              <a:prstClr val="black"/>
                            </a:solidFill>
                            <a:latin typeface="Arial Narrow" pitchFamily="34" charset="0"/>
                            <a:cs typeface="Arial" pitchFamily="34" charset="0"/>
                          </a:rPr>
                          <a:t>4 Ом)</a:t>
                        </a:r>
                      </a:p>
                    </p:txBody>
                  </p:sp>
                </p:grpSp>
                <p:sp>
                  <p:nvSpPr>
                    <p:cNvPr id="129" name="Text Box 7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619672" y="548680"/>
                      <a:ext cx="410586" cy="274147"/>
                    </a:xfrm>
                    <a:prstGeom prst="rect">
                      <a:avLst/>
                    </a:prstGeom>
                    <a:noFill/>
                    <a:ln w="2857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0" tIns="0" rIns="0" bIns="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dirty="0" smtClean="0">
                          <a:ln w="900" cmpd="sng">
                            <a:solidFill>
                              <a:schemeClr val="tx1"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a:t>I</a:t>
                      </a:r>
                      <a:r>
                        <a:rPr lang="ru-RU" sz="2000" baseline="-18000" dirty="0" smtClean="0">
                          <a:ln w="900" cmpd="sng">
                            <a:solidFill>
                              <a:schemeClr val="tx1"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a:t>КЗ</a:t>
                      </a:r>
                      <a:endParaRPr lang="ru-RU" sz="2000" baseline="-18000" dirty="0">
                        <a:ln w="900" cmpd="sng">
                          <a:solidFill>
                            <a:schemeClr val="tx1"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endParaRPr>
                    </a:p>
                  </p:txBody>
                </p:sp>
              </p:grpSp>
              <p:sp>
                <p:nvSpPr>
                  <p:cNvPr id="130" name="Скругленная прямоугольная выноска 129"/>
                  <p:cNvSpPr/>
                  <p:nvPr/>
                </p:nvSpPr>
                <p:spPr bwMode="auto">
                  <a:xfrm>
                    <a:off x="491047" y="2669570"/>
                    <a:ext cx="650766" cy="380406"/>
                  </a:xfrm>
                  <a:prstGeom prst="wedgeRoundRectCallout">
                    <a:avLst>
                      <a:gd name="adj1" fmla="val 43447"/>
                      <a:gd name="adj2" fmla="val -161913"/>
                      <a:gd name="adj3" fmla="val 16667"/>
                    </a:avLst>
                  </a:prstGeom>
                  <a:solidFill>
                    <a:srgbClr val="FFFF00"/>
                  </a:solidFill>
                  <a:ln w="19050">
                    <a:solidFill>
                      <a:srgbClr val="FF0000"/>
                    </a:solidFill>
                    <a:prstDash val="solid"/>
                    <a:round/>
                    <a:headEnd type="stealth" w="sm" len="sm"/>
                    <a:tailEnd/>
                  </a:ln>
                </p:spPr>
                <p:txBody>
                  <a:bodyPr vert="horz" wrap="square" lIns="0" tIns="0" rIns="0" bIns="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>
                      <a:lnSpc>
                        <a:spcPts val="800"/>
                      </a:lnSpc>
                    </a:pPr>
                    <a:r>
                      <a:rPr lang="ru-RU" sz="1400" b="1" dirty="0">
                        <a:latin typeface="Arial Narrow" pitchFamily="34" charset="0"/>
                      </a:rPr>
                      <a:t> </a:t>
                    </a:r>
                    <a:r>
                      <a:rPr lang="ru-RU" sz="1000" b="1" dirty="0">
                        <a:latin typeface="Arial Narrow" pitchFamily="34" charset="0"/>
                      </a:rPr>
                      <a:t>Нулевой защитный проводник</a:t>
                    </a:r>
                  </a:p>
                </p:txBody>
              </p:sp>
            </p:grpSp>
            <p:sp>
              <p:nvSpPr>
                <p:cNvPr id="136" name="AutoShape 95"/>
                <p:cNvSpPr>
                  <a:spLocks/>
                </p:cNvSpPr>
                <p:nvPr/>
              </p:nvSpPr>
              <p:spPr bwMode="auto">
                <a:xfrm rot="5400000" flipV="1">
                  <a:off x="1878219" y="1724958"/>
                  <a:ext cx="176080" cy="3344683"/>
                </a:xfrm>
                <a:prstGeom prst="rightBracket">
                  <a:avLst>
                    <a:gd name="adj" fmla="val 13143"/>
                  </a:avLst>
                </a:prstGeom>
                <a:noFill/>
                <a:ln w="28575">
                  <a:solidFill>
                    <a:srgbClr val="C00000"/>
                  </a:solidFill>
                  <a:prstDash val="sysDot"/>
                  <a:round/>
                  <a:headEnd type="triangle"/>
                  <a:tailEnd type="none" w="med" len="lg"/>
                </a:ln>
              </p:spPr>
              <p:txBody>
                <a:bodyPr vert="horz" wrap="square" lIns="36000" tIns="36000" rIns="36000" bIns="3600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</p:grpSp>
          <p:sp>
            <p:nvSpPr>
              <p:cNvPr id="113" name="Freeform 90"/>
              <p:cNvSpPr>
                <a:spLocks/>
              </p:cNvSpPr>
              <p:nvPr/>
            </p:nvSpPr>
            <p:spPr bwMode="auto">
              <a:xfrm>
                <a:off x="213827" y="794968"/>
                <a:ext cx="2099882" cy="569705"/>
              </a:xfrm>
              <a:custGeom>
                <a:avLst/>
                <a:gdLst/>
                <a:ahLst/>
                <a:cxnLst>
                  <a:cxn ang="0">
                    <a:pos x="1710" y="627"/>
                  </a:cxn>
                  <a:cxn ang="0">
                    <a:pos x="0" y="627"/>
                  </a:cxn>
                  <a:cxn ang="0">
                    <a:pos x="0" y="0"/>
                  </a:cxn>
                  <a:cxn ang="0">
                    <a:pos x="3819" y="0"/>
                  </a:cxn>
                  <a:cxn ang="0">
                    <a:pos x="3819" y="741"/>
                  </a:cxn>
                </a:cxnLst>
                <a:rect l="0" t="0" r="r" b="b"/>
                <a:pathLst>
                  <a:path w="3819" h="741">
                    <a:moveTo>
                      <a:pt x="1710" y="627"/>
                    </a:moveTo>
                    <a:lnTo>
                      <a:pt x="0" y="627"/>
                    </a:lnTo>
                    <a:lnTo>
                      <a:pt x="0" y="0"/>
                    </a:lnTo>
                    <a:lnTo>
                      <a:pt x="3819" y="0"/>
                    </a:lnTo>
                    <a:lnTo>
                      <a:pt x="3819" y="741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prstDash val="sysDash"/>
                <a:round/>
                <a:headEnd/>
                <a:tailEnd type="triangle" w="med" len="lg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sp>
          <p:nvSpPr>
            <p:cNvPr id="117" name="Text Box 76"/>
            <p:cNvSpPr txBox="1">
              <a:spLocks noChangeArrowheads="1"/>
            </p:cNvSpPr>
            <p:nvPr/>
          </p:nvSpPr>
          <p:spPr bwMode="auto">
            <a:xfrm>
              <a:off x="3491880" y="2060848"/>
              <a:ext cx="410586" cy="27414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18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r>
                <a:rPr lang="en-US" sz="2000" dirty="0" smtClean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latin typeface="Cambria Math"/>
                  <a:cs typeface="Times New Roman" pitchFamily="18" charset="0"/>
                </a:rPr>
                <a:t>I</a:t>
              </a:r>
              <a:r>
                <a:rPr lang="ru-RU" sz="2000" baseline="-18000" dirty="0" smtClean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latin typeface="Cambria Math"/>
                  <a:cs typeface="Times New Roman" pitchFamily="18" charset="0"/>
                </a:rPr>
                <a:t>КЗ</a:t>
              </a:r>
              <a:endParaRPr lang="ru-RU" sz="2000" baseline="-18000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9277538"/>
      </p:ext>
    </p:extLst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1" name="Прямоугольник 10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ru-RU" sz="1200" b="1" i="1" kern="0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Кафедра ЛТ и ЭП         </a:t>
              </a:r>
              <a:r>
                <a:rPr lang="ru-RU" sz="1200" i="1" kern="0" dirty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Александр Слободянюк</a:t>
              </a:r>
              <a:r>
                <a:rPr lang="en-US" sz="1200" i="1" kern="0" dirty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,</a:t>
              </a:r>
              <a:r>
                <a:rPr lang="ru-RU" sz="1200" i="1" kern="0" dirty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  </a:t>
              </a:r>
              <a:r>
                <a:rPr lang="en-US" sz="1200" b="1" i="1" kern="0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e-mail: </a:t>
              </a:r>
              <a:r>
                <a:rPr lang="en-US" sz="1200" i="1" kern="0" dirty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al.al.slob@gmail.com</a:t>
              </a:r>
              <a:endParaRPr lang="ru-RU" kern="0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2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110" name="Скругленный прямоугольник 109"/>
          <p:cNvSpPr/>
          <p:nvPr/>
        </p:nvSpPr>
        <p:spPr bwMode="auto">
          <a:xfrm>
            <a:off x="827584" y="44625"/>
            <a:ext cx="7488832" cy="576063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</a:pP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АНАЛИЗ 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ЭФФЕКТИВНОСТИ ПРИМЕНЕНИЯ ЗАЩИТНОГО ЗАНУЛЕНИЯ В ЭЛЕКТРИЧЕСКИХ СЕТЯХ С ИЗОЛИРОВАННОЙ НЕЙТРАЛЬЮ</a:t>
            </a:r>
            <a:endParaRPr lang="ru-RU" sz="2000" b="1" dirty="0">
              <a:solidFill>
                <a:prstClr val="black"/>
              </a:solidFill>
              <a:latin typeface="Arial Narrow" pitchFamily="34" charset="0"/>
              <a:cs typeface="Arial" pitchFamily="34" charset="0"/>
            </a:endParaRPr>
          </a:p>
        </p:txBody>
      </p:sp>
      <p:pic>
        <p:nvPicPr>
          <p:cNvPr id="111" name="Рисунок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" y="6284168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" name="Скругленный прямоугольник 111"/>
          <p:cNvSpPr/>
          <p:nvPr/>
        </p:nvSpPr>
        <p:spPr bwMode="auto">
          <a:xfrm>
            <a:off x="611560" y="6158505"/>
            <a:ext cx="7978012" cy="646871"/>
          </a:xfrm>
          <a:prstGeom prst="roundRect">
            <a:avLst>
              <a:gd name="adj" fmla="val 8352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 cmpd="sng">
            <a:solidFill>
              <a:srgbClr val="FF0000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algn="just">
              <a:lnSpc>
                <a:spcPts val="2200"/>
              </a:lnSpc>
            </a:pPr>
            <a:r>
              <a:rPr lang="ru-RU" sz="22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Вывод</a:t>
            </a:r>
            <a:r>
              <a:rPr lang="ru-RU" sz="22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:</a:t>
            </a:r>
            <a:r>
              <a:rPr lang="ru-RU" sz="22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200" b="1" dirty="0" err="1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Зануление</a:t>
            </a:r>
            <a:r>
              <a:rPr lang="ru-RU" sz="22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не  </a:t>
            </a:r>
            <a:r>
              <a:rPr lang="ru-RU" sz="22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является</a:t>
            </a:r>
            <a:r>
              <a:rPr lang="ru-RU" sz="22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CC66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 эффективной мерой защиты в сетях с </a:t>
            </a:r>
            <a:r>
              <a:rPr lang="ru-RU" sz="22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CC66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изолированной </a:t>
            </a:r>
            <a:r>
              <a:rPr lang="ru-RU" sz="2200" b="1" dirty="0" err="1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CC66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нейтралью</a:t>
            </a:r>
            <a:r>
              <a:rPr lang="ru-RU" sz="22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CC66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!</a:t>
            </a:r>
            <a:endParaRPr lang="ru-RU" sz="22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latin typeface="Arial Narrow" pitchFamily="34" charset="0"/>
              <a:ea typeface="Cambria Math" pitchFamily="18" charset="0"/>
              <a:cs typeface="Arial" pitchFamily="34" charset="0"/>
            </a:endParaRPr>
          </a:p>
        </p:txBody>
      </p:sp>
      <p:sp>
        <p:nvSpPr>
          <p:cNvPr id="113" name="Скругленный прямоугольник 112"/>
          <p:cNvSpPr/>
          <p:nvPr/>
        </p:nvSpPr>
        <p:spPr bwMode="auto">
          <a:xfrm>
            <a:off x="107504" y="4994642"/>
            <a:ext cx="8482068" cy="1069490"/>
          </a:xfrm>
          <a:prstGeom prst="roundRect">
            <a:avLst>
              <a:gd name="adj" fmla="val 9565"/>
            </a:avLst>
          </a:prstGeom>
          <a:gradFill flip="none" rotWithShape="1">
            <a:gsLst>
              <a:gs pos="0">
                <a:srgbClr val="66FF33">
                  <a:tint val="66000"/>
                  <a:satMod val="160000"/>
                </a:srgbClr>
              </a:gs>
              <a:gs pos="50000">
                <a:srgbClr val="66FF33">
                  <a:tint val="44500"/>
                  <a:satMod val="160000"/>
                </a:srgbClr>
              </a:gs>
              <a:gs pos="100000">
                <a:srgbClr val="66FF33">
                  <a:tint val="23500"/>
                  <a:satMod val="160000"/>
                </a:srgbClr>
              </a:gs>
            </a:gsLst>
            <a:lin ang="16200000" scaled="1"/>
            <a:tileRect/>
          </a:gradFill>
          <a:ln w="38100" cmpd="sng">
            <a:solidFill>
              <a:srgbClr val="FF0000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457200" algn="just">
              <a:lnSpc>
                <a:spcPts val="2000"/>
              </a:lnSpc>
            </a:pPr>
            <a:r>
              <a:rPr lang="ru-RU" sz="20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Но для аварийного режима работы сети с изолированной </a:t>
            </a:r>
            <a:r>
              <a:rPr lang="ru-RU" sz="2000" b="1" dirty="0" err="1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нейтралью</a:t>
            </a:r>
            <a:r>
              <a:rPr lang="ru-RU" sz="20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:  </a:t>
            </a: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п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ри замыкании, например, </a:t>
            </a:r>
            <a:r>
              <a:rPr lang="ru-RU" sz="20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фазы B  на землю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, ток короткого замыкания (</a:t>
            </a:r>
            <a:r>
              <a:rPr lang="en-US" sz="2000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I</a:t>
            </a:r>
            <a:r>
              <a:rPr lang="ru-RU" sz="2000" baseline="-18000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КЗ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), в этом случае, потечет уже через тело человека и</a:t>
            </a:r>
            <a:r>
              <a:rPr lang="ru-RU" sz="20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</a:rPr>
              <a:t>, как следствие, существенно увеличивается вероятность гибели человека!</a:t>
            </a:r>
            <a:endParaRPr lang="ru-RU" sz="2000" b="1" dirty="0">
              <a:ln w="12700">
                <a:solidFill>
                  <a:schemeClr val="tx1"/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Narrow" pitchFamily="34" charset="0"/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114196" y="703582"/>
            <a:ext cx="4283445" cy="3013450"/>
            <a:chOff x="107504" y="703582"/>
            <a:chExt cx="4283445" cy="3013450"/>
          </a:xfrm>
        </p:grpSpPr>
        <p:grpSp>
          <p:nvGrpSpPr>
            <p:cNvPr id="3" name="Группа 2"/>
            <p:cNvGrpSpPr/>
            <p:nvPr/>
          </p:nvGrpSpPr>
          <p:grpSpPr>
            <a:xfrm>
              <a:off x="107504" y="703582"/>
              <a:ext cx="4283445" cy="3013450"/>
              <a:chOff x="135968" y="703582"/>
              <a:chExt cx="4283445" cy="3013450"/>
            </a:xfrm>
          </p:grpSpPr>
          <p:grpSp>
            <p:nvGrpSpPr>
              <p:cNvPr id="6" name="Группа 5"/>
              <p:cNvGrpSpPr/>
              <p:nvPr/>
            </p:nvGrpSpPr>
            <p:grpSpPr>
              <a:xfrm>
                <a:off x="135968" y="703582"/>
                <a:ext cx="4283445" cy="3013450"/>
                <a:chOff x="135968" y="505144"/>
                <a:chExt cx="4283445" cy="3013450"/>
              </a:xfrm>
            </p:grpSpPr>
            <p:grpSp>
              <p:nvGrpSpPr>
                <p:cNvPr id="7" name="Группа 6"/>
                <p:cNvGrpSpPr/>
                <p:nvPr/>
              </p:nvGrpSpPr>
              <p:grpSpPr>
                <a:xfrm>
                  <a:off x="135968" y="505144"/>
                  <a:ext cx="4283445" cy="3013450"/>
                  <a:chOff x="135968" y="516022"/>
                  <a:chExt cx="4283445" cy="3013450"/>
                </a:xfrm>
              </p:grpSpPr>
              <p:grpSp>
                <p:nvGrpSpPr>
                  <p:cNvPr id="14" name="Группа 13"/>
                  <p:cNvGrpSpPr/>
                  <p:nvPr/>
                </p:nvGrpSpPr>
                <p:grpSpPr>
                  <a:xfrm>
                    <a:off x="135968" y="516022"/>
                    <a:ext cx="4283445" cy="3013450"/>
                    <a:chOff x="142287" y="548680"/>
                    <a:chExt cx="4283445" cy="3013450"/>
                  </a:xfrm>
                </p:grpSpPr>
                <p:grpSp>
                  <p:nvGrpSpPr>
                    <p:cNvPr id="16" name="Группа 15"/>
                    <p:cNvGrpSpPr/>
                    <p:nvPr/>
                  </p:nvGrpSpPr>
                  <p:grpSpPr>
                    <a:xfrm>
                      <a:off x="142287" y="548680"/>
                      <a:ext cx="4283445" cy="3013450"/>
                      <a:chOff x="251520" y="548680"/>
                      <a:chExt cx="4283445" cy="3013450"/>
                    </a:xfrm>
                  </p:grpSpPr>
                  <p:grpSp>
                    <p:nvGrpSpPr>
                      <p:cNvPr id="20" name="Группа 19"/>
                      <p:cNvGrpSpPr/>
                      <p:nvPr/>
                    </p:nvGrpSpPr>
                    <p:grpSpPr>
                      <a:xfrm>
                        <a:off x="251520" y="785715"/>
                        <a:ext cx="4283445" cy="2776415"/>
                        <a:chOff x="132904" y="641699"/>
                        <a:chExt cx="4283445" cy="2776415"/>
                      </a:xfrm>
                    </p:grpSpPr>
                    <p:cxnSp>
                      <p:nvCxnSpPr>
                        <p:cNvPr id="22" name="Прямая соединительная линия 21"/>
                        <p:cNvCxnSpPr/>
                        <p:nvPr/>
                      </p:nvCxnSpPr>
                      <p:spPr>
                        <a:xfrm flipH="1">
                          <a:off x="281827" y="1220259"/>
                          <a:ext cx="3930133" cy="0"/>
                        </a:xfrm>
                        <a:prstGeom prst="line">
                          <a:avLst/>
                        </a:prstGeom>
                        <a:ln w="28575">
                          <a:solidFill>
                            <a:schemeClr val="tx1"/>
                          </a:solidFill>
                          <a:tailEnd type="oval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23" name="Группа 22"/>
                        <p:cNvGrpSpPr/>
                        <p:nvPr/>
                      </p:nvGrpSpPr>
                      <p:grpSpPr>
                        <a:xfrm>
                          <a:off x="132904" y="641699"/>
                          <a:ext cx="4283445" cy="2776415"/>
                          <a:chOff x="145604" y="641699"/>
                          <a:chExt cx="4283445" cy="2776415"/>
                        </a:xfrm>
                      </p:grpSpPr>
                      <p:sp>
                        <p:nvSpPr>
                          <p:cNvPr id="24" name="Text Box 76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807901" y="2649373"/>
                            <a:ext cx="467341" cy="349153"/>
                          </a:xfrm>
                          <a:prstGeom prst="rect">
                            <a:avLst/>
                          </a:prstGeom>
                          <a:noFill/>
                          <a:ln w="28575">
                            <a:noFill/>
                            <a:miter lim="800000"/>
                            <a:headEnd/>
                            <a:tailEnd/>
                          </a:ln>
                        </p:spPr>
                        <p:txBody>
                          <a:bodyPr vert="horz" wrap="square" lIns="0" tIns="0" rIns="0" bIns="0" numCol="1" anchor="ctr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pPr marL="0" marR="0" lvl="0" indent="0" algn="ctr" defTabSz="914400" rtl="0" eaLnBrk="1" fontAlgn="base" latinLnBrk="0" hangingPunct="1">
                              <a:lnSpc>
                                <a:spcPts val="1800"/>
                              </a:lnSpc>
                              <a:spcBef>
                                <a:spcPct val="0"/>
                              </a:spcBef>
                              <a:buClrTx/>
                              <a:buSzTx/>
                              <a:buFontTx/>
                              <a:buNone/>
                              <a:tabLst/>
                            </a:pPr>
                            <a:r>
                              <a:rPr lang="en-US" sz="2000" dirty="0" smtClean="0">
                                <a:ln w="900" cmpd="sng">
                                  <a:solidFill>
                                    <a:schemeClr val="tx1">
                                      <a:alpha val="55000"/>
                                    </a:schemeClr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a:t>R</a:t>
                            </a:r>
                            <a:r>
                              <a:rPr lang="ru-RU" sz="2000" baseline="-18000" dirty="0" smtClean="0">
                                <a:ln w="900" cmpd="sng">
                                  <a:solidFill>
                                    <a:schemeClr val="tx1">
                                      <a:alpha val="55000"/>
                                    </a:schemeClr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a:t>ЗМ</a:t>
                            </a:r>
                            <a:endParaRPr lang="ru-RU" sz="2000" baseline="-18000" dirty="0">
                              <a:ln w="900" cmpd="sng">
                                <a:solidFill>
                                  <a:schemeClr val="tx1">
                                    <a:alpha val="55000"/>
                                  </a:schemeClr>
                                </a:solidFill>
                                <a:prstDash val="solid"/>
                              </a:ln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endParaRPr>
                          </a:p>
                        </p:txBody>
                      </p:sp>
                      <p:grpSp>
                        <p:nvGrpSpPr>
                          <p:cNvPr id="25" name="Группа 24"/>
                          <p:cNvGrpSpPr/>
                          <p:nvPr/>
                        </p:nvGrpSpPr>
                        <p:grpSpPr>
                          <a:xfrm>
                            <a:off x="145604" y="641699"/>
                            <a:ext cx="4283445" cy="2776415"/>
                            <a:chOff x="145604" y="641699"/>
                            <a:chExt cx="4283445" cy="2776415"/>
                          </a:xfrm>
                        </p:grpSpPr>
                        <p:sp>
                          <p:nvSpPr>
                            <p:cNvPr id="26" name="Freeform 76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rot="150418">
                              <a:off x="3707350" y="903368"/>
                              <a:ext cx="349127" cy="2074700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114" y="0"/>
                                </a:cxn>
                                <a:cxn ang="0">
                                  <a:pos x="0" y="342"/>
                                </a:cxn>
                                <a:cxn ang="0">
                                  <a:pos x="171" y="171"/>
                                </a:cxn>
                                <a:cxn ang="0">
                                  <a:pos x="0" y="684"/>
                                </a:cxn>
                              </a:cxnLst>
                              <a:rect l="0" t="0" r="r" b="b"/>
                              <a:pathLst>
                                <a:path w="171" h="684">
                                  <a:moveTo>
                                    <a:pt x="114" y="0"/>
                                  </a:moveTo>
                                  <a:lnTo>
                                    <a:pt x="0" y="342"/>
                                  </a:lnTo>
                                  <a:lnTo>
                                    <a:pt x="171" y="171"/>
                                  </a:lnTo>
                                  <a:lnTo>
                                    <a:pt x="0" y="684"/>
                                  </a:lnTo>
                                </a:path>
                              </a:pathLst>
                            </a:custGeom>
                            <a:noFill/>
                            <a:ln w="28575">
                              <a:solidFill>
                                <a:srgbClr val="C00000"/>
                              </a:solidFill>
                              <a:prstDash val="sysDot"/>
                              <a:round/>
                              <a:headEnd type="oval"/>
                              <a:tailEnd type="triangle" w="med" len="lg"/>
                            </a:ln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  <p:grpSp>
                          <p:nvGrpSpPr>
                            <p:cNvPr id="27" name="Группа 26"/>
                            <p:cNvGrpSpPr/>
                            <p:nvPr/>
                          </p:nvGrpSpPr>
                          <p:grpSpPr>
                            <a:xfrm>
                              <a:off x="145604" y="641699"/>
                              <a:ext cx="4283445" cy="2776415"/>
                              <a:chOff x="144539" y="641699"/>
                              <a:chExt cx="4283445" cy="2776415"/>
                            </a:xfrm>
                          </p:grpSpPr>
                          <p:grpSp>
                            <p:nvGrpSpPr>
                              <p:cNvPr id="29" name="Группа 28"/>
                              <p:cNvGrpSpPr/>
                              <p:nvPr/>
                            </p:nvGrpSpPr>
                            <p:grpSpPr>
                              <a:xfrm>
                                <a:off x="2643024" y="1756647"/>
                                <a:ext cx="620617" cy="1235746"/>
                                <a:chOff x="1147725" y="3553708"/>
                                <a:chExt cx="682679" cy="1359319"/>
                              </a:xfrm>
                            </p:grpSpPr>
                            <p:sp>
                              <p:nvSpPr>
                                <p:cNvPr id="92" name="Скругленный прямоугольник 91"/>
                                <p:cNvSpPr/>
                                <p:nvPr/>
                              </p:nvSpPr>
                              <p:spPr>
                                <a:xfrm rot="19279228" flipH="1">
                                  <a:off x="1765859" y="3897390"/>
                                  <a:ext cx="64545" cy="255617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solidFill>
                                  <a:srgbClr val="FFCC99"/>
                                </a:solidFill>
                                <a:ln w="31750" cap="flat" cmpd="sng" algn="ctr">
                                  <a:solidFill>
                                    <a:sysClr val="windowText" lastClr="000000"/>
                                  </a:solidFill>
                                  <a:prstDash val="solid"/>
                                </a:ln>
                                <a:effectLst/>
                              </p:spPr>
                              <p:txBody>
                                <a:bodyPr rtlCol="0" anchor="ctr"/>
                                <a:lstStyle/>
                                <a:p>
                                  <a:pPr marL="0" marR="0" lvl="0" indent="0" algn="ctr" defTabSz="914400" eaLnBrk="1" fontAlgn="base" latinLnBrk="0" hangingPunct="1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tabLst/>
                                    <a:defRPr/>
                                  </a:pPr>
                                  <a:endParaRPr kumimoji="0" lang="ru-RU" sz="1800" b="0" i="0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libri"/>
                                    <a:ea typeface="+mn-ea"/>
                                    <a:cs typeface="+mn-cs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93" name="Скругленный прямоугольник 92"/>
                                <p:cNvSpPr/>
                                <p:nvPr/>
                              </p:nvSpPr>
                              <p:spPr>
                                <a:xfrm rot="12979228" flipH="1">
                                  <a:off x="1368499" y="3891332"/>
                                  <a:ext cx="65770" cy="255617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solidFill>
                                  <a:srgbClr val="FFCC99"/>
                                </a:solidFill>
                                <a:ln w="31750" cap="flat" cmpd="sng" algn="ctr">
                                  <a:solidFill>
                                    <a:sysClr val="windowText" lastClr="000000"/>
                                  </a:solidFill>
                                  <a:prstDash val="solid"/>
                                </a:ln>
                                <a:effectLst/>
                              </p:spPr>
                              <p:txBody>
                                <a:bodyPr rtlCol="0" anchor="ctr"/>
                                <a:lstStyle/>
                                <a:p>
                                  <a:pPr marL="0" marR="0" lvl="0" indent="0" algn="ctr" defTabSz="914400" eaLnBrk="1" fontAlgn="base" latinLnBrk="0" hangingPunct="1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tabLst/>
                                    <a:defRPr/>
                                  </a:pPr>
                                  <a:endParaRPr kumimoji="0" lang="ru-RU" sz="1800" b="0" i="0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libri"/>
                                    <a:ea typeface="+mn-ea"/>
                                    <a:cs typeface="+mn-cs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94" name="Скругленный прямоугольник 93"/>
                                <p:cNvSpPr/>
                                <p:nvPr/>
                              </p:nvSpPr>
                              <p:spPr>
                                <a:xfrm rot="7829361" flipH="1">
                                  <a:off x="1235152" y="3955874"/>
                                  <a:ext cx="57525" cy="232379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31750" cap="flat" cmpd="sng" algn="ctr">
                                  <a:solidFill>
                                    <a:sysClr val="windowText" lastClr="000000"/>
                                  </a:solidFill>
                                  <a:prstDash val="solid"/>
                                </a:ln>
                                <a:effectLst/>
                              </p:spPr>
                              <p:txBody>
                                <a:bodyPr rtlCol="0" anchor="ctr"/>
                                <a:lstStyle/>
                                <a:p>
                                  <a:pPr marL="0" marR="0" lvl="0" indent="0" algn="ctr" defTabSz="914400" eaLnBrk="1" fontAlgn="base" latinLnBrk="0" hangingPunct="1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tabLst/>
                                    <a:defRPr/>
                                  </a:pPr>
                                  <a:endParaRPr kumimoji="0" lang="ru-RU" sz="1800" b="0" i="0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libri"/>
                                    <a:ea typeface="+mn-ea"/>
                                    <a:cs typeface="+mn-cs"/>
                                  </a:endParaRPr>
                                </a:p>
                              </p:txBody>
                            </p:sp>
                            <p:grpSp>
                              <p:nvGrpSpPr>
                                <p:cNvPr id="95" name="Группа 94"/>
                                <p:cNvGrpSpPr/>
                                <p:nvPr/>
                              </p:nvGrpSpPr>
                              <p:grpSpPr>
                                <a:xfrm>
                                  <a:off x="1368318" y="3553708"/>
                                  <a:ext cx="417896" cy="1359319"/>
                                  <a:chOff x="1368318" y="3553708"/>
                                  <a:chExt cx="417896" cy="1359319"/>
                                </a:xfrm>
                              </p:grpSpPr>
                              <p:grpSp>
                                <p:nvGrpSpPr>
                                  <p:cNvPr id="97" name="Группа 96"/>
                                  <p:cNvGrpSpPr/>
                                  <p:nvPr/>
                                </p:nvGrpSpPr>
                                <p:grpSpPr>
                                  <a:xfrm>
                                    <a:off x="1368318" y="3598095"/>
                                    <a:ext cx="417896" cy="1314932"/>
                                    <a:chOff x="742051" y="1452707"/>
                                    <a:chExt cx="459124" cy="1683968"/>
                                  </a:xfrm>
                                </p:grpSpPr>
                                <p:sp>
                                  <p:nvSpPr>
                                    <p:cNvPr id="99" name="Прямоугольник 98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905906" y="1754304"/>
                                      <a:ext cx="131388" cy="86239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 w="31750" cap="flat" cmpd="sng" algn="ctr">
                                      <a:solidFill>
                                        <a:sysClr val="windowText" lastClr="000000"/>
                                      </a:solidFill>
                                      <a:prstDash val="solid"/>
                                    </a:ln>
                                    <a:effectLst/>
                                  </p:spPr>
                                  <p:txBody>
                                    <a:bodyPr rtlCol="0" anchor="ctr"/>
                                    <a:lstStyle/>
                                    <a:p>
                                      <a:pPr marL="0" marR="0" lvl="0" indent="0" algn="ctr" defTabSz="914400" eaLnBrk="1" fontAlgn="base" latinLnBrk="0" hangingPunct="1">
                                        <a:lnSpc>
                                          <a:spcPct val="100000"/>
                                        </a:lnSpc>
                                        <a:spcBef>
                                          <a:spcPct val="0"/>
                                        </a:spcBef>
                                        <a:spcAft>
                                          <a:spcPct val="0"/>
                                        </a:spcAft>
                                        <a:buClrTx/>
                                        <a:buSzTx/>
                                        <a:buFontTx/>
                                        <a:buNone/>
                                        <a:tabLst/>
                                        <a:defRPr/>
                                      </a:pPr>
                                      <a:endParaRPr kumimoji="0" lang="ru-RU" sz="1800" b="0" i="0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libri"/>
                                        <a:ea typeface="+mn-ea"/>
                                        <a:cs typeface="+mn-cs"/>
                                      </a:endParaRPr>
                                    </a:p>
                                  </p:txBody>
                                </p:sp>
                                <p:grpSp>
                                  <p:nvGrpSpPr>
                                    <p:cNvPr id="100" name="Группа 99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742051" y="1452707"/>
                                      <a:ext cx="459124" cy="1683968"/>
                                      <a:chOff x="742051" y="1452707"/>
                                      <a:chExt cx="459124" cy="1683968"/>
                                    </a:xfrm>
                                  </p:grpSpPr>
                                  <p:sp>
                                    <p:nvSpPr>
                                      <p:cNvPr id="101" name="Скругленный прямоугольник 100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793068" y="1852128"/>
                                        <a:ext cx="357065" cy="479302"/>
                                      </a:xfrm>
                                      <a:prstGeom prst="roundRect">
                                        <a:avLst/>
                                      </a:prstGeom>
                                      <a:solidFill>
                                        <a:srgbClr val="FFCC99"/>
                                      </a:solidFill>
                                      <a:ln w="31750" cap="flat" cmpd="sng" algn="ctr">
                                        <a:solidFill>
                                          <a:sysClr val="windowText" lastClr="000000"/>
                                        </a:solidFill>
                                        <a:prstDash val="solid"/>
                                      </a:ln>
                                      <a:effectLst/>
                                    </p:spPr>
                                    <p:txBody>
                                      <a:bodyPr rtlCol="0" anchor="ctr"/>
                                      <a:lstStyle/>
                                      <a:p>
                                        <a:pPr marL="0" marR="0" lvl="0" indent="0" algn="ctr" defTabSz="914400" eaLnBrk="1" fontAlgn="base" latinLnBrk="0" hangingPunct="1">
                                          <a:lnSpc>
                                            <a:spcPct val="100000"/>
                                          </a:lnSpc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buClrTx/>
                                          <a:buSzTx/>
                                          <a:buFontTx/>
                                          <a:buNone/>
                                          <a:tabLst/>
                                          <a:defRPr/>
                                        </a:pPr>
                                        <a:endParaRPr kumimoji="0" lang="ru-RU" sz="1800" b="0" i="0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libri"/>
                                          <a:ea typeface="+mn-ea"/>
                                          <a:cs typeface="+mn-cs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02" name="Скругленный прямоугольник 101"/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1026789" y="2441436"/>
                                        <a:ext cx="120662" cy="547128"/>
                                      </a:xfrm>
                                      <a:prstGeom prst="roundRect">
                                        <a:avLst>
                                          <a:gd name="adj" fmla="val 50000"/>
                                        </a:avLst>
                                      </a:prstGeom>
                                      <a:noFill/>
                                      <a:ln w="31750" cap="flat" cmpd="sng" algn="ctr">
                                        <a:solidFill>
                                          <a:sysClr val="windowText" lastClr="000000"/>
                                        </a:solidFill>
                                        <a:prstDash val="solid"/>
                                      </a:ln>
                                      <a:effectLst/>
                                    </p:spPr>
                                    <p:txBody>
                                      <a:bodyPr rtlCol="0" anchor="ctr"/>
                                      <a:lstStyle/>
                                      <a:p>
                                        <a:pPr marL="0" marR="0" lvl="0" indent="0" algn="ctr" defTabSz="914400" eaLnBrk="1" fontAlgn="base" latinLnBrk="0" hangingPunct="1">
                                          <a:lnSpc>
                                            <a:spcPct val="100000"/>
                                          </a:lnSpc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buClrTx/>
                                          <a:buSzTx/>
                                          <a:buFontTx/>
                                          <a:buNone/>
                                          <a:tabLst/>
                                          <a:defRPr/>
                                        </a:pPr>
                                        <a:endParaRPr kumimoji="0" lang="ru-RU" sz="1800" b="0" i="0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libri"/>
                                          <a:ea typeface="+mn-ea"/>
                                          <a:cs typeface="+mn-cs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03" name="Скругленный прямоугольник 102"/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797916" y="2455328"/>
                                        <a:ext cx="120662" cy="547128"/>
                                      </a:xfrm>
                                      <a:prstGeom prst="roundRect">
                                        <a:avLst>
                                          <a:gd name="adj" fmla="val 50000"/>
                                        </a:avLst>
                                      </a:prstGeom>
                                      <a:noFill/>
                                      <a:ln w="31750" cap="flat" cmpd="sng" algn="ctr">
                                        <a:solidFill>
                                          <a:sysClr val="windowText" lastClr="000000"/>
                                        </a:solidFill>
                                        <a:prstDash val="solid"/>
                                      </a:ln>
                                      <a:effectLst/>
                                    </p:spPr>
                                    <p:txBody>
                                      <a:bodyPr rtlCol="0" anchor="ctr"/>
                                      <a:lstStyle/>
                                      <a:p>
                                        <a:pPr marL="0" marR="0" lvl="0" indent="0" algn="ctr" defTabSz="914400" eaLnBrk="1" fontAlgn="base" latinLnBrk="0" hangingPunct="1">
                                          <a:lnSpc>
                                            <a:spcPct val="100000"/>
                                          </a:lnSpc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buClrTx/>
                                          <a:buSzTx/>
                                          <a:buFontTx/>
                                          <a:buNone/>
                                          <a:tabLst/>
                                          <a:defRPr/>
                                        </a:pPr>
                                        <a:endParaRPr kumimoji="0" lang="ru-RU" sz="1800" b="0" i="0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libri"/>
                                          <a:ea typeface="+mn-ea"/>
                                          <a:cs typeface="+mn-cs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04" name="Скругленный прямоугольник 103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793068" y="2276872"/>
                                        <a:ext cx="357065" cy="269620"/>
                                      </a:xfrm>
                                      <a:prstGeom prst="roundRect">
                                        <a:avLst/>
                                      </a:prstGeom>
                                      <a:solidFill>
                                        <a:srgbClr val="00B050"/>
                                      </a:solidFill>
                                      <a:ln w="31750" cap="flat" cmpd="sng" algn="ctr">
                                        <a:solidFill>
                                          <a:sysClr val="windowText" lastClr="000000"/>
                                        </a:solidFill>
                                        <a:prstDash val="solid"/>
                                      </a:ln>
                                      <a:effectLst/>
                                    </p:spPr>
                                    <p:txBody>
                                      <a:bodyPr rtlCol="0" anchor="ctr"/>
                                      <a:lstStyle/>
                                      <a:p>
                                        <a:pPr marL="0" marR="0" lvl="0" indent="0" algn="ctr" defTabSz="914400" eaLnBrk="1" fontAlgn="base" latinLnBrk="0" hangingPunct="1">
                                          <a:lnSpc>
                                            <a:spcPct val="100000"/>
                                          </a:lnSpc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buClrTx/>
                                          <a:buSzTx/>
                                          <a:buFontTx/>
                                          <a:buNone/>
                                          <a:tabLst/>
                                          <a:defRPr/>
                                        </a:pPr>
                                        <a:endParaRPr kumimoji="0" lang="ru-RU" sz="1800" b="0" i="0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libri"/>
                                          <a:ea typeface="+mn-ea"/>
                                          <a:cs typeface="+mn-cs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05" name="Улыбающееся лицо 104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838124" y="1452707"/>
                                        <a:ext cx="267218" cy="309835"/>
                                      </a:xfrm>
                                      <a:prstGeom prst="smileyFace">
                                        <a:avLst>
                                          <a:gd name="adj" fmla="val 4653"/>
                                        </a:avLst>
                                      </a:prstGeom>
                                      <a:gradFill flip="none" rotWithShape="1">
                                        <a:gsLst>
                                          <a:gs pos="0">
                                            <a:srgbClr val="FFFF00">
                                              <a:shade val="30000"/>
                                              <a:satMod val="115000"/>
                                            </a:srgbClr>
                                          </a:gs>
                                          <a:gs pos="50000">
                                            <a:srgbClr val="FFFF00">
                                              <a:shade val="67500"/>
                                              <a:satMod val="115000"/>
                                            </a:srgbClr>
                                          </a:gs>
                                          <a:gs pos="100000">
                                            <a:srgbClr val="FFFF00">
                                              <a:shade val="100000"/>
                                              <a:satMod val="115000"/>
                                            </a:srgbClr>
                                          </a:gs>
                                        </a:gsLst>
                                        <a:lin ang="16200000" scaled="1"/>
                                        <a:tileRect/>
                                      </a:gradFill>
                                      <a:ln w="31750" cap="flat" cmpd="sng" algn="ctr">
                                        <a:solidFill>
                                          <a:sysClr val="windowText" lastClr="000000"/>
                                        </a:solidFill>
                                        <a:prstDash val="solid"/>
                                      </a:ln>
                                      <a:effectLst/>
                                    </p:spPr>
                                    <p:txBody>
                                      <a:bodyPr rtlCol="0" anchor="ctr"/>
                                      <a:lstStyle/>
                                      <a:p>
                                        <a:pPr marL="0" marR="0" lvl="0" indent="0" algn="ctr" defTabSz="914400" eaLnBrk="1" fontAlgn="auto" latinLnBrk="0" hangingPunct="1">
                                          <a:lnSpc>
                                            <a:spcPct val="100000"/>
                                          </a:lnSpc>
                                          <a:spcBef>
                                            <a:spcPts val="0"/>
                                          </a:spcBef>
                                          <a:spcAft>
                                            <a:spcPts val="0"/>
                                          </a:spcAft>
                                          <a:buClrTx/>
                                          <a:buSzTx/>
                                          <a:buFontTx/>
                                          <a:buNone/>
                                          <a:tabLst/>
                                          <a:defRPr/>
                                        </a:pPr>
                                        <a:endParaRPr kumimoji="0" lang="ru-RU" sz="1800" b="0" i="0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" lastClr="FFFF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libri"/>
                                          <a:ea typeface="+mn-ea"/>
                                          <a:cs typeface="+mn-cs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06" name="Хорда 105"/>
                                      <p:cNvSpPr/>
                                      <p:nvPr/>
                                    </p:nvSpPr>
                                    <p:spPr>
                                      <a:xfrm rot="5726762">
                                        <a:off x="758544" y="2941325"/>
                                        <a:ext cx="178857" cy="211843"/>
                                      </a:xfrm>
                                      <a:prstGeom prst="chord">
                                        <a:avLst>
                                          <a:gd name="adj1" fmla="val 4672785"/>
                                          <a:gd name="adj2" fmla="val 16200000"/>
                                        </a:avLst>
                                      </a:prstGeom>
                                      <a:solidFill>
                                        <a:srgbClr val="FFC000"/>
                                      </a:solidFill>
                                      <a:ln w="31750" cap="flat" cmpd="sng" algn="ctr">
                                        <a:solidFill>
                                          <a:sysClr val="windowText" lastClr="000000"/>
                                        </a:solidFill>
                                        <a:prstDash val="solid"/>
                                      </a:ln>
                                      <a:effectLst/>
                                    </p:spPr>
                                    <p:txBody>
                                      <a:bodyPr rtlCol="0" anchor="ctr"/>
                                      <a:lstStyle/>
                                      <a:p>
                                        <a:pPr marL="0" marR="0" lvl="0" indent="0" algn="ctr" defTabSz="914400" eaLnBrk="1" fontAlgn="base" latinLnBrk="0" hangingPunct="1">
                                          <a:lnSpc>
                                            <a:spcPct val="100000"/>
                                          </a:lnSpc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buClrTx/>
                                          <a:buSzTx/>
                                          <a:buFontTx/>
                                          <a:buNone/>
                                          <a:tabLst/>
                                          <a:defRPr/>
                                        </a:pPr>
                                        <a:endParaRPr kumimoji="0" lang="ru-RU" sz="1800" b="0" i="0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libri"/>
                                          <a:ea typeface="+mn-ea"/>
                                          <a:cs typeface="+mn-cs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07" name="Хорда 106"/>
                                      <p:cNvSpPr/>
                                      <p:nvPr/>
                                    </p:nvSpPr>
                                    <p:spPr>
                                      <a:xfrm rot="5726762">
                                        <a:off x="1005825" y="2938649"/>
                                        <a:ext cx="178857" cy="211843"/>
                                      </a:xfrm>
                                      <a:prstGeom prst="chord">
                                        <a:avLst>
                                          <a:gd name="adj1" fmla="val 4672785"/>
                                          <a:gd name="adj2" fmla="val 16200000"/>
                                        </a:avLst>
                                      </a:prstGeom>
                                      <a:solidFill>
                                        <a:srgbClr val="FFC000"/>
                                      </a:solidFill>
                                      <a:ln w="31750" cap="flat" cmpd="sng" algn="ctr">
                                        <a:solidFill>
                                          <a:sysClr val="windowText" lastClr="000000"/>
                                        </a:solidFill>
                                        <a:prstDash val="solid"/>
                                      </a:ln>
                                      <a:effectLst/>
                                    </p:spPr>
                                    <p:txBody>
                                      <a:bodyPr rtlCol="0" anchor="ctr"/>
                                      <a:lstStyle/>
                                      <a:p>
                                        <a:pPr marL="0" marR="0" lvl="0" indent="0" algn="ctr" defTabSz="914400" eaLnBrk="1" fontAlgn="base" latinLnBrk="0" hangingPunct="1">
                                          <a:lnSpc>
                                            <a:spcPct val="100000"/>
                                          </a:lnSpc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buClrTx/>
                                          <a:buSzTx/>
                                          <a:buFontTx/>
                                          <a:buNone/>
                                          <a:tabLst/>
                                          <a:defRPr/>
                                        </a:pPr>
                                        <a:endParaRPr kumimoji="0" lang="ru-RU" sz="1800" b="0" i="0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libri"/>
                                          <a:ea typeface="+mn-ea"/>
                                          <a:cs typeface="+mn-cs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08" name="Скругленный прямоугольник 107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861647" y="1853008"/>
                                        <a:ext cx="45719" cy="432727"/>
                                      </a:xfrm>
                                      <a:prstGeom prst="roundRect">
                                        <a:avLst/>
                                      </a:prstGeom>
                                      <a:solidFill>
                                        <a:srgbClr val="00B050"/>
                                      </a:solidFill>
                                      <a:ln w="15875" cap="flat" cmpd="sng" algn="ctr">
                                        <a:solidFill>
                                          <a:sysClr val="windowText" lastClr="000000"/>
                                        </a:solidFill>
                                        <a:prstDash val="solid"/>
                                      </a:ln>
                                      <a:effectLst/>
                                    </p:spPr>
                                    <p:txBody>
                                      <a:bodyPr rtlCol="0" anchor="ctr"/>
                                      <a:lstStyle/>
                                      <a:p>
                                        <a:pPr marL="0" marR="0" lvl="0" indent="0" algn="ctr" defTabSz="914400" eaLnBrk="1" fontAlgn="base" latinLnBrk="0" hangingPunct="1">
                                          <a:lnSpc>
                                            <a:spcPct val="100000"/>
                                          </a:lnSpc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buClrTx/>
                                          <a:buSzTx/>
                                          <a:buFontTx/>
                                          <a:buNone/>
                                          <a:tabLst/>
                                          <a:defRPr/>
                                        </a:pPr>
                                        <a:endParaRPr kumimoji="0" lang="ru-RU" sz="1800" b="0" i="0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libri"/>
                                          <a:ea typeface="+mn-ea"/>
                                          <a:cs typeface="+mn-cs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09" name="Скругленный прямоугольник 108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049349" y="1855977"/>
                                        <a:ext cx="45719" cy="432727"/>
                                      </a:xfrm>
                                      <a:prstGeom prst="roundRect">
                                        <a:avLst/>
                                      </a:prstGeom>
                                      <a:solidFill>
                                        <a:srgbClr val="00B050"/>
                                      </a:solidFill>
                                      <a:ln w="15875" cap="flat" cmpd="sng" algn="ctr">
                                        <a:solidFill>
                                          <a:sysClr val="windowText" lastClr="000000"/>
                                        </a:solidFill>
                                        <a:prstDash val="solid"/>
                                      </a:ln>
                                      <a:effectLst/>
                                    </p:spPr>
                                    <p:txBody>
                                      <a:bodyPr rtlCol="0" anchor="ctr"/>
                                      <a:lstStyle/>
                                      <a:p>
                                        <a:pPr marL="0" marR="0" lvl="0" indent="0" algn="ctr" defTabSz="914400" eaLnBrk="1" fontAlgn="base" latinLnBrk="0" hangingPunct="1">
                                          <a:lnSpc>
                                            <a:spcPct val="100000"/>
                                          </a:lnSpc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buClrTx/>
                                          <a:buSzTx/>
                                          <a:buFontTx/>
                                          <a:buNone/>
                                          <a:tabLst/>
                                          <a:defRPr/>
                                        </a:pPr>
                                        <a:endParaRPr kumimoji="0" lang="ru-RU" sz="1800" b="0" i="0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libri"/>
                                          <a:ea typeface="+mn-ea"/>
                                          <a:cs typeface="+mn-cs"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sp>
                                <p:nvSpPr>
                                  <p:cNvPr id="98" name="Пирог 97"/>
                                  <p:cNvSpPr/>
                                  <p:nvPr/>
                                </p:nvSpPr>
                                <p:spPr>
                                  <a:xfrm>
                                    <a:off x="1454530" y="3553708"/>
                                    <a:ext cx="253189" cy="185903"/>
                                  </a:xfrm>
                                  <a:prstGeom prst="pie">
                                    <a:avLst>
                                      <a:gd name="adj1" fmla="val 10757660"/>
                                      <a:gd name="adj2" fmla="val 57106"/>
                                    </a:avLst>
                                  </a:prstGeom>
                                  <a:solidFill>
                                    <a:srgbClr val="FF6600"/>
                                  </a:solidFill>
                                  <a:ln w="25400" cap="flat" cmpd="sng" algn="ctr">
                                    <a:solidFill>
                                      <a:sysClr val="windowText" lastClr="000000"/>
                                    </a:solidFill>
                                    <a:prstDash val="solid"/>
                                  </a:ln>
                                  <a:effectLst/>
                                </p:spPr>
                                <p:txBody>
                                  <a:bodyPr rtlCol="0" anchor="ctr"/>
                                  <a:lstStyle/>
                                  <a:p>
                                    <a:pPr marL="0" marR="0" lvl="0" indent="0" algn="ctr" defTabSz="914400" eaLnBrk="1" fontAlgn="base" latinLnBrk="0" hangingPunct="1">
                                      <a:lnSpc>
                                        <a:spcPct val="100000"/>
                                      </a:lnSpc>
                                      <a:spcBef>
                                        <a:spcPct val="0"/>
                                      </a:spcBef>
                                      <a:spcAft>
                                        <a:spcPct val="0"/>
                                      </a:spcAft>
                                      <a:buClrTx/>
                                      <a:buSzTx/>
                                      <a:buFontTx/>
                                      <a:buNone/>
                                      <a:tabLst/>
                                      <a:defRPr/>
                                    </a:pPr>
                                    <a:endParaRPr kumimoji="0" lang="ru-RU" sz="1800" b="0" i="0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libri"/>
                                      <a:ea typeface="+mn-ea"/>
                                      <a:cs typeface="+mn-cs"/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96" name="Скругленный прямоугольник 95"/>
                                <p:cNvSpPr/>
                                <p:nvPr/>
                              </p:nvSpPr>
                              <p:spPr>
                                <a:xfrm rot="2467317" flipH="1">
                                  <a:off x="1768339" y="4046712"/>
                                  <a:ext cx="50530" cy="293565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31750" cap="flat" cmpd="sng" algn="ctr">
                                  <a:solidFill>
                                    <a:sysClr val="windowText" lastClr="000000"/>
                                  </a:solidFill>
                                  <a:prstDash val="solid"/>
                                </a:ln>
                                <a:effectLst/>
                              </p:spPr>
                              <p:txBody>
                                <a:bodyPr rtlCol="0" anchor="ctr"/>
                                <a:lstStyle/>
                                <a:p>
                                  <a:pPr marL="0" marR="0" lvl="0" indent="0" algn="ctr" defTabSz="914400" eaLnBrk="1" fontAlgn="base" latinLnBrk="0" hangingPunct="1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tabLst/>
                                    <a:defRPr/>
                                  </a:pPr>
                                  <a:endParaRPr kumimoji="0" lang="ru-RU" sz="1800" b="0" i="0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libri"/>
                                    <a:ea typeface="+mn-ea"/>
                                    <a:cs typeface="+mn-cs"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30" name="Группа 29"/>
                              <p:cNvGrpSpPr/>
                              <p:nvPr/>
                            </p:nvGrpSpPr>
                            <p:grpSpPr>
                              <a:xfrm>
                                <a:off x="144539" y="641699"/>
                                <a:ext cx="4283445" cy="2776415"/>
                                <a:chOff x="148059" y="641699"/>
                                <a:chExt cx="4283445" cy="2776415"/>
                              </a:xfrm>
                            </p:grpSpPr>
                            <p:grpSp>
                              <p:nvGrpSpPr>
                                <p:cNvPr id="31" name="Группа 30"/>
                                <p:cNvGrpSpPr/>
                                <p:nvPr/>
                              </p:nvGrpSpPr>
                              <p:grpSpPr>
                                <a:xfrm>
                                  <a:off x="148059" y="641699"/>
                                  <a:ext cx="4283445" cy="2776415"/>
                                  <a:chOff x="146854" y="620688"/>
                                  <a:chExt cx="4283445" cy="2776415"/>
                                </a:xfrm>
                              </p:grpSpPr>
                              <p:grpSp>
                                <p:nvGrpSpPr>
                                  <p:cNvPr id="34" name="Группа 33"/>
                                  <p:cNvGrpSpPr/>
                                  <p:nvPr/>
                                </p:nvGrpSpPr>
                                <p:grpSpPr>
                                  <a:xfrm>
                                    <a:off x="146854" y="620688"/>
                                    <a:ext cx="4283445" cy="2776415"/>
                                    <a:chOff x="146854" y="620688"/>
                                    <a:chExt cx="4283445" cy="2776415"/>
                                  </a:xfrm>
                                </p:grpSpPr>
                                <p:sp>
                                  <p:nvSpPr>
                                    <p:cNvPr id="40" name="Скругленный прямоугольник 39"/>
                                    <p:cNvSpPr/>
                                    <p:nvPr/>
                                  </p:nvSpPr>
                                  <p:spPr bwMode="auto">
                                    <a:xfrm>
                                      <a:off x="146854" y="2945500"/>
                                      <a:ext cx="4203479" cy="451603"/>
                                    </a:xfrm>
                                    <a:prstGeom prst="roundRect">
                                      <a:avLst/>
                                    </a:prstGeom>
                                    <a:pattFill prst="weave">
                                      <a:fgClr>
                                        <a:schemeClr val="tx1"/>
                                      </a:fgClr>
                                      <a:bgClr>
                                        <a:schemeClr val="bg1"/>
                                      </a:bgClr>
                                    </a:pattFill>
                                    <a:ln w="28575" cmpd="sng">
                                      <a:solidFill>
                                        <a:schemeClr val="tx1"/>
                                      </a:solidFill>
                                      <a:prstDash val="solid"/>
                                      <a:round/>
                                      <a:headEnd type="stealth" w="sm" len="sm"/>
                                      <a:tailEnd/>
                                    </a:ln>
                                  </p:spPr>
                                  <p:txBody>
                                    <a:bodyPr vert="horz" wrap="none" lIns="36000" tIns="36000" rIns="36000" bIns="36000" numCol="1" rtlCol="0" anchor="ctr" anchorCtr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/>
                                      <a:endParaRPr lang="ru-RU"/>
                                    </a:p>
                                  </p:txBody>
                                </p:sp>
                                <p:grpSp>
                                  <p:nvGrpSpPr>
                                    <p:cNvPr id="41" name="Группа 40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77523" y="620688"/>
                                      <a:ext cx="4152776" cy="2316167"/>
                                      <a:chOff x="1467965" y="4034209"/>
                                      <a:chExt cx="4152776" cy="2316167"/>
                                    </a:xfrm>
                                  </p:grpSpPr>
                                  <p:grpSp>
                                    <p:nvGrpSpPr>
                                      <p:cNvPr id="42" name="Группа 122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1467965" y="4034209"/>
                                        <a:ext cx="4152776" cy="2316167"/>
                                        <a:chOff x="1467965" y="4034209"/>
                                        <a:chExt cx="4152776" cy="2316167"/>
                                      </a:xfrm>
                                    </p:grpSpPr>
                                    <p:grpSp>
                                      <p:nvGrpSpPr>
                                        <p:cNvPr id="48" name="Group 1"/>
                                        <p:cNvGrpSpPr>
                                          <a:grpSpLocks/>
                                        </p:cNvGrpSpPr>
                                        <p:nvPr/>
                                      </p:nvGrpSpPr>
                                      <p:grpSpPr bwMode="auto">
                                        <a:xfrm>
                                          <a:off x="1467965" y="4034209"/>
                                          <a:ext cx="4152776" cy="2316167"/>
                                          <a:chOff x="2484" y="8031"/>
                                          <a:chExt cx="6102" cy="3371"/>
                                        </a:xfrm>
                                      </p:grpSpPr>
                                      <p:grpSp>
                                        <p:nvGrpSpPr>
                                          <p:cNvPr id="50" name="Group 25"/>
                                          <p:cNvGrpSpPr>
                                            <a:grpSpLocks/>
                                          </p:cNvGrpSpPr>
                                          <p:nvPr/>
                                        </p:nvGrpSpPr>
                                        <p:grpSpPr bwMode="auto">
                                          <a:xfrm flipH="1">
                                            <a:off x="2751" y="8031"/>
                                            <a:ext cx="864" cy="160"/>
                                            <a:chOff x="1331" y="11080"/>
                                            <a:chExt cx="864" cy="160"/>
                                          </a:xfrm>
                                        </p:grpSpPr>
                                        <p:sp>
                                          <p:nvSpPr>
                                            <p:cNvPr id="89" name="Arc 26"/>
                                            <p:cNvSpPr>
                                              <a:spLocks/>
                                            </p:cNvSpPr>
                                            <p:nvPr/>
                                          </p:nvSpPr>
                                          <p:spPr bwMode="auto">
                                            <a:xfrm rot="16200000">
                                              <a:off x="1395" y="11016"/>
                                              <a:ext cx="160" cy="288"/>
                                            </a:xfrm>
                                            <a:custGeom>
                                              <a:avLst/>
                                              <a:gdLst>
                                                <a:gd name="G0" fmla="+- 486 0 0"/>
                                                <a:gd name="G1" fmla="+- 21600 0 0"/>
                                                <a:gd name="G2" fmla="+- 21600 0 0"/>
                                                <a:gd name="T0" fmla="*/ 486 w 22086"/>
                                                <a:gd name="T1" fmla="*/ 0 h 43200"/>
                                                <a:gd name="T2" fmla="*/ 0 w 22086"/>
                                                <a:gd name="T3" fmla="*/ 43195 h 43200"/>
                                                <a:gd name="T4" fmla="*/ 486 w 22086"/>
                                                <a:gd name="T5" fmla="*/ 21600 h 43200"/>
                                              </a:gdLst>
                                              <a:ahLst/>
                                              <a:cxnLst>
                                                <a:cxn ang="0">
                                                  <a:pos x="T0" y="T1"/>
                                                </a:cxn>
                                                <a:cxn ang="0">
                                                  <a:pos x="T2" y="T3"/>
                                                </a:cxn>
                                                <a:cxn ang="0">
                                                  <a:pos x="T4" y="T5"/>
                                                </a:cxn>
                                              </a:cxnLst>
                                              <a:rect l="0" t="0" r="r" b="b"/>
                                              <a:pathLst>
                                                <a:path w="22086" h="43200" fill="none" extrusionOk="0">
                                                  <a:moveTo>
                                                    <a:pt x="485" y="0"/>
                                                  </a:moveTo>
                                                  <a:cubicBezTo>
                                                    <a:pt x="12415" y="0"/>
                                                    <a:pt x="22086" y="9670"/>
                                                    <a:pt x="22086" y="21600"/>
                                                  </a:cubicBezTo>
                                                  <a:cubicBezTo>
                                                    <a:pt x="22086" y="33529"/>
                                                    <a:pt x="12415" y="43200"/>
                                                    <a:pt x="486" y="43200"/>
                                                  </a:cubicBezTo>
                                                  <a:cubicBezTo>
                                                    <a:pt x="323" y="43200"/>
                                                    <a:pt x="161" y="43198"/>
                                                    <a:pt x="0" y="43194"/>
                                                  </a:cubicBezTo>
                                                </a:path>
                                                <a:path w="22086" h="43200" stroke="0" extrusionOk="0">
                                                  <a:moveTo>
                                                    <a:pt x="485" y="0"/>
                                                  </a:moveTo>
                                                  <a:cubicBezTo>
                                                    <a:pt x="12415" y="0"/>
                                                    <a:pt x="22086" y="9670"/>
                                                    <a:pt x="22086" y="21600"/>
                                                  </a:cubicBezTo>
                                                  <a:cubicBezTo>
                                                    <a:pt x="22086" y="33529"/>
                                                    <a:pt x="12415" y="43200"/>
                                                    <a:pt x="486" y="43200"/>
                                                  </a:cubicBezTo>
                                                  <a:cubicBezTo>
                                                    <a:pt x="323" y="43200"/>
                                                    <a:pt x="161" y="43198"/>
                                                    <a:pt x="0" y="43194"/>
                                                  </a:cubicBezTo>
                                                  <a:lnTo>
                                                    <a:pt x="486" y="21600"/>
                                                  </a:lnTo>
                                                  <a:close/>
                                                </a:path>
                                              </a:pathLst>
                                            </a:custGeom>
                                            <a:noFill/>
                                            <a:ln w="28575">
                                              <a:solidFill>
                                                <a:srgbClr val="000000"/>
                                              </a:solidFill>
                                              <a:round/>
                                              <a:headEnd/>
                                              <a:tailEnd/>
                                            </a:ln>
                                          </p:spPr>
                                          <p:txBody>
                                            <a:bodyPr vert="horz" wrap="square" lIns="91440" tIns="45720" rIns="91440" bIns="45720" numCol="1" anchor="t" anchorCtr="0" compatLnSpc="1">
                                              <a:prstTxWarp prst="textNoShape">
                                                <a:avLst/>
                                              </a:prstTxWarp>
                                            </a:bodyPr>
                                            <a:lstStyle/>
                                            <a:p>
                                              <a:endParaRPr lang="ru-RU"/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90" name="Arc 27"/>
                                            <p:cNvSpPr>
                                              <a:spLocks/>
                                            </p:cNvSpPr>
                                            <p:nvPr/>
                                          </p:nvSpPr>
                                          <p:spPr bwMode="auto">
                                            <a:xfrm rot="16200000">
                                              <a:off x="1683" y="11016"/>
                                              <a:ext cx="160" cy="288"/>
                                            </a:xfrm>
                                            <a:custGeom>
                                              <a:avLst/>
                                              <a:gdLst>
                                                <a:gd name="G0" fmla="+- 486 0 0"/>
                                                <a:gd name="G1" fmla="+- 21600 0 0"/>
                                                <a:gd name="G2" fmla="+- 21600 0 0"/>
                                                <a:gd name="T0" fmla="*/ 486 w 22086"/>
                                                <a:gd name="T1" fmla="*/ 0 h 43200"/>
                                                <a:gd name="T2" fmla="*/ 0 w 22086"/>
                                                <a:gd name="T3" fmla="*/ 43195 h 43200"/>
                                                <a:gd name="T4" fmla="*/ 486 w 22086"/>
                                                <a:gd name="T5" fmla="*/ 21600 h 43200"/>
                                              </a:gdLst>
                                              <a:ahLst/>
                                              <a:cxnLst>
                                                <a:cxn ang="0">
                                                  <a:pos x="T0" y="T1"/>
                                                </a:cxn>
                                                <a:cxn ang="0">
                                                  <a:pos x="T2" y="T3"/>
                                                </a:cxn>
                                                <a:cxn ang="0">
                                                  <a:pos x="T4" y="T5"/>
                                                </a:cxn>
                                              </a:cxnLst>
                                              <a:rect l="0" t="0" r="r" b="b"/>
                                              <a:pathLst>
                                                <a:path w="22086" h="43200" fill="none" extrusionOk="0">
                                                  <a:moveTo>
                                                    <a:pt x="485" y="0"/>
                                                  </a:moveTo>
                                                  <a:cubicBezTo>
                                                    <a:pt x="12415" y="0"/>
                                                    <a:pt x="22086" y="9670"/>
                                                    <a:pt x="22086" y="21600"/>
                                                  </a:cubicBezTo>
                                                  <a:cubicBezTo>
                                                    <a:pt x="22086" y="33529"/>
                                                    <a:pt x="12415" y="43200"/>
                                                    <a:pt x="486" y="43200"/>
                                                  </a:cubicBezTo>
                                                  <a:cubicBezTo>
                                                    <a:pt x="323" y="43200"/>
                                                    <a:pt x="161" y="43198"/>
                                                    <a:pt x="0" y="43194"/>
                                                  </a:cubicBezTo>
                                                </a:path>
                                                <a:path w="22086" h="43200" stroke="0" extrusionOk="0">
                                                  <a:moveTo>
                                                    <a:pt x="485" y="0"/>
                                                  </a:moveTo>
                                                  <a:cubicBezTo>
                                                    <a:pt x="12415" y="0"/>
                                                    <a:pt x="22086" y="9670"/>
                                                    <a:pt x="22086" y="21600"/>
                                                  </a:cubicBezTo>
                                                  <a:cubicBezTo>
                                                    <a:pt x="22086" y="33529"/>
                                                    <a:pt x="12415" y="43200"/>
                                                    <a:pt x="486" y="43200"/>
                                                  </a:cubicBezTo>
                                                  <a:cubicBezTo>
                                                    <a:pt x="323" y="43200"/>
                                                    <a:pt x="161" y="43198"/>
                                                    <a:pt x="0" y="43194"/>
                                                  </a:cubicBezTo>
                                                  <a:lnTo>
                                                    <a:pt x="486" y="21600"/>
                                                  </a:lnTo>
                                                  <a:close/>
                                                </a:path>
                                              </a:pathLst>
                                            </a:custGeom>
                                            <a:noFill/>
                                            <a:ln w="28575">
                                              <a:solidFill>
                                                <a:srgbClr val="000000"/>
                                              </a:solidFill>
                                              <a:round/>
                                              <a:headEnd/>
                                              <a:tailEnd/>
                                            </a:ln>
                                          </p:spPr>
                                          <p:txBody>
                                            <a:bodyPr vert="horz" wrap="square" lIns="91440" tIns="45720" rIns="91440" bIns="45720" numCol="1" anchor="t" anchorCtr="0" compatLnSpc="1">
                                              <a:prstTxWarp prst="textNoShape">
                                                <a:avLst/>
                                              </a:prstTxWarp>
                                            </a:bodyPr>
                                            <a:lstStyle/>
                                            <a:p>
                                              <a:endParaRPr lang="ru-RU"/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91" name="Arc 28"/>
                                            <p:cNvSpPr>
                                              <a:spLocks/>
                                            </p:cNvSpPr>
                                            <p:nvPr/>
                                          </p:nvSpPr>
                                          <p:spPr bwMode="auto">
                                            <a:xfrm rot="16200000">
                                              <a:off x="1971" y="11016"/>
                                              <a:ext cx="160" cy="288"/>
                                            </a:xfrm>
                                            <a:custGeom>
                                              <a:avLst/>
                                              <a:gdLst>
                                                <a:gd name="G0" fmla="+- 486 0 0"/>
                                                <a:gd name="G1" fmla="+- 21600 0 0"/>
                                                <a:gd name="G2" fmla="+- 21600 0 0"/>
                                                <a:gd name="T0" fmla="*/ 486 w 22086"/>
                                                <a:gd name="T1" fmla="*/ 0 h 43200"/>
                                                <a:gd name="T2" fmla="*/ 0 w 22086"/>
                                                <a:gd name="T3" fmla="*/ 43195 h 43200"/>
                                                <a:gd name="T4" fmla="*/ 486 w 22086"/>
                                                <a:gd name="T5" fmla="*/ 21600 h 43200"/>
                                              </a:gdLst>
                                              <a:ahLst/>
                                              <a:cxnLst>
                                                <a:cxn ang="0">
                                                  <a:pos x="T0" y="T1"/>
                                                </a:cxn>
                                                <a:cxn ang="0">
                                                  <a:pos x="T2" y="T3"/>
                                                </a:cxn>
                                                <a:cxn ang="0">
                                                  <a:pos x="T4" y="T5"/>
                                                </a:cxn>
                                              </a:cxnLst>
                                              <a:rect l="0" t="0" r="r" b="b"/>
                                              <a:pathLst>
                                                <a:path w="22086" h="43200" fill="none" extrusionOk="0">
                                                  <a:moveTo>
                                                    <a:pt x="485" y="0"/>
                                                  </a:moveTo>
                                                  <a:cubicBezTo>
                                                    <a:pt x="12415" y="0"/>
                                                    <a:pt x="22086" y="9670"/>
                                                    <a:pt x="22086" y="21600"/>
                                                  </a:cubicBezTo>
                                                  <a:cubicBezTo>
                                                    <a:pt x="22086" y="33529"/>
                                                    <a:pt x="12415" y="43200"/>
                                                    <a:pt x="486" y="43200"/>
                                                  </a:cubicBezTo>
                                                  <a:cubicBezTo>
                                                    <a:pt x="323" y="43200"/>
                                                    <a:pt x="161" y="43198"/>
                                                    <a:pt x="0" y="43194"/>
                                                  </a:cubicBezTo>
                                                </a:path>
                                                <a:path w="22086" h="43200" stroke="0" extrusionOk="0">
                                                  <a:moveTo>
                                                    <a:pt x="485" y="0"/>
                                                  </a:moveTo>
                                                  <a:cubicBezTo>
                                                    <a:pt x="12415" y="0"/>
                                                    <a:pt x="22086" y="9670"/>
                                                    <a:pt x="22086" y="21600"/>
                                                  </a:cubicBezTo>
                                                  <a:cubicBezTo>
                                                    <a:pt x="22086" y="33529"/>
                                                    <a:pt x="12415" y="43200"/>
                                                    <a:pt x="486" y="43200"/>
                                                  </a:cubicBezTo>
                                                  <a:cubicBezTo>
                                                    <a:pt x="323" y="43200"/>
                                                    <a:pt x="161" y="43198"/>
                                                    <a:pt x="0" y="43194"/>
                                                  </a:cubicBezTo>
                                                  <a:lnTo>
                                                    <a:pt x="486" y="21600"/>
                                                  </a:lnTo>
                                                  <a:close/>
                                                </a:path>
                                              </a:pathLst>
                                            </a:custGeom>
                                            <a:noFill/>
                                            <a:ln w="28575">
                                              <a:solidFill>
                                                <a:srgbClr val="000000"/>
                                              </a:solidFill>
                                              <a:round/>
                                              <a:headEnd/>
                                              <a:tailEnd/>
                                            </a:ln>
                                          </p:spPr>
                                          <p:txBody>
                                            <a:bodyPr vert="horz" wrap="square" lIns="91440" tIns="45720" rIns="91440" bIns="45720" numCol="1" anchor="t" anchorCtr="0" compatLnSpc="1">
                                              <a:prstTxWarp prst="textNoShape">
                                                <a:avLst/>
                                              </a:prstTxWarp>
                                            </a:bodyPr>
                                            <a:lstStyle/>
                                            <a:p>
                                              <a:endParaRPr lang="ru-RU"/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51" name="Group 29"/>
                                          <p:cNvGrpSpPr>
                                            <a:grpSpLocks/>
                                          </p:cNvGrpSpPr>
                                          <p:nvPr/>
                                        </p:nvGrpSpPr>
                                        <p:grpSpPr bwMode="auto">
                                          <a:xfrm flipH="1">
                                            <a:off x="2786" y="8269"/>
                                            <a:ext cx="864" cy="160"/>
                                            <a:chOff x="1296" y="11080"/>
                                            <a:chExt cx="864" cy="160"/>
                                          </a:xfrm>
                                        </p:grpSpPr>
                                        <p:sp>
                                          <p:nvSpPr>
                                            <p:cNvPr id="86" name="Arc 30"/>
                                            <p:cNvSpPr>
                                              <a:spLocks/>
                                            </p:cNvSpPr>
                                            <p:nvPr/>
                                          </p:nvSpPr>
                                          <p:spPr bwMode="auto">
                                            <a:xfrm rot="16200000">
                                              <a:off x="1360" y="11016"/>
                                              <a:ext cx="160" cy="288"/>
                                            </a:xfrm>
                                            <a:custGeom>
                                              <a:avLst/>
                                              <a:gdLst>
                                                <a:gd name="G0" fmla="+- 486 0 0"/>
                                                <a:gd name="G1" fmla="+- 21600 0 0"/>
                                                <a:gd name="G2" fmla="+- 21600 0 0"/>
                                                <a:gd name="T0" fmla="*/ 486 w 22086"/>
                                                <a:gd name="T1" fmla="*/ 0 h 43200"/>
                                                <a:gd name="T2" fmla="*/ 0 w 22086"/>
                                                <a:gd name="T3" fmla="*/ 43195 h 43200"/>
                                                <a:gd name="T4" fmla="*/ 486 w 22086"/>
                                                <a:gd name="T5" fmla="*/ 21600 h 43200"/>
                                              </a:gdLst>
                                              <a:ahLst/>
                                              <a:cxnLst>
                                                <a:cxn ang="0">
                                                  <a:pos x="T0" y="T1"/>
                                                </a:cxn>
                                                <a:cxn ang="0">
                                                  <a:pos x="T2" y="T3"/>
                                                </a:cxn>
                                                <a:cxn ang="0">
                                                  <a:pos x="T4" y="T5"/>
                                                </a:cxn>
                                              </a:cxnLst>
                                              <a:rect l="0" t="0" r="r" b="b"/>
                                              <a:pathLst>
                                                <a:path w="22086" h="43200" fill="none" extrusionOk="0">
                                                  <a:moveTo>
                                                    <a:pt x="485" y="0"/>
                                                  </a:moveTo>
                                                  <a:cubicBezTo>
                                                    <a:pt x="12415" y="0"/>
                                                    <a:pt x="22086" y="9670"/>
                                                    <a:pt x="22086" y="21600"/>
                                                  </a:cubicBezTo>
                                                  <a:cubicBezTo>
                                                    <a:pt x="22086" y="33529"/>
                                                    <a:pt x="12415" y="43200"/>
                                                    <a:pt x="486" y="43200"/>
                                                  </a:cubicBezTo>
                                                  <a:cubicBezTo>
                                                    <a:pt x="323" y="43200"/>
                                                    <a:pt x="161" y="43198"/>
                                                    <a:pt x="0" y="43194"/>
                                                  </a:cubicBezTo>
                                                </a:path>
                                                <a:path w="22086" h="43200" stroke="0" extrusionOk="0">
                                                  <a:moveTo>
                                                    <a:pt x="485" y="0"/>
                                                  </a:moveTo>
                                                  <a:cubicBezTo>
                                                    <a:pt x="12415" y="0"/>
                                                    <a:pt x="22086" y="9670"/>
                                                    <a:pt x="22086" y="21600"/>
                                                  </a:cubicBezTo>
                                                  <a:cubicBezTo>
                                                    <a:pt x="22086" y="33529"/>
                                                    <a:pt x="12415" y="43200"/>
                                                    <a:pt x="486" y="43200"/>
                                                  </a:cubicBezTo>
                                                  <a:cubicBezTo>
                                                    <a:pt x="323" y="43200"/>
                                                    <a:pt x="161" y="43198"/>
                                                    <a:pt x="0" y="43194"/>
                                                  </a:cubicBezTo>
                                                  <a:lnTo>
                                                    <a:pt x="486" y="21600"/>
                                                  </a:lnTo>
                                                  <a:close/>
                                                </a:path>
                                              </a:pathLst>
                                            </a:custGeom>
                                            <a:noFill/>
                                            <a:ln w="28575">
                                              <a:solidFill>
                                                <a:srgbClr val="000000"/>
                                              </a:solidFill>
                                              <a:round/>
                                              <a:headEnd/>
                                              <a:tailEnd/>
                                            </a:ln>
                                          </p:spPr>
                                          <p:txBody>
                                            <a:bodyPr vert="horz" wrap="square" lIns="91440" tIns="45720" rIns="91440" bIns="45720" numCol="1" anchor="t" anchorCtr="0" compatLnSpc="1">
                                              <a:prstTxWarp prst="textNoShape">
                                                <a:avLst/>
                                              </a:prstTxWarp>
                                            </a:bodyPr>
                                            <a:lstStyle/>
                                            <a:p>
                                              <a:endParaRPr lang="ru-RU"/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87" name="Arc 31"/>
                                            <p:cNvSpPr>
                                              <a:spLocks/>
                                            </p:cNvSpPr>
                                            <p:nvPr/>
                                          </p:nvSpPr>
                                          <p:spPr bwMode="auto">
                                            <a:xfrm rot="16200000">
                                              <a:off x="1648" y="11016"/>
                                              <a:ext cx="160" cy="288"/>
                                            </a:xfrm>
                                            <a:custGeom>
                                              <a:avLst/>
                                              <a:gdLst>
                                                <a:gd name="G0" fmla="+- 486 0 0"/>
                                                <a:gd name="G1" fmla="+- 21600 0 0"/>
                                                <a:gd name="G2" fmla="+- 21600 0 0"/>
                                                <a:gd name="T0" fmla="*/ 486 w 22086"/>
                                                <a:gd name="T1" fmla="*/ 0 h 43200"/>
                                                <a:gd name="T2" fmla="*/ 0 w 22086"/>
                                                <a:gd name="T3" fmla="*/ 43195 h 43200"/>
                                                <a:gd name="T4" fmla="*/ 486 w 22086"/>
                                                <a:gd name="T5" fmla="*/ 21600 h 43200"/>
                                              </a:gdLst>
                                              <a:ahLst/>
                                              <a:cxnLst>
                                                <a:cxn ang="0">
                                                  <a:pos x="T0" y="T1"/>
                                                </a:cxn>
                                                <a:cxn ang="0">
                                                  <a:pos x="T2" y="T3"/>
                                                </a:cxn>
                                                <a:cxn ang="0">
                                                  <a:pos x="T4" y="T5"/>
                                                </a:cxn>
                                              </a:cxnLst>
                                              <a:rect l="0" t="0" r="r" b="b"/>
                                              <a:pathLst>
                                                <a:path w="22086" h="43200" fill="none" extrusionOk="0">
                                                  <a:moveTo>
                                                    <a:pt x="485" y="0"/>
                                                  </a:moveTo>
                                                  <a:cubicBezTo>
                                                    <a:pt x="12415" y="0"/>
                                                    <a:pt x="22086" y="9670"/>
                                                    <a:pt x="22086" y="21600"/>
                                                  </a:cubicBezTo>
                                                  <a:cubicBezTo>
                                                    <a:pt x="22086" y="33529"/>
                                                    <a:pt x="12415" y="43200"/>
                                                    <a:pt x="486" y="43200"/>
                                                  </a:cubicBezTo>
                                                  <a:cubicBezTo>
                                                    <a:pt x="323" y="43200"/>
                                                    <a:pt x="161" y="43198"/>
                                                    <a:pt x="0" y="43194"/>
                                                  </a:cubicBezTo>
                                                </a:path>
                                                <a:path w="22086" h="43200" stroke="0" extrusionOk="0">
                                                  <a:moveTo>
                                                    <a:pt x="485" y="0"/>
                                                  </a:moveTo>
                                                  <a:cubicBezTo>
                                                    <a:pt x="12415" y="0"/>
                                                    <a:pt x="22086" y="9670"/>
                                                    <a:pt x="22086" y="21600"/>
                                                  </a:cubicBezTo>
                                                  <a:cubicBezTo>
                                                    <a:pt x="22086" y="33529"/>
                                                    <a:pt x="12415" y="43200"/>
                                                    <a:pt x="486" y="43200"/>
                                                  </a:cubicBezTo>
                                                  <a:cubicBezTo>
                                                    <a:pt x="323" y="43200"/>
                                                    <a:pt x="161" y="43198"/>
                                                    <a:pt x="0" y="43194"/>
                                                  </a:cubicBezTo>
                                                  <a:lnTo>
                                                    <a:pt x="486" y="21600"/>
                                                  </a:lnTo>
                                                  <a:close/>
                                                </a:path>
                                              </a:pathLst>
                                            </a:custGeom>
                                            <a:noFill/>
                                            <a:ln w="28575">
                                              <a:solidFill>
                                                <a:srgbClr val="000000"/>
                                              </a:solidFill>
                                              <a:round/>
                                              <a:headEnd/>
                                              <a:tailEnd/>
                                            </a:ln>
                                          </p:spPr>
                                          <p:txBody>
                                            <a:bodyPr vert="horz" wrap="square" lIns="91440" tIns="45720" rIns="91440" bIns="45720" numCol="1" anchor="t" anchorCtr="0" compatLnSpc="1">
                                              <a:prstTxWarp prst="textNoShape">
                                                <a:avLst/>
                                              </a:prstTxWarp>
                                            </a:bodyPr>
                                            <a:lstStyle/>
                                            <a:p>
                                              <a:endParaRPr lang="ru-RU"/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88" name="Arc 32"/>
                                            <p:cNvSpPr>
                                              <a:spLocks/>
                                            </p:cNvSpPr>
                                            <p:nvPr/>
                                          </p:nvSpPr>
                                          <p:spPr bwMode="auto">
                                            <a:xfrm rot="16200000">
                                              <a:off x="1936" y="11016"/>
                                              <a:ext cx="160" cy="288"/>
                                            </a:xfrm>
                                            <a:custGeom>
                                              <a:avLst/>
                                              <a:gdLst>
                                                <a:gd name="G0" fmla="+- 486 0 0"/>
                                                <a:gd name="G1" fmla="+- 21600 0 0"/>
                                                <a:gd name="G2" fmla="+- 21600 0 0"/>
                                                <a:gd name="T0" fmla="*/ 486 w 22086"/>
                                                <a:gd name="T1" fmla="*/ 0 h 43200"/>
                                                <a:gd name="T2" fmla="*/ 0 w 22086"/>
                                                <a:gd name="T3" fmla="*/ 43195 h 43200"/>
                                                <a:gd name="T4" fmla="*/ 486 w 22086"/>
                                                <a:gd name="T5" fmla="*/ 21600 h 43200"/>
                                              </a:gdLst>
                                              <a:ahLst/>
                                              <a:cxnLst>
                                                <a:cxn ang="0">
                                                  <a:pos x="T0" y="T1"/>
                                                </a:cxn>
                                                <a:cxn ang="0">
                                                  <a:pos x="T2" y="T3"/>
                                                </a:cxn>
                                                <a:cxn ang="0">
                                                  <a:pos x="T4" y="T5"/>
                                                </a:cxn>
                                              </a:cxnLst>
                                              <a:rect l="0" t="0" r="r" b="b"/>
                                              <a:pathLst>
                                                <a:path w="22086" h="43200" fill="none" extrusionOk="0">
                                                  <a:moveTo>
                                                    <a:pt x="485" y="0"/>
                                                  </a:moveTo>
                                                  <a:cubicBezTo>
                                                    <a:pt x="12415" y="0"/>
                                                    <a:pt x="22086" y="9670"/>
                                                    <a:pt x="22086" y="21600"/>
                                                  </a:cubicBezTo>
                                                  <a:cubicBezTo>
                                                    <a:pt x="22086" y="33529"/>
                                                    <a:pt x="12415" y="43200"/>
                                                    <a:pt x="486" y="43200"/>
                                                  </a:cubicBezTo>
                                                  <a:cubicBezTo>
                                                    <a:pt x="323" y="43200"/>
                                                    <a:pt x="161" y="43198"/>
                                                    <a:pt x="0" y="43194"/>
                                                  </a:cubicBezTo>
                                                </a:path>
                                                <a:path w="22086" h="43200" stroke="0" extrusionOk="0">
                                                  <a:moveTo>
                                                    <a:pt x="485" y="0"/>
                                                  </a:moveTo>
                                                  <a:cubicBezTo>
                                                    <a:pt x="12415" y="0"/>
                                                    <a:pt x="22086" y="9670"/>
                                                    <a:pt x="22086" y="21600"/>
                                                  </a:cubicBezTo>
                                                  <a:cubicBezTo>
                                                    <a:pt x="22086" y="33529"/>
                                                    <a:pt x="12415" y="43200"/>
                                                    <a:pt x="486" y="43200"/>
                                                  </a:cubicBezTo>
                                                  <a:cubicBezTo>
                                                    <a:pt x="323" y="43200"/>
                                                    <a:pt x="161" y="43198"/>
                                                    <a:pt x="0" y="43194"/>
                                                  </a:cubicBezTo>
                                                  <a:lnTo>
                                                    <a:pt x="486" y="21600"/>
                                                  </a:lnTo>
                                                  <a:close/>
                                                </a:path>
                                              </a:pathLst>
                                            </a:custGeom>
                                            <a:noFill/>
                                            <a:ln w="28575">
                                              <a:solidFill>
                                                <a:srgbClr val="000000"/>
                                              </a:solidFill>
                                              <a:round/>
                                              <a:headEnd/>
                                              <a:tailEnd/>
                                            </a:ln>
                                          </p:spPr>
                                          <p:txBody>
                                            <a:bodyPr vert="horz" wrap="square" lIns="91440" tIns="45720" rIns="91440" bIns="45720" numCol="1" anchor="t" anchorCtr="0" compatLnSpc="1">
                                              <a:prstTxWarp prst="textNoShape">
                                                <a:avLst/>
                                              </a:prstTxWarp>
                                            </a:bodyPr>
                                            <a:lstStyle/>
                                            <a:p>
                                              <a:endParaRPr lang="ru-RU"/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52" name="Group 33"/>
                                          <p:cNvGrpSpPr>
                                            <a:grpSpLocks/>
                                          </p:cNvGrpSpPr>
                                          <p:nvPr/>
                                        </p:nvGrpSpPr>
                                        <p:grpSpPr bwMode="auto">
                                          <a:xfrm flipH="1">
                                            <a:off x="2786" y="8520"/>
                                            <a:ext cx="864" cy="160"/>
                                            <a:chOff x="1296" y="11089"/>
                                            <a:chExt cx="864" cy="160"/>
                                          </a:xfrm>
                                        </p:grpSpPr>
                                        <p:sp>
                                          <p:nvSpPr>
                                            <p:cNvPr id="83" name="Arc 34"/>
                                            <p:cNvSpPr>
                                              <a:spLocks/>
                                            </p:cNvSpPr>
                                            <p:nvPr/>
                                          </p:nvSpPr>
                                          <p:spPr bwMode="auto">
                                            <a:xfrm rot="16200000">
                                              <a:off x="1360" y="11025"/>
                                              <a:ext cx="160" cy="288"/>
                                            </a:xfrm>
                                            <a:custGeom>
                                              <a:avLst/>
                                              <a:gdLst>
                                                <a:gd name="G0" fmla="+- 486 0 0"/>
                                                <a:gd name="G1" fmla="+- 21600 0 0"/>
                                                <a:gd name="G2" fmla="+- 21600 0 0"/>
                                                <a:gd name="T0" fmla="*/ 486 w 22086"/>
                                                <a:gd name="T1" fmla="*/ 0 h 43200"/>
                                                <a:gd name="T2" fmla="*/ 0 w 22086"/>
                                                <a:gd name="T3" fmla="*/ 43195 h 43200"/>
                                                <a:gd name="T4" fmla="*/ 486 w 22086"/>
                                                <a:gd name="T5" fmla="*/ 21600 h 43200"/>
                                              </a:gdLst>
                                              <a:ahLst/>
                                              <a:cxnLst>
                                                <a:cxn ang="0">
                                                  <a:pos x="T0" y="T1"/>
                                                </a:cxn>
                                                <a:cxn ang="0">
                                                  <a:pos x="T2" y="T3"/>
                                                </a:cxn>
                                                <a:cxn ang="0">
                                                  <a:pos x="T4" y="T5"/>
                                                </a:cxn>
                                              </a:cxnLst>
                                              <a:rect l="0" t="0" r="r" b="b"/>
                                              <a:pathLst>
                                                <a:path w="22086" h="43200" fill="none" extrusionOk="0">
                                                  <a:moveTo>
                                                    <a:pt x="485" y="0"/>
                                                  </a:moveTo>
                                                  <a:cubicBezTo>
                                                    <a:pt x="12415" y="0"/>
                                                    <a:pt x="22086" y="9670"/>
                                                    <a:pt x="22086" y="21600"/>
                                                  </a:cubicBezTo>
                                                  <a:cubicBezTo>
                                                    <a:pt x="22086" y="33529"/>
                                                    <a:pt x="12415" y="43200"/>
                                                    <a:pt x="486" y="43200"/>
                                                  </a:cubicBezTo>
                                                  <a:cubicBezTo>
                                                    <a:pt x="323" y="43200"/>
                                                    <a:pt x="161" y="43198"/>
                                                    <a:pt x="0" y="43194"/>
                                                  </a:cubicBezTo>
                                                </a:path>
                                                <a:path w="22086" h="43200" stroke="0" extrusionOk="0">
                                                  <a:moveTo>
                                                    <a:pt x="485" y="0"/>
                                                  </a:moveTo>
                                                  <a:cubicBezTo>
                                                    <a:pt x="12415" y="0"/>
                                                    <a:pt x="22086" y="9670"/>
                                                    <a:pt x="22086" y="21600"/>
                                                  </a:cubicBezTo>
                                                  <a:cubicBezTo>
                                                    <a:pt x="22086" y="33529"/>
                                                    <a:pt x="12415" y="43200"/>
                                                    <a:pt x="486" y="43200"/>
                                                  </a:cubicBezTo>
                                                  <a:cubicBezTo>
                                                    <a:pt x="323" y="43200"/>
                                                    <a:pt x="161" y="43198"/>
                                                    <a:pt x="0" y="43194"/>
                                                  </a:cubicBezTo>
                                                  <a:lnTo>
                                                    <a:pt x="486" y="21600"/>
                                                  </a:lnTo>
                                                  <a:close/>
                                                </a:path>
                                              </a:pathLst>
                                            </a:custGeom>
                                            <a:noFill/>
                                            <a:ln w="28575">
                                              <a:solidFill>
                                                <a:srgbClr val="000000"/>
                                              </a:solidFill>
                                              <a:round/>
                                              <a:headEnd/>
                                              <a:tailEnd/>
                                            </a:ln>
                                          </p:spPr>
                                          <p:txBody>
                                            <a:bodyPr vert="horz" wrap="square" lIns="91440" tIns="45720" rIns="91440" bIns="45720" numCol="1" anchor="t" anchorCtr="0" compatLnSpc="1">
                                              <a:prstTxWarp prst="textNoShape">
                                                <a:avLst/>
                                              </a:prstTxWarp>
                                            </a:bodyPr>
                                            <a:lstStyle/>
                                            <a:p>
                                              <a:endParaRPr lang="ru-RU"/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84" name="Arc 35"/>
                                            <p:cNvSpPr>
                                              <a:spLocks/>
                                            </p:cNvSpPr>
                                            <p:nvPr/>
                                          </p:nvSpPr>
                                          <p:spPr bwMode="auto">
                                            <a:xfrm rot="16200000">
                                              <a:off x="1648" y="11025"/>
                                              <a:ext cx="160" cy="288"/>
                                            </a:xfrm>
                                            <a:custGeom>
                                              <a:avLst/>
                                              <a:gdLst>
                                                <a:gd name="G0" fmla="+- 486 0 0"/>
                                                <a:gd name="G1" fmla="+- 21600 0 0"/>
                                                <a:gd name="G2" fmla="+- 21600 0 0"/>
                                                <a:gd name="T0" fmla="*/ 486 w 22086"/>
                                                <a:gd name="T1" fmla="*/ 0 h 43200"/>
                                                <a:gd name="T2" fmla="*/ 0 w 22086"/>
                                                <a:gd name="T3" fmla="*/ 43195 h 43200"/>
                                                <a:gd name="T4" fmla="*/ 486 w 22086"/>
                                                <a:gd name="T5" fmla="*/ 21600 h 43200"/>
                                              </a:gdLst>
                                              <a:ahLst/>
                                              <a:cxnLst>
                                                <a:cxn ang="0">
                                                  <a:pos x="T0" y="T1"/>
                                                </a:cxn>
                                                <a:cxn ang="0">
                                                  <a:pos x="T2" y="T3"/>
                                                </a:cxn>
                                                <a:cxn ang="0">
                                                  <a:pos x="T4" y="T5"/>
                                                </a:cxn>
                                              </a:cxnLst>
                                              <a:rect l="0" t="0" r="r" b="b"/>
                                              <a:pathLst>
                                                <a:path w="22086" h="43200" fill="none" extrusionOk="0">
                                                  <a:moveTo>
                                                    <a:pt x="485" y="0"/>
                                                  </a:moveTo>
                                                  <a:cubicBezTo>
                                                    <a:pt x="12415" y="0"/>
                                                    <a:pt x="22086" y="9670"/>
                                                    <a:pt x="22086" y="21600"/>
                                                  </a:cubicBezTo>
                                                  <a:cubicBezTo>
                                                    <a:pt x="22086" y="33529"/>
                                                    <a:pt x="12415" y="43200"/>
                                                    <a:pt x="486" y="43200"/>
                                                  </a:cubicBezTo>
                                                  <a:cubicBezTo>
                                                    <a:pt x="323" y="43200"/>
                                                    <a:pt x="161" y="43198"/>
                                                    <a:pt x="0" y="43194"/>
                                                  </a:cubicBezTo>
                                                </a:path>
                                                <a:path w="22086" h="43200" stroke="0" extrusionOk="0">
                                                  <a:moveTo>
                                                    <a:pt x="485" y="0"/>
                                                  </a:moveTo>
                                                  <a:cubicBezTo>
                                                    <a:pt x="12415" y="0"/>
                                                    <a:pt x="22086" y="9670"/>
                                                    <a:pt x="22086" y="21600"/>
                                                  </a:cubicBezTo>
                                                  <a:cubicBezTo>
                                                    <a:pt x="22086" y="33529"/>
                                                    <a:pt x="12415" y="43200"/>
                                                    <a:pt x="486" y="43200"/>
                                                  </a:cubicBezTo>
                                                  <a:cubicBezTo>
                                                    <a:pt x="323" y="43200"/>
                                                    <a:pt x="161" y="43198"/>
                                                    <a:pt x="0" y="43194"/>
                                                  </a:cubicBezTo>
                                                  <a:lnTo>
                                                    <a:pt x="486" y="21600"/>
                                                  </a:lnTo>
                                                  <a:close/>
                                                </a:path>
                                              </a:pathLst>
                                            </a:custGeom>
                                            <a:noFill/>
                                            <a:ln w="28575">
                                              <a:solidFill>
                                                <a:srgbClr val="000000"/>
                                              </a:solidFill>
                                              <a:round/>
                                              <a:headEnd/>
                                              <a:tailEnd/>
                                            </a:ln>
                                          </p:spPr>
                                          <p:txBody>
                                            <a:bodyPr vert="horz" wrap="square" lIns="91440" tIns="45720" rIns="91440" bIns="45720" numCol="1" anchor="t" anchorCtr="0" compatLnSpc="1">
                                              <a:prstTxWarp prst="textNoShape">
                                                <a:avLst/>
                                              </a:prstTxWarp>
                                            </a:bodyPr>
                                            <a:lstStyle/>
                                            <a:p>
                                              <a:endParaRPr lang="ru-RU"/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85" name="Arc 36"/>
                                            <p:cNvSpPr>
                                              <a:spLocks/>
                                            </p:cNvSpPr>
                                            <p:nvPr/>
                                          </p:nvSpPr>
                                          <p:spPr bwMode="auto">
                                            <a:xfrm rot="16200000">
                                              <a:off x="1936" y="11025"/>
                                              <a:ext cx="160" cy="288"/>
                                            </a:xfrm>
                                            <a:custGeom>
                                              <a:avLst/>
                                              <a:gdLst>
                                                <a:gd name="G0" fmla="+- 486 0 0"/>
                                                <a:gd name="G1" fmla="+- 21600 0 0"/>
                                                <a:gd name="G2" fmla="+- 21600 0 0"/>
                                                <a:gd name="T0" fmla="*/ 486 w 22086"/>
                                                <a:gd name="T1" fmla="*/ 0 h 43200"/>
                                                <a:gd name="T2" fmla="*/ 0 w 22086"/>
                                                <a:gd name="T3" fmla="*/ 43195 h 43200"/>
                                                <a:gd name="T4" fmla="*/ 486 w 22086"/>
                                                <a:gd name="T5" fmla="*/ 21600 h 43200"/>
                                              </a:gdLst>
                                              <a:ahLst/>
                                              <a:cxnLst>
                                                <a:cxn ang="0">
                                                  <a:pos x="T0" y="T1"/>
                                                </a:cxn>
                                                <a:cxn ang="0">
                                                  <a:pos x="T2" y="T3"/>
                                                </a:cxn>
                                                <a:cxn ang="0">
                                                  <a:pos x="T4" y="T5"/>
                                                </a:cxn>
                                              </a:cxnLst>
                                              <a:rect l="0" t="0" r="r" b="b"/>
                                              <a:pathLst>
                                                <a:path w="22086" h="43200" fill="none" extrusionOk="0">
                                                  <a:moveTo>
                                                    <a:pt x="485" y="0"/>
                                                  </a:moveTo>
                                                  <a:cubicBezTo>
                                                    <a:pt x="12415" y="0"/>
                                                    <a:pt x="22086" y="9670"/>
                                                    <a:pt x="22086" y="21600"/>
                                                  </a:cubicBezTo>
                                                  <a:cubicBezTo>
                                                    <a:pt x="22086" y="33529"/>
                                                    <a:pt x="12415" y="43200"/>
                                                    <a:pt x="486" y="43200"/>
                                                  </a:cubicBezTo>
                                                  <a:cubicBezTo>
                                                    <a:pt x="323" y="43200"/>
                                                    <a:pt x="161" y="43198"/>
                                                    <a:pt x="0" y="43194"/>
                                                  </a:cubicBezTo>
                                                </a:path>
                                                <a:path w="22086" h="43200" stroke="0" extrusionOk="0">
                                                  <a:moveTo>
                                                    <a:pt x="485" y="0"/>
                                                  </a:moveTo>
                                                  <a:cubicBezTo>
                                                    <a:pt x="12415" y="0"/>
                                                    <a:pt x="22086" y="9670"/>
                                                    <a:pt x="22086" y="21600"/>
                                                  </a:cubicBezTo>
                                                  <a:cubicBezTo>
                                                    <a:pt x="22086" y="33529"/>
                                                    <a:pt x="12415" y="43200"/>
                                                    <a:pt x="486" y="43200"/>
                                                  </a:cubicBezTo>
                                                  <a:cubicBezTo>
                                                    <a:pt x="323" y="43200"/>
                                                    <a:pt x="161" y="43198"/>
                                                    <a:pt x="0" y="43194"/>
                                                  </a:cubicBezTo>
                                                  <a:lnTo>
                                                    <a:pt x="486" y="21600"/>
                                                  </a:lnTo>
                                                  <a:close/>
                                                </a:path>
                                              </a:pathLst>
                                            </a:custGeom>
                                            <a:noFill/>
                                            <a:ln w="28575">
                                              <a:solidFill>
                                                <a:srgbClr val="000000"/>
                                              </a:solidFill>
                                              <a:round/>
                                              <a:headEnd/>
                                              <a:tailEnd/>
                                            </a:ln>
                                          </p:spPr>
                                          <p:txBody>
                                            <a:bodyPr vert="horz" wrap="square" lIns="91440" tIns="45720" rIns="91440" bIns="45720" numCol="1" anchor="t" anchorCtr="0" compatLnSpc="1">
                                              <a:prstTxWarp prst="textNoShape">
                                                <a:avLst/>
                                              </a:prstTxWarp>
                                            </a:bodyPr>
                                            <a:lstStyle/>
                                            <a:p>
                                              <a:endParaRPr lang="ru-RU"/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53" name="Group 37"/>
                                          <p:cNvGrpSpPr>
                                            <a:grpSpLocks/>
                                          </p:cNvGrpSpPr>
                                          <p:nvPr/>
                                        </p:nvGrpSpPr>
                                        <p:grpSpPr bwMode="auto">
                                          <a:xfrm flipH="1">
                                            <a:off x="2484" y="8183"/>
                                            <a:ext cx="318" cy="480"/>
                                            <a:chOff x="992" y="11232"/>
                                            <a:chExt cx="318" cy="480"/>
                                          </a:xfrm>
                                        </p:grpSpPr>
                                        <p:sp>
                                          <p:nvSpPr>
                                            <p:cNvPr id="80" name="Line 38"/>
                                            <p:cNvSpPr>
                                              <a:spLocks noChangeShapeType="1"/>
                                            </p:cNvSpPr>
                                            <p:nvPr/>
                                          </p:nvSpPr>
                                          <p:spPr bwMode="auto">
                                            <a:xfrm>
                                              <a:off x="1022" y="11232"/>
                                              <a:ext cx="288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noFill/>
                                            <a:ln w="28575">
                                              <a:solidFill>
                                                <a:srgbClr val="000000"/>
                                              </a:solidFill>
                                              <a:round/>
                                              <a:headEnd/>
                                              <a:tailEnd/>
                                            </a:ln>
                                          </p:spPr>
                                          <p:txBody>
                                            <a:bodyPr vert="horz" wrap="square" lIns="91440" tIns="45720" rIns="91440" bIns="45720" numCol="1" anchor="t" anchorCtr="0" compatLnSpc="1">
                                              <a:prstTxWarp prst="textNoShape">
                                                <a:avLst/>
                                              </a:prstTxWarp>
                                            </a:bodyPr>
                                            <a:lstStyle/>
                                            <a:p>
                                              <a:endParaRPr lang="ru-RU"/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81" name="Line 39"/>
                                            <p:cNvSpPr>
                                              <a:spLocks noChangeShapeType="1"/>
                                            </p:cNvSpPr>
                                            <p:nvPr/>
                                          </p:nvSpPr>
                                          <p:spPr bwMode="auto">
                                            <a:xfrm>
                                              <a:off x="992" y="11472"/>
                                              <a:ext cx="288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noFill/>
                                            <a:ln w="28575">
                                              <a:solidFill>
                                                <a:srgbClr val="000000"/>
                                              </a:solidFill>
                                              <a:round/>
                                              <a:headEnd/>
                                              <a:tailEnd/>
                                            </a:ln>
                                          </p:spPr>
                                          <p:txBody>
                                            <a:bodyPr vert="horz" wrap="square" lIns="91440" tIns="45720" rIns="91440" bIns="45720" numCol="1" anchor="t" anchorCtr="0" compatLnSpc="1">
                                              <a:prstTxWarp prst="textNoShape">
                                                <a:avLst/>
                                              </a:prstTxWarp>
                                            </a:bodyPr>
                                            <a:lstStyle/>
                                            <a:p>
                                              <a:endParaRPr lang="ru-RU"/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82" name="Line 40"/>
                                            <p:cNvSpPr>
                                              <a:spLocks noChangeShapeType="1"/>
                                            </p:cNvSpPr>
                                            <p:nvPr/>
                                          </p:nvSpPr>
                                          <p:spPr bwMode="auto">
                                            <a:xfrm>
                                              <a:off x="1008" y="11712"/>
                                              <a:ext cx="288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noFill/>
                                            <a:ln w="28575">
                                              <a:solidFill>
                                                <a:srgbClr val="000000"/>
                                              </a:solidFill>
                                              <a:round/>
                                              <a:headEnd/>
                                              <a:tailEnd/>
                                            </a:ln>
                                          </p:spPr>
                                          <p:txBody>
                                            <a:bodyPr vert="horz" wrap="square" lIns="91440" tIns="45720" rIns="91440" bIns="45720" numCol="1" anchor="t" anchorCtr="0" compatLnSpc="1">
                                              <a:prstTxWarp prst="textNoShape">
                                                <a:avLst/>
                                              </a:prstTxWarp>
                                            </a:bodyPr>
                                            <a:lstStyle/>
                                            <a:p>
                                              <a:endParaRPr lang="ru-RU"/>
                                            </a:p>
                                          </p:txBody>
                                        </p:sp>
                                      </p:grpSp>
                                      <p:sp>
                                        <p:nvSpPr>
                                          <p:cNvPr id="54" name="Line 41"/>
                                          <p:cNvSpPr>
                                            <a:spLocks noChangeShapeType="1"/>
                                          </p:cNvSpPr>
                                          <p:nvPr/>
                                        </p:nvSpPr>
                                        <p:spPr bwMode="auto">
                                          <a:xfrm flipH="1">
                                            <a:off x="2498" y="8173"/>
                                            <a:ext cx="2" cy="70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noFill/>
                                          <a:ln w="28575">
                                            <a:solidFill>
                                              <a:srgbClr val="000000"/>
                                            </a:solidFill>
                                            <a:round/>
                                            <a:headEnd/>
                                            <a:tailEnd/>
                                          </a:ln>
                                        </p:spPr>
                                        <p:txBody>
                                          <a:bodyPr vert="horz" wrap="square" lIns="91440" tIns="45720" rIns="91440" bIns="45720" numCol="1" anchor="t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endParaRPr lang="ru-RU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55" name="Line 42"/>
                                          <p:cNvSpPr>
                                            <a:spLocks noChangeShapeType="1"/>
                                          </p:cNvSpPr>
                                          <p:nvPr/>
                                        </p:nvSpPr>
                                        <p:spPr bwMode="auto">
                                          <a:xfrm>
                                            <a:off x="3610" y="8183"/>
                                            <a:ext cx="4653" cy="8"/>
                                          </a:xfrm>
                                          <a:prstGeom prst="line">
                                            <a:avLst/>
                                          </a:prstGeom>
                                          <a:noFill/>
                                          <a:ln w="28575">
                                            <a:solidFill>
                                              <a:srgbClr val="000000"/>
                                            </a:solidFill>
                                            <a:round/>
                                            <a:headEnd/>
                                            <a:tailEnd/>
                                          </a:ln>
                                        </p:spPr>
                                        <p:txBody>
                                          <a:bodyPr vert="horz" wrap="square" lIns="91440" tIns="45720" rIns="91440" bIns="45720" numCol="1" anchor="t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endParaRPr lang="ru-RU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56" name="Line 43"/>
                                          <p:cNvSpPr>
                                            <a:spLocks noChangeShapeType="1"/>
                                          </p:cNvSpPr>
                                          <p:nvPr/>
                                        </p:nvSpPr>
                                        <p:spPr bwMode="auto">
                                          <a:xfrm flipV="1">
                                            <a:off x="3634" y="8420"/>
                                            <a:ext cx="4629" cy="3"/>
                                          </a:xfrm>
                                          <a:prstGeom prst="line">
                                            <a:avLst/>
                                          </a:prstGeom>
                                          <a:noFill/>
                                          <a:ln w="28575">
                                            <a:solidFill>
                                              <a:srgbClr val="000000"/>
                                            </a:solidFill>
                                            <a:round/>
                                            <a:headEnd/>
                                            <a:tailEnd/>
                                          </a:ln>
                                        </p:spPr>
                                        <p:txBody>
                                          <a:bodyPr vert="horz" wrap="square" lIns="91440" tIns="45720" rIns="91440" bIns="45720" numCol="1" anchor="t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endParaRPr lang="ru-RU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57" name="Line 44"/>
                                          <p:cNvSpPr>
                                            <a:spLocks noChangeShapeType="1"/>
                                          </p:cNvSpPr>
                                          <p:nvPr/>
                                        </p:nvSpPr>
                                        <p:spPr bwMode="auto">
                                          <a:xfrm flipV="1">
                                            <a:off x="3631" y="8658"/>
                                            <a:ext cx="4632" cy="5"/>
                                          </a:xfrm>
                                          <a:prstGeom prst="line">
                                            <a:avLst/>
                                          </a:prstGeom>
                                          <a:noFill/>
                                          <a:ln w="28575">
                                            <a:solidFill>
                                              <a:srgbClr val="000000"/>
                                            </a:solidFill>
                                            <a:round/>
                                            <a:headEnd/>
                                            <a:tailEnd/>
                                          </a:ln>
                                        </p:spPr>
                                        <p:txBody>
                                          <a:bodyPr vert="horz" wrap="square" lIns="91440" tIns="45720" rIns="91440" bIns="45720" numCol="1" anchor="t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endParaRPr lang="ru-RU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58" name="Oval 45"/>
                                          <p:cNvSpPr>
                                            <a:spLocks noChangeArrowheads="1"/>
                                          </p:cNvSpPr>
                                          <p:nvPr/>
                                        </p:nvSpPr>
                                        <p:spPr bwMode="auto">
                                          <a:xfrm>
                                            <a:off x="8248" y="8145"/>
                                            <a:ext cx="90" cy="9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rgbClr val="FFFFFF"/>
                                          </a:solidFill>
                                          <a:ln w="28575">
                                            <a:solidFill>
                                              <a:srgbClr val="000000"/>
                                            </a:solidFill>
                                            <a:round/>
                                            <a:headEnd/>
                                            <a:tailEnd/>
                                          </a:ln>
                                        </p:spPr>
                                        <p:txBody>
                                          <a:bodyPr vert="horz" wrap="square" lIns="91440" tIns="45720" rIns="91440" bIns="45720" numCol="1" anchor="t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endParaRPr lang="ru-RU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59" name="Oval 46"/>
                                          <p:cNvSpPr>
                                            <a:spLocks noChangeArrowheads="1"/>
                                          </p:cNvSpPr>
                                          <p:nvPr/>
                                        </p:nvSpPr>
                                        <p:spPr bwMode="auto">
                                          <a:xfrm>
                                            <a:off x="8248" y="8375"/>
                                            <a:ext cx="90" cy="9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rgbClr val="FFFFFF"/>
                                          </a:solidFill>
                                          <a:ln w="28575">
                                            <a:solidFill>
                                              <a:srgbClr val="000000"/>
                                            </a:solidFill>
                                            <a:round/>
                                            <a:headEnd/>
                                            <a:tailEnd/>
                                          </a:ln>
                                        </p:spPr>
                                        <p:txBody>
                                          <a:bodyPr vert="horz" wrap="square" lIns="91440" tIns="45720" rIns="91440" bIns="45720" numCol="1" anchor="t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endParaRPr lang="ru-RU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60" name="Oval 47"/>
                                          <p:cNvSpPr>
                                            <a:spLocks noChangeArrowheads="1"/>
                                          </p:cNvSpPr>
                                          <p:nvPr/>
                                        </p:nvSpPr>
                                        <p:spPr bwMode="auto">
                                          <a:xfrm>
                                            <a:off x="8248" y="8615"/>
                                            <a:ext cx="90" cy="9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rgbClr val="FFFFFF"/>
                                          </a:solidFill>
                                          <a:ln w="28575">
                                            <a:solidFill>
                                              <a:srgbClr val="000000"/>
                                            </a:solidFill>
                                            <a:round/>
                                            <a:headEnd/>
                                            <a:tailEnd/>
                                          </a:ln>
                                        </p:spPr>
                                        <p:txBody>
                                          <a:bodyPr vert="horz" wrap="square" lIns="91440" tIns="45720" rIns="91440" bIns="45720" numCol="1" anchor="t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endParaRPr lang="ru-RU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61" name="Rectangle 48"/>
                                          <p:cNvSpPr>
                                            <a:spLocks noChangeArrowheads="1"/>
                                          </p:cNvSpPr>
                                          <p:nvPr/>
                                        </p:nvSpPr>
                                        <p:spPr bwMode="auto">
                                          <a:xfrm>
                                            <a:off x="4033" y="9761"/>
                                            <a:ext cx="1938" cy="978"/>
                                          </a:xfrm>
                                          <a:prstGeom prst="rect">
                                            <a:avLst/>
                                          </a:prstGeom>
                                          <a:gradFill flip="none" rotWithShape="1">
                                            <a:gsLst>
                                              <a:gs pos="0">
                                                <a:srgbClr val="FFFF00">
                                                  <a:shade val="30000"/>
                                                  <a:satMod val="115000"/>
                                                </a:srgbClr>
                                              </a:gs>
                                              <a:gs pos="50000">
                                                <a:srgbClr val="FFFF00">
                                                  <a:shade val="67500"/>
                                                  <a:satMod val="115000"/>
                                                </a:srgbClr>
                                              </a:gs>
                                              <a:gs pos="100000">
                                                <a:srgbClr val="FFFF00">
                                                  <a:shade val="100000"/>
                                                  <a:satMod val="115000"/>
                                                </a:srgbClr>
                                              </a:gs>
                                            </a:gsLst>
                                            <a:lin ang="16200000" scaled="1"/>
                                            <a:tileRect/>
                                          </a:gradFill>
                                          <a:ln w="50800" cmpd="dbl">
                                            <a:solidFill>
                                              <a:srgbClr val="000000"/>
                                            </a:solidFill>
                                            <a:miter lim="800000"/>
                                            <a:headEnd/>
                                            <a:tailEnd/>
                                          </a:ln>
                                        </p:spPr>
                                        <p:txBody>
                                          <a:bodyPr vert="horz" wrap="square" lIns="91440" tIns="45720" rIns="91440" bIns="45720" numCol="1" anchor="t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endParaRPr lang="ru-RU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62" name="Line 49"/>
                                          <p:cNvSpPr>
                                            <a:spLocks noChangeShapeType="1"/>
                                          </p:cNvSpPr>
                                          <p:nvPr/>
                                        </p:nvSpPr>
                                        <p:spPr bwMode="auto">
                                          <a:xfrm>
                                            <a:off x="4460" y="8658"/>
                                            <a:ext cx="0" cy="1254"/>
                                          </a:xfrm>
                                          <a:prstGeom prst="line">
                                            <a:avLst/>
                                          </a:prstGeom>
                                          <a:noFill/>
                                          <a:ln w="28575">
                                            <a:solidFill>
                                              <a:srgbClr val="000000"/>
                                            </a:solidFill>
                                            <a:round/>
                                            <a:headEnd type="oval"/>
                                            <a:tailEnd/>
                                          </a:ln>
                                        </p:spPr>
                                        <p:txBody>
                                          <a:bodyPr vert="horz" wrap="square" lIns="91440" tIns="45720" rIns="91440" bIns="45720" numCol="1" anchor="t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endParaRPr lang="ru-RU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63" name="Line 50"/>
                                          <p:cNvSpPr>
                                            <a:spLocks noChangeShapeType="1"/>
                                          </p:cNvSpPr>
                                          <p:nvPr/>
                                        </p:nvSpPr>
                                        <p:spPr bwMode="auto">
                                          <a:xfrm>
                                            <a:off x="5600" y="8180"/>
                                            <a:ext cx="0" cy="171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noFill/>
                                          <a:ln w="28575">
                                            <a:solidFill>
                                              <a:srgbClr val="000000"/>
                                            </a:solidFill>
                                            <a:round/>
                                            <a:headEnd type="oval"/>
                                            <a:tailEnd/>
                                          </a:ln>
                                        </p:spPr>
                                        <p:txBody>
                                          <a:bodyPr vert="horz" wrap="square" lIns="91440" tIns="45720" rIns="91440" bIns="45720" numCol="1" anchor="t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endParaRPr lang="ru-RU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64" name="Oval 54"/>
                                          <p:cNvSpPr>
                                            <a:spLocks noChangeArrowheads="1"/>
                                          </p:cNvSpPr>
                                          <p:nvPr/>
                                        </p:nvSpPr>
                                        <p:spPr bwMode="auto">
                                          <a:xfrm>
                                            <a:off x="4983" y="9889"/>
                                            <a:ext cx="90" cy="9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rgbClr val="FFFFFF"/>
                                          </a:solidFill>
                                          <a:ln w="28575">
                                            <a:solidFill>
                                              <a:srgbClr val="000000"/>
                                            </a:solidFill>
                                            <a:round/>
                                            <a:headEnd/>
                                            <a:tailEnd/>
                                          </a:ln>
                                        </p:spPr>
                                        <p:txBody>
                                          <a:bodyPr vert="horz" wrap="square" lIns="91440" tIns="45720" rIns="91440" bIns="45720" numCol="1" anchor="t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endParaRPr lang="ru-RU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65" name="Line 55"/>
                                          <p:cNvSpPr>
                                            <a:spLocks noChangeShapeType="1"/>
                                          </p:cNvSpPr>
                                          <p:nvPr/>
                                        </p:nvSpPr>
                                        <p:spPr bwMode="auto">
                                          <a:xfrm>
                                            <a:off x="5030" y="8430"/>
                                            <a:ext cx="0" cy="1482"/>
                                          </a:xfrm>
                                          <a:prstGeom prst="line">
                                            <a:avLst/>
                                          </a:prstGeom>
                                          <a:noFill/>
                                          <a:ln w="28575">
                                            <a:solidFill>
                                              <a:srgbClr val="000000"/>
                                            </a:solidFill>
                                            <a:round/>
                                            <a:headEnd type="oval"/>
                                            <a:tailEnd/>
                                          </a:ln>
                                        </p:spPr>
                                        <p:txBody>
                                          <a:bodyPr vert="horz" wrap="square" lIns="91440" tIns="45720" rIns="91440" bIns="45720" numCol="1" anchor="t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endParaRPr lang="ru-RU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67" name="Freeform 69"/>
                                          <p:cNvSpPr>
                                            <a:spLocks/>
                                          </p:cNvSpPr>
                                          <p:nvPr/>
                                        </p:nvSpPr>
                                        <p:spPr bwMode="auto">
                                          <a:xfrm>
                                            <a:off x="5404" y="9944"/>
                                            <a:ext cx="306" cy="744"/>
                                          </a:xfrm>
                                          <a:custGeom>
                                            <a:avLst/>
                                            <a:gdLst/>
                                            <a:ahLst/>
                                            <a:cxnLst>
                                              <a:cxn ang="0">
                                                <a:pos x="114" y="0"/>
                                              </a:cxn>
                                              <a:cxn ang="0">
                                                <a:pos x="0" y="342"/>
                                              </a:cxn>
                                              <a:cxn ang="0">
                                                <a:pos x="171" y="171"/>
                                              </a:cxn>
                                              <a:cxn ang="0">
                                                <a:pos x="0" y="684"/>
                                              </a:cxn>
                                            </a:cxnLst>
                                            <a:rect l="0" t="0" r="r" b="b"/>
                                            <a:pathLst>
                                              <a:path w="171" h="684">
                                                <a:moveTo>
                                                  <a:pt x="114" y="0"/>
                                                </a:moveTo>
                                                <a:lnTo>
                                                  <a:pt x="0" y="342"/>
                                                </a:lnTo>
                                                <a:lnTo>
                                                  <a:pt x="171" y="171"/>
                                                </a:lnTo>
                                                <a:lnTo>
                                                  <a:pt x="0" y="684"/>
                                                </a:lnTo>
                                              </a:path>
                                            </a:pathLst>
                                          </a:custGeom>
                                          <a:noFill/>
                                          <a:ln w="28575">
                                            <a:solidFill>
                                              <a:srgbClr val="FF0000"/>
                                            </a:solidFill>
                                            <a:round/>
                                            <a:headEnd/>
                                            <a:tailEnd type="triangle" w="med" len="lg"/>
                                          </a:ln>
                                        </p:spPr>
                                        <p:txBody>
                                          <a:bodyPr vert="horz" wrap="square" lIns="36000" tIns="36000" rIns="36000" bIns="36000" numCol="1" anchor="ctr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endParaRPr lang="ru-RU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68" name="Oval 70"/>
                                          <p:cNvSpPr>
                                            <a:spLocks noChangeArrowheads="1"/>
                                          </p:cNvSpPr>
                                          <p:nvPr/>
                                        </p:nvSpPr>
                                        <p:spPr bwMode="auto">
                                          <a:xfrm>
                                            <a:off x="5556" y="9879"/>
                                            <a:ext cx="90" cy="9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rgbClr val="FFFFFF"/>
                                          </a:solidFill>
                                          <a:ln w="28575">
                                            <a:solidFill>
                                              <a:srgbClr val="000000"/>
                                            </a:solidFill>
                                            <a:round/>
                                            <a:headEnd/>
                                            <a:tailEnd/>
                                          </a:ln>
                                        </p:spPr>
                                        <p:txBody>
                                          <a:bodyPr vert="horz" wrap="square" lIns="91440" tIns="45720" rIns="91440" bIns="45720" numCol="1" anchor="t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endParaRPr lang="ru-RU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69" name="Oval 72"/>
                                          <p:cNvSpPr>
                                            <a:spLocks noChangeArrowheads="1"/>
                                          </p:cNvSpPr>
                                          <p:nvPr/>
                                        </p:nvSpPr>
                                        <p:spPr bwMode="auto">
                                          <a:xfrm>
                                            <a:off x="8245" y="8828"/>
                                            <a:ext cx="90" cy="9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rgbClr val="FFFFFF"/>
                                          </a:solidFill>
                                          <a:ln w="28575">
                                            <a:solidFill>
                                              <a:srgbClr val="000000"/>
                                            </a:solidFill>
                                            <a:round/>
                                            <a:headEnd/>
                                            <a:tailEnd/>
                                          </a:ln>
                                        </p:spPr>
                                        <p:txBody>
                                          <a:bodyPr vert="horz" wrap="square" lIns="91440" tIns="45720" rIns="91440" bIns="45720" numCol="1" anchor="t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endParaRPr lang="ru-RU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71" name="Text Box 76"/>
                                          <p:cNvSpPr txBox="1">
                                            <a:spLocks noChangeArrowheads="1"/>
                                          </p:cNvSpPr>
                                          <p:nvPr/>
                                        </p:nvSpPr>
                                        <p:spPr bwMode="auto">
                                          <a:xfrm>
                                            <a:off x="5234" y="10922"/>
                                            <a:ext cx="596" cy="480"/>
                                          </a:xfrm>
                                          <a:prstGeom prst="rect">
                                            <a:avLst/>
                                          </a:prstGeom>
                                          <a:noFill/>
                                          <a:ln w="28575">
                                            <a:noFill/>
                                            <a:miter lim="800000"/>
                                            <a:headEnd/>
                                            <a:tailEnd/>
                                          </a:ln>
                                        </p:spPr>
                                        <p:txBody>
                                          <a:bodyPr vert="horz" wrap="square" lIns="0" tIns="0" rIns="0" bIns="0" numCol="1" anchor="ctr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pPr marL="0" marR="0" lvl="0" indent="0" algn="ctr" defTabSz="914400" rtl="0" eaLnBrk="1" fontAlgn="base" latinLnBrk="0" hangingPunct="1">
                                              <a:lnSpc>
                                                <a:spcPts val="1800"/>
                                              </a:lnSpc>
                                              <a:spcBef>
                                                <a:spcPct val="0"/>
                                              </a:spcBef>
                                              <a:buClrTx/>
                                              <a:buSzTx/>
                                              <a:buFontTx/>
                                              <a:buNone/>
                                              <a:tabLst/>
                                            </a:pPr>
                                            <a:r>
                                              <a:rPr lang="en-US" sz="2000" dirty="0">
                                                <a:ln w="900" cmpd="sng">
                                                  <a:solidFill>
                                                    <a:schemeClr val="tx1">
                                                      <a:alpha val="55000"/>
                                                    </a:schemeClr>
                                                  </a:solidFill>
                                                  <a:prstDash val="solid"/>
                                                </a:ln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  <a:cs typeface="Times New Roman" pitchFamily="18" charset="0"/>
                                              </a:rPr>
                                              <a:t>U</a:t>
                                            </a:r>
                                            <a:r>
                                              <a:rPr lang="ru-RU" sz="2000" baseline="-18000" dirty="0" smtClean="0">
                                                <a:ln w="900" cmpd="sng">
                                                  <a:solidFill>
                                                    <a:schemeClr val="tx1">
                                                      <a:alpha val="55000"/>
                                                    </a:schemeClr>
                                                  </a:solidFill>
                                                  <a:prstDash val="solid"/>
                                                </a:ln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  <a:cs typeface="Times New Roman" pitchFamily="18" charset="0"/>
                                              </a:rPr>
                                              <a:t>ЗМ</a:t>
                                            </a:r>
                                            <a:endParaRPr lang="ru-RU" sz="2000" baseline="-18000" dirty="0">
                                              <a:ln w="900" cmpd="sng">
                                                <a:solidFill>
                                                  <a:schemeClr val="tx1">
                                                    <a:alpha val="55000"/>
                                                  </a:schemeClr>
                                                </a:solidFill>
                                                <a:prstDash val="solid"/>
                                              </a:ln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  <a:cs typeface="Times New Roman" pitchFamily="18" charset="0"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72" name="Text Box 77"/>
                                          <p:cNvSpPr txBox="1">
                                            <a:spLocks noChangeArrowheads="1"/>
                                          </p:cNvSpPr>
                                          <p:nvPr/>
                                        </p:nvSpPr>
                                        <p:spPr bwMode="auto">
                                          <a:xfrm>
                                            <a:off x="4139" y="10250"/>
                                            <a:ext cx="492" cy="384"/>
                                          </a:xfrm>
                                          <a:prstGeom prst="rect">
                                            <a:avLst/>
                                          </a:prstGeom>
                                          <a:noFill/>
                                          <a:ln w="28575">
                                            <a:noFill/>
                                            <a:miter lim="800000"/>
                                            <a:headEnd/>
                                            <a:tailEnd/>
                                          </a:ln>
                                        </p:spPr>
                                        <p:txBody>
                                          <a:bodyPr vert="horz" wrap="square" lIns="0" tIns="0" rIns="0" bIns="0" numCol="1" anchor="ctr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pPr marR="0" lvl="0" indent="0" algn="ctr" fontAlgn="base">
                                              <a:lnSpc>
                                                <a:spcPts val="1800"/>
                                              </a:lnSpc>
                                              <a:spcBef>
                                                <a:spcPct val="0"/>
                                              </a:spcBef>
                                              <a:buClrTx/>
                                              <a:buSzTx/>
                                              <a:buFontTx/>
                                              <a:buNone/>
                                              <a:tabLst/>
                                            </a:pPr>
                                            <a:r>
                                              <a:rPr lang="ru-RU" sz="2000" dirty="0">
                                                <a:ln w="900" cmpd="sng">
                                                  <a:solidFill>
                                                    <a:schemeClr val="tx1">
                                                      <a:alpha val="55000"/>
                                                    </a:schemeClr>
                                                  </a:solidFill>
                                                  <a:prstDash val="solid"/>
                                                </a:ln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  <a:cs typeface="Times New Roman" pitchFamily="18" charset="0"/>
                                              </a:rPr>
                                              <a:t>А</a:t>
                                            </a:r>
                                            <a:r>
                                              <a:rPr lang="ru-RU" sz="2000" baseline="-18000" dirty="0">
                                                <a:ln w="900" cmpd="sng">
                                                  <a:solidFill>
                                                    <a:schemeClr val="tx1">
                                                      <a:alpha val="55000"/>
                                                    </a:schemeClr>
                                                  </a:solidFill>
                                                  <a:prstDash val="solid"/>
                                                </a:ln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  <a:cs typeface="Times New Roman" pitchFamily="18" charset="0"/>
                                              </a:rPr>
                                              <a:t>1</a:t>
                                            </a: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73" name="Text Box 78"/>
                                          <p:cNvSpPr txBox="1">
                                            <a:spLocks noChangeArrowheads="1"/>
                                          </p:cNvSpPr>
                                          <p:nvPr/>
                                        </p:nvSpPr>
                                        <p:spPr bwMode="auto">
                                          <a:xfrm>
                                            <a:off x="8351" y="8066"/>
                                            <a:ext cx="235" cy="228"/>
                                          </a:xfrm>
                                          <a:prstGeom prst="rect">
                                            <a:avLst/>
                                          </a:prstGeom>
                                          <a:noFill/>
                                          <a:ln w="28575">
                                            <a:noFill/>
                                            <a:miter lim="800000"/>
                                            <a:headEnd/>
                                            <a:tailEnd/>
                                          </a:ln>
                                        </p:spPr>
                                        <p:txBody>
                                          <a:bodyPr vert="horz" wrap="square" lIns="0" tIns="0" rIns="0" bIns="0" numCol="1" anchor="ctr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pPr marR="0" lvl="0" indent="0" algn="ctr" fontAlgn="base">
                                              <a:lnSpc>
                                                <a:spcPct val="100000"/>
                                              </a:lnSpc>
                                              <a:spcBef>
                                                <a:spcPct val="0"/>
                                              </a:spcBef>
                                              <a:spcAft>
                                                <a:spcPts val="1000"/>
                                              </a:spcAft>
                                              <a:buClrTx/>
                                              <a:buSzTx/>
                                              <a:buFontTx/>
                                              <a:buNone/>
                                              <a:tabLst/>
                                            </a:pPr>
                                            <a:r>
                                              <a:rPr lang="ru-RU" sz="1400" dirty="0">
                                                <a:ln w="900" cmpd="sng">
                                                  <a:solidFill>
                                                    <a:schemeClr val="tx1">
                                                      <a:alpha val="55000"/>
                                                    </a:schemeClr>
                                                  </a:solidFill>
                                                  <a:prstDash val="solid"/>
                                                </a:ln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  <a:cs typeface="Times New Roman" pitchFamily="18" charset="0"/>
                                              </a:rPr>
                                              <a:t>А</a:t>
                                            </a: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74" name="Text Box 79"/>
                                          <p:cNvSpPr txBox="1">
                                            <a:spLocks noChangeArrowheads="1"/>
                                          </p:cNvSpPr>
                                          <p:nvPr/>
                                        </p:nvSpPr>
                                        <p:spPr bwMode="auto">
                                          <a:xfrm>
                                            <a:off x="8351" y="8303"/>
                                            <a:ext cx="235" cy="228"/>
                                          </a:xfrm>
                                          <a:prstGeom prst="rect">
                                            <a:avLst/>
                                          </a:prstGeom>
                                          <a:noFill/>
                                          <a:ln w="28575">
                                            <a:noFill/>
                                            <a:miter lim="800000"/>
                                            <a:headEnd/>
                                            <a:tailEnd/>
                                          </a:ln>
                                        </p:spPr>
                                        <p:txBody>
                                          <a:bodyPr vert="horz" wrap="square" lIns="0" tIns="0" rIns="0" bIns="0" numCol="1" anchor="ctr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pPr algn="ctr" fontAlgn="base">
                                              <a:spcBef>
                                                <a:spcPct val="0"/>
                                              </a:spcBef>
                                              <a:spcAft>
                                                <a:spcPts val="1000"/>
                                              </a:spcAft>
                                            </a:pPr>
                                            <a:r>
                                              <a:rPr lang="ru-RU" sz="1400" dirty="0">
                                                <a:ln w="900" cmpd="sng">
                                                  <a:solidFill>
                                                    <a:schemeClr val="tx1">
                                                      <a:alpha val="55000"/>
                                                    </a:schemeClr>
                                                  </a:solidFill>
                                                  <a:prstDash val="solid"/>
                                                </a:ln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  <a:cs typeface="Times New Roman" pitchFamily="18" charset="0"/>
                                              </a:rPr>
                                              <a:t>В</a:t>
                                            </a: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75" name="Text Box 80"/>
                                          <p:cNvSpPr txBox="1">
                                            <a:spLocks noChangeArrowheads="1"/>
                                          </p:cNvSpPr>
                                          <p:nvPr/>
                                        </p:nvSpPr>
                                        <p:spPr bwMode="auto">
                                          <a:xfrm>
                                            <a:off x="8360" y="8541"/>
                                            <a:ext cx="214" cy="228"/>
                                          </a:xfrm>
                                          <a:prstGeom prst="rect">
                                            <a:avLst/>
                                          </a:prstGeom>
                                          <a:noFill/>
                                          <a:ln w="28575">
                                            <a:noFill/>
                                            <a:miter lim="800000"/>
                                            <a:headEnd/>
                                            <a:tailEnd/>
                                          </a:ln>
                                        </p:spPr>
                                        <p:txBody>
                                          <a:bodyPr vert="horz" wrap="square" lIns="0" tIns="0" rIns="0" bIns="0" numCol="1" anchor="ctr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pPr algn="ctr" fontAlgn="base">
                                              <a:spcBef>
                                                <a:spcPct val="0"/>
                                              </a:spcBef>
                                              <a:spcAft>
                                                <a:spcPts val="1000"/>
                                              </a:spcAft>
                                            </a:pPr>
                                            <a:r>
                                              <a:rPr lang="ru-RU" sz="1400" dirty="0">
                                                <a:ln w="900" cmpd="sng">
                                                  <a:solidFill>
                                                    <a:schemeClr val="tx1">
                                                      <a:alpha val="55000"/>
                                                    </a:schemeClr>
                                                  </a:solidFill>
                                                  <a:prstDash val="solid"/>
                                                </a:ln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  <a:cs typeface="Times New Roman" pitchFamily="18" charset="0"/>
                                              </a:rPr>
                                              <a:t>С</a:t>
                                            </a: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76" name="Text Box 81"/>
                                          <p:cNvSpPr txBox="1">
                                            <a:spLocks noChangeArrowheads="1"/>
                                          </p:cNvSpPr>
                                          <p:nvPr/>
                                        </p:nvSpPr>
                                        <p:spPr bwMode="auto">
                                          <a:xfrm>
                                            <a:off x="8367" y="8763"/>
                                            <a:ext cx="214" cy="228"/>
                                          </a:xfrm>
                                          <a:prstGeom prst="rect">
                                            <a:avLst/>
                                          </a:prstGeom>
                                          <a:noFill/>
                                          <a:ln w="28575">
                                            <a:noFill/>
                                            <a:miter lim="800000"/>
                                            <a:headEnd/>
                                            <a:tailEnd/>
                                          </a:ln>
                                        </p:spPr>
                                        <p:txBody>
                                          <a:bodyPr vert="horz" wrap="square" lIns="0" tIns="0" rIns="0" bIns="0" numCol="1" anchor="ctr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pPr marR="0" lvl="0" indent="0" algn="ctr" fontAlgn="base">
                                              <a:lnSpc>
                                                <a:spcPct val="100000"/>
                                              </a:lnSpc>
                                              <a:spcBef>
                                                <a:spcPct val="0"/>
                                              </a:spcBef>
                                              <a:spcAft>
                                                <a:spcPts val="1000"/>
                                              </a:spcAft>
                                              <a:buClrTx/>
                                              <a:buSzTx/>
                                              <a:buFontTx/>
                                              <a:buNone/>
                                              <a:tabLst/>
                                            </a:pPr>
                                            <a:r>
                                              <a:rPr lang="en-US" sz="1400" dirty="0">
                                                <a:ln w="900" cmpd="sng">
                                                  <a:solidFill>
                                                    <a:schemeClr val="tx1">
                                                      <a:alpha val="55000"/>
                                                    </a:schemeClr>
                                                  </a:solidFill>
                                                  <a:prstDash val="solid"/>
                                                </a:ln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  <a:cs typeface="Times New Roman" pitchFamily="18" charset="0"/>
                                              </a:rPr>
                                              <a:t>N</a:t>
                                            </a:r>
                                            <a:endParaRPr lang="ru-RU" sz="1400" dirty="0">
                                              <a:ln w="900" cmpd="sng">
                                                <a:solidFill>
                                                  <a:schemeClr val="tx1">
                                                    <a:alpha val="55000"/>
                                                  </a:schemeClr>
                                                </a:solidFill>
                                                <a:prstDash val="solid"/>
                                              </a:ln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  <a:cs typeface="Times New Roman" pitchFamily="18" charset="0"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77" name="Oval 82"/>
                                          <p:cNvSpPr>
                                            <a:spLocks noChangeArrowheads="1"/>
                                          </p:cNvSpPr>
                                          <p:nvPr/>
                                        </p:nvSpPr>
                                        <p:spPr bwMode="auto">
                                          <a:xfrm>
                                            <a:off x="4413" y="9889"/>
                                            <a:ext cx="90" cy="9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rgbClr val="FFFFFF"/>
                                          </a:solidFill>
                                          <a:ln w="28575">
                                            <a:solidFill>
                                              <a:srgbClr val="000000"/>
                                            </a:solidFill>
                                            <a:round/>
                                            <a:headEnd/>
                                            <a:tailEnd/>
                                          </a:ln>
                                        </p:spPr>
                                        <p:txBody>
                                          <a:bodyPr vert="horz" wrap="square" lIns="91440" tIns="45720" rIns="91440" bIns="45720" numCol="1" anchor="t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endParaRPr lang="ru-RU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78" name="Freeform 96"/>
                                          <p:cNvSpPr>
                                            <a:spLocks/>
                                          </p:cNvSpPr>
                                          <p:nvPr/>
                                        </p:nvSpPr>
                                        <p:spPr bwMode="auto">
                                          <a:xfrm flipV="1">
                                            <a:off x="3858" y="8900"/>
                                            <a:ext cx="175" cy="1055"/>
                                          </a:xfrm>
                                          <a:custGeom>
                                            <a:avLst/>
                                            <a:gdLst/>
                                            <a:ahLst/>
                                            <a:cxnLst>
                                              <a:cxn ang="0">
                                                <a:pos x="568" y="0"/>
                                              </a:cxn>
                                              <a:cxn ang="0">
                                                <a:pos x="0" y="0"/>
                                              </a:cxn>
                                              <a:cxn ang="0">
                                                <a:pos x="0" y="1596"/>
                                              </a:cxn>
                                            </a:cxnLst>
                                            <a:rect l="0" t="0" r="r" b="b"/>
                                            <a:pathLst>
                                              <a:path w="568" h="1596">
                                                <a:moveTo>
                                                  <a:pt x="568" y="0"/>
                                                </a:moveTo>
                                                <a:lnTo>
                                                  <a:pt x="0" y="0"/>
                                                </a:lnTo>
                                                <a:lnTo>
                                                  <a:pt x="0" y="1596"/>
                                                </a:lnTo>
                                              </a:path>
                                            </a:pathLst>
                                          </a:custGeom>
                                          <a:noFill/>
                                          <a:ln w="28575">
                                            <a:solidFill>
                                              <a:srgbClr val="FF0000"/>
                                            </a:solidFill>
                                            <a:prstDash val="sysDash"/>
                                            <a:round/>
                                            <a:headEnd/>
                                            <a:tailEnd type="triangle" w="med" len="lg"/>
                                          </a:ln>
                                        </p:spPr>
                                        <p:txBody>
                                          <a:bodyPr vert="horz" wrap="square" lIns="91440" tIns="45720" rIns="91440" bIns="45720" numCol="1" anchor="t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endParaRPr lang="ru-RU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79" name="Text Box 98"/>
                                          <p:cNvSpPr txBox="1">
                                            <a:spLocks noChangeArrowheads="1"/>
                                          </p:cNvSpPr>
                                          <p:nvPr/>
                                        </p:nvSpPr>
                                        <p:spPr bwMode="auto">
                                          <a:xfrm>
                                            <a:off x="3857" y="9288"/>
                                            <a:ext cx="500" cy="344"/>
                                          </a:xfrm>
                                          <a:prstGeom prst="rect">
                                            <a:avLst/>
                                          </a:prstGeom>
                                          <a:noFill/>
                                          <a:ln w="28575">
                                            <a:noFill/>
                                            <a:miter lim="800000"/>
                                            <a:headEnd/>
                                            <a:tailEnd/>
                                          </a:ln>
                                        </p:spPr>
                                        <p:txBody>
                                          <a:bodyPr vert="horz" wrap="square" lIns="0" tIns="0" rIns="0" bIns="0" numCol="1" anchor="ctr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pPr algn="ctr" fontAlgn="base">
                                              <a:lnSpc>
                                                <a:spcPts val="1800"/>
                                              </a:lnSpc>
                                              <a:spcBef>
                                                <a:spcPct val="0"/>
                                              </a:spcBef>
                                            </a:pPr>
                                            <a:r>
                                              <a:rPr lang="en-US" sz="2000" dirty="0">
                                                <a:ln w="900" cmpd="sng">
                                                  <a:solidFill>
                                                    <a:schemeClr val="tx1">
                                                      <a:alpha val="55000"/>
                                                    </a:schemeClr>
                                                  </a:solidFill>
                                                  <a:prstDash val="solid"/>
                                                </a:ln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  <a:cs typeface="Times New Roman" pitchFamily="18" charset="0"/>
                                              </a:rPr>
                                              <a:t>I</a:t>
                                            </a:r>
                                            <a:r>
                                              <a:rPr lang="ru-RU" sz="2000" baseline="-18000" dirty="0" smtClean="0">
                                                <a:ln w="900" cmpd="sng">
                                                  <a:solidFill>
                                                    <a:schemeClr val="tx1">
                                                      <a:alpha val="55000"/>
                                                    </a:schemeClr>
                                                  </a:solidFill>
                                                  <a:prstDash val="solid"/>
                                                </a:ln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  <a:cs typeface="Times New Roman" pitchFamily="18" charset="0"/>
                                              </a:rPr>
                                              <a:t>ЗМ</a:t>
                                            </a:r>
                                            <a:endParaRPr lang="ru-RU" sz="2000" baseline="-18000" dirty="0">
                                              <a:ln w="900" cmpd="sng">
                                                <a:solidFill>
                                                  <a:schemeClr val="tx1">
                                                    <a:alpha val="55000"/>
                                                  </a:schemeClr>
                                                </a:solidFill>
                                                <a:prstDash val="solid"/>
                                              </a:ln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  <a:cs typeface="Times New Roman" pitchFamily="18" charset="0"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sp>
                                      <p:nvSpPr>
                                        <p:cNvPr id="49" name="Двойная стрелка вверх/вниз 48"/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233524" y="5922350"/>
                                          <a:ext cx="73269" cy="428025"/>
                                        </a:xfrm>
                                        <a:prstGeom prst="upDownArrow">
                                          <a:avLst/>
                                        </a:prstGeom>
                                        <a:solidFill>
                                          <a:srgbClr val="FF0000"/>
                                        </a:solidFill>
                                        <a:ln w="1905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ru-RU"/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43" name="Группа 123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2745044" y="4775127"/>
                                        <a:ext cx="921860" cy="303441"/>
                                        <a:chOff x="2745044" y="4775127"/>
                                        <a:chExt cx="921860" cy="303441"/>
                                      </a:xfrm>
                                    </p:grpSpPr>
                                    <p:sp>
                                      <p:nvSpPr>
                                        <p:cNvPr id="45" name="Rectangle 120"/>
                                        <p:cNvSpPr>
                                          <a:spLocks noChangeArrowheads="1"/>
                                        </p:cNvSpPr>
                                        <p:nvPr/>
                                      </p:nvSpPr>
                                      <p:spPr bwMode="auto">
                                        <a:xfrm>
                                          <a:off x="3524028" y="4775127"/>
                                          <a:ext cx="142876" cy="292759"/>
                                        </a:xfrm>
                                        <a:prstGeom prst="rect">
                                          <a:avLst/>
                                        </a:prstGeom>
                                        <a:noFill/>
                                        <a:ln w="28575">
                                          <a:solidFill>
                                            <a:srgbClr val="000000"/>
                                          </a:solidFill>
                                          <a:miter lim="800000"/>
                                          <a:headEnd/>
                                          <a:tailEnd/>
                                        </a:ln>
                                      </p:spPr>
                                      <p:txBody>
                                        <a:bodyPr vert="horz" wrap="square" lIns="91440" tIns="45720" rIns="91440" bIns="45720" numCol="1" anchor="t" anchorCtr="0" compatLnSpc="1">
                                          <a:prstTxWarp prst="textNoShape">
                                            <a:avLst/>
                                          </a:prstTxWarp>
                                        </a:bodyPr>
                                        <a:lstStyle/>
                                        <a:p>
                                          <a:endParaRPr lang="ru-RU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46" name="Rectangle 120"/>
                                        <p:cNvSpPr>
                                          <a:spLocks noChangeArrowheads="1"/>
                                        </p:cNvSpPr>
                                        <p:nvPr/>
                                      </p:nvSpPr>
                                      <p:spPr bwMode="auto">
                                        <a:xfrm>
                                          <a:off x="3133959" y="4782222"/>
                                          <a:ext cx="142876" cy="292759"/>
                                        </a:xfrm>
                                        <a:prstGeom prst="rect">
                                          <a:avLst/>
                                        </a:prstGeom>
                                        <a:noFill/>
                                        <a:ln w="28575">
                                          <a:solidFill>
                                            <a:srgbClr val="000000"/>
                                          </a:solidFill>
                                          <a:miter lim="800000"/>
                                          <a:headEnd/>
                                          <a:tailEnd/>
                                        </a:ln>
                                      </p:spPr>
                                      <p:txBody>
                                        <a:bodyPr vert="horz" wrap="square" lIns="91440" tIns="45720" rIns="91440" bIns="45720" numCol="1" anchor="t" anchorCtr="0" compatLnSpc="1">
                                          <a:prstTxWarp prst="textNoShape">
                                            <a:avLst/>
                                          </a:prstTxWarp>
                                        </a:bodyPr>
                                        <a:lstStyle/>
                                        <a:p>
                                          <a:endParaRPr lang="ru-RU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47" name="Rectangle 120"/>
                                        <p:cNvSpPr>
                                          <a:spLocks noChangeArrowheads="1"/>
                                        </p:cNvSpPr>
                                        <p:nvPr/>
                                      </p:nvSpPr>
                                      <p:spPr bwMode="auto">
                                        <a:xfrm>
                                          <a:off x="2745044" y="4785809"/>
                                          <a:ext cx="142876" cy="292759"/>
                                        </a:xfrm>
                                        <a:prstGeom prst="rect">
                                          <a:avLst/>
                                        </a:prstGeom>
                                        <a:noFill/>
                                        <a:ln w="28575">
                                          <a:solidFill>
                                            <a:srgbClr val="000000"/>
                                          </a:solidFill>
                                          <a:miter lim="800000"/>
                                          <a:headEnd/>
                                          <a:tailEnd/>
                                        </a:ln>
                                      </p:spPr>
                                      <p:txBody>
                                        <a:bodyPr vert="horz" wrap="square" lIns="91440" tIns="45720" rIns="91440" bIns="45720" numCol="1" anchor="t" anchorCtr="0" compatLnSpc="1">
                                          <a:prstTxWarp prst="textNoShape">
                                            <a:avLst/>
                                          </a:prstTxWarp>
                                        </a:bodyPr>
                                        <a:lstStyle/>
                                        <a:p>
                                          <a:endParaRPr lang="ru-RU"/>
                                        </a:p>
                                      </p:txBody>
                                    </p:sp>
                                  </p:grpSp>
                                </p:grpSp>
                              </p:grpSp>
                              <p:grpSp>
                                <p:nvGrpSpPr>
                                  <p:cNvPr id="35" name="Группа 34"/>
                                  <p:cNvGrpSpPr/>
                                  <p:nvPr/>
                                </p:nvGrpSpPr>
                                <p:grpSpPr>
                                  <a:xfrm>
                                    <a:off x="1146652" y="1201962"/>
                                    <a:ext cx="240130" cy="846729"/>
                                    <a:chOff x="1146652" y="1201962"/>
                                    <a:chExt cx="240130" cy="846729"/>
                                  </a:xfrm>
                                </p:grpSpPr>
                                <p:cxnSp>
                                  <p:nvCxnSpPr>
                                    <p:cNvPr id="36" name="Прямая соединительная линия 35"/>
                                    <p:cNvCxnSpPr/>
                                    <p:nvPr/>
                                  </p:nvCxnSpPr>
                                  <p:spPr>
                                    <a:xfrm flipH="1">
                                      <a:off x="1146652" y="1201962"/>
                                      <a:ext cx="2716" cy="809131"/>
                                    </a:xfrm>
                                    <a:prstGeom prst="line">
                                      <a:avLst/>
                                    </a:prstGeom>
                                    <a:ln w="28575">
                                      <a:solidFill>
                                        <a:schemeClr val="tx1"/>
                                      </a:solidFill>
                                      <a:headEnd type="oval"/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37" name="Прямая соединительная линия 36"/>
                                    <p:cNvCxnSpPr/>
                                    <p:nvPr/>
                                  </p:nvCxnSpPr>
                                  <p:spPr>
                                    <a:xfrm>
                                      <a:off x="1386782" y="1936576"/>
                                      <a:ext cx="0" cy="112115"/>
                                    </a:xfrm>
                                    <a:prstGeom prst="line">
                                      <a:avLst/>
                                    </a:prstGeom>
                                    <a:ln w="635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38" name="Прямая соединительная линия 37"/>
                                    <p:cNvCxnSpPr/>
                                    <p:nvPr/>
                                  </p:nvCxnSpPr>
                                  <p:spPr>
                                    <a:xfrm flipV="1">
                                      <a:off x="1148010" y="1994510"/>
                                      <a:ext cx="238772" cy="1420"/>
                                    </a:xfrm>
                                    <a:prstGeom prst="line">
                                      <a:avLst/>
                                    </a:prstGeom>
                                    <a:ln w="28575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</p:grpSp>
                            </p:grpSp>
                            <p:cxnSp>
                              <p:nvCxnSpPr>
                                <p:cNvPr id="32" name="Прямая соединительная линия 31"/>
                                <p:cNvCxnSpPr/>
                                <p:nvPr/>
                              </p:nvCxnSpPr>
                              <p:spPr>
                                <a:xfrm>
                                  <a:off x="2249798" y="1424975"/>
                                  <a:ext cx="305978" cy="210844"/>
                                </a:xfrm>
                                <a:prstGeom prst="line">
                                  <a:avLst/>
                                </a:prstGeom>
                                <a:ln w="28575">
                                  <a:solidFill>
                                    <a:srgbClr val="FF0000"/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33" name="Прямая соединительная линия 32"/>
                                <p:cNvCxnSpPr/>
                                <p:nvPr/>
                              </p:nvCxnSpPr>
                              <p:spPr>
                                <a:xfrm rot="17100000">
                                  <a:off x="2256182" y="1410408"/>
                                  <a:ext cx="305978" cy="210844"/>
                                </a:xfrm>
                                <a:prstGeom prst="line">
                                  <a:avLst/>
                                </a:prstGeom>
                                <a:ln w="28575">
                                  <a:solidFill>
                                    <a:srgbClr val="FF0000"/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</p:grpSp>
                        <p:sp>
                          <p:nvSpPr>
                            <p:cNvPr id="28" name="AutoShape 95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rot="5400000" flipV="1">
                              <a:off x="3303256" y="2814067"/>
                              <a:ext cx="199068" cy="500016"/>
                            </a:xfrm>
                            <a:prstGeom prst="rightBracket">
                              <a:avLst>
                                <a:gd name="adj" fmla="val 13143"/>
                              </a:avLst>
                            </a:prstGeom>
                            <a:noFill/>
                            <a:ln w="28575">
                              <a:solidFill>
                                <a:srgbClr val="C00000"/>
                              </a:solidFill>
                              <a:prstDash val="sysDot"/>
                              <a:round/>
                              <a:headEnd type="triangle"/>
                              <a:tailEnd type="none" w="med" len="lg"/>
                            </a:ln>
                          </p:spPr>
                          <p:txBody>
                            <a:bodyPr vert="horz" wrap="square" lIns="36000" tIns="36000" rIns="36000" bIns="36000" numCol="1" anchor="ctr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</p:grpSp>
                    </p:grpSp>
                  </p:grpSp>
                  <p:sp>
                    <p:nvSpPr>
                      <p:cNvPr id="19" name="Text Box 7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619672" y="548680"/>
                        <a:ext cx="410586" cy="274147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0" tIns="0" rIns="0" bIns="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ts val="1800"/>
                          </a:lnSpc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lang="en-US" sz="2000" dirty="0" smtClean="0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a:t>I</a:t>
                        </a:r>
                        <a:r>
                          <a:rPr lang="ru-RU" sz="2000" baseline="-18000" dirty="0" smtClean="0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a:t>КЗ</a:t>
                        </a:r>
                        <a:endParaRPr lang="ru-RU" sz="2000" baseline="-18000" dirty="0">
                          <a:ln w="900" cmpd="sng">
                            <a:solidFill>
                              <a:schemeClr val="tx1"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endParaRPr>
                      </a:p>
                    </p:txBody>
                  </p:sp>
                </p:grpSp>
                <p:sp>
                  <p:nvSpPr>
                    <p:cNvPr id="17" name="Скругленная прямоугольная выноска 16"/>
                    <p:cNvSpPr/>
                    <p:nvPr/>
                  </p:nvSpPr>
                  <p:spPr bwMode="auto">
                    <a:xfrm>
                      <a:off x="491047" y="2669570"/>
                      <a:ext cx="650766" cy="380406"/>
                    </a:xfrm>
                    <a:prstGeom prst="wedgeRoundRectCallout">
                      <a:avLst>
                        <a:gd name="adj1" fmla="val 43447"/>
                        <a:gd name="adj2" fmla="val -161913"/>
                        <a:gd name="adj3" fmla="val 16667"/>
                      </a:avLst>
                    </a:prstGeom>
                    <a:solidFill>
                      <a:srgbClr val="FFFF00"/>
                    </a:solidFill>
                    <a:ln w="19050">
                      <a:solidFill>
                        <a:srgbClr val="FF0000"/>
                      </a:solidFill>
                      <a:prstDash val="solid"/>
                      <a:round/>
                      <a:headEnd type="stealth" w="sm" len="sm"/>
                      <a:tailEnd/>
                    </a:ln>
                  </p:spPr>
                  <p:txBody>
                    <a:bodyPr vert="horz" wrap="squar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algn="ctr">
                        <a:lnSpc>
                          <a:spcPts val="800"/>
                        </a:lnSpc>
                      </a:pPr>
                      <a:r>
                        <a:rPr lang="ru-RU" sz="1400" b="1" dirty="0">
                          <a:latin typeface="Arial Narrow" pitchFamily="34" charset="0"/>
                        </a:rPr>
                        <a:t> </a:t>
                      </a:r>
                      <a:r>
                        <a:rPr lang="ru-RU" sz="1000" b="1" dirty="0">
                          <a:latin typeface="Arial Narrow" pitchFamily="34" charset="0"/>
                        </a:rPr>
                        <a:t>Нулевой защитный проводник</a:t>
                      </a:r>
                    </a:p>
                  </p:txBody>
                </p:sp>
              </p:grpSp>
              <p:sp>
                <p:nvSpPr>
                  <p:cNvPr id="13" name="Freeform 90"/>
                  <p:cNvSpPr>
                    <a:spLocks/>
                  </p:cNvSpPr>
                  <p:nvPr/>
                </p:nvSpPr>
                <p:spPr bwMode="auto">
                  <a:xfrm>
                    <a:off x="213827" y="794968"/>
                    <a:ext cx="2099882" cy="569705"/>
                  </a:xfrm>
                  <a:custGeom>
                    <a:avLst/>
                    <a:gdLst/>
                    <a:ahLst/>
                    <a:cxnLst>
                      <a:cxn ang="0">
                        <a:pos x="1710" y="627"/>
                      </a:cxn>
                      <a:cxn ang="0">
                        <a:pos x="0" y="627"/>
                      </a:cxn>
                      <a:cxn ang="0">
                        <a:pos x="0" y="0"/>
                      </a:cxn>
                      <a:cxn ang="0">
                        <a:pos x="3819" y="0"/>
                      </a:cxn>
                      <a:cxn ang="0">
                        <a:pos x="3819" y="741"/>
                      </a:cxn>
                    </a:cxnLst>
                    <a:rect l="0" t="0" r="r" b="b"/>
                    <a:pathLst>
                      <a:path w="3819" h="741">
                        <a:moveTo>
                          <a:pt x="1710" y="627"/>
                        </a:moveTo>
                        <a:lnTo>
                          <a:pt x="0" y="627"/>
                        </a:lnTo>
                        <a:lnTo>
                          <a:pt x="0" y="0"/>
                        </a:lnTo>
                        <a:lnTo>
                          <a:pt x="3819" y="0"/>
                        </a:lnTo>
                        <a:lnTo>
                          <a:pt x="3819" y="741"/>
                        </a:lnTo>
                      </a:path>
                    </a:pathLst>
                  </a:custGeom>
                  <a:noFill/>
                  <a:ln w="28575">
                    <a:solidFill>
                      <a:srgbClr val="FF0000"/>
                    </a:solidFill>
                    <a:prstDash val="sysDash"/>
                    <a:round/>
                    <a:headEnd/>
                    <a:tailEnd type="triangle" w="med" len="lg"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sp>
              <p:nvSpPr>
                <p:cNvPr id="8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3491880" y="2060848"/>
                  <a:ext cx="410586" cy="274147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ts val="18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  <a:tabLst/>
                  </a:pPr>
                  <a:r>
                    <a:rPr lang="en-US" sz="2000" dirty="0" smtClean="0">
                      <a:ln w="900" cmpd="sng">
                        <a:solidFill>
                          <a:schemeClr val="tx1">
                            <a:alpha val="55000"/>
                          </a:schemeClr>
                        </a:solidFill>
                        <a:prstDash val="solid"/>
                      </a:ln>
                      <a:solidFill>
                        <a:srgbClr val="FF0000"/>
                      </a:solidFill>
                      <a:latin typeface="Cambria Math"/>
                      <a:cs typeface="Times New Roman" pitchFamily="18" charset="0"/>
                    </a:rPr>
                    <a:t>I</a:t>
                  </a:r>
                  <a:r>
                    <a:rPr lang="ru-RU" sz="2000" baseline="-18000" dirty="0" smtClean="0">
                      <a:ln w="900" cmpd="sng">
                        <a:solidFill>
                          <a:schemeClr val="tx1">
                            <a:alpha val="55000"/>
                          </a:schemeClr>
                        </a:solidFill>
                        <a:prstDash val="solid"/>
                      </a:ln>
                      <a:solidFill>
                        <a:srgbClr val="FF0000"/>
                      </a:solidFill>
                      <a:latin typeface="Cambria Math"/>
                      <a:cs typeface="Times New Roman" pitchFamily="18" charset="0"/>
                    </a:rPr>
                    <a:t>КЗ</a:t>
                  </a:r>
                  <a:endParaRPr lang="ru-RU" sz="2000" baseline="-18000" dirty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/>
                    <a:cs typeface="Times New Roman" pitchFamily="18" charset="0"/>
                  </a:endParaRPr>
                </a:p>
              </p:txBody>
            </p:sp>
          </p:grpSp>
          <p:sp>
            <p:nvSpPr>
              <p:cNvPr id="114" name="Freeform 88"/>
              <p:cNvSpPr>
                <a:spLocks/>
              </p:cNvSpPr>
              <p:nvPr/>
            </p:nvSpPr>
            <p:spPr bwMode="auto">
              <a:xfrm>
                <a:off x="141823" y="1138596"/>
                <a:ext cx="3735389" cy="1235138"/>
              </a:xfrm>
              <a:custGeom>
                <a:avLst/>
                <a:gdLst>
                  <a:gd name="connsiteX0" fmla="*/ 7864 w 10034"/>
                  <a:gd name="connsiteY0" fmla="*/ 10000 h 10000"/>
                  <a:gd name="connsiteX1" fmla="*/ 3147 w 10034"/>
                  <a:gd name="connsiteY1" fmla="*/ 10000 h 10000"/>
                  <a:gd name="connsiteX2" fmla="*/ 3147 w 10034"/>
                  <a:gd name="connsiteY2" fmla="*/ 2195 h 10000"/>
                  <a:gd name="connsiteX3" fmla="*/ 0 w 10034"/>
                  <a:gd name="connsiteY3" fmla="*/ 2639 h 10000"/>
                  <a:gd name="connsiteX4" fmla="*/ 34 w 10034"/>
                  <a:gd name="connsiteY4" fmla="*/ 0 h 10000"/>
                  <a:gd name="connsiteX5" fmla="*/ 10034 w 10034"/>
                  <a:gd name="connsiteY5" fmla="*/ 0 h 10000"/>
                  <a:gd name="connsiteX0" fmla="*/ 7864 w 10034"/>
                  <a:gd name="connsiteY0" fmla="*/ 10000 h 10000"/>
                  <a:gd name="connsiteX1" fmla="*/ 3147 w 10034"/>
                  <a:gd name="connsiteY1" fmla="*/ 10000 h 10000"/>
                  <a:gd name="connsiteX2" fmla="*/ 3113 w 10034"/>
                  <a:gd name="connsiteY2" fmla="*/ 2576 h 10000"/>
                  <a:gd name="connsiteX3" fmla="*/ 0 w 10034"/>
                  <a:gd name="connsiteY3" fmla="*/ 2639 h 10000"/>
                  <a:gd name="connsiteX4" fmla="*/ 34 w 10034"/>
                  <a:gd name="connsiteY4" fmla="*/ 0 h 10000"/>
                  <a:gd name="connsiteX5" fmla="*/ 10034 w 10034"/>
                  <a:gd name="connsiteY5" fmla="*/ 0 h 10000"/>
                  <a:gd name="connsiteX0" fmla="*/ 7864 w 10034"/>
                  <a:gd name="connsiteY0" fmla="*/ 10000 h 10000"/>
                  <a:gd name="connsiteX1" fmla="*/ 3147 w 10034"/>
                  <a:gd name="connsiteY1" fmla="*/ 10000 h 10000"/>
                  <a:gd name="connsiteX2" fmla="*/ 3079 w 10034"/>
                  <a:gd name="connsiteY2" fmla="*/ 2766 h 10000"/>
                  <a:gd name="connsiteX3" fmla="*/ 0 w 10034"/>
                  <a:gd name="connsiteY3" fmla="*/ 2639 h 10000"/>
                  <a:gd name="connsiteX4" fmla="*/ 34 w 10034"/>
                  <a:gd name="connsiteY4" fmla="*/ 0 h 10000"/>
                  <a:gd name="connsiteX5" fmla="*/ 10034 w 10034"/>
                  <a:gd name="connsiteY5" fmla="*/ 0 h 10000"/>
                  <a:gd name="connsiteX0" fmla="*/ 7864 w 10034"/>
                  <a:gd name="connsiteY0" fmla="*/ 10000 h 10000"/>
                  <a:gd name="connsiteX1" fmla="*/ 3147 w 10034"/>
                  <a:gd name="connsiteY1" fmla="*/ 10000 h 10000"/>
                  <a:gd name="connsiteX2" fmla="*/ 3079 w 10034"/>
                  <a:gd name="connsiteY2" fmla="*/ 2766 h 10000"/>
                  <a:gd name="connsiteX3" fmla="*/ 1483 w 10034"/>
                  <a:gd name="connsiteY3" fmla="*/ 2442 h 10000"/>
                  <a:gd name="connsiteX4" fmla="*/ 0 w 10034"/>
                  <a:gd name="connsiteY4" fmla="*/ 2639 h 10000"/>
                  <a:gd name="connsiteX5" fmla="*/ 34 w 10034"/>
                  <a:gd name="connsiteY5" fmla="*/ 0 h 10000"/>
                  <a:gd name="connsiteX6" fmla="*/ 10034 w 10034"/>
                  <a:gd name="connsiteY6" fmla="*/ 0 h 10000"/>
                  <a:gd name="connsiteX0" fmla="*/ 7864 w 10034"/>
                  <a:gd name="connsiteY0" fmla="*/ 10000 h 10000"/>
                  <a:gd name="connsiteX1" fmla="*/ 3147 w 10034"/>
                  <a:gd name="connsiteY1" fmla="*/ 10000 h 10000"/>
                  <a:gd name="connsiteX2" fmla="*/ 3147 w 10034"/>
                  <a:gd name="connsiteY2" fmla="*/ 2576 h 10000"/>
                  <a:gd name="connsiteX3" fmla="*/ 1483 w 10034"/>
                  <a:gd name="connsiteY3" fmla="*/ 2442 h 10000"/>
                  <a:gd name="connsiteX4" fmla="*/ 0 w 10034"/>
                  <a:gd name="connsiteY4" fmla="*/ 2639 h 10000"/>
                  <a:gd name="connsiteX5" fmla="*/ 34 w 10034"/>
                  <a:gd name="connsiteY5" fmla="*/ 0 h 10000"/>
                  <a:gd name="connsiteX6" fmla="*/ 10034 w 10034"/>
                  <a:gd name="connsiteY6" fmla="*/ 0 h 10000"/>
                  <a:gd name="connsiteX0" fmla="*/ 7864 w 10034"/>
                  <a:gd name="connsiteY0" fmla="*/ 10000 h 10000"/>
                  <a:gd name="connsiteX1" fmla="*/ 3147 w 10034"/>
                  <a:gd name="connsiteY1" fmla="*/ 10000 h 10000"/>
                  <a:gd name="connsiteX2" fmla="*/ 3147 w 10034"/>
                  <a:gd name="connsiteY2" fmla="*/ 2576 h 10000"/>
                  <a:gd name="connsiteX3" fmla="*/ 1483 w 10034"/>
                  <a:gd name="connsiteY3" fmla="*/ 2442 h 10000"/>
                  <a:gd name="connsiteX4" fmla="*/ 0 w 10034"/>
                  <a:gd name="connsiteY4" fmla="*/ 2449 h 10000"/>
                  <a:gd name="connsiteX5" fmla="*/ 34 w 10034"/>
                  <a:gd name="connsiteY5" fmla="*/ 0 h 10000"/>
                  <a:gd name="connsiteX6" fmla="*/ 10034 w 10034"/>
                  <a:gd name="connsiteY6" fmla="*/ 0 h 10000"/>
                  <a:gd name="connsiteX0" fmla="*/ 7864 w 10034"/>
                  <a:gd name="connsiteY0" fmla="*/ 10000 h 10000"/>
                  <a:gd name="connsiteX1" fmla="*/ 3147 w 10034"/>
                  <a:gd name="connsiteY1" fmla="*/ 10000 h 10000"/>
                  <a:gd name="connsiteX2" fmla="*/ 2840 w 10034"/>
                  <a:gd name="connsiteY2" fmla="*/ 2386 h 10000"/>
                  <a:gd name="connsiteX3" fmla="*/ 1483 w 10034"/>
                  <a:gd name="connsiteY3" fmla="*/ 2442 h 10000"/>
                  <a:gd name="connsiteX4" fmla="*/ 0 w 10034"/>
                  <a:gd name="connsiteY4" fmla="*/ 2449 h 10000"/>
                  <a:gd name="connsiteX5" fmla="*/ 34 w 10034"/>
                  <a:gd name="connsiteY5" fmla="*/ 0 h 10000"/>
                  <a:gd name="connsiteX6" fmla="*/ 10034 w 10034"/>
                  <a:gd name="connsiteY6" fmla="*/ 0 h 10000"/>
                  <a:gd name="connsiteX0" fmla="*/ 7864 w 10034"/>
                  <a:gd name="connsiteY0" fmla="*/ 10000 h 10000"/>
                  <a:gd name="connsiteX1" fmla="*/ 2875 w 10034"/>
                  <a:gd name="connsiteY1" fmla="*/ 7651 h 10000"/>
                  <a:gd name="connsiteX2" fmla="*/ 2840 w 10034"/>
                  <a:gd name="connsiteY2" fmla="*/ 2386 h 10000"/>
                  <a:gd name="connsiteX3" fmla="*/ 1483 w 10034"/>
                  <a:gd name="connsiteY3" fmla="*/ 2442 h 10000"/>
                  <a:gd name="connsiteX4" fmla="*/ 0 w 10034"/>
                  <a:gd name="connsiteY4" fmla="*/ 2449 h 10000"/>
                  <a:gd name="connsiteX5" fmla="*/ 34 w 10034"/>
                  <a:gd name="connsiteY5" fmla="*/ 0 h 10000"/>
                  <a:gd name="connsiteX6" fmla="*/ 10034 w 10034"/>
                  <a:gd name="connsiteY6" fmla="*/ 0 h 10000"/>
                  <a:gd name="connsiteX0" fmla="*/ 5446 w 10034"/>
                  <a:gd name="connsiteY0" fmla="*/ 7714 h 7714"/>
                  <a:gd name="connsiteX1" fmla="*/ 2875 w 10034"/>
                  <a:gd name="connsiteY1" fmla="*/ 7651 h 7714"/>
                  <a:gd name="connsiteX2" fmla="*/ 2840 w 10034"/>
                  <a:gd name="connsiteY2" fmla="*/ 2386 h 7714"/>
                  <a:gd name="connsiteX3" fmla="*/ 1483 w 10034"/>
                  <a:gd name="connsiteY3" fmla="*/ 2442 h 7714"/>
                  <a:gd name="connsiteX4" fmla="*/ 0 w 10034"/>
                  <a:gd name="connsiteY4" fmla="*/ 2449 h 7714"/>
                  <a:gd name="connsiteX5" fmla="*/ 34 w 10034"/>
                  <a:gd name="connsiteY5" fmla="*/ 0 h 7714"/>
                  <a:gd name="connsiteX6" fmla="*/ 10034 w 10034"/>
                  <a:gd name="connsiteY6" fmla="*/ 0 h 7714"/>
                  <a:gd name="connsiteX0" fmla="*/ 5428 w 12003"/>
                  <a:gd name="connsiteY0" fmla="*/ 10082 h 10082"/>
                  <a:gd name="connsiteX1" fmla="*/ 2865 w 12003"/>
                  <a:gd name="connsiteY1" fmla="*/ 10000 h 10082"/>
                  <a:gd name="connsiteX2" fmla="*/ 2830 w 12003"/>
                  <a:gd name="connsiteY2" fmla="*/ 3175 h 10082"/>
                  <a:gd name="connsiteX3" fmla="*/ 1478 w 12003"/>
                  <a:gd name="connsiteY3" fmla="*/ 3248 h 10082"/>
                  <a:gd name="connsiteX4" fmla="*/ 0 w 12003"/>
                  <a:gd name="connsiteY4" fmla="*/ 3257 h 10082"/>
                  <a:gd name="connsiteX5" fmla="*/ 34 w 12003"/>
                  <a:gd name="connsiteY5" fmla="*/ 82 h 10082"/>
                  <a:gd name="connsiteX6" fmla="*/ 12003 w 12003"/>
                  <a:gd name="connsiteY6" fmla="*/ 0 h 10082"/>
                  <a:gd name="connsiteX0" fmla="*/ 5428 w 11256"/>
                  <a:gd name="connsiteY0" fmla="*/ 10000 h 10000"/>
                  <a:gd name="connsiteX1" fmla="*/ 2865 w 11256"/>
                  <a:gd name="connsiteY1" fmla="*/ 9918 h 10000"/>
                  <a:gd name="connsiteX2" fmla="*/ 2830 w 11256"/>
                  <a:gd name="connsiteY2" fmla="*/ 3093 h 10000"/>
                  <a:gd name="connsiteX3" fmla="*/ 1478 w 11256"/>
                  <a:gd name="connsiteY3" fmla="*/ 3166 h 10000"/>
                  <a:gd name="connsiteX4" fmla="*/ 0 w 11256"/>
                  <a:gd name="connsiteY4" fmla="*/ 3175 h 10000"/>
                  <a:gd name="connsiteX5" fmla="*/ 34 w 11256"/>
                  <a:gd name="connsiteY5" fmla="*/ 0 h 10000"/>
                  <a:gd name="connsiteX6" fmla="*/ 11256 w 11256"/>
                  <a:gd name="connsiteY6" fmla="*/ 83 h 10000"/>
                  <a:gd name="connsiteX0" fmla="*/ 5428 w 11154"/>
                  <a:gd name="connsiteY0" fmla="*/ 10164 h 10164"/>
                  <a:gd name="connsiteX1" fmla="*/ 2865 w 11154"/>
                  <a:gd name="connsiteY1" fmla="*/ 10082 h 10164"/>
                  <a:gd name="connsiteX2" fmla="*/ 2830 w 11154"/>
                  <a:gd name="connsiteY2" fmla="*/ 3257 h 10164"/>
                  <a:gd name="connsiteX3" fmla="*/ 1478 w 11154"/>
                  <a:gd name="connsiteY3" fmla="*/ 3330 h 10164"/>
                  <a:gd name="connsiteX4" fmla="*/ 0 w 11154"/>
                  <a:gd name="connsiteY4" fmla="*/ 3339 h 10164"/>
                  <a:gd name="connsiteX5" fmla="*/ 34 w 11154"/>
                  <a:gd name="connsiteY5" fmla="*/ 164 h 10164"/>
                  <a:gd name="connsiteX6" fmla="*/ 11154 w 11154"/>
                  <a:gd name="connsiteY6" fmla="*/ 0 h 10164"/>
                  <a:gd name="connsiteX0" fmla="*/ 5428 w 11154"/>
                  <a:gd name="connsiteY0" fmla="*/ 10000 h 10000"/>
                  <a:gd name="connsiteX1" fmla="*/ 2865 w 11154"/>
                  <a:gd name="connsiteY1" fmla="*/ 9918 h 10000"/>
                  <a:gd name="connsiteX2" fmla="*/ 2830 w 11154"/>
                  <a:gd name="connsiteY2" fmla="*/ 3093 h 10000"/>
                  <a:gd name="connsiteX3" fmla="*/ 1478 w 11154"/>
                  <a:gd name="connsiteY3" fmla="*/ 3166 h 10000"/>
                  <a:gd name="connsiteX4" fmla="*/ 0 w 11154"/>
                  <a:gd name="connsiteY4" fmla="*/ 3175 h 10000"/>
                  <a:gd name="connsiteX5" fmla="*/ 34 w 11154"/>
                  <a:gd name="connsiteY5" fmla="*/ 0 h 10000"/>
                  <a:gd name="connsiteX6" fmla="*/ 11154 w 11154"/>
                  <a:gd name="connsiteY6" fmla="*/ 83 h 10000"/>
                  <a:gd name="connsiteX0" fmla="*/ 5396 w 11122"/>
                  <a:gd name="connsiteY0" fmla="*/ 10000 h 10000"/>
                  <a:gd name="connsiteX1" fmla="*/ 2833 w 11122"/>
                  <a:gd name="connsiteY1" fmla="*/ 9918 h 10000"/>
                  <a:gd name="connsiteX2" fmla="*/ 2798 w 11122"/>
                  <a:gd name="connsiteY2" fmla="*/ 3093 h 10000"/>
                  <a:gd name="connsiteX3" fmla="*/ 1446 w 11122"/>
                  <a:gd name="connsiteY3" fmla="*/ 3166 h 10000"/>
                  <a:gd name="connsiteX4" fmla="*/ 36 w 11122"/>
                  <a:gd name="connsiteY4" fmla="*/ 3093 h 10000"/>
                  <a:gd name="connsiteX5" fmla="*/ 2 w 11122"/>
                  <a:gd name="connsiteY5" fmla="*/ 0 h 10000"/>
                  <a:gd name="connsiteX6" fmla="*/ 11122 w 11122"/>
                  <a:gd name="connsiteY6" fmla="*/ 83 h 10000"/>
                  <a:gd name="connsiteX0" fmla="*/ 3902 w 11122"/>
                  <a:gd name="connsiteY0" fmla="*/ 9835 h 9918"/>
                  <a:gd name="connsiteX1" fmla="*/ 2833 w 11122"/>
                  <a:gd name="connsiteY1" fmla="*/ 9918 h 9918"/>
                  <a:gd name="connsiteX2" fmla="*/ 2798 w 11122"/>
                  <a:gd name="connsiteY2" fmla="*/ 3093 h 9918"/>
                  <a:gd name="connsiteX3" fmla="*/ 1446 w 11122"/>
                  <a:gd name="connsiteY3" fmla="*/ 3166 h 9918"/>
                  <a:gd name="connsiteX4" fmla="*/ 36 w 11122"/>
                  <a:gd name="connsiteY4" fmla="*/ 3093 h 9918"/>
                  <a:gd name="connsiteX5" fmla="*/ 2 w 11122"/>
                  <a:gd name="connsiteY5" fmla="*/ 0 h 9918"/>
                  <a:gd name="connsiteX6" fmla="*/ 11122 w 11122"/>
                  <a:gd name="connsiteY6" fmla="*/ 83 h 9918"/>
                  <a:gd name="connsiteX0" fmla="*/ 3508 w 10458"/>
                  <a:gd name="connsiteY0" fmla="*/ 9916 h 10000"/>
                  <a:gd name="connsiteX1" fmla="*/ 2547 w 10458"/>
                  <a:gd name="connsiteY1" fmla="*/ 10000 h 10000"/>
                  <a:gd name="connsiteX2" fmla="*/ 2516 w 10458"/>
                  <a:gd name="connsiteY2" fmla="*/ 3119 h 10000"/>
                  <a:gd name="connsiteX3" fmla="*/ 1300 w 10458"/>
                  <a:gd name="connsiteY3" fmla="*/ 3192 h 10000"/>
                  <a:gd name="connsiteX4" fmla="*/ 32 w 10458"/>
                  <a:gd name="connsiteY4" fmla="*/ 3119 h 10000"/>
                  <a:gd name="connsiteX5" fmla="*/ 2 w 10458"/>
                  <a:gd name="connsiteY5" fmla="*/ 0 h 10000"/>
                  <a:gd name="connsiteX6" fmla="*/ 10458 w 10458"/>
                  <a:gd name="connsiteY6" fmla="*/ 84 h 10000"/>
                  <a:gd name="connsiteX0" fmla="*/ 3508 w 10458"/>
                  <a:gd name="connsiteY0" fmla="*/ 9916 h 10000"/>
                  <a:gd name="connsiteX1" fmla="*/ 2547 w 10458"/>
                  <a:gd name="connsiteY1" fmla="*/ 10000 h 10000"/>
                  <a:gd name="connsiteX2" fmla="*/ 2516 w 10458"/>
                  <a:gd name="connsiteY2" fmla="*/ 3119 h 10000"/>
                  <a:gd name="connsiteX3" fmla="*/ 1239 w 10458"/>
                  <a:gd name="connsiteY3" fmla="*/ 3690 h 10000"/>
                  <a:gd name="connsiteX4" fmla="*/ 32 w 10458"/>
                  <a:gd name="connsiteY4" fmla="*/ 3119 h 10000"/>
                  <a:gd name="connsiteX5" fmla="*/ 2 w 10458"/>
                  <a:gd name="connsiteY5" fmla="*/ 0 h 10000"/>
                  <a:gd name="connsiteX6" fmla="*/ 10458 w 10458"/>
                  <a:gd name="connsiteY6" fmla="*/ 84 h 10000"/>
                  <a:gd name="connsiteX0" fmla="*/ 3508 w 10458"/>
                  <a:gd name="connsiteY0" fmla="*/ 9916 h 10000"/>
                  <a:gd name="connsiteX1" fmla="*/ 2547 w 10458"/>
                  <a:gd name="connsiteY1" fmla="*/ 10000 h 10000"/>
                  <a:gd name="connsiteX2" fmla="*/ 2516 w 10458"/>
                  <a:gd name="connsiteY2" fmla="*/ 3119 h 10000"/>
                  <a:gd name="connsiteX3" fmla="*/ 1239 w 10458"/>
                  <a:gd name="connsiteY3" fmla="*/ 3690 h 10000"/>
                  <a:gd name="connsiteX4" fmla="*/ 32 w 10458"/>
                  <a:gd name="connsiteY4" fmla="*/ 3617 h 10000"/>
                  <a:gd name="connsiteX5" fmla="*/ 2 w 10458"/>
                  <a:gd name="connsiteY5" fmla="*/ 0 h 10000"/>
                  <a:gd name="connsiteX6" fmla="*/ 10458 w 10458"/>
                  <a:gd name="connsiteY6" fmla="*/ 84 h 10000"/>
                  <a:gd name="connsiteX0" fmla="*/ 3508 w 10458"/>
                  <a:gd name="connsiteY0" fmla="*/ 9916 h 10000"/>
                  <a:gd name="connsiteX1" fmla="*/ 2547 w 10458"/>
                  <a:gd name="connsiteY1" fmla="*/ 10000 h 10000"/>
                  <a:gd name="connsiteX2" fmla="*/ 2516 w 10458"/>
                  <a:gd name="connsiteY2" fmla="*/ 3617 h 10000"/>
                  <a:gd name="connsiteX3" fmla="*/ 1239 w 10458"/>
                  <a:gd name="connsiteY3" fmla="*/ 3690 h 10000"/>
                  <a:gd name="connsiteX4" fmla="*/ 32 w 10458"/>
                  <a:gd name="connsiteY4" fmla="*/ 3617 h 10000"/>
                  <a:gd name="connsiteX5" fmla="*/ 2 w 10458"/>
                  <a:gd name="connsiteY5" fmla="*/ 0 h 10000"/>
                  <a:gd name="connsiteX6" fmla="*/ 10458 w 10458"/>
                  <a:gd name="connsiteY6" fmla="*/ 84 h 10000"/>
                  <a:gd name="connsiteX0" fmla="*/ 3264 w 10458"/>
                  <a:gd name="connsiteY0" fmla="*/ 10082 h 10082"/>
                  <a:gd name="connsiteX1" fmla="*/ 2547 w 10458"/>
                  <a:gd name="connsiteY1" fmla="*/ 10000 h 10082"/>
                  <a:gd name="connsiteX2" fmla="*/ 2516 w 10458"/>
                  <a:gd name="connsiteY2" fmla="*/ 3617 h 10082"/>
                  <a:gd name="connsiteX3" fmla="*/ 1239 w 10458"/>
                  <a:gd name="connsiteY3" fmla="*/ 3690 h 10082"/>
                  <a:gd name="connsiteX4" fmla="*/ 32 w 10458"/>
                  <a:gd name="connsiteY4" fmla="*/ 3617 h 10082"/>
                  <a:gd name="connsiteX5" fmla="*/ 2 w 10458"/>
                  <a:gd name="connsiteY5" fmla="*/ 0 h 10082"/>
                  <a:gd name="connsiteX6" fmla="*/ 10458 w 10458"/>
                  <a:gd name="connsiteY6" fmla="*/ 84 h 10082"/>
                  <a:gd name="connsiteX0" fmla="*/ 3295 w 10458"/>
                  <a:gd name="connsiteY0" fmla="*/ 9501 h 10000"/>
                  <a:gd name="connsiteX1" fmla="*/ 2547 w 10458"/>
                  <a:gd name="connsiteY1" fmla="*/ 10000 h 10000"/>
                  <a:gd name="connsiteX2" fmla="*/ 2516 w 10458"/>
                  <a:gd name="connsiteY2" fmla="*/ 3617 h 10000"/>
                  <a:gd name="connsiteX3" fmla="*/ 1239 w 10458"/>
                  <a:gd name="connsiteY3" fmla="*/ 3690 h 10000"/>
                  <a:gd name="connsiteX4" fmla="*/ 32 w 10458"/>
                  <a:gd name="connsiteY4" fmla="*/ 3617 h 10000"/>
                  <a:gd name="connsiteX5" fmla="*/ 2 w 10458"/>
                  <a:gd name="connsiteY5" fmla="*/ 0 h 10000"/>
                  <a:gd name="connsiteX6" fmla="*/ 10458 w 10458"/>
                  <a:gd name="connsiteY6" fmla="*/ 84 h 10000"/>
                  <a:gd name="connsiteX0" fmla="*/ 3295 w 10458"/>
                  <a:gd name="connsiteY0" fmla="*/ 9501 h 9585"/>
                  <a:gd name="connsiteX1" fmla="*/ 2547 w 10458"/>
                  <a:gd name="connsiteY1" fmla="*/ 9585 h 9585"/>
                  <a:gd name="connsiteX2" fmla="*/ 2516 w 10458"/>
                  <a:gd name="connsiteY2" fmla="*/ 3617 h 9585"/>
                  <a:gd name="connsiteX3" fmla="*/ 1239 w 10458"/>
                  <a:gd name="connsiteY3" fmla="*/ 3690 h 9585"/>
                  <a:gd name="connsiteX4" fmla="*/ 32 w 10458"/>
                  <a:gd name="connsiteY4" fmla="*/ 3617 h 9585"/>
                  <a:gd name="connsiteX5" fmla="*/ 2 w 10458"/>
                  <a:gd name="connsiteY5" fmla="*/ 0 h 9585"/>
                  <a:gd name="connsiteX6" fmla="*/ 10458 w 10458"/>
                  <a:gd name="connsiteY6" fmla="*/ 84 h 9585"/>
                  <a:gd name="connsiteX0" fmla="*/ 3151 w 10000"/>
                  <a:gd name="connsiteY0" fmla="*/ 9912 h 10000"/>
                  <a:gd name="connsiteX1" fmla="*/ 2435 w 10000"/>
                  <a:gd name="connsiteY1" fmla="*/ 10000 h 10000"/>
                  <a:gd name="connsiteX2" fmla="*/ 2406 w 10000"/>
                  <a:gd name="connsiteY2" fmla="*/ 3774 h 10000"/>
                  <a:gd name="connsiteX3" fmla="*/ 1185 w 10000"/>
                  <a:gd name="connsiteY3" fmla="*/ 3850 h 10000"/>
                  <a:gd name="connsiteX4" fmla="*/ 2 w 10000"/>
                  <a:gd name="connsiteY4" fmla="*/ 3687 h 10000"/>
                  <a:gd name="connsiteX5" fmla="*/ 2 w 10000"/>
                  <a:gd name="connsiteY5" fmla="*/ 0 h 10000"/>
                  <a:gd name="connsiteX6" fmla="*/ 10000 w 10000"/>
                  <a:gd name="connsiteY6" fmla="*/ 88 h 10000"/>
                  <a:gd name="connsiteX0" fmla="*/ 3151 w 10000"/>
                  <a:gd name="connsiteY0" fmla="*/ 9912 h 10000"/>
                  <a:gd name="connsiteX1" fmla="*/ 2435 w 10000"/>
                  <a:gd name="connsiteY1" fmla="*/ 10000 h 10000"/>
                  <a:gd name="connsiteX2" fmla="*/ 2406 w 10000"/>
                  <a:gd name="connsiteY2" fmla="*/ 3774 h 10000"/>
                  <a:gd name="connsiteX3" fmla="*/ 1214 w 10000"/>
                  <a:gd name="connsiteY3" fmla="*/ 3677 h 10000"/>
                  <a:gd name="connsiteX4" fmla="*/ 2 w 10000"/>
                  <a:gd name="connsiteY4" fmla="*/ 3687 h 10000"/>
                  <a:gd name="connsiteX5" fmla="*/ 2 w 10000"/>
                  <a:gd name="connsiteY5" fmla="*/ 0 h 10000"/>
                  <a:gd name="connsiteX6" fmla="*/ 10000 w 10000"/>
                  <a:gd name="connsiteY6" fmla="*/ 88 h 10000"/>
                  <a:gd name="connsiteX0" fmla="*/ 3151 w 10000"/>
                  <a:gd name="connsiteY0" fmla="*/ 9912 h 10000"/>
                  <a:gd name="connsiteX1" fmla="*/ 2435 w 10000"/>
                  <a:gd name="connsiteY1" fmla="*/ 10000 h 10000"/>
                  <a:gd name="connsiteX2" fmla="*/ 2485 w 10000"/>
                  <a:gd name="connsiteY2" fmla="*/ 3634 h 10000"/>
                  <a:gd name="connsiteX3" fmla="*/ 1214 w 10000"/>
                  <a:gd name="connsiteY3" fmla="*/ 3677 h 10000"/>
                  <a:gd name="connsiteX4" fmla="*/ 2 w 10000"/>
                  <a:gd name="connsiteY4" fmla="*/ 3687 h 10000"/>
                  <a:gd name="connsiteX5" fmla="*/ 2 w 10000"/>
                  <a:gd name="connsiteY5" fmla="*/ 0 h 10000"/>
                  <a:gd name="connsiteX6" fmla="*/ 10000 w 10000"/>
                  <a:gd name="connsiteY6" fmla="*/ 88 h 10000"/>
                  <a:gd name="connsiteX0" fmla="*/ 3151 w 10000"/>
                  <a:gd name="connsiteY0" fmla="*/ 9912 h 9912"/>
                  <a:gd name="connsiteX1" fmla="*/ 2482 w 10000"/>
                  <a:gd name="connsiteY1" fmla="*/ 9860 h 9912"/>
                  <a:gd name="connsiteX2" fmla="*/ 2485 w 10000"/>
                  <a:gd name="connsiteY2" fmla="*/ 3634 h 9912"/>
                  <a:gd name="connsiteX3" fmla="*/ 1214 w 10000"/>
                  <a:gd name="connsiteY3" fmla="*/ 3677 h 9912"/>
                  <a:gd name="connsiteX4" fmla="*/ 2 w 10000"/>
                  <a:gd name="connsiteY4" fmla="*/ 3687 h 9912"/>
                  <a:gd name="connsiteX5" fmla="*/ 2 w 10000"/>
                  <a:gd name="connsiteY5" fmla="*/ 0 h 9912"/>
                  <a:gd name="connsiteX6" fmla="*/ 10000 w 10000"/>
                  <a:gd name="connsiteY6" fmla="*/ 88 h 9912"/>
                  <a:gd name="connsiteX0" fmla="*/ 3166 w 10015"/>
                  <a:gd name="connsiteY0" fmla="*/ 9911 h 9911"/>
                  <a:gd name="connsiteX1" fmla="*/ 2497 w 10015"/>
                  <a:gd name="connsiteY1" fmla="*/ 9859 h 9911"/>
                  <a:gd name="connsiteX2" fmla="*/ 2500 w 10015"/>
                  <a:gd name="connsiteY2" fmla="*/ 3577 h 9911"/>
                  <a:gd name="connsiteX3" fmla="*/ 1229 w 10015"/>
                  <a:gd name="connsiteY3" fmla="*/ 3621 h 9911"/>
                  <a:gd name="connsiteX4" fmla="*/ 17 w 10015"/>
                  <a:gd name="connsiteY4" fmla="*/ 3631 h 9911"/>
                  <a:gd name="connsiteX5" fmla="*/ 1 w 10015"/>
                  <a:gd name="connsiteY5" fmla="*/ 193 h 9911"/>
                  <a:gd name="connsiteX6" fmla="*/ 10015 w 10015"/>
                  <a:gd name="connsiteY6" fmla="*/ 0 h 9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15" h="9911">
                    <a:moveTo>
                      <a:pt x="3166" y="9911"/>
                    </a:moveTo>
                    <a:lnTo>
                      <a:pt x="2497" y="9859"/>
                    </a:lnTo>
                    <a:cubicBezTo>
                      <a:pt x="2488" y="6454"/>
                      <a:pt x="2509" y="6982"/>
                      <a:pt x="2500" y="3577"/>
                    </a:cubicBezTo>
                    <a:lnTo>
                      <a:pt x="1229" y="3621"/>
                    </a:lnTo>
                    <a:lnTo>
                      <a:pt x="17" y="3631"/>
                    </a:lnTo>
                    <a:cubicBezTo>
                      <a:pt x="26" y="2419"/>
                      <a:pt x="-9" y="1404"/>
                      <a:pt x="1" y="193"/>
                    </a:cubicBezTo>
                    <a:lnTo>
                      <a:pt x="10015" y="0"/>
                    </a:lnTo>
                  </a:path>
                </a:pathLst>
              </a:custGeom>
              <a:noFill/>
              <a:ln w="28575">
                <a:solidFill>
                  <a:srgbClr val="C00000"/>
                </a:solidFill>
                <a:prstDash val="sysDot"/>
                <a:round/>
                <a:headEnd/>
                <a:tailEnd type="triangle" w="med" len="lg"/>
              </a:ln>
            </p:spPr>
            <p:txBody>
              <a:bodyPr vert="horz" wrap="square" lIns="36000" tIns="36000" rIns="36000" bIns="36000" numCol="1" anchor="ctr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sp>
          <p:nvSpPr>
            <p:cNvPr id="115" name="Text Box 76"/>
            <p:cNvSpPr txBox="1">
              <a:spLocks noChangeArrowheads="1"/>
            </p:cNvSpPr>
            <p:nvPr/>
          </p:nvSpPr>
          <p:spPr bwMode="auto">
            <a:xfrm>
              <a:off x="719222" y="1807988"/>
              <a:ext cx="308479" cy="20597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18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r>
                <a:rPr lang="en-US" sz="2000" dirty="0" smtClean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latin typeface="Cambria Math"/>
                  <a:cs typeface="Times New Roman" pitchFamily="18" charset="0"/>
                </a:rPr>
                <a:t>I</a:t>
              </a:r>
              <a:r>
                <a:rPr lang="ru-RU" sz="2000" baseline="-18000" dirty="0" smtClean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latin typeface="Cambria Math"/>
                  <a:cs typeface="Times New Roman" pitchFamily="18" charset="0"/>
                </a:rPr>
                <a:t>КЗ</a:t>
              </a:r>
              <a:endParaRPr lang="ru-RU" sz="2000" baseline="-18000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endParaRPr>
            </a:p>
          </p:txBody>
        </p:sp>
      </p:grpSp>
      <p:sp>
        <p:nvSpPr>
          <p:cNvPr id="116" name="Скругленный прямоугольник 115"/>
          <p:cNvSpPr/>
          <p:nvPr/>
        </p:nvSpPr>
        <p:spPr bwMode="auto">
          <a:xfrm>
            <a:off x="4441185" y="905855"/>
            <a:ext cx="4148387" cy="2808311"/>
          </a:xfrm>
          <a:prstGeom prst="roundRect">
            <a:avLst>
              <a:gd name="adj" fmla="val 2647"/>
            </a:avLst>
          </a:prstGeom>
          <a:gradFill flip="none" rotWithShape="1">
            <a:gsLst>
              <a:gs pos="0">
                <a:srgbClr val="66FF33">
                  <a:tint val="66000"/>
                  <a:satMod val="160000"/>
                </a:srgbClr>
              </a:gs>
              <a:gs pos="50000">
                <a:srgbClr val="66FF33">
                  <a:tint val="44500"/>
                  <a:satMod val="160000"/>
                </a:srgbClr>
              </a:gs>
              <a:gs pos="100000">
                <a:srgbClr val="66FF33">
                  <a:tint val="23500"/>
                  <a:satMod val="160000"/>
                </a:srgbClr>
              </a:gs>
            </a:gsLst>
            <a:lin ang="16200000" scaled="1"/>
            <a:tileRect/>
          </a:gradFill>
          <a:ln w="38100" cmpd="sng">
            <a:solidFill>
              <a:srgbClr val="FF0000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432000" algn="just">
              <a:lnSpc>
                <a:spcPts val="2000"/>
              </a:lnSpc>
            </a:pP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</a:rPr>
              <a:t>Здесь приведена </a:t>
            </a: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</a:rPr>
              <a:t>схема работы </a:t>
            </a:r>
            <a:r>
              <a:rPr lang="ru-RU" sz="2000" b="1" dirty="0" err="1" smtClean="0">
                <a:solidFill>
                  <a:prstClr val="black"/>
                </a:solidFill>
                <a:latin typeface="Arial Narrow" pitchFamily="34" charset="0"/>
              </a:rPr>
              <a:t>зануления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</a:rPr>
              <a:t> ЭУ в сети с изолированной </a:t>
            </a:r>
            <a:r>
              <a:rPr lang="ru-RU" sz="2000" b="1" dirty="0" err="1" smtClean="0">
                <a:solidFill>
                  <a:prstClr val="black"/>
                </a:solidFill>
                <a:latin typeface="Arial Narrow" pitchFamily="34" charset="0"/>
              </a:rPr>
              <a:t>нейтралью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</a:rPr>
              <a:t>. </a:t>
            </a:r>
            <a:r>
              <a:rPr lang="ru-RU" sz="20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Пусть фаза </a:t>
            </a:r>
            <a:r>
              <a:rPr lang="ru-RU" sz="20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А </a:t>
            </a:r>
            <a:r>
              <a:rPr lang="ru-RU" sz="20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замыкает </a:t>
            </a:r>
            <a:r>
              <a:rPr lang="ru-RU" sz="20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на корпус</a:t>
            </a: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</a:rPr>
              <a:t>. Корпус находится под </a:t>
            </a:r>
            <a:r>
              <a:rPr lang="ru-RU" sz="20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напряжением замыкания 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</a:rPr>
              <a:t>(</a:t>
            </a:r>
            <a:r>
              <a:rPr lang="en-US" sz="2000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U</a:t>
            </a:r>
            <a:r>
              <a:rPr lang="ru-RU" sz="2000" baseline="-18000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ЗМ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</a:rPr>
              <a:t>). </a:t>
            </a:r>
            <a:r>
              <a:rPr lang="ru-RU" sz="20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99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Ток короткого </a:t>
            </a:r>
            <a:r>
              <a:rPr lang="ru-RU" sz="20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99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замыкания </a:t>
            </a:r>
            <a:r>
              <a:rPr lang="ru-RU" sz="20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99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пойдет 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</a:rPr>
              <a:t>  </a:t>
            </a: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</a:rPr>
              <a:t>на </a:t>
            </a:r>
            <a:r>
              <a:rPr lang="ru-RU" sz="2000" b="1" dirty="0" err="1">
                <a:solidFill>
                  <a:prstClr val="black"/>
                </a:solidFill>
                <a:latin typeface="Arial Narrow" pitchFamily="34" charset="0"/>
              </a:rPr>
              <a:t>нейтраль</a:t>
            </a: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</a:rPr>
              <a:t>, 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</a:rPr>
              <a:t>и далее на </a:t>
            </a:r>
            <a:r>
              <a:rPr lang="ru-RU" sz="2000" b="1" dirty="0" smtClean="0">
                <a:ln w="900" cmpd="sng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фазу </a:t>
            </a:r>
            <a:r>
              <a:rPr lang="ru-RU" sz="2000" b="1" dirty="0">
                <a:ln w="900" cmpd="sng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А</a:t>
            </a: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</a:rPr>
              <a:t>. 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</a:rPr>
              <a:t>Этот ток вызовет перегорание плавкой вставки (или отключение автомата защиты), и, как следствие, </a:t>
            </a:r>
            <a:r>
              <a:rPr lang="ru-RU" sz="20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CC66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снятие напряжения </a:t>
            </a:r>
            <a:r>
              <a:rPr lang="ru-RU" sz="20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CC66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питания с </a:t>
            </a:r>
            <a:r>
              <a:rPr lang="ru-RU" sz="20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CC66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ЭУ.</a:t>
            </a:r>
            <a:endParaRPr lang="ru-RU" sz="2400" b="1" dirty="0">
              <a:ln w="12700">
                <a:solidFill>
                  <a:schemeClr val="tx1"/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118" name="Скругленный прямоугольник 117"/>
          <p:cNvSpPr/>
          <p:nvPr/>
        </p:nvSpPr>
        <p:spPr bwMode="auto">
          <a:xfrm>
            <a:off x="127906" y="3784798"/>
            <a:ext cx="8486058" cy="1128986"/>
          </a:xfrm>
          <a:prstGeom prst="roundRect">
            <a:avLst>
              <a:gd name="adj" fmla="val 8323"/>
            </a:avLst>
          </a:prstGeom>
          <a:gradFill flip="none" rotWithShape="1">
            <a:gsLst>
              <a:gs pos="0">
                <a:srgbClr val="66FF33">
                  <a:shade val="30000"/>
                  <a:satMod val="115000"/>
                </a:srgbClr>
              </a:gs>
              <a:gs pos="50000">
                <a:srgbClr val="66FF33">
                  <a:shade val="67500"/>
                  <a:satMod val="115000"/>
                </a:srgbClr>
              </a:gs>
              <a:gs pos="100000">
                <a:srgbClr val="66FF33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>
            <a:headEnd type="stealth" w="sm" len="sm"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468000" algn="just" eaLnBrk="0" hangingPunct="0">
              <a:lnSpc>
                <a:spcPts val="2000"/>
              </a:lnSpc>
            </a:pP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В </a:t>
            </a:r>
            <a:r>
              <a:rPr lang="ru-RU" sz="2200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такой </a:t>
            </a: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ситуации обеспечивается безопасность </a:t>
            </a:r>
            <a:r>
              <a:rPr lang="ru-RU" sz="2200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человека. </a:t>
            </a:r>
            <a:r>
              <a:rPr lang="ru-RU" sz="22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При нормальном режиме работы </a:t>
            </a:r>
            <a:r>
              <a:rPr lang="ru-RU" sz="22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этой сети и </a:t>
            </a:r>
            <a:r>
              <a:rPr lang="ru-RU" sz="22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при замыкании любой из фаз на корпус ЭУ </a:t>
            </a:r>
            <a:r>
              <a:rPr lang="ru-RU" sz="22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зануление</a:t>
            </a:r>
            <a:r>
              <a:rPr lang="ru-RU" sz="22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 выполняет </a:t>
            </a:r>
            <a:r>
              <a:rPr lang="ru-RU" sz="22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свои защитные </a:t>
            </a:r>
            <a:r>
              <a:rPr lang="ru-RU" sz="22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функции аналогично </a:t>
            </a:r>
            <a:r>
              <a:rPr lang="ru-RU" sz="2200" b="1" dirty="0" err="1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занулению</a:t>
            </a:r>
            <a:r>
              <a:rPr lang="ru-RU" sz="22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 в сетях </a:t>
            </a:r>
            <a:r>
              <a:rPr lang="ru-RU" sz="22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с </a:t>
            </a:r>
            <a:r>
              <a:rPr lang="ru-RU" sz="2200" b="1" dirty="0" err="1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глухозаземленной</a:t>
            </a:r>
            <a:r>
              <a:rPr lang="ru-RU" sz="22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 </a:t>
            </a:r>
            <a:r>
              <a:rPr lang="ru-RU" sz="22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нейтралью</a:t>
            </a:r>
            <a:r>
              <a:rPr lang="ru-RU" sz="22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!!!</a:t>
            </a:r>
            <a:endParaRPr lang="ru-RU" sz="26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latin typeface="Arial Narrow" pitchFamily="34" charset="0"/>
              <a:ea typeface="Cambria Math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089833"/>
      </p:ext>
    </p:extLst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3" name="Прямоугольник 12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4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1520" y="2924944"/>
            <a:ext cx="8352928" cy="3426579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noAutofit/>
          </a:bodyPr>
          <a:lstStyle/>
          <a:p>
            <a:pPr marL="342900" indent="-342900">
              <a:lnSpc>
                <a:spcPts val="2600"/>
              </a:lnSpc>
              <a:buFont typeface="Wingdings" pitchFamily="2" charset="2"/>
              <a:buChar char="ü"/>
            </a:pPr>
            <a:r>
              <a:rPr lang="ru-RU" sz="2400" dirty="0" smtClean="0">
                <a:latin typeface="Arial Narrow" pitchFamily="34" charset="0"/>
                <a:cs typeface="Arial" pitchFamily="34" charset="0"/>
              </a:rPr>
              <a:t>высокая чувствительность, т.е. способность реагировать на малое изменение входной величины;</a:t>
            </a:r>
          </a:p>
          <a:p>
            <a:pPr marL="342900" lvl="0" indent="-342900">
              <a:lnSpc>
                <a:spcPts val="2600"/>
              </a:lnSpc>
              <a:buFont typeface="Wingdings" pitchFamily="2" charset="2"/>
              <a:buChar char="ü"/>
            </a:pPr>
            <a:r>
              <a:rPr lang="en-US" sz="2400" dirty="0" smtClean="0">
                <a:latin typeface="Arial Narrow" pitchFamily="34" charset="0"/>
                <a:cs typeface="Arial" pitchFamily="34" charset="0"/>
              </a:rPr>
              <a:t>  </a:t>
            </a:r>
            <a:r>
              <a:rPr lang="ru-RU" sz="2400" dirty="0" smtClean="0">
                <a:latin typeface="Arial Narrow" pitchFamily="34" charset="0"/>
                <a:cs typeface="Arial" pitchFamily="34" charset="0"/>
              </a:rPr>
              <a:t>малое время отключения: </a:t>
            </a:r>
            <a:r>
              <a:rPr lang="ru-RU" sz="2800" dirty="0" smtClean="0">
                <a:latin typeface="Arial Narrow" pitchFamily="34" charset="0"/>
                <a:cs typeface="Arial" pitchFamily="34" charset="0"/>
              </a:rPr>
              <a:t> </a:t>
            </a:r>
            <a:r>
              <a:rPr lang="en-US" sz="2800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t</a:t>
            </a:r>
            <a:r>
              <a:rPr lang="ru-RU" sz="2400" baseline="-20000" dirty="0" err="1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откл</a:t>
            </a:r>
            <a:r>
              <a:rPr lang="ru-RU" sz="2800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 = </a:t>
            </a:r>
            <a:r>
              <a:rPr lang="en-US" sz="2800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t</a:t>
            </a:r>
            <a:r>
              <a:rPr lang="ru-RU" sz="2400" baseline="-20000" dirty="0" err="1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сраб.УЗО</a:t>
            </a:r>
            <a:r>
              <a:rPr lang="ru-RU" sz="2800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 + </a:t>
            </a:r>
            <a:r>
              <a:rPr lang="en-US" sz="2800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t</a:t>
            </a:r>
            <a:r>
              <a:rPr lang="ru-RU" sz="2400" baseline="-20000" dirty="0" err="1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сраб.автомата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. 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66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Существующие конструкции УЗО гарантируют время отключения от 0,05 до 0,2 секунд;</a:t>
            </a:r>
          </a:p>
          <a:p>
            <a:pPr marL="342900" lvl="0" indent="-342900">
              <a:lnSpc>
                <a:spcPts val="2600"/>
              </a:lnSpc>
              <a:buFont typeface="Wingdings" pitchFamily="2" charset="2"/>
              <a:buChar char="ü"/>
            </a:pPr>
            <a:r>
              <a:rPr lang="en-US" sz="2400" dirty="0" smtClean="0">
                <a:latin typeface="Arial Narrow" pitchFamily="34" charset="0"/>
                <a:cs typeface="Arial" pitchFamily="34" charset="0"/>
              </a:rPr>
              <a:t>  </a:t>
            </a:r>
            <a:r>
              <a:rPr lang="ru-RU" sz="2400" dirty="0" smtClean="0">
                <a:latin typeface="Arial Narrow" pitchFamily="34" charset="0"/>
                <a:cs typeface="Arial" pitchFamily="34" charset="0"/>
              </a:rPr>
              <a:t>селективность действия, т.е. избирательное свойство — способность отключать неисправную ЭУ, не отключать исправную;</a:t>
            </a:r>
          </a:p>
          <a:p>
            <a:pPr marL="342900" lvl="0" indent="-342900">
              <a:lnSpc>
                <a:spcPts val="2600"/>
              </a:lnSpc>
              <a:buFont typeface="Wingdings" pitchFamily="2" charset="2"/>
              <a:buChar char="ü"/>
            </a:pPr>
            <a:r>
              <a:rPr lang="en-US" sz="2400" dirty="0" smtClean="0">
                <a:latin typeface="Arial Narrow" pitchFamily="34" charset="0"/>
                <a:cs typeface="Arial" pitchFamily="34" charset="0"/>
              </a:rPr>
              <a:t>  </a:t>
            </a:r>
            <a:r>
              <a:rPr lang="ru-RU" sz="2400" dirty="0" smtClean="0">
                <a:latin typeface="Arial Narrow" pitchFamily="34" charset="0"/>
                <a:cs typeface="Arial" pitchFamily="34" charset="0"/>
              </a:rPr>
              <a:t>достаточная надежность;</a:t>
            </a:r>
          </a:p>
          <a:p>
            <a:pPr marL="342900" lvl="0" indent="-342900">
              <a:lnSpc>
                <a:spcPts val="2600"/>
              </a:lnSpc>
              <a:buFont typeface="Wingdings" pitchFamily="2" charset="2"/>
              <a:buChar char="ü"/>
            </a:pPr>
            <a:r>
              <a:rPr lang="en-US" sz="2400" dirty="0" smtClean="0">
                <a:latin typeface="Arial Narrow" pitchFamily="34" charset="0"/>
                <a:cs typeface="Arial" pitchFamily="34" charset="0"/>
              </a:rPr>
              <a:t>  </a:t>
            </a:r>
            <a:r>
              <a:rPr lang="ru-RU" sz="2400" dirty="0" smtClean="0">
                <a:latin typeface="Arial Narrow" pitchFamily="34" charset="0"/>
                <a:cs typeface="Arial" pitchFamily="34" charset="0"/>
              </a:rPr>
              <a:t>потребление минимальной энергии;</a:t>
            </a:r>
          </a:p>
          <a:p>
            <a:pPr marL="342900" lvl="0" indent="-342900">
              <a:lnSpc>
                <a:spcPts val="2600"/>
              </a:lnSpc>
              <a:buFont typeface="Wingdings" pitchFamily="2" charset="2"/>
              <a:buChar char="ü"/>
            </a:pPr>
            <a:r>
              <a:rPr lang="en-US" sz="2400" dirty="0" smtClean="0">
                <a:latin typeface="Arial Narrow" pitchFamily="34" charset="0"/>
                <a:cs typeface="Arial" pitchFamily="34" charset="0"/>
              </a:rPr>
              <a:t>  </a:t>
            </a:r>
            <a:r>
              <a:rPr lang="ru-RU" sz="2400" dirty="0" smtClean="0">
                <a:latin typeface="Arial Narrow" pitchFamily="34" charset="0"/>
                <a:cs typeface="Arial" pitchFamily="34" charset="0"/>
              </a:rPr>
              <a:t>эргономическая целесообразность.</a:t>
            </a:r>
          </a:p>
        </p:txBody>
      </p:sp>
      <p:sp>
        <p:nvSpPr>
          <p:cNvPr id="8" name="Скругленный прямоугольник 7"/>
          <p:cNvSpPr/>
          <p:nvPr/>
        </p:nvSpPr>
        <p:spPr bwMode="auto">
          <a:xfrm>
            <a:off x="1547664" y="44624"/>
            <a:ext cx="6120680" cy="677611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</a:pP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АНАЛИЗ 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ЭФФЕКТИВНОСТИ ПРИМЕНЕНИЯ УСТРОЙСТВ ЗАЩИТНОГО ОТКЛЮЧЕНИЯ В ЭЛЕКТРИЧЕСКИХ СЕТЯХ</a:t>
            </a:r>
            <a:endParaRPr lang="ru-RU" sz="2000" b="1" dirty="0">
              <a:solidFill>
                <a:prstClr val="black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 bwMode="auto">
          <a:xfrm>
            <a:off x="1547664" y="2348880"/>
            <a:ext cx="6046887" cy="325173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</a:pP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ОСНОВНЫЕ ТРЕБОВАНИЯ, ПРЕДЪЯВЛЯЕМЫЕ К УЗО:</a:t>
            </a:r>
            <a:endParaRPr lang="ru-RU" sz="2000" b="1" dirty="0">
              <a:solidFill>
                <a:prstClr val="black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07504" y="751512"/>
            <a:ext cx="8496944" cy="605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ts val="2000"/>
              </a:lnSpc>
            </a:pPr>
            <a:r>
              <a:rPr lang="ru-RU" sz="2000" b="1" dirty="0" smtClean="0">
                <a:latin typeface="Arial Narrow" pitchFamily="34" charset="0"/>
                <a:cs typeface="Arial" pitchFamily="34" charset="0"/>
              </a:rPr>
              <a:t>Назначение</a:t>
            </a:r>
            <a:r>
              <a:rPr lang="ru-RU" sz="2000" b="1" dirty="0">
                <a:latin typeface="Arial Narrow" pitchFamily="34" charset="0"/>
                <a:cs typeface="Arial" pitchFamily="34" charset="0"/>
              </a:rPr>
              <a:t>, области применения, основные элементы </a:t>
            </a:r>
            <a:r>
              <a:rPr lang="ru-RU" sz="2000" b="1" dirty="0" smtClean="0">
                <a:latin typeface="Arial Narrow" pitchFamily="34" charset="0"/>
                <a:cs typeface="Arial" pitchFamily="34" charset="0"/>
              </a:rPr>
              <a:t>устройств </a:t>
            </a:r>
            <a:r>
              <a:rPr lang="ru-RU" sz="2000" b="1" dirty="0">
                <a:latin typeface="Arial Narrow" pitchFamily="34" charset="0"/>
                <a:cs typeface="Arial" pitchFamily="34" charset="0"/>
              </a:rPr>
              <a:t>защитного отключения (УЗО).</a:t>
            </a:r>
          </a:p>
        </p:txBody>
      </p:sp>
      <p:sp>
        <p:nvSpPr>
          <p:cNvPr id="10" name="Скругленный прямоугольник 9"/>
          <p:cNvSpPr/>
          <p:nvPr/>
        </p:nvSpPr>
        <p:spPr bwMode="auto">
          <a:xfrm>
            <a:off x="107504" y="1412776"/>
            <a:ext cx="8421490" cy="792088"/>
          </a:xfrm>
          <a:prstGeom prst="roundRect">
            <a:avLst/>
          </a:prstGeom>
          <a:gradFill flip="none" rotWithShape="1">
            <a:gsLst>
              <a:gs pos="0">
                <a:srgbClr val="66FFFF">
                  <a:shade val="30000"/>
                  <a:satMod val="115000"/>
                </a:srgbClr>
              </a:gs>
              <a:gs pos="50000">
                <a:srgbClr val="66FFFF">
                  <a:shade val="67500"/>
                  <a:satMod val="115000"/>
                </a:srgbClr>
              </a:gs>
              <a:gs pos="100000">
                <a:srgbClr val="66FFFF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6600"/>
            </a:solidFill>
            <a:headEnd type="stealth" w="sm" len="sm"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360000" algn="just">
              <a:lnSpc>
                <a:spcPts val="2600"/>
              </a:lnSpc>
            </a:pPr>
            <a:r>
              <a:rPr lang="ru-RU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Устройства защитного отключения (УЗО</a:t>
            </a:r>
            <a:r>
              <a:rPr lang="ru-RU" sz="24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)  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применяются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в ЭУ до 1000 В с изолированной или </a:t>
            </a:r>
            <a:r>
              <a:rPr lang="ru-RU" sz="2400" dirty="0" err="1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глухозаземленной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ru-RU" sz="2400" dirty="0" err="1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нейтралью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.</a:t>
            </a:r>
            <a:endParaRPr lang="ru-RU" sz="2200" dirty="0">
              <a:latin typeface="Arial Narrow" pitchFamily="34" charset="0"/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Группа 10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2" name="Прямоугольник 11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3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 bwMode="auto">
          <a:xfrm>
            <a:off x="117646" y="692696"/>
            <a:ext cx="8496944" cy="1080120"/>
          </a:xfrm>
          <a:prstGeom prst="round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  <a:headEnd type="stealth" w="sm" len="sm"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432000" algn="just">
              <a:lnSpc>
                <a:spcPts val="2600"/>
              </a:lnSpc>
            </a:pPr>
            <a:r>
              <a:rPr lang="ru-RU" sz="2400" dirty="0" smtClean="0">
                <a:latin typeface="Arial Narrow" pitchFamily="34" charset="0"/>
              </a:rPr>
              <a:t>  </a:t>
            </a:r>
            <a:r>
              <a:rPr lang="ru-RU" sz="24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Защитное отключение </a:t>
            </a:r>
            <a:r>
              <a:rPr lang="ru-RU" sz="2400" dirty="0">
                <a:latin typeface="Arial Narrow" pitchFamily="34" charset="0"/>
              </a:rPr>
              <a:t>– быстродействующая защита, обеспечивающая автоматическое отключение электроустановки при возникновении в ней опасности поражения током. </a:t>
            </a:r>
            <a:endParaRPr lang="ru-RU" sz="2400" dirty="0">
              <a:solidFill>
                <a:prstClr val="black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 bwMode="auto">
          <a:xfrm>
            <a:off x="114535" y="2182614"/>
            <a:ext cx="8496944" cy="2435305"/>
          </a:xfrm>
          <a:prstGeom prst="roundRect">
            <a:avLst>
              <a:gd name="adj" fmla="val 5418"/>
            </a:avLst>
          </a:prstGeom>
          <a:ln>
            <a:headEnd type="stealth" w="sm" len="sm"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432000" algn="just">
              <a:lnSpc>
                <a:spcPts val="2600"/>
              </a:lnSpc>
            </a:pPr>
            <a:r>
              <a:rPr lang="ru-RU" sz="24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Такая </a:t>
            </a:r>
            <a:r>
              <a:rPr lang="ru-RU" sz="24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опасность может возникнуть </a:t>
            </a:r>
            <a:r>
              <a:rPr lang="ru-RU" sz="2400" dirty="0">
                <a:latin typeface="Arial Narrow" pitchFamily="34" charset="0"/>
              </a:rPr>
              <a:t>при замыкании фазы на корпус; снижении сопротивления изоляции </a:t>
            </a:r>
            <a:r>
              <a:rPr lang="ru-RU" sz="2400" dirty="0" smtClean="0">
                <a:latin typeface="Arial Narrow" pitchFamily="34" charset="0"/>
              </a:rPr>
              <a:t>фазных проводов </a:t>
            </a:r>
            <a:r>
              <a:rPr lang="ru-RU" sz="2400" dirty="0">
                <a:latin typeface="Arial Narrow" pitchFamily="34" charset="0"/>
              </a:rPr>
              <a:t>относительно земли ниже определенного значения; прикосновении человека к </a:t>
            </a:r>
            <a:r>
              <a:rPr lang="ru-RU" sz="2400" dirty="0" smtClean="0">
                <a:latin typeface="Arial Narrow" pitchFamily="34" charset="0"/>
              </a:rPr>
              <a:t>токоведущим частям, находящимися </a:t>
            </a:r>
            <a:r>
              <a:rPr lang="ru-RU" sz="2400" dirty="0">
                <a:latin typeface="Arial Narrow" pitchFamily="34" charset="0"/>
              </a:rPr>
              <a:t>под напряжением. В этих случаях в сети происходит изменение некоторых электрических параметров: например, </a:t>
            </a:r>
            <a:r>
              <a:rPr lang="ru-RU" sz="24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может измениться напряжение корпуса или фаз относительно земли </a:t>
            </a:r>
            <a:r>
              <a:rPr lang="ru-RU" sz="2400" dirty="0">
                <a:latin typeface="Arial Narrow" pitchFamily="34" charset="0"/>
              </a:rPr>
              <a:t>и др.  </a:t>
            </a:r>
          </a:p>
        </p:txBody>
      </p:sp>
      <p:sp>
        <p:nvSpPr>
          <p:cNvPr id="15" name="Скругленный прямоугольник 14"/>
          <p:cNvSpPr/>
          <p:nvPr/>
        </p:nvSpPr>
        <p:spPr bwMode="auto">
          <a:xfrm>
            <a:off x="142664" y="5086177"/>
            <a:ext cx="8471926" cy="1524648"/>
          </a:xfrm>
          <a:prstGeom prst="roundRect">
            <a:avLst>
              <a:gd name="adj" fmla="val 7385"/>
            </a:avLst>
          </a:prstGeom>
          <a:gradFill flip="none" rotWithShape="1">
            <a:gsLst>
              <a:gs pos="0">
                <a:srgbClr val="66FF33">
                  <a:tint val="66000"/>
                  <a:satMod val="160000"/>
                </a:srgbClr>
              </a:gs>
              <a:gs pos="50000">
                <a:srgbClr val="66FF33">
                  <a:tint val="44500"/>
                  <a:satMod val="160000"/>
                </a:srgbClr>
              </a:gs>
              <a:gs pos="100000">
                <a:srgbClr val="66FF33">
                  <a:tint val="23500"/>
                  <a:satMod val="160000"/>
                </a:srgbClr>
              </a:gs>
            </a:gsLst>
            <a:lin ang="16200000" scaled="1"/>
            <a:tileRect/>
          </a:gradFill>
          <a:ln w="38100" cmpd="sng">
            <a:solidFill>
              <a:srgbClr val="FF0000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lvl="0" indent="432000" algn="just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</a:rPr>
              <a:t>Изменение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</a:rPr>
              <a:t>любого из этих параметров до определенного предела</a:t>
            </a:r>
            <a:r>
              <a:rPr lang="ru-RU" sz="2400" dirty="0">
                <a:solidFill>
                  <a:schemeClr val="dk1"/>
                </a:solidFill>
                <a:latin typeface="Arial Narrow" pitchFamily="34" charset="0"/>
              </a:rPr>
              <a:t>, </a:t>
            </a:r>
            <a:r>
              <a:rPr lang="ru-RU" sz="24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при котором возникает опасность поражения человека током, может стать сигналом, вызывающим срабатывание устройства дифференциального тока (УДТ</a:t>
            </a:r>
            <a:r>
              <a:rPr lang="ru-RU" sz="24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).</a:t>
            </a:r>
            <a:endParaRPr lang="ru-RU" sz="2400" b="1" dirty="0">
              <a:ln w="12700">
                <a:solidFill>
                  <a:schemeClr val="tx1"/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 bwMode="auto">
          <a:xfrm>
            <a:off x="1661520" y="51316"/>
            <a:ext cx="5832649" cy="420743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</a:pP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 ЗАЩИТНОЕ ОТКЛЮЧЕНИЕ В ЭЛЕКТРИЧЕСКИХ СЕТЯХ</a:t>
            </a:r>
            <a:endParaRPr lang="ru-RU" sz="2000" b="1" dirty="0">
              <a:solidFill>
                <a:prstClr val="black"/>
              </a:solidFill>
              <a:latin typeface="Arial Narrow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107504" y="620688"/>
            <a:ext cx="8548600" cy="6222305"/>
            <a:chOff x="107504" y="663079"/>
            <a:chExt cx="8548600" cy="6222305"/>
          </a:xfrm>
        </p:grpSpPr>
        <p:grpSp>
          <p:nvGrpSpPr>
            <p:cNvPr id="174" name="Группа 173"/>
            <p:cNvGrpSpPr/>
            <p:nvPr/>
          </p:nvGrpSpPr>
          <p:grpSpPr>
            <a:xfrm>
              <a:off x="107504" y="663079"/>
              <a:ext cx="8548600" cy="6222305"/>
              <a:chOff x="107504" y="146409"/>
              <a:chExt cx="8548600" cy="6222305"/>
            </a:xfrm>
          </p:grpSpPr>
          <p:cxnSp>
            <p:nvCxnSpPr>
              <p:cNvPr id="70" name="Прямая соединительная линия 69"/>
              <p:cNvCxnSpPr/>
              <p:nvPr/>
            </p:nvCxnSpPr>
            <p:spPr>
              <a:xfrm rot="5400000">
                <a:off x="1142182" y="4297142"/>
                <a:ext cx="3001190" cy="794"/>
              </a:xfrm>
              <a:prstGeom prst="line">
                <a:avLst/>
              </a:prstGeom>
              <a:ln w="3175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3" name="Группа 172"/>
              <p:cNvGrpSpPr/>
              <p:nvPr/>
            </p:nvGrpSpPr>
            <p:grpSpPr>
              <a:xfrm>
                <a:off x="107504" y="146409"/>
                <a:ext cx="8548600" cy="6222305"/>
                <a:chOff x="107504" y="146409"/>
                <a:chExt cx="8548600" cy="6222305"/>
              </a:xfrm>
            </p:grpSpPr>
            <p:cxnSp>
              <p:nvCxnSpPr>
                <p:cNvPr id="136" name="Прямая соединительная линия 135"/>
                <p:cNvCxnSpPr/>
                <p:nvPr/>
              </p:nvCxnSpPr>
              <p:spPr>
                <a:xfrm rot="16200000" flipH="1">
                  <a:off x="3716278" y="4070408"/>
                  <a:ext cx="4173281" cy="32944"/>
                </a:xfrm>
                <a:prstGeom prst="line">
                  <a:avLst/>
                </a:prstGeom>
                <a:ln w="31750">
                  <a:solidFill>
                    <a:srgbClr val="FF66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Box 21"/>
                <p:cNvSpPr txBox="1"/>
                <p:nvPr/>
              </p:nvSpPr>
              <p:spPr>
                <a:xfrm>
                  <a:off x="571472" y="1643050"/>
                  <a:ext cx="1857388" cy="461665"/>
                </a:xfrm>
                <a:prstGeom prst="rect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ЭЛЕКТРИЧЕСКИЕ ЗНАКИ</a:t>
                  </a:r>
                </a:p>
                <a:p>
                  <a:pPr algn="ctr"/>
                  <a:r>
                    <a:rPr lang="ru-RU" sz="12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(МЕТКИ)</a:t>
                  </a: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2928926" y="1643050"/>
                  <a:ext cx="2286016" cy="38048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066">
                        <a:tint val="66000"/>
                        <a:satMod val="160000"/>
                      </a:srgbClr>
                    </a:gs>
                    <a:gs pos="50000">
                      <a:srgbClr val="FF0066">
                        <a:tint val="44500"/>
                        <a:satMod val="160000"/>
                      </a:srgbClr>
                    </a:gs>
                    <a:gs pos="100000">
                      <a:srgbClr val="FF0066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n w="38100">
                  <a:solidFill>
                    <a:srgbClr val="FF0066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lIns="36000" tIns="36000" rIns="36000" bIns="36000" rtlCol="0" anchor="ctr" anchorCtr="0">
                  <a:spAutoFit/>
                </a:bodyPr>
                <a:lstStyle/>
                <a:p>
                  <a:pPr algn="ctr">
                    <a:lnSpc>
                      <a:spcPts val="2400"/>
                    </a:lnSpc>
                  </a:pPr>
                  <a:r>
                    <a:rPr lang="ru-RU" sz="2000" b="1" dirty="0" smtClean="0">
                      <a:latin typeface="Arial Narrow" pitchFamily="34" charset="0"/>
                    </a:rPr>
                    <a:t>Электрический шок</a:t>
                  </a: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571472" y="2306649"/>
                  <a:ext cx="1857388" cy="27699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9900">
                        <a:tint val="66000"/>
                        <a:satMod val="160000"/>
                      </a:srgbClr>
                    </a:gs>
                    <a:gs pos="50000">
                      <a:srgbClr val="FF9900">
                        <a:tint val="44500"/>
                        <a:satMod val="160000"/>
                      </a:srgbClr>
                    </a:gs>
                    <a:gs pos="100000">
                      <a:srgbClr val="FF9900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n w="38100">
                  <a:solidFill>
                    <a:srgbClr val="FF6600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b="1" dirty="0" smtClean="0">
                      <a:latin typeface="Arial Narrow" pitchFamily="34" charset="0"/>
                    </a:rPr>
                    <a:t>ЭЛЕКТРИЧЕСКИЕ ОЖОГИ</a:t>
                  </a: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571472" y="3357152"/>
                  <a:ext cx="1857388" cy="461665"/>
                </a:xfrm>
                <a:prstGeom prst="rect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b="1" dirty="0" smtClean="0">
                      <a:latin typeface="Arial Narrow" pitchFamily="34" charset="0"/>
                    </a:rPr>
                    <a:t>ЭЛЕКТРОМЕТАЛЛИЗАЦИЯ</a:t>
                  </a:r>
                </a:p>
                <a:p>
                  <a:pPr algn="ctr"/>
                  <a:r>
                    <a:rPr lang="ru-RU" sz="1200" b="1" dirty="0" smtClean="0">
                      <a:latin typeface="Arial Narrow" pitchFamily="34" charset="0"/>
                    </a:rPr>
                    <a:t>КОЖИ</a:t>
                  </a:r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571472" y="4653296"/>
                  <a:ext cx="1857388" cy="46166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6600">
                        <a:tint val="66000"/>
                        <a:satMod val="160000"/>
                      </a:srgbClr>
                    </a:gs>
                    <a:gs pos="50000">
                      <a:srgbClr val="FF6600">
                        <a:tint val="44500"/>
                        <a:satMod val="160000"/>
                      </a:srgbClr>
                    </a:gs>
                    <a:gs pos="100000">
                      <a:srgbClr val="FF6600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n w="38100">
                  <a:solidFill>
                    <a:srgbClr val="FF9900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b="1" dirty="0" smtClean="0">
                      <a:latin typeface="Arial Narrow" pitchFamily="34" charset="0"/>
                    </a:rPr>
                    <a:t>МЕХАНИЧЕСКИЕ</a:t>
                  </a:r>
                </a:p>
                <a:p>
                  <a:pPr algn="ctr"/>
                  <a:r>
                    <a:rPr lang="ru-RU" sz="1200" b="1" dirty="0" smtClean="0">
                      <a:latin typeface="Arial Narrow" pitchFamily="34" charset="0"/>
                    </a:rPr>
                    <a:t>ПОВРЕЖДЕНИЯ</a:t>
                  </a: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571472" y="6000768"/>
                  <a:ext cx="1857388" cy="276999"/>
                </a:xfrm>
                <a:prstGeom prst="rect">
                  <a:avLst/>
                </a:prstGeom>
                <a:ln w="38100"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b="1" dirty="0" smtClean="0">
                      <a:latin typeface="Arial Narrow" pitchFamily="34" charset="0"/>
                    </a:rPr>
                    <a:t>ЭЛЕКТРООФТАЛЬМИЯ</a:t>
                  </a:r>
                </a:p>
              </p:txBody>
            </p:sp>
            <p:grpSp>
              <p:nvGrpSpPr>
                <p:cNvPr id="172" name="Группа 171"/>
                <p:cNvGrpSpPr/>
                <p:nvPr/>
              </p:nvGrpSpPr>
              <p:grpSpPr>
                <a:xfrm>
                  <a:off x="6000760" y="2285992"/>
                  <a:ext cx="2655344" cy="4082722"/>
                  <a:chOff x="6000760" y="2285992"/>
                  <a:chExt cx="2655344" cy="4082722"/>
                </a:xfrm>
              </p:grpSpPr>
              <p:grpSp>
                <p:nvGrpSpPr>
                  <p:cNvPr id="170" name="Группа 169"/>
                  <p:cNvGrpSpPr/>
                  <p:nvPr/>
                </p:nvGrpSpPr>
                <p:grpSpPr>
                  <a:xfrm>
                    <a:off x="6000760" y="2285992"/>
                    <a:ext cx="2643206" cy="3991775"/>
                    <a:chOff x="6000760" y="2285992"/>
                    <a:chExt cx="2643206" cy="3991775"/>
                  </a:xfrm>
                </p:grpSpPr>
                <p:grpSp>
                  <p:nvGrpSpPr>
                    <p:cNvPr id="35" name="Группа 34"/>
                    <p:cNvGrpSpPr/>
                    <p:nvPr/>
                  </p:nvGrpSpPr>
                  <p:grpSpPr>
                    <a:xfrm>
                      <a:off x="6000760" y="2285992"/>
                      <a:ext cx="2609840" cy="648594"/>
                      <a:chOff x="6072198" y="2285992"/>
                      <a:chExt cx="2609840" cy="648594"/>
                    </a:xfrm>
                  </p:grpSpPr>
                  <p:sp>
                    <p:nvSpPr>
                      <p:cNvPr id="32" name="TextBox 31"/>
                      <p:cNvSpPr txBox="1"/>
                      <p:nvPr/>
                    </p:nvSpPr>
                    <p:spPr>
                      <a:xfrm>
                        <a:off x="6072198" y="2285992"/>
                        <a:ext cx="2286016" cy="646331"/>
                      </a:xfrm>
                      <a:prstGeom prst="rect">
                        <a:avLst/>
                      </a:prstGeom>
                      <a:gradFill flip="none" rotWithShape="1">
                        <a:gsLst>
                          <a:gs pos="0">
                            <a:srgbClr val="FF9900">
                              <a:tint val="66000"/>
                              <a:satMod val="160000"/>
                            </a:srgbClr>
                          </a:gs>
                          <a:gs pos="50000">
                            <a:srgbClr val="FF9900">
                              <a:tint val="44500"/>
                              <a:satMod val="160000"/>
                            </a:srgbClr>
                          </a:gs>
                          <a:gs pos="100000">
                            <a:srgbClr val="FF9900">
                              <a:tint val="23500"/>
                              <a:satMod val="160000"/>
                            </a:srgbClr>
                          </a:gs>
                        </a:gsLst>
                        <a:lin ang="16200000" scaled="1"/>
                        <a:tileRect/>
                      </a:gradFill>
                      <a:ln w="38100">
                        <a:solidFill>
                          <a:srgbClr val="FF6600"/>
                        </a:solidFill>
                      </a:ln>
                    </p:spPr>
                    <p:style>
                      <a:lnRef idx="1">
                        <a:schemeClr val="accent6"/>
                      </a:lnRef>
                      <a:fillRef idx="2">
                        <a:schemeClr val="accent6"/>
                      </a:fillRef>
                      <a:effectRef idx="1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ru-RU" sz="1200" b="1" dirty="0" smtClean="0">
                            <a:latin typeface="Arial Narrow" pitchFamily="34" charset="0"/>
                          </a:rPr>
                          <a:t>СУДОРОЖНОЕ, ЕДВА</a:t>
                        </a:r>
                      </a:p>
                      <a:p>
                        <a:pPr algn="ctr"/>
                        <a:r>
                          <a:rPr lang="ru-RU" sz="1200" b="1" dirty="0" smtClean="0">
                            <a:latin typeface="Arial Narrow" pitchFamily="34" charset="0"/>
                          </a:rPr>
                          <a:t>ОЩУТИМОЕ, СОРАЩЕНИЕ</a:t>
                        </a:r>
                      </a:p>
                      <a:p>
                        <a:pPr algn="ctr"/>
                        <a:r>
                          <a:rPr lang="ru-RU" sz="1200" b="1" dirty="0" smtClean="0">
                            <a:latin typeface="Arial Narrow" pitchFamily="34" charset="0"/>
                          </a:rPr>
                          <a:t>МЫШЦ</a:t>
                        </a:r>
                        <a:endParaRPr lang="ru-RU" sz="1200" b="1" dirty="0">
                          <a:latin typeface="Arial Narrow" pitchFamily="34" charset="0"/>
                        </a:endParaRPr>
                      </a:p>
                    </p:txBody>
                  </p:sp>
                  <p:sp>
                    <p:nvSpPr>
                      <p:cNvPr id="33" name="Прямоугольник 32"/>
                      <p:cNvSpPr/>
                      <p:nvPr/>
                    </p:nvSpPr>
                    <p:spPr bwMode="auto">
                      <a:xfrm>
                        <a:off x="8358214" y="2285992"/>
                        <a:ext cx="323824" cy="648594"/>
                      </a:xfrm>
                      <a:prstGeom prst="rect">
                        <a:avLst/>
                      </a:prstGeom>
                      <a:gradFill flip="none" rotWithShape="1">
                        <a:gsLst>
                          <a:gs pos="0">
                            <a:srgbClr val="FF9900">
                              <a:tint val="66000"/>
                              <a:satMod val="160000"/>
                            </a:srgbClr>
                          </a:gs>
                          <a:gs pos="50000">
                            <a:srgbClr val="FF9900">
                              <a:tint val="44500"/>
                              <a:satMod val="160000"/>
                            </a:srgbClr>
                          </a:gs>
                          <a:gs pos="100000">
                            <a:srgbClr val="FF9900">
                              <a:tint val="23500"/>
                              <a:satMod val="160000"/>
                            </a:srgbClr>
                          </a:gs>
                        </a:gsLst>
                        <a:lin ang="16200000" scaled="1"/>
                        <a:tileRect/>
                      </a:gradFill>
                      <a:ln w="38100">
                        <a:solidFill>
                          <a:srgbClr val="FF6600"/>
                        </a:solidFill>
                        <a:headEnd type="stealth" w="sm" len="sm"/>
                        <a:tailEnd/>
                      </a:ln>
                    </p:spPr>
                    <p:style>
                      <a:lnRef idx="1">
                        <a:schemeClr val="accent6"/>
                      </a:lnRef>
                      <a:fillRef idx="2">
                        <a:schemeClr val="accent6"/>
                      </a:fillRef>
                      <a:effectRef idx="1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algn="ctr"/>
                        <a:endParaRPr lang="ru-RU"/>
                      </a:p>
                    </p:txBody>
                  </p:sp>
                </p:grpSp>
                <p:grpSp>
                  <p:nvGrpSpPr>
                    <p:cNvPr id="36" name="Группа 35"/>
                    <p:cNvGrpSpPr/>
                    <p:nvPr/>
                  </p:nvGrpSpPr>
                  <p:grpSpPr>
                    <a:xfrm>
                      <a:off x="6000760" y="3143248"/>
                      <a:ext cx="2643206" cy="461665"/>
                      <a:chOff x="6072198" y="2285992"/>
                      <a:chExt cx="2643206" cy="461665"/>
                    </a:xfrm>
                  </p:grpSpPr>
                  <p:sp>
                    <p:nvSpPr>
                      <p:cNvPr id="37" name="TextBox 36"/>
                      <p:cNvSpPr txBox="1"/>
                      <p:nvPr/>
                    </p:nvSpPr>
                    <p:spPr>
                      <a:xfrm>
                        <a:off x="6072198" y="2285992"/>
                        <a:ext cx="2286016" cy="461665"/>
                      </a:xfrm>
                      <a:prstGeom prst="rect">
                        <a:avLst/>
                      </a:prstGeom>
                      <a:gradFill flip="none" rotWithShape="1">
                        <a:gsLst>
                          <a:gs pos="0">
                            <a:srgbClr val="FF9900">
                              <a:tint val="66000"/>
                              <a:satMod val="160000"/>
                            </a:srgbClr>
                          </a:gs>
                          <a:gs pos="50000">
                            <a:srgbClr val="FF9900">
                              <a:tint val="44500"/>
                              <a:satMod val="160000"/>
                            </a:srgbClr>
                          </a:gs>
                          <a:gs pos="100000">
                            <a:srgbClr val="FF9900">
                              <a:tint val="23500"/>
                              <a:satMod val="160000"/>
                            </a:srgbClr>
                          </a:gs>
                        </a:gsLst>
                        <a:lin ang="16200000" scaled="1"/>
                        <a:tileRect/>
                      </a:gradFill>
                      <a:ln w="38100">
                        <a:solidFill>
                          <a:srgbClr val="FF6600"/>
                        </a:solidFill>
                      </a:ln>
                    </p:spPr>
                    <p:style>
                      <a:lnRef idx="1">
                        <a:schemeClr val="accent6"/>
                      </a:lnRef>
                      <a:fillRef idx="2">
                        <a:schemeClr val="accent6"/>
                      </a:fillRef>
                      <a:effectRef idx="1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ru-RU" sz="1200" b="1" dirty="0" smtClean="0">
                            <a:solidFill>
                              <a:schemeClr val="tx1"/>
                            </a:solidFill>
                            <a:latin typeface="Arial Narrow" pitchFamily="34" charset="0"/>
                          </a:rPr>
                          <a:t>СУДОРОЖНОЕ СОКРАЩЕНИЕ</a:t>
                        </a:r>
                      </a:p>
                      <a:p>
                        <a:pPr algn="ctr"/>
                        <a:r>
                          <a:rPr lang="ru-RU" sz="1200" b="1" dirty="0" smtClean="0">
                            <a:solidFill>
                              <a:schemeClr val="tx1"/>
                            </a:solidFill>
                            <a:latin typeface="Arial Narrow" pitchFamily="34" charset="0"/>
                          </a:rPr>
                          <a:t>МЫШЦ БЕЗ ПОТЕРИ СОЗНАНИЯ</a:t>
                        </a:r>
                        <a:endParaRPr lang="ru-RU" sz="1200" b="1" dirty="0">
                          <a:solidFill>
                            <a:schemeClr val="tx1"/>
                          </a:solidFill>
                          <a:latin typeface="Arial Narrow" pitchFamily="34" charset="0"/>
                        </a:endParaRPr>
                      </a:p>
                    </p:txBody>
                  </p:sp>
                  <p:sp>
                    <p:nvSpPr>
                      <p:cNvPr id="38" name="Прямоугольник 37"/>
                      <p:cNvSpPr/>
                      <p:nvPr/>
                    </p:nvSpPr>
                    <p:spPr bwMode="auto">
                      <a:xfrm>
                        <a:off x="8358214" y="2285992"/>
                        <a:ext cx="357190" cy="459526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prstDash val="solid"/>
                        <a:round/>
                        <a:headEnd type="stealth" w="sm" len="sm"/>
                        <a:tailEnd/>
                      </a:ln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algn="ctr"/>
                        <a:endParaRPr lang="ru-RU"/>
                      </a:p>
                    </p:txBody>
                  </p:sp>
                </p:grpSp>
                <p:grpSp>
                  <p:nvGrpSpPr>
                    <p:cNvPr id="39" name="Группа 38"/>
                    <p:cNvGrpSpPr/>
                    <p:nvPr/>
                  </p:nvGrpSpPr>
                  <p:grpSpPr>
                    <a:xfrm>
                      <a:off x="6000760" y="3857628"/>
                      <a:ext cx="2643206" cy="835647"/>
                      <a:chOff x="6072198" y="2285991"/>
                      <a:chExt cx="2643206" cy="835647"/>
                    </a:xfrm>
                  </p:grpSpPr>
                  <p:sp>
                    <p:nvSpPr>
                      <p:cNvPr id="40" name="TextBox 39"/>
                      <p:cNvSpPr txBox="1"/>
                      <p:nvPr/>
                    </p:nvSpPr>
                    <p:spPr>
                      <a:xfrm>
                        <a:off x="6072198" y="2285992"/>
                        <a:ext cx="2286016" cy="830997"/>
                      </a:xfrm>
                      <a:prstGeom prst="rect">
                        <a:avLst/>
                      </a:prstGeom>
                      <a:gradFill flip="none" rotWithShape="1">
                        <a:gsLst>
                          <a:gs pos="0">
                            <a:srgbClr val="FF9900">
                              <a:tint val="66000"/>
                              <a:satMod val="160000"/>
                            </a:srgbClr>
                          </a:gs>
                          <a:gs pos="50000">
                            <a:srgbClr val="FF9900">
                              <a:tint val="44500"/>
                              <a:satMod val="160000"/>
                            </a:srgbClr>
                          </a:gs>
                          <a:gs pos="100000">
                            <a:srgbClr val="FF9900">
                              <a:tint val="23500"/>
                              <a:satMod val="160000"/>
                            </a:srgbClr>
                          </a:gs>
                        </a:gsLst>
                        <a:lin ang="16200000" scaled="1"/>
                        <a:tileRect/>
                      </a:gradFill>
                      <a:ln w="38100">
                        <a:solidFill>
                          <a:srgbClr val="FF6600"/>
                        </a:solidFill>
                      </a:ln>
                    </p:spPr>
                    <p:style>
                      <a:lnRef idx="1">
                        <a:schemeClr val="accent6"/>
                      </a:lnRef>
                      <a:fillRef idx="2">
                        <a:schemeClr val="accent6"/>
                      </a:fillRef>
                      <a:effectRef idx="1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ru-RU" sz="1200" b="1" dirty="0" smtClean="0">
                            <a:solidFill>
                              <a:schemeClr val="tx1"/>
                            </a:solidFill>
                            <a:latin typeface="Arial Narrow" pitchFamily="34" charset="0"/>
                          </a:rPr>
                          <a:t>СУДОРОЖНОЕ СОКРАЩЕНИЕ</a:t>
                        </a:r>
                      </a:p>
                      <a:p>
                        <a:pPr algn="ctr"/>
                        <a:r>
                          <a:rPr lang="ru-RU" sz="1200" b="1" dirty="0" smtClean="0">
                            <a:solidFill>
                              <a:schemeClr val="tx1"/>
                            </a:solidFill>
                            <a:latin typeface="Arial Narrow" pitchFamily="34" charset="0"/>
                          </a:rPr>
                          <a:t>МЫШЦ С ПОТЕРЕЙ СОЗНАНИЯ, </a:t>
                        </a:r>
                      </a:p>
                      <a:p>
                        <a:pPr algn="ctr"/>
                        <a:r>
                          <a:rPr lang="ru-RU" sz="1200" b="1" dirty="0" smtClean="0">
                            <a:solidFill>
                              <a:schemeClr val="tx1"/>
                            </a:solidFill>
                            <a:latin typeface="Arial Narrow" pitchFamily="34" charset="0"/>
                          </a:rPr>
                          <a:t>С СОХРАНЕНИЕМ ДЫХАНИЯ</a:t>
                        </a:r>
                      </a:p>
                      <a:p>
                        <a:pPr algn="ctr"/>
                        <a:r>
                          <a:rPr lang="ru-RU" sz="1200" b="1" dirty="0" smtClean="0">
                            <a:solidFill>
                              <a:schemeClr val="tx1"/>
                            </a:solidFill>
                            <a:latin typeface="Arial Narrow" pitchFamily="34" charset="0"/>
                          </a:rPr>
                          <a:t>И РАБОТЫ СЕРДЦА</a:t>
                        </a:r>
                        <a:endParaRPr lang="ru-RU" sz="1200" b="1" dirty="0">
                          <a:solidFill>
                            <a:schemeClr val="tx1"/>
                          </a:solidFill>
                          <a:latin typeface="Arial Narrow" pitchFamily="34" charset="0"/>
                        </a:endParaRPr>
                      </a:p>
                    </p:txBody>
                  </p:sp>
                  <p:sp>
                    <p:nvSpPr>
                      <p:cNvPr id="41" name="Прямоугольник 40"/>
                      <p:cNvSpPr/>
                      <p:nvPr/>
                    </p:nvSpPr>
                    <p:spPr bwMode="auto">
                      <a:xfrm>
                        <a:off x="8358214" y="2285991"/>
                        <a:ext cx="357190" cy="835647"/>
                      </a:xfrm>
                      <a:prstGeom prst="rect">
                        <a:avLst/>
                      </a:prstGeom>
                      <a:gradFill flip="none" rotWithShape="1">
                        <a:gsLst>
                          <a:gs pos="0">
                            <a:srgbClr val="FF9900">
                              <a:tint val="66000"/>
                              <a:satMod val="160000"/>
                            </a:srgbClr>
                          </a:gs>
                          <a:gs pos="50000">
                            <a:srgbClr val="FF9900">
                              <a:tint val="44500"/>
                              <a:satMod val="160000"/>
                            </a:srgbClr>
                          </a:gs>
                          <a:gs pos="100000">
                            <a:srgbClr val="FF9900">
                              <a:tint val="23500"/>
                              <a:satMod val="160000"/>
                            </a:srgbClr>
                          </a:gs>
                        </a:gsLst>
                        <a:lin ang="16200000" scaled="1"/>
                        <a:tileRect/>
                      </a:gradFill>
                      <a:ln w="38100">
                        <a:solidFill>
                          <a:srgbClr val="FF6600"/>
                        </a:solidFill>
                        <a:headEnd type="stealth" w="sm" len="sm"/>
                        <a:tailEnd/>
                      </a:ln>
                    </p:spPr>
                    <p:style>
                      <a:lnRef idx="1">
                        <a:schemeClr val="accent6"/>
                      </a:lnRef>
                      <a:fillRef idx="2">
                        <a:schemeClr val="accent6"/>
                      </a:fillRef>
                      <a:effectRef idx="1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algn="ctr"/>
                        <a:endParaRPr lang="ru-RU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42" name="Группа 41"/>
                    <p:cNvGrpSpPr/>
                    <p:nvPr/>
                  </p:nvGrpSpPr>
                  <p:grpSpPr>
                    <a:xfrm>
                      <a:off x="6000760" y="5000636"/>
                      <a:ext cx="2643206" cy="648594"/>
                      <a:chOff x="6072198" y="2285992"/>
                      <a:chExt cx="2643206" cy="648594"/>
                    </a:xfrm>
                  </p:grpSpPr>
                  <p:sp>
                    <p:nvSpPr>
                      <p:cNvPr id="43" name="TextBox 42"/>
                      <p:cNvSpPr txBox="1"/>
                      <p:nvPr/>
                    </p:nvSpPr>
                    <p:spPr>
                      <a:xfrm>
                        <a:off x="6072198" y="2285992"/>
                        <a:ext cx="2286016" cy="646331"/>
                      </a:xfrm>
                      <a:prstGeom prst="rect">
                        <a:avLst/>
                      </a:prstGeom>
                      <a:gradFill flip="none" rotWithShape="1">
                        <a:gsLst>
                          <a:gs pos="0">
                            <a:srgbClr val="FF9900">
                              <a:tint val="66000"/>
                              <a:satMod val="160000"/>
                            </a:srgbClr>
                          </a:gs>
                          <a:gs pos="50000">
                            <a:srgbClr val="FF9900">
                              <a:tint val="44500"/>
                              <a:satMod val="160000"/>
                            </a:srgbClr>
                          </a:gs>
                          <a:gs pos="100000">
                            <a:srgbClr val="FF9900">
                              <a:tint val="23500"/>
                              <a:satMod val="160000"/>
                            </a:srgbClr>
                          </a:gs>
                        </a:gsLst>
                        <a:lin ang="16200000" scaled="1"/>
                        <a:tileRect/>
                      </a:gradFill>
                      <a:ln w="38100">
                        <a:solidFill>
                          <a:srgbClr val="FF6600"/>
                        </a:solidFill>
                      </a:ln>
                    </p:spPr>
                    <p:style>
                      <a:lnRef idx="1">
                        <a:schemeClr val="accent6"/>
                      </a:lnRef>
                      <a:fillRef idx="2">
                        <a:schemeClr val="accent6"/>
                      </a:fillRef>
                      <a:effectRef idx="1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ru-RU" sz="1200" b="1" dirty="0" smtClean="0">
                            <a:solidFill>
                              <a:schemeClr val="tx1"/>
                            </a:solidFill>
                            <a:latin typeface="Arial Narrow" pitchFamily="34" charset="0"/>
                          </a:rPr>
                          <a:t>ПОТЕРЯ СОЗНАНИЯ,</a:t>
                        </a:r>
                      </a:p>
                      <a:p>
                        <a:pPr algn="ctr"/>
                        <a:r>
                          <a:rPr lang="ru-RU" sz="1200" b="1" dirty="0" smtClean="0">
                            <a:solidFill>
                              <a:schemeClr val="tx1"/>
                            </a:solidFill>
                            <a:latin typeface="Arial Narrow" pitchFamily="34" charset="0"/>
                          </a:rPr>
                          <a:t>НАРУШЕНИЕ СЕРДЕЧНОЙ</a:t>
                        </a:r>
                      </a:p>
                      <a:p>
                        <a:pPr algn="ctr"/>
                        <a:r>
                          <a:rPr lang="ru-RU" sz="1200" b="1" dirty="0" smtClean="0">
                            <a:solidFill>
                              <a:schemeClr val="tx1"/>
                            </a:solidFill>
                            <a:latin typeface="Arial Narrow" pitchFamily="34" charset="0"/>
                          </a:rPr>
                          <a:t>ДЕЯТЕЛЬНОСТИ ИЛИ ДЫХАНИЯ</a:t>
                        </a:r>
                        <a:endParaRPr lang="ru-RU" sz="1200" b="1" dirty="0">
                          <a:solidFill>
                            <a:schemeClr val="tx1"/>
                          </a:solidFill>
                          <a:latin typeface="Arial Narrow" pitchFamily="34" charset="0"/>
                        </a:endParaRPr>
                      </a:p>
                    </p:txBody>
                  </p:sp>
                  <p:sp>
                    <p:nvSpPr>
                      <p:cNvPr id="44" name="Прямоугольник 43"/>
                      <p:cNvSpPr/>
                      <p:nvPr/>
                    </p:nvSpPr>
                    <p:spPr bwMode="auto">
                      <a:xfrm>
                        <a:off x="8358214" y="2285992"/>
                        <a:ext cx="357190" cy="648594"/>
                      </a:xfrm>
                      <a:prstGeom prst="rect">
                        <a:avLst/>
                      </a:prstGeom>
                      <a:gradFill flip="none" rotWithShape="1">
                        <a:gsLst>
                          <a:gs pos="0">
                            <a:srgbClr val="FF9900">
                              <a:tint val="66000"/>
                              <a:satMod val="160000"/>
                            </a:srgbClr>
                          </a:gs>
                          <a:gs pos="50000">
                            <a:srgbClr val="FF9900">
                              <a:tint val="44500"/>
                              <a:satMod val="160000"/>
                            </a:srgbClr>
                          </a:gs>
                          <a:gs pos="100000">
                            <a:srgbClr val="FF9900">
                              <a:tint val="23500"/>
                              <a:satMod val="160000"/>
                            </a:srgbClr>
                          </a:gs>
                        </a:gsLst>
                        <a:lin ang="16200000" scaled="1"/>
                        <a:tileRect/>
                      </a:gradFill>
                      <a:ln w="38100">
                        <a:solidFill>
                          <a:srgbClr val="FF6600"/>
                        </a:solidFill>
                        <a:headEnd type="stealth" w="sm" len="sm"/>
                        <a:tailEnd/>
                      </a:ln>
                    </p:spPr>
                    <p:style>
                      <a:lnRef idx="1">
                        <a:schemeClr val="accent6"/>
                      </a:lnRef>
                      <a:fillRef idx="2">
                        <a:schemeClr val="accent6"/>
                      </a:fillRef>
                      <a:effectRef idx="1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algn="ctr"/>
                        <a:endParaRPr lang="ru-RU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46" name="Группа 45"/>
                    <p:cNvGrpSpPr/>
                    <p:nvPr/>
                  </p:nvGrpSpPr>
                  <p:grpSpPr>
                    <a:xfrm>
                      <a:off x="6000760" y="6000768"/>
                      <a:ext cx="2643206" cy="276999"/>
                      <a:chOff x="6072198" y="2285992"/>
                      <a:chExt cx="2643206" cy="276999"/>
                    </a:xfrm>
                  </p:grpSpPr>
                  <p:sp>
                    <p:nvSpPr>
                      <p:cNvPr id="47" name="TextBox 46"/>
                      <p:cNvSpPr txBox="1"/>
                      <p:nvPr/>
                    </p:nvSpPr>
                    <p:spPr>
                      <a:xfrm>
                        <a:off x="6072198" y="2285992"/>
                        <a:ext cx="2286016" cy="276999"/>
                      </a:xfrm>
                      <a:prstGeom prst="rect">
                        <a:avLst/>
                      </a:prstGeom>
                      <a:gradFill flip="none" rotWithShape="1">
                        <a:gsLst>
                          <a:gs pos="0">
                            <a:srgbClr val="FF9900">
                              <a:tint val="66000"/>
                              <a:satMod val="160000"/>
                            </a:srgbClr>
                          </a:gs>
                          <a:gs pos="50000">
                            <a:srgbClr val="FF9900">
                              <a:tint val="44500"/>
                              <a:satMod val="160000"/>
                            </a:srgbClr>
                          </a:gs>
                          <a:gs pos="100000">
                            <a:srgbClr val="FF9900">
                              <a:tint val="23500"/>
                              <a:satMod val="160000"/>
                            </a:srgbClr>
                          </a:gs>
                        </a:gsLst>
                        <a:lin ang="16200000" scaled="1"/>
                        <a:tileRect/>
                      </a:gradFill>
                      <a:ln w="38100">
                        <a:solidFill>
                          <a:srgbClr val="FF6600"/>
                        </a:solidFill>
                      </a:ln>
                    </p:spPr>
                    <p:style>
                      <a:lnRef idx="1">
                        <a:schemeClr val="accent6"/>
                      </a:lnRef>
                      <a:fillRef idx="2">
                        <a:schemeClr val="accent6"/>
                      </a:fillRef>
                      <a:effectRef idx="1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ru-RU" sz="1200" b="1" dirty="0" smtClean="0">
                            <a:solidFill>
                              <a:schemeClr val="tx1"/>
                            </a:solidFill>
                            <a:latin typeface="Arial Narrow" pitchFamily="34" charset="0"/>
                          </a:rPr>
                          <a:t>КЛИНИЧЕСКАЯ СМЕРТЬ</a:t>
                        </a:r>
                      </a:p>
                    </p:txBody>
                  </p:sp>
                  <p:sp>
                    <p:nvSpPr>
                      <p:cNvPr id="48" name="Прямоугольник 47"/>
                      <p:cNvSpPr/>
                      <p:nvPr/>
                    </p:nvSpPr>
                    <p:spPr bwMode="auto">
                      <a:xfrm>
                        <a:off x="8358214" y="2285992"/>
                        <a:ext cx="357190" cy="274104"/>
                      </a:xfrm>
                      <a:prstGeom prst="rect">
                        <a:avLst/>
                      </a:prstGeom>
                      <a:gradFill flip="none" rotWithShape="1">
                        <a:gsLst>
                          <a:gs pos="0">
                            <a:srgbClr val="FF9900">
                              <a:tint val="66000"/>
                              <a:satMod val="160000"/>
                            </a:srgbClr>
                          </a:gs>
                          <a:gs pos="50000">
                            <a:srgbClr val="FF9900">
                              <a:tint val="44500"/>
                              <a:satMod val="160000"/>
                            </a:srgbClr>
                          </a:gs>
                          <a:gs pos="100000">
                            <a:srgbClr val="FF9900">
                              <a:tint val="23500"/>
                              <a:satMod val="160000"/>
                            </a:srgbClr>
                          </a:gs>
                        </a:gsLst>
                        <a:lin ang="16200000" scaled="1"/>
                        <a:tileRect/>
                      </a:gradFill>
                      <a:ln w="38100">
                        <a:solidFill>
                          <a:srgbClr val="FF6600"/>
                        </a:solidFill>
                        <a:headEnd type="stealth" w="sm" len="sm"/>
                        <a:tailEnd/>
                      </a:ln>
                    </p:spPr>
                    <p:style>
                      <a:lnRef idx="1">
                        <a:schemeClr val="accent6"/>
                      </a:lnRef>
                      <a:fillRef idx="2">
                        <a:schemeClr val="accent6"/>
                      </a:fillRef>
                      <a:effectRef idx="1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algn="ctr"/>
                        <a:endParaRPr lang="ru-RU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</p:grpSp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8338915" y="2383020"/>
                    <a:ext cx="25519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b="1" dirty="0" smtClean="0">
                        <a:latin typeface="Arial Narrow" pitchFamily="34" charset="0"/>
                      </a:rPr>
                      <a:t>I</a:t>
                    </a:r>
                    <a:endParaRPr lang="ru-RU" sz="2400" b="1" dirty="0">
                      <a:latin typeface="Arial Narrow" pitchFamily="34" charset="0"/>
                    </a:endParaRPr>
                  </a:p>
                </p:txBody>
              </p:sp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8286776" y="3143248"/>
                    <a:ext cx="325730" cy="461665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FF9900">
                          <a:tint val="66000"/>
                          <a:satMod val="160000"/>
                        </a:srgbClr>
                      </a:gs>
                      <a:gs pos="50000">
                        <a:srgbClr val="FF9900">
                          <a:tint val="44500"/>
                          <a:satMod val="160000"/>
                        </a:srgbClr>
                      </a:gs>
                      <a:gs pos="100000">
                        <a:srgbClr val="FF9900">
                          <a:tint val="23500"/>
                          <a:satMod val="160000"/>
                        </a:srgbClr>
                      </a:gs>
                    </a:gsLst>
                    <a:lin ang="16200000" scaled="1"/>
                    <a:tileRect/>
                  </a:gradFill>
                  <a:ln w="38100">
                    <a:solidFill>
                      <a:srgbClr val="FF6600"/>
                    </a:solidFill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b="1" dirty="0" smtClean="0">
                        <a:solidFill>
                          <a:schemeClr val="tx1"/>
                        </a:solidFill>
                        <a:latin typeface="Arial Narrow" pitchFamily="34" charset="0"/>
                      </a:rPr>
                      <a:t>II</a:t>
                    </a:r>
                    <a:endParaRPr lang="ru-RU" sz="2400" b="1" dirty="0">
                      <a:solidFill>
                        <a:schemeClr val="tx1"/>
                      </a:solidFill>
                      <a:latin typeface="Arial Narrow" pitchFamily="34" charset="0"/>
                    </a:endParaRPr>
                  </a:p>
                </p:txBody>
              </p:sp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8258172" y="4012791"/>
                    <a:ext cx="396262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b="1" dirty="0" smtClean="0">
                        <a:latin typeface="Arial Narrow" pitchFamily="34" charset="0"/>
                      </a:rPr>
                      <a:t>III</a:t>
                    </a:r>
                    <a:endParaRPr lang="ru-RU" sz="2400" b="1" dirty="0">
                      <a:latin typeface="Arial Narrow" pitchFamily="34" charset="0"/>
                    </a:endParaRPr>
                  </a:p>
                </p:txBody>
              </p:sp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8232590" y="5077710"/>
                    <a:ext cx="423514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b="1" dirty="0" smtClean="0">
                        <a:latin typeface="Arial Narrow" pitchFamily="34" charset="0"/>
                      </a:rPr>
                      <a:t>IV</a:t>
                    </a:r>
                    <a:endParaRPr lang="ru-RU" sz="2400" b="1" dirty="0">
                      <a:latin typeface="Arial Narrow" pitchFamily="34" charset="0"/>
                    </a:endParaRPr>
                  </a:p>
                </p:txBody>
              </p:sp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8285752" y="5907049"/>
                    <a:ext cx="28575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>
                        <a:latin typeface="Arial Narrow" pitchFamily="34" charset="0"/>
                      </a:rPr>
                      <a:t>V</a:t>
                    </a:r>
                    <a:endParaRPr lang="ru-RU" sz="2400" b="1" dirty="0">
                      <a:latin typeface="Arial Narrow" pitchFamily="34" charset="0"/>
                    </a:endParaRPr>
                  </a:p>
                </p:txBody>
              </p:sp>
            </p:grpSp>
            <p:sp>
              <p:nvSpPr>
                <p:cNvPr id="55" name="TextBox 54"/>
                <p:cNvSpPr txBox="1"/>
                <p:nvPr/>
              </p:nvSpPr>
              <p:spPr>
                <a:xfrm>
                  <a:off x="2571736" y="2285992"/>
                  <a:ext cx="1416678" cy="52322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6FFFF">
                        <a:tint val="66000"/>
                        <a:satMod val="160000"/>
                        <a:shade val="30000"/>
                        <a:satMod val="115000"/>
                      </a:srgbClr>
                    </a:gs>
                    <a:gs pos="50000">
                      <a:srgbClr val="66FFFF">
                        <a:tint val="66000"/>
                        <a:satMod val="160000"/>
                        <a:shade val="67500"/>
                        <a:satMod val="115000"/>
                      </a:srgbClr>
                    </a:gs>
                    <a:gs pos="100000">
                      <a:srgbClr val="66FFFF">
                        <a:tint val="66000"/>
                        <a:satMod val="160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 w="3810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400" b="1" dirty="0" smtClean="0">
                      <a:latin typeface="Arial Narrow" pitchFamily="34" charset="0"/>
                    </a:rPr>
                    <a:t>ФАЗА</a:t>
                  </a:r>
                </a:p>
                <a:p>
                  <a:pPr algn="ctr"/>
                  <a:r>
                    <a:rPr lang="ru-RU" sz="1400" b="1" dirty="0" smtClean="0">
                      <a:latin typeface="Arial Narrow" pitchFamily="34" charset="0"/>
                    </a:rPr>
                    <a:t>ВОЗБУЖДЕНИЯ</a:t>
                  </a:r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2857488" y="3143248"/>
                  <a:ext cx="1087157" cy="46166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6FFFF">
                        <a:tint val="66000"/>
                        <a:satMod val="160000"/>
                        <a:shade val="30000"/>
                        <a:satMod val="115000"/>
                      </a:srgbClr>
                    </a:gs>
                    <a:gs pos="50000">
                      <a:srgbClr val="66FFFF">
                        <a:tint val="66000"/>
                        <a:satMod val="160000"/>
                        <a:shade val="67500"/>
                        <a:satMod val="115000"/>
                      </a:srgbClr>
                    </a:gs>
                    <a:gs pos="100000">
                      <a:srgbClr val="66FFFF">
                        <a:tint val="66000"/>
                        <a:satMod val="160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 w="3810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ru-RU" sz="1200" b="1" dirty="0" smtClean="0">
                      <a:latin typeface="Arial Narrow" pitchFamily="34" charset="0"/>
                    </a:rPr>
                    <a:t>НЕТ РЕАКЦИИ</a:t>
                  </a:r>
                </a:p>
                <a:p>
                  <a:pPr algn="ctr"/>
                  <a:r>
                    <a:rPr lang="ru-RU" sz="1200" b="1" dirty="0" smtClean="0">
                      <a:latin typeface="Arial Narrow" pitchFamily="34" charset="0"/>
                    </a:rPr>
                    <a:t>НА БОЛЬ</a:t>
                  </a:r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>
                  <a:off x="2857488" y="4071942"/>
                  <a:ext cx="1071126" cy="6463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6FFFF">
                        <a:tint val="66000"/>
                        <a:satMod val="160000"/>
                        <a:shade val="30000"/>
                        <a:satMod val="115000"/>
                      </a:srgbClr>
                    </a:gs>
                    <a:gs pos="50000">
                      <a:srgbClr val="66FFFF">
                        <a:tint val="66000"/>
                        <a:satMod val="160000"/>
                        <a:shade val="67500"/>
                        <a:satMod val="115000"/>
                      </a:srgbClr>
                    </a:gs>
                    <a:gs pos="100000">
                      <a:srgbClr val="66FFFF">
                        <a:tint val="66000"/>
                        <a:satMod val="160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 w="3810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ru-RU" sz="1200" b="1" dirty="0" smtClean="0">
                      <a:latin typeface="Arial Narrow" pitchFamily="34" charset="0"/>
                    </a:rPr>
                    <a:t>ПОВЫШЕНИЕ</a:t>
                  </a:r>
                </a:p>
                <a:p>
                  <a:pPr algn="ctr"/>
                  <a:r>
                    <a:rPr lang="ru-RU" sz="1200" b="1" dirty="0" smtClean="0">
                      <a:latin typeface="Arial Narrow" pitchFamily="34" charset="0"/>
                    </a:rPr>
                    <a:t>КРОВЯНОГО</a:t>
                  </a:r>
                </a:p>
                <a:p>
                  <a:pPr algn="ctr"/>
                  <a:r>
                    <a:rPr lang="ru-RU" sz="1200" b="1" dirty="0" smtClean="0">
                      <a:latin typeface="Arial Narrow" pitchFamily="34" charset="0"/>
                    </a:rPr>
                    <a:t>ДАВЛЕНИЯ</a:t>
                  </a:r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2857488" y="5286388"/>
                  <a:ext cx="1214446" cy="101566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6FFFF">
                        <a:tint val="66000"/>
                        <a:satMod val="160000"/>
                        <a:shade val="30000"/>
                        <a:satMod val="115000"/>
                      </a:srgbClr>
                    </a:gs>
                    <a:gs pos="50000">
                      <a:srgbClr val="66FFFF">
                        <a:tint val="66000"/>
                        <a:satMod val="160000"/>
                        <a:shade val="67500"/>
                        <a:satMod val="115000"/>
                      </a:srgbClr>
                    </a:gs>
                    <a:gs pos="100000">
                      <a:srgbClr val="66FFFF">
                        <a:tint val="66000"/>
                        <a:satMod val="160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 w="3810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b="1" dirty="0" smtClean="0">
                      <a:latin typeface="Arial Narrow" pitchFamily="34" charset="0"/>
                    </a:rPr>
                    <a:t>СОХРАНЯЕТСЯ</a:t>
                  </a:r>
                </a:p>
                <a:p>
                  <a:pPr algn="ctr"/>
                  <a:r>
                    <a:rPr lang="ru-RU" sz="1200" b="1" dirty="0" smtClean="0">
                      <a:latin typeface="Arial Narrow" pitchFamily="34" charset="0"/>
                    </a:rPr>
                    <a:t>СОЗНАНИЕ,</a:t>
                  </a:r>
                </a:p>
                <a:p>
                  <a:pPr algn="ctr"/>
                  <a:r>
                    <a:rPr lang="ru-RU" sz="1200" b="1" dirty="0" smtClean="0">
                      <a:latin typeface="Arial Narrow" pitchFamily="34" charset="0"/>
                    </a:rPr>
                    <a:t>СПОСОБНОСТЬ</a:t>
                  </a:r>
                </a:p>
                <a:p>
                  <a:pPr algn="ctr"/>
                  <a:r>
                    <a:rPr lang="ru-RU" sz="1200" b="1" dirty="0" smtClean="0">
                      <a:latin typeface="Arial Narrow" pitchFamily="34" charset="0"/>
                    </a:rPr>
                    <a:t>ВЫПОЛНЯТЬ</a:t>
                  </a:r>
                </a:p>
                <a:p>
                  <a:pPr algn="ctr"/>
                  <a:r>
                    <a:rPr lang="ru-RU" sz="1200" b="1" dirty="0" smtClean="0">
                      <a:latin typeface="Arial Narrow" pitchFamily="34" charset="0"/>
                    </a:rPr>
                    <a:t>РАБОТУ</a:t>
                  </a:r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4500562" y="4143380"/>
                  <a:ext cx="1159501" cy="6463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99FF">
                        <a:tint val="66000"/>
                        <a:satMod val="160000"/>
                      </a:srgbClr>
                    </a:gs>
                    <a:gs pos="50000">
                      <a:srgbClr val="0099FF">
                        <a:tint val="44500"/>
                        <a:satMod val="160000"/>
                      </a:srgbClr>
                    </a:gs>
                    <a:gs pos="100000">
                      <a:srgbClr val="0099FF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n w="38100">
                  <a:solidFill>
                    <a:srgbClr val="0099FF"/>
                  </a:solidFill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b="1" dirty="0" smtClean="0">
                      <a:latin typeface="Arial Narrow" pitchFamily="34" charset="0"/>
                    </a:rPr>
                    <a:t>ПАДАЕТ ИЛИ</a:t>
                  </a:r>
                </a:p>
                <a:p>
                  <a:pPr algn="ctr"/>
                  <a:r>
                    <a:rPr lang="ru-RU" sz="1200" b="1" dirty="0" smtClean="0">
                      <a:latin typeface="Arial Narrow" pitchFamily="34" charset="0"/>
                    </a:rPr>
                    <a:t>УЧАЩАЕТСЯ</a:t>
                  </a:r>
                </a:p>
                <a:p>
                  <a:pPr algn="ctr"/>
                  <a:r>
                    <a:rPr lang="ru-RU" sz="1200" b="1" dirty="0" smtClean="0">
                      <a:latin typeface="Arial Narrow" pitchFamily="34" charset="0"/>
                    </a:rPr>
                    <a:t>ПУЛЬС</a:t>
                  </a:r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4500562" y="3143248"/>
                  <a:ext cx="1132249" cy="6463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99FF">
                        <a:tint val="66000"/>
                        <a:satMod val="160000"/>
                      </a:srgbClr>
                    </a:gs>
                    <a:gs pos="50000">
                      <a:srgbClr val="0099FF">
                        <a:tint val="44500"/>
                        <a:satMod val="160000"/>
                      </a:srgbClr>
                    </a:gs>
                    <a:gs pos="100000">
                      <a:srgbClr val="0099FF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n w="38100">
                  <a:solidFill>
                    <a:srgbClr val="0099FF"/>
                  </a:solidFill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b="1" dirty="0" smtClean="0">
                      <a:latin typeface="Arial Narrow" pitchFamily="34" charset="0"/>
                    </a:rPr>
                    <a:t>СНИЖЕНИЕ</a:t>
                  </a:r>
                </a:p>
                <a:p>
                  <a:pPr algn="ctr"/>
                  <a:r>
                    <a:rPr lang="ru-RU" sz="1200" b="1" dirty="0" smtClean="0">
                      <a:latin typeface="Arial Narrow" pitchFamily="34" charset="0"/>
                    </a:rPr>
                    <a:t>КРОВЯНОГО</a:t>
                  </a:r>
                </a:p>
                <a:p>
                  <a:pPr algn="ctr"/>
                  <a:r>
                    <a:rPr lang="ru-RU" sz="1200" b="1" dirty="0" smtClean="0">
                      <a:latin typeface="Arial Narrow" pitchFamily="34" charset="0"/>
                    </a:rPr>
                    <a:t>ДАВЛЕНИЯ</a:t>
                  </a:r>
                </a:p>
              </p:txBody>
            </p:sp>
            <p:sp>
              <p:nvSpPr>
                <p:cNvPr id="62" name="TextBox 61"/>
                <p:cNvSpPr txBox="1"/>
                <p:nvPr/>
              </p:nvSpPr>
              <p:spPr>
                <a:xfrm>
                  <a:off x="4500562" y="5143512"/>
                  <a:ext cx="1143008" cy="27699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99FF">
                        <a:tint val="66000"/>
                        <a:satMod val="160000"/>
                      </a:srgbClr>
                    </a:gs>
                    <a:gs pos="50000">
                      <a:srgbClr val="0099FF">
                        <a:tint val="44500"/>
                        <a:satMod val="160000"/>
                      </a:srgbClr>
                    </a:gs>
                    <a:gs pos="100000">
                      <a:srgbClr val="0099FF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n w="38100">
                  <a:solidFill>
                    <a:srgbClr val="0099FF"/>
                  </a:solidFill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b="1" dirty="0" smtClean="0">
                      <a:latin typeface="Arial Narrow" pitchFamily="34" charset="0"/>
                    </a:rPr>
                    <a:t>ДЕПРЕССИЯ</a:t>
                  </a:r>
                </a:p>
              </p:txBody>
            </p:sp>
            <p:sp>
              <p:nvSpPr>
                <p:cNvPr id="63" name="TextBox 62"/>
                <p:cNvSpPr txBox="1"/>
                <p:nvPr/>
              </p:nvSpPr>
              <p:spPr>
                <a:xfrm>
                  <a:off x="4500562" y="5857892"/>
                  <a:ext cx="1143007" cy="46166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99FF">
                        <a:tint val="66000"/>
                        <a:satMod val="160000"/>
                      </a:srgbClr>
                    </a:gs>
                    <a:gs pos="50000">
                      <a:srgbClr val="0099FF">
                        <a:tint val="44500"/>
                        <a:satMod val="160000"/>
                      </a:srgbClr>
                    </a:gs>
                    <a:gs pos="100000">
                      <a:srgbClr val="0099FF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n w="38100">
                  <a:solidFill>
                    <a:srgbClr val="0099FF"/>
                  </a:solidFill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b="1" dirty="0" smtClean="0">
                      <a:latin typeface="Arial Narrow" pitchFamily="34" charset="0"/>
                    </a:rPr>
                    <a:t>КЛИНИЧЕСКАЯ</a:t>
                  </a:r>
                </a:p>
                <a:p>
                  <a:pPr algn="ctr"/>
                  <a:r>
                    <a:rPr lang="ru-RU" sz="1200" b="1" dirty="0" smtClean="0">
                      <a:latin typeface="Arial Narrow" pitchFamily="34" charset="0"/>
                    </a:rPr>
                    <a:t>СМЕРТЬ</a:t>
                  </a:r>
                </a:p>
              </p:txBody>
            </p:sp>
            <p:cxnSp>
              <p:nvCxnSpPr>
                <p:cNvPr id="73" name="Прямая соединительная линия 72"/>
                <p:cNvCxnSpPr/>
                <p:nvPr/>
              </p:nvCxnSpPr>
              <p:spPr>
                <a:xfrm flipV="1">
                  <a:off x="2643174" y="5784112"/>
                  <a:ext cx="195719" cy="2343"/>
                </a:xfrm>
                <a:prstGeom prst="line">
                  <a:avLst/>
                </a:prstGeom>
                <a:ln w="31750">
                  <a:solidFill>
                    <a:schemeClr val="accent3">
                      <a:lumMod val="75000"/>
                    </a:schemeClr>
                  </a:solidFill>
                  <a:headEnd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Прямая соединительная линия 79"/>
                <p:cNvCxnSpPr/>
                <p:nvPr/>
              </p:nvCxnSpPr>
              <p:spPr>
                <a:xfrm rot="5400000">
                  <a:off x="2613065" y="4470461"/>
                  <a:ext cx="3357586" cy="1588"/>
                </a:xfrm>
                <a:prstGeom prst="line">
                  <a:avLst/>
                </a:prstGeom>
                <a:ln w="31750">
                  <a:solidFill>
                    <a:srgbClr val="0099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Прямая соединительная линия 81"/>
                <p:cNvCxnSpPr/>
                <p:nvPr/>
              </p:nvCxnSpPr>
              <p:spPr>
                <a:xfrm flipV="1">
                  <a:off x="4286248" y="6140450"/>
                  <a:ext cx="209552" cy="3194"/>
                </a:xfrm>
                <a:prstGeom prst="line">
                  <a:avLst/>
                </a:prstGeom>
                <a:ln w="31750">
                  <a:solidFill>
                    <a:srgbClr val="0099FF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Прямая соединительная линия 85"/>
                <p:cNvCxnSpPr/>
                <p:nvPr/>
              </p:nvCxnSpPr>
              <p:spPr>
                <a:xfrm flipH="1">
                  <a:off x="356364" y="1223892"/>
                  <a:ext cx="2865" cy="4931432"/>
                </a:xfrm>
                <a:prstGeom prst="line">
                  <a:avLst/>
                </a:prstGeom>
                <a:ln w="317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Прямая соединительная линия 87"/>
                <p:cNvCxnSpPr/>
                <p:nvPr/>
              </p:nvCxnSpPr>
              <p:spPr>
                <a:xfrm>
                  <a:off x="357158" y="6143644"/>
                  <a:ext cx="195735" cy="1975"/>
                </a:xfrm>
                <a:prstGeom prst="line">
                  <a:avLst/>
                </a:prstGeom>
                <a:ln w="31750">
                  <a:solidFill>
                    <a:srgbClr val="7030A0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Прямая соединительная линия 93"/>
                <p:cNvCxnSpPr/>
                <p:nvPr/>
              </p:nvCxnSpPr>
              <p:spPr>
                <a:xfrm flipV="1">
                  <a:off x="357158" y="2450665"/>
                  <a:ext cx="206368" cy="1992"/>
                </a:xfrm>
                <a:prstGeom prst="line">
                  <a:avLst/>
                </a:prstGeom>
                <a:ln w="31750">
                  <a:solidFill>
                    <a:srgbClr val="7030A0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Прямая соединительная линия 99"/>
                <p:cNvCxnSpPr/>
                <p:nvPr/>
              </p:nvCxnSpPr>
              <p:spPr>
                <a:xfrm flipV="1">
                  <a:off x="350874" y="3602793"/>
                  <a:ext cx="205081" cy="511"/>
                </a:xfrm>
                <a:prstGeom prst="line">
                  <a:avLst/>
                </a:prstGeom>
                <a:ln w="31750">
                  <a:solidFill>
                    <a:srgbClr val="7030A0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Прямая соединительная линия 107"/>
                <p:cNvCxnSpPr>
                  <a:endCxn id="29" idx="1"/>
                </p:cNvCxnSpPr>
                <p:nvPr/>
              </p:nvCxnSpPr>
              <p:spPr>
                <a:xfrm flipV="1">
                  <a:off x="361507" y="4884129"/>
                  <a:ext cx="209965" cy="1412"/>
                </a:xfrm>
                <a:prstGeom prst="line">
                  <a:avLst/>
                </a:prstGeom>
                <a:ln w="31750">
                  <a:solidFill>
                    <a:srgbClr val="7030A0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Прямая соединительная линия 75"/>
                <p:cNvCxnSpPr/>
                <p:nvPr/>
              </p:nvCxnSpPr>
              <p:spPr>
                <a:xfrm>
                  <a:off x="2641600" y="4419601"/>
                  <a:ext cx="202577" cy="934"/>
                </a:xfrm>
                <a:prstGeom prst="line">
                  <a:avLst/>
                </a:prstGeom>
                <a:ln w="31750">
                  <a:solidFill>
                    <a:schemeClr val="accent3">
                      <a:lumMod val="75000"/>
                    </a:schemeClr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Прямая соединительная линия 95"/>
                <p:cNvCxnSpPr/>
                <p:nvPr/>
              </p:nvCxnSpPr>
              <p:spPr>
                <a:xfrm flipV="1">
                  <a:off x="2647833" y="3399548"/>
                  <a:ext cx="190734" cy="5610"/>
                </a:xfrm>
                <a:prstGeom prst="line">
                  <a:avLst/>
                </a:prstGeom>
                <a:ln w="31750">
                  <a:solidFill>
                    <a:schemeClr val="accent3">
                      <a:lumMod val="75000"/>
                    </a:schemeClr>
                  </a:solidFill>
                  <a:headEnd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Прямая соединительная линия 108"/>
                <p:cNvCxnSpPr>
                  <a:endCxn id="61" idx="1"/>
                </p:cNvCxnSpPr>
                <p:nvPr/>
              </p:nvCxnSpPr>
              <p:spPr>
                <a:xfrm>
                  <a:off x="4302729" y="3450037"/>
                  <a:ext cx="190734" cy="1588"/>
                </a:xfrm>
                <a:prstGeom prst="line">
                  <a:avLst/>
                </a:prstGeom>
                <a:ln w="31750">
                  <a:solidFill>
                    <a:srgbClr val="0099FF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Прямая соединительная линия 110"/>
                <p:cNvCxnSpPr>
                  <a:endCxn id="60" idx="1"/>
                </p:cNvCxnSpPr>
                <p:nvPr/>
              </p:nvCxnSpPr>
              <p:spPr>
                <a:xfrm>
                  <a:off x="4297119" y="4471023"/>
                  <a:ext cx="201953" cy="1588"/>
                </a:xfrm>
                <a:prstGeom prst="line">
                  <a:avLst/>
                </a:prstGeom>
                <a:ln w="31750">
                  <a:solidFill>
                    <a:srgbClr val="0099FF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Прямая соединительная линия 112"/>
                <p:cNvCxnSpPr>
                  <a:endCxn id="62" idx="1"/>
                </p:cNvCxnSpPr>
                <p:nvPr/>
              </p:nvCxnSpPr>
              <p:spPr>
                <a:xfrm flipV="1">
                  <a:off x="4286248" y="5282012"/>
                  <a:ext cx="214314" cy="4376"/>
                </a:xfrm>
                <a:prstGeom prst="line">
                  <a:avLst/>
                </a:prstGeom>
                <a:ln w="31750">
                  <a:solidFill>
                    <a:srgbClr val="0099FF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Прямая соединительная линия 120"/>
                <p:cNvCxnSpPr/>
                <p:nvPr/>
              </p:nvCxnSpPr>
              <p:spPr>
                <a:xfrm rot="16200000" flipH="1">
                  <a:off x="4797631" y="2161309"/>
                  <a:ext cx="225636" cy="1"/>
                </a:xfrm>
                <a:prstGeom prst="line">
                  <a:avLst/>
                </a:prstGeom>
                <a:ln w="44450">
                  <a:solidFill>
                    <a:srgbClr val="0099FF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Прямая соединительная линия 132"/>
                <p:cNvCxnSpPr/>
                <p:nvPr/>
              </p:nvCxnSpPr>
              <p:spPr>
                <a:xfrm rot="5400000">
                  <a:off x="3170797" y="2168607"/>
                  <a:ext cx="230244" cy="1588"/>
                </a:xfrm>
                <a:prstGeom prst="line">
                  <a:avLst/>
                </a:prstGeom>
                <a:ln w="38100">
                  <a:solidFill>
                    <a:schemeClr val="accent3">
                      <a:lumMod val="75000"/>
                    </a:schemeClr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Прямая соединительная линия 138"/>
                <p:cNvCxnSpPr/>
                <p:nvPr/>
              </p:nvCxnSpPr>
              <p:spPr>
                <a:xfrm flipV="1">
                  <a:off x="5786446" y="2642775"/>
                  <a:ext cx="212652" cy="407"/>
                </a:xfrm>
                <a:prstGeom prst="line">
                  <a:avLst/>
                </a:prstGeom>
                <a:ln w="31750">
                  <a:solidFill>
                    <a:srgbClr val="FF6600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Прямая соединительная линия 140"/>
                <p:cNvCxnSpPr/>
                <p:nvPr/>
              </p:nvCxnSpPr>
              <p:spPr>
                <a:xfrm>
                  <a:off x="5787676" y="3382751"/>
                  <a:ext cx="221993" cy="1588"/>
                </a:xfrm>
                <a:prstGeom prst="line">
                  <a:avLst/>
                </a:prstGeom>
                <a:ln w="31750">
                  <a:solidFill>
                    <a:srgbClr val="FF6600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Прямая соединительная линия 147"/>
                <p:cNvCxnSpPr/>
                <p:nvPr/>
              </p:nvCxnSpPr>
              <p:spPr>
                <a:xfrm>
                  <a:off x="5834200" y="6154471"/>
                  <a:ext cx="174423" cy="1588"/>
                </a:xfrm>
                <a:prstGeom prst="line">
                  <a:avLst/>
                </a:prstGeom>
                <a:ln w="31750">
                  <a:solidFill>
                    <a:srgbClr val="FF6600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Прямая соединительная линия 153"/>
                <p:cNvCxnSpPr/>
                <p:nvPr/>
              </p:nvCxnSpPr>
              <p:spPr>
                <a:xfrm>
                  <a:off x="5814104" y="5333119"/>
                  <a:ext cx="190280" cy="1588"/>
                </a:xfrm>
                <a:prstGeom prst="line">
                  <a:avLst/>
                </a:prstGeom>
                <a:ln w="31750">
                  <a:solidFill>
                    <a:srgbClr val="FF6600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Прямая соединительная линия 155"/>
                <p:cNvCxnSpPr/>
                <p:nvPr/>
              </p:nvCxnSpPr>
              <p:spPr>
                <a:xfrm>
                  <a:off x="5808818" y="4281295"/>
                  <a:ext cx="190280" cy="1588"/>
                </a:xfrm>
                <a:prstGeom prst="line">
                  <a:avLst/>
                </a:prstGeom>
                <a:ln w="31750">
                  <a:solidFill>
                    <a:srgbClr val="FF6600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Прямая соединительная линия 159"/>
                <p:cNvCxnSpPr>
                  <a:endCxn id="22" idx="1"/>
                </p:cNvCxnSpPr>
                <p:nvPr/>
              </p:nvCxnSpPr>
              <p:spPr>
                <a:xfrm>
                  <a:off x="355600" y="1879600"/>
                  <a:ext cx="209550" cy="1588"/>
                </a:xfrm>
                <a:prstGeom prst="line">
                  <a:avLst/>
                </a:prstGeom>
                <a:ln w="31750" cmpd="sng">
                  <a:solidFill>
                    <a:srgbClr val="7030A0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Прямая соединительная линия 161"/>
                <p:cNvCxnSpPr/>
                <p:nvPr/>
              </p:nvCxnSpPr>
              <p:spPr>
                <a:xfrm>
                  <a:off x="6923314" y="1245667"/>
                  <a:ext cx="1362" cy="398983"/>
                </a:xfrm>
                <a:prstGeom prst="line">
                  <a:avLst/>
                </a:prstGeom>
                <a:ln w="50800">
                  <a:solidFill>
                    <a:srgbClr val="FF6600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Прямая соединительная линия 163"/>
                <p:cNvCxnSpPr/>
                <p:nvPr/>
              </p:nvCxnSpPr>
              <p:spPr>
                <a:xfrm flipH="1">
                  <a:off x="4571206" y="1234778"/>
                  <a:ext cx="794" cy="398180"/>
                </a:xfrm>
                <a:prstGeom prst="line">
                  <a:avLst/>
                </a:prstGeom>
                <a:ln w="50800">
                  <a:solidFill>
                    <a:srgbClr val="FF0066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Прямая соединительная линия 165"/>
                <p:cNvCxnSpPr>
                  <a:endCxn id="19" idx="0"/>
                </p:cNvCxnSpPr>
                <p:nvPr/>
              </p:nvCxnSpPr>
              <p:spPr>
                <a:xfrm flipH="1">
                  <a:off x="5924546" y="500041"/>
                  <a:ext cx="4778" cy="388128"/>
                </a:xfrm>
                <a:prstGeom prst="line">
                  <a:avLst/>
                </a:prstGeom>
                <a:ln w="57150">
                  <a:solidFill>
                    <a:srgbClr val="C00000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Прямая соединительная линия 167"/>
                <p:cNvCxnSpPr>
                  <a:endCxn id="18" idx="0"/>
                </p:cNvCxnSpPr>
                <p:nvPr/>
              </p:nvCxnSpPr>
              <p:spPr>
                <a:xfrm>
                  <a:off x="2022764" y="523248"/>
                  <a:ext cx="1422" cy="364819"/>
                </a:xfrm>
                <a:prstGeom prst="line">
                  <a:avLst/>
                </a:prstGeom>
                <a:ln w="57150">
                  <a:solidFill>
                    <a:srgbClr val="C00000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TextBox 13"/>
                <p:cNvSpPr txBox="1"/>
                <p:nvPr/>
              </p:nvSpPr>
              <p:spPr>
                <a:xfrm>
                  <a:off x="1331639" y="146409"/>
                  <a:ext cx="5976665" cy="430887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shade val="30000"/>
                        <a:satMod val="115000"/>
                      </a:srgbClr>
                    </a:gs>
                    <a:gs pos="50000">
                      <a:srgbClr val="FFFF00">
                        <a:shade val="67500"/>
                        <a:satMod val="115000"/>
                      </a:srgbClr>
                    </a:gs>
                    <a:gs pos="100000">
                      <a:srgbClr val="FFFF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 w="57150">
                  <a:solidFill>
                    <a:srgbClr val="C00000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lvl="0" algn="ctr"/>
                  <a:r>
                    <a:rPr lang="ru-RU" sz="2200" b="1" dirty="0">
                      <a:latin typeface="Arial Narrow" pitchFamily="34" charset="0"/>
                    </a:rPr>
                    <a:t>ВИДЫ ПОРАЖЕНИЯ ЭЛЕКТРИЧЕСКИМ </a:t>
                  </a:r>
                  <a:r>
                    <a:rPr lang="ru-RU" sz="2200" b="1" dirty="0" smtClean="0">
                      <a:latin typeface="Arial Narrow" pitchFamily="34" charset="0"/>
                    </a:rPr>
                    <a:t>ТОКОМ</a:t>
                  </a:r>
                  <a:endParaRPr lang="ru-RU" sz="2200" b="1" dirty="0">
                    <a:latin typeface="Arial Narrow" pitchFamily="34" charset="0"/>
                  </a:endParaRP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4214810" y="2285992"/>
                  <a:ext cx="1414378" cy="52322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99FF">
                        <a:tint val="66000"/>
                        <a:satMod val="160000"/>
                      </a:srgbClr>
                    </a:gs>
                    <a:gs pos="50000">
                      <a:srgbClr val="0099FF">
                        <a:tint val="44500"/>
                        <a:satMod val="160000"/>
                      </a:srgbClr>
                    </a:gs>
                    <a:gs pos="100000">
                      <a:srgbClr val="0099FF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n w="38100">
                  <a:solidFill>
                    <a:srgbClr val="0099FF"/>
                  </a:solidFill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400" b="1" dirty="0" smtClean="0">
                      <a:latin typeface="Arial Narrow" pitchFamily="34" charset="0"/>
                    </a:rPr>
                    <a:t>ФАЗА</a:t>
                  </a:r>
                </a:p>
                <a:p>
                  <a:pPr algn="ctr"/>
                  <a:r>
                    <a:rPr lang="ru-RU" sz="1400" b="1" dirty="0" smtClean="0">
                      <a:latin typeface="Arial Narrow" pitchFamily="34" charset="0"/>
                    </a:rPr>
                    <a:t>ТОРМОЖЕНИЯ</a:t>
                  </a:r>
                  <a:endParaRPr lang="ru-RU" sz="1400" b="1" dirty="0">
                    <a:latin typeface="Arial Narrow" pitchFamily="34" charset="0"/>
                  </a:endParaRP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107504" y="888067"/>
                  <a:ext cx="3833364" cy="35457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6600">
                        <a:tint val="66000"/>
                        <a:satMod val="160000"/>
                      </a:srgbClr>
                    </a:gs>
                    <a:gs pos="50000">
                      <a:srgbClr val="FF6600">
                        <a:tint val="44500"/>
                        <a:satMod val="160000"/>
                      </a:srgbClr>
                    </a:gs>
                    <a:gs pos="100000">
                      <a:srgbClr val="FF6600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n w="508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lIns="36000" tIns="36000" rIns="36000" bIns="36000" rtlCol="0" anchor="ctr" anchorCtr="0">
                  <a:spAutoFit/>
                </a:bodyPr>
                <a:lstStyle/>
                <a:p>
                  <a:pPr algn="ctr">
                    <a:lnSpc>
                      <a:spcPts val="2400"/>
                    </a:lnSpc>
                  </a:pPr>
                  <a:r>
                    <a:rPr lang="ru-RU" b="1" dirty="0" smtClean="0">
                      <a:latin typeface="Arial Narrow" pitchFamily="34" charset="0"/>
                    </a:rPr>
                    <a:t>МЕСТНЫЕ ЭЛЕКТРИЧЕСКИЕ ТРАВМЫ</a:t>
                  </a:r>
                  <a:endParaRPr lang="ru-RU" b="1" dirty="0">
                    <a:latin typeface="Arial Narrow" pitchFamily="34" charset="0"/>
                  </a:endParaRP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4086202" y="888169"/>
                  <a:ext cx="3676688" cy="35457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C6600">
                        <a:tint val="66000"/>
                        <a:satMod val="160000"/>
                      </a:srgbClr>
                    </a:gs>
                    <a:gs pos="50000">
                      <a:srgbClr val="CC6600">
                        <a:tint val="44500"/>
                        <a:satMod val="160000"/>
                      </a:srgbClr>
                    </a:gs>
                    <a:gs pos="100000">
                      <a:srgbClr val="CC6600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n w="50800">
                  <a:solidFill>
                    <a:srgbClr val="FF9900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lIns="36000" tIns="36000" rIns="36000" bIns="36000" rtlCol="0" anchor="ctr" anchorCtr="0">
                  <a:spAutoFit/>
                </a:bodyPr>
                <a:lstStyle/>
                <a:p>
                  <a:pPr algn="ctr">
                    <a:lnSpc>
                      <a:spcPts val="2400"/>
                    </a:lnSpc>
                  </a:pPr>
                  <a:r>
                    <a:rPr lang="ru-RU" b="1" dirty="0" smtClean="0">
                      <a:latin typeface="Arial Narrow" pitchFamily="34" charset="0"/>
                    </a:rPr>
                    <a:t>ОБЩИЕЕ ЭЛЕКТРИЧЕСКИЕ ТРАВМЫ</a:t>
                  </a:r>
                  <a:endParaRPr lang="ru-RU" b="1" dirty="0">
                    <a:latin typeface="Arial Narrow" pitchFamily="34" charset="0"/>
                  </a:endParaRPr>
                </a:p>
              </p:txBody>
            </p:sp>
          </p:grpSp>
        </p:grpSp>
        <p:sp>
          <p:nvSpPr>
            <p:cNvPr id="26" name="TextBox 25"/>
            <p:cNvSpPr txBox="1"/>
            <p:nvPr/>
          </p:nvSpPr>
          <p:spPr>
            <a:xfrm>
              <a:off x="5786446" y="2164794"/>
              <a:ext cx="2211109" cy="380480"/>
            </a:xfrm>
            <a:prstGeom prst="rect">
              <a:avLst/>
            </a:prstGeom>
            <a:gradFill flip="none" rotWithShape="1">
              <a:gsLst>
                <a:gs pos="0">
                  <a:srgbClr val="FF9900">
                    <a:tint val="66000"/>
                    <a:satMod val="160000"/>
                  </a:srgbClr>
                </a:gs>
                <a:gs pos="50000">
                  <a:srgbClr val="FF9900">
                    <a:tint val="44500"/>
                    <a:satMod val="160000"/>
                  </a:srgbClr>
                </a:gs>
                <a:gs pos="100000">
                  <a:srgbClr val="FF99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38100">
              <a:solidFill>
                <a:srgbClr val="FF6600"/>
              </a:solidFill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 anchorCtr="0">
              <a:spAutoFit/>
            </a:bodyPr>
            <a:lstStyle/>
            <a:p>
              <a:r>
                <a:rPr lang="ru-RU" sz="2000" b="1" dirty="0" smtClean="0">
                  <a:latin typeface="Arial Narrow" pitchFamily="34" charset="0"/>
                </a:rPr>
                <a:t>Электрический удар</a:t>
              </a:r>
              <a:endParaRPr lang="ru-RU" sz="2000" b="1" dirty="0">
                <a:latin typeface="Arial Narrow" pitchFamily="34" charset="0"/>
              </a:endParaRPr>
            </a:p>
          </p:txBody>
        </p:sp>
      </p:grpSp>
      <p:grpSp>
        <p:nvGrpSpPr>
          <p:cNvPr id="79" name="Группа 78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81" name="Прямоугольник 80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83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572528" y="6429375"/>
            <a:ext cx="527022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77" name="Скругленный прямоугольник 76"/>
          <p:cNvSpPr/>
          <p:nvPr/>
        </p:nvSpPr>
        <p:spPr bwMode="auto">
          <a:xfrm>
            <a:off x="1907704" y="44624"/>
            <a:ext cx="5021752" cy="432048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lnSpc>
                <a:spcPts val="2800"/>
              </a:lnSpc>
              <a:spcAft>
                <a:spcPct val="0"/>
              </a:spcAft>
            </a:pPr>
            <a:r>
              <a:rPr lang="ru-RU" sz="2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cs typeface="Arial" pitchFamily="34" charset="0"/>
              </a:rPr>
              <a:t>ВИДЫ ПОРАЖЕНИЯ ЭЛЕКТРИЧЕСКИМ ТОКОМ</a:t>
            </a:r>
            <a:endParaRPr lang="ru-RU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3" name="Прямоугольник 12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4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40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17717" y="3645024"/>
            <a:ext cx="8479970" cy="1765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32000" algn="just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Функционально УЗО 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</a:rPr>
              <a:t>можно определить как быстродействующий защитный выключатель, реагирующий на дифференциальный ток в проводниках, подводящих электроэнергию к защищаемой электроустановке.</a:t>
            </a:r>
          </a:p>
          <a:p>
            <a:pPr marL="0" marR="0" lvl="0" indent="432000" algn="just" defTabSz="914400" rtl="0" eaLnBrk="0" fontAlgn="base" latinLnBrk="0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2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CC66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Принцип действия УЗО дифференциального типа </a:t>
            </a:r>
            <a:r>
              <a:rPr kumimoji="0" lang="ru-RU" sz="22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</a:rPr>
              <a:t>основан на применении электромагнитного векторного сумматора токов — </a:t>
            </a: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Arial Narrow" pitchFamily="34" charset="0"/>
                <a:cs typeface="Arial" pitchFamily="34" charset="0"/>
              </a:rPr>
              <a:t>дифференциального трансформатора тока</a:t>
            </a:r>
            <a:r>
              <a:rPr kumimoji="0" lang="ru-RU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</a:rPr>
              <a:t>.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-13441" y="625912"/>
            <a:ext cx="871540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32000" algn="just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Прибор защитного отключения 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– 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</a:rPr>
              <a:t>совокупность отдельных элементов, которые реагируют на изменение какого-либо параметра электрической сети и дают сигнал на срабатывание автоматического выключателя.</a:t>
            </a:r>
          </a:p>
          <a:p>
            <a:pPr lvl="0" indent="432000" algn="just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2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Основным элементом прибора защитного отключения является датчик – устройство, воспринимающее изменение параметра и преобразующее его в соответствующий сигнал. </a:t>
            </a:r>
          </a:p>
        </p:txBody>
      </p:sp>
      <p:sp>
        <p:nvSpPr>
          <p:cNvPr id="15" name="Скругленный прямоугольник 14"/>
          <p:cNvSpPr/>
          <p:nvPr/>
        </p:nvSpPr>
        <p:spPr bwMode="auto">
          <a:xfrm>
            <a:off x="2244481" y="44624"/>
            <a:ext cx="4631775" cy="560009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</a:pP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УСТРОЙСТВО ЗАЩИТНОГО ОТКЛЮЧЕНИЯ. ЭТО СЛЕДУЕТ ЗНАТЬ КАЖДОМУ</a:t>
            </a:r>
            <a:endParaRPr lang="ru-RU" sz="2000" b="1" dirty="0">
              <a:solidFill>
                <a:prstClr val="black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 bwMode="auto">
          <a:xfrm>
            <a:off x="117717" y="5445224"/>
            <a:ext cx="8479970" cy="1224136"/>
          </a:xfrm>
          <a:prstGeom prst="roundRect">
            <a:avLst>
              <a:gd name="adj" fmla="val 21078"/>
            </a:avLst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6200000" scaled="1"/>
            <a:tileRect/>
          </a:gradFill>
          <a:ln w="38100">
            <a:solidFill>
              <a:srgbClr val="FFC000"/>
            </a:solidFill>
            <a:headEnd type="stealth" w="sm" len="sm"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indent="432000" algn="just" eaLnBrk="0" fontAlgn="base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200" b="1" dirty="0" smtClean="0">
                <a:ln w="900" cmpd="sng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Сравнение </a:t>
            </a:r>
            <a:r>
              <a:rPr lang="ru-RU" sz="2200" b="1" dirty="0">
                <a:ln w="900" cmpd="sng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текущих значений двух и более (в </a:t>
            </a:r>
            <a:r>
              <a:rPr lang="ru-RU" sz="2200" b="1" dirty="0" err="1">
                <a:ln w="900" cmpd="sng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четырехполюсных</a:t>
            </a:r>
            <a:r>
              <a:rPr lang="ru-RU" sz="2200" b="1" dirty="0">
                <a:ln w="900" cmpd="sng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УЗО — 4-х) токов по амплитуде и фазе наиболее эффективно, т.е. с минимальной погрешностью, осуществляется электромагнитным путем — </a:t>
            </a:r>
            <a:r>
              <a:rPr lang="ru-RU" sz="22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C0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с помощью дифференциального трансформатора </a:t>
            </a:r>
            <a:r>
              <a:rPr lang="ru-RU" sz="22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C0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тока.</a:t>
            </a:r>
            <a:endParaRPr lang="ru-RU" sz="2800" b="1" dirty="0">
              <a:ln w="900" cmpd="sng">
                <a:solidFill>
                  <a:schemeClr val="tx1">
                    <a:alpha val="55000"/>
                  </a:schemeClr>
                </a:solidFill>
                <a:prstDash val="solid"/>
              </a:ln>
              <a:solidFill>
                <a:srgbClr val="C00000"/>
              </a:solidFill>
              <a:latin typeface="Arial Narrow" pitchFamily="34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Скругленный прямоугольник 18"/>
          <p:cNvSpPr/>
          <p:nvPr/>
        </p:nvSpPr>
        <p:spPr bwMode="auto">
          <a:xfrm>
            <a:off x="117717" y="2564904"/>
            <a:ext cx="8471855" cy="973814"/>
          </a:xfrm>
          <a:prstGeom prst="roundRect">
            <a:avLst>
              <a:gd name="adj" fmla="val 9948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 cmpd="sng">
            <a:solidFill>
              <a:srgbClr val="FF0000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468000" algn="just">
              <a:lnSpc>
                <a:spcPts val="2400"/>
              </a:lnSpc>
            </a:pPr>
            <a:r>
              <a:rPr lang="ru-RU" sz="22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66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Если УЗО реагирует на дифференциальный ток в проводниках, то в качестве датчика дифференциального тока используется трансформатор тока</a:t>
            </a:r>
            <a:r>
              <a:rPr lang="ru-RU" sz="22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66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.</a:t>
            </a:r>
            <a:endParaRPr lang="ru-RU" sz="2400" b="1" dirty="0">
              <a:ln w="900" cmpd="sng">
                <a:solidFill>
                  <a:schemeClr val="tx1">
                    <a:alpha val="55000"/>
                  </a:schemeClr>
                </a:solidFill>
                <a:prstDash val="solid"/>
              </a:ln>
              <a:solidFill>
                <a:srgbClr val="FF0000"/>
              </a:solidFill>
              <a:latin typeface="Arial Narrow" pitchFamily="34" charset="0"/>
              <a:ea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Группа 81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84" name="Прямоугольник 83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86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41</a:t>
            </a:fld>
            <a:endParaRPr lang="ru-RU" sz="2000" dirty="0">
              <a:solidFill>
                <a:srgbClr val="002060"/>
              </a:solidFill>
            </a:endParaRPr>
          </a:p>
        </p:txBody>
      </p:sp>
      <p:grpSp>
        <p:nvGrpSpPr>
          <p:cNvPr id="2" name="Группа 198"/>
          <p:cNvGrpSpPr/>
          <p:nvPr/>
        </p:nvGrpSpPr>
        <p:grpSpPr>
          <a:xfrm>
            <a:off x="58207" y="594598"/>
            <a:ext cx="3642227" cy="4017575"/>
            <a:chOff x="5058835" y="531672"/>
            <a:chExt cx="3642227" cy="4017575"/>
          </a:xfrm>
        </p:grpSpPr>
        <p:grpSp>
          <p:nvGrpSpPr>
            <p:cNvPr id="3" name="Группа 183"/>
            <p:cNvGrpSpPr/>
            <p:nvPr/>
          </p:nvGrpSpPr>
          <p:grpSpPr>
            <a:xfrm>
              <a:off x="5058835" y="531672"/>
              <a:ext cx="3642227" cy="4017575"/>
              <a:chOff x="4558769" y="1674680"/>
              <a:chExt cx="3642227" cy="4017575"/>
            </a:xfrm>
          </p:grpSpPr>
          <p:grpSp>
            <p:nvGrpSpPr>
              <p:cNvPr id="4" name="Группа 137"/>
              <p:cNvGrpSpPr/>
              <p:nvPr/>
            </p:nvGrpSpPr>
            <p:grpSpPr>
              <a:xfrm>
                <a:off x="4643438" y="1714488"/>
                <a:ext cx="3557558" cy="3977767"/>
                <a:chOff x="3362006" y="1572406"/>
                <a:chExt cx="3557558" cy="3977767"/>
              </a:xfrm>
            </p:grpSpPr>
            <p:sp>
              <p:nvSpPr>
                <p:cNvPr id="80" name="Арка 79"/>
                <p:cNvSpPr/>
                <p:nvPr/>
              </p:nvSpPr>
              <p:spPr>
                <a:xfrm rot="17455610">
                  <a:off x="6271432" y="3192997"/>
                  <a:ext cx="285752" cy="181395"/>
                </a:xfrm>
                <a:prstGeom prst="blockArc">
                  <a:avLst>
                    <a:gd name="adj1" fmla="val 14376021"/>
                    <a:gd name="adj2" fmla="val 2650760"/>
                    <a:gd name="adj3" fmla="val 1337"/>
                  </a:avLst>
                </a:prstGeom>
                <a:ln w="254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5" name="Группа 136"/>
                <p:cNvGrpSpPr/>
                <p:nvPr/>
              </p:nvGrpSpPr>
              <p:grpSpPr>
                <a:xfrm>
                  <a:off x="3362006" y="1572406"/>
                  <a:ext cx="3557558" cy="3977767"/>
                  <a:chOff x="3362006" y="1572406"/>
                  <a:chExt cx="3557558" cy="3977767"/>
                </a:xfrm>
              </p:grpSpPr>
              <p:sp>
                <p:nvSpPr>
                  <p:cNvPr id="77" name="Арка 76"/>
                  <p:cNvSpPr/>
                  <p:nvPr/>
                </p:nvSpPr>
                <p:spPr>
                  <a:xfrm rot="17455610">
                    <a:off x="6510258" y="3186760"/>
                    <a:ext cx="285752" cy="197261"/>
                  </a:xfrm>
                  <a:prstGeom prst="blockArc">
                    <a:avLst>
                      <a:gd name="adj1" fmla="val 7546950"/>
                      <a:gd name="adj2" fmla="val 2650760"/>
                      <a:gd name="adj3" fmla="val 1337"/>
                    </a:avLst>
                  </a:prstGeom>
                  <a:ln w="25400"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83" name="Прямая соединительная линия 82"/>
                  <p:cNvCxnSpPr/>
                  <p:nvPr/>
                </p:nvCxnSpPr>
                <p:spPr>
                  <a:xfrm rot="16200000" flipH="1">
                    <a:off x="5504989" y="4113069"/>
                    <a:ext cx="1627894" cy="1168"/>
                  </a:xfrm>
                  <a:prstGeom prst="line">
                    <a:avLst/>
                  </a:prstGeom>
                  <a:ln w="25400"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" name="Группа 132"/>
                  <p:cNvGrpSpPr/>
                  <p:nvPr/>
                </p:nvGrpSpPr>
                <p:grpSpPr>
                  <a:xfrm>
                    <a:off x="3362006" y="1572406"/>
                    <a:ext cx="3557558" cy="3977767"/>
                    <a:chOff x="3362006" y="1572406"/>
                    <a:chExt cx="3557558" cy="3977767"/>
                  </a:xfrm>
                </p:grpSpPr>
                <p:sp>
                  <p:nvSpPr>
                    <p:cNvPr id="68" name="Рамка 67"/>
                    <p:cNvSpPr/>
                    <p:nvPr/>
                  </p:nvSpPr>
                  <p:spPr>
                    <a:xfrm>
                      <a:off x="6000760" y="2428868"/>
                      <a:ext cx="914400" cy="914400"/>
                    </a:xfrm>
                    <a:prstGeom prst="fram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10" name="Фигура, имеющая форму буквы L 109"/>
                    <p:cNvSpPr/>
                    <p:nvPr/>
                  </p:nvSpPr>
                  <p:spPr>
                    <a:xfrm>
                      <a:off x="6776688" y="2115204"/>
                      <a:ext cx="142876" cy="285752"/>
                    </a:xfrm>
                    <a:prstGeom prst="corner">
                      <a:avLst>
                        <a:gd name="adj1" fmla="val 16490"/>
                        <a:gd name="adj2" fmla="val 13022"/>
                      </a:avLst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  <p:grpSp>
                  <p:nvGrpSpPr>
                    <p:cNvPr id="7" name="Группа 131"/>
                    <p:cNvGrpSpPr/>
                    <p:nvPr/>
                  </p:nvGrpSpPr>
                  <p:grpSpPr>
                    <a:xfrm>
                      <a:off x="3362006" y="1572406"/>
                      <a:ext cx="3425366" cy="3977767"/>
                      <a:chOff x="3362006" y="1572406"/>
                      <a:chExt cx="3425366" cy="3977767"/>
                    </a:xfrm>
                  </p:grpSpPr>
                  <p:sp>
                    <p:nvSpPr>
                      <p:cNvPr id="14" name="Кольцо 13"/>
                      <p:cNvSpPr/>
                      <p:nvPr/>
                    </p:nvSpPr>
                    <p:spPr>
                      <a:xfrm>
                        <a:off x="3428992" y="3571876"/>
                        <a:ext cx="1928826" cy="1214446"/>
                      </a:xfrm>
                      <a:prstGeom prst="donut">
                        <a:avLst>
                          <a:gd name="adj" fmla="val 20187"/>
                        </a:avLst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003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RU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grpSp>
                    <p:nvGrpSpPr>
                      <p:cNvPr id="8" name="Группа 130"/>
                      <p:cNvGrpSpPr/>
                      <p:nvPr/>
                    </p:nvGrpSpPr>
                    <p:grpSpPr>
                      <a:xfrm>
                        <a:off x="3362006" y="1572406"/>
                        <a:ext cx="3425366" cy="3977767"/>
                        <a:chOff x="3362006" y="1572406"/>
                        <a:chExt cx="3425366" cy="3977767"/>
                      </a:xfrm>
                    </p:grpSpPr>
                    <p:cxnSp>
                      <p:nvCxnSpPr>
                        <p:cNvPr id="28" name="Прямая соединительная линия 27"/>
                        <p:cNvCxnSpPr/>
                        <p:nvPr/>
                      </p:nvCxnSpPr>
                      <p:spPr>
                        <a:xfrm rot="5400000">
                          <a:off x="3278417" y="5084377"/>
                          <a:ext cx="903772" cy="10795"/>
                        </a:xfrm>
                        <a:prstGeom prst="line">
                          <a:avLst/>
                        </a:prstGeom>
                        <a:ln w="50800">
                          <a:solidFill>
                            <a:srgbClr val="009A46"/>
                          </a:solidFill>
                          <a:tailEnd type="oval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4" name="Прямая соединительная линия 53"/>
                        <p:cNvCxnSpPr/>
                        <p:nvPr/>
                      </p:nvCxnSpPr>
                      <p:spPr>
                        <a:xfrm rot="16200000" flipV="1">
                          <a:off x="3464711" y="2750339"/>
                          <a:ext cx="428628" cy="214314"/>
                        </a:xfrm>
                        <a:prstGeom prst="line">
                          <a:avLst/>
                        </a:prstGeom>
                        <a:ln w="762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2" name="Прямая соединительная линия 61"/>
                        <p:cNvCxnSpPr/>
                        <p:nvPr/>
                      </p:nvCxnSpPr>
                      <p:spPr>
                        <a:xfrm rot="16200000" flipV="1">
                          <a:off x="4673600" y="2733040"/>
                          <a:ext cx="406400" cy="182880"/>
                        </a:xfrm>
                        <a:prstGeom prst="line">
                          <a:avLst/>
                        </a:prstGeom>
                        <a:ln w="762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0" name="Прямая соединительная линия 29"/>
                        <p:cNvCxnSpPr/>
                        <p:nvPr/>
                      </p:nvCxnSpPr>
                      <p:spPr>
                        <a:xfrm rot="16200000" flipH="1">
                          <a:off x="4586386" y="5087687"/>
                          <a:ext cx="912282" cy="12689"/>
                        </a:xfrm>
                        <a:prstGeom prst="line">
                          <a:avLst/>
                        </a:prstGeom>
                        <a:ln w="50800">
                          <a:solidFill>
                            <a:srgbClr val="0070C0"/>
                          </a:solidFill>
                          <a:tailEnd type="oval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7" name="Арка 16"/>
                        <p:cNvSpPr/>
                        <p:nvPr/>
                      </p:nvSpPr>
                      <p:spPr>
                        <a:xfrm>
                          <a:off x="3362324" y="3830002"/>
                          <a:ext cx="401312" cy="397520"/>
                        </a:xfrm>
                        <a:prstGeom prst="blockArc">
                          <a:avLst>
                            <a:gd name="adj1" fmla="val 8772021"/>
                            <a:gd name="adj2" fmla="val 2047054"/>
                            <a:gd name="adj3" fmla="val 5438"/>
                          </a:avLst>
                        </a:prstGeom>
                        <a:ln w="25400">
                          <a:solidFill>
                            <a:srgbClr val="009A46"/>
                          </a:solidFill>
                          <a:tailEnd type="oval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cxnSp>
                      <p:nvCxnSpPr>
                        <p:cNvPr id="12" name="Прямая соединительная линия 11"/>
                        <p:cNvCxnSpPr/>
                        <p:nvPr/>
                      </p:nvCxnSpPr>
                      <p:spPr>
                        <a:xfrm rot="5400000" flipH="1" flipV="1">
                          <a:off x="3305807" y="3519805"/>
                          <a:ext cx="928694" cy="1588"/>
                        </a:xfrm>
                        <a:prstGeom prst="line">
                          <a:avLst/>
                        </a:prstGeom>
                        <a:ln w="50800">
                          <a:solidFill>
                            <a:srgbClr val="009A46"/>
                          </a:solidFill>
                          <a:tailEnd type="oval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21" name="Арка 20"/>
                        <p:cNvSpPr/>
                        <p:nvPr/>
                      </p:nvSpPr>
                      <p:spPr>
                        <a:xfrm>
                          <a:off x="3382644" y="3738880"/>
                          <a:ext cx="401312" cy="411488"/>
                        </a:xfrm>
                        <a:prstGeom prst="blockArc">
                          <a:avLst>
                            <a:gd name="adj1" fmla="val 8772021"/>
                            <a:gd name="adj2" fmla="val 2047054"/>
                            <a:gd name="adj3" fmla="val 5438"/>
                          </a:avLst>
                        </a:prstGeom>
                        <a:ln w="25400">
                          <a:solidFill>
                            <a:srgbClr val="009A46"/>
                          </a:solidFill>
                          <a:tailEnd type="oval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2" name="Арка 21"/>
                        <p:cNvSpPr/>
                        <p:nvPr/>
                      </p:nvSpPr>
                      <p:spPr>
                        <a:xfrm rot="5400000">
                          <a:off x="4145280" y="4448808"/>
                          <a:ext cx="401312" cy="397520"/>
                        </a:xfrm>
                        <a:prstGeom prst="blockArc">
                          <a:avLst>
                            <a:gd name="adj1" fmla="val 8025656"/>
                            <a:gd name="adj2" fmla="val 2650760"/>
                            <a:gd name="adj3" fmla="val 1337"/>
                          </a:avLst>
                        </a:prstGeom>
                        <a:ln w="25400">
                          <a:solidFill>
                            <a:schemeClr val="accent2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3" name="Арка 22"/>
                        <p:cNvSpPr/>
                        <p:nvPr/>
                      </p:nvSpPr>
                      <p:spPr>
                        <a:xfrm>
                          <a:off x="5008244" y="3911600"/>
                          <a:ext cx="401312" cy="397520"/>
                        </a:xfrm>
                        <a:prstGeom prst="blockArc">
                          <a:avLst>
                            <a:gd name="adj1" fmla="val 8030727"/>
                            <a:gd name="adj2" fmla="val 2047054"/>
                            <a:gd name="adj3" fmla="val 5438"/>
                          </a:avLst>
                        </a:prstGeom>
                        <a:ln w="25400">
                          <a:solidFill>
                            <a:srgbClr val="0070C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4" name="Арка 23"/>
                        <p:cNvSpPr/>
                        <p:nvPr/>
                      </p:nvSpPr>
                      <p:spPr>
                        <a:xfrm>
                          <a:off x="3362006" y="3931284"/>
                          <a:ext cx="401312" cy="397520"/>
                        </a:xfrm>
                        <a:prstGeom prst="blockArc">
                          <a:avLst>
                            <a:gd name="adj1" fmla="val 8772021"/>
                            <a:gd name="adj2" fmla="val 2047054"/>
                            <a:gd name="adj3" fmla="val 5438"/>
                          </a:avLst>
                        </a:prstGeom>
                        <a:ln w="25400">
                          <a:solidFill>
                            <a:srgbClr val="009A46"/>
                          </a:solidFill>
                          <a:tailEnd type="oval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6" name="Арка 25"/>
                        <p:cNvSpPr/>
                        <p:nvPr/>
                      </p:nvSpPr>
                      <p:spPr>
                        <a:xfrm>
                          <a:off x="5000612" y="3809674"/>
                          <a:ext cx="401312" cy="397520"/>
                        </a:xfrm>
                        <a:prstGeom prst="blockArc">
                          <a:avLst>
                            <a:gd name="adj1" fmla="val 8772021"/>
                            <a:gd name="adj2" fmla="val 2047054"/>
                            <a:gd name="adj3" fmla="val 5438"/>
                          </a:avLst>
                        </a:prstGeom>
                        <a:ln w="25400">
                          <a:solidFill>
                            <a:srgbClr val="0070C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0" name="Арка 19"/>
                        <p:cNvSpPr/>
                        <p:nvPr/>
                      </p:nvSpPr>
                      <p:spPr>
                        <a:xfrm>
                          <a:off x="4967922" y="3714752"/>
                          <a:ext cx="401312" cy="411488"/>
                        </a:xfrm>
                        <a:prstGeom prst="blockArc">
                          <a:avLst>
                            <a:gd name="adj1" fmla="val 8772021"/>
                            <a:gd name="adj2" fmla="val 2047054"/>
                            <a:gd name="adj3" fmla="val 5438"/>
                          </a:avLst>
                        </a:prstGeom>
                        <a:ln w="25400">
                          <a:solidFill>
                            <a:srgbClr val="0070C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cxnSp>
                      <p:nvCxnSpPr>
                        <p:cNvPr id="29" name="Прямая соединительная линия 28"/>
                        <p:cNvCxnSpPr/>
                        <p:nvPr/>
                      </p:nvCxnSpPr>
                      <p:spPr>
                        <a:xfrm rot="5400000" flipH="1" flipV="1">
                          <a:off x="4504687" y="3499485"/>
                          <a:ext cx="928694" cy="1588"/>
                        </a:xfrm>
                        <a:prstGeom prst="line">
                          <a:avLst/>
                        </a:prstGeom>
                        <a:ln w="50800" cap="rnd">
                          <a:solidFill>
                            <a:srgbClr val="0070C0"/>
                          </a:solidFill>
                          <a:tailEnd type="oval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1" name="Арка 30"/>
                        <p:cNvSpPr/>
                        <p:nvPr/>
                      </p:nvSpPr>
                      <p:spPr>
                        <a:xfrm rot="5400000">
                          <a:off x="4254814" y="4448172"/>
                          <a:ext cx="401312" cy="397520"/>
                        </a:xfrm>
                        <a:prstGeom prst="blockArc">
                          <a:avLst>
                            <a:gd name="adj1" fmla="val 8157837"/>
                            <a:gd name="adj2" fmla="val 1904531"/>
                            <a:gd name="adj3" fmla="val 0"/>
                          </a:avLst>
                        </a:prstGeom>
                        <a:ln w="25400">
                          <a:solidFill>
                            <a:schemeClr val="accent2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2" name="Арка 31"/>
                        <p:cNvSpPr/>
                        <p:nvPr/>
                      </p:nvSpPr>
                      <p:spPr>
                        <a:xfrm rot="5400000">
                          <a:off x="4365620" y="4447218"/>
                          <a:ext cx="401312" cy="397520"/>
                        </a:xfrm>
                        <a:prstGeom prst="blockArc">
                          <a:avLst>
                            <a:gd name="adj1" fmla="val 8153442"/>
                            <a:gd name="adj2" fmla="val 2418612"/>
                            <a:gd name="adj3" fmla="val 0"/>
                          </a:avLst>
                        </a:prstGeom>
                        <a:ln w="25400">
                          <a:solidFill>
                            <a:schemeClr val="accent2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3" name="Арка 32"/>
                        <p:cNvSpPr/>
                        <p:nvPr/>
                      </p:nvSpPr>
                      <p:spPr>
                        <a:xfrm rot="5400000">
                          <a:off x="4466584" y="4456742"/>
                          <a:ext cx="401312" cy="397520"/>
                        </a:xfrm>
                        <a:prstGeom prst="blockArc">
                          <a:avLst>
                            <a:gd name="adj1" fmla="val 8772021"/>
                            <a:gd name="adj2" fmla="val 16703834"/>
                            <a:gd name="adj3" fmla="val 2193"/>
                          </a:avLst>
                        </a:prstGeom>
                        <a:ln w="25400">
                          <a:solidFill>
                            <a:schemeClr val="accent2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cxnSp>
                      <p:nvCxnSpPr>
                        <p:cNvPr id="50" name="Прямая соединительная линия 49"/>
                        <p:cNvCxnSpPr/>
                        <p:nvPr/>
                      </p:nvCxnSpPr>
                      <p:spPr>
                        <a:xfrm rot="5400000" flipH="1" flipV="1">
                          <a:off x="3214678" y="2143116"/>
                          <a:ext cx="1143008" cy="1588"/>
                        </a:xfrm>
                        <a:prstGeom prst="line">
                          <a:avLst/>
                        </a:prstGeom>
                        <a:ln w="50800">
                          <a:solidFill>
                            <a:srgbClr val="009A46"/>
                          </a:solidFill>
                          <a:headEnd type="oval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2" name="Прямая соединительная линия 51"/>
                        <p:cNvCxnSpPr/>
                        <p:nvPr/>
                      </p:nvCxnSpPr>
                      <p:spPr>
                        <a:xfrm rot="5400000" flipH="1" flipV="1">
                          <a:off x="4429124" y="2143116"/>
                          <a:ext cx="1143008" cy="1588"/>
                        </a:xfrm>
                        <a:prstGeom prst="line">
                          <a:avLst/>
                        </a:prstGeom>
                        <a:ln w="50800">
                          <a:solidFill>
                            <a:srgbClr val="0070C0"/>
                          </a:solidFill>
                          <a:headEnd type="oval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4" name="Прямая соединительная линия 63"/>
                        <p:cNvCxnSpPr/>
                        <p:nvPr/>
                      </p:nvCxnSpPr>
                      <p:spPr>
                        <a:xfrm>
                          <a:off x="3714744" y="2857496"/>
                          <a:ext cx="1643074" cy="1588"/>
                        </a:xfrm>
                        <a:prstGeom prst="line">
                          <a:avLst/>
                        </a:prstGeom>
                        <a:ln w="50800" cmpd="dbl">
                          <a:solidFill>
                            <a:schemeClr val="tx1"/>
                          </a:solidFill>
                          <a:prstDash val="dash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7" name="Прямая соединительная линия 66"/>
                        <p:cNvCxnSpPr/>
                        <p:nvPr/>
                      </p:nvCxnSpPr>
                      <p:spPr>
                        <a:xfrm>
                          <a:off x="5357818" y="2857496"/>
                          <a:ext cx="642942" cy="1588"/>
                        </a:xfrm>
                        <a:prstGeom prst="line">
                          <a:avLst/>
                        </a:prstGeom>
                        <a:ln w="50800" cmpd="dbl">
                          <a:solidFill>
                            <a:schemeClr val="tx1"/>
                          </a:solidFill>
                          <a:prstDash val="dash"/>
                          <a:headEnd type="stealth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69" name="Прямоугольник 68"/>
                        <p:cNvSpPr/>
                        <p:nvPr/>
                      </p:nvSpPr>
                      <p:spPr>
                        <a:xfrm>
                          <a:off x="6116320" y="2786058"/>
                          <a:ext cx="662626" cy="180662"/>
                        </a:xfrm>
                        <a:prstGeom prst="rect">
                          <a:avLst/>
                        </a:prstGeom>
                        <a:gradFill>
                          <a:gsLst>
                            <a:gs pos="0">
                              <a:schemeClr val="lt1">
                                <a:tint val="80000"/>
                                <a:satMod val="300000"/>
                              </a:schemeClr>
                            </a:gs>
                            <a:gs pos="100000">
                              <a:schemeClr val="lt1">
                                <a:shade val="30000"/>
                                <a:satMod val="200000"/>
                              </a:schemeClr>
                            </a:gs>
                          </a:gsLst>
                          <a:path path="circle">
                            <a:fillToRect l="50000" t="50000" r="50000" b="50000"/>
                          </a:path>
                        </a:gradFill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/>
                        </a:p>
                      </p:txBody>
                    </p:sp>
                    <p:sp>
                      <p:nvSpPr>
                        <p:cNvPr id="70" name="Прямоугольник 69"/>
                        <p:cNvSpPr/>
                        <p:nvPr/>
                      </p:nvSpPr>
                      <p:spPr>
                        <a:xfrm>
                          <a:off x="5994400" y="2214554"/>
                          <a:ext cx="162560" cy="128588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/>
                        </a:p>
                      </p:txBody>
                    </p:sp>
                    <p:sp>
                      <p:nvSpPr>
                        <p:cNvPr id="72" name="Прямоугольник 71"/>
                        <p:cNvSpPr/>
                        <p:nvPr/>
                      </p:nvSpPr>
                      <p:spPr>
                        <a:xfrm rot="1056707">
                          <a:off x="5754097" y="2159876"/>
                          <a:ext cx="189368" cy="1321137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chemeClr val="tx1"/>
                          </a:solidFill>
                          <a:prstDash val="sysDash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/>
                        </a:p>
                      </p:txBody>
                    </p:sp>
                    <p:sp>
                      <p:nvSpPr>
                        <p:cNvPr id="78" name="Арка 77"/>
                        <p:cNvSpPr/>
                        <p:nvPr/>
                      </p:nvSpPr>
                      <p:spPr>
                        <a:xfrm rot="17455610">
                          <a:off x="6451174" y="3176600"/>
                          <a:ext cx="285752" cy="197261"/>
                        </a:xfrm>
                        <a:prstGeom prst="blockArc">
                          <a:avLst>
                            <a:gd name="adj1" fmla="val 7546950"/>
                            <a:gd name="adj2" fmla="val 2650760"/>
                            <a:gd name="adj3" fmla="val 1337"/>
                          </a:avLst>
                        </a:prstGeom>
                        <a:ln w="25400">
                          <a:solidFill>
                            <a:schemeClr val="accent2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9" name="Арка 78"/>
                        <p:cNvSpPr/>
                        <p:nvPr/>
                      </p:nvSpPr>
                      <p:spPr>
                        <a:xfrm rot="17455610">
                          <a:off x="6339485" y="3177738"/>
                          <a:ext cx="285752" cy="197261"/>
                        </a:xfrm>
                        <a:prstGeom prst="blockArc">
                          <a:avLst>
                            <a:gd name="adj1" fmla="val 7546950"/>
                            <a:gd name="adj2" fmla="val 2650760"/>
                            <a:gd name="adj3" fmla="val 1337"/>
                          </a:avLst>
                        </a:prstGeom>
                        <a:ln w="25400">
                          <a:solidFill>
                            <a:schemeClr val="accent2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1" name="Арка 80"/>
                        <p:cNvSpPr/>
                        <p:nvPr/>
                      </p:nvSpPr>
                      <p:spPr>
                        <a:xfrm rot="17455610">
                          <a:off x="6390601" y="3177737"/>
                          <a:ext cx="285752" cy="197261"/>
                        </a:xfrm>
                        <a:prstGeom prst="blockArc">
                          <a:avLst>
                            <a:gd name="adj1" fmla="val 7546950"/>
                            <a:gd name="adj2" fmla="val 2650760"/>
                            <a:gd name="adj3" fmla="val 1337"/>
                          </a:avLst>
                        </a:prstGeom>
                        <a:ln w="25400">
                          <a:solidFill>
                            <a:schemeClr val="accent2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cxnSp>
                      <p:nvCxnSpPr>
                        <p:cNvPr id="85" name="Прямая соединительная линия 84"/>
                        <p:cNvCxnSpPr>
                          <a:stCxn id="33" idx="1"/>
                        </p:cNvCxnSpPr>
                        <p:nvPr/>
                      </p:nvCxnSpPr>
                      <p:spPr>
                        <a:xfrm rot="5400000">
                          <a:off x="4731108" y="4809270"/>
                          <a:ext cx="253863" cy="3117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accent2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3" name="Прямая соединительная линия 92"/>
                        <p:cNvCxnSpPr/>
                        <p:nvPr/>
                      </p:nvCxnSpPr>
                      <p:spPr>
                        <a:xfrm rot="10800000" flipV="1">
                          <a:off x="4857752" y="4927600"/>
                          <a:ext cx="1471928" cy="1598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accent2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5" name="Прямая соединительная линия 104"/>
                        <p:cNvCxnSpPr/>
                        <p:nvPr/>
                      </p:nvCxnSpPr>
                      <p:spPr>
                        <a:xfrm rot="5400000">
                          <a:off x="5822165" y="4321975"/>
                          <a:ext cx="1928826" cy="1588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accent2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7" name="Прямая соединительная линия 106"/>
                        <p:cNvCxnSpPr/>
                        <p:nvPr/>
                      </p:nvCxnSpPr>
                      <p:spPr>
                        <a:xfrm rot="10800000">
                          <a:off x="4143372" y="5286388"/>
                          <a:ext cx="2643206" cy="1588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accent2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9" name="Прямая соединительная линия 108"/>
                        <p:cNvCxnSpPr/>
                        <p:nvPr/>
                      </p:nvCxnSpPr>
                      <p:spPr>
                        <a:xfrm rot="5400000" flipH="1" flipV="1">
                          <a:off x="3893339" y="5036355"/>
                          <a:ext cx="500066" cy="1588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accent2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9" name="Группа 115"/>
                        <p:cNvGrpSpPr/>
                        <p:nvPr/>
                      </p:nvGrpSpPr>
                      <p:grpSpPr>
                        <a:xfrm>
                          <a:off x="6286512" y="2143116"/>
                          <a:ext cx="357190" cy="128582"/>
                          <a:chOff x="6286512" y="2143116"/>
                          <a:chExt cx="357190" cy="128582"/>
                        </a:xfrm>
                      </p:grpSpPr>
                      <p:sp>
                        <p:nvSpPr>
                          <p:cNvPr id="111" name="Кольцо 110"/>
                          <p:cNvSpPr/>
                          <p:nvPr/>
                        </p:nvSpPr>
                        <p:spPr>
                          <a:xfrm>
                            <a:off x="6572264" y="2143116"/>
                            <a:ext cx="71438" cy="128582"/>
                          </a:xfrm>
                          <a:prstGeom prst="donut">
                            <a:avLst>
                              <a:gd name="adj" fmla="val 0"/>
                            </a:avLst>
                          </a:prstGeom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ru-RU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12" name="Кольцо 111"/>
                          <p:cNvSpPr/>
                          <p:nvPr/>
                        </p:nvSpPr>
                        <p:spPr>
                          <a:xfrm>
                            <a:off x="6500826" y="2143116"/>
                            <a:ext cx="71438" cy="128582"/>
                          </a:xfrm>
                          <a:prstGeom prst="donut">
                            <a:avLst>
                              <a:gd name="adj" fmla="val 0"/>
                            </a:avLst>
                          </a:prstGeom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ru-RU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13" name="Кольцо 112"/>
                          <p:cNvSpPr/>
                          <p:nvPr/>
                        </p:nvSpPr>
                        <p:spPr>
                          <a:xfrm>
                            <a:off x="6429388" y="2143116"/>
                            <a:ext cx="71438" cy="128582"/>
                          </a:xfrm>
                          <a:prstGeom prst="donut">
                            <a:avLst>
                              <a:gd name="adj" fmla="val 0"/>
                            </a:avLst>
                          </a:prstGeom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ru-RU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14" name="Кольцо 113"/>
                          <p:cNvSpPr/>
                          <p:nvPr/>
                        </p:nvSpPr>
                        <p:spPr>
                          <a:xfrm>
                            <a:off x="6357950" y="2143116"/>
                            <a:ext cx="71438" cy="128582"/>
                          </a:xfrm>
                          <a:prstGeom prst="donut">
                            <a:avLst>
                              <a:gd name="adj" fmla="val 0"/>
                            </a:avLst>
                          </a:prstGeom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ru-RU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15" name="Кольцо 114"/>
                          <p:cNvSpPr/>
                          <p:nvPr/>
                        </p:nvSpPr>
                        <p:spPr>
                          <a:xfrm>
                            <a:off x="6286512" y="2143116"/>
                            <a:ext cx="71438" cy="128582"/>
                          </a:xfrm>
                          <a:prstGeom prst="donut">
                            <a:avLst>
                              <a:gd name="adj" fmla="val 0"/>
                            </a:avLst>
                          </a:prstGeom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ru-RU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cxnSp>
                      <p:nvCxnSpPr>
                        <p:cNvPr id="128" name="Прямая соединительная линия 127"/>
                        <p:cNvCxnSpPr>
                          <a:stCxn id="110" idx="2"/>
                          <a:endCxn id="111" idx="6"/>
                        </p:cNvCxnSpPr>
                        <p:nvPr/>
                      </p:nvCxnSpPr>
                      <p:spPr>
                        <a:xfrm rot="10800000">
                          <a:off x="6634480" y="2225040"/>
                          <a:ext cx="142208" cy="33040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30" name="Прямая соединительная линия 129"/>
                        <p:cNvCxnSpPr>
                          <a:stCxn id="115" idx="2"/>
                          <a:endCxn id="72" idx="0"/>
                        </p:cNvCxnSpPr>
                        <p:nvPr/>
                      </p:nvCxnSpPr>
                      <p:spPr>
                        <a:xfrm rot="10800000">
                          <a:off x="6048648" y="2190839"/>
                          <a:ext cx="237865" cy="16569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tx1"/>
                          </a:solidFill>
                          <a:tailEnd type="oval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</p:grpSp>
            </p:grpSp>
          </p:grpSp>
          <p:sp>
            <p:nvSpPr>
              <p:cNvPr id="143" name="TextBox 142"/>
              <p:cNvSpPr txBox="1"/>
              <p:nvPr/>
            </p:nvSpPr>
            <p:spPr>
              <a:xfrm>
                <a:off x="4582710" y="1703871"/>
                <a:ext cx="352738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200" b="1" kern="0" dirty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/>
                    <a:ea typeface="Cambria Math" pitchFamily="18" charset="0"/>
                    <a:cs typeface="Arial" pitchFamily="34" charset="0"/>
                  </a:rPr>
                  <a:t>I</a:t>
                </a:r>
                <a:r>
                  <a:rPr lang="ru-RU" sz="3200" b="1" kern="0" baseline="-1800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/>
                    <a:ea typeface="Cambria Math" pitchFamily="18" charset="0"/>
                    <a:cs typeface="Arial" pitchFamily="34" charset="0"/>
                  </a:rPr>
                  <a:t>L</a:t>
                </a:r>
                <a:endParaRPr lang="ru-RU" sz="24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5751318" y="1674680"/>
                <a:ext cx="37350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3200" b="1" kern="0" dirty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/>
                    <a:ea typeface="Cambria Math" pitchFamily="18" charset="0"/>
                    <a:cs typeface="Arial" pitchFamily="34" charset="0"/>
                  </a:rPr>
                  <a:t>I</a:t>
                </a:r>
                <a:r>
                  <a:rPr lang="ru-RU" sz="3200" b="1" kern="0" baseline="-18000" dirty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/>
                    <a:ea typeface="Cambria Math" pitchFamily="18" charset="0"/>
                    <a:cs typeface="Arial" pitchFamily="34" charset="0"/>
                  </a:rPr>
                  <a:t>N </a:t>
                </a:r>
                <a:endParaRPr lang="ru-RU" sz="2400" b="1" dirty="0"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10" name="Группа 182"/>
              <p:cNvGrpSpPr/>
              <p:nvPr/>
            </p:nvGrpSpPr>
            <p:grpSpPr>
              <a:xfrm>
                <a:off x="4558769" y="1756726"/>
                <a:ext cx="1942057" cy="3455281"/>
                <a:chOff x="4558769" y="1756726"/>
                <a:chExt cx="1942057" cy="3455281"/>
              </a:xfrm>
            </p:grpSpPr>
            <p:cxnSp>
              <p:nvCxnSpPr>
                <p:cNvPr id="140" name="Прямая со стрелкой 139"/>
                <p:cNvCxnSpPr/>
                <p:nvPr/>
              </p:nvCxnSpPr>
              <p:spPr>
                <a:xfrm rot="5400000">
                  <a:off x="4763292" y="1971040"/>
                  <a:ext cx="429422" cy="79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Прямая со стрелкой 141"/>
                <p:cNvCxnSpPr/>
                <p:nvPr/>
              </p:nvCxnSpPr>
              <p:spPr>
                <a:xfrm rot="5400000" flipH="1" flipV="1">
                  <a:off x="5959157" y="1965483"/>
                  <a:ext cx="406560" cy="1095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" name="Группа 171"/>
                <p:cNvGrpSpPr/>
                <p:nvPr/>
              </p:nvGrpSpPr>
              <p:grpSpPr>
                <a:xfrm>
                  <a:off x="4857752" y="2214554"/>
                  <a:ext cx="428628" cy="285753"/>
                  <a:chOff x="3357554" y="2643182"/>
                  <a:chExt cx="428628" cy="285753"/>
                </a:xfrm>
              </p:grpSpPr>
              <p:sp>
                <p:nvSpPr>
                  <p:cNvPr id="149" name="Овал 148"/>
                  <p:cNvSpPr/>
                  <p:nvPr/>
                </p:nvSpPr>
                <p:spPr>
                  <a:xfrm>
                    <a:off x="3357554" y="2643182"/>
                    <a:ext cx="428628" cy="285752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cxnSp>
                <p:nvCxnSpPr>
                  <p:cNvPr id="171" name="Прямая со стрелкой 170"/>
                  <p:cNvCxnSpPr>
                    <a:stCxn id="149" idx="4"/>
                    <a:endCxn id="149" idx="3"/>
                  </p:cNvCxnSpPr>
                  <p:nvPr/>
                </p:nvCxnSpPr>
                <p:spPr>
                  <a:xfrm rot="5400000" flipH="1">
                    <a:off x="3475173" y="2832240"/>
                    <a:ext cx="41847" cy="151543"/>
                  </a:xfrm>
                  <a:prstGeom prst="straightConnector1">
                    <a:avLst/>
                  </a:prstGeom>
                  <a:ln w="1905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" name="Группа 176"/>
                <p:cNvGrpSpPr/>
                <p:nvPr/>
              </p:nvGrpSpPr>
              <p:grpSpPr>
                <a:xfrm>
                  <a:off x="6072198" y="2214554"/>
                  <a:ext cx="428628" cy="285752"/>
                  <a:chOff x="3357554" y="1285860"/>
                  <a:chExt cx="428628" cy="285752"/>
                </a:xfrm>
              </p:grpSpPr>
              <p:sp>
                <p:nvSpPr>
                  <p:cNvPr id="165" name="Овал 164"/>
                  <p:cNvSpPr/>
                  <p:nvPr/>
                </p:nvSpPr>
                <p:spPr>
                  <a:xfrm>
                    <a:off x="3357554" y="1285860"/>
                    <a:ext cx="428628" cy="285752"/>
                  </a:xfrm>
                  <a:prstGeom prst="ellipse">
                    <a:avLst/>
                  </a:prstGeom>
                  <a:noFill/>
                  <a:ln w="1905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cxnSp>
                <p:nvCxnSpPr>
                  <p:cNvPr id="176" name="Прямая со стрелкой 175"/>
                  <p:cNvCxnSpPr>
                    <a:stCxn id="165" idx="4"/>
                    <a:endCxn id="165" idx="5"/>
                  </p:cNvCxnSpPr>
                  <p:nvPr/>
                </p:nvCxnSpPr>
                <p:spPr>
                  <a:xfrm rot="5400000" flipH="1" flipV="1">
                    <a:off x="3626715" y="1474917"/>
                    <a:ext cx="41847" cy="151543"/>
                  </a:xfrm>
                  <a:prstGeom prst="straightConnector1">
                    <a:avLst/>
                  </a:prstGeom>
                  <a:ln w="1905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81" name="TextBox 180"/>
                <p:cNvSpPr txBox="1"/>
                <p:nvPr/>
              </p:nvSpPr>
              <p:spPr>
                <a:xfrm>
                  <a:off x="5429256" y="3214686"/>
                  <a:ext cx="44723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ru-RU" sz="2800" b="1" kern="0" dirty="0">
                      <a:ln w="12700">
                        <a:solidFill>
                          <a:prstClr val="black"/>
                        </a:solidFill>
                        <a:prstDash val="solid"/>
                      </a:ln>
                      <a:solidFill>
                        <a:srgbClr val="FF0000"/>
                      </a:solidFill>
                      <a:latin typeface="Cambria Math"/>
                      <a:ea typeface="Cambria Math" pitchFamily="18" charset="0"/>
                      <a:cs typeface="Arial" pitchFamily="34" charset="0"/>
                    </a:rPr>
                    <a:t>Ф</a:t>
                  </a:r>
                  <a:r>
                    <a:rPr lang="ru-RU" sz="2800" b="1" kern="0" baseline="-25000" dirty="0">
                      <a:ln w="12700">
                        <a:solidFill>
                          <a:prstClr val="black"/>
                        </a:solidFill>
                        <a:prstDash val="solid"/>
                      </a:ln>
                      <a:solidFill>
                        <a:srgbClr val="FF0000"/>
                      </a:solidFill>
                      <a:latin typeface="Cambria Math"/>
                      <a:ea typeface="Cambria Math" pitchFamily="18" charset="0"/>
                      <a:cs typeface="Arial" pitchFamily="34" charset="0"/>
                    </a:rPr>
                    <a:t>Σ</a:t>
                  </a:r>
                  <a:r>
                    <a:rPr lang="ru-RU" sz="2400" b="1" kern="0" baseline="-25000" dirty="0">
                      <a:ln w="12700">
                        <a:solidFill>
                          <a:prstClr val="black"/>
                        </a:solidFill>
                        <a:prstDash val="solid"/>
                      </a:ln>
                      <a:solidFill>
                        <a:srgbClr val="FF0000"/>
                      </a:solidFill>
                      <a:latin typeface="Cambria Math"/>
                      <a:ea typeface="Cambria Math" pitchFamily="18" charset="0"/>
                      <a:cs typeface="Arial" pitchFamily="34" charset="0"/>
                    </a:rPr>
                    <a:t> </a:t>
                  </a:r>
                  <a:endParaRPr lang="ru-RU" sz="24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82" name="Дуга 181"/>
                <p:cNvSpPr/>
                <p:nvPr/>
              </p:nvSpPr>
              <p:spPr>
                <a:xfrm rot="19168302">
                  <a:off x="4558769" y="3930130"/>
                  <a:ext cx="1795758" cy="1281877"/>
                </a:xfrm>
                <a:prstGeom prst="arc">
                  <a:avLst>
                    <a:gd name="adj1" fmla="val 18138752"/>
                    <a:gd name="adj2" fmla="val 20871334"/>
                  </a:avLst>
                </a:prstGeom>
                <a:ln w="38100">
                  <a:solidFill>
                    <a:srgbClr val="00B050"/>
                  </a:solidFill>
                  <a:head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</p:grpSp>
        <p:cxnSp>
          <p:nvCxnSpPr>
            <p:cNvPr id="186" name="Прямая со стрелкой 185"/>
            <p:cNvCxnSpPr/>
            <p:nvPr/>
          </p:nvCxnSpPr>
          <p:spPr>
            <a:xfrm>
              <a:off x="7143768" y="3918180"/>
              <a:ext cx="642942" cy="1588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Rectangle 3"/>
          <p:cNvSpPr>
            <a:spLocks noChangeArrowheads="1"/>
          </p:cNvSpPr>
          <p:nvPr/>
        </p:nvSpPr>
        <p:spPr bwMode="auto">
          <a:xfrm>
            <a:off x="3786182" y="1122997"/>
            <a:ext cx="4929222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60000" algn="just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2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66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Суммарный магнитный поток в сердечнике 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— </a:t>
            </a:r>
            <a:r>
              <a:rPr lang="ru-RU" sz="2800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Ф</a:t>
            </a:r>
            <a:r>
              <a:rPr lang="ru-RU" sz="2800" b="1" kern="0" baseline="-2500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Σ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, 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</a:rPr>
              <a:t>пропорциональный разности токов в проводниках, являющихся </a:t>
            </a:r>
            <a:r>
              <a:rPr lang="ru-RU" sz="22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первичными обмотками 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</a:rPr>
              <a:t>трансформатора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,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r>
              <a:rPr lang="en-US" sz="2800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I</a:t>
            </a:r>
            <a:r>
              <a:rPr lang="ru-RU" sz="2800" b="1" kern="0" baseline="-1800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L</a:t>
            </a:r>
            <a:r>
              <a:rPr lang="ru-RU" sz="2800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и </a:t>
            </a:r>
            <a:r>
              <a:rPr lang="en-US" sz="2800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I</a:t>
            </a:r>
            <a:r>
              <a:rPr lang="ru-RU" sz="2800" b="1" kern="0" baseline="-1800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N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, 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</a:rPr>
              <a:t>наводит во </a:t>
            </a:r>
            <a:r>
              <a:rPr lang="ru-RU" sz="22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99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вторичной обмотке 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</a:rPr>
              <a:t>трансформатора тока соответствующую </a:t>
            </a: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эдс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, 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</a:rPr>
              <a:t>под действием которой в цепи вторичной обмотки протекает ток </a:t>
            </a:r>
            <a:r>
              <a:rPr lang="ru-RU" sz="3600" b="1" kern="0" dirty="0" err="1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i</a:t>
            </a:r>
            <a:r>
              <a:rPr lang="ru-RU" sz="2800" b="1" kern="0" baseline="-18000" dirty="0" err="1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△ВТ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, 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</a:rPr>
              <a:t>также пропорциональный разности первичных токов. </a:t>
            </a:r>
          </a:p>
        </p:txBody>
      </p:sp>
      <p:sp>
        <p:nvSpPr>
          <p:cNvPr id="87" name="Скругленный прямоугольник 86"/>
          <p:cNvSpPr/>
          <p:nvPr/>
        </p:nvSpPr>
        <p:spPr bwMode="auto">
          <a:xfrm>
            <a:off x="2244481" y="44624"/>
            <a:ext cx="4631775" cy="560009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</a:pP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УСТРОЙСТВО ЗАЩИТНОГО ОТКЛЮЧЕНИЯ. ЭТО СЛЕДУЕТ ЗНАТЬ КАЖДОМУ</a:t>
            </a:r>
            <a:endParaRPr lang="ru-RU" sz="2000" b="1" dirty="0">
              <a:solidFill>
                <a:prstClr val="black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88" name="Скругленный прямоугольник 87"/>
          <p:cNvSpPr/>
          <p:nvPr/>
        </p:nvSpPr>
        <p:spPr bwMode="auto">
          <a:xfrm>
            <a:off x="107504" y="4841944"/>
            <a:ext cx="8482068" cy="1899424"/>
          </a:xfrm>
          <a:prstGeom prst="roundRect">
            <a:avLst>
              <a:gd name="adj" fmla="val 9217"/>
            </a:avLst>
          </a:prstGeom>
          <a:gradFill flip="none" rotWithShape="1">
            <a:gsLst>
              <a:gs pos="0">
                <a:srgbClr val="66FF33">
                  <a:tint val="66000"/>
                  <a:satMod val="160000"/>
                </a:srgbClr>
              </a:gs>
              <a:gs pos="50000">
                <a:srgbClr val="66FF33">
                  <a:tint val="44500"/>
                  <a:satMod val="160000"/>
                </a:srgbClr>
              </a:gs>
              <a:gs pos="100000">
                <a:srgbClr val="66FF33">
                  <a:tint val="23500"/>
                  <a:satMod val="160000"/>
                </a:srgbClr>
              </a:gs>
            </a:gsLst>
            <a:lin ang="16200000" scaled="1"/>
            <a:tileRect/>
          </a:gradFill>
          <a:ln w="28575" cmpd="sng">
            <a:solidFill>
              <a:srgbClr val="FF0000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432000" algn="just">
              <a:lnSpc>
                <a:spcPts val="2400"/>
              </a:lnSpc>
            </a:pP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Ток утечки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</a:rPr>
              <a:t>через дифференциальный трансформатор подает энергию 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</a:rPr>
              <a:t>(</a:t>
            </a:r>
            <a:r>
              <a:rPr lang="ru-RU" sz="2800" b="1" kern="0" dirty="0" err="1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i</a:t>
            </a:r>
            <a:r>
              <a:rPr lang="ru-RU" sz="2800" b="1" kern="0" baseline="-18000" dirty="0" err="1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△ВТ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</a:rPr>
              <a:t>)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</a:rPr>
              <a:t>на электромагнит (</a:t>
            </a: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пороговый элемент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</a:rPr>
              <a:t>), подвижная часть которого удерживается «притянутой» постоянным магнитом. </a:t>
            </a:r>
            <a:r>
              <a:rPr lang="ru-RU" sz="22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66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При достижении порога срабатывания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</a:rPr>
              <a:t>электромагнит снимает притяжение постоянного магнита, и тогда подвижная часть под действием пружины размыкает </a:t>
            </a:r>
            <a:r>
              <a:rPr lang="ru-RU" sz="2200" dirty="0" err="1">
                <a:solidFill>
                  <a:prstClr val="black"/>
                </a:solidFill>
                <a:latin typeface="Arial Narrow" pitchFamily="34" charset="0"/>
              </a:rPr>
              <a:t>магнитопровод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</a:rPr>
              <a:t> и механически отключает выключатель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</a:rPr>
              <a:t>.</a:t>
            </a:r>
            <a:endParaRPr lang="ru-RU" sz="2200" b="1" dirty="0">
              <a:ln w="12700">
                <a:solidFill>
                  <a:schemeClr val="tx1"/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2113910" y="3284984"/>
            <a:ext cx="7649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kern="0" dirty="0" err="1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i</a:t>
            </a:r>
            <a:r>
              <a:rPr lang="ru-RU" sz="2800" b="1" kern="0" baseline="-18000" dirty="0" err="1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△</a:t>
            </a:r>
            <a:r>
              <a:rPr lang="ru-RU" sz="2800" b="1" kern="0" baseline="-18000" dirty="0" err="1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ВТ</a:t>
            </a:r>
            <a:endParaRPr lang="ru-RU" sz="2800" b="1" kern="0" baseline="-18000" dirty="0">
              <a:ln w="12700">
                <a:solidFill>
                  <a:prstClr val="black"/>
                </a:solidFill>
                <a:prstDash val="solid"/>
              </a:ln>
              <a:solidFill>
                <a:srgbClr val="FF0000"/>
              </a:solidFill>
              <a:latin typeface="Cambria Math"/>
              <a:ea typeface="Cambria Math" pitchFamily="18" charset="0"/>
              <a:cs typeface="Arial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5624" y="1223937"/>
            <a:ext cx="44563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ru-RU" sz="2800" b="1" kern="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Ф</a:t>
            </a:r>
            <a:r>
              <a:rPr lang="en-US" sz="2800" b="1" kern="0" baseline="-2500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L</a:t>
            </a:r>
            <a:r>
              <a:rPr lang="ru-RU" sz="2400" b="1" kern="0" baseline="-2500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 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178416" y="1196752"/>
            <a:ext cx="47929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ru-RU" sz="2800" b="1" kern="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Ф</a:t>
            </a:r>
            <a:r>
              <a:rPr lang="en-US" sz="2800" b="1" kern="0" baseline="-2500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N</a:t>
            </a:r>
            <a:r>
              <a:rPr lang="ru-RU" sz="2400" b="1" kern="0" baseline="-2500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 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7" name="Прямоугольник 16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8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42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07504" y="665480"/>
            <a:ext cx="5678942" cy="3907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60000" algn="just" defTabSz="914400" rtl="0" eaLnBrk="1" fontAlgn="base" latinLnBrk="0" hangingPunct="1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</a:rPr>
              <a:t>Важнейшим функциональным блоком (датчиком) УЗО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</a:rPr>
              <a:t> </a:t>
            </a:r>
            <a:r>
              <a:rPr lang="ru-RU" sz="2000" b="1" dirty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Arial Narrow" pitchFamily="34" charset="0"/>
                <a:cs typeface="Arial" pitchFamily="34" charset="0"/>
              </a:rPr>
              <a:t>является дифференциальный трансформатор тока 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</a:rPr>
              <a:t>1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</a:rPr>
              <a:t>. </a:t>
            </a:r>
          </a:p>
          <a:p>
            <a:pPr marL="0" marR="0" lvl="0" indent="360000" algn="just" defTabSz="914400" rtl="0" eaLnBrk="0" fontAlgn="base" latinLnBrk="0" hangingPunct="0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</a:rPr>
              <a:t> В абсолютном большинстве УЗО, производимых и эксплуатируемых в настоящее время во всем мире,  используется именно трансформатор тока в качестве датчика дифференциального тока.</a:t>
            </a:r>
          </a:p>
          <a:p>
            <a:pPr marL="0" marR="0" lvl="0" indent="360000" algn="just" defTabSz="914400" rtl="0" eaLnBrk="0" fontAlgn="base" latinLnBrk="0" hangingPunct="0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2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3366FF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Электромагнит (</a:t>
            </a: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пороговый элемент</a:t>
            </a:r>
            <a:r>
              <a:rPr lang="ru-RU" sz="22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3366FF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) 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</a:rPr>
              <a:t>2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</a:rPr>
              <a:t> выполняется, как правило, на чувствительных магнитоэлектрических реле прямого действия. </a:t>
            </a:r>
          </a:p>
          <a:p>
            <a:pPr marL="0" marR="0" lvl="0" indent="360000" algn="just" defTabSz="914400" rtl="0" eaLnBrk="0" fontAlgn="base" latinLnBrk="0" hangingPunct="0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Исполнительный механизм (автоматический выключатель) 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</a:rPr>
              <a:t>3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</a:rPr>
              <a:t> включает в себя силовую контактную группу с механизмом привода. 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107504" y="4645585"/>
            <a:ext cx="857138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60000" algn="just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</a:rPr>
              <a:t>В нормальном режиме, при отсутствии </a:t>
            </a: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Arial Narrow" pitchFamily="34" charset="0"/>
                <a:cs typeface="Arial" pitchFamily="34" charset="0"/>
              </a:rPr>
              <a:t>дифференциального тока — тока утечки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</a:rPr>
              <a:t>, в силовой цепи по проводникам, проходящим сквозь окно </a:t>
            </a:r>
            <a:r>
              <a:rPr kumimoji="0" lang="ru-RU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</a:rPr>
              <a:t>магнитопровода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Arial Narrow" pitchFamily="34" charset="0"/>
                <a:cs typeface="Arial" pitchFamily="34" charset="0"/>
              </a:rPr>
              <a:t>трансформатора тока 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</a:rPr>
              <a:t>1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</a:rPr>
              <a:t>, протекает рабочий ток нагрузки. </a:t>
            </a:r>
            <a:endParaRPr kumimoji="0" lang="ru-RU" sz="2200" b="1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Arial Narrow" pitchFamily="34" charset="0"/>
              <a:cs typeface="Arial" pitchFamily="34" charset="0"/>
            </a:endParaRPr>
          </a:p>
        </p:txBody>
      </p:sp>
      <p:pic>
        <p:nvPicPr>
          <p:cNvPr id="13" name="Picture 1" descr="РисУЗОтранс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5929322" y="857232"/>
            <a:ext cx="2701065" cy="3505200"/>
          </a:xfrm>
          <a:prstGeom prst="rect">
            <a:avLst/>
          </a:prstGeom>
          <a:noFill/>
        </p:spPr>
      </p:pic>
      <p:sp>
        <p:nvSpPr>
          <p:cNvPr id="10" name="Скругленный прямоугольник 9"/>
          <p:cNvSpPr/>
          <p:nvPr/>
        </p:nvSpPr>
        <p:spPr bwMode="auto">
          <a:xfrm>
            <a:off x="2244481" y="44624"/>
            <a:ext cx="4631775" cy="560009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</a:pP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УСТРОЙСТВО ЗАЩИТНОГО ОТКЛЮЧЕНИЯ. ЭТО СЛЕДУЕТ ЗНАТЬ КАЖДОМУ</a:t>
            </a:r>
            <a:endParaRPr lang="ru-RU" sz="2000" b="1" dirty="0">
              <a:solidFill>
                <a:prstClr val="black"/>
              </a:solidFill>
              <a:latin typeface="Arial Narrow" pitchFamily="34" charset="0"/>
              <a:cs typeface="Arial" pitchFamily="34" charset="0"/>
            </a:endParaRPr>
          </a:p>
        </p:txBody>
      </p:sp>
      <p:pic>
        <p:nvPicPr>
          <p:cNvPr id="14" name="Рисунок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" y="6068144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Скругленный прямоугольник 14"/>
          <p:cNvSpPr/>
          <p:nvPr/>
        </p:nvSpPr>
        <p:spPr bwMode="auto">
          <a:xfrm>
            <a:off x="611560" y="5877272"/>
            <a:ext cx="7978012" cy="936104"/>
          </a:xfrm>
          <a:prstGeom prst="round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 cmpd="sng">
            <a:solidFill>
              <a:srgbClr val="FF0000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468000" algn="just">
              <a:lnSpc>
                <a:spcPts val="2200"/>
              </a:lnSpc>
            </a:pPr>
            <a:r>
              <a:rPr lang="ru-RU" sz="22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Проводники, проходящие сквозь окно </a:t>
            </a:r>
            <a:r>
              <a:rPr lang="ru-RU" sz="22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магнитопровода</a:t>
            </a:r>
            <a:r>
              <a:rPr lang="ru-RU" sz="22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, образуют встречно включенные первичные обмотки дифференциального трансформатора тока!</a:t>
            </a: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4" name="Прямоугольник 13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6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43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107504" y="592227"/>
            <a:ext cx="8496944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468000" algn="just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</a:rPr>
              <a:t>Если обозначить ток, протекающий по направлению к нагрузке, как</a:t>
            </a:r>
            <a:r>
              <a:rPr lang="en-US" sz="2200" b="1" kern="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 </a:t>
            </a:r>
            <a:r>
              <a:rPr lang="en-US" sz="2800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I</a:t>
            </a:r>
            <a:r>
              <a:rPr lang="ru-RU" sz="2800" b="1" kern="0" baseline="-1800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L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,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</a:rPr>
              <a:t> а от нагрузки как </a:t>
            </a:r>
            <a:r>
              <a:rPr lang="en-US" sz="2800" b="1" kern="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I</a:t>
            </a:r>
            <a:r>
              <a:rPr lang="ru-RU" sz="2800" b="1" kern="0" baseline="-1800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N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, 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</a:rPr>
              <a:t>то можно записать равенство: </a:t>
            </a:r>
          </a:p>
          <a:p>
            <a:pPr lvl="0" indent="180000" algn="ctr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I</a:t>
            </a:r>
            <a:r>
              <a:rPr lang="ru-RU" sz="2800" b="1" kern="0" baseline="-1800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L </a:t>
            </a:r>
            <a:r>
              <a:rPr kumimoji="0" lang="ru-RU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r>
              <a:rPr lang="ru-RU" sz="2800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=</a:t>
            </a:r>
            <a:r>
              <a:rPr kumimoji="0" lang="ru-RU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r>
              <a:rPr lang="en-US" sz="2800" b="1" kern="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I</a:t>
            </a:r>
            <a:r>
              <a:rPr lang="ru-RU" sz="2800" b="1" kern="0" baseline="-1800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N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. </a:t>
            </a:r>
          </a:p>
          <a:p>
            <a:pPr lvl="0" indent="457200" algn="just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</a:rPr>
              <a:t>Равные токи во встречно включенных обмотках наводят в магнитном сердечнике трансформатора тока </a:t>
            </a: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Arial Narrow" pitchFamily="34" charset="0"/>
                <a:cs typeface="Arial" pitchFamily="34" charset="0"/>
              </a:rPr>
              <a:t>равные, но векторно встречно направленные магнитные потоки </a:t>
            </a:r>
            <a:r>
              <a:rPr lang="ru-RU" sz="2800" b="1" kern="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Ф</a:t>
            </a:r>
            <a:r>
              <a:rPr lang="en-US" sz="2800" b="1" kern="0" baseline="-2500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L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и </a:t>
            </a:r>
            <a:r>
              <a:rPr lang="ru-RU" sz="2800" b="1" kern="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Ф</a:t>
            </a:r>
            <a:r>
              <a:rPr lang="en-US" sz="2800" b="1" kern="0" baseline="-2500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N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.</a:t>
            </a:r>
          </a:p>
          <a:p>
            <a:pPr lvl="0" indent="457200" algn="just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2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66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Результирующий </a:t>
            </a:r>
            <a:r>
              <a:rPr lang="ru-RU" sz="22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66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магнитный поток в сердечнике </a:t>
            </a:r>
            <a:r>
              <a:rPr lang="ru-RU" sz="2200" dirty="0">
                <a:solidFill>
                  <a:prstClr val="black"/>
                </a:solidFill>
                <a:latin typeface="Arial" pitchFamily="34" charset="0"/>
                <a:ea typeface="Times New Roman" pitchFamily="18" charset="0"/>
              </a:rPr>
              <a:t>— </a:t>
            </a:r>
            <a:r>
              <a:rPr lang="ru-RU" sz="2800" b="1" kern="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Ф</a:t>
            </a:r>
            <a:r>
              <a:rPr lang="ru-RU" sz="2800" b="1" kern="0" baseline="-2500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Σ</a:t>
            </a:r>
            <a:r>
              <a:rPr lang="ru-RU" sz="2000" b="1" dirty="0">
                <a:latin typeface="Arial" pitchFamily="34" charset="0"/>
                <a:ea typeface="Cambria Math" pitchFamily="18" charset="0"/>
              </a:rPr>
              <a:t> </a:t>
            </a:r>
            <a:r>
              <a:rPr lang="ru-RU" sz="22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66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равен </a:t>
            </a:r>
            <a:r>
              <a:rPr lang="ru-RU" sz="22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66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нулю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, 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</a:rPr>
              <a:t>ток во вторичной обмотке дифференциального трансформатора также равен нулю. </a:t>
            </a:r>
            <a:r>
              <a:rPr lang="ru-RU" sz="22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3366FF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Пусковой орган 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</a:rPr>
              <a:t>2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</a:rPr>
              <a:t> 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</a:rPr>
              <a:t>находится в этом случае в состоянии покоя. </a:t>
            </a:r>
          </a:p>
          <a:p>
            <a:pPr lvl="0" indent="457200" algn="just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</a:rPr>
              <a:t>При прикосновении человека к открытым токопроводящим частям или к корпусу электроустановки, </a:t>
            </a:r>
            <a:r>
              <a:rPr kumimoji="0" lang="ru-RU" sz="22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</a:rPr>
              <a:t>(</a:t>
            </a:r>
            <a:r>
              <a:rPr kumimoji="0" lang="ru-RU" sz="22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</a:rPr>
              <a:t>на который произошел пробой изоляции по фазному проводнику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</a:rPr>
              <a:t>) через УЗО кроме тока нагрузки</a:t>
            </a:r>
            <a:r>
              <a:rPr lang="en-US" sz="2800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 I</a:t>
            </a:r>
            <a:r>
              <a:rPr lang="ru-RU" sz="2800" b="1" kern="0" baseline="-1800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L</a:t>
            </a:r>
            <a:r>
              <a:rPr kumimoji="0" lang="ru-RU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</a:rPr>
              <a:t>,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</a:rPr>
              <a:t> протекает дополнительный ток — </a:t>
            </a: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ток утечки 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</a:rPr>
              <a:t>(</a:t>
            </a:r>
            <a:r>
              <a:rPr lang="ru-RU" sz="2800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I</a:t>
            </a:r>
            <a:r>
              <a:rPr lang="ru-RU" sz="2800" b="1" kern="0" baseline="-1800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∆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</a:rPr>
              <a:t>), являющийся для трансформатора тока дифференциальным (разностным). </a:t>
            </a:r>
            <a:endParaRPr kumimoji="0" lang="ru-RU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07504" y="5182160"/>
            <a:ext cx="8496944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468000" algn="just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2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99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Неравенство токов </a:t>
            </a:r>
            <a:r>
              <a:rPr lang="ru-RU" sz="2200" dirty="0" smtClean="0">
                <a:latin typeface="Arial Narrow" pitchFamily="34" charset="0"/>
                <a:ea typeface="Times New Roman" pitchFamily="18" charset="0"/>
              </a:rPr>
              <a:t>в первичных обмотках дифференциального трансформатора (</a:t>
            </a:r>
            <a:r>
              <a:rPr lang="en-US" sz="2400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I</a:t>
            </a:r>
            <a:r>
              <a:rPr lang="ru-RU" sz="2400" b="1" kern="0" baseline="-1800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L </a:t>
            </a:r>
            <a:r>
              <a:rPr lang="en-US" sz="2400" b="1" baseline="-30000" dirty="0" smtClean="0">
                <a:latin typeface="Arial Narrow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ru-RU" sz="2400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+</a:t>
            </a:r>
            <a:r>
              <a:rPr lang="ru-RU" sz="2400" dirty="0" smtClean="0">
                <a:latin typeface="Arial Narrow" pitchFamily="34" charset="0"/>
                <a:ea typeface="Times New Roman" pitchFamily="18" charset="0"/>
              </a:rPr>
              <a:t> </a:t>
            </a:r>
            <a:r>
              <a:rPr lang="ru-RU" sz="2400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I</a:t>
            </a:r>
            <a:r>
              <a:rPr lang="ru-RU" sz="2400" b="1" kern="0" baseline="-1800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∆ </a:t>
            </a:r>
            <a:r>
              <a:rPr lang="ru-RU" sz="2400" b="1" baseline="-30000" dirty="0" smtClean="0">
                <a:latin typeface="Arial Narrow" pitchFamily="34" charset="0"/>
                <a:ea typeface="Times New Roman" pitchFamily="18" charset="0"/>
              </a:rPr>
              <a:t> </a:t>
            </a: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в фазном проводнике </a:t>
            </a:r>
            <a:r>
              <a:rPr lang="ru-RU" sz="2200" dirty="0" smtClean="0">
                <a:latin typeface="Arial Narrow" pitchFamily="34" charset="0"/>
                <a:ea typeface="Times New Roman" pitchFamily="18" charset="0"/>
              </a:rPr>
              <a:t>и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</a:rPr>
              <a:t> </a:t>
            </a:r>
            <a:r>
              <a:rPr lang="en-US" sz="2800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I</a:t>
            </a:r>
            <a:r>
              <a:rPr lang="ru-RU" sz="2800" b="1" kern="0" baseline="-1800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N</a:t>
            </a:r>
            <a:r>
              <a:rPr lang="ru-RU" sz="2200" dirty="0" smtClean="0">
                <a:latin typeface="Arial Narrow" pitchFamily="34" charset="0"/>
                <a:ea typeface="Times New Roman" pitchFamily="18" charset="0"/>
              </a:rPr>
              <a:t>, равный </a:t>
            </a:r>
            <a:r>
              <a:rPr lang="en-US" sz="2800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I</a:t>
            </a:r>
            <a:r>
              <a:rPr lang="ru-RU" sz="2800" b="1" kern="0" baseline="-1800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L</a:t>
            </a:r>
            <a:r>
              <a:rPr lang="ru-RU" sz="2200" dirty="0" smtClean="0">
                <a:latin typeface="Arial Narrow" pitchFamily="34" charset="0"/>
                <a:ea typeface="Times New Roman" pitchFamily="18" charset="0"/>
              </a:rPr>
              <a:t>,</a:t>
            </a: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00CCFF"/>
                </a:solidFill>
                <a:latin typeface="Arial Narrow" pitchFamily="34" charset="0"/>
                <a:cs typeface="Arial" pitchFamily="34" charset="0"/>
              </a:rPr>
              <a:t> в нулевом рабочем проводнике</a:t>
            </a:r>
            <a:r>
              <a:rPr lang="ru-RU" sz="2200" dirty="0" smtClean="0">
                <a:latin typeface="Arial Narrow" pitchFamily="34" charset="0"/>
                <a:ea typeface="Times New Roman" pitchFamily="18" charset="0"/>
              </a:rPr>
              <a:t>) вызывает дисбаланс магнитных потоков и, как следствие, возникновение во вторичной обмотке индуцированного дифференциального тока. </a:t>
            </a:r>
          </a:p>
        </p:txBody>
      </p:sp>
      <p:sp>
        <p:nvSpPr>
          <p:cNvPr id="9" name="Скругленный прямоугольник 8"/>
          <p:cNvSpPr/>
          <p:nvPr/>
        </p:nvSpPr>
        <p:spPr bwMode="auto">
          <a:xfrm>
            <a:off x="2244481" y="44624"/>
            <a:ext cx="4631775" cy="560009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</a:pP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УСТРОЙСТВО ЗАЩИТНОГО ОТКЛЮЧЕНИЯ. ЭТО СЛЕДУЕТ ЗНАТЬ КАЖДОМУ</a:t>
            </a:r>
            <a:endParaRPr lang="ru-RU" sz="2000" b="1" dirty="0">
              <a:solidFill>
                <a:prstClr val="black"/>
              </a:solidFill>
              <a:latin typeface="Arial Narrow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3" name="Прямоугольник 12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4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44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107504" y="1920006"/>
            <a:ext cx="8457594" cy="1508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68000" algn="just" defTabSz="914400" rtl="0" eaLnBrk="1" fontAlgn="base" latinLnBrk="0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4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Исполнительный механизм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</a:rPr>
              <a:t>, обычно состоящий из пружинного привода, спускового механизма и группы силовых контактов, размыкает электрическую цепь. </a:t>
            </a:r>
            <a:r>
              <a:rPr lang="ru-RU" sz="24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В результате защищаемая УЗО электроустановка </a:t>
            </a:r>
            <a:r>
              <a:rPr lang="ru-RU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обесточивается! </a:t>
            </a:r>
            <a:endParaRPr lang="ru-RU" sz="2400" b="1" dirty="0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 bwMode="auto">
          <a:xfrm>
            <a:off x="2244481" y="44624"/>
            <a:ext cx="4631775" cy="560009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</a:pP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УСТРОЙСТВО ЗАЩИТНОГО ОТКЛЮЧЕНИЯ. ЭТО СЛЕДУЕТ ЗНАТЬ КАЖДОМУ</a:t>
            </a:r>
            <a:endParaRPr lang="ru-RU" sz="2000" b="1" dirty="0">
              <a:solidFill>
                <a:prstClr val="black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07503" y="836712"/>
            <a:ext cx="8496945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ts val="2600"/>
              </a:lnSpc>
            </a:pPr>
            <a:r>
              <a:rPr lang="ru-RU" sz="24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</a:rPr>
              <a:t>Если этот ток превышает </a:t>
            </a:r>
            <a:r>
              <a:rPr lang="ru-RU" sz="2400" b="1" dirty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Arial Narrow" pitchFamily="34" charset="0"/>
                <a:cs typeface="Arial" pitchFamily="34" charset="0"/>
              </a:rPr>
              <a:t>значение тока </a:t>
            </a:r>
            <a:r>
              <a:rPr lang="ru-RU" sz="2400" b="1" dirty="0" err="1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Arial Narrow" pitchFamily="34" charset="0"/>
                <a:cs typeface="Arial" pitchFamily="34" charset="0"/>
              </a:rPr>
              <a:t>уставки</a:t>
            </a:r>
            <a:r>
              <a:rPr lang="ru-RU" sz="2400" b="1" dirty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3366FF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порогового элемента пускового органа </a:t>
            </a:r>
            <a:r>
              <a:rPr lang="ru-RU" sz="2800" b="1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</a:rPr>
              <a:t>2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</a:rPr>
              <a:t>, последний срабатывает и воздействует на </a:t>
            </a:r>
            <a:r>
              <a:rPr lang="ru-RU" sz="24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исполнительный механизм </a:t>
            </a:r>
            <a:r>
              <a:rPr lang="ru-RU" sz="2800" b="1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</a:rPr>
              <a:t>3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</a:rPr>
              <a:t>. </a:t>
            </a:r>
            <a:endParaRPr lang="ru-RU" sz="2400" dirty="0"/>
          </a:p>
        </p:txBody>
      </p:sp>
      <p:sp>
        <p:nvSpPr>
          <p:cNvPr id="9" name="Скругленный прямоугольник 8"/>
          <p:cNvSpPr/>
          <p:nvPr/>
        </p:nvSpPr>
        <p:spPr bwMode="auto">
          <a:xfrm>
            <a:off x="107504" y="5687433"/>
            <a:ext cx="8486058" cy="981927"/>
          </a:xfrm>
          <a:prstGeom prst="roundRect">
            <a:avLst>
              <a:gd name="adj" fmla="val 8323"/>
            </a:avLst>
          </a:prstGeom>
          <a:gradFill flip="none" rotWithShape="1">
            <a:gsLst>
              <a:gs pos="0">
                <a:srgbClr val="66FF33">
                  <a:shade val="30000"/>
                  <a:satMod val="115000"/>
                </a:srgbClr>
              </a:gs>
              <a:gs pos="50000">
                <a:srgbClr val="66FF33">
                  <a:shade val="67500"/>
                  <a:satMod val="115000"/>
                </a:srgbClr>
              </a:gs>
              <a:gs pos="100000">
                <a:srgbClr val="66FF33">
                  <a:shade val="100000"/>
                  <a:satMod val="115000"/>
                </a:srgbClr>
              </a:gs>
            </a:gsLst>
            <a:lin ang="16200000" scaled="1"/>
            <a:tileRect/>
          </a:gradFill>
          <a:ln w="28575">
            <a:headEnd type="stealth" w="sm" len="sm"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432000" algn="just" eaLnBrk="0" hangingPunct="0">
              <a:lnSpc>
                <a:spcPts val="2200"/>
              </a:lnSpc>
            </a:pPr>
            <a:r>
              <a:rPr lang="ru-RU" sz="24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Устройство защитного отключения </a:t>
            </a:r>
            <a:r>
              <a:rPr lang="ru-RU" sz="22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 должно обеспечивать отключение неисправной электроустановки от источника питания за время от 0,05 до 0,2 секунд.</a:t>
            </a:r>
            <a:endParaRPr lang="ru-RU" sz="2200" b="1" dirty="0">
              <a:ln w="900" cmpd="sng">
                <a:solidFill>
                  <a:schemeClr val="tx1">
                    <a:alpha val="55000"/>
                  </a:schemeClr>
                </a:solidFill>
                <a:prstDash val="solid"/>
              </a:ln>
              <a:solidFill>
                <a:srgbClr val="FF6600"/>
              </a:solidFill>
              <a:latin typeface="Arial Narrow" pitchFamily="34" charset="0"/>
              <a:ea typeface="Times New Roman" pitchFamily="18" charset="0"/>
              <a:cs typeface="Times New Roman" pitchFamily="18" charset="0"/>
            </a:endParaRPr>
          </a:p>
        </p:txBody>
      </p:sp>
      <p:pic>
        <p:nvPicPr>
          <p:cNvPr id="15" name="Рисунок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44" y="4437112"/>
            <a:ext cx="401208" cy="468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Скругленный прямоугольник 15"/>
          <p:cNvSpPr/>
          <p:nvPr/>
        </p:nvSpPr>
        <p:spPr bwMode="auto">
          <a:xfrm>
            <a:off x="611560" y="3625386"/>
            <a:ext cx="7978012" cy="1963854"/>
          </a:xfrm>
          <a:prstGeom prst="roundRect">
            <a:avLst>
              <a:gd name="adj" fmla="val 8352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 cmpd="sng">
            <a:solidFill>
              <a:srgbClr val="FF0000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lvl="0" indent="468000" algn="just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4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66FF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Для </a:t>
            </a:r>
            <a:r>
              <a:rPr lang="ru-RU" sz="24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66FF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осуществления периодического контроля исправности (работоспособности) УЗО </a:t>
            </a:r>
            <a:r>
              <a:rPr lang="ru-RU" sz="24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предусмотрена цепь тестирования</a:t>
            </a:r>
            <a:r>
              <a:rPr lang="ru-RU" sz="2400" b="1" dirty="0">
                <a:solidFill>
                  <a:srgbClr val="00CC00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ru-RU" sz="2400" b="1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4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. </a:t>
            </a:r>
          </a:p>
          <a:p>
            <a:pPr lvl="0" indent="468000" algn="just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4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При нажатии кнопки «</a:t>
            </a:r>
            <a:r>
              <a:rPr lang="ru-RU" sz="24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Тест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» искусственно создается отключающий дифференциальный ток. </a:t>
            </a:r>
            <a:r>
              <a:rPr lang="ru-RU" sz="24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Срабатывание УЗО означает, что оно в целом </a:t>
            </a:r>
            <a:r>
              <a:rPr lang="ru-RU" sz="24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исправно! </a:t>
            </a:r>
            <a:endParaRPr lang="ru-RU" sz="2400" b="1" dirty="0">
              <a:ln w="900" cmpd="sng">
                <a:solidFill>
                  <a:schemeClr val="tx1">
                    <a:alpha val="55000"/>
                  </a:schemeClr>
                </a:solidFill>
                <a:prstDash val="solid"/>
              </a:ln>
              <a:solidFill>
                <a:srgbClr val="FF0000"/>
              </a:solidFill>
              <a:latin typeface="Arial Narrow" pitchFamily="34" charset="0"/>
              <a:ea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4" name="Прямоугольник 13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ru-RU" sz="1200" b="1" i="1" kern="0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Кафедра ЛТ и ЭП         </a:t>
              </a:r>
              <a:r>
                <a:rPr lang="ru-RU" sz="1200" i="1" kern="0" dirty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Александр Слободянюк</a:t>
              </a:r>
              <a:r>
                <a:rPr lang="en-US" sz="1200" i="1" kern="0" dirty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,</a:t>
              </a:r>
              <a:r>
                <a:rPr lang="ru-RU" sz="1200" i="1" kern="0" dirty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  </a:t>
              </a:r>
              <a:r>
                <a:rPr lang="en-US" sz="1200" b="1" i="1" kern="0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e-mail: </a:t>
              </a:r>
              <a:r>
                <a:rPr lang="en-US" sz="1200" i="1" kern="0" dirty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al.al.slob@gmail.com</a:t>
              </a:r>
              <a:endParaRPr lang="ru-RU" kern="0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6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45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71604" y="2857496"/>
            <a:ext cx="2045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>
              <a:solidFill>
                <a:prstClr val="black"/>
              </a:solidFill>
            </a:endParaRP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427726"/>
              </p:ext>
            </p:extLst>
          </p:nvPr>
        </p:nvGraphicFramePr>
        <p:xfrm>
          <a:off x="142844" y="764704"/>
          <a:ext cx="8429715" cy="5993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00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279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2000" b="1" kern="1200" dirty="0" smtClean="0">
                          <a:ln w="12700">
                            <a:solidFill>
                              <a:prstClr val="black"/>
                            </a:solidFill>
                            <a:prstDash val="solid"/>
                          </a:ln>
                          <a:solidFill>
                            <a:srgbClr val="00FF99"/>
                          </a:solidFill>
                          <a:latin typeface="Arial Narrow" pitchFamily="34" charset="0"/>
                          <a:ea typeface="Cambria Math" pitchFamily="18" charset="0"/>
                          <a:cs typeface="Arial" pitchFamily="34" charset="0"/>
                        </a:rPr>
                        <a:t>ГРУППА</a:t>
                      </a: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2000" b="1" kern="1200" dirty="0" smtClean="0">
                          <a:ln w="12700">
                            <a:solidFill>
                              <a:prstClr val="black"/>
                            </a:solidFill>
                            <a:prstDash val="solid"/>
                          </a:ln>
                          <a:solidFill>
                            <a:srgbClr val="00FF99"/>
                          </a:solidFill>
                          <a:latin typeface="Arial Narrow" pitchFamily="34" charset="0"/>
                          <a:ea typeface="Cambria Math" pitchFamily="18" charset="0"/>
                          <a:cs typeface="Arial" pitchFamily="34" charset="0"/>
                        </a:rPr>
                        <a:t>ПОМЕЩЕНИЙ</a:t>
                      </a:r>
                      <a:endParaRPr lang="ru-RU" sz="2000" b="1" kern="1200" dirty="0">
                        <a:ln w="12700">
                          <a:solidFill>
                            <a:prstClr val="black"/>
                          </a:solidFill>
                          <a:prstDash val="solid"/>
                        </a:ln>
                        <a:solidFill>
                          <a:srgbClr val="00FF99"/>
                        </a:solidFill>
                        <a:latin typeface="Arial Narrow" pitchFamily="34" charset="0"/>
                        <a:ea typeface="Cambria Math" pitchFamily="18" charset="0"/>
                        <a:cs typeface="Arial" pitchFamily="34" charset="0"/>
                      </a:endParaRPr>
                    </a:p>
                  </a:txBody>
                  <a:tcPr marL="36000" marR="36000" marT="36000" marB="360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en-US" sz="20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ts val="1600"/>
                        </a:lnSpc>
                      </a:pPr>
                      <a:r>
                        <a:rPr lang="ru-RU" sz="2000" b="1" kern="1200" dirty="0" smtClean="0">
                          <a:ln w="12700">
                            <a:solidFill>
                              <a:prstClr val="black"/>
                            </a:solidFill>
                            <a:prstDash val="solid"/>
                          </a:ln>
                          <a:solidFill>
                            <a:srgbClr val="00FF99"/>
                          </a:solidFill>
                          <a:latin typeface="Arial Narrow" pitchFamily="34" charset="0"/>
                          <a:ea typeface="Cambria Math" pitchFamily="18" charset="0"/>
                          <a:cs typeface="Arial" pitchFamily="34" charset="0"/>
                        </a:rPr>
                        <a:t>ХАРАКТЕРИСТИКА ПОМЕЩЕНИЙ </a:t>
                      </a:r>
                      <a:endParaRPr lang="ru-RU" sz="2000" b="1" kern="1200" dirty="0">
                        <a:ln w="12700">
                          <a:solidFill>
                            <a:prstClr val="black"/>
                          </a:solidFill>
                          <a:prstDash val="solid"/>
                        </a:ln>
                        <a:solidFill>
                          <a:srgbClr val="00FF99"/>
                        </a:solidFill>
                        <a:latin typeface="Arial Narrow" pitchFamily="34" charset="0"/>
                        <a:ea typeface="Cambria Math" pitchFamily="18" charset="0"/>
                        <a:cs typeface="Arial" pitchFamily="34" charset="0"/>
                      </a:endParaRPr>
                    </a:p>
                  </a:txBody>
                  <a:tcPr marL="36000" marR="36000" marT="36000" marB="360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4016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  <a:p>
                      <a:pPr algn="ctr">
                        <a:lnSpc>
                          <a:spcPts val="1600"/>
                        </a:lnSpc>
                      </a:pPr>
                      <a:endParaRPr lang="ru-RU" sz="2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ru-RU" sz="2000" b="1" dirty="0" smtClean="0">
                          <a:latin typeface="Arial Narrow" pitchFamily="34" charset="0"/>
                          <a:cs typeface="Arial" pitchFamily="34" charset="0"/>
                        </a:rPr>
                        <a:t>1. </a:t>
                      </a:r>
                      <a:r>
                        <a:rPr lang="ru-RU" sz="2000" b="1" kern="1200" dirty="0" smtClean="0">
                          <a:ln w="900" cmpd="sng">
                            <a:solidFill>
                              <a:schemeClr val="tx1"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C00000"/>
                          </a:solidFill>
                          <a:latin typeface="Arial Narrow" pitchFamily="34" charset="0"/>
                          <a:ea typeface="Times New Roman" pitchFamily="18" charset="0"/>
                          <a:cs typeface="Times New Roman" pitchFamily="18" charset="0"/>
                        </a:rPr>
                        <a:t>Помещения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ru-RU" sz="2000" b="1" kern="1200" dirty="0" smtClean="0">
                          <a:ln w="900" cmpd="sng">
                            <a:solidFill>
                              <a:schemeClr val="tx1"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C00000"/>
                          </a:solidFill>
                          <a:latin typeface="Arial Narrow" pitchFamily="34" charset="0"/>
                          <a:ea typeface="Times New Roman" pitchFamily="18" charset="0"/>
                          <a:cs typeface="Times New Roman" pitchFamily="18" charset="0"/>
                        </a:rPr>
                        <a:t>с повышенной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ru-RU" sz="2000" b="1" kern="1200" dirty="0" smtClean="0">
                          <a:ln w="900" cmpd="sng">
                            <a:solidFill>
                              <a:schemeClr val="tx1"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C00000"/>
                          </a:solidFill>
                          <a:latin typeface="Arial Narrow" pitchFamily="34" charset="0"/>
                          <a:ea typeface="Times New Roman" pitchFamily="18" charset="0"/>
                          <a:cs typeface="Times New Roman" pitchFamily="18" charset="0"/>
                        </a:rPr>
                        <a:t>опасностью</a:t>
                      </a:r>
                      <a:endParaRPr lang="ru-RU" sz="2000" b="1" kern="1200" dirty="0">
                        <a:ln w="900" cmpd="sng">
                          <a:solidFill>
                            <a:schemeClr val="tx1"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C00000"/>
                        </a:solidFill>
                        <a:latin typeface="Arial Narrow" pitchFamily="34" charset="0"/>
                        <a:ea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00"/>
                        </a:lnSpc>
                      </a:pPr>
                      <a:r>
                        <a:rPr lang="ru-RU" sz="2000" b="1" dirty="0" smtClean="0">
                          <a:latin typeface="Arial Narrow" pitchFamily="34" charset="0"/>
                          <a:cs typeface="Times New Roman" pitchFamily="18" charset="0"/>
                        </a:rPr>
                        <a:t>   </a:t>
                      </a:r>
                      <a:r>
                        <a:rPr lang="ru-RU" sz="2000" b="1" kern="1200" dirty="0" smtClean="0">
                          <a:ln w="900" cmpd="sng">
                            <a:solidFill>
                              <a:schemeClr val="tx1"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B050"/>
                          </a:solidFill>
                          <a:latin typeface="Arial Narrow" pitchFamily="34" charset="0"/>
                          <a:ea typeface="Times New Roman" pitchFamily="18" charset="0"/>
                          <a:cs typeface="Times New Roman" pitchFamily="18" charset="0"/>
                        </a:rPr>
                        <a:t>Помещения, характеризующиеся наличием одного из следующих условий, создающих повышенную опасность:</a:t>
                      </a:r>
                    </a:p>
                    <a:p>
                      <a:pPr>
                        <a:lnSpc>
                          <a:spcPts val="1900"/>
                        </a:lnSpc>
                      </a:pPr>
                      <a:r>
                        <a:rPr lang="en-US" sz="2000" b="1" dirty="0" smtClean="0">
                          <a:latin typeface="Arial Narrow" pitchFamily="34" charset="0"/>
                          <a:cs typeface="Times New Roman" pitchFamily="18" charset="0"/>
                        </a:rPr>
                        <a:t>1</a:t>
                      </a:r>
                      <a:r>
                        <a:rPr lang="ru-RU" sz="2000" b="1" dirty="0" smtClean="0">
                          <a:latin typeface="Arial Narrow" pitchFamily="34" charset="0"/>
                          <a:cs typeface="Times New Roman" pitchFamily="18" charset="0"/>
                        </a:rPr>
                        <a:t>) </a:t>
                      </a:r>
                      <a:r>
                        <a:rPr lang="ru-RU" sz="2000" b="1" kern="1200" dirty="0" smtClean="0">
                          <a:ln w="900" cmpd="sng">
                            <a:solidFill>
                              <a:prstClr val="black">
                                <a:alpha val="55000"/>
                              </a:prstClr>
                            </a:solidFill>
                            <a:prstDash val="solid"/>
                          </a:ln>
                          <a:solidFill>
                            <a:srgbClr val="7013ED"/>
                          </a:solidFill>
                          <a:latin typeface="Arial Narrow" pitchFamily="34" charset="0"/>
                          <a:ea typeface="+mn-ea"/>
                          <a:cs typeface="Times New Roman" pitchFamily="18" charset="0"/>
                        </a:rPr>
                        <a:t>сырость ( относительная влажность более 75% );</a:t>
                      </a:r>
                    </a:p>
                    <a:p>
                      <a:pPr>
                        <a:lnSpc>
                          <a:spcPts val="1900"/>
                        </a:lnSpc>
                      </a:pPr>
                      <a:r>
                        <a:rPr lang="en-US" sz="2000" b="1" dirty="0" smtClean="0">
                          <a:latin typeface="Arial Narrow" pitchFamily="34" charset="0"/>
                          <a:cs typeface="Times New Roman" pitchFamily="18" charset="0"/>
                        </a:rPr>
                        <a:t>2</a:t>
                      </a:r>
                      <a:r>
                        <a:rPr lang="ru-RU" sz="2000" b="1" dirty="0" smtClean="0">
                          <a:latin typeface="Arial Narrow" pitchFamily="34" charset="0"/>
                          <a:cs typeface="Times New Roman" pitchFamily="18" charset="0"/>
                        </a:rPr>
                        <a:t>) </a:t>
                      </a:r>
                      <a:r>
                        <a:rPr lang="ru-RU" sz="2000" b="1" kern="1200" dirty="0" smtClean="0">
                          <a:ln w="900" cmpd="sng">
                            <a:solidFill>
                              <a:prstClr val="black">
                                <a:alpha val="55000"/>
                              </a:prstClr>
                            </a:solidFill>
                            <a:prstDash val="solid"/>
                          </a:ln>
                          <a:solidFill>
                            <a:srgbClr val="7013ED"/>
                          </a:solidFill>
                          <a:latin typeface="Arial Narrow" pitchFamily="34" charset="0"/>
                          <a:ea typeface="+mn-ea"/>
                          <a:cs typeface="Times New Roman" pitchFamily="18" charset="0"/>
                        </a:rPr>
                        <a:t>токопроводящие полы (металлические, земляные, железобетонные, кирпичные и т. д.);</a:t>
                      </a:r>
                    </a:p>
                    <a:p>
                      <a:pPr>
                        <a:lnSpc>
                          <a:spcPts val="1900"/>
                        </a:lnSpc>
                      </a:pPr>
                      <a:r>
                        <a:rPr lang="ru-RU" sz="2000" b="1" dirty="0" smtClean="0">
                          <a:latin typeface="Arial Narrow" pitchFamily="34" charset="0"/>
                          <a:cs typeface="Times New Roman" pitchFamily="18" charset="0"/>
                        </a:rPr>
                        <a:t>3) </a:t>
                      </a:r>
                      <a:r>
                        <a:rPr lang="ru-RU" sz="2000" b="1" kern="1200" dirty="0" smtClean="0">
                          <a:ln w="900" cmpd="sng">
                            <a:solidFill>
                              <a:prstClr val="black">
                                <a:alpha val="55000"/>
                              </a:prstClr>
                            </a:solidFill>
                            <a:prstDash val="solid"/>
                          </a:ln>
                          <a:solidFill>
                            <a:srgbClr val="7013ED"/>
                          </a:solidFill>
                          <a:latin typeface="Arial Narrow" pitchFamily="34" charset="0"/>
                          <a:ea typeface="+mn-ea"/>
                          <a:cs typeface="Times New Roman" pitchFamily="18" charset="0"/>
                        </a:rPr>
                        <a:t>высокая температура воздуха ( </a:t>
                      </a:r>
                      <a:r>
                        <a:rPr lang="ru-RU" sz="2000" b="1" kern="1200" dirty="0" smtClean="0">
                          <a:ln w="900" cmpd="sng">
                            <a:solidFill>
                              <a:schemeClr val="tx1"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FF0000"/>
                          </a:solidFill>
                          <a:latin typeface="Arial Narrow" pitchFamily="34" charset="0"/>
                          <a:ea typeface="Times New Roman" pitchFamily="18" charset="0"/>
                          <a:cs typeface="Times New Roman" pitchFamily="18" charset="0"/>
                        </a:rPr>
                        <a:t>более +35</a:t>
                      </a:r>
                      <a:r>
                        <a:rPr lang="ru-RU" sz="2000" b="1" kern="1200" baseline="44000" dirty="0" smtClean="0">
                          <a:ln w="900" cmpd="sng">
                            <a:solidFill>
                              <a:schemeClr val="tx1"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FF0000"/>
                          </a:solidFill>
                          <a:latin typeface="Arial Narrow" pitchFamily="34" charset="0"/>
                          <a:ea typeface="Times New Roman" pitchFamily="18" charset="0"/>
                          <a:cs typeface="Times New Roman" pitchFamily="18" charset="0"/>
                        </a:rPr>
                        <a:t>о</a:t>
                      </a:r>
                      <a:r>
                        <a:rPr lang="ru-RU" sz="2000" b="1" kern="1200" dirty="0" smtClean="0">
                          <a:ln w="900" cmpd="sng">
                            <a:solidFill>
                              <a:schemeClr val="tx1"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FF0000"/>
                          </a:solidFill>
                          <a:latin typeface="Arial Narrow" pitchFamily="34" charset="0"/>
                          <a:ea typeface="Times New Roman" pitchFamily="18" charset="0"/>
                          <a:cs typeface="Times New Roman" pitchFamily="18" charset="0"/>
                        </a:rPr>
                        <a:t>С</a:t>
                      </a:r>
                      <a:r>
                        <a:rPr lang="ru-RU" sz="2000" b="1" kern="1200" dirty="0" smtClean="0">
                          <a:ln w="900" cmpd="sng">
                            <a:solidFill>
                              <a:prstClr val="black">
                                <a:alpha val="55000"/>
                              </a:prstClr>
                            </a:solidFill>
                            <a:prstDash val="solid"/>
                          </a:ln>
                          <a:solidFill>
                            <a:srgbClr val="7013ED"/>
                          </a:solidFill>
                          <a:latin typeface="Arial Narrow" pitchFamily="34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pPr>
                        <a:lnSpc>
                          <a:spcPts val="1900"/>
                        </a:lnSpc>
                      </a:pPr>
                      <a:r>
                        <a:rPr lang="ru-RU" sz="2000" b="1" baseline="0" dirty="0" smtClean="0">
                          <a:latin typeface="Arial Narrow" pitchFamily="34" charset="0"/>
                          <a:cs typeface="Times New Roman" pitchFamily="18" charset="0"/>
                        </a:rPr>
                        <a:t>4) </a:t>
                      </a:r>
                      <a:r>
                        <a:rPr lang="ru-RU" sz="2000" b="1" kern="1200" dirty="0" smtClean="0">
                          <a:ln w="900" cmpd="sng">
                            <a:solidFill>
                              <a:prstClr val="black">
                                <a:alpha val="55000"/>
                              </a:prstClr>
                            </a:solidFill>
                            <a:prstDash val="solid"/>
                          </a:ln>
                          <a:solidFill>
                            <a:srgbClr val="7013ED"/>
                          </a:solidFill>
                          <a:latin typeface="Arial Narrow" pitchFamily="34" charset="0"/>
                          <a:ea typeface="+mn-ea"/>
                          <a:cs typeface="Times New Roman" pitchFamily="18" charset="0"/>
                        </a:rPr>
                        <a:t>токопроводящая пыль;</a:t>
                      </a:r>
                    </a:p>
                    <a:p>
                      <a:pPr>
                        <a:lnSpc>
                          <a:spcPts val="1900"/>
                        </a:lnSpc>
                      </a:pPr>
                      <a:r>
                        <a:rPr lang="ru-RU" sz="2000" b="1" baseline="0" dirty="0" smtClean="0">
                          <a:latin typeface="Arial Narrow" pitchFamily="34" charset="0"/>
                          <a:cs typeface="Times New Roman" pitchFamily="18" charset="0"/>
                        </a:rPr>
                        <a:t>5) </a:t>
                      </a:r>
                      <a:r>
                        <a:rPr lang="ru-RU" sz="2000" b="1" kern="1200" dirty="0" smtClean="0">
                          <a:ln w="900" cmpd="sng">
                            <a:solidFill>
                              <a:prstClr val="black">
                                <a:alpha val="55000"/>
                              </a:prstClr>
                            </a:solidFill>
                            <a:prstDash val="solid"/>
                          </a:ln>
                          <a:solidFill>
                            <a:srgbClr val="7013ED"/>
                          </a:solidFill>
                          <a:latin typeface="Arial Narrow" pitchFamily="34" charset="0"/>
                          <a:ea typeface="+mn-ea"/>
                          <a:cs typeface="Times New Roman" pitchFamily="18" charset="0"/>
                        </a:rPr>
                        <a:t>возможность одновременного прикосновения человека к металлическим корпусам ЭУ (открытым проводящим частям) и к заземленным металлоконструкциям зданий.</a:t>
                      </a:r>
                      <a:endParaRPr lang="ru-RU" sz="2000" b="1" kern="1200" dirty="0">
                        <a:ln w="900" cmpd="sng">
                          <a:solidFill>
                            <a:prstClr val="black">
                              <a:alpha val="55000"/>
                            </a:prstClr>
                          </a:solidFill>
                          <a:prstDash val="solid"/>
                        </a:ln>
                        <a:solidFill>
                          <a:srgbClr val="7013ED"/>
                        </a:solidFill>
                        <a:latin typeface="Arial Narrow" pitchFamily="34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5864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ru-RU" sz="2000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600"/>
                        </a:lnSpc>
                      </a:pPr>
                      <a:endParaRPr lang="ru-RU" sz="2000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2200"/>
                        </a:lnSpc>
                      </a:pPr>
                      <a:r>
                        <a:rPr lang="ru-RU" sz="2000" b="1" kern="1200" baseline="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Arial" pitchFamily="34" charset="0"/>
                        </a:rPr>
                        <a:t>2. </a:t>
                      </a:r>
                      <a:r>
                        <a:rPr lang="ru-RU" sz="2000" b="1" kern="1200" dirty="0" smtClean="0">
                          <a:ln w="900" cmpd="sng">
                            <a:solidFill>
                              <a:schemeClr val="tx1"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FF0000"/>
                          </a:solidFill>
                          <a:latin typeface="Arial Narrow" pitchFamily="34" charset="0"/>
                          <a:ea typeface="Times New Roman" pitchFamily="18" charset="0"/>
                          <a:cs typeface="Times New Roman" pitchFamily="18" charset="0"/>
                        </a:rPr>
                        <a:t>Помещения</a:t>
                      </a:r>
                    </a:p>
                    <a:p>
                      <a:pPr algn="ctr">
                        <a:lnSpc>
                          <a:spcPts val="2200"/>
                        </a:lnSpc>
                      </a:pPr>
                      <a:r>
                        <a:rPr lang="ru-RU" sz="2000" b="1" kern="1200" dirty="0" smtClean="0">
                          <a:ln w="900" cmpd="sng">
                            <a:solidFill>
                              <a:schemeClr val="tx1"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FF0000"/>
                          </a:solidFill>
                          <a:latin typeface="Arial Narrow" pitchFamily="34" charset="0"/>
                          <a:ea typeface="Times New Roman" pitchFamily="18" charset="0"/>
                          <a:cs typeface="Times New Roman" pitchFamily="18" charset="0"/>
                        </a:rPr>
                        <a:t>особо</a:t>
                      </a:r>
                    </a:p>
                    <a:p>
                      <a:pPr algn="ctr">
                        <a:lnSpc>
                          <a:spcPts val="2200"/>
                        </a:lnSpc>
                      </a:pPr>
                      <a:r>
                        <a:rPr lang="ru-RU" sz="2000" b="1" kern="1200" dirty="0" smtClean="0">
                          <a:ln w="900" cmpd="sng">
                            <a:solidFill>
                              <a:schemeClr val="tx1"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FF0000"/>
                          </a:solidFill>
                          <a:latin typeface="Arial Narrow" pitchFamily="34" charset="0"/>
                          <a:ea typeface="Times New Roman" pitchFamily="18" charset="0"/>
                          <a:cs typeface="Times New Roman" pitchFamily="18" charset="0"/>
                        </a:rPr>
                        <a:t>опасные</a:t>
                      </a:r>
                      <a:endParaRPr lang="ru-RU" sz="2000" b="1" kern="1200" dirty="0">
                        <a:ln w="900" cmpd="sng">
                          <a:solidFill>
                            <a:schemeClr val="tx1"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latin typeface="Arial Narrow" pitchFamily="34" charset="0"/>
                        <a:ea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2000" b="1" kern="1200" baseline="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r>
                        <a:rPr lang="ru-RU" sz="2000" b="1" kern="1200" baseline="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Times New Roman" pitchFamily="18" charset="0"/>
                        </a:rPr>
                        <a:t>) </a:t>
                      </a:r>
                      <a:r>
                        <a:rPr lang="ru-RU" sz="2000" b="1" kern="1200" dirty="0" smtClean="0">
                          <a:ln w="900" cmpd="sng">
                            <a:solidFill>
                              <a:prstClr val="black">
                                <a:alpha val="55000"/>
                              </a:prstClr>
                            </a:solidFill>
                            <a:prstDash val="solid"/>
                          </a:ln>
                          <a:solidFill>
                            <a:srgbClr val="7013ED"/>
                          </a:solidFill>
                          <a:latin typeface="Arial Narrow" pitchFamily="34" charset="0"/>
                          <a:ea typeface="+mn-ea"/>
                          <a:cs typeface="Times New Roman" pitchFamily="18" charset="0"/>
                        </a:rPr>
                        <a:t>особая сырость (</a:t>
                      </a:r>
                      <a:r>
                        <a:rPr lang="ru-RU" sz="2000" b="1" kern="1200" dirty="0" err="1" smtClean="0">
                          <a:ln w="900" cmpd="sng">
                            <a:solidFill>
                              <a:prstClr val="black">
                                <a:alpha val="55000"/>
                              </a:prstClr>
                            </a:solidFill>
                            <a:prstDash val="solid"/>
                          </a:ln>
                          <a:solidFill>
                            <a:srgbClr val="7013ED"/>
                          </a:solidFill>
                          <a:latin typeface="Arial Narrow" pitchFamily="34" charset="0"/>
                          <a:ea typeface="+mn-ea"/>
                          <a:cs typeface="Times New Roman" pitchFamily="18" charset="0"/>
                        </a:rPr>
                        <a:t>отн</a:t>
                      </a:r>
                      <a:r>
                        <a:rPr lang="ru-RU" sz="2000" b="1" kern="1200" dirty="0" smtClean="0">
                          <a:ln w="900" cmpd="sng">
                            <a:solidFill>
                              <a:prstClr val="black">
                                <a:alpha val="55000"/>
                              </a:prstClr>
                            </a:solidFill>
                            <a:prstDash val="solid"/>
                          </a:ln>
                          <a:solidFill>
                            <a:srgbClr val="7013ED"/>
                          </a:solidFill>
                          <a:latin typeface="Arial Narrow" pitchFamily="34" charset="0"/>
                          <a:ea typeface="+mn-ea"/>
                          <a:cs typeface="Times New Roman" pitchFamily="18" charset="0"/>
                        </a:rPr>
                        <a:t>. влажность воздуха близка к 100% );</a:t>
                      </a: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2000" b="1" kern="1200" baseline="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Times New Roman" pitchFamily="18" charset="0"/>
                        </a:rPr>
                        <a:t>2</a:t>
                      </a:r>
                      <a:r>
                        <a:rPr lang="ru-RU" sz="2000" b="1" kern="1200" baseline="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Times New Roman" pitchFamily="18" charset="0"/>
                        </a:rPr>
                        <a:t>) </a:t>
                      </a:r>
                      <a:r>
                        <a:rPr lang="ru-RU" sz="2000" b="1" kern="1200" dirty="0" smtClean="0">
                          <a:ln w="900" cmpd="sng">
                            <a:solidFill>
                              <a:prstClr val="black">
                                <a:alpha val="55000"/>
                              </a:prstClr>
                            </a:solidFill>
                            <a:prstDash val="solid"/>
                          </a:ln>
                          <a:solidFill>
                            <a:srgbClr val="7013ED"/>
                          </a:solidFill>
                          <a:latin typeface="Arial Narrow" pitchFamily="34" charset="0"/>
                          <a:ea typeface="+mn-ea"/>
                          <a:cs typeface="Times New Roman" pitchFamily="18" charset="0"/>
                        </a:rPr>
                        <a:t>химически активная или органическая среда (разрушающие изоляцию и токоведущие части ЭУ);</a:t>
                      </a: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2000" b="1" kern="1200" baseline="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Times New Roman" pitchFamily="18" charset="0"/>
                        </a:rPr>
                        <a:t>3</a:t>
                      </a:r>
                      <a:r>
                        <a:rPr lang="ru-RU" sz="2000" b="1" kern="1200" baseline="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Times New Roman" pitchFamily="18" charset="0"/>
                        </a:rPr>
                        <a:t>) </a:t>
                      </a:r>
                      <a:r>
                        <a:rPr lang="ru-RU" sz="2000" b="1" kern="1200" dirty="0" smtClean="0">
                          <a:ln w="900" cmpd="sng">
                            <a:solidFill>
                              <a:prstClr val="black">
                                <a:alpha val="55000"/>
                              </a:prstClr>
                            </a:solidFill>
                            <a:prstDash val="solid"/>
                          </a:ln>
                          <a:solidFill>
                            <a:srgbClr val="7013ED"/>
                          </a:solidFill>
                          <a:latin typeface="Arial Narrow" pitchFamily="34" charset="0"/>
                          <a:ea typeface="+mn-ea"/>
                          <a:cs typeface="Times New Roman" pitchFamily="18" charset="0"/>
                        </a:rPr>
                        <a:t>одновременно два и более условий повышенной опасности.</a:t>
                      </a: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ru-RU" sz="2000" b="1" kern="1200" baseline="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Times New Roman" pitchFamily="18" charset="0"/>
                        </a:rPr>
                        <a:t>    </a:t>
                      </a:r>
                      <a:r>
                        <a:rPr lang="ru-RU" sz="2000" b="1" kern="1200" dirty="0" smtClean="0">
                          <a:ln w="900" cmpd="sng">
                            <a:solidFill>
                              <a:schemeClr val="tx1"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FF0000"/>
                          </a:solidFill>
                          <a:latin typeface="Arial Narrow" pitchFamily="34" charset="0"/>
                          <a:ea typeface="Times New Roman" pitchFamily="18" charset="0"/>
                          <a:cs typeface="Times New Roman" pitchFamily="18" charset="0"/>
                        </a:rPr>
                        <a:t>Территория открытых ЭУ в отношении опасности поражения людей электрическим током приравнивается к особо опасным</a:t>
                      </a:r>
                      <a:r>
                        <a:rPr lang="en-US" sz="2000" b="1" kern="1200" dirty="0" smtClean="0">
                          <a:ln w="900" cmpd="sng">
                            <a:solidFill>
                              <a:schemeClr val="tx1"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FF0000"/>
                          </a:solidFill>
                          <a:latin typeface="Arial Narrow" pitchFamily="34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2000" b="1" kern="1200" dirty="0" smtClean="0">
                          <a:ln w="900" cmpd="sng">
                            <a:solidFill>
                              <a:schemeClr val="tx1"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FF0000"/>
                          </a:solidFill>
                          <a:latin typeface="Arial Narrow" pitchFamily="34" charset="0"/>
                          <a:ea typeface="Times New Roman" pitchFamily="18" charset="0"/>
                          <a:cs typeface="Times New Roman" pitchFamily="18" charset="0"/>
                        </a:rPr>
                        <a:t>помещениям.</a:t>
                      </a:r>
                      <a:endParaRPr lang="ru-RU" sz="2000" b="1" kern="1200" dirty="0">
                        <a:ln w="900" cmpd="sng">
                          <a:solidFill>
                            <a:schemeClr val="tx1"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latin typeface="Arial Narrow" pitchFamily="34" charset="0"/>
                        <a:ea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0651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2000" b="1" kern="1200" baseline="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Arial" pitchFamily="34" charset="0"/>
                        </a:rPr>
                        <a:t>3. </a:t>
                      </a:r>
                      <a:r>
                        <a:rPr lang="ru-RU" sz="2000" b="1" kern="1200" dirty="0" smtClean="0">
                          <a:ln w="12700">
                            <a:solidFill>
                              <a:prstClr val="black"/>
                            </a:solidFill>
                            <a:prstDash val="solid"/>
                          </a:ln>
                          <a:solidFill>
                            <a:srgbClr val="00FF99"/>
                          </a:solidFill>
                          <a:latin typeface="Arial Narrow" pitchFamily="34" charset="0"/>
                          <a:ea typeface="Cambria Math" pitchFamily="18" charset="0"/>
                          <a:cs typeface="Arial" pitchFamily="34" charset="0"/>
                        </a:rPr>
                        <a:t>Помещения</a:t>
                      </a: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2000" b="1" kern="1200" dirty="0" smtClean="0">
                          <a:ln w="12700">
                            <a:solidFill>
                              <a:prstClr val="black"/>
                            </a:solidFill>
                            <a:prstDash val="solid"/>
                          </a:ln>
                          <a:solidFill>
                            <a:srgbClr val="00FF99"/>
                          </a:solidFill>
                          <a:latin typeface="Arial Narrow" pitchFamily="34" charset="0"/>
                          <a:ea typeface="Cambria Math" pitchFamily="18" charset="0"/>
                          <a:cs typeface="Arial" pitchFamily="34" charset="0"/>
                        </a:rPr>
                        <a:t>без повышен –ной опасности</a:t>
                      </a:r>
                    </a:p>
                  </a:txBody>
                  <a:tcPr marL="36000" marR="36000" marT="36000" marB="360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ru-RU" sz="2000" b="1" kern="1200" dirty="0" smtClean="0">
                          <a:ln w="12700">
                            <a:solidFill>
                              <a:prstClr val="black"/>
                            </a:solidFill>
                            <a:prstDash val="solid"/>
                          </a:ln>
                          <a:solidFill>
                            <a:srgbClr val="00FF99"/>
                          </a:solidFill>
                          <a:latin typeface="Arial Narrow" pitchFamily="34" charset="0"/>
                          <a:ea typeface="Cambria Math" pitchFamily="18" charset="0"/>
                          <a:cs typeface="Arial" pitchFamily="34" charset="0"/>
                        </a:rPr>
                        <a:t>   Помещения, в которых отсутствуют условия, создающие повышенную или особую опасность</a:t>
                      </a:r>
                      <a:r>
                        <a:rPr lang="ru-RU" sz="2000" b="1" kern="1200" baseline="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Times New Roman" pitchFamily="18" charset="0"/>
                        </a:rPr>
                        <a:t>.</a:t>
                      </a:r>
                      <a:endParaRPr lang="ru-RU" sz="2000" b="1" kern="1200" baseline="0" dirty="0">
                        <a:solidFill>
                          <a:schemeClr val="dk1"/>
                        </a:solidFill>
                        <a:latin typeface="Arial Narrow" pitchFamily="34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Скругленный прямоугольник 16"/>
          <p:cNvSpPr/>
          <p:nvPr/>
        </p:nvSpPr>
        <p:spPr bwMode="auto">
          <a:xfrm>
            <a:off x="2699792" y="44624"/>
            <a:ext cx="3744415" cy="620856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ts val="2000"/>
              </a:lnSpc>
              <a:spcBef>
                <a:spcPct val="0"/>
              </a:spcBef>
              <a:defRPr/>
            </a:pPr>
            <a:r>
              <a:rPr lang="ru-RU" sz="2000" b="1" dirty="0" smtClean="0">
                <a:ln w="1905"/>
                <a:solidFill>
                  <a:prstClr val="black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cs typeface="Arial" pitchFamily="34" charset="0"/>
              </a:rPr>
              <a:t>КЛАССИФИКАЦИЯ ПОМЕЩЕНИЙ ПО ЭЛЕКТРОБЕЗОПАСНОСТИ</a:t>
            </a:r>
            <a:endParaRPr lang="ru-RU" sz="2000" b="1" dirty="0">
              <a:ln w="1905"/>
              <a:solidFill>
                <a:prstClr val="black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 Narrow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745798"/>
      </p:ext>
    </p:extLst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4" name="Прямоугольник 13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6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46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 bwMode="auto">
          <a:xfrm>
            <a:off x="1691680" y="44624"/>
            <a:ext cx="5760640" cy="620856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  <a:spcBef>
                <a:spcPct val="0"/>
              </a:spcBef>
              <a:defRPr/>
            </a:pPr>
            <a:r>
              <a:rPr lang="ru-RU" sz="2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cs typeface="Arial" pitchFamily="34" charset="0"/>
              </a:rPr>
              <a:t>КЛАССИФИКАЦИЯ </a:t>
            </a:r>
            <a:r>
              <a:rPr lang="ru-RU" sz="20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cs typeface="Arial" pitchFamily="34" charset="0"/>
              </a:rPr>
              <a:t>ОБОРУДОВАНИЯ ПО СПОСОБУ ЗАЩИТЫ ОТ ПОРАЖЕНИЯ ЭЛЕКТРИЧЕСКИМ ТОКОМ</a:t>
            </a:r>
          </a:p>
        </p:txBody>
      </p:sp>
      <p:sp>
        <p:nvSpPr>
          <p:cNvPr id="3" name="Скругленный прямоугольник 2"/>
          <p:cNvSpPr/>
          <p:nvPr/>
        </p:nvSpPr>
        <p:spPr bwMode="auto">
          <a:xfrm>
            <a:off x="107504" y="1340768"/>
            <a:ext cx="8496944" cy="1152128"/>
          </a:xfrm>
          <a:prstGeom prst="roundRect">
            <a:avLst/>
          </a:prstGeom>
          <a:ln>
            <a:headEnd type="stealth" w="sm" len="sm"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468000">
              <a:lnSpc>
                <a:spcPts val="2800"/>
              </a:lnSpc>
            </a:pPr>
            <a:r>
              <a:rPr lang="ru-RU" sz="2400" dirty="0" smtClean="0">
                <a:latin typeface="Arial Narrow" pitchFamily="34" charset="0"/>
              </a:rPr>
              <a:t> </a:t>
            </a:r>
            <a:r>
              <a:rPr lang="ru-RU" sz="24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Класс 0 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- защита обеспечивается основной 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изоляцией (отсутствует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электрическое соединение открытых проводящих частей, если таковые имеются, с защитным проводником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).</a:t>
            </a:r>
            <a:endParaRPr lang="ru-RU" dirty="0"/>
          </a:p>
        </p:txBody>
      </p:sp>
      <p:sp>
        <p:nvSpPr>
          <p:cNvPr id="18" name="Скругленный прямоугольник 17"/>
          <p:cNvSpPr/>
          <p:nvPr/>
        </p:nvSpPr>
        <p:spPr bwMode="auto">
          <a:xfrm>
            <a:off x="2708176" y="692696"/>
            <a:ext cx="3736032" cy="423664"/>
          </a:xfrm>
          <a:prstGeom prst="roundRect">
            <a:avLst/>
          </a:prstGeom>
          <a:ln>
            <a:headEnd type="stealth" w="sm" len="sm"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ts val="2800"/>
              </a:lnSpc>
            </a:pPr>
            <a:r>
              <a:rPr lang="ru-RU" sz="2000" dirty="0" smtClean="0">
                <a:latin typeface="Arial Narrow" pitchFamily="34" charset="0"/>
              </a:rPr>
              <a:t> 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Согласно  </a:t>
            </a: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ГОСТ Р МЭК 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536-94</a:t>
            </a:r>
            <a:r>
              <a:rPr lang="ru-RU" sz="20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.</a:t>
            </a:r>
            <a:endParaRPr lang="ru-RU" dirty="0"/>
          </a:p>
        </p:txBody>
      </p:sp>
      <p:sp>
        <p:nvSpPr>
          <p:cNvPr id="19" name="Скругленный прямоугольник 18"/>
          <p:cNvSpPr/>
          <p:nvPr/>
        </p:nvSpPr>
        <p:spPr bwMode="auto">
          <a:xfrm>
            <a:off x="107504" y="2780928"/>
            <a:ext cx="8496944" cy="1152128"/>
          </a:xfrm>
          <a:prstGeom prst="roundRect">
            <a:avLst/>
          </a:prstGeom>
          <a:ln>
            <a:headEnd type="stealth" w="sm" len="sm"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432000">
              <a:lnSpc>
                <a:spcPts val="2800"/>
              </a:lnSpc>
            </a:pPr>
            <a:r>
              <a:rPr lang="ru-RU" sz="2400" dirty="0" smtClean="0">
                <a:latin typeface="Arial Narrow" pitchFamily="34" charset="0"/>
              </a:rPr>
              <a:t> </a:t>
            </a:r>
            <a:r>
              <a:rPr lang="ru-RU" sz="24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Класс </a:t>
            </a:r>
            <a:r>
              <a:rPr lang="en-US" sz="24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lang="ru-RU" sz="24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-  защита обеспечивается основной изоляцией и соединением открытых проводящих частей, доступных прикосновению, с защитным проводником стационарной проводки.</a:t>
            </a:r>
          </a:p>
        </p:txBody>
      </p:sp>
      <p:sp>
        <p:nvSpPr>
          <p:cNvPr id="20" name="Скругленный прямоугольник 19"/>
          <p:cNvSpPr/>
          <p:nvPr/>
        </p:nvSpPr>
        <p:spPr bwMode="auto">
          <a:xfrm>
            <a:off x="107504" y="4149080"/>
            <a:ext cx="8496944" cy="936104"/>
          </a:xfrm>
          <a:prstGeom prst="roundRect">
            <a:avLst/>
          </a:prstGeom>
          <a:ln>
            <a:headEnd type="stealth" w="sm" len="sm"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432000">
              <a:lnSpc>
                <a:spcPts val="2800"/>
              </a:lnSpc>
            </a:pPr>
            <a:r>
              <a:rPr lang="ru-RU" sz="2400" dirty="0" smtClean="0">
                <a:latin typeface="Arial Narrow" pitchFamily="34" charset="0"/>
              </a:rPr>
              <a:t> </a:t>
            </a:r>
            <a:r>
              <a:rPr lang="ru-RU" sz="24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Класс </a:t>
            </a:r>
            <a:r>
              <a:rPr lang="en-US" sz="24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II</a:t>
            </a:r>
            <a:r>
              <a:rPr lang="ru-RU" sz="24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-  защита 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обеспечивается</a:t>
            </a:r>
            <a:r>
              <a:rPr lang="en-US" sz="24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применением двойной или усиленной изоляции  ( отсутствуют средства защитного заземления 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).</a:t>
            </a:r>
            <a:endParaRPr lang="ru-RU" sz="2400" dirty="0">
              <a:solidFill>
                <a:prstClr val="black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 bwMode="auto">
          <a:xfrm>
            <a:off x="107504" y="5373216"/>
            <a:ext cx="8496944" cy="1071736"/>
          </a:xfrm>
          <a:prstGeom prst="round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  <a:headEnd type="stealth" w="sm" len="sm"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432000">
              <a:lnSpc>
                <a:spcPts val="2800"/>
              </a:lnSpc>
            </a:pPr>
            <a:r>
              <a:rPr lang="ru-RU" sz="2400" dirty="0" smtClean="0">
                <a:latin typeface="Arial Narrow" pitchFamily="34" charset="0"/>
              </a:rPr>
              <a:t> </a:t>
            </a:r>
            <a:r>
              <a:rPr lang="ru-RU" sz="24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Класс </a:t>
            </a:r>
            <a:r>
              <a:rPr lang="en-US" sz="24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III</a:t>
            </a:r>
            <a:r>
              <a:rPr lang="ru-RU" sz="24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-  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защита</a:t>
            </a:r>
            <a:r>
              <a:rPr lang="ru-RU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основана на питании от источника безопасного сверхнизкого напряжения ( не возникают напряжения выше безопасного сверхнизкого напряжения ). </a:t>
            </a: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Группа 13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6" name="Прямоугольник 15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7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47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 bwMode="auto">
          <a:xfrm>
            <a:off x="107504" y="764704"/>
            <a:ext cx="8496944" cy="792088"/>
          </a:xfrm>
          <a:prstGeom prst="round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  <a:headEnd type="stealth" w="sm" len="sm"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432000">
              <a:lnSpc>
                <a:spcPts val="2600"/>
              </a:lnSpc>
            </a:pPr>
            <a:r>
              <a:rPr lang="ru-RU" sz="2400" dirty="0" smtClean="0">
                <a:latin typeface="Arial Narrow" pitchFamily="34" charset="0"/>
              </a:rPr>
              <a:t> 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Электроустановки должны эксплуатироваться в соответствии 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с нормативными документами по Электробезопасности:</a:t>
            </a:r>
            <a:endParaRPr lang="ru-RU" sz="2400" dirty="0">
              <a:solidFill>
                <a:prstClr val="black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 bwMode="auto">
          <a:xfrm>
            <a:off x="2267744" y="44624"/>
            <a:ext cx="4592794" cy="620856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  <a:spcBef>
                <a:spcPct val="0"/>
              </a:spcBef>
              <a:defRPr/>
            </a:pPr>
            <a:r>
              <a:rPr lang="ru-RU" sz="2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cs typeface="Arial" pitchFamily="34" charset="0"/>
              </a:rPr>
              <a:t>ОРГАНИЗАЦИЯ БЕЗОПАСНОЙ ЭКСПЛУАТАЦИИ ЭЛЕКТРОУСТАНОВОК</a:t>
            </a:r>
            <a:endParaRPr lang="ru-RU" sz="20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 Narrow" pitchFamily="34" charset="0"/>
              <a:cs typeface="Arial" pitchFamily="34" charset="0"/>
            </a:endParaRPr>
          </a:p>
        </p:txBody>
      </p:sp>
      <p:pic>
        <p:nvPicPr>
          <p:cNvPr id="306177" name="Picture 1" descr="http://www.smiot.ru/img/eb-book-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98" y="3163467"/>
            <a:ext cx="1123950" cy="1417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6179" name="Picture 3" descr="http://www.smiot.ru/img/eb-book-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00808"/>
            <a:ext cx="1123950" cy="139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6183" name="Picture 7" descr="http://www.smiot.ru/img/eb-book-3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725144"/>
            <a:ext cx="112395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Скругленный прямоугольник 23"/>
          <p:cNvSpPr/>
          <p:nvPr/>
        </p:nvSpPr>
        <p:spPr bwMode="auto">
          <a:xfrm>
            <a:off x="1314939" y="1916832"/>
            <a:ext cx="7289508" cy="847328"/>
          </a:xfrm>
          <a:prstGeom prst="roundRect">
            <a:avLst/>
          </a:prstGeom>
          <a:ln>
            <a:headEnd type="stealth" w="sm" len="sm"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>
              <a:lnSpc>
                <a:spcPts val="3000"/>
              </a:lnSpc>
            </a:pPr>
            <a:r>
              <a:rPr lang="ru-RU" sz="24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ru-RU" sz="24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ru-RU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Правила устройства электроустановок (ПУЭ</a:t>
            </a:r>
            <a:r>
              <a:rPr lang="ru-RU" sz="24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) 2002 г.</a:t>
            </a:r>
            <a:r>
              <a:rPr lang="ru-RU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endParaRPr lang="ru-RU" sz="2400" dirty="0">
              <a:solidFill>
                <a:prstClr val="black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 bwMode="auto">
          <a:xfrm>
            <a:off x="1314939" y="3507279"/>
            <a:ext cx="7289509" cy="730036"/>
          </a:xfrm>
          <a:prstGeom prst="roundRect">
            <a:avLst/>
          </a:prstGeom>
          <a:ln>
            <a:headEnd type="stealth" w="sm" len="sm"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>
              <a:lnSpc>
                <a:spcPts val="3000"/>
              </a:lnSpc>
            </a:pP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ru-RU" sz="24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2.</a:t>
            </a:r>
            <a:r>
              <a:rPr lang="ru-RU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Arial Narrow" pitchFamily="34" charset="0"/>
                <a:cs typeface="Arial" pitchFamily="34" charset="0"/>
              </a:rPr>
              <a:t>Правила технической эксплуатации </a:t>
            </a:r>
            <a:r>
              <a:rPr lang="ru-RU" sz="24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(ПТЭЭП)</a:t>
            </a:r>
            <a:r>
              <a:rPr lang="ru-RU" sz="24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66FF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Arial Narrow" pitchFamily="34" charset="0"/>
                <a:cs typeface="Arial" pitchFamily="34" charset="0"/>
              </a:rPr>
              <a:t>электроустановок  потребителей – 2003 г.</a:t>
            </a:r>
          </a:p>
        </p:txBody>
      </p:sp>
      <p:sp>
        <p:nvSpPr>
          <p:cNvPr id="26" name="Скругленный прямоугольник 25"/>
          <p:cNvSpPr/>
          <p:nvPr/>
        </p:nvSpPr>
        <p:spPr bwMode="auto">
          <a:xfrm>
            <a:off x="1314937" y="4941168"/>
            <a:ext cx="7289510" cy="968859"/>
          </a:xfrm>
          <a:prstGeom prst="roundRect">
            <a:avLst/>
          </a:prstGeom>
          <a:ln>
            <a:headEnd type="stealth" w="sm" len="sm"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>
              <a:lnSpc>
                <a:spcPts val="2600"/>
              </a:lnSpc>
            </a:pPr>
            <a:r>
              <a:rPr lang="ru-RU" sz="2400" dirty="0" smtClean="0">
                <a:latin typeface="Arial Narrow" pitchFamily="34" charset="0"/>
              </a:rPr>
              <a:t>  </a:t>
            </a:r>
            <a:r>
              <a:rPr lang="ru-RU" sz="24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3.</a:t>
            </a:r>
            <a:r>
              <a:rPr lang="ru-RU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Межотраслевые п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равила по охране труда (правила безопасности) (</a:t>
            </a:r>
            <a:r>
              <a:rPr lang="ru-RU" sz="24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ПТБ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) при эксплуатации 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электроустановок</a:t>
            </a:r>
            <a:r>
              <a:rPr lang="en-US" sz="24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 – 2013 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г</a:t>
            </a:r>
            <a:r>
              <a:rPr lang="ru-RU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.</a:t>
            </a:r>
            <a:endParaRPr lang="ru-RU" sz="2400" dirty="0">
              <a:solidFill>
                <a:prstClr val="black"/>
              </a:solidFill>
              <a:latin typeface="Arial Narrow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37857"/>
      </p:ext>
    </p:extLst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Группа 13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6" name="Прямоугольник 15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7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48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19" name="Скругленный прямоугольник 18"/>
          <p:cNvSpPr/>
          <p:nvPr/>
        </p:nvSpPr>
        <p:spPr bwMode="auto">
          <a:xfrm>
            <a:off x="1403648" y="1484784"/>
            <a:ext cx="7200800" cy="730036"/>
          </a:xfrm>
          <a:prstGeom prst="roundRect">
            <a:avLst/>
          </a:prstGeom>
          <a:ln>
            <a:headEnd type="stealth" w="sm" len="sm"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>
              <a:lnSpc>
                <a:spcPts val="3000"/>
              </a:lnSpc>
            </a:pP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ru-RU" sz="24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ru-RU" sz="24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ru-RU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009A46"/>
                </a:solidFill>
                <a:latin typeface="Arial Narrow" pitchFamily="34" charset="0"/>
                <a:cs typeface="Times New Roman" pitchFamily="18" charset="0"/>
              </a:rPr>
              <a:t>Инструкция по применению и испытанию</a:t>
            </a:r>
            <a:r>
              <a:rPr lang="ru-RU" sz="24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009A46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средств защиты, используемых в электроустановках.</a:t>
            </a:r>
            <a:endParaRPr lang="ru-RU" sz="2400" dirty="0">
              <a:solidFill>
                <a:srgbClr val="009A46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 bwMode="auto">
          <a:xfrm>
            <a:off x="827584" y="5157192"/>
            <a:ext cx="7776864" cy="1224136"/>
          </a:xfrm>
          <a:prstGeom prst="round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  <a:headEnd type="stealth" w="sm" len="sm"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432000">
              <a:lnSpc>
                <a:spcPts val="2800"/>
              </a:lnSpc>
            </a:pP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ru-RU" sz="2400" b="1" dirty="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C0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К обслуживанию электроустановок допускаются лица не моложе 18 лет, прошедшие медицинскую комиссию и имеющие квалификационную группу по технике безопасности. </a:t>
            </a:r>
          </a:p>
        </p:txBody>
      </p:sp>
      <p:sp>
        <p:nvSpPr>
          <p:cNvPr id="22" name="Скругленный прямоугольник 21"/>
          <p:cNvSpPr/>
          <p:nvPr/>
        </p:nvSpPr>
        <p:spPr bwMode="auto">
          <a:xfrm>
            <a:off x="1403648" y="3329692"/>
            <a:ext cx="7200800" cy="864096"/>
          </a:xfrm>
          <a:prstGeom prst="roundRect">
            <a:avLst/>
          </a:prstGeom>
          <a:ln>
            <a:headEnd type="stealth" w="sm" len="sm"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>
              <a:lnSpc>
                <a:spcPts val="2600"/>
              </a:lnSpc>
            </a:pPr>
            <a:r>
              <a:rPr lang="ru-RU" sz="24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ru-RU" sz="24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ru-RU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Межотраслевая инструкци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я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по 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оказанию первой помощи при несчастных случаях на производстве.</a:t>
            </a: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 bwMode="auto">
          <a:xfrm>
            <a:off x="2267744" y="44624"/>
            <a:ext cx="4592794" cy="620856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  <a:spcBef>
                <a:spcPct val="0"/>
              </a:spcBef>
              <a:defRPr/>
            </a:pPr>
            <a:r>
              <a:rPr lang="ru-RU" sz="2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cs typeface="Arial" pitchFamily="34" charset="0"/>
              </a:rPr>
              <a:t>ОРГАНИЗАЦИЯ БЕЗОПАСНОЙ ЭКСПЛУАТАЦИИ ЭЛЕКТРОУСТАНОВОК</a:t>
            </a:r>
            <a:endParaRPr lang="ru-RU" sz="20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 Narrow" pitchFamily="34" charset="0"/>
              <a:cs typeface="Arial" pitchFamily="34" charset="0"/>
            </a:endParaRPr>
          </a:p>
        </p:txBody>
      </p:sp>
      <p:pic>
        <p:nvPicPr>
          <p:cNvPr id="13" name="Рисунок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44" y="5661248"/>
            <a:ext cx="401208" cy="468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02" name="Picture 2" descr="http://www.smiot.ru/img/eb-book-4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66" y="1196752"/>
            <a:ext cx="112395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04" name="Picture 4" descr="http://www.smiot.ru/img/eb-book-5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66" y="3127496"/>
            <a:ext cx="11239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7" name="Прямоугольник 16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8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49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 bwMode="auto">
          <a:xfrm>
            <a:off x="2915817" y="44624"/>
            <a:ext cx="3312367" cy="432048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  <a:spcBef>
                <a:spcPct val="0"/>
              </a:spcBef>
              <a:defRPr/>
            </a:pPr>
            <a:r>
              <a:rPr lang="ru-RU" sz="2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cs typeface="Arial" pitchFamily="34" charset="0"/>
              </a:rPr>
              <a:t>ВИДЫ СРЕДСТВ ЗАЩИТЫ</a:t>
            </a:r>
            <a:endParaRPr lang="ru-RU" sz="20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 Narrow" pitchFamily="34" charset="0"/>
              <a:cs typeface="Arial" pitchFamily="34" charset="0"/>
            </a:endParaRPr>
          </a:p>
        </p:txBody>
      </p:sp>
      <p:grpSp>
        <p:nvGrpSpPr>
          <p:cNvPr id="3" name="Группа 2"/>
          <p:cNvGrpSpPr/>
          <p:nvPr/>
        </p:nvGrpSpPr>
        <p:grpSpPr>
          <a:xfrm>
            <a:off x="768186" y="4540019"/>
            <a:ext cx="6527508" cy="2201349"/>
            <a:chOff x="768186" y="4540019"/>
            <a:chExt cx="6527508" cy="2201349"/>
          </a:xfrm>
        </p:grpSpPr>
        <p:sp>
          <p:nvSpPr>
            <p:cNvPr id="23" name="Скругленный прямоугольник 22"/>
            <p:cNvSpPr/>
            <p:nvPr/>
          </p:nvSpPr>
          <p:spPr bwMode="auto">
            <a:xfrm>
              <a:off x="1907704" y="4540019"/>
              <a:ext cx="4627106" cy="545165"/>
            </a:xfrm>
            <a:prstGeom prst="roundRect">
              <a:avLst>
                <a:gd name="adj" fmla="val 24966"/>
              </a:avLst>
            </a:prstGeom>
            <a:gradFill flip="none" rotWithShape="1">
              <a:gsLst>
                <a:gs pos="0">
                  <a:srgbClr val="FF9900">
                    <a:tint val="66000"/>
                    <a:satMod val="160000"/>
                  </a:srgbClr>
                </a:gs>
                <a:gs pos="50000">
                  <a:srgbClr val="FF9900">
                    <a:tint val="44500"/>
                    <a:satMod val="160000"/>
                  </a:srgbClr>
                </a:gs>
                <a:gs pos="100000">
                  <a:srgbClr val="FF99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38100">
              <a:solidFill>
                <a:srgbClr val="FFC000"/>
              </a:solidFill>
              <a:headEnd type="stealth" w="sm" len="sm"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lvl="0" algn="just">
                <a:spcBef>
                  <a:spcPct val="50000"/>
                </a:spcBef>
              </a:pPr>
              <a:r>
                <a:rPr lang="ru-RU" sz="2400" b="1" dirty="0" smtClean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rPr>
                <a:t> </a:t>
              </a:r>
              <a:r>
                <a:rPr lang="ru-RU" sz="2400" b="1" dirty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rgbClr val="CC6600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rPr>
                <a:t>ЭЛЕКТРОЗАЩИТНЫЕ  СРЕДСТВА </a:t>
              </a:r>
            </a:p>
          </p:txBody>
        </p:sp>
        <p:sp>
          <p:nvSpPr>
            <p:cNvPr id="25" name="Скругленный прямоугольник 24"/>
            <p:cNvSpPr/>
            <p:nvPr/>
          </p:nvSpPr>
          <p:spPr bwMode="auto">
            <a:xfrm>
              <a:off x="768186" y="6236839"/>
              <a:ext cx="3155742" cy="504529"/>
            </a:xfrm>
            <a:prstGeom prst="roundRect">
              <a:avLst>
                <a:gd name="adj" fmla="val 24966"/>
              </a:avLst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38100">
              <a:solidFill>
                <a:srgbClr val="FFC000"/>
              </a:solidFill>
              <a:headEnd type="stealth" w="sm" len="sm"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36000" tIns="36000" rIns="36000" bIns="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>
                <a:lnSpc>
                  <a:spcPts val="2800"/>
                </a:lnSpc>
              </a:pPr>
              <a:r>
                <a:rPr lang="ru-RU" sz="2800" b="1" dirty="0" smtClean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rgbClr val="0000FF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rPr>
                <a:t> </a:t>
              </a:r>
              <a:r>
                <a:rPr lang="ru-RU" sz="2800" b="1" dirty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rPr>
                <a:t>ОСНОВНЫЕ</a:t>
              </a:r>
            </a:p>
          </p:txBody>
        </p:sp>
        <p:sp>
          <p:nvSpPr>
            <p:cNvPr id="26" name="Скругленный прямоугольник 25"/>
            <p:cNvSpPr/>
            <p:nvPr/>
          </p:nvSpPr>
          <p:spPr bwMode="auto">
            <a:xfrm>
              <a:off x="4139952" y="6236839"/>
              <a:ext cx="3155742" cy="501418"/>
            </a:xfrm>
            <a:prstGeom prst="roundRect">
              <a:avLst>
                <a:gd name="adj" fmla="val 24966"/>
              </a:avLst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38100">
              <a:solidFill>
                <a:srgbClr val="FFC000"/>
              </a:solidFill>
              <a:headEnd type="stealth" w="sm" len="sm"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36000" tIns="36000" rIns="36000" bIns="0" numCol="1" rtlCol="0" anchor="ctr" anchorCtr="1" compatLnSpc="1">
              <a:prstTxWarp prst="textNoShape">
                <a:avLst/>
              </a:prstTxWarp>
            </a:bodyPr>
            <a:lstStyle/>
            <a:p>
              <a:pPr lvl="0">
                <a:lnSpc>
                  <a:spcPts val="2800"/>
                </a:lnSpc>
              </a:pPr>
              <a:r>
                <a:rPr lang="ru-RU" sz="2800" b="1" dirty="0" smtClean="0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rgbClr val="00B050"/>
                  </a:solidFill>
                  <a:latin typeface="Arial Narrow" pitchFamily="34" charset="0"/>
                  <a:ea typeface="Cambria Math" pitchFamily="18" charset="0"/>
                  <a:cs typeface="Arial" pitchFamily="34" charset="0"/>
                </a:rPr>
                <a:t>ДОПОЛНИТЕЛЬНЫЕ</a:t>
              </a:r>
              <a:endParaRPr lang="ru-RU" sz="2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endParaRPr>
            </a:p>
          </p:txBody>
        </p:sp>
        <p:sp>
          <p:nvSpPr>
            <p:cNvPr id="30" name="Стрелка вниз 29"/>
            <p:cNvSpPr/>
            <p:nvPr/>
          </p:nvSpPr>
          <p:spPr bwMode="auto">
            <a:xfrm rot="2556350">
              <a:off x="2604412" y="5319405"/>
              <a:ext cx="313150" cy="1018327"/>
            </a:xfrm>
            <a:prstGeom prst="downArrow">
              <a:avLst>
                <a:gd name="adj1" fmla="val 50000"/>
                <a:gd name="adj2" fmla="val 67381"/>
              </a:avLst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50800" cmpd="dbl">
              <a:solidFill>
                <a:srgbClr val="969696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  <p:sp>
          <p:nvSpPr>
            <p:cNvPr id="31" name="Стрелка вниз 30"/>
            <p:cNvSpPr/>
            <p:nvPr/>
          </p:nvSpPr>
          <p:spPr bwMode="auto">
            <a:xfrm rot="18898897">
              <a:off x="5142202" y="5295283"/>
              <a:ext cx="313150" cy="1049499"/>
            </a:xfrm>
            <a:prstGeom prst="downArrow">
              <a:avLst>
                <a:gd name="adj1" fmla="val 50000"/>
                <a:gd name="adj2" fmla="val 67381"/>
              </a:avLst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50800" cmpd="dbl">
              <a:solidFill>
                <a:srgbClr val="969696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  <p:sp>
          <p:nvSpPr>
            <p:cNvPr id="24" name="Скругленный прямоугольник 23"/>
            <p:cNvSpPr/>
            <p:nvPr/>
          </p:nvSpPr>
          <p:spPr bwMode="auto">
            <a:xfrm>
              <a:off x="1907704" y="5148741"/>
              <a:ext cx="4627106" cy="329141"/>
            </a:xfrm>
            <a:prstGeom prst="roundRect">
              <a:avLst>
                <a:gd name="adj" fmla="val 24966"/>
              </a:avLst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34925">
              <a:headEnd type="stealth" w="sm" len="sm"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>
                <a:spcBef>
                  <a:spcPct val="50000"/>
                </a:spcBef>
              </a:pPr>
              <a:r>
                <a:rPr lang="ru-RU" sz="2400" b="1" dirty="0" smtClean="0">
                  <a:ln w="10541" cmpd="sng">
                    <a:solidFill>
                      <a:schemeClr val="tx1"/>
                    </a:solidFill>
                    <a:prstDash val="solid"/>
                  </a:ln>
                  <a:solidFill>
                    <a:srgbClr val="FFC000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rPr>
                <a:t> </a:t>
              </a:r>
              <a:r>
                <a:rPr lang="ru-RU" sz="2000" b="1" dirty="0" smtClean="0">
                  <a:ln w="10541" cmpd="sng">
                    <a:solidFill>
                      <a:schemeClr val="tx1"/>
                    </a:solidFill>
                    <a:prstDash val="solid"/>
                  </a:ln>
                  <a:solidFill>
                    <a:srgbClr val="FFC000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rPr>
                <a:t>ПО ФУНКЦИОНАЛЬНОМУ НАЗНАЧЕНИЮ: </a:t>
              </a:r>
              <a:endParaRPr lang="ru-RU" sz="2000" b="1" dirty="0">
                <a:ln w="10541" cmpd="sng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" name="Группа 3"/>
          <p:cNvGrpSpPr/>
          <p:nvPr/>
        </p:nvGrpSpPr>
        <p:grpSpPr>
          <a:xfrm>
            <a:off x="118390" y="620688"/>
            <a:ext cx="8457594" cy="3456384"/>
            <a:chOff x="118390" y="620688"/>
            <a:chExt cx="8457594" cy="3456384"/>
          </a:xfrm>
        </p:grpSpPr>
        <p:sp>
          <p:nvSpPr>
            <p:cNvPr id="11" name="Скругленный прямоугольник 10"/>
            <p:cNvSpPr/>
            <p:nvPr/>
          </p:nvSpPr>
          <p:spPr bwMode="auto">
            <a:xfrm>
              <a:off x="1907704" y="620688"/>
              <a:ext cx="4627106" cy="545165"/>
            </a:xfrm>
            <a:prstGeom prst="roundRect">
              <a:avLst>
                <a:gd name="adj" fmla="val 24966"/>
              </a:avLst>
            </a:prstGeom>
            <a:gradFill flip="none" rotWithShape="1">
              <a:gsLst>
                <a:gs pos="0">
                  <a:srgbClr val="FF9900">
                    <a:tint val="66000"/>
                    <a:satMod val="160000"/>
                  </a:srgbClr>
                </a:gs>
                <a:gs pos="50000">
                  <a:srgbClr val="FF9900">
                    <a:tint val="44500"/>
                    <a:satMod val="160000"/>
                  </a:srgbClr>
                </a:gs>
                <a:gs pos="100000">
                  <a:srgbClr val="FF99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38100">
              <a:solidFill>
                <a:srgbClr val="FFC000"/>
              </a:solidFill>
              <a:headEnd type="stealth" w="sm" len="sm"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lvl="0" algn="just">
                <a:spcBef>
                  <a:spcPct val="50000"/>
                </a:spcBef>
              </a:pPr>
              <a:r>
                <a:rPr lang="ru-RU" sz="2400" b="1" dirty="0" smtClean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rPr>
                <a:t> </a:t>
              </a:r>
              <a:r>
                <a:rPr lang="ru-RU" sz="2400" b="1" dirty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rgbClr val="CC6600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rPr>
                <a:t>ЭЛЕКТРОЗАЩИТНЫЕ  СРЕДСТВА </a:t>
              </a:r>
            </a:p>
          </p:txBody>
        </p:sp>
        <p:sp>
          <p:nvSpPr>
            <p:cNvPr id="20" name="Скругленный прямоугольник 19"/>
            <p:cNvSpPr/>
            <p:nvPr/>
          </p:nvSpPr>
          <p:spPr bwMode="auto">
            <a:xfrm>
              <a:off x="118390" y="2420887"/>
              <a:ext cx="2520280" cy="1656185"/>
            </a:xfrm>
            <a:prstGeom prst="roundRect">
              <a:avLst>
                <a:gd name="adj" fmla="val 8035"/>
              </a:avLst>
            </a:prstGeom>
            <a:ln w="38100">
              <a:headEnd type="stealth" w="sm" len="sm"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lvl="0">
                <a:lnSpc>
                  <a:spcPts val="2000"/>
                </a:lnSpc>
              </a:pPr>
              <a:r>
                <a:rPr lang="ru-RU" sz="2200" b="1" dirty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rPr>
                <a:t> </a:t>
              </a:r>
              <a:r>
                <a:rPr lang="ru-RU" sz="2200" b="1" dirty="0" smtClean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rPr>
                <a:t>ИЗОЛИРУЮЩИЕ: </a:t>
              </a:r>
              <a:r>
                <a:rPr lang="ru-RU" sz="2000" dirty="0">
                  <a:solidFill>
                    <a:prstClr val="black"/>
                  </a:solidFill>
                  <a:latin typeface="Arial Narrow" pitchFamily="34" charset="0"/>
                  <a:cs typeface="Arial" pitchFamily="34" charset="0"/>
                </a:rPr>
                <a:t>(диэлектрические перчатки, указатели напряжения, токоизмерительные клещи  и т.д</a:t>
              </a:r>
              <a:r>
                <a:rPr lang="ru-RU" sz="2000" dirty="0" smtClean="0">
                  <a:solidFill>
                    <a:prstClr val="black"/>
                  </a:solidFill>
                  <a:latin typeface="Arial Narrow" pitchFamily="34" charset="0"/>
                  <a:cs typeface="Arial" pitchFamily="34" charset="0"/>
                </a:rPr>
                <a:t>.);</a:t>
              </a:r>
              <a:endParaRPr lang="ru-RU" sz="20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Скругленный прямоугольник 20"/>
            <p:cNvSpPr/>
            <p:nvPr/>
          </p:nvSpPr>
          <p:spPr bwMode="auto">
            <a:xfrm>
              <a:off x="2843808" y="2420888"/>
              <a:ext cx="2736304" cy="1656184"/>
            </a:xfrm>
            <a:prstGeom prst="roundRect">
              <a:avLst>
                <a:gd name="adj" fmla="val 8035"/>
              </a:avLst>
            </a:prstGeom>
            <a:ln w="38100">
              <a:headEnd type="stealth" w="sm" len="sm"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lvl="0">
                <a:lnSpc>
                  <a:spcPts val="2000"/>
                </a:lnSpc>
              </a:pPr>
              <a:r>
                <a:rPr lang="ru-RU" sz="2200" b="1" dirty="0" smtClean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rgbClr val="0000FF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rPr>
                <a:t> </a:t>
              </a:r>
              <a:r>
                <a:rPr lang="ru-RU" sz="2200" b="1" dirty="0" smtClean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rgbClr val="FFC000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rPr>
                <a:t>ОГРАЖДАЮЩИЕ:</a:t>
              </a:r>
              <a:r>
                <a:rPr lang="ru-RU" sz="2000" dirty="0" smtClean="0">
                  <a:solidFill>
                    <a:srgbClr val="FFC000"/>
                  </a:solidFill>
                  <a:latin typeface="Arial Narrow" pitchFamily="34" charset="0"/>
                  <a:cs typeface="Arial" pitchFamily="34" charset="0"/>
                </a:rPr>
                <a:t> </a:t>
              </a:r>
              <a:r>
                <a:rPr lang="ru-RU" sz="2000" dirty="0">
                  <a:solidFill>
                    <a:prstClr val="black"/>
                  </a:solidFill>
                  <a:latin typeface="Arial Narrow" pitchFamily="34" charset="0"/>
                  <a:cs typeface="Arial" pitchFamily="34" charset="0"/>
                </a:rPr>
                <a:t>(щиты, ширмы, изолирующие колпаки, переносные заземления, знаки и плакаты безопасности</a:t>
              </a:r>
              <a:r>
                <a:rPr lang="ru-RU" sz="2000" dirty="0" smtClean="0">
                  <a:solidFill>
                    <a:prstClr val="black"/>
                  </a:solidFill>
                  <a:latin typeface="Arial Narrow" pitchFamily="34" charset="0"/>
                  <a:cs typeface="Arial" pitchFamily="34" charset="0"/>
                </a:rPr>
                <a:t>);</a:t>
              </a:r>
              <a:endParaRPr lang="ru-RU" sz="22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Скругленный прямоугольник 21"/>
            <p:cNvSpPr/>
            <p:nvPr/>
          </p:nvSpPr>
          <p:spPr bwMode="auto">
            <a:xfrm>
              <a:off x="5767672" y="2420888"/>
              <a:ext cx="2808312" cy="1656184"/>
            </a:xfrm>
            <a:prstGeom prst="roundRect">
              <a:avLst>
                <a:gd name="adj" fmla="val 8323"/>
              </a:avLst>
            </a:prstGeom>
            <a:ln w="38100">
              <a:headEnd type="stealth" w="sm" len="sm"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lvl="0">
                <a:lnSpc>
                  <a:spcPts val="2000"/>
                </a:lnSpc>
              </a:pPr>
              <a:r>
                <a:rPr lang="ru-RU" sz="2200" b="1" dirty="0" smtClean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rgbClr val="66FF33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rPr>
                <a:t>ВСПОМОГАТЕЛЬНЫЕ: </a:t>
              </a:r>
              <a:r>
                <a:rPr lang="ru-RU" sz="2000" dirty="0">
                  <a:solidFill>
                    <a:prstClr val="black"/>
                  </a:solidFill>
                  <a:latin typeface="Arial Narrow" pitchFamily="34" charset="0"/>
                  <a:cs typeface="Arial" pitchFamily="34" charset="0"/>
                </a:rPr>
                <a:t>(защитные очки, противогазы,            предохранительные пояса, страхующие канаты</a:t>
              </a:r>
              <a:r>
                <a:rPr lang="ru-RU" sz="2000" dirty="0" smtClean="0">
                  <a:solidFill>
                    <a:prstClr val="black"/>
                  </a:solidFill>
                  <a:latin typeface="Arial Narrow" pitchFamily="34" charset="0"/>
                  <a:cs typeface="Arial" pitchFamily="34" charset="0"/>
                </a:rPr>
                <a:t>).</a:t>
              </a:r>
              <a:endParaRPr lang="ru-RU" sz="22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" name="Стрелка вниз 1"/>
            <p:cNvSpPr/>
            <p:nvPr/>
          </p:nvSpPr>
          <p:spPr bwMode="auto">
            <a:xfrm>
              <a:off x="4042826" y="1546319"/>
              <a:ext cx="313150" cy="802561"/>
            </a:xfrm>
            <a:prstGeom prst="downArrow">
              <a:avLst>
                <a:gd name="adj1" fmla="val 50000"/>
                <a:gd name="adj2" fmla="val 67381"/>
              </a:avLst>
            </a:prstGeom>
            <a:gradFill flip="none" rotWithShape="1">
              <a:gsLst>
                <a:gs pos="0">
                  <a:srgbClr val="66FF33">
                    <a:tint val="66000"/>
                    <a:satMod val="160000"/>
                  </a:srgbClr>
                </a:gs>
                <a:gs pos="50000">
                  <a:srgbClr val="66FF33">
                    <a:tint val="44500"/>
                    <a:satMod val="160000"/>
                  </a:srgbClr>
                </a:gs>
                <a:gs pos="100000">
                  <a:srgbClr val="66FF33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50800" cmpd="dbl">
              <a:solidFill>
                <a:srgbClr val="969696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  <p:sp>
          <p:nvSpPr>
            <p:cNvPr id="28" name="Стрелка вниз 27"/>
            <p:cNvSpPr/>
            <p:nvPr/>
          </p:nvSpPr>
          <p:spPr bwMode="auto">
            <a:xfrm rot="19072773">
              <a:off x="6487755" y="1328304"/>
              <a:ext cx="313150" cy="1204193"/>
            </a:xfrm>
            <a:prstGeom prst="downArrow">
              <a:avLst>
                <a:gd name="adj1" fmla="val 50000"/>
                <a:gd name="adj2" fmla="val 67381"/>
              </a:avLst>
            </a:prstGeom>
            <a:gradFill flip="none" rotWithShape="1">
              <a:gsLst>
                <a:gs pos="0">
                  <a:srgbClr val="66FF33">
                    <a:tint val="66000"/>
                    <a:satMod val="160000"/>
                  </a:srgbClr>
                </a:gs>
                <a:gs pos="50000">
                  <a:srgbClr val="66FF33">
                    <a:tint val="44500"/>
                    <a:satMod val="160000"/>
                  </a:srgbClr>
                </a:gs>
                <a:gs pos="100000">
                  <a:srgbClr val="66FF33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50800" cmpd="dbl">
              <a:solidFill>
                <a:srgbClr val="969696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  <p:sp>
          <p:nvSpPr>
            <p:cNvPr id="29" name="Стрелка вниз 28"/>
            <p:cNvSpPr/>
            <p:nvPr/>
          </p:nvSpPr>
          <p:spPr bwMode="auto">
            <a:xfrm rot="2556350">
              <a:off x="1593179" y="1324770"/>
              <a:ext cx="313150" cy="1221850"/>
            </a:xfrm>
            <a:prstGeom prst="downArrow">
              <a:avLst>
                <a:gd name="adj1" fmla="val 50000"/>
                <a:gd name="adj2" fmla="val 67381"/>
              </a:avLst>
            </a:prstGeom>
            <a:gradFill flip="none" rotWithShape="1">
              <a:gsLst>
                <a:gs pos="0">
                  <a:srgbClr val="66FF33">
                    <a:tint val="66000"/>
                    <a:satMod val="160000"/>
                  </a:srgbClr>
                </a:gs>
                <a:gs pos="50000">
                  <a:srgbClr val="66FF33">
                    <a:tint val="44500"/>
                    <a:satMod val="160000"/>
                  </a:srgbClr>
                </a:gs>
                <a:gs pos="100000">
                  <a:srgbClr val="66FF33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50800" cmpd="dbl">
              <a:solidFill>
                <a:srgbClr val="969696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  <p:sp>
          <p:nvSpPr>
            <p:cNvPr id="19" name="Скругленный прямоугольник 18"/>
            <p:cNvSpPr/>
            <p:nvPr/>
          </p:nvSpPr>
          <p:spPr bwMode="auto">
            <a:xfrm>
              <a:off x="1907704" y="1227651"/>
              <a:ext cx="4627106" cy="329141"/>
            </a:xfrm>
            <a:prstGeom prst="roundRect">
              <a:avLst>
                <a:gd name="adj" fmla="val 24966"/>
              </a:avLst>
            </a:prstGeom>
            <a:ln w="34925">
              <a:headEnd type="stealth" w="sm" len="sm"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>
                <a:spcBef>
                  <a:spcPct val="50000"/>
                </a:spcBef>
              </a:pPr>
              <a:r>
                <a:rPr lang="ru-RU" sz="2400" b="1" dirty="0" smtClean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rPr>
                <a:t> </a:t>
              </a:r>
              <a:r>
                <a:rPr lang="ru-RU" sz="2200" b="1" dirty="0" smtClean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rgbClr val="0000FF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rPr>
                <a:t>ПО ПРИНЦИПУ ДЕЙСТВИЯ ДЕЛЯТ: </a:t>
              </a:r>
              <a:endParaRPr lang="ru-RU" sz="22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3" name="Прямоугольник 12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4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 bwMode="auto">
          <a:xfrm>
            <a:off x="1907704" y="44624"/>
            <a:ext cx="5021752" cy="432048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lnSpc>
                <a:spcPts val="2800"/>
              </a:lnSpc>
              <a:spcAft>
                <a:spcPct val="0"/>
              </a:spcAft>
            </a:pPr>
            <a:r>
              <a:rPr lang="ru-RU" sz="2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cs typeface="Arial" pitchFamily="34" charset="0"/>
              </a:rPr>
              <a:t>ВИДЫ ПОРАЖЕНИЯ ЭЛЕКТРИЧЕСКИМ ТОКОМ</a:t>
            </a:r>
            <a:endParaRPr lang="ru-RU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2408" y="2132856"/>
            <a:ext cx="3223801" cy="1092607"/>
          </a:xfrm>
          <a:prstGeom prst="rect">
            <a:avLst/>
          </a:prstGeom>
          <a:gradFill flip="none" rotWithShape="1">
            <a:gsLst>
              <a:gs pos="0">
                <a:srgbClr val="FF9900">
                  <a:tint val="66000"/>
                  <a:satMod val="160000"/>
                </a:srgbClr>
              </a:gs>
              <a:gs pos="50000">
                <a:srgbClr val="FF9900">
                  <a:tint val="44500"/>
                  <a:satMod val="160000"/>
                </a:srgbClr>
              </a:gs>
              <a:gs pos="100000">
                <a:srgbClr val="FF9900">
                  <a:tint val="23500"/>
                  <a:satMod val="160000"/>
                </a:srgbClr>
              </a:gs>
            </a:gsLst>
            <a:lin ang="16200000" scaled="1"/>
            <a:tileRect/>
          </a:gradFill>
          <a:ln w="31750">
            <a:solidFill>
              <a:srgbClr val="FF66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algn="just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tabLst>
                <a:tab pos="539750" algn="l"/>
              </a:tabLst>
            </a:pPr>
            <a:r>
              <a:rPr lang="ru-RU" sz="20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ЭЛЕКТРИЧЕСКИЕ </a:t>
            </a:r>
            <a:r>
              <a:rPr lang="ru-RU" sz="20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ОЖОГИ:</a:t>
            </a:r>
          </a:p>
          <a:p>
            <a:pPr marL="342900" lvl="0" indent="-342900" algn="just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539750" algn="l"/>
              </a:tabLst>
            </a:pPr>
            <a:r>
              <a:rPr lang="ru-RU" sz="2200" b="1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токовый;</a:t>
            </a:r>
            <a:r>
              <a:rPr lang="ru-RU" sz="2200" b="1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 </a:t>
            </a:r>
            <a:endParaRPr lang="ru-RU" sz="2200" b="1" dirty="0" smtClean="0">
              <a:solidFill>
                <a:prstClr val="black"/>
              </a:solidFill>
              <a:latin typeface="Arial Narrow" pitchFamily="34" charset="0"/>
              <a:ea typeface="Times New Roman" pitchFamily="18" charset="0"/>
              <a:cs typeface="Arial" pitchFamily="34" charset="0"/>
            </a:endParaRPr>
          </a:p>
          <a:p>
            <a:pPr marL="342900" lvl="0" indent="-342900" algn="just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539750" algn="l"/>
              </a:tabLst>
            </a:pPr>
            <a:r>
              <a:rPr lang="ru-RU" sz="2200" b="1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дуговой </a:t>
            </a:r>
            <a:r>
              <a:rPr lang="ru-RU" sz="2200" b="1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(более 1000 В</a:t>
            </a:r>
            <a:r>
              <a:rPr lang="ru-RU" sz="2200" b="1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).</a:t>
            </a:r>
            <a:endParaRPr lang="ru-RU" sz="2000" b="1" dirty="0">
              <a:ln w="900" cmpd="sng">
                <a:solidFill>
                  <a:schemeClr val="tx1">
                    <a:alpha val="55000"/>
                  </a:schemeClr>
                </a:solidFill>
                <a:prstDash val="solid"/>
              </a:ln>
              <a:solidFill>
                <a:srgbClr val="FF0000"/>
              </a:solidFill>
              <a:latin typeface="Arial Narrow" pitchFamily="34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08639" y="1696159"/>
            <a:ext cx="3274252" cy="2092881"/>
          </a:xfrm>
          <a:prstGeom prst="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0">
            <a:solidFill>
              <a:srgbClr val="FF66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algn="just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tabLst>
                <a:tab pos="539750" algn="l"/>
              </a:tabLst>
            </a:pPr>
            <a:r>
              <a:rPr lang="ru-RU" sz="20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4 СТЕПЕНИ ОЖОГОВ:</a:t>
            </a:r>
          </a:p>
          <a:p>
            <a:pPr marL="342900" lvl="0" indent="-342900" algn="just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539750" algn="l"/>
              </a:tabLst>
            </a:pPr>
            <a:r>
              <a:rPr lang="ru-RU" sz="2200" b="1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покраснение; </a:t>
            </a:r>
          </a:p>
          <a:p>
            <a:pPr marL="342900" lvl="0" indent="-342900" algn="just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539750" algn="l"/>
              </a:tabLst>
            </a:pPr>
            <a:r>
              <a:rPr lang="ru-RU" sz="2200" b="1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п</a:t>
            </a:r>
            <a:r>
              <a:rPr lang="ru-RU" sz="2200" b="1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узыри;</a:t>
            </a:r>
          </a:p>
          <a:p>
            <a:pPr marL="342900" lvl="0" indent="-342900" algn="just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539750" algn="l"/>
              </a:tabLst>
            </a:pPr>
            <a:r>
              <a:rPr lang="ru-RU" sz="2200" b="1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омертвление </a:t>
            </a:r>
            <a:r>
              <a:rPr lang="ru-RU" sz="2200" b="1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участков кожи;</a:t>
            </a:r>
          </a:p>
          <a:p>
            <a:pPr marL="342900" indent="-342900" algn="just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539750" algn="l"/>
              </a:tabLst>
            </a:pPr>
            <a:r>
              <a:rPr lang="ru-RU" sz="2200" b="1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обугливание</a:t>
            </a:r>
            <a:r>
              <a:rPr lang="ru-RU" sz="2200" b="1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.</a:t>
            </a:r>
          </a:p>
        </p:txBody>
      </p:sp>
      <p:sp>
        <p:nvSpPr>
          <p:cNvPr id="2" name="Стрелка вправо 1"/>
          <p:cNvSpPr/>
          <p:nvPr/>
        </p:nvSpPr>
        <p:spPr bwMode="auto">
          <a:xfrm>
            <a:off x="3809616" y="2420888"/>
            <a:ext cx="978408" cy="484632"/>
          </a:xfrm>
          <a:prstGeom prst="rightArrow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0800000" scaled="1"/>
            <a:tileRect/>
          </a:gradFill>
          <a:ln w="76200" cmpd="dbl">
            <a:solidFill>
              <a:srgbClr val="FF6600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112408" y="4027719"/>
            <a:ext cx="8470482" cy="656590"/>
          </a:xfrm>
          <a:prstGeom prst="rect">
            <a:avLst/>
          </a:prstGeom>
          <a:ln w="317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36000" tIns="36000" rIns="36000" bIns="36000" rtlCol="0" anchor="ctr" anchorCtr="0">
            <a:spAutoFit/>
          </a:bodyPr>
          <a:lstStyle/>
          <a:p>
            <a:pPr indent="457200" algn="just">
              <a:lnSpc>
                <a:spcPts val="2200"/>
              </a:lnSpc>
            </a:pPr>
            <a:r>
              <a:rPr lang="ru-RU" sz="22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Электрические знаки (метки)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—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в местах входа электрического тока (серые мозолистые образования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);</a:t>
            </a:r>
            <a:endParaRPr lang="ru-RU" sz="1200" b="1" dirty="0" smtClean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2407" y="4817934"/>
            <a:ext cx="8470483" cy="636960"/>
          </a:xfrm>
          <a:prstGeom prst="rect">
            <a:avLst/>
          </a:prstGeom>
          <a:ln w="317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36000" tIns="36000" rIns="36000" bIns="36000" rtlCol="0" anchor="ctr" anchorCtr="0">
            <a:spAutoFit/>
          </a:bodyPr>
          <a:lstStyle/>
          <a:p>
            <a:pPr indent="457200" algn="just">
              <a:lnSpc>
                <a:spcPts val="2200"/>
              </a:lnSpc>
            </a:pPr>
            <a:r>
              <a:rPr lang="ru-RU" sz="2400" b="1" dirty="0" err="1" smtClean="0">
                <a:solidFill>
                  <a:schemeClr val="tx1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электрометаллизация</a:t>
            </a:r>
            <a:r>
              <a:rPr lang="ru-RU" sz="2400" b="1" dirty="0" smtClean="0">
                <a:solidFill>
                  <a:schemeClr val="tx1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ru-RU" sz="2400" b="1" dirty="0">
                <a:solidFill>
                  <a:schemeClr val="tx1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кожи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— разбрызгивание металла в результате</a:t>
            </a:r>
            <a:r>
              <a:rPr lang="en-US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действия электрической дуги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;</a:t>
            </a:r>
            <a:endParaRPr lang="ru-RU" sz="1200" b="1" dirty="0" smtClean="0">
              <a:latin typeface="Arial Narrow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2408" y="5584057"/>
            <a:ext cx="8470483" cy="354832"/>
          </a:xfrm>
          <a:prstGeom prst="rect">
            <a:avLst/>
          </a:prstGeom>
          <a:gradFill flip="none" rotWithShape="1">
            <a:gsLst>
              <a:gs pos="0">
                <a:srgbClr val="FF6600">
                  <a:tint val="66000"/>
                  <a:satMod val="160000"/>
                </a:srgbClr>
              </a:gs>
              <a:gs pos="50000">
                <a:srgbClr val="FF6600">
                  <a:tint val="44500"/>
                  <a:satMod val="160000"/>
                </a:srgbClr>
              </a:gs>
              <a:gs pos="100000">
                <a:srgbClr val="FF6600">
                  <a:tint val="23500"/>
                  <a:satMod val="160000"/>
                </a:srgbClr>
              </a:gs>
            </a:gsLst>
            <a:lin ang="16200000" scaled="1"/>
            <a:tileRect/>
          </a:gradFill>
          <a:ln w="31750">
            <a:solidFill>
              <a:srgbClr val="FF99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36000" tIns="36000" rIns="36000" bIns="36000" rtlCol="0" anchor="ctr" anchorCtr="0">
            <a:spAutoFit/>
          </a:bodyPr>
          <a:lstStyle/>
          <a:p>
            <a:pPr indent="457200" algn="ctr">
              <a:lnSpc>
                <a:spcPts val="2200"/>
              </a:lnSpc>
            </a:pPr>
            <a:r>
              <a:rPr lang="ru-RU" sz="2400" b="1" dirty="0">
                <a:solidFill>
                  <a:schemeClr val="tx1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механические повреждения </a:t>
            </a:r>
            <a:r>
              <a:rPr lang="ru-RU" sz="2000" dirty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(разрыв связок, переломы костей</a:t>
            </a:r>
            <a:r>
              <a:rPr lang="ru-RU" sz="2000" dirty="0" smtClean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);</a:t>
            </a:r>
            <a:endParaRPr lang="ru-RU" sz="1200" b="1" dirty="0" smtClean="0">
              <a:latin typeface="Arial Narrow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2408" y="6084778"/>
            <a:ext cx="8470482" cy="656590"/>
          </a:xfrm>
          <a:prstGeom prst="rect">
            <a:avLst/>
          </a:prstGeom>
          <a:ln w="317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36000" tIns="36000" rIns="36000" bIns="36000" rtlCol="0" anchor="ctr" anchorCtr="0">
            <a:spAutoFit/>
          </a:bodyPr>
          <a:lstStyle/>
          <a:p>
            <a:pPr lvl="0" indent="468000" algn="just" eaLnBrk="0" fontAlgn="base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tabLst>
                <a:tab pos="539750" algn="l"/>
              </a:tabLst>
            </a:pPr>
            <a:r>
              <a:rPr lang="ru-RU" sz="2400" b="1" dirty="0" err="1">
                <a:solidFill>
                  <a:schemeClr val="tx1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электроофтальмия</a:t>
            </a:r>
            <a:r>
              <a:rPr lang="ru-RU" sz="2000" dirty="0" smtClean="0">
                <a:solidFill>
                  <a:prstClr val="black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— ожог наружной оболочки глаза в результате действия ультрафиолетовых лучей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;</a:t>
            </a:r>
            <a:endParaRPr lang="ru-RU" sz="1200" b="1" dirty="0" smtClean="0">
              <a:latin typeface="Arial Narrow" pitchFamily="34" charset="0"/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 bwMode="auto">
          <a:xfrm>
            <a:off x="114087" y="764704"/>
            <a:ext cx="8479970" cy="68407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0066">
                  <a:tint val="66000"/>
                  <a:satMod val="160000"/>
                </a:srgbClr>
              </a:gs>
              <a:gs pos="50000">
                <a:srgbClr val="FF0066">
                  <a:tint val="44500"/>
                  <a:satMod val="160000"/>
                </a:srgbClr>
              </a:gs>
              <a:gs pos="100000">
                <a:srgbClr val="FF0066">
                  <a:tint val="23500"/>
                  <a:satMod val="160000"/>
                </a:srgbClr>
              </a:gs>
            </a:gsLst>
            <a:lin ang="16200000" scaled="1"/>
            <a:tileRect/>
          </a:gradFill>
          <a:ln w="31750">
            <a:solidFill>
              <a:srgbClr val="7030A0"/>
            </a:solidFill>
            <a:headEnd type="stealth" w="sm" len="sm"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indent="432000" algn="just" eaLnBrk="0" fontAlgn="base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tabLst>
                <a:tab pos="539750" algn="l"/>
              </a:tabLst>
            </a:pPr>
            <a:r>
              <a:rPr lang="ru-RU" sz="22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C0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Электрические травмы </a:t>
            </a:r>
            <a:r>
              <a:rPr lang="ru-RU" sz="24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местного </a:t>
            </a:r>
            <a:r>
              <a:rPr lang="ru-RU" sz="24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действия (</a:t>
            </a:r>
            <a:r>
              <a:rPr lang="ru-RU" sz="2400" b="1" dirty="0" err="1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электротравмы</a:t>
            </a:r>
            <a:r>
              <a:rPr lang="ru-RU" sz="24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): </a:t>
            </a:r>
            <a:r>
              <a:rPr lang="ru-RU" sz="2200" b="1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66FF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20 -25% от всего </a:t>
            </a:r>
            <a:r>
              <a:rPr lang="ru-RU" sz="2200" b="1" dirty="0" err="1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66FF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электротравматизма</a:t>
            </a:r>
            <a:r>
              <a:rPr lang="ru-RU" sz="2200" b="1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66FF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:</a:t>
            </a:r>
            <a:endParaRPr lang="ru-RU" sz="2200" b="1" dirty="0">
              <a:ln w="900" cmpd="sng">
                <a:solidFill>
                  <a:schemeClr val="tx1">
                    <a:alpha val="55000"/>
                  </a:schemeClr>
                </a:solidFill>
                <a:prstDash val="solid"/>
              </a:ln>
              <a:solidFill>
                <a:srgbClr val="66FFFF"/>
              </a:solidFill>
              <a:latin typeface="Arial Narrow" pitchFamily="34" charset="0"/>
              <a:ea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7" name="Прямоугольник 16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8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50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71604" y="2857496"/>
            <a:ext cx="2045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 bwMode="auto">
          <a:xfrm>
            <a:off x="2594594" y="44624"/>
            <a:ext cx="3849613" cy="383980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  <a:spcBef>
                <a:spcPct val="0"/>
              </a:spcBef>
              <a:defRPr/>
            </a:pPr>
            <a:r>
              <a:rPr lang="ru-RU" sz="2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cs typeface="Arial" pitchFamily="34" charset="0"/>
              </a:rPr>
              <a:t>ЭЛЕКТРОЗАЩИТНЫЕ СРЕДСТВА</a:t>
            </a:r>
            <a:endParaRPr lang="ru-RU" sz="20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9" name="Скругленный прямоугольник 18"/>
          <p:cNvSpPr/>
          <p:nvPr/>
        </p:nvSpPr>
        <p:spPr bwMode="auto">
          <a:xfrm>
            <a:off x="87087" y="692696"/>
            <a:ext cx="8479970" cy="1086714"/>
          </a:xfrm>
          <a:prstGeom prst="roundRect">
            <a:avLst>
              <a:gd name="adj" fmla="val 11737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>
            <a:solidFill>
              <a:srgbClr val="FFC000"/>
            </a:solidFill>
            <a:headEnd type="stealth" w="sm" len="sm"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indent="457200">
              <a:lnSpc>
                <a:spcPts val="2800"/>
              </a:lnSpc>
            </a:pPr>
            <a:r>
              <a:rPr lang="ru-RU" sz="24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ОСНОВНЫЕ</a:t>
            </a:r>
            <a:r>
              <a:rPr lang="ru-RU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СРЕДСТВА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длительно выдерживают рабочее напряжение и позволяют работать на токоведущих частях, а </a:t>
            </a:r>
            <a:r>
              <a:rPr lang="ru-RU" sz="2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ДОПОЛНИТЕЛЬНЫЕ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- усиливают действие основных. </a:t>
            </a:r>
            <a:endParaRPr lang="ru-RU" sz="2800" b="1" dirty="0">
              <a:ln w="900" cmpd="sng">
                <a:solidFill>
                  <a:schemeClr val="tx1">
                    <a:alpha val="55000"/>
                  </a:schemeClr>
                </a:solidFill>
                <a:prstDash val="solid"/>
              </a:ln>
              <a:solidFill>
                <a:srgbClr val="FF0000"/>
              </a:solidFill>
              <a:latin typeface="Arial Narrow" pitchFamily="34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 bwMode="auto">
          <a:xfrm>
            <a:off x="107504" y="2276872"/>
            <a:ext cx="8479970" cy="582658"/>
          </a:xfrm>
          <a:prstGeom prst="roundRect">
            <a:avLst>
              <a:gd name="adj" fmla="val 21078"/>
            </a:avLst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6200000" scaled="1"/>
            <a:tileRect/>
          </a:gradFill>
          <a:ln w="38100">
            <a:solidFill>
              <a:srgbClr val="FFC000"/>
            </a:solidFill>
            <a:headEnd type="stealth" w="sm" len="sm"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spcBef>
                <a:spcPct val="50000"/>
              </a:spcBef>
            </a:pPr>
            <a:r>
              <a:rPr lang="ru-RU" sz="2600" b="1" dirty="0" smtClean="0">
                <a:ln w="900" cmpd="sng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ДЛЯ ЭЛЕКТРОУСТАНОВОК НАПРЯЖЕНИЕМ ВЫШЕ </a:t>
            </a:r>
            <a:r>
              <a:rPr lang="ru-RU" sz="28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C0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1000 </a:t>
            </a:r>
            <a:r>
              <a:rPr lang="ru-RU" sz="28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C0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В:</a:t>
            </a:r>
            <a:endParaRPr lang="ru-RU" sz="2800" b="1" dirty="0">
              <a:ln w="900" cmpd="sng">
                <a:solidFill>
                  <a:schemeClr val="tx1">
                    <a:alpha val="55000"/>
                  </a:schemeClr>
                </a:solidFill>
                <a:prstDash val="solid"/>
              </a:ln>
              <a:solidFill>
                <a:srgbClr val="C00000"/>
              </a:solidFill>
              <a:latin typeface="Arial Narrow" pitchFamily="34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 bwMode="auto">
          <a:xfrm>
            <a:off x="107504" y="3134374"/>
            <a:ext cx="8479970" cy="1734786"/>
          </a:xfrm>
          <a:prstGeom prst="roundRect">
            <a:avLst>
              <a:gd name="adj" fmla="val 7345"/>
            </a:avLst>
          </a:prstGeom>
          <a:gradFill flip="none" rotWithShape="1">
            <a:gsLst>
              <a:gs pos="0">
                <a:srgbClr val="FF9900">
                  <a:tint val="66000"/>
                  <a:satMod val="160000"/>
                </a:srgbClr>
              </a:gs>
              <a:gs pos="50000">
                <a:srgbClr val="FF9900">
                  <a:tint val="44500"/>
                  <a:satMod val="160000"/>
                </a:srgbClr>
              </a:gs>
              <a:gs pos="100000">
                <a:srgbClr val="FF9900">
                  <a:tint val="23500"/>
                  <a:satMod val="160000"/>
                </a:srgbClr>
              </a:gs>
            </a:gsLst>
            <a:lin ang="16200000" scaled="1"/>
            <a:tileRect/>
          </a:gradFill>
          <a:ln w="38100">
            <a:solidFill>
              <a:srgbClr val="FF0000">
                <a:alpha val="50000"/>
              </a:srgbClr>
            </a:solidFill>
            <a:headEnd type="stealth" w="sm" len="sm"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indent="457200" algn="just">
              <a:lnSpc>
                <a:spcPts val="2800"/>
              </a:lnSpc>
            </a:pPr>
            <a:r>
              <a:rPr lang="ru-RU" sz="22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ОСНОВНЫЕ СРЕДСТВА: 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оперативные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и измерительные штанги, токоизмерительные  клещи, указатели напряжения, изолирующие устройства и приспособления для работ на воздушных линиях с непосредственным прикосновением к токоведущим частям.</a:t>
            </a:r>
            <a:endParaRPr lang="ru-RU" sz="2400" b="1" dirty="0">
              <a:ln w="900" cmpd="sng">
                <a:solidFill>
                  <a:schemeClr val="tx1">
                    <a:alpha val="55000"/>
                  </a:schemeClr>
                </a:solidFill>
                <a:prstDash val="solid"/>
              </a:ln>
              <a:solidFill>
                <a:srgbClr val="C00000"/>
              </a:solidFill>
              <a:latin typeface="Arial Narrow" pitchFamily="34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 bwMode="auto">
          <a:xfrm>
            <a:off x="107504" y="5078590"/>
            <a:ext cx="8479970" cy="1230730"/>
          </a:xfrm>
          <a:prstGeom prst="roundRect">
            <a:avLst>
              <a:gd name="adj" fmla="val 11737"/>
            </a:avLst>
          </a:prstGeom>
          <a:gradFill flip="none" rotWithShape="1">
            <a:gsLst>
              <a:gs pos="0">
                <a:srgbClr val="66FFFF">
                  <a:tint val="66000"/>
                  <a:satMod val="160000"/>
                </a:srgbClr>
              </a:gs>
              <a:gs pos="50000">
                <a:srgbClr val="66FFFF">
                  <a:tint val="44500"/>
                  <a:satMod val="160000"/>
                </a:srgbClr>
              </a:gs>
              <a:gs pos="100000">
                <a:srgbClr val="66FFFF">
                  <a:tint val="23500"/>
                  <a:satMod val="160000"/>
                </a:srgbClr>
              </a:gs>
            </a:gsLst>
            <a:lin ang="16200000" scaled="1"/>
            <a:tileRect/>
          </a:gradFill>
          <a:ln w="38100">
            <a:solidFill>
              <a:srgbClr val="00B0F0"/>
            </a:solidFill>
            <a:headEnd type="stealth" w="sm" len="sm"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indent="432000" algn="just">
              <a:lnSpc>
                <a:spcPts val="2800"/>
              </a:lnSpc>
            </a:pPr>
            <a:r>
              <a:rPr lang="ru-RU" sz="22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ДОПОЛНИТЕЛЬНЫЕ СРЕДСТВА: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диэлектрические перчатки, боты, галоши, коврики, индивидуальные экранирующие комплекты, изолирующие подставки и накладки.</a:t>
            </a: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Группа 13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6" name="Прямоугольник 15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7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51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71604" y="2857496"/>
            <a:ext cx="2045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 bwMode="auto">
          <a:xfrm>
            <a:off x="2594594" y="44624"/>
            <a:ext cx="3849613" cy="383980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  <a:spcBef>
                <a:spcPct val="0"/>
              </a:spcBef>
              <a:defRPr/>
            </a:pPr>
            <a:r>
              <a:rPr lang="ru-RU" sz="2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cs typeface="Arial" pitchFamily="34" charset="0"/>
              </a:rPr>
              <a:t>ЭЛЕКТРОЗАЩИТНЫЕ СРЕДСТВА</a:t>
            </a:r>
            <a:endParaRPr lang="ru-RU" sz="20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 bwMode="auto">
          <a:xfrm>
            <a:off x="107504" y="1052736"/>
            <a:ext cx="8479970" cy="582658"/>
          </a:xfrm>
          <a:prstGeom prst="roundRect">
            <a:avLst>
              <a:gd name="adj" fmla="val 21078"/>
            </a:avLst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6200000" scaled="1"/>
            <a:tileRect/>
          </a:gradFill>
          <a:ln w="38100">
            <a:solidFill>
              <a:srgbClr val="FFC000"/>
            </a:solidFill>
            <a:headEnd type="stealth" w="sm" len="sm"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spcBef>
                <a:spcPct val="50000"/>
              </a:spcBef>
            </a:pPr>
            <a:r>
              <a:rPr lang="ru-RU" sz="2600" b="1" dirty="0" smtClean="0">
                <a:ln w="900" cmpd="sng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ДЛЯ ЭЛЕКТРОУСТАНОВОК НАПРЯЖЕНИЕМ ДО </a:t>
            </a:r>
            <a:r>
              <a:rPr lang="ru-RU" sz="28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C0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1000 </a:t>
            </a:r>
            <a:r>
              <a:rPr lang="ru-RU" sz="28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C0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В:</a:t>
            </a:r>
            <a:endParaRPr lang="ru-RU" sz="2800" b="1" dirty="0">
              <a:ln w="900" cmpd="sng">
                <a:solidFill>
                  <a:schemeClr val="tx1">
                    <a:alpha val="55000"/>
                  </a:schemeClr>
                </a:solidFill>
                <a:prstDash val="solid"/>
              </a:ln>
              <a:solidFill>
                <a:srgbClr val="C00000"/>
              </a:solidFill>
              <a:latin typeface="Arial Narrow" pitchFamily="34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 bwMode="auto">
          <a:xfrm>
            <a:off x="107504" y="2486302"/>
            <a:ext cx="8479970" cy="1374746"/>
          </a:xfrm>
          <a:prstGeom prst="roundRect">
            <a:avLst>
              <a:gd name="adj" fmla="val 7345"/>
            </a:avLst>
          </a:prstGeom>
          <a:gradFill flip="none" rotWithShape="1">
            <a:gsLst>
              <a:gs pos="0">
                <a:srgbClr val="FF9900">
                  <a:tint val="66000"/>
                  <a:satMod val="160000"/>
                </a:srgbClr>
              </a:gs>
              <a:gs pos="50000">
                <a:srgbClr val="FF9900">
                  <a:tint val="44500"/>
                  <a:satMod val="160000"/>
                </a:srgbClr>
              </a:gs>
              <a:gs pos="100000">
                <a:srgbClr val="FF9900">
                  <a:tint val="23500"/>
                  <a:satMod val="160000"/>
                </a:srgbClr>
              </a:gs>
            </a:gsLst>
            <a:lin ang="16200000" scaled="1"/>
            <a:tileRect/>
          </a:gradFill>
          <a:ln w="38100">
            <a:solidFill>
              <a:srgbClr val="FF0000">
                <a:alpha val="50000"/>
              </a:srgbClr>
            </a:solidFill>
            <a:headEnd type="stealth" w="sm" len="sm"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indent="432000" algn="just">
              <a:lnSpc>
                <a:spcPts val="3000"/>
              </a:lnSpc>
            </a:pPr>
            <a:r>
              <a:rPr lang="ru-RU" sz="22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ОСНОВНЫЕ СРЕДСТВА: 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диэлектрические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перчатки, слесарно-монтажный инструмент с диэлектрическими ручками, указатели напряжения, токоизмерительные клещи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.</a:t>
            </a:r>
            <a:endParaRPr lang="ru-RU" sz="2400" b="1" dirty="0">
              <a:ln w="900" cmpd="sng">
                <a:solidFill>
                  <a:schemeClr val="tx1">
                    <a:alpha val="55000"/>
                  </a:schemeClr>
                </a:solidFill>
                <a:prstDash val="solid"/>
              </a:ln>
              <a:solidFill>
                <a:srgbClr val="C00000"/>
              </a:solidFill>
              <a:latin typeface="Arial Narrow" pitchFamily="34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Скругленный прямоугольник 18"/>
          <p:cNvSpPr/>
          <p:nvPr/>
        </p:nvSpPr>
        <p:spPr bwMode="auto">
          <a:xfrm>
            <a:off x="107504" y="4509120"/>
            <a:ext cx="8479970" cy="1008112"/>
          </a:xfrm>
          <a:prstGeom prst="roundRect">
            <a:avLst>
              <a:gd name="adj" fmla="val 11737"/>
            </a:avLst>
          </a:prstGeom>
          <a:gradFill flip="none" rotWithShape="1">
            <a:gsLst>
              <a:gs pos="0">
                <a:srgbClr val="66FFFF">
                  <a:tint val="66000"/>
                  <a:satMod val="160000"/>
                </a:srgbClr>
              </a:gs>
              <a:gs pos="50000">
                <a:srgbClr val="66FFFF">
                  <a:tint val="44500"/>
                  <a:satMod val="160000"/>
                </a:srgbClr>
              </a:gs>
              <a:gs pos="100000">
                <a:srgbClr val="66FFFF">
                  <a:tint val="23500"/>
                  <a:satMod val="160000"/>
                </a:srgbClr>
              </a:gs>
            </a:gsLst>
            <a:lin ang="16200000" scaled="1"/>
            <a:tileRect/>
          </a:gradFill>
          <a:ln w="38100">
            <a:solidFill>
              <a:srgbClr val="00B0F0"/>
            </a:solidFill>
            <a:headEnd type="stealth" w="sm" len="sm"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indent="432000" algn="just">
              <a:lnSpc>
                <a:spcPts val="3000"/>
              </a:lnSpc>
            </a:pPr>
            <a:r>
              <a:rPr lang="ru-RU" sz="22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ДОПОЛНИТЕЛЬНЫЕ СРЕДСТВА: 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диэлектрические боты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, галоши, коврики,  изолирующие подставки и накладки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.</a:t>
            </a:r>
            <a:endParaRPr lang="ru-RU" sz="2400" dirty="0">
              <a:solidFill>
                <a:prstClr val="black"/>
              </a:solidFill>
              <a:latin typeface="Arial Narrow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Группа 13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6" name="Прямоугольник 15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7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52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71604" y="2857496"/>
            <a:ext cx="2045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 bwMode="auto">
          <a:xfrm>
            <a:off x="2594594" y="44624"/>
            <a:ext cx="3849613" cy="383980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  <a:spcBef>
                <a:spcPct val="0"/>
              </a:spcBef>
              <a:defRPr/>
            </a:pPr>
            <a:r>
              <a:rPr lang="ru-RU" sz="2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cs typeface="Arial" pitchFamily="34" charset="0"/>
              </a:rPr>
              <a:t>ЭЛЕКТРОЗАЩИТНЫЕ СРЕДСТВА</a:t>
            </a:r>
            <a:endParaRPr lang="ru-RU" sz="20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 bwMode="auto">
          <a:xfrm>
            <a:off x="251520" y="2708920"/>
            <a:ext cx="4267880" cy="295470"/>
          </a:xfrm>
          <a:prstGeom prst="roundRect">
            <a:avLst>
              <a:gd name="adj" fmla="val 39726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>
            <a:solidFill>
              <a:srgbClr val="FFC000"/>
            </a:solidFill>
            <a:headEnd type="stealth" w="sm" len="sm"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</a:pPr>
            <a:r>
              <a:rPr lang="ru-RU" sz="2200" b="1" dirty="0" smtClean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б) 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– электроизмерительные клещи;</a:t>
            </a:r>
          </a:p>
        </p:txBody>
      </p:sp>
      <p:pic>
        <p:nvPicPr>
          <p:cNvPr id="308226" name="Picture 2" descr="C:\Users\ALEX\Desktop\Рисунки БЖД\58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3" y="88167"/>
            <a:ext cx="6667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27" name="Picture 3" descr="C:\Users\ALEX\Desktop\Рисунки БЖД\1297451856_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755" y="1415743"/>
            <a:ext cx="1575325" cy="1293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28" name="Picture 4" descr="C:\Users\ALEX\Desktop\Рисунки БЖД\af77d980ba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724" y="1283207"/>
            <a:ext cx="1753188" cy="1346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29" name="Picture 5" descr="C:\Users\ALEX\Desktop\Рисунки БЖД\1246613687_61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786" y="3068960"/>
            <a:ext cx="1741286" cy="126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31" name="Picture 7" descr="C:\Users\ALEX\Desktop\Рисунки БЖД\it-04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694" y="4746821"/>
            <a:ext cx="5165877" cy="1275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32" name="Picture 8" descr="C:\Users\ALEX\Desktop\Рисунки БЖД\unnchf-04-preview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212976"/>
            <a:ext cx="2808312" cy="695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35" name="Picture 11" descr="C:\Users\ALEX\Desktop\Рисунки БЖД\shou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93" y="548680"/>
            <a:ext cx="7222483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Скругленный прямоугольник 19"/>
          <p:cNvSpPr/>
          <p:nvPr/>
        </p:nvSpPr>
        <p:spPr bwMode="auto">
          <a:xfrm>
            <a:off x="1974730" y="4418275"/>
            <a:ext cx="4901526" cy="32854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>
            <a:solidFill>
              <a:srgbClr val="FFC000"/>
            </a:solidFill>
            <a:headEnd type="stealth" w="sm" len="sm"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indent="468000">
              <a:lnSpc>
                <a:spcPts val="2000"/>
              </a:lnSpc>
            </a:pPr>
            <a:endParaRPr lang="ru-RU" sz="2200" dirty="0" smtClean="0">
              <a:solidFill>
                <a:prstClr val="black"/>
              </a:solidFill>
              <a:latin typeface="Arial Narrow" pitchFamily="34" charset="0"/>
              <a:cs typeface="Times New Roman" pitchFamily="18" charset="0"/>
            </a:endParaRPr>
          </a:p>
          <a:p>
            <a:pPr lvl="0" indent="468000">
              <a:lnSpc>
                <a:spcPts val="2000"/>
              </a:lnSpc>
            </a:pPr>
            <a:r>
              <a:rPr lang="ru-RU" sz="2200" b="1" dirty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г</a:t>
            </a:r>
            <a:r>
              <a:rPr lang="ru-RU" sz="2200" b="1" dirty="0" smtClean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) 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- измерители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напряжения 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до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1000 В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;</a:t>
            </a:r>
          </a:p>
          <a:p>
            <a:pPr lvl="0" indent="468000">
              <a:lnSpc>
                <a:spcPts val="2000"/>
              </a:lnSpc>
            </a:pPr>
            <a:endParaRPr lang="ru-RU" sz="2200" dirty="0" smtClean="0">
              <a:solidFill>
                <a:prstClr val="black"/>
              </a:solidFill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 bwMode="auto">
          <a:xfrm>
            <a:off x="3189103" y="6165304"/>
            <a:ext cx="4911289" cy="32854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>
            <a:solidFill>
              <a:srgbClr val="FFC000"/>
            </a:solidFill>
            <a:headEnd type="stealth" w="sm" len="sm"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</a:pPr>
            <a:r>
              <a:rPr lang="ru-RU" sz="2200" b="1" dirty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д</a:t>
            </a:r>
            <a:r>
              <a:rPr lang="ru-RU" sz="2200" b="1" dirty="0" smtClean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) 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– измерители напряжения выше 1000 В;</a:t>
            </a:r>
          </a:p>
        </p:txBody>
      </p:sp>
      <p:sp>
        <p:nvSpPr>
          <p:cNvPr id="22" name="Скругленный прямоугольник 21"/>
          <p:cNvSpPr/>
          <p:nvPr/>
        </p:nvSpPr>
        <p:spPr bwMode="auto">
          <a:xfrm>
            <a:off x="5485426" y="2742034"/>
            <a:ext cx="2965127" cy="298462"/>
          </a:xfrm>
          <a:prstGeom prst="roundRect">
            <a:avLst>
              <a:gd name="adj" fmla="val 41967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>
            <a:solidFill>
              <a:srgbClr val="FFC000"/>
            </a:solidFill>
            <a:headEnd type="stealth" w="sm" len="sm"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</a:pPr>
            <a:r>
              <a:rPr lang="ru-RU" sz="2200" b="1" dirty="0" smtClean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в)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– изолирующие клещи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;</a:t>
            </a:r>
          </a:p>
        </p:txBody>
      </p:sp>
      <p:sp>
        <p:nvSpPr>
          <p:cNvPr id="23" name="Скругленный прямоугольник 22"/>
          <p:cNvSpPr/>
          <p:nvPr/>
        </p:nvSpPr>
        <p:spPr bwMode="auto">
          <a:xfrm>
            <a:off x="2195736" y="1052737"/>
            <a:ext cx="3611241" cy="304800"/>
          </a:xfrm>
          <a:prstGeom prst="roundRect">
            <a:avLst>
              <a:gd name="adj" fmla="val 36628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>
            <a:solidFill>
              <a:srgbClr val="FFC000"/>
            </a:solidFill>
            <a:headEnd type="stealth" w="sm" len="sm"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</a:pPr>
            <a:r>
              <a:rPr lang="ru-RU" sz="2200" b="1" dirty="0" smtClean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а) 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– изолирующая штанга;</a:t>
            </a:r>
          </a:p>
        </p:txBody>
      </p:sp>
      <p:pic>
        <p:nvPicPr>
          <p:cNvPr id="308236" name="Picture 12" descr="C:\Users\ALEX\Desktop\Рисунки БЖД\uvnbu-6-35-preview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8" y="4797152"/>
            <a:ext cx="2830710" cy="2055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37" name="Picture 13" descr="C:\Users\ALEX\Desktop\Рисунки БЖД\unno-1m-preview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427" y="3352395"/>
            <a:ext cx="2977747" cy="580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39" name="Picture 15" descr="http://im0-tub-ru.yandex.net/i?id=c7e5f5c3cffbc956c6727720eaea0bd1-79-144&amp;n=2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999" y="1194251"/>
            <a:ext cx="111442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43" name="Picture 19" descr="http://im0-tub-ru.yandex.net/i?id=a05ff6ddbb3bef5e7847ae6aa214740f-96-144&amp;n=2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4" y="1661436"/>
            <a:ext cx="2046454" cy="97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47" name="Picture 23" descr="КИ-1000 Клещи изолирующие 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929" y="1198537"/>
            <a:ext cx="1438375" cy="14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3789289"/>
      </p:ext>
    </p:extLst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Группа 13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6" name="Прямоугольник 15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7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53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71604" y="2857496"/>
            <a:ext cx="2045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 bwMode="auto">
          <a:xfrm>
            <a:off x="2594594" y="44624"/>
            <a:ext cx="3849613" cy="383980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  <a:spcBef>
                <a:spcPct val="0"/>
              </a:spcBef>
              <a:defRPr/>
            </a:pPr>
            <a:r>
              <a:rPr lang="ru-RU" sz="2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cs typeface="Arial" pitchFamily="34" charset="0"/>
              </a:rPr>
              <a:t>ЭЛЕКТРОЗАЩИТНЫЕ СРЕДСТВА</a:t>
            </a:r>
            <a:endParaRPr lang="ru-RU" sz="20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 Narrow" pitchFamily="34" charset="0"/>
              <a:cs typeface="Arial" pitchFamily="34" charset="0"/>
            </a:endParaRPr>
          </a:p>
        </p:txBody>
      </p:sp>
      <p:pic>
        <p:nvPicPr>
          <p:cNvPr id="309250" name="Picture 2" descr="C:\Users\ALEX\Desktop\Рисунки БЖД\1267881195_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05" y="4653136"/>
            <a:ext cx="1655507" cy="1562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51" name="Picture 3" descr="C:\Users\ALEX\Desktop\Рисунки БЖД\zpl-1-preview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804066"/>
            <a:ext cx="2808312" cy="150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54" name="Picture 6" descr="C:\Users\ALEX\Desktop\Рисунки БЖД\dielektricheskie_boty_dielektricheskie_galoshi_диэлектрические_боты_диэлектрические_галоши-300x167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523" y="2720318"/>
            <a:ext cx="2664296" cy="1428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55" name="Picture 7" descr="C:\Users\ALEX\Desktop\Рисунки БЖД\dielectric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825206"/>
            <a:ext cx="2269498" cy="1323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 descr="C:\Users\ALEX\Desktop\Рисунки БЖД\ku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444" y="5229200"/>
            <a:ext cx="2757988" cy="835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ALEX\Desktop\Рисунки БЖД\58.gif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3" y="88167"/>
            <a:ext cx="6667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56" name="Picture 8" descr="C:\Users\ALEX\Desktop\Рисунки БЖД\1263973634_6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77" y="2636912"/>
            <a:ext cx="1236795" cy="1539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Скругленный прямоугольник 19"/>
          <p:cNvSpPr/>
          <p:nvPr/>
        </p:nvSpPr>
        <p:spPr bwMode="auto">
          <a:xfrm>
            <a:off x="1691680" y="4296428"/>
            <a:ext cx="6264696" cy="35670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>
            <a:solidFill>
              <a:srgbClr val="FFC000"/>
            </a:solidFill>
            <a:headEnd type="stealth" w="sm" len="sm"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indent="468000" algn="ctr">
              <a:lnSpc>
                <a:spcPts val="2000"/>
              </a:lnSpc>
            </a:pPr>
            <a:endParaRPr lang="ru-RU" sz="2200" dirty="0" smtClean="0">
              <a:solidFill>
                <a:prstClr val="black"/>
              </a:solidFill>
              <a:latin typeface="Arial Narrow" pitchFamily="34" charset="0"/>
              <a:cs typeface="Times New Roman" pitchFamily="18" charset="0"/>
            </a:endParaRPr>
          </a:p>
          <a:p>
            <a:pPr lvl="0" algn="ctr">
              <a:lnSpc>
                <a:spcPts val="2000"/>
              </a:lnSpc>
            </a:pPr>
            <a:r>
              <a:rPr lang="ru-RU" sz="2200" b="1" dirty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ж</a:t>
            </a:r>
            <a:r>
              <a:rPr lang="ru-RU" sz="2200" b="1" dirty="0" smtClean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) 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– диэлектрические перчатки, боты, галоши, коврики;</a:t>
            </a:r>
          </a:p>
          <a:p>
            <a:pPr lvl="0" indent="468000" algn="ctr">
              <a:lnSpc>
                <a:spcPts val="2000"/>
              </a:lnSpc>
            </a:pPr>
            <a:endParaRPr lang="ru-RU" sz="2200" dirty="0">
              <a:solidFill>
                <a:prstClr val="black"/>
              </a:solidFill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 bwMode="auto">
          <a:xfrm>
            <a:off x="2195735" y="6352902"/>
            <a:ext cx="4795424" cy="332420"/>
          </a:xfrm>
          <a:prstGeom prst="roundRect">
            <a:avLst>
              <a:gd name="adj" fmla="val 29881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>
            <a:solidFill>
              <a:srgbClr val="FFC000"/>
            </a:solidFill>
            <a:headEnd type="stealth" w="sm" len="sm"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</a:pPr>
            <a:r>
              <a:rPr lang="ru-RU" sz="2200" b="1" dirty="0" smtClean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з) 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– переносные заземления - </a:t>
            </a:r>
            <a:r>
              <a:rPr lang="ru-RU" sz="2200" dirty="0" err="1" smtClean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закоротки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.</a:t>
            </a:r>
            <a:endParaRPr lang="ru-RU" sz="2200" dirty="0">
              <a:solidFill>
                <a:prstClr val="black"/>
              </a:solidFill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22" name="Скругленный прямоугольник 21"/>
          <p:cNvSpPr/>
          <p:nvPr/>
        </p:nvSpPr>
        <p:spPr bwMode="auto">
          <a:xfrm>
            <a:off x="1619807" y="2276872"/>
            <a:ext cx="6264696" cy="392156"/>
          </a:xfrm>
          <a:prstGeom prst="roundRect">
            <a:avLst>
              <a:gd name="adj" fmla="val 44194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>
            <a:solidFill>
              <a:srgbClr val="FFC000"/>
            </a:solidFill>
            <a:headEnd type="stealth" w="sm" len="sm"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indent="468000" algn="ctr">
              <a:lnSpc>
                <a:spcPts val="2000"/>
              </a:lnSpc>
            </a:pPr>
            <a:endParaRPr lang="ru-RU" sz="2200" dirty="0" smtClean="0">
              <a:solidFill>
                <a:prstClr val="black"/>
              </a:solidFill>
              <a:latin typeface="Arial Narrow" pitchFamily="34" charset="0"/>
              <a:cs typeface="Times New Roman" pitchFamily="18" charset="0"/>
            </a:endParaRPr>
          </a:p>
          <a:p>
            <a:pPr lvl="0" algn="ctr">
              <a:lnSpc>
                <a:spcPts val="2000"/>
              </a:lnSpc>
            </a:pPr>
            <a:r>
              <a:rPr lang="ru-RU" sz="2200" b="1" dirty="0" smtClean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е) 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– инструмент с изолированными ручками;</a:t>
            </a:r>
          </a:p>
          <a:p>
            <a:pPr lvl="0" indent="468000" algn="ctr">
              <a:lnSpc>
                <a:spcPts val="2000"/>
              </a:lnSpc>
            </a:pPr>
            <a:endParaRPr lang="ru-RU" sz="2200" dirty="0">
              <a:solidFill>
                <a:prstClr val="black"/>
              </a:solidFill>
              <a:latin typeface="Arial Narrow" pitchFamily="34" charset="0"/>
              <a:cs typeface="Times New Roman" pitchFamily="18" charset="0"/>
            </a:endParaRPr>
          </a:p>
        </p:txBody>
      </p:sp>
      <p:pic>
        <p:nvPicPr>
          <p:cNvPr id="309260" name="Picture 12" descr="http://ec-spb.ru/uploads/posts/2013-12/1386335761_9855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932" y="1700808"/>
            <a:ext cx="171450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62" name="Picture 14" descr="http://ec-spb.ru/uploads/posts/2013-11/1383911673_980007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174" y="476672"/>
            <a:ext cx="17145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64" name="Picture 16" descr="http://ec-spb.ru/uploads/posts/2013-11/1383659004_9516200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194" y="1658346"/>
            <a:ext cx="1714500" cy="51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66" name="Picture 18" descr="http://ec-spb.ru/uploads/posts/2013-11/1383909979_982400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569" y="518794"/>
            <a:ext cx="171450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68" name="Picture 20" descr="http://ec-spb.ru/uploads/posts/2013-11/1383659125_9536250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551" y="885106"/>
            <a:ext cx="17145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70" name="Picture 22" descr="http://ec-spb.ru/uploads/posts/2013-11/1383658782_8726250.jp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355" y="1094656"/>
            <a:ext cx="17145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72" name="Picture 24" descr="http://ec-spb.ru/uploads/posts/2013-11/1383658442_7406160.jp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566" y="1677246"/>
            <a:ext cx="17145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74" name="Picture 26" descr="http://ec-spb.ru/uploads/posts/2013-10/1383054732_2506160.jp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900" y="1087702"/>
            <a:ext cx="171450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76" name="Picture 28" descr="http://ec-spb.ru/uploads/posts/2013-10/1382971478_1106160.jp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337" y="506988"/>
            <a:ext cx="171450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78" name="Picture 30" descr="http://ec-spb.ru/uploads/posts/2013-10/1383054565_2206160.jp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36" y="1639145"/>
            <a:ext cx="17145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80" name="Picture 32" descr="http://ec-spb.ru/uploads/posts/2013-10/1382971212_0206180.jp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28" y="1155737"/>
            <a:ext cx="171450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3789289"/>
      </p:ext>
    </p:extLst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4" name="Прямоугольник 13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6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54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 bwMode="auto">
          <a:xfrm>
            <a:off x="2557890" y="44624"/>
            <a:ext cx="3997676" cy="620856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  <a:spcBef>
                <a:spcPct val="0"/>
              </a:spcBef>
              <a:defRPr/>
            </a:pPr>
            <a:r>
              <a:rPr lang="ru-RU" sz="2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cs typeface="Arial" pitchFamily="34" charset="0"/>
              </a:rPr>
              <a:t>ЭЛЕКТРОЗАЩИТНЫЕ СРЕДСТВА. ОПИСАНИЕ</a:t>
            </a:r>
            <a:endParaRPr lang="ru-RU" sz="20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 bwMode="auto">
          <a:xfrm>
            <a:off x="118390" y="908722"/>
            <a:ext cx="8486058" cy="864094"/>
          </a:xfrm>
          <a:prstGeom prst="roundRect">
            <a:avLst>
              <a:gd name="adj" fmla="val 8035"/>
            </a:avLst>
          </a:prstGeom>
          <a:ln w="38100">
            <a:headEnd type="stealth" w="sm" len="sm"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457200" algn="just">
              <a:lnSpc>
                <a:spcPts val="2800"/>
              </a:lnSpc>
            </a:pPr>
            <a:r>
              <a:rPr lang="ru-RU" sz="22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ИЗОЛИРУЮЩИЕ</a:t>
            </a:r>
            <a:r>
              <a:rPr lang="ru-RU" sz="2400" b="1" dirty="0">
                <a:solidFill>
                  <a:srgbClr val="0066FF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ru-RU" sz="24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ШТАНГИ</a:t>
            </a:r>
            <a:r>
              <a:rPr lang="ru-RU" sz="2400" dirty="0" smtClean="0">
                <a:solidFill>
                  <a:srgbClr val="0066FF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предназначены для выполнения оперативной работы и для наложения заземления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.</a:t>
            </a:r>
            <a:endParaRPr lang="ru-RU" sz="2400" b="1" dirty="0">
              <a:ln w="900" cmpd="sng">
                <a:solidFill>
                  <a:schemeClr val="tx1">
                    <a:alpha val="55000"/>
                  </a:schemeClr>
                </a:solidFill>
                <a:prstDash val="solid"/>
              </a:ln>
              <a:solidFill>
                <a:srgbClr val="0000FF"/>
              </a:solidFill>
              <a:latin typeface="Arial Narrow" pitchFamily="34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 bwMode="auto">
          <a:xfrm>
            <a:off x="118390" y="2132856"/>
            <a:ext cx="8486058" cy="805940"/>
          </a:xfrm>
          <a:prstGeom prst="roundRect">
            <a:avLst>
              <a:gd name="adj" fmla="val 8035"/>
            </a:avLst>
          </a:prstGeom>
          <a:ln w="38100">
            <a:headEnd type="stealth" w="sm" len="sm"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457200" algn="just">
              <a:lnSpc>
                <a:spcPts val="2800"/>
              </a:lnSpc>
            </a:pPr>
            <a:r>
              <a:rPr lang="ru-RU" sz="24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lang="en-US" sz="24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ИЗОЛИРУЮЩИЕ КЛЕЩИ 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применяют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для операций с предохранителями, установки и снятия изолирующих накладок.</a:t>
            </a:r>
          </a:p>
        </p:txBody>
      </p:sp>
      <p:sp>
        <p:nvSpPr>
          <p:cNvPr id="18" name="Скругленный прямоугольник 17"/>
          <p:cNvSpPr/>
          <p:nvPr/>
        </p:nvSpPr>
        <p:spPr bwMode="auto">
          <a:xfrm>
            <a:off x="118390" y="3284984"/>
            <a:ext cx="8486058" cy="1224136"/>
          </a:xfrm>
          <a:prstGeom prst="roundRect">
            <a:avLst>
              <a:gd name="adj" fmla="val 8323"/>
            </a:avLst>
          </a:prstGeom>
          <a:ln w="38100">
            <a:headEnd type="stealth" w="sm" len="sm"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457200" algn="just">
              <a:lnSpc>
                <a:spcPts val="2800"/>
              </a:lnSpc>
            </a:pPr>
            <a:r>
              <a:rPr lang="ru-RU" sz="24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ЭЛЕКТРОИЗМЕРИТЕЛЬНЫЕ КЛЕЩИ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предназначены для измерения тока, напряжения и мощности в электрических сетях без нарушения их целости.</a:t>
            </a:r>
          </a:p>
        </p:txBody>
      </p:sp>
      <p:sp>
        <p:nvSpPr>
          <p:cNvPr id="19" name="Скругленный прямоугольник 18"/>
          <p:cNvSpPr/>
          <p:nvPr/>
        </p:nvSpPr>
        <p:spPr bwMode="auto">
          <a:xfrm>
            <a:off x="107504" y="4869160"/>
            <a:ext cx="8486058" cy="1512168"/>
          </a:xfrm>
          <a:prstGeom prst="roundRect">
            <a:avLst>
              <a:gd name="adj" fmla="val 8323"/>
            </a:avLst>
          </a:prstGeom>
          <a:ln w="38100">
            <a:headEnd type="stealth" w="sm" len="sm"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457200" algn="just">
              <a:lnSpc>
                <a:spcPts val="2800"/>
              </a:lnSpc>
            </a:pPr>
            <a:r>
              <a:rPr lang="ru-RU" sz="26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УКАЗАТЕЛИ НАПРЯЖЕНИЯ </a:t>
            </a:r>
            <a:r>
              <a:rPr lang="ru-RU" sz="26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предназначены для определения наличия напряжения, принцип их работы основан на свечении газоразрядной индикаторной лампы при протекании через неё ёмкостного тока.</a:t>
            </a: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4" name="Прямоугольник 13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6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55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71604" y="2857496"/>
            <a:ext cx="2045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 bwMode="auto">
          <a:xfrm>
            <a:off x="2557890" y="44624"/>
            <a:ext cx="3997676" cy="620856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  <a:spcBef>
                <a:spcPct val="0"/>
              </a:spcBef>
              <a:defRPr/>
            </a:pPr>
            <a:r>
              <a:rPr lang="ru-RU" sz="2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cs typeface="Arial" pitchFamily="34" charset="0"/>
              </a:rPr>
              <a:t>ЭЛЕКТРОЗАЩИТНЫЕ СРЕДСТВА. ОПИСАНИЕ</a:t>
            </a:r>
            <a:endParaRPr lang="ru-RU" sz="20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 bwMode="auto">
          <a:xfrm>
            <a:off x="107504" y="930492"/>
            <a:ext cx="8486058" cy="1584176"/>
          </a:xfrm>
          <a:prstGeom prst="roundRect">
            <a:avLst>
              <a:gd name="adj" fmla="val 8323"/>
            </a:avLst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 w="38100">
            <a:solidFill>
              <a:srgbClr val="FFC000"/>
            </a:solidFill>
            <a:headEnd type="stealth" w="sm" len="sm"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457200" algn="just">
              <a:lnSpc>
                <a:spcPts val="2800"/>
              </a:lnSpc>
            </a:pPr>
            <a:r>
              <a:rPr lang="ru-RU" sz="24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ДИЭЛЕКТРИЧЕСКИЕ РЕЗИНОВЫЕ КОВРИКИ 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применяют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в закрытых электроустановках, кроме особо сырых помещений, где необходимо использовать изолирующие подставки. Изолирующие подставки состоят из настила, укреплённого на опорных изоляторах. </a:t>
            </a:r>
          </a:p>
        </p:txBody>
      </p:sp>
      <p:sp>
        <p:nvSpPr>
          <p:cNvPr id="17" name="Скругленный прямоугольник 16"/>
          <p:cNvSpPr/>
          <p:nvPr/>
        </p:nvSpPr>
        <p:spPr bwMode="auto">
          <a:xfrm>
            <a:off x="107504" y="2996952"/>
            <a:ext cx="8486058" cy="1584176"/>
          </a:xfrm>
          <a:prstGeom prst="roundRect">
            <a:avLst>
              <a:gd name="adj" fmla="val 8323"/>
            </a:avLst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6200000" scaled="1"/>
            <a:tileRect/>
          </a:gradFill>
          <a:ln w="38100">
            <a:solidFill>
              <a:srgbClr val="00B050"/>
            </a:solidFill>
            <a:headEnd type="stealth" w="sm" len="sm"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432000">
              <a:lnSpc>
                <a:spcPts val="3000"/>
              </a:lnSpc>
            </a:pPr>
            <a:r>
              <a:rPr lang="ru-RU" sz="24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ВРЕМЕННЫЕ ОГРАЖДЕНИЯ 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-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это щиты и ширмы. Щиты высотой 1,7 м 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изготавливают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из сухого дерева без металлических креплений и окрашивают масляной краской.</a:t>
            </a:r>
          </a:p>
        </p:txBody>
      </p:sp>
      <p:sp>
        <p:nvSpPr>
          <p:cNvPr id="18" name="Скругленный прямоугольник 17"/>
          <p:cNvSpPr/>
          <p:nvPr/>
        </p:nvSpPr>
        <p:spPr bwMode="auto">
          <a:xfrm>
            <a:off x="107504" y="5085184"/>
            <a:ext cx="8486058" cy="1368152"/>
          </a:xfrm>
          <a:prstGeom prst="roundRect">
            <a:avLst>
              <a:gd name="adj" fmla="val 8323"/>
            </a:avLst>
          </a:prstGeom>
          <a:ln w="38100">
            <a:headEnd type="stealth" w="sm" len="sm"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457200" algn="just">
              <a:lnSpc>
                <a:spcPts val="2800"/>
              </a:lnSpc>
            </a:pPr>
            <a:r>
              <a:rPr lang="en-US" sz="24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ИЗОЛИРУЮЩИЕ НАКЛАДКИ 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изготовляют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из резины или текстолита. Они служат для предохранения от случайного прикосновения к токоведущим частям. </a:t>
            </a: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7" name="Прямоугольник 16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8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56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71604" y="2857496"/>
            <a:ext cx="2045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 bwMode="auto">
          <a:xfrm>
            <a:off x="2557890" y="44624"/>
            <a:ext cx="3997676" cy="620856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  <a:spcBef>
                <a:spcPct val="0"/>
              </a:spcBef>
              <a:defRPr/>
            </a:pPr>
            <a:r>
              <a:rPr lang="ru-RU" sz="2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cs typeface="Arial" pitchFamily="34" charset="0"/>
              </a:rPr>
              <a:t>ЭЛЕКТРОЗАЩИТНЫЕ СРЕДСТВА. ОПИСАНИЕ</a:t>
            </a:r>
            <a:endParaRPr lang="ru-RU" sz="20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9" name="Скругленный прямоугольник 18"/>
          <p:cNvSpPr/>
          <p:nvPr/>
        </p:nvSpPr>
        <p:spPr bwMode="auto">
          <a:xfrm>
            <a:off x="107504" y="764704"/>
            <a:ext cx="8486058" cy="3312368"/>
          </a:xfrm>
          <a:prstGeom prst="roundRect">
            <a:avLst>
              <a:gd name="adj" fmla="val 3722"/>
            </a:avLst>
          </a:prstGeom>
          <a:gradFill flip="none" rotWithShape="1">
            <a:gsLst>
              <a:gs pos="0">
                <a:schemeClr val="accent1">
                  <a:lumMod val="75000"/>
                  <a:tint val="66000"/>
                  <a:satMod val="160000"/>
                </a:schemeClr>
              </a:gs>
              <a:gs pos="50000">
                <a:schemeClr val="accent1">
                  <a:lumMod val="75000"/>
                  <a:tint val="44500"/>
                  <a:satMod val="160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38100">
            <a:solidFill>
              <a:srgbClr val="FFC000"/>
            </a:solidFill>
            <a:headEnd type="stealth" w="sm" len="sm"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468000" algn="just">
              <a:lnSpc>
                <a:spcPts val="2800"/>
              </a:lnSpc>
            </a:pP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ru-RU" sz="24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ПЕРЕНОСНЫЕ ЗАЗЕМЛЕНИЯ - ЗАКОРОТКИ 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предназначены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для защиты людей, работающих на отключённых токоведущих частях, от ошибочно поданного напряжения. Переносное заземление замыкает токоведущие части накоротко с одновременным подсоединением к «земле». </a:t>
            </a:r>
            <a:r>
              <a:rPr lang="ru-RU" sz="2600" b="1" dirty="0">
                <a:ln w="900" cmpd="sng">
                  <a:solidFill>
                    <a:schemeClr val="tx1"/>
                  </a:solidFill>
                  <a:prstDash val="solid"/>
                </a:ln>
                <a:solidFill>
                  <a:srgbClr val="66FF33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При наложении заземления – сначала заземление следует соединить с «землей», затем проверить отсутствие напряжения, после чего наложить на токоведущие части. </a:t>
            </a:r>
            <a:r>
              <a:rPr lang="ru-RU" sz="2600" b="1" dirty="0">
                <a:ln w="900" cmpd="sng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При ошибочном включении такой линии происходит автоматическое отключение </a:t>
            </a:r>
            <a:r>
              <a:rPr lang="ru-RU" sz="2600" b="1" dirty="0" smtClean="0">
                <a:ln w="900" cmpd="sng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установки!</a:t>
            </a:r>
            <a:endParaRPr lang="ru-RU" sz="2600" b="1" dirty="0">
              <a:ln w="900" cmpd="sng">
                <a:solidFill>
                  <a:schemeClr val="tx1"/>
                </a:solidFill>
                <a:prstDash val="solid"/>
              </a:ln>
              <a:solidFill>
                <a:srgbClr val="FF0000"/>
              </a:solidFill>
              <a:latin typeface="Arial Narrow" pitchFamily="34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 bwMode="auto">
          <a:xfrm>
            <a:off x="124478" y="4177544"/>
            <a:ext cx="8479970" cy="720080"/>
          </a:xfrm>
          <a:prstGeom prst="roundRect">
            <a:avLst>
              <a:gd name="adj" fmla="val 11737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>
            <a:solidFill>
              <a:srgbClr val="FF0000"/>
            </a:solidFill>
            <a:headEnd type="stealth" w="sm" len="sm"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indent="457200">
              <a:lnSpc>
                <a:spcPts val="2800"/>
              </a:lnSpc>
            </a:pPr>
            <a:r>
              <a:rPr lang="ru-RU" sz="24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CC66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ЭЛЕКТРОЗАЩИТНЫЕ СРЕДСТВА </a:t>
            </a:r>
            <a:r>
              <a:rPr lang="ru-RU" sz="2400" b="1" dirty="0" smtClean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периодически </a:t>
            </a:r>
            <a:r>
              <a:rPr lang="ru-RU" sz="2400" b="1" dirty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проходят испытания на специальных высоковольтных установках</a:t>
            </a:r>
            <a:r>
              <a:rPr lang="ru-RU" sz="2400" b="1" dirty="0" smtClean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.</a:t>
            </a:r>
            <a:endParaRPr lang="ru-RU" sz="2800" b="1" dirty="0">
              <a:ln w="900" cmpd="sng">
                <a:solidFill>
                  <a:schemeClr val="tx1">
                    <a:alpha val="55000"/>
                  </a:schemeClr>
                </a:solidFill>
                <a:prstDash val="solid"/>
              </a:ln>
              <a:solidFill>
                <a:srgbClr val="FF0000"/>
              </a:solidFill>
              <a:latin typeface="Arial Narrow" pitchFamily="34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 bwMode="auto">
          <a:xfrm>
            <a:off x="107504" y="4983627"/>
            <a:ext cx="8479970" cy="1797091"/>
          </a:xfrm>
          <a:prstGeom prst="roundRect">
            <a:avLst>
              <a:gd name="adj" fmla="val 7614"/>
            </a:avLst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 w="38100">
            <a:solidFill>
              <a:srgbClr val="C00000"/>
            </a:solidFill>
            <a:headEnd type="stealth" w="sm" len="sm"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indent="468000" algn="just">
              <a:lnSpc>
                <a:spcPts val="2600"/>
              </a:lnSpc>
            </a:pPr>
            <a:r>
              <a:rPr lang="ru-RU" sz="2600" b="1" dirty="0">
                <a:ln w="900" cmpd="sng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Диэлектрические перчатки </a:t>
            </a:r>
            <a:r>
              <a:rPr lang="ru-RU" sz="24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– 2 раза в </a:t>
            </a:r>
            <a:r>
              <a:rPr lang="ru-RU" sz="24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год. </a:t>
            </a:r>
          </a:p>
          <a:p>
            <a:pPr lvl="0" indent="468000" algn="just">
              <a:lnSpc>
                <a:spcPts val="2600"/>
              </a:lnSpc>
            </a:pPr>
            <a:r>
              <a:rPr lang="ru-RU" sz="2600" b="1" dirty="0" smtClean="0">
                <a:ln w="900" cmpd="sng">
                  <a:solidFill>
                    <a:schemeClr val="tx1"/>
                  </a:solidFill>
                  <a:prstDash val="solid"/>
                </a:ln>
                <a:gradFill flip="none" rotWithShape="1">
                  <a:gsLst>
                    <a:gs pos="0">
                      <a:srgbClr val="00B0F0">
                        <a:tint val="66000"/>
                        <a:satMod val="160000"/>
                      </a:srgbClr>
                    </a:gs>
                    <a:gs pos="50000">
                      <a:srgbClr val="00B0F0">
                        <a:tint val="44500"/>
                        <a:satMod val="160000"/>
                      </a:srgbClr>
                    </a:gs>
                    <a:gs pos="100000">
                      <a:srgbClr val="00B0F0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Галоши</a:t>
            </a:r>
            <a:r>
              <a:rPr lang="ru-RU" sz="24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– 1 раз в </a:t>
            </a:r>
            <a:r>
              <a:rPr lang="ru-RU" sz="24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год. </a:t>
            </a:r>
          </a:p>
          <a:p>
            <a:pPr lvl="0" indent="468000" algn="just">
              <a:lnSpc>
                <a:spcPts val="2600"/>
              </a:lnSpc>
            </a:pPr>
            <a:r>
              <a:rPr lang="ru-RU" sz="2600" b="1" dirty="0" smtClean="0">
                <a:ln w="900" cmpd="sng">
                  <a:solidFill>
                    <a:schemeClr val="tx1"/>
                  </a:solidFill>
                  <a:prstDash val="solid"/>
                </a:ln>
                <a:solidFill>
                  <a:srgbClr val="3366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Боты</a:t>
            </a:r>
            <a:r>
              <a:rPr lang="ru-RU" sz="24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– 1 раз в 3 </a:t>
            </a:r>
            <a:r>
              <a:rPr lang="ru-RU" sz="24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года. </a:t>
            </a:r>
          </a:p>
          <a:p>
            <a:pPr lvl="0" indent="468000" algn="just">
              <a:lnSpc>
                <a:spcPts val="2600"/>
              </a:lnSpc>
            </a:pPr>
            <a:r>
              <a:rPr lang="ru-RU" sz="26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Указатели </a:t>
            </a:r>
            <a:r>
              <a:rPr lang="ru-RU" sz="26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напряжения </a:t>
            </a:r>
            <a:r>
              <a:rPr lang="ru-RU" sz="24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– 1 раз в год.</a:t>
            </a:r>
          </a:p>
          <a:p>
            <a:pPr lvl="0" indent="468000" algn="just">
              <a:lnSpc>
                <a:spcPts val="2600"/>
              </a:lnSpc>
            </a:pPr>
            <a:r>
              <a:rPr lang="ru-RU" sz="26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И</a:t>
            </a:r>
            <a:r>
              <a:rPr lang="ru-RU" sz="26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нструмент </a:t>
            </a:r>
            <a:r>
              <a:rPr lang="ru-RU" sz="26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с диэлектрическими ручками </a:t>
            </a:r>
            <a:r>
              <a:rPr lang="ru-RU" sz="24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– 1 раз в год.</a:t>
            </a: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4" name="Прямоугольник 13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6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57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71604" y="2857496"/>
            <a:ext cx="2045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 bwMode="auto">
          <a:xfrm>
            <a:off x="1720144" y="44624"/>
            <a:ext cx="5688632" cy="620856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  <a:spcBef>
                <a:spcPct val="0"/>
              </a:spcBef>
              <a:defRPr/>
            </a:pPr>
            <a:r>
              <a:rPr lang="ru-RU" sz="2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cs typeface="Arial" pitchFamily="34" charset="0"/>
              </a:rPr>
              <a:t>ОРГАНИЗАЦИОННЫЕ ЗАЩИТНЫЕ МЕРОПРИЯТИЯ ОТ ПОРАЖЕНИЯ ЭЛЕКТРИЧЕСКИМ ТОКОМ</a:t>
            </a:r>
            <a:endParaRPr lang="ru-RU" sz="20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 bwMode="auto">
          <a:xfrm>
            <a:off x="107504" y="1002500"/>
            <a:ext cx="8486058" cy="986340"/>
          </a:xfrm>
          <a:prstGeom prst="roundRect">
            <a:avLst>
              <a:gd name="adj" fmla="val 8323"/>
            </a:avLst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 w="38100">
            <a:solidFill>
              <a:srgbClr val="FFC000"/>
            </a:solidFill>
            <a:headEnd type="stealth" w="sm" len="sm"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algn="just">
              <a:lnSpc>
                <a:spcPts val="3000"/>
              </a:lnSpc>
            </a:pPr>
            <a:r>
              <a:rPr lang="ru-RU" sz="2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ОБУЧЕНИЕ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(анализ принципов безопасной работы, моральное воздействие 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).</a:t>
            </a:r>
            <a:endParaRPr lang="ru-RU" sz="2400" dirty="0">
              <a:solidFill>
                <a:prstClr val="black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 bwMode="auto">
          <a:xfrm>
            <a:off x="107504" y="2226636"/>
            <a:ext cx="8486058" cy="986340"/>
          </a:xfrm>
          <a:prstGeom prst="roundRect">
            <a:avLst>
              <a:gd name="adj" fmla="val 8323"/>
            </a:avLst>
          </a:prstGeom>
          <a:gradFill flip="none" rotWithShape="1">
            <a:gsLst>
              <a:gs pos="0">
                <a:srgbClr val="FF9900">
                  <a:tint val="66000"/>
                  <a:satMod val="160000"/>
                </a:srgbClr>
              </a:gs>
              <a:gs pos="50000">
                <a:srgbClr val="FF9900">
                  <a:tint val="44500"/>
                  <a:satMod val="160000"/>
                </a:srgbClr>
              </a:gs>
              <a:gs pos="100000">
                <a:srgbClr val="FF9900">
                  <a:tint val="23500"/>
                  <a:satMod val="160000"/>
                </a:srgbClr>
              </a:gs>
            </a:gsLst>
            <a:lin ang="16200000" scaled="1"/>
            <a:tileRect/>
          </a:gradFill>
          <a:ln w="38100">
            <a:solidFill>
              <a:srgbClr val="FFC000"/>
            </a:solidFill>
            <a:headEnd type="stealth" w="sm" len="sm"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algn="just" eaLnBrk="0" hangingPunct="0">
              <a:lnSpc>
                <a:spcPts val="3000"/>
              </a:lnSpc>
            </a:pPr>
            <a:r>
              <a:rPr lang="ru-RU" sz="2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66FFFF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 АТТЕСТАЦИЯ 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(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проверка знаний, присвоение квалификационной группы по электробезопасности </a:t>
            </a:r>
            <a:r>
              <a:rPr lang="en-US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I-V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).</a:t>
            </a:r>
          </a:p>
        </p:txBody>
      </p:sp>
      <p:sp>
        <p:nvSpPr>
          <p:cNvPr id="18" name="Скругленный прямоугольник 17"/>
          <p:cNvSpPr/>
          <p:nvPr/>
        </p:nvSpPr>
        <p:spPr bwMode="auto">
          <a:xfrm>
            <a:off x="107504" y="3450772"/>
            <a:ext cx="8486058" cy="986340"/>
          </a:xfrm>
          <a:prstGeom prst="roundRect">
            <a:avLst>
              <a:gd name="adj" fmla="val 8323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>
            <a:solidFill>
              <a:srgbClr val="FFC000"/>
            </a:solidFill>
            <a:headEnd type="stealth" w="sm" len="sm"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algn="just" eaLnBrk="0" hangingPunct="0">
              <a:lnSpc>
                <a:spcPts val="3000"/>
              </a:lnSpc>
            </a:pPr>
            <a:r>
              <a:rPr lang="ru-RU" sz="2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ИНСТРУКТАЖИ</a:t>
            </a:r>
            <a:r>
              <a:rPr lang="ru-RU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(вводный, текущий) 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- привязка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общих знаний к предстоящей конкретной деятельности.</a:t>
            </a:r>
          </a:p>
        </p:txBody>
      </p:sp>
      <p:sp>
        <p:nvSpPr>
          <p:cNvPr id="19" name="Скругленный прямоугольник 18"/>
          <p:cNvSpPr/>
          <p:nvPr/>
        </p:nvSpPr>
        <p:spPr bwMode="auto">
          <a:xfrm>
            <a:off x="107504" y="4674908"/>
            <a:ext cx="8486058" cy="482284"/>
          </a:xfrm>
          <a:prstGeom prst="roundRect">
            <a:avLst>
              <a:gd name="adj" fmla="val 8323"/>
            </a:avLst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 w="38100">
            <a:solidFill>
              <a:srgbClr val="FFC000"/>
            </a:solidFill>
            <a:headEnd type="stealth" w="sm" len="sm"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algn="just" eaLnBrk="0" hangingPunct="0">
              <a:lnSpc>
                <a:spcPts val="3000"/>
              </a:lnSpc>
            </a:pPr>
            <a:r>
              <a:rPr lang="ru-RU" sz="2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ПРОВЕРКИ</a:t>
            </a:r>
            <a:r>
              <a:rPr lang="ru-RU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(плановые, контрольные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).</a:t>
            </a:r>
            <a:endParaRPr lang="ru-RU" sz="2400" dirty="0">
              <a:solidFill>
                <a:prstClr val="black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 bwMode="auto">
          <a:xfrm>
            <a:off x="107504" y="5517232"/>
            <a:ext cx="8486058" cy="864096"/>
          </a:xfrm>
          <a:prstGeom prst="roundRect">
            <a:avLst>
              <a:gd name="adj" fmla="val 8323"/>
            </a:avLst>
          </a:prstGeom>
          <a:gradFill flip="none" rotWithShape="1">
            <a:gsLst>
              <a:gs pos="0">
                <a:srgbClr val="66FF33">
                  <a:shade val="30000"/>
                  <a:satMod val="115000"/>
                </a:srgbClr>
              </a:gs>
              <a:gs pos="50000">
                <a:srgbClr val="66FF33">
                  <a:shade val="67500"/>
                  <a:satMod val="115000"/>
                </a:srgbClr>
              </a:gs>
              <a:gs pos="100000">
                <a:srgbClr val="66FF33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>
            <a:headEnd type="stealth" w="sm" len="sm"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-468000" eaLnBrk="0" hangingPunct="0">
              <a:lnSpc>
                <a:spcPts val="3000"/>
              </a:lnSpc>
            </a:pPr>
            <a:r>
              <a:rPr lang="ru-RU" sz="2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CC66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ПОТ РМ – 328 - 2013</a:t>
            </a:r>
            <a:r>
              <a:rPr lang="en-US" sz="2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CC66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 </a:t>
            </a:r>
            <a:r>
              <a:rPr lang="ru-RU" sz="2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CC66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  </a:t>
            </a:r>
            <a:r>
              <a:rPr lang="ru-RU" sz="26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Правила </a:t>
            </a:r>
            <a:r>
              <a:rPr lang="ru-RU" sz="26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по охране труда </a:t>
            </a:r>
            <a:r>
              <a:rPr lang="ru-RU" sz="26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при </a:t>
            </a:r>
            <a:r>
              <a:rPr lang="ru-RU" sz="26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эксплуатации электроустановок.</a:t>
            </a: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4" name="Прямоугольник 13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6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58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71604" y="2857496"/>
            <a:ext cx="2045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 bwMode="auto">
          <a:xfrm>
            <a:off x="1720144" y="44624"/>
            <a:ext cx="5688632" cy="620856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  <a:spcBef>
                <a:spcPct val="0"/>
              </a:spcBef>
              <a:defRPr/>
            </a:pPr>
            <a:r>
              <a:rPr lang="ru-RU" sz="2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cs typeface="Arial" pitchFamily="34" charset="0"/>
              </a:rPr>
              <a:t>ТЕХНИЧЕСКИЕ ЗАЩИТНЫЕ МЕРОПРИЯТИЯ ОТ ПОРАЖЕНИЯ ЭЛЕКТРИЧЕСКИМ ТОКОМ</a:t>
            </a:r>
            <a:endParaRPr lang="ru-RU" sz="20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 bwMode="auto">
          <a:xfrm>
            <a:off x="108857" y="953512"/>
            <a:ext cx="8421490" cy="1611392"/>
          </a:xfrm>
          <a:prstGeom prst="round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6600"/>
            </a:solidFill>
            <a:headEnd type="stealth" w="sm" len="sm"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ts val="2800"/>
              </a:lnSpc>
            </a:pPr>
            <a:r>
              <a:rPr lang="ru-RU" sz="2800" dirty="0">
                <a:latin typeface="Arial Narrow" pitchFamily="34" charset="0"/>
              </a:rPr>
              <a:t> </a:t>
            </a:r>
            <a:r>
              <a:rPr lang="ru-RU" sz="2800" b="1" dirty="0" smtClean="0">
                <a:latin typeface="Arial Narrow" pitchFamily="34" charset="0"/>
              </a:rPr>
              <a:t>1) </a:t>
            </a:r>
            <a:r>
              <a:rPr lang="ru-RU" sz="28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ИСКЛЮЧЕНИЕ (уменьшение вероятности) прикосновения </a:t>
            </a:r>
            <a:r>
              <a:rPr lang="ru-RU" sz="2800" dirty="0">
                <a:latin typeface="Arial Narrow" pitchFamily="34" charset="0"/>
                <a:cs typeface="Arial" pitchFamily="34" charset="0"/>
              </a:rPr>
              <a:t>к неизолированным токоведущим частям вообще или только находящимися под рабочим </a:t>
            </a:r>
            <a:r>
              <a:rPr lang="ru-RU" sz="2800" dirty="0" smtClean="0">
                <a:latin typeface="Arial Narrow" pitchFamily="34" charset="0"/>
                <a:cs typeface="Arial" pitchFamily="34" charset="0"/>
              </a:rPr>
              <a:t>напряжением.</a:t>
            </a:r>
            <a:endParaRPr lang="ru-RU" sz="2800" dirty="0"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 bwMode="auto">
          <a:xfrm>
            <a:off x="107504" y="2870148"/>
            <a:ext cx="8421490" cy="1062908"/>
          </a:xfrm>
          <a:prstGeom prst="roundRect">
            <a:avLst/>
          </a:prstGeom>
          <a:gradFill flip="none" rotWithShape="1">
            <a:gsLst>
              <a:gs pos="0">
                <a:srgbClr val="FFCC99">
                  <a:shade val="30000"/>
                  <a:satMod val="115000"/>
                </a:srgbClr>
              </a:gs>
              <a:gs pos="50000">
                <a:srgbClr val="FFCC99">
                  <a:shade val="67500"/>
                  <a:satMod val="115000"/>
                </a:srgbClr>
              </a:gs>
              <a:gs pos="100000">
                <a:srgbClr val="FFCC99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6600"/>
            </a:solidFill>
            <a:headEnd type="stealth" w="sm" len="sm"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just">
              <a:lnSpc>
                <a:spcPts val="2800"/>
              </a:lnSpc>
            </a:pPr>
            <a:r>
              <a:rPr lang="ru-RU" sz="2800" b="1" dirty="0" smtClean="0">
                <a:latin typeface="Arial Narrow" pitchFamily="34" charset="0"/>
              </a:rPr>
              <a:t>2) </a:t>
            </a:r>
            <a:r>
              <a:rPr lang="ru-RU" sz="2800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ИСКЛЮЧЕНИЕ </a:t>
            </a:r>
            <a:r>
              <a:rPr lang="ru-RU" sz="28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(уменьшение </a:t>
            </a:r>
            <a:r>
              <a:rPr lang="ru-RU" sz="2800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вероятности)</a:t>
            </a:r>
            <a:r>
              <a:rPr lang="ru-RU" sz="2800" dirty="0">
                <a:latin typeface="Arial Narrow" pitchFamily="34" charset="0"/>
                <a:cs typeface="Arial" pitchFamily="34" charset="0"/>
              </a:rPr>
              <a:t> выноса напряжения сети на нетоковедущие части.</a:t>
            </a:r>
          </a:p>
        </p:txBody>
      </p:sp>
      <p:sp>
        <p:nvSpPr>
          <p:cNvPr id="17" name="Скругленный прямоугольник 16"/>
          <p:cNvSpPr/>
          <p:nvPr/>
        </p:nvSpPr>
        <p:spPr bwMode="auto">
          <a:xfrm>
            <a:off x="107504" y="4266298"/>
            <a:ext cx="8421490" cy="818886"/>
          </a:xfrm>
          <a:prstGeom prst="roundRect">
            <a:avLst/>
          </a:prstGeom>
          <a:gradFill flip="none" rotWithShape="1">
            <a:gsLst>
              <a:gs pos="0">
                <a:srgbClr val="FF6600">
                  <a:tint val="66000"/>
                  <a:satMod val="160000"/>
                </a:srgbClr>
              </a:gs>
              <a:gs pos="50000">
                <a:srgbClr val="FF6600">
                  <a:tint val="44500"/>
                  <a:satMod val="160000"/>
                </a:srgbClr>
              </a:gs>
              <a:gs pos="100000">
                <a:srgbClr val="FF66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FF6600"/>
            </a:solidFill>
            <a:headEnd type="stealth" w="sm" len="sm"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just">
              <a:lnSpc>
                <a:spcPts val="2800"/>
              </a:lnSpc>
            </a:pPr>
            <a:r>
              <a:rPr lang="ru-RU" sz="2800" b="1" dirty="0" smtClean="0">
                <a:latin typeface="Arial Narrow" pitchFamily="34" charset="0"/>
              </a:rPr>
              <a:t>3) </a:t>
            </a:r>
            <a:r>
              <a:rPr lang="ru-RU" sz="2800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Уменьшения </a:t>
            </a:r>
            <a:r>
              <a:rPr lang="ru-RU" sz="28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величины напряжения </a:t>
            </a:r>
            <a:r>
              <a:rPr lang="ru-RU" sz="2800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прикосновения</a:t>
            </a:r>
            <a:r>
              <a:rPr lang="ru-RU" sz="2200" dirty="0">
                <a:latin typeface="Arial Narrow" pitchFamily="34" charset="0"/>
              </a:rPr>
              <a:t>.</a:t>
            </a:r>
            <a:endParaRPr lang="ru-RU" sz="2800" b="1" dirty="0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9" name="Скругленный прямоугольник 18"/>
          <p:cNvSpPr/>
          <p:nvPr/>
        </p:nvSpPr>
        <p:spPr bwMode="auto">
          <a:xfrm>
            <a:off x="126909" y="5373216"/>
            <a:ext cx="8421490" cy="936104"/>
          </a:xfrm>
          <a:prstGeom prst="roundRect">
            <a:avLst/>
          </a:prstGeom>
          <a:gradFill flip="none" rotWithShape="1">
            <a:gsLst>
              <a:gs pos="0">
                <a:srgbClr val="66FFFF">
                  <a:shade val="30000"/>
                  <a:satMod val="115000"/>
                </a:srgbClr>
              </a:gs>
              <a:gs pos="50000">
                <a:srgbClr val="66FFFF">
                  <a:shade val="67500"/>
                  <a:satMod val="115000"/>
                </a:srgbClr>
              </a:gs>
              <a:gs pos="100000">
                <a:srgbClr val="66FFFF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6600"/>
            </a:solidFill>
            <a:headEnd type="stealth" w="sm" len="sm"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just">
              <a:lnSpc>
                <a:spcPts val="2800"/>
              </a:lnSpc>
            </a:pPr>
            <a:r>
              <a:rPr lang="ru-RU" sz="2800" b="1" dirty="0">
                <a:latin typeface="Arial Narrow" pitchFamily="34" charset="0"/>
              </a:rPr>
              <a:t>4</a:t>
            </a:r>
            <a:r>
              <a:rPr lang="ru-RU" sz="2800" b="1" dirty="0" smtClean="0">
                <a:latin typeface="Arial Narrow" pitchFamily="34" charset="0"/>
              </a:rPr>
              <a:t>) </a:t>
            </a:r>
            <a:r>
              <a:rPr lang="ru-RU" sz="2800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Уменьшения </a:t>
            </a:r>
            <a:r>
              <a:rPr lang="ru-RU" sz="28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длительности</a:t>
            </a:r>
            <a:r>
              <a:rPr lang="ru-RU" sz="2800" dirty="0">
                <a:latin typeface="Arial Narrow" pitchFamily="34" charset="0"/>
                <a:cs typeface="Arial" pitchFamily="34" charset="0"/>
              </a:rPr>
              <a:t> </a:t>
            </a:r>
            <a:r>
              <a:rPr lang="ru-RU" sz="2800" dirty="0" smtClean="0">
                <a:latin typeface="Arial Narrow" pitchFamily="34" charset="0"/>
                <a:cs typeface="Arial" pitchFamily="34" charset="0"/>
              </a:rPr>
              <a:t>протекания тока </a:t>
            </a:r>
            <a:r>
              <a:rPr lang="ru-RU" sz="2800" dirty="0">
                <a:latin typeface="Arial Narrow" pitchFamily="34" charset="0"/>
                <a:cs typeface="Arial" pitchFamily="34" charset="0"/>
              </a:rPr>
              <a:t>через тело человека опасного д</a:t>
            </a:r>
            <a:r>
              <a:rPr lang="ru-RU" sz="2800" dirty="0" smtClean="0">
                <a:latin typeface="Arial Narrow" pitchFamily="34" charset="0"/>
                <a:cs typeface="Arial" pitchFamily="34" charset="0"/>
              </a:rPr>
              <a:t>ля жизни.</a:t>
            </a:r>
            <a:endParaRPr lang="ru-RU" sz="2800" dirty="0">
              <a:latin typeface="Arial Narrow" pitchFamily="34" charset="0"/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4" name="Прямоугольник 13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6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59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71604" y="2857496"/>
            <a:ext cx="2045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 bwMode="auto">
          <a:xfrm>
            <a:off x="1720144" y="44624"/>
            <a:ext cx="5688632" cy="620856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  <a:spcBef>
                <a:spcPct val="0"/>
              </a:spcBef>
              <a:defRPr/>
            </a:pPr>
            <a:r>
              <a:rPr lang="ru-RU" sz="2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cs typeface="Arial" pitchFamily="34" charset="0"/>
              </a:rPr>
              <a:t>ЖИТЕЙСКИЕ ЗАЩИТНЫЕ МЕРОПРИЯТИЯ ОТ ПОРАЖЕНИЯ ЭЛЕКТРИЧЕСКИМ ТОКОМ</a:t>
            </a:r>
            <a:endParaRPr lang="ru-RU" sz="20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 bwMode="auto">
          <a:xfrm>
            <a:off x="108857" y="764704"/>
            <a:ext cx="8421490" cy="2273316"/>
          </a:xfrm>
          <a:prstGeom prst="round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6600"/>
            </a:solidFill>
            <a:headEnd type="stealth" w="sm" len="sm"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ts val="2800"/>
              </a:lnSpc>
            </a:pPr>
            <a:r>
              <a:rPr lang="ru-RU" sz="2800" dirty="0">
                <a:latin typeface="Arial Narrow" pitchFamily="34" charset="0"/>
              </a:rPr>
              <a:t> </a:t>
            </a:r>
            <a:r>
              <a:rPr lang="ru-RU" sz="2800" b="1" dirty="0" smtClean="0">
                <a:latin typeface="Arial Narrow" pitchFamily="34" charset="0"/>
              </a:rPr>
              <a:t> </a:t>
            </a:r>
            <a:r>
              <a:rPr lang="ru-RU" sz="2800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Полезно </a:t>
            </a:r>
            <a:r>
              <a:rPr lang="ru-RU" sz="28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знать одно старое «электротехническое правило»: </a:t>
            </a:r>
            <a:r>
              <a:rPr lang="ru-RU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стойте на одной ноге, когда включаете или выключаете что-либо электрическое, а еще точнее - </a:t>
            </a:r>
            <a:r>
              <a:rPr lang="ru-RU" sz="28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включая правой рукой, стойте на правой ноге (левую оторвите от пола); включая левой, стойте на левой ноге (оторвите от пола правую). </a:t>
            </a:r>
          </a:p>
        </p:txBody>
      </p:sp>
      <p:sp>
        <p:nvSpPr>
          <p:cNvPr id="12" name="Скругленный прямоугольник 11"/>
          <p:cNvSpPr/>
          <p:nvPr/>
        </p:nvSpPr>
        <p:spPr bwMode="auto">
          <a:xfrm>
            <a:off x="899592" y="3212976"/>
            <a:ext cx="7629402" cy="1062908"/>
          </a:xfrm>
          <a:prstGeom prst="roundRect">
            <a:avLst/>
          </a:prstGeom>
          <a:gradFill flip="none" rotWithShape="1">
            <a:gsLst>
              <a:gs pos="0">
                <a:srgbClr val="FFCC99">
                  <a:shade val="30000"/>
                  <a:satMod val="115000"/>
                </a:srgbClr>
              </a:gs>
              <a:gs pos="50000">
                <a:srgbClr val="FFCC99">
                  <a:shade val="67500"/>
                  <a:satMod val="115000"/>
                </a:srgbClr>
              </a:gs>
              <a:gs pos="100000">
                <a:srgbClr val="FFCC99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6600"/>
            </a:solidFill>
            <a:headEnd type="stealth" w="sm" len="sm"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just">
              <a:lnSpc>
                <a:spcPts val="2800"/>
              </a:lnSpc>
            </a:pPr>
            <a:r>
              <a:rPr lang="ru-RU" sz="2800" dirty="0" smtClean="0">
                <a:latin typeface="Arial Narrow" pitchFamily="34" charset="0"/>
                <a:cs typeface="Arial" pitchFamily="34" charset="0"/>
              </a:rPr>
              <a:t> </a:t>
            </a:r>
            <a:r>
              <a:rPr lang="ru-RU" sz="28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Эта предупредительная мера </a:t>
            </a:r>
            <a:r>
              <a:rPr lang="ru-RU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рассчитана на то, что </a:t>
            </a:r>
            <a:r>
              <a:rPr lang="ru-RU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ток, </a:t>
            </a:r>
            <a:r>
              <a:rPr lang="ru-RU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в случае </a:t>
            </a:r>
            <a:r>
              <a:rPr lang="ru-RU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неисправности электроустановки, </a:t>
            </a:r>
            <a:r>
              <a:rPr lang="ru-RU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не поразит насквозь все тело</a:t>
            </a:r>
            <a:r>
              <a:rPr lang="ru-RU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</a:t>
            </a:r>
            <a:endParaRPr lang="ru-RU" sz="2800" dirty="0"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 bwMode="auto">
          <a:xfrm>
            <a:off x="899592" y="4396462"/>
            <a:ext cx="7629402" cy="1984866"/>
          </a:xfrm>
          <a:prstGeom prst="roundRect">
            <a:avLst/>
          </a:prstGeom>
          <a:gradFill flip="none" rotWithShape="1">
            <a:gsLst>
              <a:gs pos="0">
                <a:srgbClr val="FF6600">
                  <a:tint val="66000"/>
                  <a:satMod val="160000"/>
                </a:srgbClr>
              </a:gs>
              <a:gs pos="50000">
                <a:srgbClr val="FF6600">
                  <a:tint val="44500"/>
                  <a:satMod val="160000"/>
                </a:srgbClr>
              </a:gs>
              <a:gs pos="100000">
                <a:srgbClr val="FF66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FF6600"/>
            </a:solidFill>
            <a:headEnd type="stealth" w="sm" len="sm"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just">
              <a:lnSpc>
                <a:spcPts val="2800"/>
              </a:lnSpc>
            </a:pPr>
            <a:r>
              <a:rPr lang="ru-RU" sz="28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А чтобы не пострадало сердце, </a:t>
            </a:r>
            <a:r>
              <a:rPr lang="ru-RU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включайте правой рукой и стойте на правой ноге, когда имеете дело с бытовыми приборами, подозреваемыми в неисправности. </a:t>
            </a:r>
            <a:r>
              <a:rPr lang="ru-RU" sz="28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И если они включены в сеть, не дотрагивайтесь до них мокрыми руками!</a:t>
            </a:r>
          </a:p>
        </p:txBody>
      </p:sp>
      <p:pic>
        <p:nvPicPr>
          <p:cNvPr id="18" name="Рисунок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28" y="5039707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Рисунок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28" y="353314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176260"/>
      </p:ext>
    </p:extLst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3" name="Прямоугольник 12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4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 bwMode="auto">
          <a:xfrm>
            <a:off x="1907704" y="44624"/>
            <a:ext cx="5021752" cy="432048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lnSpc>
                <a:spcPts val="2800"/>
              </a:lnSpc>
              <a:spcAft>
                <a:spcPct val="0"/>
              </a:spcAft>
            </a:pPr>
            <a:r>
              <a:rPr lang="ru-RU" sz="2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cs typeface="Arial" pitchFamily="34" charset="0"/>
              </a:rPr>
              <a:t>ВИДЫ ПОРАЖЕНИЯ ЭЛЕКТРИЧЕСКИМ ТОКОМ</a:t>
            </a:r>
            <a:endParaRPr lang="ru-RU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 bwMode="auto">
          <a:xfrm>
            <a:off x="107504" y="1257640"/>
            <a:ext cx="8479970" cy="612067"/>
          </a:xfrm>
          <a:prstGeom prst="roundRect">
            <a:avLst>
              <a:gd name="adj" fmla="val 6674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0">
            <a:solidFill>
              <a:srgbClr val="FFC000"/>
            </a:solidFill>
            <a:headEnd type="stealth" w="sm" len="sm"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indent="468000" algn="just">
              <a:lnSpc>
                <a:spcPts val="2200"/>
              </a:lnSpc>
            </a:pPr>
            <a:r>
              <a:rPr lang="ru-RU" sz="22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66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200" b="1" dirty="0" err="1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C0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Мернорефлекторная</a:t>
            </a:r>
            <a:r>
              <a:rPr lang="ru-RU" sz="22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C0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реакция организма на действие электрического </a:t>
            </a:r>
            <a:r>
              <a:rPr lang="ru-RU" sz="22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C0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тока</a:t>
            </a:r>
            <a:r>
              <a:rPr lang="ru-RU" sz="22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C0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7504" y="1948005"/>
            <a:ext cx="8479970" cy="636960"/>
          </a:xfrm>
          <a:prstGeom prst="rect">
            <a:avLst/>
          </a:prstGeom>
          <a:gradFill flip="none" rotWithShape="1">
            <a:gsLst>
              <a:gs pos="0">
                <a:srgbClr val="FF9900">
                  <a:tint val="66000"/>
                  <a:satMod val="160000"/>
                </a:srgbClr>
              </a:gs>
              <a:gs pos="50000">
                <a:srgbClr val="FF9900">
                  <a:tint val="44500"/>
                  <a:satMod val="160000"/>
                </a:srgbClr>
              </a:gs>
              <a:gs pos="100000">
                <a:srgbClr val="FF9900">
                  <a:tint val="23500"/>
                  <a:satMod val="160000"/>
                </a:srgbClr>
              </a:gs>
            </a:gsLst>
            <a:lin ang="16200000" scaled="1"/>
            <a:tileRect/>
          </a:gradFill>
          <a:ln w="31750">
            <a:solidFill>
              <a:srgbClr val="FF66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36000" tIns="36000" rIns="36000" bIns="36000" rtlCol="0" anchor="ctr" anchorCtr="0">
            <a:spAutoFit/>
          </a:bodyPr>
          <a:lstStyle/>
          <a:p>
            <a:pPr indent="457200">
              <a:lnSpc>
                <a:spcPts val="2200"/>
              </a:lnSpc>
            </a:pPr>
            <a:r>
              <a:rPr lang="en-US" sz="22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I</a:t>
            </a:r>
            <a:r>
              <a:rPr lang="ru-RU" sz="22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 стадия</a:t>
            </a:r>
            <a:r>
              <a:rPr lang="ru-RU" sz="22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CCFF33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: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судорожное, едва ощутимое, сокращение мышц  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( </a:t>
            </a: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Arial Narrow" pitchFamily="34" charset="0"/>
                <a:cs typeface="Arial" pitchFamily="34" charset="0"/>
              </a:rPr>
              <a:t>при действии тока менее </a:t>
            </a:r>
            <a:r>
              <a:rPr lang="en-US" sz="2200" b="1" dirty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Arial Narrow" pitchFamily="34" charset="0"/>
                <a:cs typeface="Arial" pitchFamily="34" charset="0"/>
              </a:rPr>
              <a:t>5</a:t>
            </a: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Arial Narrow" pitchFamily="34" charset="0"/>
                <a:cs typeface="Arial" pitchFamily="34" charset="0"/>
              </a:rPr>
              <a:t> мА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);</a:t>
            </a:r>
            <a:endParaRPr lang="ru-RU" sz="2200" b="1" dirty="0">
              <a:latin typeface="Arial Narrow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7504" y="2653861"/>
            <a:ext cx="8479970" cy="651905"/>
          </a:xfrm>
          <a:prstGeom prst="rect">
            <a:avLst/>
          </a:prstGeom>
          <a:gradFill flip="none" rotWithShape="1">
            <a:gsLst>
              <a:gs pos="0">
                <a:srgbClr val="FF9900">
                  <a:tint val="66000"/>
                  <a:satMod val="160000"/>
                </a:srgbClr>
              </a:gs>
              <a:gs pos="50000">
                <a:srgbClr val="FF9900">
                  <a:tint val="44500"/>
                  <a:satMod val="160000"/>
                </a:srgbClr>
              </a:gs>
              <a:gs pos="100000">
                <a:srgbClr val="FF9900">
                  <a:tint val="23500"/>
                  <a:satMod val="160000"/>
                </a:srgbClr>
              </a:gs>
            </a:gsLst>
            <a:lin ang="16200000" scaled="1"/>
            <a:tileRect/>
          </a:gradFill>
          <a:ln w="31750">
            <a:solidFill>
              <a:srgbClr val="FF66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36000" tIns="36000" rIns="36000" bIns="0" rtlCol="0" anchor="ctr" anchorCtr="0">
            <a:spAutoFit/>
          </a:bodyPr>
          <a:lstStyle/>
          <a:p>
            <a:pPr lvl="0" indent="468000" algn="just">
              <a:lnSpc>
                <a:spcPts val="2400"/>
              </a:lnSpc>
            </a:pPr>
            <a:r>
              <a:rPr lang="en-US" sz="22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II</a:t>
            </a:r>
            <a:r>
              <a:rPr lang="ru-RU" sz="22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 стадия</a:t>
            </a:r>
            <a:r>
              <a:rPr lang="ru-RU" sz="22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CCFF33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:</a:t>
            </a:r>
            <a:r>
              <a:rPr lang="ru-RU" sz="2200" b="1" dirty="0" smtClean="0">
                <a:solidFill>
                  <a:srgbClr val="0033CC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судорожное сокращение мышц без потери сознания 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       (</a:t>
            </a:r>
            <a:r>
              <a:rPr lang="en-US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Arial Narrow" pitchFamily="34" charset="0"/>
                <a:cs typeface="Arial" pitchFamily="34" charset="0"/>
              </a:rPr>
              <a:t>при токах </a:t>
            </a:r>
            <a:r>
              <a:rPr lang="ru-RU" sz="2200" b="1" dirty="0" smtClean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Arial Narrow" pitchFamily="34" charset="0"/>
                <a:cs typeface="Arial" pitchFamily="34" charset="0"/>
              </a:rPr>
              <a:t>5 </a:t>
            </a: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Arial Narrow" pitchFamily="34" charset="0"/>
                <a:cs typeface="Arial" pitchFamily="34" charset="0"/>
              </a:rPr>
              <a:t>– 10 мА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);</a:t>
            </a:r>
            <a:r>
              <a:rPr lang="ru-RU" sz="22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CCFF33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 </a:t>
            </a:r>
            <a:endParaRPr lang="ru-RU" sz="2200" b="1" dirty="0">
              <a:latin typeface="Arial Narrow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7504" y="3364270"/>
            <a:ext cx="8479970" cy="600609"/>
          </a:xfrm>
          <a:prstGeom prst="rect">
            <a:avLst/>
          </a:prstGeom>
          <a:gradFill flip="none" rotWithShape="1">
            <a:gsLst>
              <a:gs pos="0">
                <a:srgbClr val="FF9900">
                  <a:tint val="66000"/>
                  <a:satMod val="160000"/>
                </a:srgbClr>
              </a:gs>
              <a:gs pos="50000">
                <a:srgbClr val="FF9900">
                  <a:tint val="44500"/>
                  <a:satMod val="160000"/>
                </a:srgbClr>
              </a:gs>
              <a:gs pos="100000">
                <a:srgbClr val="FF9900">
                  <a:tint val="23500"/>
                  <a:satMod val="160000"/>
                </a:srgbClr>
              </a:gs>
            </a:gsLst>
            <a:lin ang="16200000" scaled="1"/>
            <a:tileRect/>
          </a:gradFill>
          <a:ln w="31750">
            <a:solidFill>
              <a:srgbClr val="FF66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36000" tIns="36000" rIns="36000" bIns="0" rtlCol="0" anchor="ctr" anchorCtr="0">
            <a:spAutoFit/>
          </a:bodyPr>
          <a:lstStyle/>
          <a:p>
            <a:pPr lvl="0" indent="468000" algn="just">
              <a:lnSpc>
                <a:spcPts val="2200"/>
              </a:lnSpc>
            </a:pPr>
            <a:r>
              <a:rPr lang="en-US" sz="22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III</a:t>
            </a:r>
            <a:r>
              <a:rPr lang="ru-RU" sz="22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 стадия</a:t>
            </a:r>
            <a:r>
              <a:rPr lang="ru-RU" sz="22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CCFF33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:</a:t>
            </a:r>
            <a:r>
              <a:rPr lang="ru-RU" sz="2200" b="1" dirty="0" smtClean="0">
                <a:solidFill>
                  <a:srgbClr val="0033CC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судорожное сокращение мышц </a:t>
            </a:r>
            <a:r>
              <a:rPr lang="en-US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c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 потерей сознания, с сохранением дыхания и работы сердца 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(</a:t>
            </a: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Arial Narrow" pitchFamily="34" charset="0"/>
                <a:cs typeface="Arial" pitchFamily="34" charset="0"/>
              </a:rPr>
              <a:t>при токах </a:t>
            </a:r>
            <a:r>
              <a:rPr lang="ru-RU" sz="2200" b="1" dirty="0" smtClean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Arial Narrow" pitchFamily="34" charset="0"/>
                <a:cs typeface="Arial" pitchFamily="34" charset="0"/>
              </a:rPr>
              <a:t>10 </a:t>
            </a: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Arial Narrow" pitchFamily="34" charset="0"/>
                <a:cs typeface="Arial" pitchFamily="34" charset="0"/>
              </a:rPr>
              <a:t>– 25 мА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);</a:t>
            </a:r>
            <a:endParaRPr lang="ru-RU" sz="2200" b="1" dirty="0">
              <a:latin typeface="Arial Narrow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7504" y="4031745"/>
            <a:ext cx="8479970" cy="600609"/>
          </a:xfrm>
          <a:prstGeom prst="rect">
            <a:avLst/>
          </a:prstGeom>
          <a:gradFill flip="none" rotWithShape="1">
            <a:gsLst>
              <a:gs pos="0">
                <a:srgbClr val="FF9900">
                  <a:tint val="66000"/>
                  <a:satMod val="160000"/>
                </a:srgbClr>
              </a:gs>
              <a:gs pos="50000">
                <a:srgbClr val="FF9900">
                  <a:tint val="44500"/>
                  <a:satMod val="160000"/>
                </a:srgbClr>
              </a:gs>
              <a:gs pos="100000">
                <a:srgbClr val="FF9900">
                  <a:tint val="23500"/>
                  <a:satMod val="160000"/>
                </a:srgbClr>
              </a:gs>
            </a:gsLst>
            <a:lin ang="16200000" scaled="1"/>
            <a:tileRect/>
          </a:gradFill>
          <a:ln w="31750">
            <a:solidFill>
              <a:srgbClr val="FF66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36000" tIns="36000" rIns="36000" bIns="0" rtlCol="0" anchor="ctr" anchorCtr="0">
            <a:spAutoFit/>
          </a:bodyPr>
          <a:lstStyle/>
          <a:p>
            <a:pPr lvl="0" indent="468000" algn="just">
              <a:lnSpc>
                <a:spcPts val="2200"/>
              </a:lnSpc>
            </a:pPr>
            <a:r>
              <a:rPr lang="en-US" sz="22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IV</a:t>
            </a:r>
            <a:r>
              <a:rPr lang="ru-RU" sz="22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 стадия</a:t>
            </a:r>
            <a:r>
              <a:rPr lang="ru-RU" sz="22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CCFF33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:</a:t>
            </a:r>
            <a:r>
              <a:rPr lang="ru-RU" sz="2200" b="1" dirty="0" smtClean="0">
                <a:solidFill>
                  <a:srgbClr val="0033CC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потеря сознания, нарушение сердечной деятельности или дыхания 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(</a:t>
            </a: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Arial Narrow" pitchFamily="34" charset="0"/>
                <a:cs typeface="Arial" pitchFamily="34" charset="0"/>
              </a:rPr>
              <a:t>при токе </a:t>
            </a:r>
            <a:r>
              <a:rPr lang="ru-RU" sz="2200" b="1" dirty="0" smtClean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Arial Narrow" pitchFamily="34" charset="0"/>
                <a:cs typeface="Arial" pitchFamily="34" charset="0"/>
              </a:rPr>
              <a:t>около </a:t>
            </a: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Arial Narrow" pitchFamily="34" charset="0"/>
                <a:cs typeface="Arial" pitchFamily="34" charset="0"/>
              </a:rPr>
              <a:t>50 мА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);</a:t>
            </a:r>
            <a:endParaRPr lang="ru-RU" sz="2200" b="1" dirty="0">
              <a:latin typeface="Arial Narrow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4700599"/>
            <a:ext cx="8479970" cy="600609"/>
          </a:xfrm>
          <a:prstGeom prst="rect">
            <a:avLst/>
          </a:prstGeom>
          <a:gradFill flip="none" rotWithShape="1">
            <a:gsLst>
              <a:gs pos="0">
                <a:srgbClr val="FF9900">
                  <a:tint val="66000"/>
                  <a:satMod val="160000"/>
                </a:srgbClr>
              </a:gs>
              <a:gs pos="50000">
                <a:srgbClr val="FF9900">
                  <a:tint val="44500"/>
                  <a:satMod val="160000"/>
                </a:srgbClr>
              </a:gs>
              <a:gs pos="100000">
                <a:srgbClr val="FF9900">
                  <a:tint val="23500"/>
                  <a:satMod val="160000"/>
                </a:srgbClr>
              </a:gs>
            </a:gsLst>
            <a:lin ang="16200000" scaled="1"/>
            <a:tileRect/>
          </a:gradFill>
          <a:ln w="31750">
            <a:solidFill>
              <a:srgbClr val="FF66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36000" tIns="36000" rIns="36000" bIns="0" rtlCol="0" anchor="ctr" anchorCtr="0">
            <a:spAutoFit/>
          </a:bodyPr>
          <a:lstStyle/>
          <a:p>
            <a:pPr lvl="0" indent="468000" algn="just">
              <a:lnSpc>
                <a:spcPts val="2200"/>
              </a:lnSpc>
            </a:pPr>
            <a:r>
              <a:rPr lang="en-US" sz="22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V</a:t>
            </a:r>
            <a:r>
              <a:rPr lang="ru-RU" sz="22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 стадия</a:t>
            </a:r>
            <a:r>
              <a:rPr lang="ru-RU" sz="22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CCFF33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:</a:t>
            </a:r>
            <a:r>
              <a:rPr lang="en-US" sz="2200" b="1" dirty="0">
                <a:solidFill>
                  <a:srgbClr val="0033CC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 </a:t>
            </a:r>
            <a:r>
              <a:rPr lang="ru-RU" sz="22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66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клиническая смерть. </a:t>
            </a:r>
            <a:r>
              <a:rPr lang="ru-RU" sz="22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100% летальный исход 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(</a:t>
            </a: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Arial Narrow" pitchFamily="34" charset="0"/>
                <a:cs typeface="Arial" pitchFamily="34" charset="0"/>
              </a:rPr>
              <a:t>при токе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ru-RU" sz="2200" b="1" dirty="0" smtClean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Arial Narrow" pitchFamily="34" charset="0"/>
                <a:cs typeface="Arial" pitchFamily="34" charset="0"/>
              </a:rPr>
              <a:t>100 </a:t>
            </a: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Arial Narrow" pitchFamily="34" charset="0"/>
                <a:cs typeface="Arial" pitchFamily="34" charset="0"/>
              </a:rPr>
              <a:t>мА, а вообще более 50 мА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).</a:t>
            </a:r>
            <a:endParaRPr lang="ru-RU" sz="2200" b="1" dirty="0">
              <a:latin typeface="Arial Narrow" pitchFamily="34" charset="0"/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 bwMode="auto">
          <a:xfrm>
            <a:off x="103696" y="5373216"/>
            <a:ext cx="8479970" cy="1440160"/>
          </a:xfrm>
          <a:prstGeom prst="roundRect">
            <a:avLst>
              <a:gd name="adj" fmla="val 6674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0">
            <a:solidFill>
              <a:srgbClr val="FFC000"/>
            </a:solidFill>
            <a:headEnd type="stealth" w="sm" len="sm"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indent="468000" algn="just">
              <a:lnSpc>
                <a:spcPts val="2200"/>
              </a:lnSpc>
            </a:pPr>
            <a:r>
              <a:rPr lang="ru-RU" sz="24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C0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Клиническая </a:t>
            </a:r>
            <a:r>
              <a:rPr lang="ru-RU" sz="24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C0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смерть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— состояние между жизнью и биологической смертью (около 5 мин, при 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пониженной температуре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тела – 30 мин). Зрачки не реагируют на свет, в результате сокращения 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желудка появляются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рвотные массы (результат воздействия электрического тока), синеющий цвет губ, появление трупных пятен (через 2 часа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).</a:t>
            </a:r>
            <a:endParaRPr lang="ru-RU" sz="2800" b="1" dirty="0">
              <a:ln w="900" cmpd="sng">
                <a:solidFill>
                  <a:schemeClr val="tx1">
                    <a:alpha val="55000"/>
                  </a:schemeClr>
                </a:solidFill>
                <a:prstDash val="solid"/>
              </a:ln>
              <a:solidFill>
                <a:srgbClr val="C00000"/>
              </a:solidFill>
              <a:latin typeface="Arial Narrow" pitchFamily="34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 bwMode="auto">
          <a:xfrm>
            <a:off x="107504" y="548680"/>
            <a:ext cx="8479970" cy="612067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0066">
                  <a:tint val="66000"/>
                  <a:satMod val="160000"/>
                </a:srgbClr>
              </a:gs>
              <a:gs pos="50000">
                <a:srgbClr val="FF0066">
                  <a:tint val="44500"/>
                  <a:satMod val="160000"/>
                </a:srgbClr>
              </a:gs>
              <a:gs pos="100000">
                <a:srgbClr val="FF0066">
                  <a:tint val="23500"/>
                  <a:satMod val="160000"/>
                </a:srgbClr>
              </a:gs>
            </a:gsLst>
            <a:lin ang="16200000" scaled="1"/>
            <a:tileRect/>
          </a:gradFill>
          <a:ln w="31750">
            <a:solidFill>
              <a:srgbClr val="7030A0"/>
            </a:solidFill>
            <a:headEnd type="stealth" w="sm" len="sm"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indent="432000" algn="just" eaLnBrk="0" fontAlgn="base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tabLst>
                <a:tab pos="539750" algn="l"/>
              </a:tabLst>
            </a:pPr>
            <a:r>
              <a:rPr lang="ru-RU" sz="22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C0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200" b="1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66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Электрические травмы общего действия (электрические удары). </a:t>
            </a:r>
            <a:r>
              <a:rPr lang="ru-RU" sz="2200" b="1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66FF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20 -25% от всего </a:t>
            </a:r>
            <a:r>
              <a:rPr lang="ru-RU" sz="2200" b="1" dirty="0" err="1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66FF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электротравматизма</a:t>
            </a:r>
            <a:r>
              <a:rPr lang="ru-RU" sz="2200" b="1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66FF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:</a:t>
            </a:r>
            <a:endParaRPr lang="ru-RU" sz="2200" b="1" dirty="0">
              <a:ln w="900" cmpd="sng">
                <a:solidFill>
                  <a:schemeClr val="tx1">
                    <a:alpha val="55000"/>
                  </a:schemeClr>
                </a:solidFill>
                <a:prstDash val="solid"/>
              </a:ln>
              <a:solidFill>
                <a:srgbClr val="66FFFF"/>
              </a:solidFill>
              <a:latin typeface="Arial Narrow" pitchFamily="34" charset="0"/>
              <a:ea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6" name="Прямоугольник 5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7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Скругленный прямоугольник 8"/>
          <p:cNvSpPr/>
          <p:nvPr/>
        </p:nvSpPr>
        <p:spPr bwMode="auto">
          <a:xfrm>
            <a:off x="683568" y="2492896"/>
            <a:ext cx="7776864" cy="1872208"/>
          </a:xfrm>
          <a:prstGeom prst="roundRect">
            <a:avLst>
              <a:gd name="adj" fmla="val 8323"/>
            </a:avLst>
          </a:prstGeom>
          <a:gradFill flip="none" rotWithShape="1">
            <a:gsLst>
              <a:gs pos="0">
                <a:srgbClr val="66FF33">
                  <a:shade val="30000"/>
                  <a:satMod val="115000"/>
                </a:srgbClr>
              </a:gs>
              <a:gs pos="50000">
                <a:srgbClr val="66FF33">
                  <a:shade val="67500"/>
                  <a:satMod val="115000"/>
                </a:srgbClr>
              </a:gs>
              <a:gs pos="100000">
                <a:srgbClr val="66FF33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>
            <a:headEnd type="stealth" w="sm" len="sm"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-468000" algn="ctr" eaLnBrk="0" hangingPunct="0">
              <a:lnSpc>
                <a:spcPts val="4400"/>
              </a:lnSpc>
            </a:pPr>
            <a:r>
              <a:rPr lang="ru-RU" sz="36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CC66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Материал по теме: «ЭЛЕКТРОБЕЗОПАСНОСТЬ» закончен!</a:t>
            </a:r>
          </a:p>
          <a:p>
            <a:pPr lvl="0" indent="-468000" algn="ctr" eaLnBrk="0" hangingPunct="0">
              <a:lnSpc>
                <a:spcPts val="4400"/>
              </a:lnSpc>
            </a:pPr>
            <a:r>
              <a:rPr lang="ru-RU" sz="36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CC66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СПАСИБО ЗА ВНИМАНИЕ !!!</a:t>
            </a:r>
            <a:endParaRPr lang="ru-RU" sz="36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latin typeface="Arial Narrow" pitchFamily="34" charset="0"/>
              <a:ea typeface="Cambria Math" pitchFamily="18" charset="0"/>
              <a:cs typeface="Arial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66112" y="6453336"/>
            <a:ext cx="514400" cy="385018"/>
          </a:xfrm>
        </p:spPr>
        <p:txBody>
          <a:bodyPr/>
          <a:lstStyle/>
          <a:p>
            <a:fld id="{93F0883E-8364-4532-8944-CB8FE3889BD9}" type="slidenum">
              <a:rPr lang="ru-RU" sz="2000" smtClean="0">
                <a:solidFill>
                  <a:schemeClr val="tx1"/>
                </a:solidFill>
              </a:rPr>
              <a:pPr/>
              <a:t>60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931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Скругленный прямоугольник 21"/>
          <p:cNvSpPr/>
          <p:nvPr/>
        </p:nvSpPr>
        <p:spPr bwMode="auto">
          <a:xfrm>
            <a:off x="571472" y="3793030"/>
            <a:ext cx="3847108" cy="500066"/>
          </a:xfrm>
          <a:prstGeom prst="roundRect">
            <a:avLst/>
          </a:prstGeom>
          <a:gradFill flip="none" rotWithShape="1">
            <a:gsLst>
              <a:gs pos="0">
                <a:srgbClr val="00FF00">
                  <a:tint val="66000"/>
                  <a:satMod val="160000"/>
                </a:srgbClr>
              </a:gs>
              <a:gs pos="50000">
                <a:srgbClr val="00FF00">
                  <a:tint val="44500"/>
                  <a:satMod val="160000"/>
                </a:srgbClr>
              </a:gs>
              <a:gs pos="100000">
                <a:srgbClr val="00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31750" cmpd="sng">
            <a:solidFill>
              <a:srgbClr val="00B0F0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ts val="2200"/>
              </a:lnSpc>
            </a:pPr>
            <a:r>
              <a:rPr lang="ru-RU" sz="2200" b="1" dirty="0" err="1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Arial Narrow" pitchFamily="34" charset="0"/>
                <a:cs typeface="Arial" pitchFamily="34" charset="0"/>
              </a:rPr>
              <a:t>Неотпускающий</a:t>
            </a: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Arial Narrow" pitchFamily="34" charset="0"/>
                <a:cs typeface="Arial" pitchFamily="34" charset="0"/>
              </a:rPr>
              <a:t> ток </a:t>
            </a:r>
            <a:r>
              <a:rPr lang="ru-RU" sz="2200" b="1" dirty="0" smtClean="0">
                <a:latin typeface="Arial Narrow" pitchFamily="34" charset="0"/>
                <a:cs typeface="Times New Roman" pitchFamily="18" charset="0"/>
              </a:rPr>
              <a:t>(10 – 15 мА).</a:t>
            </a:r>
            <a:endParaRPr lang="ru-RU" sz="2200" b="1" dirty="0"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24" name="Скругленный прямоугольник 23"/>
          <p:cNvSpPr/>
          <p:nvPr/>
        </p:nvSpPr>
        <p:spPr bwMode="auto">
          <a:xfrm>
            <a:off x="571472" y="3216966"/>
            <a:ext cx="3429024" cy="500066"/>
          </a:xfrm>
          <a:prstGeom prst="roundRect">
            <a:avLst/>
          </a:prstGeom>
          <a:gradFill flip="none" rotWithShape="1">
            <a:gsLst>
              <a:gs pos="0">
                <a:srgbClr val="99FF33">
                  <a:tint val="66000"/>
                  <a:satMod val="160000"/>
                </a:srgbClr>
              </a:gs>
              <a:gs pos="50000">
                <a:srgbClr val="99FF33">
                  <a:tint val="44500"/>
                  <a:satMod val="160000"/>
                </a:srgbClr>
              </a:gs>
              <a:gs pos="100000">
                <a:srgbClr val="99FF33">
                  <a:tint val="23500"/>
                  <a:satMod val="160000"/>
                </a:srgbClr>
              </a:gs>
            </a:gsLst>
            <a:lin ang="16200000" scaled="1"/>
            <a:tileRect/>
          </a:gradFill>
          <a:ln w="31750">
            <a:solidFill>
              <a:srgbClr val="00B050"/>
            </a:solidFill>
            <a:headEnd type="stealth" w="sm" len="sm"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latin typeface="Arial Narrow" pitchFamily="34" charset="0"/>
                <a:cs typeface="Arial" pitchFamily="34" charset="0"/>
              </a:rPr>
              <a:t>Ощутимый ток </a:t>
            </a:r>
            <a:r>
              <a:rPr lang="ru-RU" sz="2200" b="1" dirty="0" smtClean="0">
                <a:latin typeface="Arial Narrow" pitchFamily="34" charset="0"/>
                <a:cs typeface="Times New Roman" pitchFamily="18" charset="0"/>
              </a:rPr>
              <a:t>(</a:t>
            </a:r>
            <a:r>
              <a:rPr lang="en-US" sz="2200" b="1" dirty="0" smtClean="0">
                <a:latin typeface="Arial Narrow" pitchFamily="34" charset="0"/>
                <a:cs typeface="Times New Roman" pitchFamily="18" charset="0"/>
              </a:rPr>
              <a:t>0</a:t>
            </a:r>
            <a:r>
              <a:rPr lang="ru-RU" sz="2200" b="1" dirty="0" smtClean="0">
                <a:latin typeface="Arial Narrow" pitchFamily="34" charset="0"/>
                <a:cs typeface="Times New Roman" pitchFamily="18" charset="0"/>
              </a:rPr>
              <a:t>,5 – 1,5 мА</a:t>
            </a:r>
            <a:r>
              <a:rPr lang="ru-RU" sz="2000" b="1" dirty="0" smtClean="0">
                <a:latin typeface="Arial Narrow" pitchFamily="34" charset="0"/>
                <a:cs typeface="Times New Roman" pitchFamily="18" charset="0"/>
              </a:rPr>
              <a:t>).</a:t>
            </a:r>
            <a:endParaRPr lang="ru-RU" sz="2200" b="1" dirty="0"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26" name="Скругленный прямоугольник 25"/>
          <p:cNvSpPr/>
          <p:nvPr/>
        </p:nvSpPr>
        <p:spPr bwMode="auto">
          <a:xfrm>
            <a:off x="571472" y="4369094"/>
            <a:ext cx="7024864" cy="500066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 w="31750">
            <a:solidFill>
              <a:srgbClr val="C00000"/>
            </a:solidFill>
            <a:headEnd type="stealth" w="sm" len="sm"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ts val="2200"/>
              </a:lnSpc>
            </a:pP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Arial Narrow" pitchFamily="34" charset="0"/>
                <a:cs typeface="Arial" pitchFamily="34" charset="0"/>
              </a:rPr>
              <a:t>Ток, вызывающий паралич дыхательных мышц </a:t>
            </a:r>
            <a:r>
              <a:rPr lang="ru-RU" sz="2200" b="1" dirty="0" smtClean="0">
                <a:latin typeface="Arial Narrow" pitchFamily="34" charset="0"/>
                <a:cs typeface="Times New Roman" pitchFamily="18" charset="0"/>
              </a:rPr>
              <a:t>(50 -70 мА).</a:t>
            </a:r>
            <a:endParaRPr lang="ru-RU" sz="2200" b="1" dirty="0"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27" name="Скругленный прямоугольник 26"/>
          <p:cNvSpPr/>
          <p:nvPr/>
        </p:nvSpPr>
        <p:spPr bwMode="auto">
          <a:xfrm>
            <a:off x="571472" y="4945158"/>
            <a:ext cx="7024864" cy="500066"/>
          </a:xfrm>
          <a:prstGeom prst="round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0">
            <a:solidFill>
              <a:srgbClr val="FF0000"/>
            </a:solidFill>
            <a:headEnd type="stealth" w="sm" len="sm"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ts val="2200"/>
              </a:lnSpc>
            </a:pPr>
            <a:r>
              <a:rPr lang="ru-RU" sz="2200" b="1" dirty="0" err="1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Фибрилляционный</a:t>
            </a: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ru-RU" sz="2200" b="1" dirty="0" smtClean="0">
                <a:latin typeface="Arial Narrow" pitchFamily="34" charset="0"/>
                <a:cs typeface="Times New Roman" pitchFamily="18" charset="0"/>
              </a:rPr>
              <a:t>(смертельный) </a:t>
            </a: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ток</a:t>
            </a:r>
            <a:r>
              <a:rPr lang="ru-RU" sz="2200" b="1" dirty="0" smtClean="0">
                <a:latin typeface="Arial Narrow" pitchFamily="34" charset="0"/>
                <a:cs typeface="Times New Roman" pitchFamily="18" charset="0"/>
              </a:rPr>
              <a:t> (100 мА при </a:t>
            </a:r>
            <a:r>
              <a:rPr lang="en-US" sz="2200" b="1" dirty="0" smtClean="0">
                <a:latin typeface="Arial Narrow" pitchFamily="34" charset="0"/>
                <a:cs typeface="Times New Roman" pitchFamily="18" charset="0"/>
              </a:rPr>
              <a:t>t &gt; 0,5 c)</a:t>
            </a:r>
            <a:r>
              <a:rPr lang="ru-RU" sz="2000" b="1" dirty="0" smtClean="0">
                <a:latin typeface="Arial Narrow" pitchFamily="34" charset="0"/>
                <a:cs typeface="Times New Roman" pitchFamily="18" charset="0"/>
              </a:rPr>
              <a:t>.</a:t>
            </a:r>
            <a:endParaRPr lang="ru-RU" sz="2200" b="1" dirty="0">
              <a:latin typeface="Arial Narrow" pitchFamily="34" charset="0"/>
              <a:cs typeface="Times New Roman" pitchFamily="18" charset="0"/>
            </a:endParaRPr>
          </a:p>
        </p:txBody>
      </p:sp>
      <p:grpSp>
        <p:nvGrpSpPr>
          <p:cNvPr id="17" name="Группа 16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8" name="Прямоугольник 17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21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 bwMode="auto">
          <a:xfrm>
            <a:off x="1907704" y="44624"/>
            <a:ext cx="5021752" cy="432048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lnSpc>
                <a:spcPts val="2800"/>
              </a:lnSpc>
              <a:spcAft>
                <a:spcPct val="0"/>
              </a:spcAft>
            </a:pPr>
            <a:r>
              <a:rPr lang="ru-RU" sz="2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cs typeface="Arial" pitchFamily="34" charset="0"/>
              </a:rPr>
              <a:t>ВИДЫ ПОРАЖЕНИЯ ЭЛЕКТРИЧЕСКИМ ТОКОМ</a:t>
            </a:r>
            <a:endParaRPr lang="ru-RU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 bwMode="auto">
          <a:xfrm>
            <a:off x="124478" y="5517232"/>
            <a:ext cx="8479970" cy="1296144"/>
          </a:xfrm>
          <a:prstGeom prst="roundRect">
            <a:avLst>
              <a:gd name="adj" fmla="val 6674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0">
            <a:solidFill>
              <a:srgbClr val="FFC000"/>
            </a:solidFill>
            <a:headEnd type="stealth" w="sm" len="sm"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indent="468000" algn="just">
              <a:lnSpc>
                <a:spcPts val="2400"/>
              </a:lnSpc>
            </a:pPr>
            <a:r>
              <a:rPr lang="en-US" sz="22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C0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ru-RU" sz="22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C0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Эти пороги установлены для токов промышленной частоты 50 Гц).</a:t>
            </a:r>
            <a:r>
              <a:rPr lang="en-US" sz="22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C0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</a:p>
          <a:p>
            <a:pPr lvl="0" indent="468000" algn="just">
              <a:lnSpc>
                <a:spcPts val="2400"/>
              </a:lnSpc>
            </a:pPr>
            <a:r>
              <a:rPr lang="ru-RU" sz="22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B05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Безопасная  для человека сила тока составляет  0,3 мА.</a:t>
            </a:r>
          </a:p>
          <a:p>
            <a:pPr lvl="0" indent="468000" algn="just">
              <a:lnSpc>
                <a:spcPts val="2400"/>
              </a:lnSpc>
            </a:pP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9900"/>
                </a:solidFill>
                <a:latin typeface="Arial Narrow" pitchFamily="34" charset="0"/>
                <a:cs typeface="Arial" pitchFamily="34" charset="0"/>
              </a:rPr>
              <a:t>Предельная сила тока при времени воздействия </a:t>
            </a: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1 секунда </a:t>
            </a:r>
          </a:p>
          <a:p>
            <a:pPr lvl="0" indent="468000" algn="just">
              <a:lnSpc>
                <a:spcPts val="2400"/>
              </a:lnSpc>
            </a:pP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9900"/>
                </a:solidFill>
                <a:latin typeface="Arial Narrow" pitchFamily="34" charset="0"/>
                <a:cs typeface="Arial" pitchFamily="34" charset="0"/>
              </a:rPr>
              <a:t>составляет</a:t>
            </a: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 50мА</a:t>
            </a: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9900"/>
                </a:solidFill>
                <a:latin typeface="Arial Narrow" pitchFamily="34" charset="0"/>
                <a:cs typeface="Arial" pitchFamily="34" charset="0"/>
              </a:rPr>
              <a:t>, а при времени </a:t>
            </a: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3 секунды – 6 мА.</a:t>
            </a:r>
          </a:p>
        </p:txBody>
      </p:sp>
      <p:sp>
        <p:nvSpPr>
          <p:cNvPr id="16" name="Скругленный прямоугольник 15"/>
          <p:cNvSpPr/>
          <p:nvPr/>
        </p:nvSpPr>
        <p:spPr bwMode="auto">
          <a:xfrm>
            <a:off x="571472" y="2640902"/>
            <a:ext cx="7286676" cy="500066"/>
          </a:xfrm>
          <a:prstGeom prst="round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0">
            <a:solidFill>
              <a:srgbClr val="FF6600"/>
            </a:solidFill>
            <a:headEnd type="stealth" w="sm" len="sm"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ts val="2200"/>
              </a:lnSpc>
            </a:pPr>
            <a:r>
              <a:rPr lang="ru-RU" sz="2200" b="1" dirty="0" smtClean="0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latin typeface="Arial Narrow" pitchFamily="34" charset="0"/>
                <a:cs typeface="Arial" pitchFamily="34" charset="0"/>
              </a:rPr>
              <a:t>ПОРОГОВЫЕ ЗНАЧЕНИЯ СИЛЫ ТОКА. </a:t>
            </a:r>
            <a:r>
              <a:rPr lang="ru-RU" sz="2200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ПРЕДЕЛЬНЫЙ ТОК.</a:t>
            </a:r>
            <a:endParaRPr lang="ru-RU" sz="2200" b="1" dirty="0"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 bwMode="auto">
          <a:xfrm>
            <a:off x="107504" y="548680"/>
            <a:ext cx="8479970" cy="612067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0066">
                  <a:tint val="66000"/>
                  <a:satMod val="160000"/>
                </a:srgbClr>
              </a:gs>
              <a:gs pos="50000">
                <a:srgbClr val="FF0066">
                  <a:tint val="44500"/>
                  <a:satMod val="160000"/>
                </a:srgbClr>
              </a:gs>
              <a:gs pos="100000">
                <a:srgbClr val="FF0066">
                  <a:tint val="23500"/>
                  <a:satMod val="160000"/>
                </a:srgbClr>
              </a:gs>
            </a:gsLst>
            <a:lin ang="16200000" scaled="1"/>
            <a:tileRect/>
          </a:gradFill>
          <a:ln w="31750">
            <a:solidFill>
              <a:srgbClr val="FF0066"/>
            </a:solidFill>
            <a:headEnd type="stealth" w="sm" len="sm"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indent="432000" algn="just" eaLnBrk="0" fontAlgn="base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tabLst>
                <a:tab pos="539750" algn="l"/>
              </a:tabLst>
            </a:pPr>
            <a:r>
              <a:rPr lang="ru-RU" sz="22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C0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200" b="1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66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Электрический шок (смешанные травмы). </a:t>
            </a:r>
            <a:r>
              <a:rPr lang="ru-RU" sz="2200" b="1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66FF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50% от </a:t>
            </a:r>
            <a:r>
              <a:rPr lang="ru-RU" sz="2200" b="1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66FF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всего </a:t>
            </a:r>
            <a:r>
              <a:rPr lang="ru-RU" sz="2200" b="1" dirty="0" err="1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66FF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электротравматизма</a:t>
            </a:r>
            <a:r>
              <a:rPr lang="ru-RU" sz="2200" b="1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66FF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:</a:t>
            </a:r>
            <a:endParaRPr lang="ru-RU" sz="2200" b="1" dirty="0">
              <a:ln w="900" cmpd="sng">
                <a:solidFill>
                  <a:schemeClr val="tx1">
                    <a:alpha val="55000"/>
                  </a:schemeClr>
                </a:solidFill>
                <a:prstDash val="solid"/>
              </a:ln>
              <a:solidFill>
                <a:srgbClr val="66FFFF"/>
              </a:solidFill>
              <a:latin typeface="Arial Narrow" pitchFamily="34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Скругленный прямоугольник 27"/>
          <p:cNvSpPr/>
          <p:nvPr/>
        </p:nvSpPr>
        <p:spPr bwMode="auto">
          <a:xfrm>
            <a:off x="127557" y="1268760"/>
            <a:ext cx="4207306" cy="1178475"/>
          </a:xfrm>
          <a:prstGeom prst="roundRect">
            <a:avLst/>
          </a:prstGeom>
          <a:gradFill flip="none" rotWithShape="1">
            <a:gsLst>
              <a:gs pos="0">
                <a:srgbClr val="66FFFF">
                  <a:shade val="30000"/>
                  <a:satMod val="115000"/>
                </a:srgbClr>
              </a:gs>
              <a:gs pos="50000">
                <a:srgbClr val="66FFFF">
                  <a:shade val="67500"/>
                  <a:satMod val="115000"/>
                </a:srgbClr>
              </a:gs>
              <a:gs pos="100000">
                <a:srgbClr val="66FFFF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0">
            <a:solidFill>
              <a:schemeClr val="accent3">
                <a:lumMod val="75000"/>
              </a:schemeClr>
            </a:solidFill>
            <a:headEnd type="stealth" w="sm" len="sm"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indent="457200">
              <a:lnSpc>
                <a:spcPts val="2200"/>
              </a:lnSpc>
            </a:pPr>
            <a:r>
              <a:rPr lang="ru-RU" sz="2200" b="1" dirty="0" smtClean="0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latin typeface="Arial Narrow" pitchFamily="34" charset="0"/>
                <a:cs typeface="Arial" pitchFamily="34" charset="0"/>
              </a:rPr>
              <a:t>Фаза возбуждения: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 </a:t>
            </a:r>
            <a:endParaRPr lang="ru-RU" sz="2200" dirty="0" smtClean="0">
              <a:solidFill>
                <a:prstClr val="black"/>
              </a:solidFill>
              <a:latin typeface="Arial Narrow" pitchFamily="34" charset="0"/>
              <a:ea typeface="Times New Roman" pitchFamily="18" charset="0"/>
              <a:cs typeface="Arial" pitchFamily="34" charset="0"/>
            </a:endParaRPr>
          </a:p>
          <a:p>
            <a:pPr indent="457200">
              <a:lnSpc>
                <a:spcPts val="2200"/>
              </a:lnSpc>
              <a:buFont typeface="Wingdings" pitchFamily="2" charset="2"/>
              <a:buChar char="q"/>
            </a:pP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нет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реакции на боль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;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 </a:t>
            </a:r>
            <a:endParaRPr lang="ru-RU" sz="2200" dirty="0" smtClean="0">
              <a:solidFill>
                <a:prstClr val="black"/>
              </a:solidFill>
              <a:latin typeface="Arial Narrow" pitchFamily="34" charset="0"/>
              <a:ea typeface="Times New Roman" pitchFamily="18" charset="0"/>
              <a:cs typeface="Arial" pitchFamily="34" charset="0"/>
            </a:endParaRPr>
          </a:p>
          <a:p>
            <a:pPr indent="457200">
              <a:lnSpc>
                <a:spcPts val="2200"/>
              </a:lnSpc>
              <a:buFont typeface="Wingdings" pitchFamily="2" charset="2"/>
              <a:buChar char="q"/>
            </a:pP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повышение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кровяного давления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;</a:t>
            </a:r>
          </a:p>
          <a:p>
            <a:pPr indent="457200">
              <a:lnSpc>
                <a:spcPts val="2200"/>
              </a:lnSpc>
              <a:buFont typeface="Wingdings" pitchFamily="2" charset="2"/>
              <a:buChar char="q"/>
            </a:pP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учащение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пульса.</a:t>
            </a:r>
            <a:endParaRPr lang="ru-RU" sz="2200" b="1" dirty="0"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30" name="Скругленный прямоугольник 29"/>
          <p:cNvSpPr/>
          <p:nvPr/>
        </p:nvSpPr>
        <p:spPr bwMode="auto">
          <a:xfrm>
            <a:off x="4397142" y="1268760"/>
            <a:ext cx="4207306" cy="1178475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 w="31750">
            <a:solidFill>
              <a:srgbClr val="33CCFF"/>
            </a:solidFill>
            <a:headEnd type="stealth" w="sm" len="sm"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indent="457200">
              <a:lnSpc>
                <a:spcPts val="2200"/>
              </a:lnSpc>
            </a:pPr>
            <a:r>
              <a:rPr lang="ru-RU" sz="2200" b="1" dirty="0" smtClean="0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latin typeface="Arial Narrow" pitchFamily="34" charset="0"/>
                <a:cs typeface="Arial" pitchFamily="34" charset="0"/>
              </a:rPr>
              <a:t>Фаза торможения: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 </a:t>
            </a:r>
            <a:endParaRPr lang="ru-RU" sz="2200" dirty="0" smtClean="0">
              <a:solidFill>
                <a:prstClr val="black"/>
              </a:solidFill>
              <a:latin typeface="Arial Narrow" pitchFamily="34" charset="0"/>
              <a:ea typeface="Times New Roman" pitchFamily="18" charset="0"/>
              <a:cs typeface="Arial" pitchFamily="34" charset="0"/>
            </a:endParaRPr>
          </a:p>
          <a:p>
            <a:pPr indent="457200">
              <a:lnSpc>
                <a:spcPts val="2200"/>
              </a:lnSpc>
              <a:buFont typeface="Wingdings" pitchFamily="2" charset="2"/>
              <a:buChar char="q"/>
            </a:pP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с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нижение кровяного давления; </a:t>
            </a:r>
          </a:p>
          <a:p>
            <a:pPr indent="457200">
              <a:lnSpc>
                <a:spcPts val="2200"/>
              </a:lnSpc>
              <a:buFont typeface="Wingdings" pitchFamily="2" charset="2"/>
              <a:buChar char="q"/>
            </a:pP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п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адение или учащение пульса;</a:t>
            </a:r>
          </a:p>
          <a:p>
            <a:pPr indent="457200">
              <a:lnSpc>
                <a:spcPts val="2200"/>
              </a:lnSpc>
              <a:buFont typeface="Wingdings" pitchFamily="2" charset="2"/>
              <a:buChar char="q"/>
            </a:pP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депрессия.</a:t>
            </a:r>
            <a:endParaRPr lang="ru-RU" sz="2200" b="1" dirty="0">
              <a:latin typeface="Arial Narrow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Группа 56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58" name="Прямоугольник 57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60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55" name="Скругленный прямоугольник 54"/>
          <p:cNvSpPr/>
          <p:nvPr/>
        </p:nvSpPr>
        <p:spPr bwMode="auto">
          <a:xfrm>
            <a:off x="1907704" y="44624"/>
            <a:ext cx="5021752" cy="432048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lnSpc>
                <a:spcPts val="2800"/>
              </a:lnSpc>
              <a:spcAft>
                <a:spcPct val="0"/>
              </a:spcAft>
            </a:pPr>
            <a:r>
              <a:rPr lang="ru-RU" sz="2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cs typeface="Arial" pitchFamily="34" charset="0"/>
              </a:rPr>
              <a:t>ВИДЫ ПОРАЖЕНИЯ ЭЛЕКТРИЧЕСКИМ ТОКОМ</a:t>
            </a:r>
            <a:endParaRPr lang="ru-RU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142844" y="604858"/>
            <a:ext cx="8483376" cy="6064502"/>
            <a:chOff x="142844" y="664386"/>
            <a:chExt cx="8483376" cy="6064502"/>
          </a:xfrm>
        </p:grpSpPr>
        <p:sp>
          <p:nvSpPr>
            <p:cNvPr id="61" name="Стрелка вниз 60"/>
            <p:cNvSpPr/>
            <p:nvPr/>
          </p:nvSpPr>
          <p:spPr bwMode="auto">
            <a:xfrm>
              <a:off x="971600" y="1351808"/>
              <a:ext cx="279565" cy="329148"/>
            </a:xfrm>
            <a:prstGeom prst="downArrow">
              <a:avLst/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50800" cmpd="dbl">
              <a:solidFill>
                <a:srgbClr val="FF6600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  <p:sp>
          <p:nvSpPr>
            <p:cNvPr id="62" name="Стрелка вниз 61"/>
            <p:cNvSpPr/>
            <p:nvPr/>
          </p:nvSpPr>
          <p:spPr bwMode="auto">
            <a:xfrm>
              <a:off x="3284323" y="1362540"/>
              <a:ext cx="279565" cy="329148"/>
            </a:xfrm>
            <a:prstGeom prst="downArrow">
              <a:avLst/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50800" cmpd="dbl">
              <a:solidFill>
                <a:srgbClr val="FF6600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  <p:sp>
          <p:nvSpPr>
            <p:cNvPr id="64" name="Стрелка вниз 63"/>
            <p:cNvSpPr/>
            <p:nvPr/>
          </p:nvSpPr>
          <p:spPr bwMode="auto">
            <a:xfrm>
              <a:off x="5333423" y="1362045"/>
              <a:ext cx="279565" cy="329148"/>
            </a:xfrm>
            <a:prstGeom prst="downArrow">
              <a:avLst/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50800" cmpd="dbl">
              <a:solidFill>
                <a:srgbClr val="FF6600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  <p:sp>
          <p:nvSpPr>
            <p:cNvPr id="66" name="Стрелка вниз 65"/>
            <p:cNvSpPr/>
            <p:nvPr/>
          </p:nvSpPr>
          <p:spPr bwMode="auto">
            <a:xfrm>
              <a:off x="7449901" y="1362045"/>
              <a:ext cx="279565" cy="329148"/>
            </a:xfrm>
            <a:prstGeom prst="downArrow">
              <a:avLst/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50800" cmpd="dbl">
              <a:solidFill>
                <a:srgbClr val="FF6600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  <p:grpSp>
          <p:nvGrpSpPr>
            <p:cNvPr id="112" name="Группа 111"/>
            <p:cNvGrpSpPr/>
            <p:nvPr/>
          </p:nvGrpSpPr>
          <p:grpSpPr>
            <a:xfrm>
              <a:off x="142844" y="664386"/>
              <a:ext cx="8483376" cy="6064502"/>
              <a:chOff x="120668" y="76787"/>
              <a:chExt cx="8483376" cy="6064502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14282" y="5754379"/>
                <a:ext cx="1857388" cy="369332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shade val="30000"/>
                      <a:satMod val="115000"/>
                    </a:srgbClr>
                  </a:gs>
                  <a:gs pos="50000">
                    <a:srgbClr val="FFFF00">
                      <a:shade val="67500"/>
                      <a:satMod val="115000"/>
                    </a:srgbClr>
                  </a:gs>
                  <a:gs pos="100000">
                    <a:srgbClr val="FFFF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38100">
                <a:solidFill>
                  <a:srgbClr val="FF0000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tIns="0" bIns="0" rtlCol="0">
                <a:spAutoFit/>
              </a:bodyPr>
              <a:lstStyle/>
              <a:p>
                <a:pPr algn="ctr"/>
                <a:r>
                  <a:rPr lang="ru-RU" sz="1200" b="1" dirty="0" smtClean="0">
                    <a:solidFill>
                      <a:schemeClr val="tx1"/>
                    </a:solidFill>
                    <a:latin typeface="Arial Narrow" pitchFamily="34" charset="0"/>
                  </a:rPr>
                  <a:t>РЕЖИМ РАБОТЫ</a:t>
                </a:r>
              </a:p>
              <a:p>
                <a:pPr algn="ctr"/>
                <a:r>
                  <a:rPr lang="ru-RU" sz="1200" b="1" dirty="0" smtClean="0">
                    <a:solidFill>
                      <a:schemeClr val="tx1"/>
                    </a:solidFill>
                    <a:latin typeface="Arial Narrow" pitchFamily="34" charset="0"/>
                  </a:rPr>
                  <a:t>ЭЛЕКТРИЧЕСКОЙ СЕТИ</a:t>
                </a:r>
              </a:p>
            </p:txBody>
          </p:sp>
          <p:grpSp>
            <p:nvGrpSpPr>
              <p:cNvPr id="111" name="Группа 110"/>
              <p:cNvGrpSpPr/>
              <p:nvPr/>
            </p:nvGrpSpPr>
            <p:grpSpPr>
              <a:xfrm>
                <a:off x="120668" y="76787"/>
                <a:ext cx="8483376" cy="6064502"/>
                <a:chOff x="120668" y="76787"/>
                <a:chExt cx="8483376" cy="6064502"/>
              </a:xfrm>
            </p:grpSpPr>
            <p:sp>
              <p:nvSpPr>
                <p:cNvPr id="22" name="TextBox 21"/>
                <p:cNvSpPr txBox="1"/>
                <p:nvPr/>
              </p:nvSpPr>
              <p:spPr>
                <a:xfrm>
                  <a:off x="214282" y="2000240"/>
                  <a:ext cx="1857388" cy="46166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shade val="30000"/>
                        <a:satMod val="115000"/>
                      </a:srgbClr>
                    </a:gs>
                    <a:gs pos="50000">
                      <a:srgbClr val="FFFF00">
                        <a:shade val="67500"/>
                        <a:satMod val="115000"/>
                      </a:srgbClr>
                    </a:gs>
                    <a:gs pos="100000">
                      <a:srgbClr val="FFFF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ВЕЛИЧИНА НАПРЯЖЕНИЯ</a:t>
                  </a:r>
                </a:p>
                <a:p>
                  <a:pPr algn="ctr"/>
                  <a:r>
                    <a:rPr lang="ru-RU" sz="12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СЕТИ</a:t>
                  </a: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214282" y="2736392"/>
                  <a:ext cx="1857388" cy="46166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shade val="30000"/>
                        <a:satMod val="115000"/>
                      </a:srgbClr>
                    </a:gs>
                    <a:gs pos="50000">
                      <a:srgbClr val="FFFF00">
                        <a:shade val="67500"/>
                        <a:satMod val="115000"/>
                      </a:srgbClr>
                    </a:gs>
                    <a:gs pos="100000">
                      <a:srgbClr val="FFFF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РОД И ЧАСТОТА</a:t>
                  </a:r>
                </a:p>
                <a:p>
                  <a:pPr algn="ctr"/>
                  <a:r>
                    <a:rPr lang="ru-RU" sz="12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ЭЛЕКТРИЧЕСКОГО ТОКА</a:t>
                  </a: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2571736" y="2000240"/>
                  <a:ext cx="1571636" cy="46166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6600">
                        <a:tint val="66000"/>
                        <a:satMod val="160000"/>
                      </a:srgbClr>
                    </a:gs>
                    <a:gs pos="50000">
                      <a:srgbClr val="FF6600">
                        <a:tint val="44500"/>
                        <a:satMod val="160000"/>
                      </a:srgbClr>
                    </a:gs>
                    <a:gs pos="100000">
                      <a:srgbClr val="FF6600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n w="38100">
                  <a:solidFill>
                    <a:srgbClr val="33CC33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СОСТОЯНИЕ ЗДОРОВЬЯ</a:t>
                  </a:r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6532342" y="1153110"/>
                  <a:ext cx="2071702" cy="553998"/>
                </a:xfrm>
                <a:prstGeom prst="rect">
                  <a:avLst/>
                </a:prstGeom>
                <a:ln w="3810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500" b="1" dirty="0" smtClean="0">
                      <a:latin typeface="Arial Narrow" pitchFamily="34" charset="0"/>
                    </a:rPr>
                    <a:t>УСЛОВИЯ ОКРУЖАЮЩЕЙ СРЕДЫ</a:t>
                  </a:r>
                  <a:endParaRPr lang="ru-RU" sz="1500" b="1" dirty="0">
                    <a:latin typeface="Arial Narrow" pitchFamily="34" charset="0"/>
                  </a:endParaRP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2571736" y="2736392"/>
                  <a:ext cx="1571636" cy="46166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6600">
                        <a:tint val="66000"/>
                        <a:satMod val="160000"/>
                      </a:srgbClr>
                    </a:gs>
                    <a:gs pos="50000">
                      <a:srgbClr val="FF6600">
                        <a:tint val="44500"/>
                        <a:satMod val="160000"/>
                      </a:srgbClr>
                    </a:gs>
                    <a:gs pos="100000">
                      <a:srgbClr val="FF6600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n w="38100">
                  <a:solidFill>
                    <a:srgbClr val="33CC33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ПСИХОФИЗИЧЕСКОЕ</a:t>
                  </a:r>
                </a:p>
                <a:p>
                  <a:pPr algn="ctr"/>
                  <a:r>
                    <a:rPr lang="ru-RU" sz="12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СОСТОЯНИЕ</a:t>
                  </a: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2571736" y="3483430"/>
                  <a:ext cx="1571636" cy="27699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shade val="30000"/>
                        <a:satMod val="115000"/>
                      </a:srgbClr>
                    </a:gs>
                    <a:gs pos="50000">
                      <a:srgbClr val="FFFF00">
                        <a:shade val="67500"/>
                        <a:satMod val="115000"/>
                      </a:srgbClr>
                    </a:gs>
                    <a:gs pos="100000">
                      <a:srgbClr val="FFFF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 w="38100">
                  <a:solidFill>
                    <a:srgbClr val="33CC33"/>
                  </a:solidFill>
                </a:ln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ФАКТОР ВНИМАНИЯ</a:t>
                  </a: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4493738" y="2660029"/>
                  <a:ext cx="1857388" cy="553998"/>
                </a:xfrm>
                <a:prstGeom prst="rect">
                  <a:avLst/>
                </a:prstGeom>
                <a:ln w="38100">
                  <a:solidFill>
                    <a:srgbClr val="C00000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tIns="0" bIns="0" rtlCol="0">
                  <a:spAutoFit/>
                </a:bodyPr>
                <a:lstStyle/>
                <a:p>
                  <a:pPr algn="ctr"/>
                  <a:r>
                    <a:rPr lang="ru-RU" sz="12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ВЕЛИЧИНА ЭЛЕКТРИЧЕС-</a:t>
                  </a:r>
                </a:p>
                <a:p>
                  <a:pPr algn="ctr"/>
                  <a:r>
                    <a:rPr lang="ru-RU" sz="12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КОГО ТОКА, ПРОХОДЯЩЕ-</a:t>
                  </a:r>
                </a:p>
                <a:p>
                  <a:pPr algn="ctr"/>
                  <a:r>
                    <a:rPr lang="ru-RU" sz="12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ГО ЧЕРЕЗ ТЕЛО</a:t>
                  </a:r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4500562" y="3489552"/>
                  <a:ext cx="1857388" cy="369332"/>
                </a:xfrm>
                <a:prstGeom prst="rect">
                  <a:avLst/>
                </a:prstGeom>
                <a:ln w="38100">
                  <a:solidFill>
                    <a:srgbClr val="C00000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tIns="0" bIns="0" rtlCol="0">
                  <a:spAutoFit/>
                </a:bodyPr>
                <a:lstStyle/>
                <a:p>
                  <a:pPr algn="ctr"/>
                  <a:r>
                    <a:rPr lang="ru-RU" sz="12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ПРОДОЛЖИТЕЛЬНОСТЬ</a:t>
                  </a:r>
                </a:p>
                <a:p>
                  <a:pPr algn="ctr"/>
                  <a:r>
                    <a:rPr lang="ru-RU" sz="12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ВОЗДЕЙСТВИЯ ТОКА</a:t>
                  </a:r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4500562" y="2000240"/>
                  <a:ext cx="1857388" cy="369332"/>
                </a:xfrm>
                <a:prstGeom prst="rect">
                  <a:avLst/>
                </a:prstGeom>
                <a:ln w="38100">
                  <a:solidFill>
                    <a:srgbClr val="C00000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tIns="0" bIns="0" rtlCol="0">
                  <a:spAutoFit/>
                </a:bodyPr>
                <a:lstStyle/>
                <a:p>
                  <a:pPr algn="ctr"/>
                  <a:r>
                    <a:rPr lang="ru-RU" sz="12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ВЕЛИЧИНА НАПРЯЖЕНИЯ</a:t>
                  </a:r>
                </a:p>
                <a:p>
                  <a:pPr algn="ctr"/>
                  <a:r>
                    <a:rPr lang="ru-RU" sz="12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ПРИКОСНОВЕНИЯ</a:t>
                  </a: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214282" y="4467912"/>
                  <a:ext cx="1857388" cy="369332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shade val="30000"/>
                        <a:satMod val="115000"/>
                      </a:srgbClr>
                    </a:gs>
                    <a:gs pos="50000">
                      <a:srgbClr val="FFFF00">
                        <a:shade val="67500"/>
                        <a:satMod val="115000"/>
                      </a:srgbClr>
                    </a:gs>
                    <a:gs pos="100000">
                      <a:srgbClr val="FFFF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tIns="0" bIns="0" rtlCol="0">
                  <a:spAutoFit/>
                </a:bodyPr>
                <a:lstStyle/>
                <a:p>
                  <a:pPr algn="ctr"/>
                  <a:r>
                    <a:rPr lang="ru-RU" sz="12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ЕМКОСТЬ ФАЗ СЕТИ </a:t>
                  </a:r>
                </a:p>
                <a:p>
                  <a:pPr algn="ctr"/>
                  <a:r>
                    <a:rPr lang="ru-RU" sz="12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ОТНОСИТЕЛЬНО ЗЕМЛИ</a:t>
                  </a:r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2571736" y="4059698"/>
                  <a:ext cx="1571636" cy="27699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tint val="66000"/>
                        <a:satMod val="160000"/>
                      </a:srgbClr>
                    </a:gs>
                    <a:gs pos="50000">
                      <a:srgbClr val="FFC000">
                        <a:tint val="44500"/>
                        <a:satMod val="160000"/>
                      </a:srgbClr>
                    </a:gs>
                    <a:gs pos="100000">
                      <a:srgbClr val="FFC000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n w="34925">
                  <a:solidFill>
                    <a:srgbClr val="33CC33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КВАЛИФИКАЦИЯ</a:t>
                  </a: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4500562" y="5771957"/>
                  <a:ext cx="1857388" cy="369332"/>
                </a:xfrm>
                <a:prstGeom prst="rect">
                  <a:avLst/>
                </a:prstGeom>
                <a:ln w="38100">
                  <a:solidFill>
                    <a:srgbClr val="C00000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tIns="0" bIns="0" rtlCol="0">
                  <a:spAutoFit/>
                </a:bodyPr>
                <a:lstStyle/>
                <a:p>
                  <a:pPr algn="ctr"/>
                  <a:r>
                    <a:rPr lang="ru-RU" sz="12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ПУТЬ ТОКА ЧЕРЕЗ</a:t>
                  </a:r>
                </a:p>
                <a:p>
                  <a:pPr algn="ctr"/>
                  <a:r>
                    <a:rPr lang="ru-RU" sz="12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ТЕЛО ЧЕЛОВЕКА</a:t>
                  </a: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6572264" y="3329668"/>
                  <a:ext cx="2000264" cy="461665"/>
                </a:xfrm>
                <a:prstGeom prst="rect">
                  <a:avLst/>
                </a:prstGeom>
                <a:ln w="31750"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ЭЛЕКТРИЧЕСКОЕ</a:t>
                  </a:r>
                </a:p>
                <a:p>
                  <a:pPr algn="ctr"/>
                  <a:r>
                    <a:rPr lang="ru-RU" sz="12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И МАГНИТНОЕ ПОЛЯ</a:t>
                  </a: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6572264" y="2543850"/>
                  <a:ext cx="2000264" cy="523220"/>
                </a:xfrm>
                <a:prstGeom prst="rect">
                  <a:avLst/>
                </a:prstGeom>
                <a:ln w="31750"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КОНЦЕНТРАЦИЯ В ВОЗДУХЕ</a:t>
                  </a:r>
                </a:p>
                <a:p>
                  <a:pPr algn="ctr"/>
                  <a:r>
                    <a:rPr lang="ru-RU" sz="16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СО </a:t>
                  </a:r>
                  <a:r>
                    <a:rPr lang="ru-RU" sz="12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И ДР. ВЕЩЕСТВ</a:t>
                  </a: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6572264" y="2000240"/>
                  <a:ext cx="2000264" cy="257369"/>
                </a:xfrm>
                <a:prstGeom prst="rect">
                  <a:avLst/>
                </a:prstGeom>
                <a:ln w="31750"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lIns="36000" tIns="36000" rIns="36000" bIns="36000" rtlCol="0">
                  <a:spAutoFit/>
                </a:bodyPr>
                <a:lstStyle/>
                <a:p>
                  <a:pPr algn="ctr"/>
                  <a:r>
                    <a:rPr lang="ru-RU" sz="12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АТМОСФЕРНЫЕ УСЛОВИЯ</a:t>
                  </a: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120668" y="1145670"/>
                  <a:ext cx="2071670" cy="553998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shade val="30000"/>
                        <a:satMod val="115000"/>
                      </a:srgbClr>
                    </a:gs>
                    <a:gs pos="50000">
                      <a:srgbClr val="FFFF00">
                        <a:shade val="67500"/>
                        <a:satMod val="115000"/>
                      </a:srgbClr>
                    </a:gs>
                    <a:gs pos="100000">
                      <a:srgbClr val="FFFF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500" b="1" dirty="0" smtClean="0">
                      <a:latin typeface="Arial Narrow" pitchFamily="34" charset="0"/>
                    </a:rPr>
                    <a:t>ПАРАМЕТРЫ ЭЛЕКТРИЧЕСКОЙ СЕТИ</a:t>
                  </a:r>
                  <a:endParaRPr lang="ru-RU" sz="1500" b="1" dirty="0">
                    <a:latin typeface="Arial Narrow" pitchFamily="34" charset="0"/>
                  </a:endParaRP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2317576" y="1142730"/>
                  <a:ext cx="2061036" cy="553998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tint val="66000"/>
                        <a:satMod val="160000"/>
                      </a:srgbClr>
                    </a:gs>
                    <a:gs pos="50000">
                      <a:srgbClr val="FFC000">
                        <a:tint val="44500"/>
                        <a:satMod val="160000"/>
                      </a:srgbClr>
                    </a:gs>
                    <a:gs pos="100000">
                      <a:srgbClr val="FFC000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n w="38100">
                  <a:solidFill>
                    <a:srgbClr val="FF6600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500" b="1" dirty="0" smtClean="0">
                      <a:latin typeface="Arial Narrow" pitchFamily="34" charset="0"/>
                    </a:rPr>
                    <a:t>ИНДИВИДУАЛЬНЫЕ СВОЙСТВА ЧЕЛОВЕКА</a:t>
                  </a:r>
                  <a:endParaRPr lang="ru-RU" sz="1500" b="1" dirty="0">
                    <a:latin typeface="Arial Narrow" pitchFamily="34" charset="0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4531986" y="1156748"/>
                  <a:ext cx="1857388" cy="553998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33CC33">
                        <a:tint val="66000"/>
                        <a:satMod val="160000"/>
                      </a:srgbClr>
                    </a:gs>
                    <a:gs pos="50000">
                      <a:srgbClr val="33CC33">
                        <a:tint val="44500"/>
                        <a:satMod val="160000"/>
                      </a:srgbClr>
                    </a:gs>
                    <a:gs pos="100000">
                      <a:srgbClr val="33CC33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n w="381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500" b="1" dirty="0" smtClean="0">
                      <a:latin typeface="Arial Narrow" pitchFamily="34" charset="0"/>
                    </a:rPr>
                    <a:t>ПАРАМЕТРЫ  ЦЕПИ</a:t>
                  </a:r>
                </a:p>
                <a:p>
                  <a:pPr algn="ctr"/>
                  <a:r>
                    <a:rPr lang="ru-RU" sz="1500" b="1" dirty="0" smtClean="0">
                      <a:latin typeface="Arial Narrow" pitchFamily="34" charset="0"/>
                    </a:rPr>
                    <a:t>ПОРАЖЕНИЯ</a:t>
                  </a:r>
                  <a:endParaRPr lang="ru-RU" sz="1500" b="1" dirty="0">
                    <a:latin typeface="Arial Narrow" pitchFamily="34" charset="0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4500562" y="4957092"/>
                  <a:ext cx="1857388" cy="553998"/>
                </a:xfrm>
                <a:prstGeom prst="rect">
                  <a:avLst/>
                </a:prstGeom>
                <a:ln w="38100">
                  <a:solidFill>
                    <a:srgbClr val="C00000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tIns="0" bIns="0" rtlCol="0">
                  <a:spAutoFit/>
                </a:bodyPr>
                <a:lstStyle/>
                <a:p>
                  <a:pPr algn="ctr"/>
                  <a:r>
                    <a:rPr lang="ru-RU" sz="12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ЭЛЕКТРИЧЕСКОЕ СОПРО-</a:t>
                  </a:r>
                </a:p>
                <a:p>
                  <a:pPr algn="ctr"/>
                  <a:r>
                    <a:rPr lang="ru-RU" sz="12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ТИВЛЕНИЕ ТЕЛА ЧЕЛОВЕКА</a:t>
                  </a: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4493738" y="4142080"/>
                  <a:ext cx="1857388" cy="553998"/>
                </a:xfrm>
                <a:prstGeom prst="rect">
                  <a:avLst/>
                </a:prstGeom>
                <a:ln w="38100">
                  <a:solidFill>
                    <a:srgbClr val="C00000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tIns="0" bIns="0" rtlCol="0">
                  <a:spAutoFit/>
                </a:bodyPr>
                <a:lstStyle/>
                <a:p>
                  <a:pPr algn="ctr"/>
                  <a:r>
                    <a:rPr lang="ru-RU" sz="12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ЭЛЕКТРИЧЕСКОЕ СОПРО-</a:t>
                  </a:r>
                </a:p>
                <a:p>
                  <a:pPr algn="ctr"/>
                  <a:r>
                    <a:rPr lang="ru-RU" sz="12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ТИВЛЕНИЕ СРЕДСТВ ЗАЩИТЫ, ОБУВИ, ПОЛА</a:t>
                  </a: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214282" y="5099968"/>
                  <a:ext cx="1857388" cy="369332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shade val="30000"/>
                        <a:satMod val="115000"/>
                      </a:srgbClr>
                    </a:gs>
                    <a:gs pos="50000">
                      <a:srgbClr val="FFFF00">
                        <a:shade val="67500"/>
                        <a:satMod val="115000"/>
                      </a:srgbClr>
                    </a:gs>
                    <a:gs pos="100000">
                      <a:srgbClr val="FFFF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tIns="0" bIns="0" rtlCol="0">
                  <a:spAutoFit/>
                </a:bodyPr>
                <a:lstStyle/>
                <a:p>
                  <a:pPr algn="ctr"/>
                  <a:r>
                    <a:rPr lang="ru-RU" sz="12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РЕЖИМ НЕЙТРАЛИ</a:t>
                  </a:r>
                </a:p>
                <a:p>
                  <a:pPr algn="ctr"/>
                  <a:r>
                    <a:rPr lang="ru-RU" sz="12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ЭЛЕКТРИЧЕСКОЙ СЕТИ</a:t>
                  </a: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214282" y="3450772"/>
                  <a:ext cx="1857388" cy="73866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shade val="30000"/>
                        <a:satMod val="115000"/>
                      </a:srgbClr>
                    </a:gs>
                    <a:gs pos="50000">
                      <a:srgbClr val="FFFF00">
                        <a:shade val="67500"/>
                        <a:satMod val="115000"/>
                      </a:srgbClr>
                    </a:gs>
                    <a:gs pos="100000">
                      <a:srgbClr val="FFFF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tIns="0" bIns="0" rtlCol="0">
                  <a:spAutoFit/>
                </a:bodyPr>
                <a:lstStyle/>
                <a:p>
                  <a:pPr algn="ctr"/>
                  <a:r>
                    <a:rPr lang="ru-RU" sz="12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ЭЛЕКТРИЧЕСКОЕ</a:t>
                  </a:r>
                </a:p>
                <a:p>
                  <a:pPr algn="ctr"/>
                  <a:r>
                    <a:rPr lang="ru-RU" sz="12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СОПРОТИВЛЕНИЕ</a:t>
                  </a:r>
                </a:p>
                <a:p>
                  <a:pPr algn="ctr"/>
                  <a:r>
                    <a:rPr lang="ru-RU" sz="12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ИЗОЛЯЦИИ ФАЗ СЕТИ </a:t>
                  </a:r>
                </a:p>
                <a:p>
                  <a:pPr algn="ctr"/>
                  <a:r>
                    <a:rPr lang="ru-RU" sz="12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ОТНОСИТЕЛЬНО ЗЕМЛИ</a:t>
                  </a:r>
                </a:p>
              </p:txBody>
            </p:sp>
            <p:sp>
              <p:nvSpPr>
                <p:cNvPr id="20" name="Прямоугольник 19"/>
                <p:cNvSpPr/>
                <p:nvPr/>
              </p:nvSpPr>
              <p:spPr>
                <a:xfrm>
                  <a:off x="214282" y="76787"/>
                  <a:ext cx="8286808" cy="65659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shade val="30000"/>
                        <a:satMod val="115000"/>
                      </a:srgbClr>
                    </a:gs>
                    <a:gs pos="50000">
                      <a:srgbClr val="FFFF00">
                        <a:shade val="67500"/>
                        <a:satMod val="115000"/>
                      </a:srgbClr>
                    </a:gs>
                    <a:gs pos="100000">
                      <a:srgbClr val="FFFF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 w="50800">
                  <a:solidFill>
                    <a:srgbClr val="FF9900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 algn="ctr" fontAlgn="base">
                    <a:lnSpc>
                      <a:spcPts val="22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ru-RU" sz="2200" b="1" dirty="0">
                      <a:ln w="900" cmpd="sng">
                        <a:solidFill>
                          <a:schemeClr val="tx1">
                            <a:alpha val="55000"/>
                          </a:schemeClr>
                        </a:solidFill>
                        <a:prstDash val="solid"/>
                      </a:ln>
                      <a:solidFill>
                        <a:srgbClr val="FF0000"/>
                      </a:solidFill>
                      <a:latin typeface="Arial Narrow" pitchFamily="34" charset="0"/>
                      <a:ea typeface="Times New Roman" pitchFamily="18" charset="0"/>
                      <a:cs typeface="Times New Roman" pitchFamily="18" charset="0"/>
                    </a:rPr>
                    <a:t>ОСНОВНЫЕ ФАКТОРЫ, ВЛИЯЮЩИЕ НА ИСХОД ПОРАЖЕНИЯ ЧЕЛОВЕКА ЭЛЕКТРИЧЕСКИМ ТОКОМ.</a:t>
                  </a:r>
                </a:p>
              </p:txBody>
            </p:sp>
          </p:grpSp>
        </p:grpSp>
        <p:sp>
          <p:nvSpPr>
            <p:cNvPr id="10" name="Стрелка вниз 9"/>
            <p:cNvSpPr/>
            <p:nvPr/>
          </p:nvSpPr>
          <p:spPr bwMode="auto">
            <a:xfrm>
              <a:off x="7524328" y="3675729"/>
              <a:ext cx="144016" cy="220477"/>
            </a:xfrm>
            <a:prstGeom prst="downArrow">
              <a:avLst>
                <a:gd name="adj1" fmla="val 50000"/>
                <a:gd name="adj2" fmla="val 88987"/>
              </a:avLst>
            </a:prstGeom>
            <a:gradFill flip="none" rotWithShape="1">
              <a:gsLst>
                <a:gs pos="0">
                  <a:srgbClr val="33CCFF">
                    <a:tint val="66000"/>
                    <a:satMod val="160000"/>
                  </a:srgbClr>
                </a:gs>
                <a:gs pos="50000">
                  <a:srgbClr val="33CCFF">
                    <a:tint val="44500"/>
                    <a:satMod val="160000"/>
                  </a:srgbClr>
                </a:gs>
                <a:gs pos="100000">
                  <a:srgbClr val="33CCFF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25400" cmpd="sng">
              <a:solidFill>
                <a:srgbClr val="4C6BA4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  <p:sp>
          <p:nvSpPr>
            <p:cNvPr id="68" name="Стрелка вниз 67"/>
            <p:cNvSpPr/>
            <p:nvPr/>
          </p:nvSpPr>
          <p:spPr bwMode="auto">
            <a:xfrm>
              <a:off x="7524328" y="2881711"/>
              <a:ext cx="144016" cy="220477"/>
            </a:xfrm>
            <a:prstGeom prst="downArrow">
              <a:avLst>
                <a:gd name="adj1" fmla="val 50000"/>
                <a:gd name="adj2" fmla="val 88987"/>
              </a:avLst>
            </a:prstGeom>
            <a:gradFill flip="none" rotWithShape="1">
              <a:gsLst>
                <a:gs pos="0">
                  <a:srgbClr val="33CCFF">
                    <a:tint val="66000"/>
                    <a:satMod val="160000"/>
                  </a:srgbClr>
                </a:gs>
                <a:gs pos="50000">
                  <a:srgbClr val="33CCFF">
                    <a:tint val="44500"/>
                    <a:satMod val="160000"/>
                  </a:srgbClr>
                </a:gs>
                <a:gs pos="100000">
                  <a:srgbClr val="33CCFF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25400" cmpd="sng">
              <a:solidFill>
                <a:srgbClr val="4C6BA4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  <p:sp>
          <p:nvSpPr>
            <p:cNvPr id="70" name="Стрелка вниз 69"/>
            <p:cNvSpPr/>
            <p:nvPr/>
          </p:nvSpPr>
          <p:spPr bwMode="auto">
            <a:xfrm>
              <a:off x="7524328" y="2335258"/>
              <a:ext cx="144016" cy="220477"/>
            </a:xfrm>
            <a:prstGeom prst="downArrow">
              <a:avLst>
                <a:gd name="adj1" fmla="val 50000"/>
                <a:gd name="adj2" fmla="val 88987"/>
              </a:avLst>
            </a:prstGeom>
            <a:gradFill flip="none" rotWithShape="1">
              <a:gsLst>
                <a:gs pos="0">
                  <a:srgbClr val="33CCFF">
                    <a:tint val="66000"/>
                    <a:satMod val="160000"/>
                  </a:srgbClr>
                </a:gs>
                <a:gs pos="50000">
                  <a:srgbClr val="33CCFF">
                    <a:tint val="44500"/>
                    <a:satMod val="160000"/>
                  </a:srgbClr>
                </a:gs>
                <a:gs pos="100000">
                  <a:srgbClr val="33CCFF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25400" cmpd="sng">
              <a:solidFill>
                <a:srgbClr val="4C6BA4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  <p:sp>
          <p:nvSpPr>
            <p:cNvPr id="72" name="Стрелка вниз 71"/>
            <p:cNvSpPr/>
            <p:nvPr/>
          </p:nvSpPr>
          <p:spPr bwMode="auto">
            <a:xfrm>
              <a:off x="3343010" y="2335258"/>
              <a:ext cx="144016" cy="220477"/>
            </a:xfrm>
            <a:prstGeom prst="downArrow">
              <a:avLst>
                <a:gd name="adj1" fmla="val 50000"/>
                <a:gd name="adj2" fmla="val 88987"/>
              </a:avLst>
            </a:prstGeom>
            <a:solidFill>
              <a:srgbClr val="FFFF00"/>
            </a:solidFill>
            <a:ln w="25400" cmpd="sng">
              <a:solidFill>
                <a:srgbClr val="33CC33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  <p:sp>
          <p:nvSpPr>
            <p:cNvPr id="74" name="Стрелка вниз 73"/>
            <p:cNvSpPr/>
            <p:nvPr/>
          </p:nvSpPr>
          <p:spPr bwMode="auto">
            <a:xfrm>
              <a:off x="3329674" y="3077019"/>
              <a:ext cx="144016" cy="220477"/>
            </a:xfrm>
            <a:prstGeom prst="downArrow">
              <a:avLst>
                <a:gd name="adj1" fmla="val 50000"/>
                <a:gd name="adj2" fmla="val 88987"/>
              </a:avLst>
            </a:prstGeom>
            <a:solidFill>
              <a:srgbClr val="FFFF00"/>
            </a:solidFill>
            <a:ln w="25400" cmpd="sng">
              <a:solidFill>
                <a:srgbClr val="33CC33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  <p:sp>
          <p:nvSpPr>
            <p:cNvPr id="76" name="Стрелка вниз 75"/>
            <p:cNvSpPr/>
            <p:nvPr/>
          </p:nvSpPr>
          <p:spPr bwMode="auto">
            <a:xfrm>
              <a:off x="3333923" y="3817894"/>
              <a:ext cx="144016" cy="220477"/>
            </a:xfrm>
            <a:prstGeom prst="downArrow">
              <a:avLst>
                <a:gd name="adj1" fmla="val 50000"/>
                <a:gd name="adj2" fmla="val 88987"/>
              </a:avLst>
            </a:prstGeom>
            <a:solidFill>
              <a:srgbClr val="FFFF00"/>
            </a:solidFill>
            <a:ln w="25400" cmpd="sng">
              <a:solidFill>
                <a:srgbClr val="33CC33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  <p:sp>
          <p:nvSpPr>
            <p:cNvPr id="78" name="Стрелка вниз 77"/>
            <p:cNvSpPr/>
            <p:nvPr/>
          </p:nvSpPr>
          <p:spPr bwMode="auto">
            <a:xfrm>
              <a:off x="3333923" y="4389818"/>
              <a:ext cx="144016" cy="220477"/>
            </a:xfrm>
            <a:prstGeom prst="downArrow">
              <a:avLst>
                <a:gd name="adj1" fmla="val 50000"/>
                <a:gd name="adj2" fmla="val 88987"/>
              </a:avLst>
            </a:prstGeom>
            <a:solidFill>
              <a:srgbClr val="FFFF00"/>
            </a:solidFill>
            <a:ln w="25400" cmpd="sng">
              <a:solidFill>
                <a:srgbClr val="33CC33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  <p:sp>
          <p:nvSpPr>
            <p:cNvPr id="80" name="Стрелка вниз 79"/>
            <p:cNvSpPr/>
            <p:nvPr/>
          </p:nvSpPr>
          <p:spPr bwMode="auto">
            <a:xfrm>
              <a:off x="1039374" y="2327415"/>
              <a:ext cx="144016" cy="220477"/>
            </a:xfrm>
            <a:prstGeom prst="downArrow">
              <a:avLst>
                <a:gd name="adj1" fmla="val 50000"/>
                <a:gd name="adj2" fmla="val 88987"/>
              </a:avLst>
            </a:prstGeom>
            <a:solidFill>
              <a:srgbClr val="FFFF00"/>
            </a:solidFill>
            <a:ln w="25400" cmpd="sng">
              <a:solidFill>
                <a:srgbClr val="FF0000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  <p:sp>
          <p:nvSpPr>
            <p:cNvPr id="82" name="Стрелка вниз 81"/>
            <p:cNvSpPr/>
            <p:nvPr/>
          </p:nvSpPr>
          <p:spPr bwMode="auto">
            <a:xfrm>
              <a:off x="1020433" y="3087905"/>
              <a:ext cx="144016" cy="220477"/>
            </a:xfrm>
            <a:prstGeom prst="downArrow">
              <a:avLst>
                <a:gd name="adj1" fmla="val 50000"/>
                <a:gd name="adj2" fmla="val 88987"/>
              </a:avLst>
            </a:prstGeom>
            <a:solidFill>
              <a:srgbClr val="FFFF00"/>
            </a:solidFill>
            <a:ln w="25400" cmpd="sng">
              <a:solidFill>
                <a:srgbClr val="FF0000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  <p:sp>
          <p:nvSpPr>
            <p:cNvPr id="84" name="Стрелка вниз 83"/>
            <p:cNvSpPr/>
            <p:nvPr/>
          </p:nvSpPr>
          <p:spPr bwMode="auto">
            <a:xfrm>
              <a:off x="1020433" y="3804610"/>
              <a:ext cx="144016" cy="220477"/>
            </a:xfrm>
            <a:prstGeom prst="downArrow">
              <a:avLst>
                <a:gd name="adj1" fmla="val 50000"/>
                <a:gd name="adj2" fmla="val 88987"/>
              </a:avLst>
            </a:prstGeom>
            <a:solidFill>
              <a:srgbClr val="FFFF00"/>
            </a:solidFill>
            <a:ln w="25400" cmpd="sng">
              <a:solidFill>
                <a:srgbClr val="FF0000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  <p:sp>
          <p:nvSpPr>
            <p:cNvPr id="86" name="Стрелка вниз 85"/>
            <p:cNvSpPr/>
            <p:nvPr/>
          </p:nvSpPr>
          <p:spPr bwMode="auto">
            <a:xfrm>
              <a:off x="1020433" y="4809159"/>
              <a:ext cx="144016" cy="220477"/>
            </a:xfrm>
            <a:prstGeom prst="downArrow">
              <a:avLst>
                <a:gd name="adj1" fmla="val 50000"/>
                <a:gd name="adj2" fmla="val 88987"/>
              </a:avLst>
            </a:prstGeom>
            <a:solidFill>
              <a:srgbClr val="FFFF00"/>
            </a:solidFill>
            <a:ln w="25400" cmpd="sng">
              <a:solidFill>
                <a:srgbClr val="FF0000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  <p:sp>
          <p:nvSpPr>
            <p:cNvPr id="87" name="Стрелка вниз 86"/>
            <p:cNvSpPr/>
            <p:nvPr/>
          </p:nvSpPr>
          <p:spPr bwMode="auto">
            <a:xfrm>
              <a:off x="1020433" y="5445338"/>
              <a:ext cx="144016" cy="220477"/>
            </a:xfrm>
            <a:prstGeom prst="downArrow">
              <a:avLst>
                <a:gd name="adj1" fmla="val 50000"/>
                <a:gd name="adj2" fmla="val 88987"/>
              </a:avLst>
            </a:prstGeom>
            <a:solidFill>
              <a:srgbClr val="FFFF00"/>
            </a:solidFill>
            <a:ln w="25400" cmpd="sng">
              <a:solidFill>
                <a:srgbClr val="FF0000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  <p:sp>
          <p:nvSpPr>
            <p:cNvPr id="88" name="Стрелка вниз 87"/>
            <p:cNvSpPr/>
            <p:nvPr/>
          </p:nvSpPr>
          <p:spPr bwMode="auto">
            <a:xfrm>
              <a:off x="1020433" y="6095168"/>
              <a:ext cx="144016" cy="220477"/>
            </a:xfrm>
            <a:prstGeom prst="downArrow">
              <a:avLst>
                <a:gd name="adj1" fmla="val 50000"/>
                <a:gd name="adj2" fmla="val 88987"/>
              </a:avLst>
            </a:prstGeom>
            <a:solidFill>
              <a:srgbClr val="FFFF00"/>
            </a:solidFill>
            <a:ln w="25400" cmpd="sng">
              <a:solidFill>
                <a:srgbClr val="FF0000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  <p:sp>
          <p:nvSpPr>
            <p:cNvPr id="89" name="Стрелка вниз 88"/>
            <p:cNvSpPr/>
            <p:nvPr/>
          </p:nvSpPr>
          <p:spPr bwMode="auto">
            <a:xfrm>
              <a:off x="5401198" y="2346493"/>
              <a:ext cx="144016" cy="220477"/>
            </a:xfrm>
            <a:prstGeom prst="downArrow">
              <a:avLst>
                <a:gd name="adj1" fmla="val 50000"/>
                <a:gd name="adj2" fmla="val 88987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25400" cmpd="sng">
              <a:solidFill>
                <a:srgbClr val="C00000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  <p:sp>
          <p:nvSpPr>
            <p:cNvPr id="91" name="Стрелка вниз 90"/>
            <p:cNvSpPr/>
            <p:nvPr/>
          </p:nvSpPr>
          <p:spPr bwMode="auto">
            <a:xfrm>
              <a:off x="5399900" y="2994232"/>
              <a:ext cx="144016" cy="220477"/>
            </a:xfrm>
            <a:prstGeom prst="downArrow">
              <a:avLst>
                <a:gd name="adj1" fmla="val 50000"/>
                <a:gd name="adj2" fmla="val 88987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25400" cmpd="sng">
              <a:solidFill>
                <a:srgbClr val="C00000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  <p:sp>
          <p:nvSpPr>
            <p:cNvPr id="92" name="Стрелка вниз 91"/>
            <p:cNvSpPr/>
            <p:nvPr/>
          </p:nvSpPr>
          <p:spPr bwMode="auto">
            <a:xfrm>
              <a:off x="5399900" y="3828780"/>
              <a:ext cx="144016" cy="220477"/>
            </a:xfrm>
            <a:prstGeom prst="downArrow">
              <a:avLst>
                <a:gd name="adj1" fmla="val 50000"/>
                <a:gd name="adj2" fmla="val 88987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25400" cmpd="sng">
              <a:solidFill>
                <a:srgbClr val="C00000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  <p:sp>
          <p:nvSpPr>
            <p:cNvPr id="93" name="Стрелка вниз 92"/>
            <p:cNvSpPr/>
            <p:nvPr/>
          </p:nvSpPr>
          <p:spPr bwMode="auto">
            <a:xfrm>
              <a:off x="5401198" y="4468301"/>
              <a:ext cx="144016" cy="220477"/>
            </a:xfrm>
            <a:prstGeom prst="downArrow">
              <a:avLst>
                <a:gd name="adj1" fmla="val 50000"/>
                <a:gd name="adj2" fmla="val 88987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25400" cmpd="sng">
              <a:solidFill>
                <a:srgbClr val="C00000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  <p:sp>
          <p:nvSpPr>
            <p:cNvPr id="94" name="Стрелка вниз 93"/>
            <p:cNvSpPr/>
            <p:nvPr/>
          </p:nvSpPr>
          <p:spPr bwMode="auto">
            <a:xfrm>
              <a:off x="5399900" y="5305449"/>
              <a:ext cx="144016" cy="220477"/>
            </a:xfrm>
            <a:prstGeom prst="downArrow">
              <a:avLst>
                <a:gd name="adj1" fmla="val 50000"/>
                <a:gd name="adj2" fmla="val 88987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25400" cmpd="sng">
              <a:solidFill>
                <a:srgbClr val="C00000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  <p:sp>
          <p:nvSpPr>
            <p:cNvPr id="96" name="Стрелка вниз 95"/>
            <p:cNvSpPr/>
            <p:nvPr/>
          </p:nvSpPr>
          <p:spPr bwMode="auto">
            <a:xfrm>
              <a:off x="5379424" y="6116215"/>
              <a:ext cx="144016" cy="220477"/>
            </a:xfrm>
            <a:prstGeom prst="downArrow">
              <a:avLst>
                <a:gd name="adj1" fmla="val 50000"/>
                <a:gd name="adj2" fmla="val 88987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25400" cmpd="sng">
              <a:solidFill>
                <a:srgbClr val="C00000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</p:grp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3419872" y="4635884"/>
            <a:ext cx="87154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-360000" algn="just">
              <a:lnSpc>
                <a:spcPts val="2400"/>
              </a:lnSpc>
              <a:buFont typeface="+mj-lt"/>
              <a:buAutoNum type="arabicPeriod"/>
            </a:pPr>
            <a:endParaRPr lang="ru-RU" sz="2400" b="1" dirty="0" smtClean="0">
              <a:solidFill>
                <a:srgbClr val="0033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 bwMode="auto">
          <a:xfrm>
            <a:off x="108857" y="5810988"/>
            <a:ext cx="8439542" cy="714356"/>
          </a:xfrm>
          <a:prstGeom prst="roundRect">
            <a:avLst/>
          </a:prstGeom>
          <a:gradFill flip="none" rotWithShape="1">
            <a:gsLst>
              <a:gs pos="0">
                <a:srgbClr val="66FF33">
                  <a:shade val="30000"/>
                  <a:satMod val="115000"/>
                </a:srgbClr>
              </a:gs>
              <a:gs pos="50000">
                <a:srgbClr val="66FF33">
                  <a:shade val="67500"/>
                  <a:satMod val="115000"/>
                </a:srgbClr>
              </a:gs>
              <a:gs pos="100000">
                <a:srgbClr val="66FF33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>
            <a:solidFill>
              <a:srgbClr val="FF6600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457200">
              <a:lnSpc>
                <a:spcPts val="2200"/>
              </a:lnSpc>
            </a:pPr>
            <a:r>
              <a:rPr lang="ru-RU" sz="2200" dirty="0">
                <a:solidFill>
                  <a:schemeClr val="dk1"/>
                </a:solidFill>
                <a:latin typeface="Arial Narrow" pitchFamily="34" charset="0"/>
              </a:rPr>
              <a:t>9) </a:t>
            </a: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При оказании первой помощи пострадавшему </a:t>
            </a:r>
            <a:r>
              <a:rPr lang="ru-RU" sz="2200" dirty="0" smtClean="0">
                <a:latin typeface="Arial Narrow" pitchFamily="34" charset="0"/>
                <a:cs typeface="Arial" pitchFamily="34" charset="0"/>
              </a:rPr>
              <a:t>от электрического тока (при освобождении его от действия напряжения).</a:t>
            </a:r>
            <a:endParaRPr lang="ru-RU" dirty="0"/>
          </a:p>
        </p:txBody>
      </p:sp>
      <p:sp>
        <p:nvSpPr>
          <p:cNvPr id="19" name="Скругленный прямоугольник 18"/>
          <p:cNvSpPr/>
          <p:nvPr/>
        </p:nvSpPr>
        <p:spPr bwMode="auto">
          <a:xfrm>
            <a:off x="100200" y="5141802"/>
            <a:ext cx="8439137" cy="591454"/>
          </a:xfrm>
          <a:prstGeom prst="roundRect">
            <a:avLst/>
          </a:prstGeom>
          <a:ln>
            <a:solidFill>
              <a:srgbClr val="FF6600"/>
            </a:solidFill>
            <a:headEnd type="stealth" w="sm" len="sm"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indent="457200">
              <a:lnSpc>
                <a:spcPts val="2200"/>
              </a:lnSpc>
            </a:pPr>
            <a:r>
              <a:rPr lang="ru-RU" sz="2200" dirty="0">
                <a:latin typeface="Arial Narrow" pitchFamily="34" charset="0"/>
              </a:rPr>
              <a:t>8) </a:t>
            </a: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При действии атмосферного электричества</a:t>
            </a:r>
            <a:r>
              <a:rPr lang="ru-RU" sz="2200" b="1" dirty="0" smtClean="0">
                <a:solidFill>
                  <a:srgbClr val="0033CC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ru-RU" sz="2200" dirty="0" smtClean="0">
                <a:latin typeface="Arial Narrow" pitchFamily="34" charset="0"/>
                <a:cs typeface="Arial" pitchFamily="34" charset="0"/>
              </a:rPr>
              <a:t>во время разряда молний;</a:t>
            </a:r>
            <a:endParaRPr lang="ru-RU" sz="2200" dirty="0">
              <a:latin typeface="Arial Narrow" pitchFamily="34" charset="0"/>
            </a:endParaRPr>
          </a:p>
        </p:txBody>
      </p:sp>
      <p:grpSp>
        <p:nvGrpSpPr>
          <p:cNvPr id="13" name="Группа 12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4" name="Прямоугольник 13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6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707441" y="6429375"/>
            <a:ext cx="392109" cy="365125"/>
          </a:xfrm>
          <a:noFill/>
          <a:ln>
            <a:miter lim="800000"/>
            <a:headEnd/>
            <a:tailEnd/>
          </a:ln>
        </p:spPr>
        <p:txBody>
          <a:bodyPr wrap="square" lIns="36000" tIns="36000" rIns="36000" bIns="3600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 bwMode="auto">
          <a:xfrm>
            <a:off x="2312392" y="44624"/>
            <a:ext cx="4419848" cy="576064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lnSpc>
                <a:spcPts val="2000"/>
              </a:lnSpc>
              <a:spcAft>
                <a:spcPct val="0"/>
              </a:spcAft>
            </a:pPr>
            <a:r>
              <a:rPr lang="ru-RU" sz="2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cs typeface="Arial" pitchFamily="34" charset="0"/>
              </a:rPr>
              <a:t>ВОЗМОЖНЫЕ УСЛОВИЯ ПОРАЖЕНИЯ ЧЕЛОВЕКА ЭЛЕКТРИЧЕСКИМ ТОКОМ</a:t>
            </a:r>
            <a:endParaRPr lang="ru-RU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51519" y="620688"/>
            <a:ext cx="8455921" cy="442035"/>
          </a:xfrm>
          <a:prstGeom prst="rect">
            <a:avLst/>
          </a:prstGeom>
        </p:spPr>
        <p:txBody>
          <a:bodyPr wrap="square" lIns="36000" tIns="36000" rIns="36000" bIns="36000" anchor="ctr" anchorCtr="0">
            <a:spAutoFit/>
          </a:bodyPr>
          <a:lstStyle/>
          <a:p>
            <a:r>
              <a:rPr lang="ru-RU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Поражение человека может произойти в следующих случаях:</a:t>
            </a:r>
            <a:endParaRPr lang="ru-RU" sz="2200" dirty="0">
              <a:latin typeface="Arial Narrow" pitchFamily="34" charset="0"/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 bwMode="auto">
          <a:xfrm>
            <a:off x="108857" y="1085394"/>
            <a:ext cx="8421490" cy="648072"/>
          </a:xfrm>
          <a:prstGeom prst="round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6600"/>
            </a:solidFill>
            <a:headEnd type="stealth" w="sm" len="sm"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indent="457200">
              <a:lnSpc>
                <a:spcPts val="2200"/>
              </a:lnSpc>
            </a:pPr>
            <a:r>
              <a:rPr lang="ru-RU" sz="2200" dirty="0">
                <a:latin typeface="Arial Narrow" pitchFamily="34" charset="0"/>
              </a:rPr>
              <a:t> </a:t>
            </a:r>
            <a:r>
              <a:rPr lang="ru-RU" sz="2200" dirty="0" smtClean="0">
                <a:latin typeface="Arial Narrow" pitchFamily="34" charset="0"/>
              </a:rPr>
              <a:t>1) </a:t>
            </a: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Прямое прикосновение </a:t>
            </a:r>
            <a:r>
              <a:rPr lang="ru-RU" sz="2200" dirty="0">
                <a:latin typeface="Arial Narrow" pitchFamily="34" charset="0"/>
              </a:rPr>
              <a:t>к неизолированным токоведущим частям, находящимся под напряжением</a:t>
            </a:r>
            <a:r>
              <a:rPr lang="ru-RU" sz="2200" dirty="0" smtClean="0">
                <a:latin typeface="Arial Narrow" pitchFamily="34" charset="0"/>
              </a:rPr>
              <a:t>;</a:t>
            </a:r>
            <a:endParaRPr lang="ru-RU" sz="2200" dirty="0">
              <a:latin typeface="Arial Narrow" pitchFamily="34" charset="0"/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 bwMode="auto">
          <a:xfrm>
            <a:off x="107504" y="1794588"/>
            <a:ext cx="8421490" cy="648072"/>
          </a:xfrm>
          <a:prstGeom prst="roundRect">
            <a:avLst/>
          </a:prstGeom>
          <a:gradFill flip="none" rotWithShape="1">
            <a:gsLst>
              <a:gs pos="0">
                <a:srgbClr val="FFCC99">
                  <a:shade val="30000"/>
                  <a:satMod val="115000"/>
                </a:srgbClr>
              </a:gs>
              <a:gs pos="50000">
                <a:srgbClr val="FFCC99">
                  <a:shade val="67500"/>
                  <a:satMod val="115000"/>
                </a:srgbClr>
              </a:gs>
              <a:gs pos="100000">
                <a:srgbClr val="FFCC99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6600"/>
            </a:solidFill>
            <a:headEnd type="stealth" w="sm" len="sm"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457200" algn="just">
              <a:lnSpc>
                <a:spcPts val="2300"/>
              </a:lnSpc>
            </a:pPr>
            <a:r>
              <a:rPr lang="ru-RU" sz="2200" dirty="0" smtClean="0">
                <a:latin typeface="Arial Narrow" pitchFamily="34" charset="0"/>
              </a:rPr>
              <a:t>2) </a:t>
            </a:r>
            <a:r>
              <a:rPr lang="ru-RU" sz="2200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Косвенное </a:t>
            </a: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прикосновение </a:t>
            </a:r>
            <a:r>
              <a:rPr lang="ru-RU" sz="2200" dirty="0">
                <a:latin typeface="Arial Narrow" pitchFamily="34" charset="0"/>
              </a:rPr>
              <a:t>к нетоковедущим частям, оказавшимися под напряжением</a:t>
            </a:r>
            <a:r>
              <a:rPr lang="ru-RU" sz="2200" dirty="0" smtClean="0">
                <a:latin typeface="Arial Narrow" pitchFamily="34" charset="0"/>
              </a:rPr>
              <a:t>;</a:t>
            </a:r>
            <a:endParaRPr lang="ru-RU" sz="2200" dirty="0">
              <a:latin typeface="Arial Narrow" pitchFamily="34" charset="0"/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 bwMode="auto">
          <a:xfrm>
            <a:off x="107504" y="2492896"/>
            <a:ext cx="8421490" cy="648072"/>
          </a:xfrm>
          <a:prstGeom prst="roundRect">
            <a:avLst/>
          </a:prstGeom>
          <a:gradFill flip="none" rotWithShape="1">
            <a:gsLst>
              <a:gs pos="0">
                <a:srgbClr val="FF6600">
                  <a:tint val="66000"/>
                  <a:satMod val="160000"/>
                </a:srgbClr>
              </a:gs>
              <a:gs pos="50000">
                <a:srgbClr val="FF6600">
                  <a:tint val="44500"/>
                  <a:satMod val="160000"/>
                </a:srgbClr>
              </a:gs>
              <a:gs pos="100000">
                <a:srgbClr val="FF66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FF6600"/>
            </a:solidFill>
            <a:headEnd type="stealth" w="sm" len="sm"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457200" algn="just">
              <a:lnSpc>
                <a:spcPts val="2300"/>
              </a:lnSpc>
            </a:pPr>
            <a:r>
              <a:rPr lang="ru-RU" sz="2200" dirty="0" smtClean="0">
                <a:latin typeface="Arial Narrow" pitchFamily="34" charset="0"/>
              </a:rPr>
              <a:t>3) </a:t>
            </a:r>
            <a:r>
              <a:rPr lang="ru-RU" sz="2200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Прикосновение </a:t>
            </a: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к токоведущим частям, </a:t>
            </a:r>
            <a:r>
              <a:rPr lang="ru-RU" sz="2200" dirty="0">
                <a:latin typeface="Arial Narrow" pitchFamily="34" charset="0"/>
              </a:rPr>
              <a:t>напряжение с которых было снято, но попало на них случайно;</a:t>
            </a:r>
          </a:p>
        </p:txBody>
      </p:sp>
      <p:sp>
        <p:nvSpPr>
          <p:cNvPr id="20" name="Скругленный прямоугольник 19"/>
          <p:cNvSpPr/>
          <p:nvPr/>
        </p:nvSpPr>
        <p:spPr bwMode="auto">
          <a:xfrm>
            <a:off x="126909" y="3202090"/>
            <a:ext cx="8421490" cy="360040"/>
          </a:xfrm>
          <a:prstGeom prst="roundRect">
            <a:avLst/>
          </a:prstGeom>
          <a:gradFill flip="none" rotWithShape="1">
            <a:gsLst>
              <a:gs pos="0">
                <a:srgbClr val="FFCC00">
                  <a:shade val="30000"/>
                  <a:satMod val="115000"/>
                </a:srgbClr>
              </a:gs>
              <a:gs pos="50000">
                <a:srgbClr val="FFCC00">
                  <a:shade val="67500"/>
                  <a:satMod val="115000"/>
                </a:srgbClr>
              </a:gs>
              <a:gs pos="100000">
                <a:srgbClr val="FFCC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6600"/>
            </a:solidFill>
            <a:headEnd type="stealth" w="sm" len="sm"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457200" algn="just">
              <a:lnSpc>
                <a:spcPts val="2300"/>
              </a:lnSpc>
            </a:pPr>
            <a:r>
              <a:rPr lang="ru-RU" sz="2200" dirty="0">
                <a:latin typeface="Arial Narrow" pitchFamily="34" charset="0"/>
              </a:rPr>
              <a:t>4) </a:t>
            </a: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Прикосновение к цепям с большим остаточным зарядом;</a:t>
            </a:r>
          </a:p>
        </p:txBody>
      </p:sp>
      <p:sp>
        <p:nvSpPr>
          <p:cNvPr id="21" name="Скругленный прямоугольник 20"/>
          <p:cNvSpPr/>
          <p:nvPr/>
        </p:nvSpPr>
        <p:spPr bwMode="auto">
          <a:xfrm>
            <a:off x="107504" y="3611202"/>
            <a:ext cx="8421490" cy="332740"/>
          </a:xfrm>
          <a:prstGeom prst="roundRect">
            <a:avLst/>
          </a:prstGeom>
          <a:gradFill flip="none" rotWithShape="1">
            <a:gsLst>
              <a:gs pos="0">
                <a:srgbClr val="66FFFF">
                  <a:shade val="30000"/>
                  <a:satMod val="115000"/>
                </a:srgbClr>
              </a:gs>
              <a:gs pos="50000">
                <a:srgbClr val="66FFFF">
                  <a:shade val="67500"/>
                  <a:satMod val="115000"/>
                </a:srgbClr>
              </a:gs>
              <a:gs pos="100000">
                <a:srgbClr val="66FFFF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6600"/>
            </a:solidFill>
            <a:headEnd type="stealth" w="sm" len="sm"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457200" algn="just">
              <a:lnSpc>
                <a:spcPts val="2300"/>
              </a:lnSpc>
            </a:pPr>
            <a:r>
              <a:rPr lang="ru-RU" sz="2200" dirty="0" smtClean="0">
                <a:latin typeface="Arial Narrow" pitchFamily="34" charset="0"/>
              </a:rPr>
              <a:t>5) </a:t>
            </a:r>
            <a:r>
              <a:rPr lang="ru-RU" sz="2200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Попадание </a:t>
            </a: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в зону действия высоковольтной дуги</a:t>
            </a:r>
            <a:r>
              <a:rPr lang="ru-RU" sz="2200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;</a:t>
            </a:r>
            <a:endParaRPr lang="ru-RU" sz="2200" dirty="0">
              <a:latin typeface="Arial Narrow" pitchFamily="34" charset="0"/>
            </a:endParaRPr>
          </a:p>
        </p:txBody>
      </p:sp>
      <p:sp>
        <p:nvSpPr>
          <p:cNvPr id="22" name="Скругленный прямоугольник 21"/>
          <p:cNvSpPr/>
          <p:nvPr/>
        </p:nvSpPr>
        <p:spPr bwMode="auto">
          <a:xfrm>
            <a:off x="117848" y="4010592"/>
            <a:ext cx="8421490" cy="40474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FF6600"/>
            </a:solidFill>
            <a:headEnd type="stealth" w="sm" len="sm"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457200" algn="just">
              <a:lnSpc>
                <a:spcPts val="2300"/>
              </a:lnSpc>
            </a:pPr>
            <a:r>
              <a:rPr lang="ru-RU" sz="2200" dirty="0">
                <a:latin typeface="Arial Narrow" pitchFamily="34" charset="0"/>
              </a:rPr>
              <a:t>6) </a:t>
            </a: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Попадание в зону действия напряжения шага;</a:t>
            </a:r>
          </a:p>
        </p:txBody>
      </p:sp>
      <p:sp>
        <p:nvSpPr>
          <p:cNvPr id="23" name="Скругленный прямоугольник 22"/>
          <p:cNvSpPr/>
          <p:nvPr/>
        </p:nvSpPr>
        <p:spPr bwMode="auto">
          <a:xfrm>
            <a:off x="100201" y="4475099"/>
            <a:ext cx="8421490" cy="61008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75000"/>
                  <a:tint val="66000"/>
                  <a:satMod val="160000"/>
                </a:schemeClr>
              </a:gs>
              <a:gs pos="50000">
                <a:schemeClr val="accent1">
                  <a:lumMod val="75000"/>
                  <a:tint val="44500"/>
                  <a:satMod val="160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FF6600"/>
            </a:solidFill>
            <a:headEnd type="stealth" w="sm" len="sm"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457200" algn="just">
              <a:lnSpc>
                <a:spcPts val="2300"/>
              </a:lnSpc>
            </a:pPr>
            <a:r>
              <a:rPr lang="ru-RU" sz="2200" dirty="0">
                <a:latin typeface="Arial Narrow" pitchFamily="34" charset="0"/>
              </a:rPr>
              <a:t>7) </a:t>
            </a: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Приближение к электроустановке на расстояние меньше допустимого;</a:t>
            </a: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rgbClr val="969696"/>
          </a:solidFill>
          <a:prstDash val="lgDashDot"/>
          <a:round/>
          <a:headEnd type="stealth" w="sm" len="sm"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13932</TotalTime>
  <Words>7260</Words>
  <Application>Microsoft Office PowerPoint</Application>
  <PresentationFormat>Экран (4:3)</PresentationFormat>
  <Paragraphs>1028</Paragraphs>
  <Slides>60</Slides>
  <Notes>59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60</vt:i4>
      </vt:variant>
    </vt:vector>
  </HeadingPairs>
  <TitlesOfParts>
    <vt:vector size="70" baseType="lpstr">
      <vt:lpstr>Arial Unicode MS</vt:lpstr>
      <vt:lpstr>Arial</vt:lpstr>
      <vt:lpstr>Arial Narrow</vt:lpstr>
      <vt:lpstr>Calibri</vt:lpstr>
      <vt:lpstr>Cambria Math</vt:lpstr>
      <vt:lpstr>Symbol</vt:lpstr>
      <vt:lpstr>Tahoma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Слободянюк А.А.</dc:creator>
  <cp:lastModifiedBy>Александр Слободянюк</cp:lastModifiedBy>
  <cp:revision>1470</cp:revision>
  <cp:lastPrinted>2010-05-02T09:14:50Z</cp:lastPrinted>
  <dcterms:created xsi:type="dcterms:W3CDTF">2008-02-01T16:00:45Z</dcterms:created>
  <dcterms:modified xsi:type="dcterms:W3CDTF">2016-04-13T09:06:39Z</dcterms:modified>
</cp:coreProperties>
</file>