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4"/>
  </p:notesMasterIdLst>
  <p:handoutMasterIdLst>
    <p:handoutMasterId r:id="rId15"/>
  </p:handoutMasterIdLst>
  <p:sldIdLst>
    <p:sldId id="259" r:id="rId5"/>
    <p:sldId id="260" r:id="rId6"/>
    <p:sldId id="264" r:id="rId7"/>
    <p:sldId id="265" r:id="rId8"/>
    <p:sldId id="266" r:id="rId9"/>
    <p:sldId id="267" r:id="rId10"/>
    <p:sldId id="268" r:id="rId11"/>
    <p:sldId id="269" r:id="rId12"/>
    <p:sldId id="270"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69" d="100"/>
          <a:sy n="69" d="100"/>
        </p:scale>
        <p:origin x="564" y="44"/>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8/24/2023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748074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a:noFill/>
          <a:effectLst>
            <a:softEdge rad="31750"/>
          </a:effectLst>
        </p:spPr>
        <p:txBody>
          <a:bodyPr anchor="b">
            <a:noAutofit/>
          </a:bodyPr>
          <a:lstStyle>
            <a:lvl1pPr>
              <a:defRPr sz="5400">
                <a:solidFill>
                  <a:schemeClr val="bg1"/>
                </a:solidFill>
              </a:defRPr>
            </a:lvl1pPr>
          </a:lstStyle>
          <a:p>
            <a:r>
              <a:rPr lang="en-US" smtClean="0"/>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bg1"/>
                </a:solidFill>
              </a:defRPr>
            </a:lvl1pPr>
          </a:lstStyle>
          <a:p>
            <a:fld id="{A0253C03-C60F-4FF5-BBBF-078D44B72E7D}" type="datetime1">
              <a:rPr lang="en-US" smtClean="0"/>
              <a:t>8/24/2023</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bg1"/>
                </a:solidFill>
              </a:defRPr>
            </a:lvl1pPr>
          </a:lstStyle>
          <a:p>
            <a:r>
              <a:rPr lang="en-US"/>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49098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A056D9D-9483-42E7-8CD7-15EDE1A4DDC4}" type="datetime1">
              <a:rPr lang="en-US" smtClean="0"/>
              <a:t>8/24/2023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66616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9FD5F10-92B8-46C7-A107-1CF6EB1C2F18}" type="datetime1">
              <a:rPr lang="en-US" smtClean="0"/>
              <a:t>8/24/2023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9172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C940BF0-453F-47A9-9012-5AED3B22E7A1}" type="datetime1">
              <a:rPr lang="en-US" smtClean="0"/>
              <a:t>8/24/2023</a:t>
            </a:fld>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13552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F6906E3-B742-4986-90B6-990F07048832}" type="datetime1">
              <a:rPr lang="en-US" smtClean="0"/>
              <a:t>8/24/2023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77491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31A372C-B131-4034-B61F-BCF761990A4F}" type="datetime1">
              <a:rPr lang="en-US" smtClean="0"/>
              <a:t>8/24/2023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7834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609524"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9524"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1E70B50-D705-4567-8892-606DA8DDC082}" type="datetime1">
              <a:rPr lang="en-US" smtClean="0"/>
              <a:t>8/24/2023</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5459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2293B8A-AC5E-448D-90F1-5F90DC8C0860}" type="datetime1">
              <a:rPr lang="en-US" smtClean="0"/>
              <a:t>8/24/2023</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12167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D0D57-1DF2-4CE0-A88F-4398D994BF4C}" type="datetime1">
              <a:rPr lang="en-US" smtClean="0"/>
              <a:t>8/24/2023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vert="horz" lIns="91440" tIns="45720" rIns="91440" bIns="45720" rtlCol="0" anchor="ctr"/>
          <a:lstStyle>
            <a:lvl1pPr algn="r">
              <a:defRPr lang="en-US" smtClean="0"/>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5661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98"/>
            <a:ext cx="12188825" cy="6858000"/>
          </a:xfrm>
          <a:prstGeom prst="rect">
            <a:avLst/>
          </a:prstGeom>
        </p:spPr>
      </p:pic>
      <p:sp>
        <p:nvSpPr>
          <p:cNvPr id="2" name="Title 1"/>
          <p:cNvSpPr>
            <a:spLocks noGrp="1"/>
          </p:cNvSpPr>
          <p:nvPr>
            <p:ph type="title"/>
          </p:nvPr>
        </p:nvSpPr>
        <p:spPr bwMode="white">
          <a:xfrm>
            <a:off x="1598612" y="381000"/>
            <a:ext cx="3293422" cy="1371600"/>
          </a:xfrm>
        </p:spPr>
        <p:txBody>
          <a:bodyPr anchor="b">
            <a:normAutofit/>
          </a:bodyPr>
          <a:lstStyle>
            <a:lvl1pPr algn="l">
              <a:defRPr sz="2800" b="0" cap="all" baseline="0">
                <a:solidFill>
                  <a:schemeClr val="tx2"/>
                </a:solidFill>
              </a:defRPr>
            </a:lvl1pPr>
          </a:lstStyle>
          <a:p>
            <a:r>
              <a:rPr lang="en-US" smtClean="0"/>
              <a:t>Click to edit Master title style</a:t>
            </a:r>
            <a:endParaRPr dirty="0"/>
          </a:p>
        </p:txBody>
      </p:sp>
      <p:sp>
        <p:nvSpPr>
          <p:cNvPr id="4" name="Text Placeholder 3"/>
          <p:cNvSpPr>
            <a:spLocks noGrp="1"/>
          </p:cNvSpPr>
          <p:nvPr>
            <p:ph type="body" sz="half" idx="2"/>
          </p:nvPr>
        </p:nvSpPr>
        <p:spPr bwMode="white">
          <a:xfrm>
            <a:off x="1598612"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5232426"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A11A79-789F-42C6-A798-E2703A37BA23}" type="datetime1">
              <a:rPr lang="en-US" smtClean="0"/>
              <a:t>8/24/2023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1118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userDrawn="1"/>
        </p:nvSpPr>
        <p:spPr>
          <a:xfrm>
            <a:off x="5103812"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616718"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232426" y="482600"/>
            <a:ext cx="60435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1671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074BA6-2CAA-43FD-B6CB-325C80A91D3E}" type="datetime1">
              <a:rPr lang="en-US" smtClean="0"/>
              <a:t>8/24/2023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5703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180250" y="6316091"/>
            <a:ext cx="1218883" cy="365125"/>
          </a:xfrm>
          <a:prstGeom prst="rect">
            <a:avLst/>
          </a:prstGeom>
        </p:spPr>
        <p:txBody>
          <a:bodyPr vert="horz" lIns="91440" tIns="45720" rIns="91440" bIns="45720" rtlCol="0" anchor="ctr"/>
          <a:lstStyle>
            <a:lvl1pPr algn="l">
              <a:defRPr sz="1100" cap="all" baseline="0">
                <a:solidFill>
                  <a:schemeClr val="tx1"/>
                </a:solidFill>
              </a:defRPr>
            </a:lvl1pPr>
          </a:lstStyle>
          <a:p>
            <a:fld id="{0D141A01-0FF1-467E-B344-8F7D0706474A}" type="datetime1">
              <a:rPr lang="en-US" smtClean="0"/>
              <a:pPr/>
              <a:t>8/24/2023</a:t>
            </a:fld>
            <a:endParaRPr lang="en-US" dirty="0"/>
          </a:p>
        </p:txBody>
      </p:sp>
      <p:sp>
        <p:nvSpPr>
          <p:cNvPr id="5" name="Footer Placeholder 4"/>
          <p:cNvSpPr>
            <a:spLocks noGrp="1"/>
          </p:cNvSpPr>
          <p:nvPr>
            <p:ph type="ftr" sz="quarter" idx="3"/>
          </p:nvPr>
        </p:nvSpPr>
        <p:spPr>
          <a:xfrm>
            <a:off x="6595933" y="6316091"/>
            <a:ext cx="3974065" cy="365125"/>
          </a:xfrm>
          <a:prstGeom prst="rect">
            <a:avLst/>
          </a:prstGeom>
        </p:spPr>
        <p:txBody>
          <a:bodyPr vert="horz" lIns="91440" tIns="45720" rIns="91440" bIns="45720" rtlCol="0" anchor="ctr"/>
          <a:lstStyle>
            <a:lvl1pPr algn="ctr">
              <a:defRPr sz="1100" cap="all" baseline="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10766796" y="6316091"/>
            <a:ext cx="609441" cy="365125"/>
          </a:xfrm>
          <a:prstGeom prst="rect">
            <a:avLst/>
          </a:prstGeom>
        </p:spPr>
        <p:txBody>
          <a:bodyPr vert="horz" lIns="91440" tIns="45720" rIns="91440" bIns="45720" rtlCol="0" anchor="ctr"/>
          <a:lstStyle>
            <a:lvl1pPr algn="r">
              <a:defRPr sz="11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5126290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2"/>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2"/>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2"/>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2"/>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2"/>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007"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1" y="1066800"/>
            <a:ext cx="7162800" cy="1232327"/>
          </a:xfrm>
        </p:spPr>
        <p:txBody>
          <a:bodyPr/>
          <a:lstStyle/>
          <a:p>
            <a:r>
              <a:rPr lang="en-US" dirty="0" smtClean="0"/>
              <a:t>Big </a:t>
            </a:r>
            <a:r>
              <a:rPr lang="en-US" dirty="0"/>
              <a:t>M</a:t>
            </a:r>
            <a:r>
              <a:rPr lang="en-US" dirty="0" smtClean="0"/>
              <a:t>ountain Resort</a:t>
            </a:r>
            <a:endParaRPr lang="en-US" dirty="0"/>
          </a:p>
        </p:txBody>
      </p:sp>
      <p:sp>
        <p:nvSpPr>
          <p:cNvPr id="3" name="Subtitle 2"/>
          <p:cNvSpPr>
            <a:spLocks noGrp="1"/>
          </p:cNvSpPr>
          <p:nvPr>
            <p:ph type="subTitle" idx="1"/>
          </p:nvPr>
        </p:nvSpPr>
        <p:spPr>
          <a:xfrm>
            <a:off x="836612" y="2299127"/>
            <a:ext cx="5951743" cy="1116085"/>
          </a:xfrm>
        </p:spPr>
        <p:txBody>
          <a:bodyPr/>
          <a:lstStyle/>
          <a:p>
            <a:r>
              <a:rPr lang="en-US" dirty="0" smtClean="0"/>
              <a:t>Competitive Pricing Opportunities</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8355" y="1650636"/>
            <a:ext cx="5400470" cy="4050352"/>
          </a:xfrm>
          <a:prstGeom prst="rect">
            <a:avLst/>
          </a:prstGeom>
        </p:spPr>
      </p:pic>
    </p:spTree>
    <p:extLst>
      <p:ext uri="{BB962C8B-B14F-4D97-AF65-F5344CB8AC3E}">
        <p14:creationId xmlns:p14="http://schemas.microsoft.com/office/powerpoint/2010/main" val="49199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2400" b="1" u="sng" dirty="0" smtClean="0"/>
              <a:t>Problem Statement</a:t>
            </a:r>
            <a:endParaRPr lang="en-US" sz="2400" b="1" u="sng" dirty="0"/>
          </a:p>
        </p:txBody>
      </p:sp>
      <p:sp>
        <p:nvSpPr>
          <p:cNvPr id="10" name="Content Placeholder 9"/>
          <p:cNvSpPr>
            <a:spLocks noGrp="1"/>
          </p:cNvSpPr>
          <p:nvPr>
            <p:ph idx="1"/>
          </p:nvPr>
        </p:nvSpPr>
        <p:spPr>
          <a:xfrm>
            <a:off x="1593436" y="1600200"/>
            <a:ext cx="9782801" cy="1524000"/>
          </a:xfrm>
        </p:spPr>
        <p:txBody>
          <a:bodyPr>
            <a:normAutofit/>
          </a:bodyPr>
          <a:lstStyle/>
          <a:p>
            <a:pPr marL="0" indent="0">
              <a:buNone/>
            </a:pPr>
            <a:r>
              <a:rPr lang="en-US" sz="1800" dirty="0" smtClean="0"/>
              <a:t>What Opportunities exist for Big Mountain resort to develop and implement a new pricing strategy that can maximize capitalization in their new facilities’ investments to offset their recent operational costs by $1,540,000 this season</a:t>
            </a:r>
            <a:endParaRPr lang="en-US" sz="1800" dirty="0"/>
          </a:p>
        </p:txBody>
      </p:sp>
      <p:sp>
        <p:nvSpPr>
          <p:cNvPr id="11" name="TextBox 10"/>
          <p:cNvSpPr txBox="1"/>
          <p:nvPr/>
        </p:nvSpPr>
        <p:spPr>
          <a:xfrm>
            <a:off x="1593436" y="3655367"/>
            <a:ext cx="9782801" cy="461665"/>
          </a:xfrm>
          <a:prstGeom prst="rect">
            <a:avLst/>
          </a:prstGeom>
          <a:noFill/>
          <a:ln>
            <a:solidFill>
              <a:schemeClr val="bg2"/>
            </a:solidFill>
          </a:ln>
        </p:spPr>
        <p:txBody>
          <a:bodyPr wrap="square" rtlCol="0" anchor="ctr" anchorCtr="1">
            <a:spAutoFit/>
          </a:bodyPr>
          <a:lstStyle/>
          <a:p>
            <a:r>
              <a:rPr lang="en-US" sz="2400" b="1" u="sng" dirty="0" smtClean="0"/>
              <a:t>Project Context</a:t>
            </a:r>
            <a:endParaRPr lang="en-US" sz="2400" b="1" u="sng" dirty="0" smtClean="0"/>
          </a:p>
        </p:txBody>
      </p:sp>
      <p:sp>
        <p:nvSpPr>
          <p:cNvPr id="12" name="TextBox 11"/>
          <p:cNvSpPr txBox="1"/>
          <p:nvPr/>
        </p:nvSpPr>
        <p:spPr>
          <a:xfrm>
            <a:off x="1593436" y="5000537"/>
            <a:ext cx="9782801" cy="1200329"/>
          </a:xfrm>
          <a:prstGeom prst="rect">
            <a:avLst/>
          </a:prstGeom>
          <a:noFill/>
          <a:ln>
            <a:solidFill>
              <a:schemeClr val="bg2"/>
            </a:solidFill>
          </a:ln>
        </p:spPr>
        <p:txBody>
          <a:bodyPr wrap="square" rtlCol="0" anchor="ctr" anchorCtr="1">
            <a:spAutoFit/>
          </a:bodyPr>
          <a:lstStyle/>
          <a:p>
            <a:r>
              <a:rPr lang="en-US" dirty="0" smtClean="0"/>
              <a:t>Big Mountain Resort overlooks Glacier National Park and Flathead National Forest. With access to an abundant 105 runs and attracting 350,000 customers this year, there is a desire to capitalize on the opportunity for a better pricing strategy to take full advantage of the market. </a:t>
            </a:r>
            <a:endParaRPr lang="en-US" dirty="0" smtClean="0"/>
          </a:p>
        </p:txBody>
      </p:sp>
    </p:spTree>
    <p:extLst>
      <p:ext uri="{BB962C8B-B14F-4D97-AF65-F5344CB8AC3E}">
        <p14:creationId xmlns:p14="http://schemas.microsoft.com/office/powerpoint/2010/main" val="3561498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US" sz="2400" b="1" u="sng" dirty="0" smtClean="0"/>
              <a:t>Current Pricing Strategy</a:t>
            </a:r>
            <a:endParaRPr lang="en-US" sz="2400" b="1" u="sng" dirty="0"/>
          </a:p>
        </p:txBody>
      </p:sp>
      <p:sp>
        <p:nvSpPr>
          <p:cNvPr id="10" name="Content Placeholder 9"/>
          <p:cNvSpPr>
            <a:spLocks noGrp="1"/>
          </p:cNvSpPr>
          <p:nvPr>
            <p:ph idx="1"/>
          </p:nvPr>
        </p:nvSpPr>
        <p:spPr>
          <a:xfrm>
            <a:off x="1593436" y="1600200"/>
            <a:ext cx="9782801" cy="1524000"/>
          </a:xfrm>
        </p:spPr>
        <p:txBody>
          <a:bodyPr>
            <a:normAutofit/>
          </a:bodyPr>
          <a:lstStyle/>
          <a:p>
            <a:pPr marL="0" indent="0">
              <a:buNone/>
            </a:pPr>
            <a:r>
              <a:rPr lang="en-US" sz="1800" dirty="0" smtClean="0"/>
              <a:t>Currently Big Mountain Resort implements a non-dynamic market average for their pricing strategy, which is unsustainable with recent increased operating costs and will lose out on an edge over the competition</a:t>
            </a:r>
            <a:endParaRPr lang="en-US" sz="1800" dirty="0"/>
          </a:p>
        </p:txBody>
      </p:sp>
      <p:sp>
        <p:nvSpPr>
          <p:cNvPr id="11" name="TextBox 10"/>
          <p:cNvSpPr txBox="1"/>
          <p:nvPr/>
        </p:nvSpPr>
        <p:spPr>
          <a:xfrm>
            <a:off x="1593435" y="2590800"/>
            <a:ext cx="9782801" cy="461665"/>
          </a:xfrm>
          <a:prstGeom prst="rect">
            <a:avLst/>
          </a:prstGeom>
          <a:noFill/>
          <a:ln>
            <a:solidFill>
              <a:schemeClr val="bg2"/>
            </a:solidFill>
          </a:ln>
        </p:spPr>
        <p:txBody>
          <a:bodyPr wrap="square" rtlCol="0" anchor="ctr" anchorCtr="1">
            <a:spAutoFit/>
          </a:bodyPr>
          <a:lstStyle/>
          <a:p>
            <a:r>
              <a:rPr lang="en-US" sz="2400" b="1" u="sng" dirty="0" smtClean="0"/>
              <a:t>Recommendations</a:t>
            </a:r>
            <a:endParaRPr lang="en-US" sz="2400" b="1" u="sng" dirty="0" smtClean="0"/>
          </a:p>
        </p:txBody>
      </p:sp>
      <p:sp>
        <p:nvSpPr>
          <p:cNvPr id="2" name="TextBox 1"/>
          <p:cNvSpPr txBox="1"/>
          <p:nvPr/>
        </p:nvSpPr>
        <p:spPr>
          <a:xfrm>
            <a:off x="1593435" y="3798841"/>
            <a:ext cx="9834977" cy="2308324"/>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dirty="0" smtClean="0"/>
              <a:t>Our model shows that Big Mountain Resort’s pricing model is 16.31% lower than the predicted model price and the resort has many potential scenarios for either cutting costs by closing runs or increasing ticket prices by adding vertical drop, more snow making, or increasing the longest run. </a:t>
            </a:r>
          </a:p>
          <a:p>
            <a:pPr marL="285750" indent="-285750">
              <a:buFont typeface="Arial" panose="020B0604020202020204" pitchFamily="34" charset="0"/>
              <a:buChar char="•"/>
            </a:pPr>
            <a:r>
              <a:rPr lang="en-US" dirty="0" smtClean="0"/>
              <a:t>Increasing the vertical drop by 150 </a:t>
            </a:r>
            <a:r>
              <a:rPr lang="en-US" dirty="0" err="1" smtClean="0"/>
              <a:t>ft</a:t>
            </a:r>
            <a:r>
              <a:rPr lang="en-US" dirty="0" smtClean="0"/>
              <a:t> would increase ticket price to $89.46, resulting in a revenue increase of $14,811,594. </a:t>
            </a:r>
          </a:p>
          <a:p>
            <a:pPr marL="285750" indent="-285750">
              <a:buFont typeface="Arial" panose="020B0604020202020204" pitchFamily="34" charset="0"/>
              <a:buChar char="•"/>
            </a:pPr>
            <a:r>
              <a:rPr lang="en-US" dirty="0" smtClean="0"/>
              <a:t>Adding 2 acres of snow making would increase the ticket price by 12% to $90.75, resulting in a revenue increase of $17,068,841.</a:t>
            </a:r>
            <a:endParaRPr lang="en-US" dirty="0" smtClean="0"/>
          </a:p>
        </p:txBody>
      </p:sp>
    </p:spTree>
    <p:extLst>
      <p:ext uri="{BB962C8B-B14F-4D97-AF65-F5344CB8AC3E}">
        <p14:creationId xmlns:p14="http://schemas.microsoft.com/office/powerpoint/2010/main" val="147806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Vertical Drop and Weekend Price</a:t>
            </a:r>
            <a:endParaRPr lang="en-US" dirty="0"/>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2" y="1524000"/>
            <a:ext cx="5029200" cy="47244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61138" y="1524000"/>
            <a:ext cx="4867274" cy="4724400"/>
          </a:xfrm>
        </p:spPr>
      </p:pic>
    </p:spTree>
    <p:extLst>
      <p:ext uri="{BB962C8B-B14F-4D97-AF65-F5344CB8AC3E}">
        <p14:creationId xmlns:p14="http://schemas.microsoft.com/office/powerpoint/2010/main" val="415607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Longest Run and Number of Runs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2" y="1600200"/>
            <a:ext cx="4962526" cy="4953000"/>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61138" y="1600200"/>
            <a:ext cx="5400674" cy="4953000"/>
          </a:xfrm>
        </p:spPr>
      </p:pic>
    </p:spTree>
    <p:extLst>
      <p:ext uri="{BB962C8B-B14F-4D97-AF65-F5344CB8AC3E}">
        <p14:creationId xmlns:p14="http://schemas.microsoft.com/office/powerpoint/2010/main" val="153856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Snow Making Area and Number of Chairs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0012" y="1600200"/>
            <a:ext cx="5038726" cy="4267200"/>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61138" y="1600200"/>
            <a:ext cx="5248274" cy="4267200"/>
          </a:xfrm>
        </p:spPr>
      </p:pic>
    </p:spTree>
    <p:extLst>
      <p:ext uri="{BB962C8B-B14F-4D97-AF65-F5344CB8AC3E}">
        <p14:creationId xmlns:p14="http://schemas.microsoft.com/office/powerpoint/2010/main" val="21711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Strategy</a:t>
            </a:r>
            <a:endParaRPr lang="en-US" dirty="0"/>
          </a:p>
        </p:txBody>
      </p:sp>
      <p:sp>
        <p:nvSpPr>
          <p:cNvPr id="3" name="Text Placeholder 2"/>
          <p:cNvSpPr>
            <a:spLocks noGrp="1"/>
          </p:cNvSpPr>
          <p:nvPr>
            <p:ph type="body" sz="half" idx="2"/>
          </p:nvPr>
        </p:nvSpPr>
        <p:spPr/>
        <p:txBody>
          <a:bodyPr/>
          <a:lstStyle/>
          <a:p>
            <a:pPr marL="342900" indent="-342900">
              <a:buFont typeface="Arial" panose="020B0604020202020204" pitchFamily="34" charset="0"/>
              <a:buChar char="•"/>
            </a:pPr>
            <a:r>
              <a:rPr lang="en-US" dirty="0" smtClean="0"/>
              <a:t>Higher on the weekend and lower on the weekday</a:t>
            </a:r>
          </a:p>
          <a:p>
            <a:pPr marL="342900" indent="-342900">
              <a:buFont typeface="Arial" panose="020B0604020202020204" pitchFamily="34" charset="0"/>
              <a:buChar char="•"/>
            </a:pPr>
            <a:r>
              <a:rPr lang="en-US" dirty="0" smtClean="0"/>
              <a:t>This takes advantage of more customers on weekend, and attract more on the low weekdays</a:t>
            </a:r>
          </a:p>
          <a:p>
            <a:pPr marL="342900" indent="-342900">
              <a:buFont typeface="Arial" panose="020B0604020202020204" pitchFamily="34" charset="0"/>
              <a:buChar char="•"/>
            </a:pPr>
            <a:r>
              <a:rPr lang="en-US" dirty="0" smtClean="0"/>
              <a:t>As seen on the right, most US resorts employ a dynamic pricing strategy</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32400" y="685800"/>
            <a:ext cx="6956425" cy="4876800"/>
          </a:xfrm>
        </p:spPr>
      </p:pic>
    </p:spTree>
    <p:extLst>
      <p:ext uri="{BB962C8B-B14F-4D97-AF65-F5344CB8AC3E}">
        <p14:creationId xmlns:p14="http://schemas.microsoft.com/office/powerpoint/2010/main" val="77059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t>Closing up to 10 runs</a:t>
            </a:r>
            <a:endParaRPr lang="en-US" sz="2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436" y="1417636"/>
            <a:ext cx="4954401" cy="5135563"/>
          </a:xfrm>
          <a:prstGeom prst="rect">
            <a:avLst/>
          </a:prstGeom>
        </p:spPr>
      </p:pic>
      <p:sp>
        <p:nvSpPr>
          <p:cNvPr id="6" name="TextBox 5"/>
          <p:cNvSpPr txBox="1"/>
          <p:nvPr/>
        </p:nvSpPr>
        <p:spPr>
          <a:xfrm>
            <a:off x="6704012" y="1417636"/>
            <a:ext cx="5334000" cy="4524315"/>
          </a:xfrm>
          <a:prstGeom prst="rect">
            <a:avLst/>
          </a:prstGeom>
          <a:noFill/>
          <a:ln>
            <a:solidFill>
              <a:schemeClr val="bg2"/>
            </a:solidFill>
          </a:ln>
        </p:spPr>
        <p:txBody>
          <a:bodyPr wrap="square" rtlCol="0" anchor="ctr" anchorCtr="1">
            <a:spAutoFit/>
          </a:bodyPr>
          <a:lstStyle/>
          <a:p>
            <a:r>
              <a:rPr lang="en-US" dirty="0" smtClean="0"/>
              <a:t>Big Mountain Resort has reviewed a potential scenario for cutting costs be permanently removing up to 10 least used runs.</a:t>
            </a:r>
          </a:p>
          <a:p>
            <a:r>
              <a:rPr lang="en-US" dirty="0" smtClean="0"/>
              <a:t> </a:t>
            </a:r>
            <a:endParaRPr lang="en-US" dirty="0"/>
          </a:p>
          <a:p>
            <a:r>
              <a:rPr lang="en-US" dirty="0" smtClean="0"/>
              <a:t>Our model predicted the following scenarios:</a:t>
            </a:r>
          </a:p>
          <a:p>
            <a:pPr marL="285750" indent="-285750">
              <a:buFont typeface="Arial" panose="020B0604020202020204" pitchFamily="34" charset="0"/>
              <a:buChar char="•"/>
            </a:pPr>
            <a:r>
              <a:rPr lang="en-US" dirty="0" smtClean="0"/>
              <a:t>Up to 1 run closed-0 Change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2 runs- loss in revenue of $750,000</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3 to 5 runs- loss in revenue of $1.25M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All 10- loss in revenue of %3M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Since we do not know the operating costs per run, we cannot determine if this is a correct strategy or not</a:t>
            </a:r>
            <a:endParaRPr lang="en-US" dirty="0" smtClean="0"/>
          </a:p>
        </p:txBody>
      </p:sp>
    </p:spTree>
    <p:extLst>
      <p:ext uri="{BB962C8B-B14F-4D97-AF65-F5344CB8AC3E}">
        <p14:creationId xmlns:p14="http://schemas.microsoft.com/office/powerpoint/2010/main" val="39299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t>Conclusion</a:t>
            </a:r>
            <a:endParaRPr lang="en-US" sz="2400" b="1" u="sng" dirty="0"/>
          </a:p>
        </p:txBody>
      </p:sp>
      <p:sp>
        <p:nvSpPr>
          <p:cNvPr id="3" name="Content Placeholder 2"/>
          <p:cNvSpPr>
            <a:spLocks noGrp="1"/>
          </p:cNvSpPr>
          <p:nvPr>
            <p:ph idx="1"/>
          </p:nvPr>
        </p:nvSpPr>
        <p:spPr/>
        <p:txBody>
          <a:bodyPr/>
          <a:lstStyle/>
          <a:p>
            <a:pPr marL="0" indent="0">
              <a:buNone/>
            </a:pPr>
            <a:r>
              <a:rPr lang="en-US" dirty="0" smtClean="0"/>
              <a:t>From our model for our ticket prices, running through the potential scenarios given has led to the following conclusion:</a:t>
            </a:r>
          </a:p>
          <a:p>
            <a:pPr>
              <a:buFont typeface="Arial" panose="020B0604020202020204" pitchFamily="34" charset="0"/>
              <a:buChar char="•"/>
            </a:pPr>
            <a:r>
              <a:rPr lang="en-US" dirty="0" smtClean="0"/>
              <a:t>The best scenario was achieved by increasing the vertical drop by 150ft, adding 1 chair lift, 1 run, and 2 acres of snow making. This increased ticket price to $90.75 resulting in a net revenue of $15,528,841. </a:t>
            </a:r>
          </a:p>
          <a:p>
            <a:pPr>
              <a:buFont typeface="Arial" panose="020B0604020202020204" pitchFamily="34" charset="0"/>
              <a:buChar char="•"/>
            </a:pPr>
            <a:r>
              <a:rPr lang="en-US" dirty="0" smtClean="0"/>
              <a:t>Because we are missing data on weekend price and operating cost per run, our model currently cannot recommend a dynamic pricing or closing runs</a:t>
            </a:r>
            <a:endParaRPr lang="en-US" dirty="0"/>
          </a:p>
        </p:txBody>
      </p:sp>
    </p:spTree>
    <p:extLst>
      <p:ext uri="{BB962C8B-B14F-4D97-AF65-F5344CB8AC3E}">
        <p14:creationId xmlns:p14="http://schemas.microsoft.com/office/powerpoint/2010/main" val="19217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nowflak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Snowflakes design slides.potx" id="{DEE1F0AD-706A-4F4C-823D-ADFE5851E3EA}" vid="{52425298-8660-4232-B133-1A88C14B38E6}"/>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853CD7-B1C6-4FDD-B6D0-92A83B857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15ED37-D514-41C3-9B3C-B262145D17B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3E783485-1103-4BBC-98A1-D39A248154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Snowflakes design slides</Template>
  <TotalTime>243</TotalTime>
  <Words>471</Words>
  <Application>Microsoft Office PowerPoint</Application>
  <PresentationFormat>Custom</PresentationFormat>
  <Paragraphs>37</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Euphemia</vt:lpstr>
      <vt:lpstr>Snowflakes design template</vt:lpstr>
      <vt:lpstr>Big Mountain Resort</vt:lpstr>
      <vt:lpstr>Problem Statement</vt:lpstr>
      <vt:lpstr>Current Pricing Strategy</vt:lpstr>
      <vt:lpstr>Vertical Drop and Weekend Price</vt:lpstr>
      <vt:lpstr>Longest Run and Number of Runs</vt:lpstr>
      <vt:lpstr>Snow Making Area and Number of Chairs</vt:lpstr>
      <vt:lpstr>Pricing Strategy</vt:lpstr>
      <vt:lpstr>Closing up to 10 runs</vt:lpstr>
      <vt:lpstr>Conclusion</vt:lpstr>
    </vt:vector>
  </TitlesOfParts>
  <Company>SS&amp;C Advent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Ethan Manning</dc:creator>
  <cp:lastModifiedBy>Ethan Manning</cp:lastModifiedBy>
  <cp:revision>8</cp:revision>
  <dcterms:created xsi:type="dcterms:W3CDTF">2023-08-24T21:06:49Z</dcterms:created>
  <dcterms:modified xsi:type="dcterms:W3CDTF">2023-08-25T01:10:43Z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