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7"/>
  </p:notesMasterIdLst>
  <p:sldIdLst>
    <p:sldId id="256" r:id="rId2"/>
    <p:sldId id="331" r:id="rId3"/>
    <p:sldId id="343" r:id="rId4"/>
    <p:sldId id="347" r:id="rId5"/>
    <p:sldId id="348" r:id="rId6"/>
    <p:sldId id="349" r:id="rId7"/>
    <p:sldId id="350" r:id="rId8"/>
    <p:sldId id="351" r:id="rId9"/>
    <p:sldId id="352" r:id="rId10"/>
    <p:sldId id="357" r:id="rId11"/>
    <p:sldId id="353" r:id="rId12"/>
    <p:sldId id="376" r:id="rId13"/>
    <p:sldId id="377" r:id="rId14"/>
    <p:sldId id="379" r:id="rId15"/>
    <p:sldId id="378" r:id="rId16"/>
    <p:sldId id="380" r:id="rId17"/>
    <p:sldId id="354" r:id="rId18"/>
    <p:sldId id="356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55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81" r:id="rId38"/>
    <p:sldId id="382" r:id="rId39"/>
    <p:sldId id="383" r:id="rId40"/>
    <p:sldId id="395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4" r:id="rId49"/>
    <p:sldId id="391" r:id="rId50"/>
    <p:sldId id="393" r:id="rId51"/>
    <p:sldId id="358" r:id="rId52"/>
    <p:sldId id="396" r:id="rId53"/>
    <p:sldId id="346" r:id="rId54"/>
    <p:sldId id="345" r:id="rId55"/>
    <p:sldId id="32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1"/>
            <p14:sldId id="343"/>
            <p14:sldId id="347"/>
            <p14:sldId id="348"/>
            <p14:sldId id="349"/>
            <p14:sldId id="350"/>
            <p14:sldId id="351"/>
            <p14:sldId id="352"/>
            <p14:sldId id="357"/>
            <p14:sldId id="353"/>
            <p14:sldId id="376"/>
            <p14:sldId id="377"/>
            <p14:sldId id="379"/>
            <p14:sldId id="378"/>
            <p14:sldId id="380"/>
            <p14:sldId id="354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55"/>
            <p14:sldId id="369"/>
            <p14:sldId id="370"/>
            <p14:sldId id="371"/>
            <p14:sldId id="372"/>
            <p14:sldId id="373"/>
            <p14:sldId id="374"/>
            <p14:sldId id="375"/>
            <p14:sldId id="381"/>
            <p14:sldId id="382"/>
            <p14:sldId id="383"/>
            <p14:sldId id="395"/>
            <p14:sldId id="384"/>
            <p14:sldId id="385"/>
            <p14:sldId id="386"/>
            <p14:sldId id="387"/>
            <p14:sldId id="388"/>
            <p14:sldId id="389"/>
            <p14:sldId id="390"/>
            <p14:sldId id="394"/>
            <p14:sldId id="391"/>
            <p14:sldId id="393"/>
            <p14:sldId id="358"/>
            <p14:sldId id="396"/>
            <p14:sldId id="346"/>
            <p14:sldId id="345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1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ql.oracle.com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sqlite-vs-mysql-vs-postgresql-a-comparison-of-relational-database-management-system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-engines.com/en/rank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56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43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66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14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47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71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48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60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Orders RIGHT JOIN Customers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49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41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Orders</a:t>
            </a:r>
          </a:p>
          <a:p>
            <a:r>
              <a:rPr lang="en-US" dirty="0" smtClean="0"/>
              <a:t>LEFT JOIN Customers ON </a:t>
            </a:r>
            <a:r>
              <a:rPr lang="en-US" dirty="0" err="1" smtClean="0"/>
              <a:t>Orders.CustomerID</a:t>
            </a:r>
            <a:r>
              <a:rPr lang="en-US" dirty="0" smtClean="0"/>
              <a:t> = </a:t>
            </a:r>
            <a:r>
              <a:rPr lang="en-US" dirty="0" err="1" smtClean="0"/>
              <a:t>Customers.CustomerID</a:t>
            </a:r>
            <a:r>
              <a:rPr lang="en-US" dirty="0" smtClean="0"/>
              <a:t>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50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767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>
                <a:hlinkClick r:id="rId3"/>
              </a:rPr>
              <a:t>https://livesql.oracle.com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51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>
                <a:hlinkClick r:id="rId3"/>
              </a:rPr>
              <a:t>https://www.digitalocean.com/community/tutorials/sqlite-vs-mysql-vs-postgresql-a-comparison-of-relational-database-management-systems</a:t>
            </a:r>
            <a:endParaRPr lang="es-CO" dirty="0" smtClean="0"/>
          </a:p>
          <a:p>
            <a:r>
              <a:rPr lang="es-CO" dirty="0" smtClean="0">
                <a:hlinkClick r:id="rId4"/>
              </a:rPr>
              <a:t>https://db-engines.com/en/ranking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36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Department 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DepartmentId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DepartmentName</a:t>
            </a:r>
            <a:r>
              <a:rPr lang="en-US" dirty="0" smtClean="0"/>
              <a:t> varchar(255) NOT NULL,</a:t>
            </a:r>
          </a:p>
          <a:p>
            <a:r>
              <a:rPr lang="en-US" dirty="0" smtClean="0"/>
              <a:t>  PRIMARY KEY (</a:t>
            </a:r>
            <a:r>
              <a:rPr lang="en-US" dirty="0" err="1" smtClean="0"/>
              <a:t>DepartmentId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CREATE TABLE Instructor 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InstructorId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IntructorName</a:t>
            </a:r>
            <a:r>
              <a:rPr lang="en-US" dirty="0" smtClean="0"/>
              <a:t> varchar(255) NOT NULL,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DepartmentId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 smtClean="0"/>
              <a:t>  PRIMARY KEY (</a:t>
            </a:r>
            <a:r>
              <a:rPr lang="en-US" dirty="0" err="1" smtClean="0"/>
              <a:t>InstructorId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FOREIGN KEY (</a:t>
            </a:r>
            <a:r>
              <a:rPr lang="en-US" dirty="0" err="1" smtClean="0"/>
              <a:t>DepartmentId</a:t>
            </a:r>
            <a:r>
              <a:rPr lang="en-US" dirty="0" smtClean="0"/>
              <a:t>) REFERENCES Department(</a:t>
            </a:r>
            <a:r>
              <a:rPr lang="en-US" dirty="0" err="1" smtClean="0"/>
              <a:t>DepartmentId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);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72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Department(</a:t>
            </a:r>
            <a:r>
              <a:rPr lang="en-US" dirty="0" err="1" smtClean="0"/>
              <a:t>DepartmentId</a:t>
            </a:r>
            <a:r>
              <a:rPr lang="en-US" dirty="0" smtClean="0"/>
              <a:t>, </a:t>
            </a:r>
            <a:r>
              <a:rPr lang="en-US" dirty="0" err="1" smtClean="0"/>
              <a:t>DepartmentName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VALUES (102, "</a:t>
            </a:r>
            <a:r>
              <a:rPr lang="en-US" dirty="0" err="1" smtClean="0"/>
              <a:t>ingeniería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s-CO" dirty="0" smtClean="0"/>
              <a:t>INSERT INTO Instructor(</a:t>
            </a:r>
            <a:r>
              <a:rPr lang="es-CO" dirty="0" err="1" smtClean="0"/>
              <a:t>InstructorId</a:t>
            </a:r>
            <a:r>
              <a:rPr lang="es-CO" dirty="0" smtClean="0"/>
              <a:t>, </a:t>
            </a:r>
            <a:r>
              <a:rPr lang="es-CO" dirty="0" err="1" smtClean="0"/>
              <a:t>IntructorName</a:t>
            </a:r>
            <a:r>
              <a:rPr lang="es-CO" dirty="0" smtClean="0"/>
              <a:t>, </a:t>
            </a:r>
            <a:r>
              <a:rPr lang="es-CO" dirty="0" err="1" smtClean="0"/>
              <a:t>DepartmentId</a:t>
            </a:r>
            <a:r>
              <a:rPr lang="es-CO" dirty="0" smtClean="0"/>
              <a:t>)</a:t>
            </a:r>
          </a:p>
          <a:p>
            <a:r>
              <a:rPr lang="es-CO" dirty="0" smtClean="0"/>
              <a:t>VALUES (6178, "Camilo", 102)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58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[Employees] 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LastName</a:t>
            </a:r>
            <a:endParaRPr lang="en-US" dirty="0" smtClean="0"/>
          </a:p>
          <a:p>
            <a:r>
              <a:rPr lang="en-US" dirty="0" smtClean="0"/>
              <a:t>LIMIT 10;</a:t>
            </a:r>
          </a:p>
          <a:p>
            <a:endParaRPr lang="en-US" dirty="0" smtClean="0"/>
          </a:p>
          <a:p>
            <a:r>
              <a:rPr lang="en-US" dirty="0" smtClean="0"/>
              <a:t>SELECT * FROM [</a:t>
            </a:r>
            <a:r>
              <a:rPr lang="en-US" dirty="0" err="1" smtClean="0"/>
              <a:t>OrderDetails</a:t>
            </a:r>
            <a:r>
              <a:rPr lang="en-US" dirty="0" smtClean="0"/>
              <a:t>]</a:t>
            </a:r>
          </a:p>
          <a:p>
            <a:r>
              <a:rPr lang="en-US" dirty="0" smtClean="0"/>
              <a:t>ORDER BY Quantity DESC</a:t>
            </a:r>
          </a:p>
          <a:p>
            <a:r>
              <a:rPr lang="en-US" dirty="0" smtClean="0"/>
              <a:t>LIMIT 5;</a:t>
            </a:r>
          </a:p>
          <a:p>
            <a:endParaRPr lang="en-US" dirty="0" smtClean="0"/>
          </a:p>
          <a:p>
            <a:r>
              <a:rPr lang="en-US" dirty="0" smtClean="0"/>
              <a:t>SELECT * FROM [Orders]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OrderDate</a:t>
            </a:r>
            <a:r>
              <a:rPr lang="en-US" dirty="0" smtClean="0"/>
              <a:t>, </a:t>
            </a:r>
            <a:r>
              <a:rPr lang="en-US" dirty="0" err="1" smtClean="0"/>
              <a:t>ShipperID</a:t>
            </a:r>
            <a:r>
              <a:rPr lang="en-US" dirty="0" smtClean="0"/>
              <a:t> ASC</a:t>
            </a:r>
          </a:p>
          <a:p>
            <a:r>
              <a:rPr lang="en-US" dirty="0" smtClean="0"/>
              <a:t>LIMIT 10;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4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ContactName</a:t>
            </a:r>
            <a:r>
              <a:rPr lang="en-US" dirty="0" smtClean="0"/>
              <a:t> FROM [Customers]</a:t>
            </a:r>
          </a:p>
          <a:p>
            <a:r>
              <a:rPr lang="en-US" dirty="0" smtClean="0"/>
              <a:t>WHERE City = 'London';</a:t>
            </a:r>
          </a:p>
          <a:p>
            <a:endParaRPr lang="en-US" dirty="0" smtClean="0"/>
          </a:p>
          <a:p>
            <a:r>
              <a:rPr lang="en-US" dirty="0" smtClean="0"/>
              <a:t>SELECT * FROM [</a:t>
            </a:r>
            <a:r>
              <a:rPr lang="en-US" dirty="0" err="1" smtClean="0"/>
              <a:t>OrderDetails</a:t>
            </a:r>
            <a:r>
              <a:rPr lang="en-US" dirty="0" smtClean="0"/>
              <a:t>]</a:t>
            </a:r>
          </a:p>
          <a:p>
            <a:r>
              <a:rPr lang="en-US" dirty="0" smtClean="0"/>
              <a:t>WHERE Quantity &gt;= 10;</a:t>
            </a:r>
          </a:p>
          <a:p>
            <a:endParaRPr lang="en-US" dirty="0" smtClean="0"/>
          </a:p>
          <a:p>
            <a:r>
              <a:rPr lang="en-US" dirty="0" smtClean="0"/>
              <a:t>SELECT * FROM [Orders]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LIMIT 5;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0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Customers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CustomerName</a:t>
            </a:r>
            <a:r>
              <a:rPr lang="en-US" dirty="0" smtClean="0"/>
              <a:t> LIKE '</a:t>
            </a:r>
            <a:r>
              <a:rPr lang="en-US" dirty="0" err="1" smtClean="0"/>
              <a:t>a%n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SELECT * FROM [Products]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ProductName</a:t>
            </a:r>
            <a:r>
              <a:rPr lang="en-US" dirty="0" smtClean="0"/>
              <a:t> LIKE "%</a:t>
            </a:r>
            <a:r>
              <a:rPr lang="en-US" dirty="0" err="1" smtClean="0"/>
              <a:t>Queso</a:t>
            </a:r>
            <a:r>
              <a:rPr lang="en-US" dirty="0" smtClean="0"/>
              <a:t>%";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95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Customers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CustomerName</a:t>
            </a:r>
            <a:r>
              <a:rPr lang="en-US" dirty="0" smtClean="0"/>
              <a:t> LIKE '</a:t>
            </a:r>
            <a:r>
              <a:rPr lang="en-US" dirty="0" err="1" smtClean="0"/>
              <a:t>a%n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SELECT * FROM [Products]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ProductName</a:t>
            </a:r>
            <a:r>
              <a:rPr lang="en-US" dirty="0" smtClean="0"/>
              <a:t> LIKE "%</a:t>
            </a:r>
            <a:r>
              <a:rPr lang="en-US" dirty="0" err="1" smtClean="0"/>
              <a:t>Queso</a:t>
            </a:r>
            <a:r>
              <a:rPr lang="en-US" dirty="0" smtClean="0"/>
              <a:t>%";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94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[Customers]</a:t>
            </a:r>
          </a:p>
          <a:p>
            <a:r>
              <a:rPr lang="en-US" dirty="0" smtClean="0"/>
              <a:t>WHERE Country in ("Germany", "London", "Berlin");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80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17/05/2019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17/05/2019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17/05/2019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17/05/2019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17/05/2019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17/05/2019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17/05/2019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create_t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create_tab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trysql.asp?filename=trysql_create_tabl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w3schools.com/sql/exercise.asp?filename=exercise_select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mysql.asp?filename=trysql_select_limit" TargetMode="External"/><Relationship Id="rId2" Type="http://schemas.openxmlformats.org/officeDocument/2006/relationships/hyperlink" Target="https://www.w3schools.com/sql/trysql.asp?filename=trysql_select_top&amp;ss=-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select_orderb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select_wher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select_whe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select_lik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select_in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es/sql/sintaxis-sql.php" TargetMode="External"/><Relationship Id="rId2" Type="http://schemas.openxmlformats.org/officeDocument/2006/relationships/hyperlink" Target="https://www.guru99.com/nosql-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Images/sql-joins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Structured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query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 smtClean="0">
                <a:solidFill>
                  <a:schemeClr val="tx1"/>
                </a:solidFill>
              </a:rPr>
              <a:t>language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03" y="5067299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de datos relacionales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0997" y="2552225"/>
            <a:ext cx="6285109" cy="57209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FF0000"/>
                </a:solidFill>
              </a:rPr>
              <a:t>ORACLE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523"/>
            <a:ext cx="8806839" cy="38884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13" y="1500808"/>
            <a:ext cx="5769495" cy="386859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8506106" y="1747013"/>
            <a:ext cx="6285109" cy="57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CO" dirty="0" smtClean="0">
                <a:solidFill>
                  <a:srgbClr val="FF0000"/>
                </a:solidFill>
              </a:rPr>
              <a:t>MYSQL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Sentencias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b="1" dirty="0" smtClean="0"/>
              <a:t>CREATE</a:t>
            </a:r>
          </a:p>
          <a:p>
            <a:pPr lvl="1"/>
            <a:r>
              <a:rPr lang="es-CO" sz="2500" dirty="0" smtClean="0"/>
              <a:t>Nos permite crear una nueva tabla en nuestra base de datos</a:t>
            </a:r>
          </a:p>
          <a:p>
            <a:r>
              <a:rPr lang="es-CO" sz="2500" b="1" dirty="0" smtClean="0"/>
              <a:t>DROP TABLE </a:t>
            </a:r>
          </a:p>
          <a:p>
            <a:pPr lvl="1"/>
            <a:r>
              <a:rPr lang="es-CO" sz="2500" dirty="0" smtClean="0"/>
              <a:t>Remueve una tabla de la base de datos</a:t>
            </a:r>
            <a:endParaRPr lang="es-CO" sz="2500" dirty="0"/>
          </a:p>
          <a:p>
            <a:r>
              <a:rPr lang="es-CO" sz="2700" b="1" dirty="0" smtClean="0"/>
              <a:t>SELECT </a:t>
            </a:r>
          </a:p>
          <a:p>
            <a:pPr lvl="1"/>
            <a:r>
              <a:rPr lang="es-CO" sz="2500" dirty="0" smtClean="0"/>
              <a:t>Nos permite seleccionar y leer datos. Son conocidas como </a:t>
            </a:r>
            <a:r>
              <a:rPr lang="es-CO" sz="2500" i="1" dirty="0" err="1" smtClean="0"/>
              <a:t>queries</a:t>
            </a:r>
            <a:r>
              <a:rPr lang="es-CO" sz="2500" dirty="0" smtClean="0"/>
              <a:t>. 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5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Crear y borrar bases de datos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069848" y="25605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Persons (</a:t>
            </a:r>
          </a:p>
          <a:p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</a:p>
          <a:p>
            <a:r>
              <a:rPr lang="en-US" dirty="0"/>
              <a:t>    Age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);</a:t>
            </a:r>
            <a:endParaRPr lang="es-CO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86220"/>
              </p:ext>
            </p:extLst>
          </p:nvPr>
        </p:nvGraphicFramePr>
        <p:xfrm>
          <a:off x="7068993" y="2560588"/>
          <a:ext cx="299258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582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/>
                        <a:t>Persons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PersonID</a:t>
                      </a:r>
                      <a:r>
                        <a:rPr lang="es-CO" dirty="0" smtClean="0"/>
                        <a:t>: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int</a:t>
                      </a:r>
                      <a:r>
                        <a:rPr lang="es-CO" baseline="0" dirty="0" smtClean="0"/>
                        <a:t> - 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LastName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varchar</a:t>
                      </a:r>
                      <a:r>
                        <a:rPr lang="es-CO" dirty="0" smtClean="0"/>
                        <a:t> - NN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FirstName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varchar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Age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int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544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2469284" y="5949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2"/>
              </a:rPr>
              <a:t>https://www.w3schools.com/sql/trysql.asp?filename=trysql_create_table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553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Crear y borrar bases de datos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13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14215" y="5110038"/>
            <a:ext cx="3864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https://www.w3schools.com/sql/trysql.asp?filename=trysql_create_table</a:t>
            </a:r>
            <a:endParaRPr lang="es-CO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9578"/>
              </p:ext>
            </p:extLst>
          </p:nvPr>
        </p:nvGraphicFramePr>
        <p:xfrm>
          <a:off x="1658793" y="2512963"/>
          <a:ext cx="299258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582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/>
                        <a:t>Persons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PersonID</a:t>
                      </a:r>
                      <a:r>
                        <a:rPr lang="es-CO" dirty="0" smtClean="0"/>
                        <a:t>: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int</a:t>
                      </a:r>
                      <a:r>
                        <a:rPr lang="es-CO" baseline="0" dirty="0" smtClean="0"/>
                        <a:t> - 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LastName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varchar</a:t>
                      </a:r>
                      <a:r>
                        <a:rPr lang="es-CO" dirty="0" smtClean="0"/>
                        <a:t> - NN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FirstName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varchar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Age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int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5448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25128"/>
              </p:ext>
            </p:extLst>
          </p:nvPr>
        </p:nvGraphicFramePr>
        <p:xfrm>
          <a:off x="7145192" y="2512963"/>
          <a:ext cx="34085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8507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/>
                        <a:t>Accounts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AccountID</a:t>
                      </a:r>
                      <a:r>
                        <a:rPr lang="es-CO" dirty="0" smtClean="0"/>
                        <a:t>: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int</a:t>
                      </a:r>
                      <a:r>
                        <a:rPr lang="es-CO" baseline="0" dirty="0" smtClean="0"/>
                        <a:t> - 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PersonID</a:t>
                      </a:r>
                      <a:r>
                        <a:rPr lang="es-CO" dirty="0" smtClean="0"/>
                        <a:t>: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int</a:t>
                      </a:r>
                      <a:r>
                        <a:rPr lang="es-CO" baseline="0" dirty="0" smtClean="0"/>
                        <a:t> - FK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NameAccount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varchar</a:t>
                      </a:r>
                      <a:r>
                        <a:rPr lang="es-CO" dirty="0" smtClean="0"/>
                        <a:t> - NN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59711"/>
                  </a:ext>
                </a:extLst>
              </a:tr>
            </a:tbl>
          </a:graphicData>
        </a:graphic>
      </p:graphicFrame>
      <p:cxnSp>
        <p:nvCxnSpPr>
          <p:cNvPr id="5" name="Conector recto 4"/>
          <p:cNvCxnSpPr>
            <a:endCxn id="10" idx="1"/>
          </p:cNvCxnSpPr>
          <p:nvPr/>
        </p:nvCxnSpPr>
        <p:spPr>
          <a:xfrm flipV="1">
            <a:off x="4651375" y="3254643"/>
            <a:ext cx="2493817" cy="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651375" y="300037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830867" y="2949059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*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299096" y="4556041"/>
            <a:ext cx="7332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Accounts (</a:t>
            </a:r>
          </a:p>
          <a:p>
            <a:r>
              <a:rPr lang="en-US" dirty="0"/>
              <a:t>  </a:t>
            </a:r>
            <a:r>
              <a:rPr lang="en-US" dirty="0" err="1"/>
              <a:t>AccountID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NameAccount</a:t>
            </a:r>
            <a:r>
              <a:rPr lang="en-US" dirty="0"/>
              <a:t> varchar(255) NOT NULL,</a:t>
            </a:r>
          </a:p>
          <a:p>
            <a:r>
              <a:rPr lang="en-US" dirty="0"/>
              <a:t> 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r>
              <a:rPr lang="en-US" dirty="0"/>
              <a:t>  PRIMARY KEY (</a:t>
            </a:r>
            <a:r>
              <a:rPr lang="en-US" dirty="0" err="1"/>
              <a:t>AccountID</a:t>
            </a:r>
            <a:r>
              <a:rPr lang="en-US" dirty="0"/>
              <a:t>),</a:t>
            </a:r>
          </a:p>
          <a:p>
            <a:r>
              <a:rPr lang="en-US" dirty="0"/>
              <a:t>  FOREIGN KEY (</a:t>
            </a:r>
            <a:r>
              <a:rPr lang="en-US" dirty="0" err="1"/>
              <a:t>PersonID</a:t>
            </a:r>
            <a:r>
              <a:rPr lang="en-US" dirty="0"/>
              <a:t>)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28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7260" y="3127375"/>
            <a:ext cx="5743575" cy="154305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14</a:t>
            </a:fld>
            <a:endParaRPr lang="es-CO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CO" sz="2500" dirty="0" smtClean="0"/>
              <a:t>Construya la siguiente bases de datos</a:t>
            </a:r>
            <a:endParaRPr lang="es-CO" sz="2500" dirty="0"/>
          </a:p>
        </p:txBody>
      </p:sp>
      <p:sp>
        <p:nvSpPr>
          <p:cNvPr id="8" name="Rectángulo 7"/>
          <p:cNvSpPr/>
          <p:nvPr/>
        </p:nvSpPr>
        <p:spPr>
          <a:xfrm>
            <a:off x="3051047" y="5949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https://www.w3schools.com/sql/trysql.asp?filename=trysql_create_table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01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Insertar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INSERT INTO</a:t>
            </a:r>
          </a:p>
          <a:p>
            <a:pPr marL="0" indent="0">
              <a:buNone/>
            </a:pPr>
            <a:r>
              <a:rPr lang="es-CO" sz="2500" dirty="0" smtClean="0"/>
              <a:t>Es una sentencia que nos permite ingresar nuevos datos a una </a:t>
            </a:r>
            <a:r>
              <a:rPr lang="es-CO" sz="2500" dirty="0"/>
              <a:t>t</a:t>
            </a:r>
            <a:r>
              <a:rPr lang="es-CO" sz="2500" dirty="0" smtClean="0"/>
              <a:t>abla. Existen dos formas de agregar información, estas son:</a:t>
            </a:r>
          </a:p>
          <a:p>
            <a:pPr marL="0" indent="0">
              <a:buNone/>
            </a:pPr>
            <a:endParaRPr lang="es-CO" sz="2500" dirty="0"/>
          </a:p>
          <a:p>
            <a:pPr marL="0" indent="0">
              <a:buNone/>
            </a:pPr>
            <a:endParaRPr lang="es-CO" sz="2500" dirty="0" smtClean="0"/>
          </a:p>
          <a:p>
            <a:pPr marL="0" indent="0">
              <a:buNone/>
            </a:pPr>
            <a:r>
              <a:rPr lang="es-CO" sz="2500" dirty="0" smtClean="0"/>
              <a:t>Si vamos a adicionar datos a todas las columnas, no es necesario especificar los nombres de las columnas en una </a:t>
            </a:r>
            <a:r>
              <a:rPr lang="es-CO" sz="2500" dirty="0" err="1" smtClean="0"/>
              <a:t>query</a:t>
            </a:r>
            <a:r>
              <a:rPr lang="es-CO" sz="2500" dirty="0" smtClean="0"/>
              <a:t> SQL.</a:t>
            </a:r>
            <a:endParaRPr lang="es-CO" sz="2500" dirty="0"/>
          </a:p>
          <a:p>
            <a:pPr marL="0" indent="0">
              <a:buNone/>
            </a:pPr>
            <a:endParaRPr lang="es-CO" sz="2500" dirty="0" smtClean="0"/>
          </a:p>
          <a:p>
            <a:pPr marL="0" indent="0">
              <a:buNone/>
            </a:pP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15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404872" y="3647039"/>
            <a:ext cx="738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value2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value3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051048" y="549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value2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value3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917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Ingrese los siguientes valores a un primer registro a las tablas de Instructor y </a:t>
            </a:r>
            <a:r>
              <a:rPr lang="es-CO" dirty="0" err="1" smtClean="0"/>
              <a:t>Department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b="1" dirty="0" err="1" smtClean="0"/>
              <a:t>Department</a:t>
            </a:r>
            <a:endParaRPr lang="es-CO" b="1" dirty="0"/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n-US" dirty="0" err="1"/>
              <a:t>DepartmentId</a:t>
            </a:r>
            <a:r>
              <a:rPr lang="es-CO" dirty="0" smtClean="0"/>
              <a:t>: 102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err="1" smtClean="0"/>
              <a:t>DepartmentName</a:t>
            </a:r>
            <a:r>
              <a:rPr lang="es-CO" dirty="0" smtClean="0"/>
              <a:t>: “ingeniería”</a:t>
            </a:r>
          </a:p>
          <a:p>
            <a:pPr marL="0" indent="0">
              <a:buNone/>
            </a:pPr>
            <a:r>
              <a:rPr lang="es-CO" b="1" dirty="0" smtClean="0"/>
              <a:t>Instructor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n-US" dirty="0" err="1" smtClean="0"/>
              <a:t>InstructorId</a:t>
            </a:r>
            <a:r>
              <a:rPr lang="en-US" dirty="0" smtClean="0"/>
              <a:t>: 6178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IntructorName</a:t>
            </a:r>
            <a:r>
              <a:rPr lang="en-US" dirty="0" smtClean="0"/>
              <a:t>: “Camilo”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DepartmentId</a:t>
            </a:r>
            <a:r>
              <a:rPr lang="en-US" dirty="0" smtClean="0"/>
              <a:t>: 102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49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select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b="1" dirty="0" smtClean="0"/>
              <a:t>SELECT </a:t>
            </a:r>
            <a:endParaRPr lang="es-CO" sz="2500" dirty="0" smtClean="0"/>
          </a:p>
          <a:p>
            <a:pPr lvl="1"/>
            <a:r>
              <a:rPr lang="es-CO" sz="2300" dirty="0" smtClean="0"/>
              <a:t>Indica que columna o las columnas que queremos obtener información.</a:t>
            </a:r>
          </a:p>
          <a:p>
            <a:r>
              <a:rPr lang="es-CO" sz="2500" b="1" dirty="0" smtClean="0"/>
              <a:t>FROM</a:t>
            </a:r>
          </a:p>
          <a:p>
            <a:pPr lvl="1"/>
            <a:r>
              <a:rPr lang="es-CO" sz="2300" dirty="0" smtClean="0"/>
              <a:t>Especifica la tabla o las tablas las que deseamos procesar.</a:t>
            </a:r>
          </a:p>
          <a:p>
            <a:pPr lvl="1"/>
            <a:endParaRPr lang="es-CO" sz="2300" dirty="0"/>
          </a:p>
          <a:p>
            <a:r>
              <a:rPr lang="es-CO" sz="2500" dirty="0" smtClean="0"/>
              <a:t>Si queremos obtener todas las variables (columnas) de una o más tablas utilizamos *, por ejemplo:</a:t>
            </a:r>
          </a:p>
          <a:p>
            <a:pPr marL="274320" lvl="1" indent="0">
              <a:buNone/>
            </a:pPr>
            <a:r>
              <a:rPr lang="es-CO" sz="2300" dirty="0" err="1" smtClean="0"/>
              <a:t>Select</a:t>
            </a:r>
            <a:r>
              <a:rPr lang="es-CO" sz="2300" dirty="0" smtClean="0"/>
              <a:t> * FROM </a:t>
            </a:r>
            <a:r>
              <a:rPr lang="es-CO" sz="2300" dirty="0" err="1" smtClean="0"/>
              <a:t>orders</a:t>
            </a:r>
            <a:endParaRPr lang="es-CO" sz="2300" dirty="0" smtClean="0"/>
          </a:p>
          <a:p>
            <a:pPr marL="274320" lvl="1" indent="0">
              <a:buNone/>
            </a:pPr>
            <a:r>
              <a:rPr lang="es-CO" sz="2300" dirty="0" smtClean="0"/>
              <a:t>Obtenemos todos los registros de la tabla </a:t>
            </a:r>
            <a:r>
              <a:rPr lang="es-CO" sz="2300" i="1" dirty="0" err="1" smtClean="0"/>
              <a:t>orders</a:t>
            </a:r>
            <a:endParaRPr lang="es-CO" sz="2300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7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Desarrollemos los primeros dos ejercicios de la siguiente página web.</a:t>
            </a:r>
            <a:endParaRPr lang="es-CO" sz="2500" dirty="0" smtClean="0">
              <a:hlinkClick r:id="rId2"/>
            </a:endParaRPr>
          </a:p>
          <a:p>
            <a:pPr marL="0" indent="0">
              <a:buNone/>
            </a:pPr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://www.w3schools.com/sql/exercise.asp?filename=exercise_select1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18</a:t>
            </a:fld>
            <a:endParaRPr lang="es-CO"/>
          </a:p>
        </p:txBody>
      </p:sp>
      <p:pic>
        <p:nvPicPr>
          <p:cNvPr id="1026" name="Picture 2" descr="Resultado de imagen para w3schoo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44" y="5535039"/>
            <a:ext cx="6614804" cy="13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Sintaxis y semántica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2500" dirty="0" smtClean="0"/>
              <a:t>Las </a:t>
            </a:r>
            <a:r>
              <a:rPr lang="es-CO" sz="2500" dirty="0" err="1" smtClean="0"/>
              <a:t>queries</a:t>
            </a:r>
            <a:r>
              <a:rPr lang="es-CO" sz="2500" dirty="0" smtClean="0"/>
              <a:t> de SQL no son case-</a:t>
            </a:r>
            <a:r>
              <a:rPr lang="es-CO" sz="2500" dirty="0" err="1" smtClean="0"/>
              <a:t>sensitive</a:t>
            </a:r>
            <a:r>
              <a:rPr lang="es-CO" sz="2500" dirty="0" smtClean="0"/>
              <a:t>, es decir, las sentencias pueden estar escritas tanto en mayúsculas y en minúsculas. </a:t>
            </a:r>
          </a:p>
          <a:p>
            <a:pPr algn="just"/>
            <a:endParaRPr lang="es-CO" sz="2500" dirty="0"/>
          </a:p>
          <a:p>
            <a:pPr algn="just"/>
            <a:endParaRPr lang="es-CO" sz="2500" dirty="0" smtClean="0"/>
          </a:p>
          <a:p>
            <a:pPr algn="just"/>
            <a:endParaRPr lang="es-CO" sz="2500" dirty="0"/>
          </a:p>
          <a:p>
            <a:pPr algn="just"/>
            <a:r>
              <a:rPr lang="es-CO" sz="2500" dirty="0" smtClean="0"/>
              <a:t>Sin embargo, las palabras reservadas de SQL (por ejemplo, SELECT, FROM, entre otras) se suelen escribir en mayúsculas y lo que no hace parte del lenguaje en minúscula. 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19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9" y="3053143"/>
            <a:ext cx="3104130" cy="13681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735" y="2975227"/>
            <a:ext cx="3509818" cy="152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38" y="3092914"/>
            <a:ext cx="3624263" cy="128862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493869" y="3498700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 smtClean="0">
                <a:solidFill>
                  <a:srgbClr val="FF0000"/>
                </a:solidFill>
              </a:rPr>
              <a:t>=</a:t>
            </a:r>
            <a:endParaRPr lang="es-CO" sz="25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23035" y="3498700"/>
            <a:ext cx="3360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 smtClean="0">
                <a:solidFill>
                  <a:srgbClr val="FF0000"/>
                </a:solidFill>
              </a:rPr>
              <a:t>=</a:t>
            </a:r>
            <a:endParaRPr lang="es-CO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Es un lenguaje diseñado para administrar, y recuperar información de sistemas de gestión de </a:t>
            </a:r>
            <a:r>
              <a:rPr lang="es-CO" sz="2500" b="1" dirty="0" smtClean="0"/>
              <a:t>base de datos relacionales</a:t>
            </a:r>
            <a:r>
              <a:rPr lang="es-CO" sz="2500" dirty="0" smtClean="0"/>
              <a:t>.</a:t>
            </a:r>
          </a:p>
          <a:p>
            <a:pPr marL="0" indent="0">
              <a:buNone/>
            </a:pPr>
            <a:r>
              <a:rPr lang="es-CO" sz="2500" dirty="0" smtClean="0"/>
              <a:t>Basado en el álgebra relacional y en el cálculo relacional, SQL es un lenguaje de definición, manipulación, consultas y control de datos. </a:t>
            </a:r>
          </a:p>
          <a:p>
            <a:pPr marL="0" indent="0">
              <a:buNone/>
            </a:pPr>
            <a:endParaRPr lang="es-CO" sz="2500" dirty="0"/>
          </a:p>
          <a:p>
            <a:pPr lvl="1"/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>
                <a:solidFill>
                  <a:schemeClr val="tx1"/>
                </a:solidFill>
              </a:rPr>
              <a:t>Structured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query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language</a:t>
            </a:r>
            <a:r>
              <a:rPr lang="es-CO" dirty="0" smtClean="0"/>
              <a:t> (</a:t>
            </a:r>
            <a:r>
              <a:rPr lang="es-CO" dirty="0" err="1" smtClean="0"/>
              <a:t>sql</a:t>
            </a:r>
            <a:r>
              <a:rPr lang="es-CO" dirty="0" smtClean="0"/>
              <a:t>)</a:t>
            </a:r>
            <a:endParaRPr lang="es-CO" dirty="0"/>
          </a:p>
        </p:txBody>
      </p:sp>
      <p:pic>
        <p:nvPicPr>
          <p:cNvPr id="11266" name="Picture 2" descr="Resultado de imagen para 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48" y="3877287"/>
            <a:ext cx="4257399" cy="23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 y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Es común no utilizar espacios en los nombres de las columnas y es por ello que se utiliza guion bajo “_” como conector entre las palabras del nombre. </a:t>
            </a:r>
          </a:p>
          <a:p>
            <a:pPr marL="0" indent="0">
              <a:buNone/>
            </a:pPr>
            <a:r>
              <a:rPr lang="es-CO" sz="2500" dirty="0" smtClean="0"/>
              <a:t>Por ejemplo el nombre “</a:t>
            </a:r>
            <a:r>
              <a:rPr lang="es-CO" sz="2500" dirty="0" err="1" smtClean="0"/>
              <a:t>account</a:t>
            </a:r>
            <a:r>
              <a:rPr lang="es-CO" sz="2500" dirty="0" smtClean="0"/>
              <a:t> id” se escribe “</a:t>
            </a:r>
            <a:r>
              <a:rPr lang="es-CO" sz="2500" dirty="0" err="1" smtClean="0"/>
              <a:t>account_id</a:t>
            </a:r>
            <a:r>
              <a:rPr lang="es-CO" sz="2500" dirty="0" smtClean="0"/>
              <a:t>”</a:t>
            </a:r>
          </a:p>
          <a:p>
            <a:pPr marL="0" indent="0">
              <a:buNone/>
            </a:pPr>
            <a:endParaRPr lang="es-CO" sz="2500" dirty="0" smtClean="0"/>
          </a:p>
          <a:p>
            <a:r>
              <a:rPr lang="es-CO" sz="2500" dirty="0" smtClean="0"/>
              <a:t>Puede utilizar los espacios de línea siempre y cuando no altere la sintaxis del lenguaje SQL.</a:t>
            </a:r>
          </a:p>
          <a:p>
            <a:pPr marL="0" indent="0">
              <a:buNone/>
            </a:pPr>
            <a:r>
              <a:rPr lang="es-CO" sz="2500" dirty="0" smtClean="0"/>
              <a:t>	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20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23875" y="5591175"/>
            <a:ext cx="36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SELECT </a:t>
            </a:r>
            <a:r>
              <a:rPr lang="es-CO" dirty="0" err="1"/>
              <a:t>account_id</a:t>
            </a:r>
            <a:r>
              <a:rPr lang="es-CO" dirty="0"/>
              <a:t> FROM </a:t>
            </a:r>
            <a:r>
              <a:rPr lang="es-CO" dirty="0" err="1"/>
              <a:t>orders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339117" y="5525869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SELECT </a:t>
            </a:r>
            <a:r>
              <a:rPr lang="es-CO" dirty="0" err="1" smtClean="0"/>
              <a:t>account_id</a:t>
            </a:r>
            <a:r>
              <a:rPr lang="es-CO" dirty="0" smtClean="0"/>
              <a:t> </a:t>
            </a:r>
          </a:p>
          <a:p>
            <a:r>
              <a:rPr lang="es-CO" dirty="0" smtClean="0"/>
              <a:t>FROM </a:t>
            </a:r>
            <a:r>
              <a:rPr lang="es-CO" dirty="0" err="1" smtClean="0"/>
              <a:t>orders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9051026" y="5255017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SEL</a:t>
            </a:r>
          </a:p>
          <a:p>
            <a:r>
              <a:rPr lang="es-CO" dirty="0" smtClean="0"/>
              <a:t>ECT </a:t>
            </a:r>
            <a:r>
              <a:rPr lang="es-CO" dirty="0" err="1" smtClean="0"/>
              <a:t>account_id</a:t>
            </a:r>
            <a:r>
              <a:rPr lang="es-CO" dirty="0" smtClean="0"/>
              <a:t> </a:t>
            </a:r>
          </a:p>
          <a:p>
            <a:r>
              <a:rPr lang="es-CO" dirty="0" smtClean="0"/>
              <a:t>FR</a:t>
            </a:r>
          </a:p>
          <a:p>
            <a:r>
              <a:rPr lang="es-CO" dirty="0" smtClean="0"/>
              <a:t>OM </a:t>
            </a:r>
            <a:r>
              <a:rPr lang="es-CO" dirty="0" err="1" smtClean="0"/>
              <a:t>orders</a:t>
            </a:r>
            <a:endParaRPr lang="es-CO" dirty="0"/>
          </a:p>
        </p:txBody>
      </p:sp>
      <p:pic>
        <p:nvPicPr>
          <p:cNvPr id="2052" name="Picture 4" descr="Resultado de imagen para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26" y="6313474"/>
            <a:ext cx="522821" cy="52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37" y="6272783"/>
            <a:ext cx="522821" cy="52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40" y="6199632"/>
            <a:ext cx="620350" cy="61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 y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500" dirty="0" smtClean="0"/>
              <a:t>Las mejores practicas de programación recomiendan siempre terminar una </a:t>
            </a:r>
            <a:r>
              <a:rPr lang="es-CO" sz="2500" dirty="0" err="1" smtClean="0"/>
              <a:t>query</a:t>
            </a:r>
            <a:r>
              <a:rPr lang="es-CO" sz="2500" dirty="0" smtClean="0"/>
              <a:t> con punto y coma “;” con el fin de independizar cada sentencia y así mismo ejecutar múltiples </a:t>
            </a:r>
            <a:r>
              <a:rPr lang="es-CO" sz="2500" dirty="0" err="1" smtClean="0"/>
              <a:t>queries</a:t>
            </a:r>
            <a:r>
              <a:rPr lang="es-CO" sz="2500" dirty="0" smtClean="0"/>
              <a:t>. 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21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530349" y="4010025"/>
            <a:ext cx="30332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 smtClean="0"/>
              <a:t>SELECT </a:t>
            </a:r>
            <a:r>
              <a:rPr lang="es-CO" sz="2500" dirty="0" err="1" smtClean="0"/>
              <a:t>account_id</a:t>
            </a:r>
            <a:endParaRPr lang="es-CO" sz="2500" dirty="0" smtClean="0"/>
          </a:p>
          <a:p>
            <a:r>
              <a:rPr lang="es-CO" sz="2500" dirty="0" smtClean="0"/>
              <a:t>FROM </a:t>
            </a:r>
            <a:r>
              <a:rPr lang="es-CO" sz="2500" dirty="0" err="1" smtClean="0"/>
              <a:t>orders</a:t>
            </a:r>
            <a:r>
              <a:rPr lang="es-CO" sz="25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376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500" dirty="0" smtClean="0"/>
              <a:t>Para casos con grandes volúmenes de información la aplicación de </a:t>
            </a:r>
            <a:r>
              <a:rPr lang="es-CO" sz="2500" dirty="0" err="1" smtClean="0"/>
              <a:t>queries</a:t>
            </a:r>
            <a:r>
              <a:rPr lang="es-CO" sz="2500" dirty="0" smtClean="0"/>
              <a:t> puede ser un poco compleja, si se desease obtener una muestra de estos datos podríamos utilizar un conjunto de clausulas con el fin de optimalizar nuestras búsquedas. </a:t>
            </a:r>
          </a:p>
          <a:p>
            <a:pPr marL="0" indent="0" algn="just">
              <a:buNone/>
            </a:pPr>
            <a:r>
              <a:rPr lang="es-CO" sz="2500" b="1" dirty="0" smtClean="0"/>
              <a:t>Nota:</a:t>
            </a:r>
          </a:p>
          <a:p>
            <a:pPr marL="0" indent="0" algn="just">
              <a:buNone/>
            </a:pPr>
            <a:r>
              <a:rPr lang="es-CO" sz="2500" dirty="0" smtClean="0"/>
              <a:t>No todos los sistemas de base de datos soportan la clausula SELECT </a:t>
            </a:r>
            <a:r>
              <a:rPr lang="es-CO" sz="2500" b="1" dirty="0" smtClean="0"/>
              <a:t>TOP</a:t>
            </a:r>
            <a:r>
              <a:rPr lang="es-CO" sz="2500" dirty="0" smtClean="0"/>
              <a:t>. </a:t>
            </a:r>
            <a:r>
              <a:rPr lang="es-CO" sz="2500" dirty="0" err="1" smtClean="0"/>
              <a:t>MySQL</a:t>
            </a:r>
            <a:r>
              <a:rPr lang="es-CO" sz="2500" dirty="0" smtClean="0"/>
              <a:t> implementa </a:t>
            </a:r>
            <a:r>
              <a:rPr lang="es-CO" sz="2500" b="1" dirty="0" smtClean="0"/>
              <a:t>LIMIT</a:t>
            </a:r>
            <a:r>
              <a:rPr lang="es-CO" sz="2500" dirty="0" smtClean="0"/>
              <a:t> para seleccionar un número limitado de registros, mientras que ORACLE utiliza </a:t>
            </a:r>
            <a:r>
              <a:rPr lang="es-CO" sz="2500" b="1" dirty="0" smtClean="0"/>
              <a:t>ROWNUM</a:t>
            </a:r>
            <a:r>
              <a:rPr lang="es-CO" sz="2500" dirty="0" smtClean="0"/>
              <a:t>.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4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https://www.w3schools.com/sql/trysql.asp?filename=trysql_select_top&amp;ss=-</a:t>
            </a:r>
            <a:r>
              <a:rPr lang="es-CO" dirty="0" smtClean="0">
                <a:hlinkClick r:id="rId2"/>
              </a:rPr>
              <a:t>1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https://www.w3schools.com/sql/trymysql.asp?filename=trysql_select_limit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37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Clausulas en </a:t>
            </a:r>
            <a:r>
              <a:rPr lang="es-CO" dirty="0" err="1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ORDER BY</a:t>
            </a:r>
            <a:endParaRPr lang="es-CO" sz="2500" b="1" dirty="0"/>
          </a:p>
          <a:p>
            <a:r>
              <a:rPr lang="es-CO" sz="2500" dirty="0" smtClean="0"/>
              <a:t>Es una clausula que nos permite ordenar los resultados de una consulta de cualquier columna. </a:t>
            </a:r>
          </a:p>
          <a:p>
            <a:r>
              <a:rPr lang="es-CO" sz="2500" dirty="0" smtClean="0"/>
              <a:t>Esta sentencia siempre va luego de el </a:t>
            </a:r>
            <a:r>
              <a:rPr lang="es-CO" sz="2500" b="1" dirty="0" smtClean="0"/>
              <a:t>SELECT </a:t>
            </a:r>
            <a:r>
              <a:rPr lang="es-CO" sz="2500" dirty="0" smtClean="0"/>
              <a:t>y el </a:t>
            </a:r>
            <a:r>
              <a:rPr lang="es-CO" sz="2500" b="1" dirty="0" smtClean="0"/>
              <a:t>FROM</a:t>
            </a:r>
            <a:r>
              <a:rPr lang="es-CO" sz="2500" dirty="0" smtClean="0"/>
              <a:t>, pero antes que el </a:t>
            </a:r>
            <a:r>
              <a:rPr lang="es-CO" sz="2500" b="1" dirty="0" smtClean="0"/>
              <a:t>LIMIT</a:t>
            </a:r>
            <a:r>
              <a:rPr lang="es-CO" sz="2500" dirty="0"/>
              <a:t>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Preste atención al ASC y al DESC que definen la forma de serán ordenados los datos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24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051048" y="44399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column1, column2, ...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274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Desarrolle el </a:t>
            </a:r>
            <a:r>
              <a:rPr lang="es-CO" dirty="0" err="1" smtClean="0"/>
              <a:t>query</a:t>
            </a:r>
            <a:r>
              <a:rPr lang="es-CO" dirty="0" smtClean="0"/>
              <a:t> que permita obtener los 10 primeros registros de </a:t>
            </a:r>
            <a:r>
              <a:rPr lang="es-CO" dirty="0" err="1" smtClean="0"/>
              <a:t>employees</a:t>
            </a:r>
            <a:r>
              <a:rPr lang="es-CO" dirty="0" smtClean="0"/>
              <a:t> ordenados por su </a:t>
            </a:r>
            <a:r>
              <a:rPr lang="es-CO" dirty="0" err="1" smtClean="0"/>
              <a:t>LastName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pPr marL="0" indent="0">
              <a:buNone/>
            </a:pPr>
            <a:r>
              <a:rPr lang="es-CO" dirty="0" smtClean="0">
                <a:hlinkClick r:id="rId3"/>
              </a:rPr>
              <a:t>https</a:t>
            </a:r>
            <a:r>
              <a:rPr lang="es-CO" dirty="0">
                <a:hlinkClick r:id="rId3"/>
              </a:rPr>
              <a:t>://www.w3schools.com/sql/trysql.asp?filename=trysql_select_orderby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Implemente un </a:t>
            </a:r>
            <a:r>
              <a:rPr lang="es-CO" dirty="0" err="1" smtClean="0"/>
              <a:t>query</a:t>
            </a:r>
            <a:r>
              <a:rPr lang="es-CO" dirty="0" smtClean="0"/>
              <a:t> que permita obtener los últimos 5 registros de </a:t>
            </a:r>
            <a:r>
              <a:rPr lang="es-CO" dirty="0" err="1" smtClean="0"/>
              <a:t>OrderDetails</a:t>
            </a:r>
            <a:r>
              <a:rPr lang="es-CO" dirty="0" smtClean="0"/>
              <a:t> ordenados por su </a:t>
            </a:r>
            <a:r>
              <a:rPr lang="es-CO" dirty="0" err="1" smtClean="0"/>
              <a:t>Quantity</a:t>
            </a:r>
            <a:r>
              <a:rPr lang="es-CO" dirty="0" smtClean="0"/>
              <a:t>.</a:t>
            </a:r>
          </a:p>
          <a:p>
            <a:r>
              <a:rPr lang="es-CO" dirty="0" smtClean="0"/>
              <a:t>Implemente un </a:t>
            </a:r>
            <a:r>
              <a:rPr lang="es-CO" dirty="0" err="1" smtClean="0"/>
              <a:t>query</a:t>
            </a:r>
            <a:r>
              <a:rPr lang="es-CO" dirty="0" smtClean="0"/>
              <a:t> que permita obtener los 10 primeros dígitos de </a:t>
            </a:r>
            <a:r>
              <a:rPr lang="es-CO" dirty="0" err="1" smtClean="0"/>
              <a:t>Orders</a:t>
            </a:r>
            <a:r>
              <a:rPr lang="es-CO" dirty="0" smtClean="0"/>
              <a:t> ordenados de forma ascendente por </a:t>
            </a:r>
            <a:r>
              <a:rPr lang="es-CO" dirty="0" err="1" smtClean="0"/>
              <a:t>OrderDate</a:t>
            </a:r>
            <a:r>
              <a:rPr lang="es-CO" dirty="0" smtClean="0"/>
              <a:t> y </a:t>
            </a:r>
            <a:r>
              <a:rPr lang="es-CO" dirty="0" err="1" smtClean="0"/>
              <a:t>ShipperID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37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Clausulas en </a:t>
            </a:r>
            <a:r>
              <a:rPr lang="es-CO" dirty="0" err="1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600" b="1" dirty="0" smtClean="0"/>
              <a:t>WHERE</a:t>
            </a:r>
          </a:p>
          <a:p>
            <a:r>
              <a:rPr lang="es-CO" sz="2600" dirty="0" smtClean="0"/>
              <a:t>Es una sentencia que nos permite obtener </a:t>
            </a:r>
            <a:r>
              <a:rPr lang="es-CO" sz="2600" dirty="0" err="1" smtClean="0"/>
              <a:t>subcojuntos</a:t>
            </a:r>
            <a:r>
              <a:rPr lang="es-CO" sz="2600" dirty="0" smtClean="0"/>
              <a:t> de datos a partir de una o varias condiciones, es decir, realizar un filtro en la información. </a:t>
            </a:r>
          </a:p>
          <a:p>
            <a:r>
              <a:rPr lang="es-CO" sz="2600" dirty="0" smtClean="0"/>
              <a:t>Las condiciones están compuestas por operadores lógicos entre los que podemos encontrar:</a:t>
            </a:r>
          </a:p>
          <a:p>
            <a:pPr marL="0" indent="0">
              <a:buNone/>
            </a:pPr>
            <a:endParaRPr lang="es-CO" sz="2600" dirty="0" smtClean="0"/>
          </a:p>
          <a:p>
            <a:endParaRPr lang="es-CO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26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2041"/>
              </p:ext>
            </p:extLst>
          </p:nvPr>
        </p:nvGraphicFramePr>
        <p:xfrm>
          <a:off x="3895720" y="4632960"/>
          <a:ext cx="4981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90">
                  <a:extLst>
                    <a:ext uri="{9D8B030D-6E8A-4147-A177-3AD203B41FA5}">
                      <a16:colId xmlns:a16="http://schemas.microsoft.com/office/drawing/2014/main" val="3119641109"/>
                    </a:ext>
                  </a:extLst>
                </a:gridCol>
                <a:gridCol w="2490790">
                  <a:extLst>
                    <a:ext uri="{9D8B030D-6E8A-4147-A177-3AD203B41FA5}">
                      <a16:colId xmlns:a16="http://schemas.microsoft.com/office/drawing/2014/main" val="103335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smtClean="0">
                          <a:solidFill>
                            <a:schemeClr val="bg1"/>
                          </a:solidFill>
                        </a:rPr>
                        <a:t>Mayor</a:t>
                      </a:r>
                      <a:r>
                        <a:rPr lang="es-CO" b="1" baseline="0" smtClean="0">
                          <a:solidFill>
                            <a:schemeClr val="bg1"/>
                          </a:solidFill>
                        </a:rPr>
                        <a:t> que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0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Menor que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r o igual que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1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Menor o igual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que 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Igual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smtClean="0">
                          <a:solidFill>
                            <a:schemeClr val="bg1"/>
                          </a:solidFill>
                        </a:rPr>
                        <a:t>Diferencia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2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2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Clausulas en </a:t>
            </a:r>
            <a:r>
              <a:rPr lang="es-CO" dirty="0" err="1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600" b="1" dirty="0" smtClean="0"/>
              <a:t>WHERE</a:t>
            </a:r>
          </a:p>
          <a:p>
            <a:pPr marL="0" indent="0">
              <a:buNone/>
            </a:pPr>
            <a:endParaRPr lang="es-CO" sz="2600" dirty="0" smtClean="0"/>
          </a:p>
          <a:p>
            <a:endParaRPr lang="es-CO" b="1" dirty="0" smtClean="0"/>
          </a:p>
          <a:p>
            <a:endParaRPr lang="es-CO" b="1" dirty="0"/>
          </a:p>
          <a:p>
            <a:pPr marL="0" indent="0">
              <a:buNone/>
            </a:pPr>
            <a:r>
              <a:rPr lang="es-CO" dirty="0" smtClean="0"/>
              <a:t>Obtenemos todos los registros de la tabla </a:t>
            </a:r>
            <a:r>
              <a:rPr lang="es-CO" dirty="0" err="1" smtClean="0"/>
              <a:t>Customer</a:t>
            </a:r>
            <a:r>
              <a:rPr lang="es-CO" dirty="0" smtClean="0"/>
              <a:t> que tengan como valor en la variable Country igual a </a:t>
            </a:r>
            <a:r>
              <a:rPr lang="es-CO" dirty="0" err="1" smtClean="0"/>
              <a:t>Mexico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27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896999" y="6259052"/>
            <a:ext cx="8404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mtClean="0">
                <a:hlinkClick r:id="rId2"/>
              </a:rPr>
              <a:t>https://www.w3schools.com/sql/trysql.asp?filename=trysql_select_where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3857625" y="26962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SELECT * </a:t>
            </a:r>
            <a:endParaRPr lang="es-CO" dirty="0" smtClean="0"/>
          </a:p>
          <a:p>
            <a:r>
              <a:rPr lang="es-CO" dirty="0" smtClean="0"/>
              <a:t>FROM </a:t>
            </a:r>
            <a:r>
              <a:rPr lang="es-CO" dirty="0" err="1"/>
              <a:t>Customers</a:t>
            </a:r>
            <a:endParaRPr lang="es-CO" dirty="0"/>
          </a:p>
          <a:p>
            <a:r>
              <a:rPr lang="es-CO" dirty="0"/>
              <a:t>WHERE Country='</a:t>
            </a:r>
            <a:r>
              <a:rPr lang="es-CO" dirty="0" err="1"/>
              <a:t>Mexico</a:t>
            </a:r>
            <a:r>
              <a:rPr lang="es-CO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749543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2500" dirty="0" smtClean="0"/>
              <a:t>Desarrolle un </a:t>
            </a:r>
            <a:r>
              <a:rPr lang="es-CO" sz="2500" dirty="0" err="1" smtClean="0"/>
              <a:t>query</a:t>
            </a:r>
            <a:r>
              <a:rPr lang="es-CO" sz="2500" dirty="0" smtClean="0"/>
              <a:t> que permita obtener los datos de las variables </a:t>
            </a:r>
            <a:r>
              <a:rPr lang="es-CO" sz="2500" dirty="0" err="1"/>
              <a:t>CustomerName</a:t>
            </a:r>
            <a:r>
              <a:rPr lang="es-CO" sz="2500" dirty="0"/>
              <a:t> y el </a:t>
            </a:r>
            <a:r>
              <a:rPr lang="es-CO" sz="2500" dirty="0" err="1"/>
              <a:t>ContactName</a:t>
            </a:r>
            <a:r>
              <a:rPr lang="es-CO" sz="2500" dirty="0"/>
              <a:t> </a:t>
            </a:r>
            <a:r>
              <a:rPr lang="es-CO" sz="2500" dirty="0" smtClean="0"/>
              <a:t>de la tabla </a:t>
            </a:r>
            <a:r>
              <a:rPr lang="es-CO" sz="2500" dirty="0" err="1" smtClean="0"/>
              <a:t>Customers</a:t>
            </a:r>
            <a:r>
              <a:rPr lang="es-CO" sz="2500" dirty="0" smtClean="0"/>
              <a:t> siempre y cuando la ciudad sea ‘London’.</a:t>
            </a:r>
          </a:p>
          <a:p>
            <a:pPr algn="just"/>
            <a:r>
              <a:rPr lang="es-CO" sz="2500" dirty="0" smtClean="0"/>
              <a:t>Desarrolle un </a:t>
            </a:r>
            <a:r>
              <a:rPr lang="es-CO" sz="2500" dirty="0" err="1" smtClean="0"/>
              <a:t>query</a:t>
            </a:r>
            <a:r>
              <a:rPr lang="es-CO" sz="2500" dirty="0" smtClean="0"/>
              <a:t> que permita obtener las ordenes cuya cantidad sea mayor o igual a 10.</a:t>
            </a:r>
          </a:p>
          <a:p>
            <a:pPr algn="just"/>
            <a:r>
              <a:rPr lang="es-CO" sz="2500" dirty="0" smtClean="0"/>
              <a:t>Obtenga las 5 primeros registros de las ordenes cuyo cliente sea igual a 20. 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28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05104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3"/>
              </a:rPr>
              <a:t>https://www.w3schools.com/sql/trysql.asp?filename=trysql_select_where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50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WHERE con datos categóricos </a:t>
            </a:r>
            <a:r>
              <a:rPr lang="es-CO" sz="2500" dirty="0" smtClean="0"/>
              <a:t> </a:t>
            </a:r>
          </a:p>
          <a:p>
            <a:r>
              <a:rPr lang="es-CO" sz="2500" dirty="0" smtClean="0"/>
              <a:t>Para este tipo de datos podemos utilizar los operadores lógicos = y != (vistos previamente).</a:t>
            </a:r>
          </a:p>
          <a:p>
            <a:r>
              <a:rPr lang="es-CO" sz="2500" dirty="0" smtClean="0"/>
              <a:t>Pero, también podríamos utilizar los siguientes operadores junto con WHERE:</a:t>
            </a:r>
          </a:p>
          <a:p>
            <a:pPr marL="0" indent="0">
              <a:buNone/>
            </a:pPr>
            <a:r>
              <a:rPr lang="es-CO" sz="2500" b="1" dirty="0" smtClean="0"/>
              <a:t>LIKE</a:t>
            </a:r>
            <a:r>
              <a:rPr lang="es-CO" sz="2500" dirty="0" smtClean="0"/>
              <a:t>, es un operador utilizado para buscar un patrón especifico.</a:t>
            </a: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NOT</a:t>
            </a:r>
            <a:r>
              <a:rPr lang="es-CO" sz="2500" dirty="0" smtClean="0"/>
              <a:t>, representa la condición NOT TRUE.</a:t>
            </a: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IN</a:t>
            </a:r>
            <a:r>
              <a:rPr lang="es-CO" sz="2500" dirty="0" smtClean="0"/>
              <a:t>, es un operador que compara un valor en múltiples variables o en el resultado de otra </a:t>
            </a:r>
            <a:r>
              <a:rPr lang="es-CO" sz="2500" dirty="0" err="1" smtClean="0"/>
              <a:t>query</a:t>
            </a:r>
            <a:r>
              <a:rPr lang="es-CO" sz="2500" dirty="0" smtClean="0"/>
              <a:t>.</a:t>
            </a:r>
            <a:endParaRPr lang="es-CO" sz="2500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Base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 smtClean="0"/>
              <a:t>Los diagramas de entidades de relaciones (</a:t>
            </a:r>
            <a:r>
              <a:rPr lang="es-CO" sz="2500" dirty="0" err="1" smtClean="0"/>
              <a:t>Entity</a:t>
            </a:r>
            <a:r>
              <a:rPr lang="es-CO" sz="2500" dirty="0" smtClean="0"/>
              <a:t> </a:t>
            </a:r>
            <a:r>
              <a:rPr lang="es-CO" sz="2500" dirty="0" err="1" smtClean="0"/>
              <a:t>Relationship</a:t>
            </a:r>
            <a:r>
              <a:rPr lang="es-CO" sz="2500" dirty="0" smtClean="0"/>
              <a:t> </a:t>
            </a:r>
            <a:r>
              <a:rPr lang="es-CO" sz="2500" dirty="0" err="1" smtClean="0"/>
              <a:t>Diagrams</a:t>
            </a:r>
            <a:r>
              <a:rPr lang="es-CO" sz="2500" dirty="0" smtClean="0"/>
              <a:t>, ERD) nos permiten ver la estructura de una base de datos relacional. Los diagramas incluyen:</a:t>
            </a:r>
          </a:p>
          <a:p>
            <a:pPr lvl="1"/>
            <a:r>
              <a:rPr lang="es-CO" sz="2300" dirty="0" smtClean="0"/>
              <a:t>Nombres de las tablas</a:t>
            </a:r>
          </a:p>
          <a:p>
            <a:pPr lvl="1"/>
            <a:r>
              <a:rPr lang="es-CO" sz="2300" dirty="0" smtClean="0"/>
              <a:t>Las columnas para cada tabla</a:t>
            </a:r>
          </a:p>
          <a:p>
            <a:pPr lvl="1"/>
            <a:r>
              <a:rPr lang="es-CO" sz="2300" dirty="0" smtClean="0"/>
              <a:t>La relación entre cada tabla</a:t>
            </a:r>
            <a:endParaRPr lang="es-CO" sz="23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17h27t6h515a5.cloudfront.net/topher/2017/August/59821d7d_screen-shot-2017-08-02-at-11.14.25-am/screen-shot-2017-08-02-at-11.14.25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3365782"/>
            <a:ext cx="5059629" cy="30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 flipH="1">
            <a:off x="7398327" y="3500583"/>
            <a:ext cx="341746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569200" y="3181116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Tabla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6908800" y="5918637"/>
            <a:ext cx="166256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30490" y="6367380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Columnas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8054109" y="6120073"/>
            <a:ext cx="517611" cy="3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9347200" y="3266854"/>
            <a:ext cx="600364" cy="6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893715" y="2982734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Relación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26546" y="5514109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017818" y="5327572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primaria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772636" y="5920508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17818" y="5733971"/>
            <a:ext cx="17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foránea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07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500" b="1" dirty="0" smtClean="0"/>
              <a:t>LIKE</a:t>
            </a:r>
            <a:r>
              <a:rPr lang="es-CO" sz="2500" dirty="0" smtClean="0"/>
              <a:t> </a:t>
            </a:r>
          </a:p>
          <a:p>
            <a:pPr marL="0" indent="0">
              <a:buNone/>
            </a:pPr>
            <a:r>
              <a:rPr lang="es-CO" sz="2500" dirty="0" smtClean="0"/>
              <a:t>El operador LIKE es usado en la clausula WHERE para buscar un patrón especifico en una columna. A continuación, se presentan los comodines utilizados con LIKE:</a:t>
            </a:r>
          </a:p>
          <a:p>
            <a:r>
              <a:rPr lang="es-CO" sz="2500" dirty="0" smtClean="0"/>
              <a:t>% - el porcentaje representa el cero, uno, o múltiples caracteres </a:t>
            </a:r>
          </a:p>
          <a:p>
            <a:r>
              <a:rPr lang="es-CO" sz="2500" dirty="0" smtClean="0"/>
              <a:t>_ - representa a un solo carácter. </a:t>
            </a:r>
            <a:endParaRPr lang="es-CO" sz="2500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30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194048" y="509141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column1,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6054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500" b="1" dirty="0" smtClean="0"/>
              <a:t>LIKE</a:t>
            </a:r>
            <a:r>
              <a:rPr lang="es-CO" sz="2500" dirty="0" smtClean="0"/>
              <a:t>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31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1181"/>
              </p:ext>
            </p:extLst>
          </p:nvPr>
        </p:nvGraphicFramePr>
        <p:xfrm>
          <a:off x="838199" y="2970784"/>
          <a:ext cx="1092517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1">
                  <a:extLst>
                    <a:ext uri="{9D8B030D-6E8A-4147-A177-3AD203B41FA5}">
                      <a16:colId xmlns:a16="http://schemas.microsoft.com/office/drawing/2014/main" val="3119641109"/>
                    </a:ext>
                  </a:extLst>
                </a:gridCol>
                <a:gridCol w="5953124">
                  <a:extLst>
                    <a:ext uri="{9D8B030D-6E8A-4147-A177-3AD203B41FA5}">
                      <a16:colId xmlns:a16="http://schemas.microsoft.com/office/drawing/2014/main" val="1033350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0" baseline="0" dirty="0" err="1" smtClean="0">
                          <a:solidFill>
                            <a:schemeClr val="bg1"/>
                          </a:solidFill>
                        </a:rPr>
                        <a:t>CustomerName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LIKE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s-CO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a%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Encuentra todos los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valores que inician con “a”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0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0" baseline="0" dirty="0" err="1" smtClean="0">
                          <a:solidFill>
                            <a:schemeClr val="bg1"/>
                          </a:solidFill>
                        </a:rPr>
                        <a:t>CustomerName</a:t>
                      </a:r>
                      <a:r>
                        <a:rPr lang="es-CO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LIKE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'%a'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Encuentra a todos los valores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que terminan con “a”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s-CO" b="0" dirty="0" err="1" smtClean="0">
                          <a:solidFill>
                            <a:schemeClr val="bg1"/>
                          </a:solidFill>
                        </a:rPr>
                        <a:t>CustomerName</a:t>
                      </a:r>
                      <a:r>
                        <a:rPr lang="es-CO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LIKE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</a:t>
                      </a:r>
                      <a:r>
                        <a:rPr lang="es-CO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Retorna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todos los valores que tienen “</a:t>
                      </a:r>
                      <a:r>
                        <a:rPr lang="es-CO" b="1" baseline="0" dirty="0" err="1" smtClean="0">
                          <a:solidFill>
                            <a:schemeClr val="bg1"/>
                          </a:solidFill>
                        </a:rPr>
                        <a:t>or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” en cualquier posición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1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s-CO" b="0" dirty="0" err="1" smtClean="0">
                          <a:solidFill>
                            <a:schemeClr val="bg1"/>
                          </a:solidFill>
                        </a:rPr>
                        <a:t>CustomerName</a:t>
                      </a:r>
                      <a:r>
                        <a:rPr lang="es-CO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LIKE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'_r%'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Retorna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todos los valores donde “r” esta en la segunda posición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0" baseline="0" dirty="0" err="1" smtClean="0">
                          <a:solidFill>
                            <a:schemeClr val="bg1"/>
                          </a:solidFill>
                        </a:rPr>
                        <a:t>CustomerName</a:t>
                      </a:r>
                      <a:r>
                        <a:rPr lang="es-CO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LIKE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'a_%_%'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Encuentra todos los valores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que inician con “a” y como mínimo tienen tres caracteres 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2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WHERE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0" baseline="0" dirty="0" err="1" smtClean="0">
                          <a:solidFill>
                            <a:schemeClr val="bg1"/>
                          </a:solidFill>
                        </a:rPr>
                        <a:t>ContactName</a:t>
                      </a:r>
                      <a:r>
                        <a:rPr lang="es-CO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LIKE 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s-CO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a%o</a:t>
                      </a:r>
                      <a:r>
                        <a:rPr lang="es-CO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>
                          <a:solidFill>
                            <a:schemeClr val="bg1"/>
                          </a:solidFill>
                        </a:rPr>
                        <a:t>Retorna</a:t>
                      </a:r>
                      <a:r>
                        <a:rPr lang="es-CO" b="1" baseline="0" dirty="0" smtClean="0">
                          <a:solidFill>
                            <a:schemeClr val="bg1"/>
                          </a:solidFill>
                        </a:rPr>
                        <a:t> los valores que inician con “a” y terminan con “o”</a:t>
                      </a:r>
                      <a:endParaRPr lang="es-CO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2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 smtClean="0"/>
              <a:t>Retorne todos los registros de clientes cuyos nombres comiencen con “a” y terminen con “n”</a:t>
            </a:r>
          </a:p>
          <a:p>
            <a:r>
              <a:rPr lang="es-CO" sz="2500" dirty="0" smtClean="0"/>
              <a:t>Retorne los nombres de los productos que tengan la palabra “Queso”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32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255710" y="6211669"/>
            <a:ext cx="7686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https://www.w3schools.com/sql/trysql.asp?filename=trysql_select_like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638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500" b="1" dirty="0" smtClean="0"/>
              <a:t>IN</a:t>
            </a:r>
            <a:r>
              <a:rPr lang="es-CO" sz="2500" dirty="0" smtClean="0"/>
              <a:t> </a:t>
            </a:r>
          </a:p>
          <a:p>
            <a:pPr marL="0" indent="0">
              <a:buNone/>
            </a:pPr>
            <a:r>
              <a:rPr lang="es-CO" sz="2500" dirty="0" smtClean="0"/>
              <a:t>Es </a:t>
            </a:r>
            <a:r>
              <a:rPr lang="es-CO" sz="2500" dirty="0"/>
              <a:t>un operador que compara un valor en múltiples variables o en el resultado de otra </a:t>
            </a:r>
            <a:r>
              <a:rPr lang="es-CO" sz="2500" dirty="0" err="1" smtClean="0"/>
              <a:t>query</a:t>
            </a:r>
            <a:r>
              <a:rPr lang="es-CO" sz="2500" dirty="0" smtClean="0"/>
              <a:t>. Además, funciona tanto para datos numéricos y de caracteres. </a:t>
            </a:r>
            <a:endParaRPr lang="es-CO" sz="2500" dirty="0" smtClean="0"/>
          </a:p>
          <a:p>
            <a:pPr marL="0" indent="0">
              <a:buNone/>
            </a:pPr>
            <a:endParaRPr lang="es-CO" sz="2500" b="1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33</a:t>
            </a:fld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069848" y="41468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value2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629275" y="55320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073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Clausulas en </a:t>
            </a:r>
            <a:r>
              <a:rPr lang="es-CO" dirty="0" err="1" smtClean="0"/>
              <a:t>queries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Retorne los registros de los clientes que se encuentran en los países de cada proveedor.</a:t>
            </a:r>
          </a:p>
          <a:p>
            <a:pPr marL="0" indent="0">
              <a:buNone/>
            </a:pP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34</a:t>
            </a:fld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22497" y="3504164"/>
            <a:ext cx="585482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Country </a:t>
            </a:r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Country </a:t>
            </a:r>
            <a:r>
              <a:rPr lang="en-US" sz="25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 Suppliers);</a:t>
            </a:r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355758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Retorne todos los clientes que se encuentran en “</a:t>
            </a:r>
            <a:r>
              <a:rPr lang="es-CO" sz="2500" dirty="0" err="1" smtClean="0"/>
              <a:t>Germany</a:t>
            </a:r>
            <a:r>
              <a:rPr lang="es-CO" sz="2500" dirty="0" smtClean="0"/>
              <a:t>”, “London” y “</a:t>
            </a:r>
            <a:r>
              <a:rPr lang="es-CO" sz="2500" dirty="0" err="1" smtClean="0"/>
              <a:t>Berlin</a:t>
            </a:r>
            <a:r>
              <a:rPr lang="es-CO" sz="2500" dirty="0" smtClean="0"/>
              <a:t>”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35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246185" y="6325727"/>
            <a:ext cx="770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https://www.w3schools.com/sql/trysql.asp?filename=trysql_select_in2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211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aritméticas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Es posible aplicar operaciones aritméticas a los resultados de las </a:t>
            </a:r>
            <a:r>
              <a:rPr lang="es-CO" sz="2500" dirty="0" err="1" smtClean="0"/>
              <a:t>queries</a:t>
            </a:r>
            <a:r>
              <a:rPr lang="es-CO" sz="2500" dirty="0" smtClean="0"/>
              <a:t>, por  ejemplo:</a:t>
            </a:r>
          </a:p>
          <a:p>
            <a:pPr marL="0" indent="0">
              <a:buNone/>
            </a:pPr>
            <a:endParaRPr lang="es-CO" sz="2500" dirty="0"/>
          </a:p>
          <a:p>
            <a:pPr marL="0" indent="0">
              <a:buNone/>
            </a:pPr>
            <a:endParaRPr lang="es-CO" sz="2500" dirty="0" smtClean="0"/>
          </a:p>
          <a:p>
            <a:pPr marL="0" indent="0">
              <a:buNone/>
            </a:pPr>
            <a:r>
              <a:rPr lang="es-CO" sz="2500" dirty="0" smtClean="0"/>
              <a:t>La anterior operación nos dará un nombre de una columna que puede ser cambiada a través de la asignación de alias, es decir…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36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044365" y="3081774"/>
            <a:ext cx="61093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500" dirty="0"/>
              <a:t>SELECT </a:t>
            </a:r>
            <a:r>
              <a:rPr lang="es-CO" sz="2500" dirty="0" smtClean="0"/>
              <a:t>Price, Price </a:t>
            </a:r>
            <a:r>
              <a:rPr lang="es-CO" sz="2500" dirty="0"/>
              <a:t>*2 FROM [</a:t>
            </a:r>
            <a:r>
              <a:rPr lang="es-CO" sz="2500" dirty="0" err="1"/>
              <a:t>Products</a:t>
            </a:r>
            <a:r>
              <a:rPr lang="es-CO" sz="2500" dirty="0"/>
              <a:t>]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28647" y="5300395"/>
            <a:ext cx="894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500" dirty="0"/>
              <a:t>SELECT </a:t>
            </a:r>
            <a:r>
              <a:rPr lang="es-CO" sz="2500" dirty="0" smtClean="0"/>
              <a:t>Price, Price </a:t>
            </a:r>
            <a:r>
              <a:rPr lang="es-CO" sz="2500" dirty="0"/>
              <a:t>*2 </a:t>
            </a:r>
            <a:r>
              <a:rPr lang="es-CO" sz="2500" dirty="0" smtClean="0"/>
              <a:t>AS </a:t>
            </a:r>
            <a:r>
              <a:rPr lang="es-CO" sz="2500" dirty="0" err="1" smtClean="0"/>
              <a:t>Double_price</a:t>
            </a:r>
            <a:r>
              <a:rPr lang="es-CO" sz="2500" dirty="0" smtClean="0"/>
              <a:t> </a:t>
            </a:r>
            <a:r>
              <a:rPr lang="es-CO" sz="2500" dirty="0"/>
              <a:t>FROM [</a:t>
            </a:r>
            <a:r>
              <a:rPr lang="es-CO" sz="2500" dirty="0" err="1"/>
              <a:t>Products</a:t>
            </a:r>
            <a:r>
              <a:rPr lang="es-CO" sz="25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03218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aritméticas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Algunas de las operaciones aritméticas que podemos aplicar son:</a:t>
            </a:r>
          </a:p>
          <a:p>
            <a:r>
              <a:rPr lang="es-CO" sz="2500" dirty="0" smtClean="0"/>
              <a:t>* (Multiplicación)</a:t>
            </a:r>
          </a:p>
          <a:p>
            <a:r>
              <a:rPr lang="es-CO" sz="2500" dirty="0" smtClean="0"/>
              <a:t>+ (Adición)</a:t>
            </a:r>
          </a:p>
          <a:p>
            <a:r>
              <a:rPr lang="es-CO" sz="2500" dirty="0" smtClean="0"/>
              <a:t>- (substracción)</a:t>
            </a:r>
          </a:p>
          <a:p>
            <a:r>
              <a:rPr lang="es-CO" sz="2500" dirty="0" smtClean="0"/>
              <a:t>/ (división)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40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lógicas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Algunas de las operaciones lógicas que podemos aplicar son:</a:t>
            </a:r>
          </a:p>
          <a:p>
            <a:pPr marL="0" indent="0">
              <a:buNone/>
            </a:pPr>
            <a:r>
              <a:rPr lang="es-CO" sz="2500" b="1" dirty="0"/>
              <a:t>LIKE</a:t>
            </a:r>
            <a:r>
              <a:rPr lang="es-CO" sz="2500" dirty="0"/>
              <a:t>, es un operador utilizado para buscar un patrón especifico.</a:t>
            </a:r>
            <a:endParaRPr lang="es-CO" sz="2500" b="1" dirty="0"/>
          </a:p>
          <a:p>
            <a:pPr marL="0" indent="0">
              <a:buNone/>
            </a:pPr>
            <a:r>
              <a:rPr lang="es-CO" sz="2500" b="1" dirty="0"/>
              <a:t>NOT</a:t>
            </a:r>
            <a:r>
              <a:rPr lang="es-CO" sz="2500" dirty="0"/>
              <a:t>, representa la condición NOT TRUE.</a:t>
            </a:r>
            <a:endParaRPr lang="es-CO" sz="2500" b="1" dirty="0"/>
          </a:p>
          <a:p>
            <a:pPr marL="0" indent="0">
              <a:buNone/>
            </a:pPr>
            <a:r>
              <a:rPr lang="es-CO" sz="2500" b="1" dirty="0"/>
              <a:t>IN</a:t>
            </a:r>
            <a:r>
              <a:rPr lang="es-CO" sz="2500" dirty="0"/>
              <a:t>, es un operador que compara un valor en múltiples variables o en el resultado de otra </a:t>
            </a:r>
            <a:r>
              <a:rPr lang="es-CO" sz="2500" dirty="0" err="1" smtClean="0"/>
              <a:t>query</a:t>
            </a:r>
            <a:endParaRPr lang="es-CO" sz="2500" dirty="0" smtClean="0"/>
          </a:p>
          <a:p>
            <a:pPr marL="0" indent="0">
              <a:buNone/>
            </a:pPr>
            <a:r>
              <a:rPr lang="es-CO" sz="2500" b="1" dirty="0" smtClean="0"/>
              <a:t>AND &amp; BETWEEN</a:t>
            </a:r>
            <a:r>
              <a:rPr lang="es-CO" sz="2500" dirty="0" smtClean="0"/>
              <a:t>, permite combinar operaciones donde su resultado debe ser TRUE</a:t>
            </a: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OR</a:t>
            </a:r>
            <a:r>
              <a:rPr lang="es-CO" sz="2500" dirty="0" smtClean="0"/>
              <a:t>, nos permite realizar operaciones done al menos uno de estos sea TRUE</a:t>
            </a:r>
            <a:endParaRPr lang="es-CO" sz="25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057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lógicas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AND &amp; BETWEEN</a:t>
            </a:r>
            <a:r>
              <a:rPr lang="es-CO" sz="2500" dirty="0" smtClean="0"/>
              <a:t>, permite combinar operaciones donde su resultado debe ser TRUE</a:t>
            </a: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OR</a:t>
            </a:r>
            <a:r>
              <a:rPr lang="es-CO" sz="2500" dirty="0" smtClean="0"/>
              <a:t>, nos permite realizar operaciones done al menos uno de estos sea TRUE</a:t>
            </a:r>
            <a:endParaRPr lang="es-CO" sz="25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39</a:t>
            </a:fld>
            <a:endParaRPr lang="es-CO"/>
          </a:p>
        </p:txBody>
      </p:sp>
      <p:pic>
        <p:nvPicPr>
          <p:cNvPr id="1026" name="Picture 2" descr="Resultado de imagen para and or logic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8" y="3733418"/>
            <a:ext cx="5489600" cy="272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Base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 smtClean="0"/>
              <a:t>La llave primaria (</a:t>
            </a:r>
            <a:r>
              <a:rPr lang="es-CO" sz="2500" dirty="0" err="1" smtClean="0"/>
              <a:t>Primary</a:t>
            </a:r>
            <a:r>
              <a:rPr lang="es-CO" sz="2500" dirty="0" smtClean="0"/>
              <a:t> Key) es la variable cuyos valores son únicos e irrepetibles en la tabla, es decir, identifican a cada registro. </a:t>
            </a:r>
          </a:p>
          <a:p>
            <a:r>
              <a:rPr lang="es-CO" sz="2500" dirty="0" smtClean="0"/>
              <a:t>La llave foránea es una variable </a:t>
            </a:r>
          </a:p>
          <a:p>
            <a:pPr marL="0" indent="0">
              <a:buNone/>
            </a:pPr>
            <a:r>
              <a:rPr lang="es-CO" sz="2500" dirty="0" smtClean="0"/>
              <a:t>  que permite asociar la llave </a:t>
            </a:r>
          </a:p>
          <a:p>
            <a:pPr marL="0" indent="0">
              <a:buNone/>
            </a:pPr>
            <a:r>
              <a:rPr lang="es-CO" sz="2500" dirty="0" smtClean="0"/>
              <a:t>   primaria de otra tabla. </a:t>
            </a:r>
            <a:endParaRPr lang="es-CO" sz="23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17h27t6h515a5.cloudfront.net/topher/2017/August/59821d7d_screen-shot-2017-08-02-at-11.14.25-am/screen-shot-2017-08-02-at-11.14.25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3365782"/>
            <a:ext cx="5059629" cy="30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 flipH="1">
            <a:off x="7398327" y="3500583"/>
            <a:ext cx="341746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569200" y="3181116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Tabla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6908800" y="5918637"/>
            <a:ext cx="166256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30490" y="6367380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Columnas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8054109" y="6120073"/>
            <a:ext cx="517611" cy="3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9347200" y="3266854"/>
            <a:ext cx="600364" cy="6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893715" y="2982734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Relación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26546" y="5514109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017818" y="5327572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primaria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772636" y="5920508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17818" y="5733971"/>
            <a:ext cx="17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foránea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07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lógicas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BETWEEN</a:t>
            </a:r>
            <a:r>
              <a:rPr lang="es-CO" sz="2500" dirty="0" smtClean="0"/>
              <a:t>, </a:t>
            </a:r>
            <a:r>
              <a:rPr lang="es-CO" sz="2500" dirty="0" smtClean="0"/>
              <a:t>e</a:t>
            </a:r>
            <a:r>
              <a:rPr lang="es-CO" sz="2500" dirty="0" smtClean="0"/>
              <a:t>s importante anotar que si deseamos realizar un filtro sobre la misma columna se recomienda el uso de BETWEEN, por ejemplo:</a:t>
            </a:r>
          </a:p>
          <a:p>
            <a:pPr marL="0" indent="0" algn="just">
              <a:buNone/>
            </a:pPr>
            <a:r>
              <a:rPr lang="es-CO" sz="2500" dirty="0" smtClean="0"/>
              <a:t>WHERE </a:t>
            </a:r>
            <a:r>
              <a:rPr lang="es-CO" sz="2500" dirty="0" err="1" smtClean="0"/>
              <a:t>column</a:t>
            </a:r>
            <a:r>
              <a:rPr lang="es-CO" sz="2500" dirty="0" smtClean="0"/>
              <a:t> BETWEEN 6 AND 10</a:t>
            </a:r>
          </a:p>
          <a:p>
            <a:pPr marL="0" indent="0" algn="just">
              <a:buNone/>
            </a:pPr>
            <a:r>
              <a:rPr lang="es-CO" sz="2500" dirty="0" smtClean="0"/>
              <a:t>Por otra parte, al aplicar esta operación siempre estamos incluyendo los valores de la comparación. Además, cuando estamos trabajando con fechas el tiempo lo asume como 00:00:00 (media noche). </a:t>
            </a:r>
          </a:p>
          <a:p>
            <a:pPr marL="0" indent="0" algn="just">
              <a:buNone/>
            </a:pP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371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lógicas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76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b="1" dirty="0" smtClean="0"/>
              <a:t>AND</a:t>
            </a:r>
          </a:p>
          <a:p>
            <a:pPr marL="0" indent="0">
              <a:buNone/>
            </a:pPr>
            <a:endParaRPr lang="es-CO" sz="2500" b="1" dirty="0"/>
          </a:p>
          <a:p>
            <a:pPr marL="0" indent="0">
              <a:buNone/>
            </a:pP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OR</a:t>
            </a:r>
          </a:p>
          <a:p>
            <a:pPr marL="0" indent="0">
              <a:buNone/>
            </a:pPr>
            <a:endParaRPr lang="es-CO" sz="2500" b="1" dirty="0"/>
          </a:p>
          <a:p>
            <a:pPr marL="0" indent="0">
              <a:buNone/>
            </a:pPr>
            <a:endParaRPr lang="es-CO" sz="2500" b="1" dirty="0" smtClean="0"/>
          </a:p>
          <a:p>
            <a:pPr marL="0" indent="0">
              <a:buNone/>
            </a:pPr>
            <a:r>
              <a:rPr lang="es-CO" sz="2500" b="1" dirty="0" smtClean="0"/>
              <a:t>NOT</a:t>
            </a:r>
            <a:endParaRPr lang="es-CO" sz="2500" b="1" dirty="0"/>
          </a:p>
          <a:p>
            <a:pPr marL="0" indent="0">
              <a:buNone/>
            </a:pPr>
            <a:endParaRPr lang="es-CO" sz="25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41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712212" y="2584996"/>
            <a:ext cx="6773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condition3 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712212" y="3917341"/>
            <a:ext cx="6391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condition3 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712212" y="552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3173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lógicas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Obtenga los registros de los clientes donde el país sea </a:t>
            </a:r>
            <a:r>
              <a:rPr lang="es-CO" sz="2500" dirty="0" err="1" smtClean="0"/>
              <a:t>Germany</a:t>
            </a:r>
            <a:r>
              <a:rPr lang="es-CO" sz="2500" dirty="0" smtClean="0"/>
              <a:t> y las ciudades de este sean </a:t>
            </a:r>
            <a:r>
              <a:rPr lang="es-CO" sz="2500" dirty="0" err="1" smtClean="0"/>
              <a:t>Berlin</a:t>
            </a:r>
            <a:r>
              <a:rPr lang="es-CO" sz="2500" dirty="0" smtClean="0"/>
              <a:t> o </a:t>
            </a:r>
            <a:r>
              <a:rPr lang="es-CO" sz="2500" dirty="0" err="1" smtClean="0"/>
              <a:t>München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42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496564" y="3211175"/>
            <a:ext cx="520496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500" dirty="0"/>
              <a:t>SELECT * FROM </a:t>
            </a:r>
            <a:r>
              <a:rPr lang="es-CO" sz="2500" dirty="0" err="1"/>
              <a:t>Customers</a:t>
            </a:r>
            <a:endParaRPr lang="es-CO" sz="2500" dirty="0"/>
          </a:p>
          <a:p>
            <a:r>
              <a:rPr lang="es-CO" sz="2500" dirty="0"/>
              <a:t>WHERE </a:t>
            </a:r>
            <a:endParaRPr lang="es-CO" sz="2500" dirty="0" smtClean="0"/>
          </a:p>
          <a:p>
            <a:r>
              <a:rPr lang="es-CO" sz="2500" dirty="0" smtClean="0"/>
              <a:t>Country</a:t>
            </a:r>
            <a:r>
              <a:rPr lang="es-CO" sz="2500" dirty="0"/>
              <a:t>='</a:t>
            </a:r>
            <a:r>
              <a:rPr lang="es-CO" sz="2500" dirty="0" err="1"/>
              <a:t>Germany</a:t>
            </a:r>
            <a:r>
              <a:rPr lang="es-CO" sz="2500" dirty="0"/>
              <a:t>' </a:t>
            </a:r>
            <a:endParaRPr lang="es-CO" sz="2500" dirty="0" smtClean="0"/>
          </a:p>
          <a:p>
            <a:r>
              <a:rPr lang="es-CO" sz="2500" dirty="0" smtClean="0"/>
              <a:t>AND </a:t>
            </a:r>
          </a:p>
          <a:p>
            <a:r>
              <a:rPr lang="es-CO" sz="2500" dirty="0" smtClean="0"/>
              <a:t>(</a:t>
            </a:r>
            <a:r>
              <a:rPr lang="es-CO" sz="2500" dirty="0"/>
              <a:t>City='</a:t>
            </a:r>
            <a:r>
              <a:rPr lang="es-CO" sz="2500" dirty="0" err="1"/>
              <a:t>Berlin</a:t>
            </a:r>
            <a:r>
              <a:rPr lang="es-CO" sz="2500" dirty="0"/>
              <a:t>' OR City='</a:t>
            </a:r>
            <a:r>
              <a:rPr lang="es-CO" sz="2500" dirty="0" err="1"/>
              <a:t>München</a:t>
            </a:r>
            <a:r>
              <a:rPr lang="es-CO" sz="2500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68938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joins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43</a:t>
            </a:fld>
            <a:endParaRPr lang="es-CO"/>
          </a:p>
        </p:txBody>
      </p:sp>
      <p:pic>
        <p:nvPicPr>
          <p:cNvPr id="5" name="Picture 2" descr="Resultado de imagen para relationships sq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09975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CO" sz="2500" dirty="0" smtClean="0"/>
              <a:t>Una clausula JOIN nos permite combinar filas de una o más tablas a partir de una relación entre estas. </a:t>
            </a:r>
          </a:p>
          <a:p>
            <a:pPr marL="0" indent="0">
              <a:buFont typeface="Wingdings" pitchFamily="2" charset="2"/>
              <a:buNone/>
            </a:pPr>
            <a:r>
              <a:rPr lang="es-CO" sz="2500" dirty="0" smtClean="0"/>
              <a:t>Para aplicar estas operaciones es importante conocer como acceder desde un conjunto de datos a otro, por ejemplo: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69848" y="3769777"/>
            <a:ext cx="6096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2500" dirty="0" smtClean="0"/>
              <a:t>¿Cómo es posible conocer cuantos estudiantes han visto clases de un departamento?</a:t>
            </a:r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1564190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joins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 smtClean="0"/>
              <a:t>Siempre debe existir una variable que permita hacer de enlace entre dos conjuntos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44</a:t>
            </a:fld>
            <a:endParaRPr lang="es-CO"/>
          </a:p>
        </p:txBody>
      </p:sp>
      <p:pic>
        <p:nvPicPr>
          <p:cNvPr id="2050" name="Picture 2" descr="Resultado de imagen para jo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58" y="2870199"/>
            <a:ext cx="5457380" cy="39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9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45</a:t>
            </a:fld>
            <a:endParaRPr lang="es-CO"/>
          </a:p>
        </p:txBody>
      </p:sp>
      <p:pic>
        <p:nvPicPr>
          <p:cNvPr id="3074" name="Picture 2" descr="Resultado de imagen para jo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28" y="287909"/>
            <a:ext cx="8745836" cy="64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10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Inner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Retorna los registros que son iguales en ambas tablas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46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3" y="152717"/>
            <a:ext cx="2314575" cy="1838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688590"/>
            <a:ext cx="3286125" cy="186690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43700"/>
              </p:ext>
            </p:extLst>
          </p:nvPr>
        </p:nvGraphicFramePr>
        <p:xfrm>
          <a:off x="4371213" y="2717165"/>
          <a:ext cx="13239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Imagen de mapa de bits" r:id="rId6" imgW="1324080" imgH="1809720" progId="Paint.Picture">
                  <p:embed/>
                </p:oleObj>
              </mc:Choice>
              <mc:Fallback>
                <p:oleObj name="Imagen de mapa de bits" r:id="rId6" imgW="1324080" imgH="1809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1213" y="2717165"/>
                        <a:ext cx="132397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848" y="4891532"/>
            <a:ext cx="5238750" cy="1876425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7224"/>
              </p:ext>
            </p:extLst>
          </p:nvPr>
        </p:nvGraphicFramePr>
        <p:xfrm>
          <a:off x="5955320" y="2717165"/>
          <a:ext cx="21226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678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err="1" smtClean="0"/>
                        <a:t>Customer</a:t>
                      </a:r>
                      <a:endParaRPr lang="es-CO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CustomerID</a:t>
                      </a:r>
                      <a:r>
                        <a:rPr lang="es-CO" sz="1200" dirty="0" smtClean="0"/>
                        <a:t>:</a:t>
                      </a:r>
                      <a:r>
                        <a:rPr lang="es-CO" sz="1200" baseline="0" dirty="0" smtClean="0"/>
                        <a:t> </a:t>
                      </a:r>
                      <a:r>
                        <a:rPr lang="es-CO" sz="1200" baseline="0" dirty="0" err="1" smtClean="0"/>
                        <a:t>int</a:t>
                      </a:r>
                      <a:r>
                        <a:rPr lang="es-CO" sz="1200" baseline="0" dirty="0" smtClean="0"/>
                        <a:t> - PK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CustomerName</a:t>
                      </a:r>
                      <a:r>
                        <a:rPr lang="es-CO" sz="1200" dirty="0" smtClean="0"/>
                        <a:t>: </a:t>
                      </a:r>
                      <a:r>
                        <a:rPr lang="es-CO" sz="1200" dirty="0" err="1" smtClean="0"/>
                        <a:t>varchar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38364"/>
              </p:ext>
            </p:extLst>
          </p:nvPr>
        </p:nvGraphicFramePr>
        <p:xfrm>
          <a:off x="9992609" y="2880360"/>
          <a:ext cx="21794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492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err="1" smtClean="0"/>
                        <a:t>Orders</a:t>
                      </a:r>
                      <a:endParaRPr lang="es-CO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OrderID</a:t>
                      </a:r>
                      <a:r>
                        <a:rPr lang="es-CO" sz="1200" dirty="0" smtClean="0"/>
                        <a:t>:</a:t>
                      </a:r>
                      <a:r>
                        <a:rPr lang="es-CO" sz="1200" baseline="0" dirty="0" smtClean="0"/>
                        <a:t> </a:t>
                      </a:r>
                      <a:r>
                        <a:rPr lang="es-CO" sz="1200" baseline="0" dirty="0" err="1" smtClean="0"/>
                        <a:t>int</a:t>
                      </a:r>
                      <a:r>
                        <a:rPr lang="es-CO" sz="1200" baseline="0" dirty="0" smtClean="0"/>
                        <a:t> - PK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CustomerID</a:t>
                      </a:r>
                      <a:r>
                        <a:rPr lang="es-CO" sz="1200" dirty="0" smtClean="0"/>
                        <a:t>:</a:t>
                      </a:r>
                      <a:r>
                        <a:rPr lang="es-CO" sz="1200" baseline="0" dirty="0" smtClean="0"/>
                        <a:t> </a:t>
                      </a:r>
                      <a:r>
                        <a:rPr lang="es-CO" sz="1200" baseline="0" dirty="0" err="1" smtClean="0"/>
                        <a:t>int</a:t>
                      </a:r>
                      <a:r>
                        <a:rPr lang="es-CO" sz="1200" baseline="0" dirty="0" smtClean="0"/>
                        <a:t> - FK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err="1" smtClean="0"/>
                        <a:t>OrderDate</a:t>
                      </a:r>
                      <a:r>
                        <a:rPr lang="es-CO" sz="1200" dirty="0" smtClean="0"/>
                        <a:t>: </a:t>
                      </a:r>
                      <a:r>
                        <a:rPr lang="es-CO" sz="1200" dirty="0" err="1" smtClean="0"/>
                        <a:t>varchar</a:t>
                      </a:r>
                      <a:r>
                        <a:rPr lang="es-CO" sz="1200" dirty="0" smtClean="0"/>
                        <a:t> - NN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59711"/>
                  </a:ext>
                </a:extLst>
              </a:tr>
            </a:tbl>
          </a:graphicData>
        </a:graphic>
      </p:graphicFrame>
      <p:cxnSp>
        <p:nvCxnSpPr>
          <p:cNvPr id="12" name="Conector recto 11"/>
          <p:cNvCxnSpPr/>
          <p:nvPr/>
        </p:nvCxnSpPr>
        <p:spPr>
          <a:xfrm flipV="1">
            <a:off x="8035076" y="3457843"/>
            <a:ext cx="1922953" cy="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070382" y="3197776"/>
            <a:ext cx="31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731797" y="3197776"/>
            <a:ext cx="31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*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879680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Inner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Retorna los registros que son iguales en ambas tablas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47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3" y="152717"/>
            <a:ext cx="2314575" cy="1838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688590"/>
            <a:ext cx="3286125" cy="186690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43700"/>
              </p:ext>
            </p:extLst>
          </p:nvPr>
        </p:nvGraphicFramePr>
        <p:xfrm>
          <a:off x="4371213" y="2717165"/>
          <a:ext cx="13239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Imagen de mapa de bits" r:id="rId6" imgW="1324080" imgH="1809720" progId="Paint.Picture">
                  <p:embed/>
                </p:oleObj>
              </mc:Choice>
              <mc:Fallback>
                <p:oleObj name="Imagen de mapa de bits" r:id="rId6" imgW="1324080" imgH="1809720" progId="Paint.Picture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1213" y="2717165"/>
                        <a:ext cx="132397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848" y="4891532"/>
            <a:ext cx="5238750" cy="187642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024880" y="28833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Orders.OrderID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Customers.CustomerName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Orders.OrderDate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s-CO" dirty="0"/>
              <a:t/>
            </a:r>
            <a:br>
              <a:rPr lang="es-CO" dirty="0"/>
            </a:b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INNER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Orders.CustomerID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Customers.CustomerID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6694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Inner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Retorna los registros que son iguales en ambas tablas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48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3" y="152717"/>
            <a:ext cx="2314575" cy="1838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688590"/>
            <a:ext cx="3286125" cy="186690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43700"/>
              </p:ext>
            </p:extLst>
          </p:nvPr>
        </p:nvGraphicFramePr>
        <p:xfrm>
          <a:off x="4371213" y="2717165"/>
          <a:ext cx="13239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Imagen de mapa de bits" r:id="rId6" imgW="1324080" imgH="1809720" progId="Paint.Picture">
                  <p:embed/>
                </p:oleObj>
              </mc:Choice>
              <mc:Fallback>
                <p:oleObj name="Imagen de mapa de bits" r:id="rId6" imgW="1324080" imgH="1809720" progId="Paint.Picture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1213" y="2717165"/>
                        <a:ext cx="132397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848" y="4891532"/>
            <a:ext cx="5238750" cy="1876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668" y="3503994"/>
            <a:ext cx="3871228" cy="19773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782" y="3503994"/>
            <a:ext cx="934520" cy="1977390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6187440" y="5293360"/>
            <a:ext cx="427228" cy="18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085840" y="4555490"/>
            <a:ext cx="528828" cy="33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10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left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Retorna los registros que son iguales en ambas tablas y los de la izquierda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49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2367"/>
            <a:ext cx="3286125" cy="1866900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48418"/>
              </p:ext>
            </p:extLst>
          </p:nvPr>
        </p:nvGraphicFramePr>
        <p:xfrm>
          <a:off x="3245384" y="2960942"/>
          <a:ext cx="13239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Imagen de mapa de bits" r:id="rId5" imgW="1324080" imgH="1809720" progId="Paint.Picture">
                  <p:embed/>
                </p:oleObj>
              </mc:Choice>
              <mc:Fallback>
                <p:oleObj name="Imagen de mapa de bits" r:id="rId5" imgW="1324080" imgH="1809720" progId="Paint.Picture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5384" y="2960942"/>
                        <a:ext cx="132397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81575"/>
            <a:ext cx="5238750" cy="1876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168" y="293751"/>
            <a:ext cx="2286000" cy="180022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297168" y="32656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SELECT *</a:t>
            </a:r>
          </a:p>
          <a:p>
            <a:r>
              <a:rPr lang="es-CO" dirty="0"/>
              <a:t>FROM </a:t>
            </a:r>
            <a:r>
              <a:rPr lang="es-CO" dirty="0" err="1"/>
              <a:t>Orders</a:t>
            </a:r>
            <a:endParaRPr lang="es-CO" dirty="0"/>
          </a:p>
          <a:p>
            <a:r>
              <a:rPr lang="es-CO" dirty="0"/>
              <a:t>LEFT JOIN </a:t>
            </a:r>
            <a:r>
              <a:rPr lang="es-CO" dirty="0" err="1"/>
              <a:t>Customers</a:t>
            </a:r>
            <a:r>
              <a:rPr lang="es-CO" dirty="0"/>
              <a:t> ON </a:t>
            </a:r>
            <a:r>
              <a:rPr lang="es-CO" dirty="0" err="1"/>
              <a:t>Orders.CustomerID</a:t>
            </a:r>
            <a:r>
              <a:rPr lang="es-CO" dirty="0"/>
              <a:t> = </a:t>
            </a:r>
            <a:r>
              <a:rPr lang="es-CO" dirty="0" err="1"/>
              <a:t>Customers.CustomerID</a:t>
            </a:r>
            <a:r>
              <a:rPr lang="es-CO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77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Base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Las relaciones entre tablas pueden ser de tres tipos:</a:t>
            </a:r>
          </a:p>
          <a:p>
            <a:r>
              <a:rPr lang="es-CO" sz="2500" dirty="0" smtClean="0"/>
              <a:t>Uno a uno </a:t>
            </a:r>
          </a:p>
          <a:p>
            <a:r>
              <a:rPr lang="es-CO" sz="2500" dirty="0" smtClean="0"/>
              <a:t>Uno a muchos</a:t>
            </a:r>
          </a:p>
          <a:p>
            <a:r>
              <a:rPr lang="es-CO" sz="2500" dirty="0" smtClean="0"/>
              <a:t>Muchos a muchos</a:t>
            </a:r>
            <a:endParaRPr lang="es-CO" sz="23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17h27t6h515a5.cloudfront.net/topher/2017/August/59821d7d_screen-shot-2017-08-02-at-11.14.25-am/screen-shot-2017-08-02-at-11.14.25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3365782"/>
            <a:ext cx="5059629" cy="30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 flipH="1">
            <a:off x="7398327" y="3500583"/>
            <a:ext cx="341746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569200" y="3181116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Tabla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6908800" y="5918637"/>
            <a:ext cx="166256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30490" y="6367380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Columnas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8054109" y="6120073"/>
            <a:ext cx="517611" cy="3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9347200" y="3266854"/>
            <a:ext cx="600364" cy="6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893715" y="2982734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Relación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26546" y="5514109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017818" y="5327572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primaria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772636" y="5920508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17818" y="5733971"/>
            <a:ext cx="17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Llave foránea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28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left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500" dirty="0" smtClean="0"/>
              <a:t>Retorna los registros que son iguales en ambas tablas y los de la izquierda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50</a:t>
            </a:fld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168" y="293751"/>
            <a:ext cx="2286000" cy="1800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64604"/>
            <a:ext cx="6142037" cy="9276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74639"/>
            <a:ext cx="7000989" cy="104548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164080" y="49420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(91,7)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82800" y="313201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(196,5)</a:t>
            </a:r>
            <a:endParaRPr lang="es-CO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36087"/>
              </p:ext>
            </p:extLst>
          </p:nvPr>
        </p:nvGraphicFramePr>
        <p:xfrm>
          <a:off x="5937345" y="4028424"/>
          <a:ext cx="6254655" cy="131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Imagen de mapa de bits" r:id="rId7" imgW="14611320" imgH="3067200" progId="Paint.Picture">
                  <p:embed/>
                </p:oleObj>
              </mc:Choice>
              <mc:Fallback>
                <p:oleObj name="Imagen de mapa de bits" r:id="rId7" imgW="14611320" imgH="3067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345" y="4028424"/>
                        <a:ext cx="6254655" cy="1313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Conector recto de flecha 14"/>
          <p:cNvCxnSpPr/>
          <p:nvPr/>
        </p:nvCxnSpPr>
        <p:spPr>
          <a:xfrm flipV="1">
            <a:off x="5510117" y="5153634"/>
            <a:ext cx="427228" cy="18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408517" y="4415764"/>
            <a:ext cx="528828" cy="33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29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SCHEMA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354" y="2185611"/>
            <a:ext cx="4980756" cy="4050792"/>
          </a:xfrm>
        </p:spPr>
        <p:txBody>
          <a:bodyPr/>
          <a:lstStyle/>
          <a:p>
            <a:r>
              <a:rPr lang="es-CO" sz="2500" dirty="0" smtClean="0"/>
              <a:t>Un esquema es una colección de objetos de base de datos asociados a un usuario. </a:t>
            </a:r>
          </a:p>
          <a:p>
            <a:r>
              <a:rPr lang="es-CO" sz="2500" dirty="0" smtClean="0"/>
              <a:t>Una base de datos puede tener múltiples </a:t>
            </a:r>
            <a:r>
              <a:rPr lang="es-CO" sz="2500" dirty="0" err="1" smtClean="0"/>
              <a:t>schema</a:t>
            </a:r>
            <a:r>
              <a:rPr lang="es-CO" sz="2500" dirty="0" smtClean="0"/>
              <a:t> con el mismo nombre pero para distintos usuarios. </a:t>
            </a:r>
            <a:endParaRPr lang="es-CO" sz="2500" dirty="0"/>
          </a:p>
          <a:p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51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45" y="1361872"/>
            <a:ext cx="7511055" cy="479938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4474724" y="4737371"/>
            <a:ext cx="778213" cy="6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500" dirty="0" smtClean="0"/>
              <a:t>Un alias permite asignar seudónimos (abreviaciones o apodos) a una tabla o a un resultado, el fin de esto es reutilizar el resultado a través del alias en el mismo </a:t>
            </a:r>
            <a:r>
              <a:rPr lang="es-CO" sz="2500" dirty="0" err="1" smtClean="0"/>
              <a:t>query</a:t>
            </a:r>
            <a:r>
              <a:rPr lang="es-CO" sz="2500" dirty="0" smtClean="0"/>
              <a:t>.</a:t>
            </a:r>
          </a:p>
          <a:p>
            <a:pPr marL="0" indent="0">
              <a:buNone/>
            </a:pP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110242" y="3579186"/>
            <a:ext cx="28469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tablename</a:t>
            </a:r>
            <a:r>
              <a:rPr lang="es-CO" sz="2000" dirty="0"/>
              <a:t> AS t1</a:t>
            </a:r>
          </a:p>
          <a:p>
            <a:r>
              <a:rPr lang="es-CO" sz="2000" dirty="0"/>
              <a:t>JOIN tablename2 AS t2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726947" y="3579186"/>
            <a:ext cx="40434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SELECT col1 + col2 AS total, col3</a:t>
            </a:r>
            <a:endParaRPr lang="es-CO" sz="2000" dirty="0"/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069848" y="4980122"/>
            <a:ext cx="654858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SELECT t1.column1 </a:t>
            </a:r>
            <a:r>
              <a:rPr lang="es-CO" sz="2000" dirty="0" err="1" smtClean="0"/>
              <a:t>aliasname</a:t>
            </a:r>
            <a:r>
              <a:rPr lang="es-CO" sz="2000" dirty="0" smtClean="0"/>
              <a:t>, t2.column2 aliasname2</a:t>
            </a:r>
          </a:p>
          <a:p>
            <a:r>
              <a:rPr lang="es-CO" sz="2000" dirty="0" smtClean="0"/>
              <a:t>FROM </a:t>
            </a:r>
            <a:r>
              <a:rPr lang="es-CO" sz="2000" dirty="0" err="1" smtClean="0"/>
              <a:t>tablename</a:t>
            </a:r>
            <a:r>
              <a:rPr lang="es-CO" sz="2000" dirty="0" smtClean="0"/>
              <a:t> AS t1</a:t>
            </a:r>
          </a:p>
          <a:p>
            <a:r>
              <a:rPr lang="es-CO" sz="2000" dirty="0" smtClean="0"/>
              <a:t>JOIN tablename2 AS t2</a:t>
            </a:r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0038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53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21" y="128680"/>
            <a:ext cx="9601053" cy="614410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051047" y="616707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Davoudian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A., Chen, L., &amp; Liu, M. (2018). A survey on NoSQL stores.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ACM Computing Surveys (CSUR)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51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(2), 40.</a:t>
            </a:r>
            <a:endParaRPr lang="es-CO" sz="15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8297302" y="3283859"/>
            <a:ext cx="12900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54</a:t>
            </a:fld>
            <a:endParaRPr lang="es-CO"/>
          </a:p>
        </p:txBody>
      </p:sp>
      <p:pic>
        <p:nvPicPr>
          <p:cNvPr id="2056" name="Picture 8" descr="https://www.guru99.com/images/1/101818_0537_NoSQLTutor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944255"/>
            <a:ext cx="7719926" cy="41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77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www.guru99.com/nosql-tutorial.html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www.1keydata.com/es/sql/sintaxis-sql.php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www.dofactory.com/Images/sql-joins.png</a:t>
            </a:r>
            <a:endParaRPr lang="es-CO" dirty="0" smtClean="0"/>
          </a:p>
          <a:p>
            <a:r>
              <a:rPr lang="es-CO" dirty="0"/>
              <a:t>http://3.bp.blogspot.com/-af_pTzs8ryo/VOC-k2gVZMI/AAAAAAAAI1Q/EcUe-cMU9yg/s1600/join.png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de datos relacionales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500" dirty="0" smtClean="0"/>
              <a:t>Suponga el siguiente caso, la universidad </a:t>
            </a:r>
            <a:r>
              <a:rPr lang="es-CO" sz="2500" dirty="0" err="1" smtClean="0"/>
              <a:t>Icesi</a:t>
            </a:r>
            <a:r>
              <a:rPr lang="es-CO" sz="2500" dirty="0" smtClean="0"/>
              <a:t> requiere desarrollar un sistema de base de datos que permita almacenar la siguiente información: </a:t>
            </a:r>
          </a:p>
          <a:p>
            <a:pPr lvl="1" algn="just"/>
            <a:r>
              <a:rPr lang="es-CO" sz="2500" dirty="0" smtClean="0"/>
              <a:t>Datos de los departamentos: </a:t>
            </a:r>
            <a:r>
              <a:rPr lang="es-CO" sz="2500" i="1" dirty="0" smtClean="0"/>
              <a:t>nombre</a:t>
            </a:r>
          </a:p>
          <a:p>
            <a:pPr lvl="1"/>
            <a:r>
              <a:rPr lang="es-CO" sz="2500" dirty="0" smtClean="0"/>
              <a:t>Datos de los profesores asociados a un departamento: </a:t>
            </a:r>
            <a:r>
              <a:rPr lang="es-CO" sz="2500" i="1" dirty="0" smtClean="0"/>
              <a:t>nombre y cédula</a:t>
            </a:r>
            <a:r>
              <a:rPr lang="es-CO" sz="2500" dirty="0" smtClean="0"/>
              <a:t>.</a:t>
            </a:r>
          </a:p>
          <a:p>
            <a:pPr lvl="1"/>
            <a:r>
              <a:rPr lang="es-CO" sz="2500" dirty="0" smtClean="0"/>
              <a:t>Datos de los estudiantes: </a:t>
            </a:r>
            <a:r>
              <a:rPr lang="es-CO" sz="2500" i="1" dirty="0" smtClean="0"/>
              <a:t>nombre.</a:t>
            </a:r>
          </a:p>
          <a:p>
            <a:pPr lvl="1"/>
            <a:r>
              <a:rPr lang="es-CO" sz="2500" dirty="0" smtClean="0"/>
              <a:t>Datos de los cursos que ha dictado cada profesor y que han visto los estudiantes: </a:t>
            </a:r>
            <a:r>
              <a:rPr lang="es-CO" sz="2500" i="1" dirty="0" smtClean="0"/>
              <a:t>nombre del curso</a:t>
            </a:r>
            <a:r>
              <a:rPr lang="es-CO" sz="2500" dirty="0" smtClean="0"/>
              <a:t>.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de datos relacionales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9" y="2121408"/>
            <a:ext cx="4157934" cy="4050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500" dirty="0" smtClean="0"/>
              <a:t>Suponga el siguiente caso, la universidad </a:t>
            </a:r>
            <a:r>
              <a:rPr lang="es-CO" sz="2500" dirty="0" err="1" smtClean="0"/>
              <a:t>Icesi</a:t>
            </a:r>
            <a:r>
              <a:rPr lang="es-CO" sz="2500" dirty="0" smtClean="0"/>
              <a:t> requiere desarrollar un sistema de base de datos que permita almacenar la siguiente información: </a:t>
            </a:r>
          </a:p>
          <a:p>
            <a:pPr lvl="1" algn="just"/>
            <a:r>
              <a:rPr lang="es-CO" sz="2500" dirty="0" smtClean="0"/>
              <a:t>Datos de los departamentos: </a:t>
            </a:r>
            <a:r>
              <a:rPr lang="es-CO" sz="2500" i="1" dirty="0" smtClean="0"/>
              <a:t>nombre</a:t>
            </a:r>
          </a:p>
          <a:p>
            <a:pPr lvl="1"/>
            <a:r>
              <a:rPr lang="es-CO" sz="2500" dirty="0" smtClean="0"/>
              <a:t>Datos de los profesores asociados a un departamento: </a:t>
            </a:r>
            <a:r>
              <a:rPr lang="es-CO" sz="2500" i="1" dirty="0" smtClean="0"/>
              <a:t>nombre y cédula</a:t>
            </a:r>
            <a:r>
              <a:rPr lang="es-CO" sz="2500" dirty="0" smtClean="0"/>
              <a:t>.</a:t>
            </a:r>
          </a:p>
          <a:p>
            <a:pPr lvl="1"/>
            <a:r>
              <a:rPr lang="es-CO" sz="2500" dirty="0" smtClean="0"/>
              <a:t>Datos de los estudiantes: </a:t>
            </a:r>
            <a:r>
              <a:rPr lang="es-CO" sz="2500" i="1" dirty="0" smtClean="0"/>
              <a:t>nombre.</a:t>
            </a:r>
          </a:p>
          <a:p>
            <a:pPr lvl="1"/>
            <a:r>
              <a:rPr lang="es-CO" sz="2500" dirty="0" smtClean="0"/>
              <a:t>Datos de los cursos que ha dictado cada profesor y que han visto los estudiantes: </a:t>
            </a:r>
            <a:r>
              <a:rPr lang="es-CO" sz="2500" i="1" dirty="0" smtClean="0"/>
              <a:t>nombre del curso</a:t>
            </a:r>
            <a:r>
              <a:rPr lang="es-CO" sz="2500" dirty="0" smtClean="0"/>
              <a:t>.</a:t>
            </a:r>
            <a:endParaRPr lang="es-CO" sz="2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4098" name="Picture 2" descr="Resultado de imagen para relationship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05" y="1866977"/>
            <a:ext cx="6274337" cy="41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10280073" y="4636655"/>
            <a:ext cx="848175" cy="108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0243127" y="4876800"/>
            <a:ext cx="885121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144842" y="5676453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Llaves foráneas </a:t>
            </a:r>
            <a:endParaRPr lang="es-CO" dirty="0"/>
          </a:p>
        </p:txBody>
      </p:sp>
      <p:pic>
        <p:nvPicPr>
          <p:cNvPr id="11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3" y="2093976"/>
            <a:ext cx="8977745" cy="2420217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89878"/>
              </p:ext>
            </p:extLst>
          </p:nvPr>
        </p:nvGraphicFramePr>
        <p:xfrm>
          <a:off x="9097818" y="3222721"/>
          <a:ext cx="299258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582">
                  <a:extLst>
                    <a:ext uri="{9D8B030D-6E8A-4147-A177-3AD203B41FA5}">
                      <a16:colId xmlns:a16="http://schemas.microsoft.com/office/drawing/2014/main" val="212954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/>
                        <a:t>Stores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1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name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website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lat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long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4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primary_poc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sales_rep_id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18664"/>
                  </a:ext>
                </a:extLst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Base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1669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982" y="388414"/>
            <a:ext cx="7657226" cy="5579570"/>
          </a:xfrm>
          <a:prstGeom prst="rect">
            <a:avLst/>
          </a:prstGeom>
        </p:spPr>
      </p:pic>
      <p:pic>
        <p:nvPicPr>
          <p:cNvPr id="7170" name="Picture 2" descr="Resultado de imagen para tecnologies 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8" y="2341687"/>
            <a:ext cx="3796629" cy="28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549388" y="6268577"/>
            <a:ext cx="401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5"/>
              </a:rPr>
              <a:t>https://db-engines.com/en/ranking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47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4064</TotalTime>
  <Words>2552</Words>
  <Application>Microsoft Office PowerPoint</Application>
  <PresentationFormat>Panorámica</PresentationFormat>
  <Paragraphs>478</Paragraphs>
  <Slides>55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Rockwell</vt:lpstr>
      <vt:lpstr>Rockwell Condensed</vt:lpstr>
      <vt:lpstr>Wingdings</vt:lpstr>
      <vt:lpstr>Tipo de madera</vt:lpstr>
      <vt:lpstr>Imagen de mapa de bits</vt:lpstr>
      <vt:lpstr>Structured query language</vt:lpstr>
      <vt:lpstr>Presentación de PowerPoint</vt:lpstr>
      <vt:lpstr>Base de datos relacionales</vt:lpstr>
      <vt:lpstr>Base de datos relacionales</vt:lpstr>
      <vt:lpstr>Base de datos relacionales</vt:lpstr>
      <vt:lpstr>Base de datos relacionales</vt:lpstr>
      <vt:lpstr>Base de datos relacionales</vt:lpstr>
      <vt:lpstr>Base de datos relacionales</vt:lpstr>
      <vt:lpstr>Presentación de PowerPoint</vt:lpstr>
      <vt:lpstr>Base de datos relacionales</vt:lpstr>
      <vt:lpstr>Sentencias</vt:lpstr>
      <vt:lpstr>Crear y borrar bases de datos</vt:lpstr>
      <vt:lpstr>Crear y borrar bases de datos</vt:lpstr>
      <vt:lpstr>ejercicios</vt:lpstr>
      <vt:lpstr>Insertar datos</vt:lpstr>
      <vt:lpstr>ejercicio</vt:lpstr>
      <vt:lpstr>select</vt:lpstr>
      <vt:lpstr>EJERCICIOS</vt:lpstr>
      <vt:lpstr>Sintaxis y semántica</vt:lpstr>
      <vt:lpstr>Sintaxis y semántica</vt:lpstr>
      <vt:lpstr>Sintaxis y semántica</vt:lpstr>
      <vt:lpstr>Clausulas en queries</vt:lpstr>
      <vt:lpstr>Ejercicios</vt:lpstr>
      <vt:lpstr>Clausulas en queries</vt:lpstr>
      <vt:lpstr>ejercicios</vt:lpstr>
      <vt:lpstr>Clausulas en queries</vt:lpstr>
      <vt:lpstr>Clausulas en queries</vt:lpstr>
      <vt:lpstr>ejercicios</vt:lpstr>
      <vt:lpstr>Clausulas en queries</vt:lpstr>
      <vt:lpstr>Clausulas en queries</vt:lpstr>
      <vt:lpstr>Clausulas en queries</vt:lpstr>
      <vt:lpstr>ejercicios</vt:lpstr>
      <vt:lpstr>Clausulas en queries</vt:lpstr>
      <vt:lpstr>Clausulas en queries</vt:lpstr>
      <vt:lpstr>ejercicio</vt:lpstr>
      <vt:lpstr>Operaciones aritméticas</vt:lpstr>
      <vt:lpstr>Operaciones aritméticas</vt:lpstr>
      <vt:lpstr>Operaciones lógicas</vt:lpstr>
      <vt:lpstr>Operaciones lógicas</vt:lpstr>
      <vt:lpstr>Operaciones lógicas</vt:lpstr>
      <vt:lpstr>Operaciones lógicas</vt:lpstr>
      <vt:lpstr>Operaciones lógicas</vt:lpstr>
      <vt:lpstr>joins</vt:lpstr>
      <vt:lpstr>joins</vt:lpstr>
      <vt:lpstr>Presentación de PowerPoint</vt:lpstr>
      <vt:lpstr>Inner join</vt:lpstr>
      <vt:lpstr>Inner join</vt:lpstr>
      <vt:lpstr>Inner join</vt:lpstr>
      <vt:lpstr>left join</vt:lpstr>
      <vt:lpstr>left join</vt:lpstr>
      <vt:lpstr>SCHEMA</vt:lpstr>
      <vt:lpstr>alias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646</cp:revision>
  <dcterms:created xsi:type="dcterms:W3CDTF">2018-02-26T14:13:15Z</dcterms:created>
  <dcterms:modified xsi:type="dcterms:W3CDTF">2019-05-17T21:00:07Z</dcterms:modified>
</cp:coreProperties>
</file>