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3" r:id="rId1"/>
  </p:sldMasterIdLst>
  <p:notesMasterIdLst>
    <p:notesMasterId r:id="rId66"/>
  </p:notesMasterIdLst>
  <p:sldIdLst>
    <p:sldId id="402" r:id="rId2"/>
    <p:sldId id="309" r:id="rId3"/>
    <p:sldId id="311" r:id="rId4"/>
    <p:sldId id="385" r:id="rId5"/>
    <p:sldId id="321" r:id="rId6"/>
    <p:sldId id="322" r:id="rId7"/>
    <p:sldId id="323" r:id="rId8"/>
    <p:sldId id="324" r:id="rId9"/>
    <p:sldId id="325" r:id="rId10"/>
    <p:sldId id="386" r:id="rId11"/>
    <p:sldId id="326" r:id="rId12"/>
    <p:sldId id="396" r:id="rId13"/>
    <p:sldId id="327" r:id="rId14"/>
    <p:sldId id="328" r:id="rId15"/>
    <p:sldId id="329" r:id="rId16"/>
    <p:sldId id="387" r:id="rId17"/>
    <p:sldId id="388" r:id="rId18"/>
    <p:sldId id="389" r:id="rId19"/>
    <p:sldId id="390" r:id="rId20"/>
    <p:sldId id="391" r:id="rId21"/>
    <p:sldId id="392" r:id="rId22"/>
    <p:sldId id="333" r:id="rId23"/>
    <p:sldId id="335" r:id="rId24"/>
    <p:sldId id="393" r:id="rId25"/>
    <p:sldId id="338" r:id="rId26"/>
    <p:sldId id="394" r:id="rId27"/>
    <p:sldId id="395" r:id="rId28"/>
    <p:sldId id="339" r:id="rId29"/>
    <p:sldId id="340" r:id="rId30"/>
    <p:sldId id="342" r:id="rId31"/>
    <p:sldId id="397" r:id="rId32"/>
    <p:sldId id="343" r:id="rId33"/>
    <p:sldId id="344" r:id="rId34"/>
    <p:sldId id="398" r:id="rId35"/>
    <p:sldId id="345" r:id="rId36"/>
    <p:sldId id="399" r:id="rId37"/>
    <p:sldId id="346" r:id="rId38"/>
    <p:sldId id="384" r:id="rId39"/>
    <p:sldId id="347" r:id="rId40"/>
    <p:sldId id="349" r:id="rId41"/>
    <p:sldId id="372" r:id="rId42"/>
    <p:sldId id="400"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4" r:id="rId58"/>
    <p:sldId id="365" r:id="rId59"/>
    <p:sldId id="366" r:id="rId60"/>
    <p:sldId id="367" r:id="rId61"/>
    <p:sldId id="379" r:id="rId62"/>
    <p:sldId id="380" r:id="rId63"/>
    <p:sldId id="381" r:id="rId64"/>
    <p:sldId id="382" r:id="rId6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305B"/>
    <a:srgbClr val="4578AF"/>
    <a:srgbClr val="3366FF"/>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4675" autoAdjust="0"/>
  </p:normalViewPr>
  <p:slideViewPr>
    <p:cSldViewPr snapToGrid="0">
      <p:cViewPr varScale="1">
        <p:scale>
          <a:sx n="68" d="100"/>
          <a:sy n="68" d="100"/>
        </p:scale>
        <p:origin x="1446" y="60"/>
      </p:cViewPr>
      <p:guideLst>
        <p:guide orient="horz" pos="2160"/>
        <p:guide pos="2880"/>
      </p:guideLst>
    </p:cSldViewPr>
  </p:slideViewPr>
  <p:outlineViewPr>
    <p:cViewPr>
      <p:scale>
        <a:sx n="33" d="100"/>
        <a:sy n="33" d="100"/>
      </p:scale>
      <p:origin x="0" y="1551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D5C1241-07CA-4AFC-90EA-10DAA391C173}" type="slidenum">
              <a:rPr lang="en-US"/>
              <a:pPr/>
              <a:t>‹#›</a:t>
            </a:fld>
            <a:endParaRPr lang="en-US"/>
          </a:p>
        </p:txBody>
      </p:sp>
    </p:spTree>
    <p:extLst>
      <p:ext uri="{BB962C8B-B14F-4D97-AF65-F5344CB8AC3E}">
        <p14:creationId xmlns:p14="http://schemas.microsoft.com/office/powerpoint/2010/main" val="199360157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9EAEEF-EA87-45A5-AB17-DF2F4D00AFC7}" type="slidenum">
              <a:rPr lang="en-US" altLang="en-US" smtClean="0"/>
              <a:pPr/>
              <a:t>1</a:t>
            </a:fld>
            <a:endParaRPr lang="en-US" altLang="en-US" dirty="0"/>
          </a:p>
        </p:txBody>
      </p:sp>
    </p:spTree>
    <p:extLst>
      <p:ext uri="{BB962C8B-B14F-4D97-AF65-F5344CB8AC3E}">
        <p14:creationId xmlns:p14="http://schemas.microsoft.com/office/powerpoint/2010/main" val="1681122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AB9352-855E-4802-B5C9-52EDE250EB89}" type="slidenum">
              <a:rPr lang="en-US"/>
              <a:pPr/>
              <a:t>13</a:t>
            </a:fld>
            <a:endParaRPr lang="en-US"/>
          </a:p>
        </p:txBody>
      </p:sp>
      <p:sp>
        <p:nvSpPr>
          <p:cNvPr id="365570" name="Rectangle 2"/>
          <p:cNvSpPr>
            <a:spLocks noGrp="1" noRot="1" noChangeAspect="1" noChangeArrowheads="1" noTextEdit="1"/>
          </p:cNvSpPr>
          <p:nvPr>
            <p:ph type="sldImg"/>
          </p:nvPr>
        </p:nvSpPr>
        <p:spPr>
          <a:ln/>
        </p:spPr>
      </p:sp>
      <p:sp>
        <p:nvSpPr>
          <p:cNvPr id="365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94648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87114B-CB5E-49DB-88DF-2A57E6A6F6C8}" type="slidenum">
              <a:rPr lang="en-US"/>
              <a:pPr/>
              <a:t>14</a:t>
            </a:fld>
            <a:endParaRPr lang="en-US"/>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54207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C722DF-CA56-4531-932F-0E17533A9B57}" type="slidenum">
              <a:rPr lang="en-US"/>
              <a:pPr/>
              <a:t>15</a:t>
            </a:fld>
            <a:endParaRPr lang="en-US"/>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62608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7EFF99-9ACC-4D64-9BBB-4686C21A38F1}" type="slidenum">
              <a:rPr lang="en-US"/>
              <a:pPr/>
              <a:t>22</a:t>
            </a:fld>
            <a:endParaRPr lang="en-US"/>
          </a:p>
        </p:txBody>
      </p:sp>
      <p:sp>
        <p:nvSpPr>
          <p:cNvPr id="371714" name="Rectangle 2"/>
          <p:cNvSpPr>
            <a:spLocks noGrp="1" noRot="1" noChangeAspect="1" noChangeArrowheads="1" noTextEdit="1"/>
          </p:cNvSpPr>
          <p:nvPr>
            <p:ph type="sldImg"/>
          </p:nvPr>
        </p:nvSpPr>
        <p:spPr>
          <a:ln/>
        </p:spPr>
      </p:sp>
      <p:sp>
        <p:nvSpPr>
          <p:cNvPr id="371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18185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154885-5A70-469A-BB48-898B6C951506}" type="slidenum">
              <a:rPr lang="en-US"/>
              <a:pPr/>
              <a:t>23</a:t>
            </a:fld>
            <a:endParaRPr lang="en-US"/>
          </a:p>
        </p:txBody>
      </p:sp>
      <p:sp>
        <p:nvSpPr>
          <p:cNvPr id="373762" name="Rectangle 2"/>
          <p:cNvSpPr>
            <a:spLocks noGrp="1" noRot="1" noChangeAspect="1" noChangeArrowheads="1" noTextEdit="1"/>
          </p:cNvSpPr>
          <p:nvPr>
            <p:ph type="sldImg"/>
          </p:nvPr>
        </p:nvSpPr>
        <p:spPr>
          <a:ln/>
        </p:spPr>
      </p:sp>
      <p:sp>
        <p:nvSpPr>
          <p:cNvPr id="3737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57646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26F85E-BC9E-41FA-925E-7AD189DC7087}" type="slidenum">
              <a:rPr lang="en-US"/>
              <a:pPr/>
              <a:t>25</a:t>
            </a:fld>
            <a:endParaRPr lang="en-US"/>
          </a:p>
        </p:txBody>
      </p:sp>
      <p:sp>
        <p:nvSpPr>
          <p:cNvPr id="375810" name="Rectangle 2"/>
          <p:cNvSpPr>
            <a:spLocks noGrp="1" noRot="1" noChangeAspect="1" noChangeArrowheads="1" noTextEdit="1"/>
          </p:cNvSpPr>
          <p:nvPr>
            <p:ph type="sldImg"/>
          </p:nvPr>
        </p:nvSpPr>
        <p:spPr>
          <a:ln/>
        </p:spPr>
      </p:sp>
      <p:sp>
        <p:nvSpPr>
          <p:cNvPr id="3758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01636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D86404-AD2A-4408-B5DB-70205B0114C3}" type="slidenum">
              <a:rPr lang="en-US"/>
              <a:pPr/>
              <a:t>28</a:t>
            </a:fld>
            <a:endParaRPr lang="en-US"/>
          </a:p>
        </p:txBody>
      </p:sp>
      <p:sp>
        <p:nvSpPr>
          <p:cNvPr id="376834" name="Rectangle 2"/>
          <p:cNvSpPr>
            <a:spLocks noGrp="1" noRot="1" noChangeAspect="1" noChangeArrowheads="1" noTextEdit="1"/>
          </p:cNvSpPr>
          <p:nvPr>
            <p:ph type="sldImg"/>
          </p:nvPr>
        </p:nvSpPr>
        <p:spPr>
          <a:ln/>
        </p:spPr>
      </p:sp>
      <p:sp>
        <p:nvSpPr>
          <p:cNvPr id="376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41112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5C6382-5737-462B-A972-EFB09D699BCB}" type="slidenum">
              <a:rPr lang="en-US"/>
              <a:pPr/>
              <a:t>29</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34152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D3661D-97B5-40A9-9146-965C6E8BE644}" type="slidenum">
              <a:rPr lang="en-US"/>
              <a:pPr/>
              <a:t>30</a:t>
            </a:fld>
            <a:endParaRPr lang="en-US"/>
          </a:p>
        </p:txBody>
      </p:sp>
      <p:sp>
        <p:nvSpPr>
          <p:cNvPr id="379906" name="Rectangle 2"/>
          <p:cNvSpPr>
            <a:spLocks noGrp="1" noRot="1" noChangeAspect="1" noChangeArrowheads="1" noTextEdit="1"/>
          </p:cNvSpPr>
          <p:nvPr>
            <p:ph type="sldImg"/>
          </p:nvPr>
        </p:nvSpPr>
        <p:spPr>
          <a:ln/>
        </p:spPr>
      </p:sp>
      <p:sp>
        <p:nvSpPr>
          <p:cNvPr id="379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86672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980431-12F2-4877-B55A-02401C9AA617}" type="slidenum">
              <a:rPr lang="en-US"/>
              <a:pPr/>
              <a:t>32</a:t>
            </a:fld>
            <a:endParaRPr lang="en-US"/>
          </a:p>
        </p:txBody>
      </p:sp>
      <p:sp>
        <p:nvSpPr>
          <p:cNvPr id="380930" name="Rectangle 2"/>
          <p:cNvSpPr>
            <a:spLocks noGrp="1" noRot="1" noChangeAspect="1" noChangeArrowheads="1" noTextEdit="1"/>
          </p:cNvSpPr>
          <p:nvPr>
            <p:ph type="sldImg"/>
          </p:nvPr>
        </p:nvSpPr>
        <p:spPr>
          <a:ln/>
        </p:spPr>
      </p:sp>
      <p:sp>
        <p:nvSpPr>
          <p:cNvPr id="3809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50693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55BFA5-B89E-4693-BD12-1BCA7DC54D00}" type="slidenum">
              <a:rPr lang="en-US"/>
              <a:pPr/>
              <a:t>2</a:t>
            </a:fld>
            <a:endParaRPr lang="en-US"/>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04756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0701F5-75FE-4CAD-B7E6-AC32DEDCB2E8}" type="slidenum">
              <a:rPr lang="en-US"/>
              <a:pPr/>
              <a:t>33</a:t>
            </a:fld>
            <a:endParaRPr lang="en-US"/>
          </a:p>
        </p:txBody>
      </p:sp>
      <p:sp>
        <p:nvSpPr>
          <p:cNvPr id="381954" name="Rectangle 2"/>
          <p:cNvSpPr>
            <a:spLocks noGrp="1" noRot="1" noChangeAspect="1" noChangeArrowheads="1" noTextEdit="1"/>
          </p:cNvSpPr>
          <p:nvPr>
            <p:ph type="sldImg"/>
          </p:nvPr>
        </p:nvSpPr>
        <p:spPr>
          <a:ln/>
        </p:spPr>
      </p:sp>
      <p:sp>
        <p:nvSpPr>
          <p:cNvPr id="3819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94299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F10E6A-F213-41BB-8247-318998A0AD38}" type="slidenum">
              <a:rPr lang="en-US"/>
              <a:pPr/>
              <a:t>35</a:t>
            </a:fld>
            <a:endParaRPr lang="en-US"/>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17252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FD87EB-9AC3-4C41-8F61-C1747F617F10}" type="slidenum">
              <a:rPr lang="en-US"/>
              <a:pPr/>
              <a:t>37</a:t>
            </a:fld>
            <a:endParaRPr lang="en-US"/>
          </a:p>
        </p:txBody>
      </p:sp>
      <p:sp>
        <p:nvSpPr>
          <p:cNvPr id="384002" name="Rectangle 2"/>
          <p:cNvSpPr>
            <a:spLocks noGrp="1" noRot="1" noChangeAspect="1" noChangeArrowheads="1" noTextEdit="1"/>
          </p:cNvSpPr>
          <p:nvPr>
            <p:ph type="sldImg"/>
          </p:nvPr>
        </p:nvSpPr>
        <p:spPr>
          <a:ln/>
        </p:spPr>
      </p:sp>
      <p:sp>
        <p:nvSpPr>
          <p:cNvPr id="384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66044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2CDDDA-FD54-430A-A6E1-674A7B7D54CF}" type="slidenum">
              <a:rPr lang="en-US"/>
              <a:pPr/>
              <a:t>39</a:t>
            </a:fld>
            <a:endParaRPr lang="en-US"/>
          </a:p>
        </p:txBody>
      </p:sp>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32635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59691B-911D-4E7D-9DC2-BAAC096430F9}" type="slidenum">
              <a:rPr lang="en-US"/>
              <a:pPr/>
              <a:t>40</a:t>
            </a:fld>
            <a:endParaRPr lang="en-US"/>
          </a:p>
        </p:txBody>
      </p:sp>
      <p:sp>
        <p:nvSpPr>
          <p:cNvPr id="386050" name="Rectangle 2"/>
          <p:cNvSpPr>
            <a:spLocks noGrp="1" noRot="1" noChangeAspect="1" noChangeArrowheads="1" noTextEdit="1"/>
          </p:cNvSpPr>
          <p:nvPr>
            <p:ph type="sldImg"/>
          </p:nvPr>
        </p:nvSpPr>
        <p:spPr>
          <a:ln/>
        </p:spPr>
      </p:sp>
      <p:sp>
        <p:nvSpPr>
          <p:cNvPr id="3860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909264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EF4918-CFD8-4E23-A5EC-2E18ABB421C7}" type="slidenum">
              <a:rPr lang="en-US"/>
              <a:pPr/>
              <a:t>41</a:t>
            </a:fld>
            <a:endParaRPr 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350774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41B390-1BC9-41EA-BA01-6F627CAA7574}" type="slidenum">
              <a:rPr lang="en-US"/>
              <a:pPr/>
              <a:t>43</a:t>
            </a:fld>
            <a:endParaRPr lang="en-US"/>
          </a:p>
        </p:txBody>
      </p:sp>
      <p:sp>
        <p:nvSpPr>
          <p:cNvPr id="416770" name="Rectangle 2"/>
          <p:cNvSpPr>
            <a:spLocks noGrp="1" noRot="1" noChangeAspect="1" noChangeArrowheads="1" noTextEdit="1"/>
          </p:cNvSpPr>
          <p:nvPr>
            <p:ph type="sldImg"/>
          </p:nvPr>
        </p:nvSpPr>
        <p:spPr>
          <a:ln/>
        </p:spPr>
      </p:sp>
      <p:sp>
        <p:nvSpPr>
          <p:cNvPr id="416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882611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DB2C19-9C6D-41FC-AE2B-059F8A5ED08C}" type="slidenum">
              <a:rPr lang="en-US"/>
              <a:pPr/>
              <a:t>44</a:t>
            </a:fld>
            <a:endParaRPr lang="en-US"/>
          </a:p>
        </p:txBody>
      </p:sp>
      <p:sp>
        <p:nvSpPr>
          <p:cNvPr id="417794" name="Rectangle 2"/>
          <p:cNvSpPr>
            <a:spLocks noGrp="1" noRot="1" noChangeAspect="1" noChangeArrowheads="1" noTextEdit="1"/>
          </p:cNvSpPr>
          <p:nvPr>
            <p:ph type="sldImg"/>
          </p:nvPr>
        </p:nvSpPr>
        <p:spPr>
          <a:ln/>
        </p:spPr>
      </p:sp>
      <p:sp>
        <p:nvSpPr>
          <p:cNvPr id="417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492563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9C3BDF-A17F-4B44-A60D-7385DFF5B612}" type="slidenum">
              <a:rPr lang="en-US"/>
              <a:pPr/>
              <a:t>45</a:t>
            </a:fld>
            <a:endParaRPr lang="en-US"/>
          </a:p>
        </p:txBody>
      </p:sp>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838094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CABE26-F963-4738-9D9F-48D8FDDB8A58}" type="slidenum">
              <a:rPr lang="en-US"/>
              <a:pPr/>
              <a:t>46</a:t>
            </a:fld>
            <a:endParaRPr lang="en-US"/>
          </a:p>
        </p:txBody>
      </p:sp>
      <p:sp>
        <p:nvSpPr>
          <p:cNvPr id="419842" name="Rectangle 2"/>
          <p:cNvSpPr>
            <a:spLocks noGrp="1" noRot="1" noChangeAspect="1" noChangeArrowheads="1" noTextEdit="1"/>
          </p:cNvSpPr>
          <p:nvPr>
            <p:ph type="sldImg"/>
          </p:nvPr>
        </p:nvSpPr>
        <p:spPr>
          <a:ln/>
        </p:spPr>
      </p:sp>
      <p:sp>
        <p:nvSpPr>
          <p:cNvPr id="419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54739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280854-901A-4E08-9E8B-C997674F9AFF}" type="slidenum">
              <a:rPr lang="en-US"/>
              <a:pPr/>
              <a:t>3</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6898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0D9063-9F1C-434D-AFFE-EA925319C21D}" type="slidenum">
              <a:rPr lang="en-US"/>
              <a:pPr/>
              <a:t>47</a:t>
            </a:fld>
            <a:endParaRPr lang="en-US"/>
          </a:p>
        </p:txBody>
      </p:sp>
      <p:sp>
        <p:nvSpPr>
          <p:cNvPr id="420866" name="Rectangle 2"/>
          <p:cNvSpPr>
            <a:spLocks noGrp="1" noRot="1" noChangeAspect="1" noChangeArrowheads="1" noTextEdit="1"/>
          </p:cNvSpPr>
          <p:nvPr>
            <p:ph type="sldImg"/>
          </p:nvPr>
        </p:nvSpPr>
        <p:spPr>
          <a:ln/>
        </p:spPr>
      </p:sp>
      <p:sp>
        <p:nvSpPr>
          <p:cNvPr id="420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26023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88E433-8DEF-4665-A1C6-8A4B49836F47}" type="slidenum">
              <a:rPr lang="en-US"/>
              <a:pPr/>
              <a:t>48</a:t>
            </a:fld>
            <a:endParaRPr lang="en-US"/>
          </a:p>
        </p:txBody>
      </p:sp>
      <p:sp>
        <p:nvSpPr>
          <p:cNvPr id="421890" name="Rectangle 2"/>
          <p:cNvSpPr>
            <a:spLocks noGrp="1" noRot="1" noChangeAspect="1" noChangeArrowheads="1" noTextEdit="1"/>
          </p:cNvSpPr>
          <p:nvPr>
            <p:ph type="sldImg"/>
          </p:nvPr>
        </p:nvSpPr>
        <p:spPr>
          <a:ln/>
        </p:spPr>
      </p:sp>
      <p:sp>
        <p:nvSpPr>
          <p:cNvPr id="421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1373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6426F1-1CEF-4290-A214-04BE29F4F0B0}" type="slidenum">
              <a:rPr lang="en-US"/>
              <a:pPr/>
              <a:t>49</a:t>
            </a:fld>
            <a:endParaRPr lang="en-US"/>
          </a:p>
        </p:txBody>
      </p:sp>
      <p:sp>
        <p:nvSpPr>
          <p:cNvPr id="422914" name="Rectangle 2"/>
          <p:cNvSpPr>
            <a:spLocks noGrp="1" noRot="1" noChangeAspect="1" noChangeArrowheads="1" noTextEdit="1"/>
          </p:cNvSpPr>
          <p:nvPr>
            <p:ph type="sldImg"/>
          </p:nvPr>
        </p:nvSpPr>
        <p:spPr>
          <a:ln/>
        </p:spPr>
      </p:sp>
      <p:sp>
        <p:nvSpPr>
          <p:cNvPr id="422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654591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AA474E-3843-4DD2-BB74-02BD81DEA2DF}" type="slidenum">
              <a:rPr lang="en-US"/>
              <a:pPr/>
              <a:t>50</a:t>
            </a:fld>
            <a:endParaRPr lang="en-US"/>
          </a:p>
        </p:txBody>
      </p:sp>
      <p:sp>
        <p:nvSpPr>
          <p:cNvPr id="423938" name="Rectangle 2"/>
          <p:cNvSpPr>
            <a:spLocks noGrp="1" noRot="1" noChangeAspect="1" noChangeArrowheads="1" noTextEdit="1"/>
          </p:cNvSpPr>
          <p:nvPr>
            <p:ph type="sldImg"/>
          </p:nvPr>
        </p:nvSpPr>
        <p:spPr>
          <a:ln/>
        </p:spPr>
      </p:sp>
      <p:sp>
        <p:nvSpPr>
          <p:cNvPr id="423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182857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2403CE-AEF2-48F6-9888-DB67497B0756}" type="slidenum">
              <a:rPr lang="en-US"/>
              <a:pPr/>
              <a:t>51</a:t>
            </a:fld>
            <a:endParaRPr lang="en-US"/>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832520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B6C54D-721F-40BF-A533-C4E402E28D58}" type="slidenum">
              <a:rPr lang="en-US"/>
              <a:pPr/>
              <a:t>52</a:t>
            </a:fld>
            <a:endParaRPr lang="en-US"/>
          </a:p>
        </p:txBody>
      </p:sp>
      <p:sp>
        <p:nvSpPr>
          <p:cNvPr id="425986" name="Rectangle 2"/>
          <p:cNvSpPr>
            <a:spLocks noGrp="1" noRot="1" noChangeAspect="1" noChangeArrowheads="1" noTextEdit="1"/>
          </p:cNvSpPr>
          <p:nvPr>
            <p:ph type="sldImg"/>
          </p:nvPr>
        </p:nvSpPr>
        <p:spPr>
          <a:ln/>
        </p:spPr>
      </p:sp>
      <p:sp>
        <p:nvSpPr>
          <p:cNvPr id="425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932597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2A8879-2BE2-4425-ABD6-0D718A397E38}" type="slidenum">
              <a:rPr lang="en-US"/>
              <a:pPr/>
              <a:t>53</a:t>
            </a:fld>
            <a:endParaRPr lang="en-US"/>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20659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DADF8E-8E2F-442B-917F-1EA8A20137E0}" type="slidenum">
              <a:rPr lang="en-US"/>
              <a:pPr/>
              <a:t>54</a:t>
            </a:fld>
            <a:endParaRPr lang="en-US"/>
          </a:p>
        </p:txBody>
      </p:sp>
      <p:sp>
        <p:nvSpPr>
          <p:cNvPr id="428034" name="Rectangle 2"/>
          <p:cNvSpPr>
            <a:spLocks noGrp="1" noRot="1" noChangeAspect="1" noChangeArrowheads="1" noTextEdit="1"/>
          </p:cNvSpPr>
          <p:nvPr>
            <p:ph type="sldImg"/>
          </p:nvPr>
        </p:nvSpPr>
        <p:spPr>
          <a:ln/>
        </p:spPr>
      </p:sp>
      <p:sp>
        <p:nvSpPr>
          <p:cNvPr id="428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412682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441B7A-EDF3-48EC-800B-32E8AF99BFB3}" type="slidenum">
              <a:rPr lang="en-US"/>
              <a:pPr/>
              <a:t>55</a:t>
            </a:fld>
            <a:endParaRPr lang="en-US"/>
          </a:p>
        </p:txBody>
      </p:sp>
      <p:sp>
        <p:nvSpPr>
          <p:cNvPr id="429058" name="Rectangle 2"/>
          <p:cNvSpPr>
            <a:spLocks noGrp="1" noRot="1" noChangeAspect="1" noChangeArrowheads="1" noTextEdit="1"/>
          </p:cNvSpPr>
          <p:nvPr>
            <p:ph type="sldImg"/>
          </p:nvPr>
        </p:nvSpPr>
        <p:spPr>
          <a:ln/>
        </p:spPr>
      </p:sp>
      <p:sp>
        <p:nvSpPr>
          <p:cNvPr id="429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074759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436D19-A37D-4696-B48B-85042EAF3681}" type="slidenum">
              <a:rPr lang="en-US"/>
              <a:pPr/>
              <a:t>56</a:t>
            </a:fld>
            <a:endParaRPr lang="en-US"/>
          </a:p>
        </p:txBody>
      </p:sp>
      <p:sp>
        <p:nvSpPr>
          <p:cNvPr id="430082" name="Rectangle 2"/>
          <p:cNvSpPr>
            <a:spLocks noGrp="1" noRot="1" noChangeAspect="1" noChangeArrowheads="1" noTextEdit="1"/>
          </p:cNvSpPr>
          <p:nvPr>
            <p:ph type="sldImg"/>
          </p:nvPr>
        </p:nvSpPr>
        <p:spPr>
          <a:ln/>
        </p:spPr>
      </p:sp>
      <p:sp>
        <p:nvSpPr>
          <p:cNvPr id="430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92160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497D3D-E83B-48B2-B1B6-DCFB13D3061A}" type="slidenum">
              <a:rPr lang="en-US"/>
              <a:pPr/>
              <a:t>5</a:t>
            </a:fld>
            <a:endParaRPr lang="en-US"/>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790473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C3E682-F876-4F68-9D99-1BE87175551D}" type="slidenum">
              <a:rPr lang="en-US"/>
              <a:pPr/>
              <a:t>57</a:t>
            </a:fld>
            <a:endParaRPr lang="en-US"/>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77202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58F884-0816-4B07-9B90-388261BA925C}" type="slidenum">
              <a:rPr lang="en-US"/>
              <a:pPr/>
              <a:t>58</a:t>
            </a:fld>
            <a:endParaRPr lang="en-US"/>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687671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551A24-E0A5-4D59-B2F1-995063ABF96D}" type="slidenum">
              <a:rPr lang="en-US"/>
              <a:pPr/>
              <a:t>59</a:t>
            </a:fld>
            <a:endParaRPr lang="en-US"/>
          </a:p>
        </p:txBody>
      </p:sp>
      <p:sp>
        <p:nvSpPr>
          <p:cNvPr id="433154" name="Rectangle 2"/>
          <p:cNvSpPr>
            <a:spLocks noGrp="1" noRot="1" noChangeAspect="1" noChangeArrowheads="1" noTextEdit="1"/>
          </p:cNvSpPr>
          <p:nvPr>
            <p:ph type="sldImg"/>
          </p:nvPr>
        </p:nvSpPr>
        <p:spPr>
          <a:ln/>
        </p:spPr>
      </p:sp>
      <p:sp>
        <p:nvSpPr>
          <p:cNvPr id="433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951919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27BCA6-6BE2-44B3-BDAF-85B2B2ABCFFC}" type="slidenum">
              <a:rPr lang="en-US"/>
              <a:pPr/>
              <a:t>60</a:t>
            </a:fld>
            <a:endParaRPr lang="en-US"/>
          </a:p>
        </p:txBody>
      </p:sp>
      <p:sp>
        <p:nvSpPr>
          <p:cNvPr id="434178" name="Rectangle 2"/>
          <p:cNvSpPr>
            <a:spLocks noGrp="1" noRot="1" noChangeAspect="1" noChangeArrowheads="1" noTextEdit="1"/>
          </p:cNvSpPr>
          <p:nvPr>
            <p:ph type="sldImg"/>
          </p:nvPr>
        </p:nvSpPr>
        <p:spPr>
          <a:ln/>
        </p:spPr>
      </p:sp>
      <p:sp>
        <p:nvSpPr>
          <p:cNvPr id="434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489179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55BFA5-B89E-4693-BD12-1BCA7DC54D00}" type="slidenum">
              <a:rPr lang="en-US"/>
              <a:pPr/>
              <a:t>64</a:t>
            </a:fld>
            <a:endParaRPr lang="en-US"/>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99388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0F865B-E81A-48D0-AF4A-5B2F526AF6D3}" type="slidenum">
              <a:rPr lang="en-US"/>
              <a:pPr/>
              <a:t>6</a:t>
            </a:fld>
            <a:endParaRPr lang="en-US"/>
          </a:p>
        </p:txBody>
      </p:sp>
      <p:sp>
        <p:nvSpPr>
          <p:cNvPr id="360450" name="Rectangle 2"/>
          <p:cNvSpPr>
            <a:spLocks noGrp="1" noRot="1" noChangeAspect="1" noChangeArrowheads="1" noTextEdit="1"/>
          </p:cNvSpPr>
          <p:nvPr>
            <p:ph type="sldImg"/>
          </p:nvPr>
        </p:nvSpPr>
        <p:spPr>
          <a:ln/>
        </p:spPr>
      </p:sp>
      <p:sp>
        <p:nvSpPr>
          <p:cNvPr id="360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9524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165F88-6924-48EA-B425-7A866E46B7A8}" type="slidenum">
              <a:rPr lang="en-US"/>
              <a:pPr/>
              <a:t>7</a:t>
            </a:fld>
            <a:endParaRPr lang="en-US"/>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22916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51EC06-FEA1-417C-B06D-DE261F6BBF83}" type="slidenum">
              <a:rPr lang="en-US"/>
              <a:pPr/>
              <a:t>8</a:t>
            </a:fld>
            <a:endParaRPr lang="en-US"/>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67711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A2B80C-89CF-405C-907A-83404FAE9648}" type="slidenum">
              <a:rPr lang="en-US"/>
              <a:pPr/>
              <a:t>9</a:t>
            </a:fld>
            <a:endParaRPr lang="en-US"/>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24926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61091A-E50F-4DA7-A599-720E87B399F3}" type="slidenum">
              <a:rPr lang="en-US"/>
              <a:pPr/>
              <a:t>11</a:t>
            </a:fld>
            <a:endParaRPr lang="en-US"/>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75572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hapter Opener">
    <p:spTree>
      <p:nvGrpSpPr>
        <p:cNvPr id="1" name=""/>
        <p:cNvGrpSpPr/>
        <p:nvPr/>
      </p:nvGrpSpPr>
      <p:grpSpPr>
        <a:xfrm>
          <a:off x="0" y="0"/>
          <a:ext cx="0" cy="0"/>
          <a:chOff x="0" y="0"/>
          <a:chExt cx="0" cy="0"/>
        </a:xfrm>
      </p:grpSpPr>
      <p:sp>
        <p:nvSpPr>
          <p:cNvPr id="16" name="Rectangle 15"/>
          <p:cNvSpPr/>
          <p:nvPr/>
        </p:nvSpPr>
        <p:spPr bwMode="white">
          <a:xfrm>
            <a:off x="0" y="0"/>
            <a:ext cx="9144000" cy="1371600"/>
          </a:xfrm>
          <a:prstGeom prst="rect">
            <a:avLst/>
          </a:prstGeom>
          <a:solidFill>
            <a:srgbClr val="593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p:cNvSpPr>
            <a:spLocks noGrp="1"/>
          </p:cNvSpPr>
          <p:nvPr>
            <p:ph type="title"/>
          </p:nvPr>
        </p:nvSpPr>
        <p:spPr>
          <a:xfrm>
            <a:off x="457200" y="228600"/>
            <a:ext cx="8229600" cy="622828"/>
          </a:xfrm>
        </p:spPr>
        <p:txBody>
          <a:bodyPr anchor="t">
            <a:noAutofit/>
          </a:bodyPr>
          <a:lstStyle>
            <a:lvl1pPr>
              <a:defRPr sz="3600">
                <a:latin typeface="Arial" pitchFamily="34" charset="0"/>
                <a:ea typeface="Verdana" pitchFamily="34" charset="0"/>
                <a:cs typeface="Arial" pitchFamily="34" charset="0"/>
              </a:defRPr>
            </a:lvl1pPr>
          </a:lstStyle>
          <a:p>
            <a:r>
              <a:rPr lang="en-US"/>
              <a:t>Click to edit Master title style</a:t>
            </a:r>
            <a:endParaRPr lang="en-US" dirty="0"/>
          </a:p>
        </p:txBody>
      </p:sp>
      <p:sp>
        <p:nvSpPr>
          <p:cNvPr id="7" name="Conten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400">
                <a:solidFill>
                  <a:schemeClr val="bg1"/>
                </a:solidFill>
                <a:latin typeface="Arial" pitchFamily="34" charset="0"/>
                <a:ea typeface="Verdana" pitchFamily="34" charset="0"/>
                <a:cs typeface="Arial" pitchFamily="34" charset="0"/>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atin typeface="Arial" pitchFamily="34" charset="0"/>
                <a:ea typeface="Verdana" pitchFamily="34" charset="0"/>
                <a:cs typeface="Arial" pitchFamily="34" charset="0"/>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800">
                <a:latin typeface="Arial" pitchFamily="34" charset="0"/>
                <a:ea typeface="Verdana" pitchFamily="34" charset="0"/>
                <a:cs typeface="Arial" pitchFamily="34" charset="0"/>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3" name="Rectangle 12"/>
          <p:cNvSpPr/>
          <p:nvPr/>
        </p:nvSpPr>
        <p:spPr bwMode="white">
          <a:xfrm>
            <a:off x="-7938" y="6248400"/>
            <a:ext cx="9161464" cy="629874"/>
          </a:xfrm>
          <a:prstGeom prst="rect">
            <a:avLst/>
          </a:prstGeom>
          <a:solidFill>
            <a:srgbClr val="593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sz="quarter" idx="16"/>
          </p:nvPr>
        </p:nvSpPr>
        <p:spPr>
          <a:xfrm>
            <a:off x="1600200" y="6285230"/>
            <a:ext cx="7543800" cy="572770"/>
          </a:xfrm>
          <a:solidFill>
            <a:srgbClr val="59305B"/>
          </a:solidFill>
        </p:spPr>
        <p:txBody>
          <a:bodyPr>
            <a:noAutofit/>
          </a:bodyPr>
          <a:lstStyle>
            <a:lvl1pPr algn="ctr">
              <a:defRPr sz="1100">
                <a:latin typeface="Arial" pitchFamily="34" charset="0"/>
                <a:cs typeface="Arial" pitchFamily="34" charset="0"/>
              </a:defRPr>
            </a:lvl1pPr>
            <a:lvl2pPr>
              <a:defRPr sz="1100">
                <a:latin typeface="Arial" pitchFamily="34" charset="0"/>
                <a:cs typeface="Arial" pitchFamily="34" charset="0"/>
              </a:defRPr>
            </a:lvl2pPr>
            <a:lvl3pPr>
              <a:defRPr sz="1100">
                <a:latin typeface="Arial" pitchFamily="34" charset="0"/>
                <a:cs typeface="Arial" pitchFamily="34" charset="0"/>
              </a:defRPr>
            </a:lvl3pPr>
            <a:lvl4pPr>
              <a:defRPr sz="1100">
                <a:latin typeface="Arial" pitchFamily="34" charset="0"/>
                <a:cs typeface="Arial" pitchFamily="34" charset="0"/>
              </a:defRPr>
            </a:lvl4pPr>
            <a:lvl5pPr>
              <a:defRPr sz="1100">
                <a:latin typeface="Arial" pitchFamily="34" charset="0"/>
                <a:cs typeface="Arial" pitchFamily="34" charset="0"/>
              </a:defRPr>
            </a:lvl5pPr>
          </a:lstStyle>
          <a:p>
            <a:pPr lvl="0"/>
            <a:r>
              <a:rPr lang="en-US"/>
              <a:t>Click to edit Master text styles</a:t>
            </a:r>
          </a:p>
        </p:txBody>
      </p:sp>
    </p:spTree>
    <p:extLst>
      <p:ext uri="{BB962C8B-B14F-4D97-AF65-F5344CB8AC3E}">
        <p14:creationId xmlns:p14="http://schemas.microsoft.com/office/powerpoint/2010/main" val="3368198219"/>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 y="27709"/>
            <a:ext cx="9052560" cy="1039091"/>
          </a:xfrm>
        </p:spPr>
        <p:txBody>
          <a:bodyPr>
            <a:normAutofit/>
          </a:bodyPr>
          <a:lstStyle>
            <a:lvl1pPr algn="ctr">
              <a:defRPr sz="3600">
                <a:latin typeface="Arial" pitchFamily="34" charset="0"/>
                <a:ea typeface="Verdana"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461963" indent="-461963">
              <a:buClr>
                <a:srgbClr val="59305B"/>
              </a:buClr>
              <a:buSzPct val="100000"/>
              <a:defRPr/>
            </a:lvl1pPr>
            <a:lvl2pPr marL="914400" indent="-457200">
              <a:buClr>
                <a:srgbClr val="59305B"/>
              </a:buClr>
              <a:defRPr/>
            </a:lvl2pPr>
            <a:lvl3pPr marL="1376363" indent="-461963">
              <a:buClr>
                <a:srgbClr val="59305B"/>
              </a:buClr>
              <a:buFont typeface="Wingdings" pitchFamily="2" charset="2"/>
              <a:buChar char="§"/>
              <a:defRPr/>
            </a:lvl3pPr>
            <a:lvl4pPr marL="1600200" indent="-228600">
              <a:buClr>
                <a:srgbClr val="59305B"/>
              </a:buClr>
              <a:buFont typeface="Courier New" pitchFamily="49" charset="0"/>
              <a:buChar char="o"/>
              <a:defRPr/>
            </a:lvl4pPr>
            <a:lvl5pPr>
              <a:buClr>
                <a:srgbClr val="59305B"/>
              </a:buCl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086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Figure + Caption Layout">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10" name="Title 1"/>
          <p:cNvSpPr>
            <a:spLocks noGrp="1"/>
          </p:cNvSpPr>
          <p:nvPr>
            <p:ph type="title"/>
          </p:nvPr>
        </p:nvSpPr>
        <p:spPr>
          <a:xfrm>
            <a:off x="519169" y="357626"/>
            <a:ext cx="8032638" cy="1004011"/>
          </a:xfrm>
        </p:spPr>
        <p:txBody>
          <a:bodyPr>
            <a:normAutofit/>
          </a:bodyPr>
          <a:lstStyle>
            <a:lvl1pPr algn="ctr">
              <a:defRPr sz="3600" b="0">
                <a:solidFill>
                  <a:schemeClr val="tx1"/>
                </a:solidFill>
              </a:defRPr>
            </a:lvl1pPr>
          </a:lstStyle>
          <a:p>
            <a:r>
              <a:rPr lang="en-US"/>
              <a:t>Click to edit Master title style</a:t>
            </a:r>
            <a:endParaRPr lang="en-US" dirty="0"/>
          </a:p>
        </p:txBody>
      </p:sp>
      <p:sp>
        <p:nvSpPr>
          <p:cNvPr id="3" name="Picture Placeholder 2"/>
          <p:cNvSpPr>
            <a:spLocks noGrp="1"/>
          </p:cNvSpPr>
          <p:nvPr>
            <p:ph type="pic" sz="quarter" idx="10"/>
          </p:nvPr>
        </p:nvSpPr>
        <p:spPr>
          <a:xfrm>
            <a:off x="1143000" y="1752600"/>
            <a:ext cx="6997700" cy="3429000"/>
          </a:xfrm>
        </p:spPr>
        <p:txBody>
          <a:bodyPr/>
          <a:lstStyle>
            <a:lvl1pPr>
              <a:buClr>
                <a:srgbClr val="000091"/>
              </a:buClr>
              <a:defRPr/>
            </a:lvl1pPr>
          </a:lstStyle>
          <a:p>
            <a:r>
              <a:rPr lang="en-US" dirty="0"/>
              <a:t>Click icon to add picture</a:t>
            </a:r>
          </a:p>
        </p:txBody>
      </p:sp>
      <p:sp>
        <p:nvSpPr>
          <p:cNvPr id="11" name="Text Placeholder 3"/>
          <p:cNvSpPr>
            <a:spLocks noGrp="1"/>
          </p:cNvSpPr>
          <p:nvPr>
            <p:ph type="body" sz="half" idx="2"/>
          </p:nvPr>
        </p:nvSpPr>
        <p:spPr>
          <a:xfrm>
            <a:off x="519169" y="5486400"/>
            <a:ext cx="8032638" cy="6651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p:nvPr/>
        </p:nvSpPr>
        <p:spPr bwMode="white">
          <a:xfrm>
            <a:off x="-7937" y="6248400"/>
            <a:ext cx="9151937" cy="617539"/>
          </a:xfrm>
          <a:prstGeom prst="rect">
            <a:avLst/>
          </a:prstGeom>
          <a:solidFill>
            <a:srgbClr val="5930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3"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6345959"/>
            <a:ext cx="1316182" cy="435841"/>
          </a:xfrm>
          <a:prstGeom prst="rect">
            <a:avLst/>
          </a:prstGeom>
          <a:solidFill>
            <a:srgbClr val="59305B"/>
          </a:solidFill>
          <a:ln>
            <a:noFill/>
          </a:ln>
        </p:spPr>
      </p:pic>
      <p:sp>
        <p:nvSpPr>
          <p:cNvPr id="8" name="Copyright" descr="Pearson: Copyright 2015, 2012, 2009"/>
          <p:cNvSpPr txBox="1">
            <a:spLocks noChangeArrowheads="1"/>
          </p:cNvSpPr>
          <p:nvPr/>
        </p:nvSpPr>
        <p:spPr bwMode="auto">
          <a:xfrm>
            <a:off x="1524000" y="6398426"/>
            <a:ext cx="7012763" cy="347987"/>
          </a:xfrm>
          <a:prstGeom prst="rect">
            <a:avLst/>
          </a:prstGeom>
          <a:solidFill>
            <a:srgbClr val="59305B"/>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sz="1200" dirty="0">
                <a:solidFill>
                  <a:schemeClr val="bg1"/>
                </a:solidFill>
              </a:rPr>
              <a:t>Copyright © 2016 Cengage Learning®. May not be scanned, copied or duplicated, or posted to a publicly accessible website, in whole or in part. </a:t>
            </a:r>
          </a:p>
        </p:txBody>
      </p:sp>
    </p:spTree>
    <p:extLst>
      <p:ext uri="{BB962C8B-B14F-4D97-AF65-F5344CB8AC3E}">
        <p14:creationId xmlns:p14="http://schemas.microsoft.com/office/powerpoint/2010/main" val="3391149946"/>
      </p:ext>
    </p:extLst>
  </p:cSld>
  <p:clrMapOvr>
    <a:masterClrMapping/>
  </p:clrMapOvr>
  <p:transition spd="slow"/>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type="title"/>
          </p:nvPr>
        </p:nvSpPr>
        <p:spPr>
          <a:xfrm>
            <a:off x="457200" y="27709"/>
            <a:ext cx="8229600" cy="1039091"/>
          </a:xfrm>
          <a:prstGeom prst="rect">
            <a:avLst/>
          </a:prstGeom>
        </p:spPr>
        <p:txBody>
          <a:bodyPr vert="horz" lIns="91440" tIns="45720" rIns="91440" bIns="45720" rtlCol="0" anchor="ctr">
            <a:normAutofit/>
          </a:bodyPr>
          <a:lstStyle/>
          <a:p>
            <a:r>
              <a:rPr lang="en-US"/>
              <a:t>Click to edit Master title style</a:t>
            </a:r>
          </a:p>
        </p:txBody>
      </p:sp>
      <p:sp>
        <p:nvSpPr>
          <p:cNvPr id="3" name="Content Placeholder 2"/>
          <p:cNvSpPr>
            <a:spLocks noGrp="1"/>
          </p:cNvSpPr>
          <p:nvPr>
            <p:ph type="body" idx="1"/>
          </p:nvPr>
        </p:nvSpPr>
        <p:spPr>
          <a:xfrm>
            <a:off x="228600" y="1295400"/>
            <a:ext cx="8763000" cy="4830763"/>
          </a:xfrm>
          <a:prstGeom prst="rect">
            <a:avLst/>
          </a:prstGeom>
        </p:spPr>
        <p:txBody>
          <a:bodyPr vert="horz" lIns="91440" tIns="45720" rIns="91440" bIns="45720" rtlCol="0">
            <a:normAutofit/>
          </a:bodyPr>
          <a:lstStyle/>
          <a:p>
            <a:pPr marL="461963" lvl="0" indent="-461963">
              <a:buSzPct val="100000"/>
            </a:pPr>
            <a:r>
              <a:rPr lang="en-US" dirty="0"/>
              <a:t>Click to edit Master text styles</a:t>
            </a:r>
          </a:p>
          <a:p>
            <a:pPr marL="914400" lvl="1" indent="-457200"/>
            <a:r>
              <a:rPr lang="en-US" dirty="0"/>
              <a:t>Second level</a:t>
            </a:r>
          </a:p>
          <a:p>
            <a:pPr marL="1376363" lvl="2" indent="-461963"/>
            <a:r>
              <a:rPr lang="en-US" dirty="0"/>
              <a:t>Third level</a:t>
            </a:r>
          </a:p>
          <a:p>
            <a:pPr lvl="3"/>
            <a:r>
              <a:rPr lang="en-US" dirty="0"/>
              <a:t>Fourth level</a:t>
            </a:r>
          </a:p>
          <a:p>
            <a:pPr lvl="4"/>
            <a:r>
              <a:rPr lang="en-US" dirty="0"/>
              <a:t>Fifth level</a:t>
            </a:r>
          </a:p>
        </p:txBody>
      </p:sp>
      <p:sp>
        <p:nvSpPr>
          <p:cNvPr id="7" name="Rectangle 6"/>
          <p:cNvSpPr/>
          <p:nvPr/>
        </p:nvSpPr>
        <p:spPr bwMode="white">
          <a:xfrm>
            <a:off x="0" y="0"/>
            <a:ext cx="9144000" cy="1133554"/>
          </a:xfrm>
          <a:prstGeom prst="rect">
            <a:avLst/>
          </a:prstGeom>
          <a:solidFill>
            <a:srgbClr val="593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bwMode="white">
          <a:xfrm>
            <a:off x="-7938" y="6248400"/>
            <a:ext cx="9161464" cy="629874"/>
          </a:xfrm>
          <a:prstGeom prst="rect">
            <a:avLst/>
          </a:prstGeom>
          <a:solidFill>
            <a:srgbClr val="593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pyright" descr="Pearson: Copyright 2015, 2012, 2009"/>
          <p:cNvSpPr txBox="1">
            <a:spLocks noChangeArrowheads="1"/>
          </p:cNvSpPr>
          <p:nvPr/>
        </p:nvSpPr>
        <p:spPr bwMode="auto">
          <a:xfrm>
            <a:off x="1524000" y="6398426"/>
            <a:ext cx="7012763" cy="347987"/>
          </a:xfrm>
          <a:prstGeom prst="rect">
            <a:avLst/>
          </a:prstGeom>
          <a:solidFill>
            <a:srgbClr val="59305B"/>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sz="1200" dirty="0">
                <a:solidFill>
                  <a:schemeClr val="bg1"/>
                </a:solidFill>
              </a:rPr>
              <a:t>Copyright</a:t>
            </a:r>
            <a:r>
              <a:rPr lang="en-US" sz="1200" baseline="0" dirty="0">
                <a:solidFill>
                  <a:schemeClr val="bg1"/>
                </a:solidFill>
              </a:rPr>
              <a:t> </a:t>
            </a:r>
            <a:r>
              <a:rPr lang="en-US" sz="1200" dirty="0">
                <a:solidFill>
                  <a:schemeClr val="bg1"/>
                </a:solidFill>
              </a:rPr>
              <a:t>© 2016 Cengage Learning®. May not be scanned, copied or duplicated, or posted to a publicly accessible website, in whole or in part. </a:t>
            </a:r>
          </a:p>
        </p:txBody>
      </p:sp>
      <p:pic>
        <p:nvPicPr>
          <p:cNvPr id="16" name="Picture 4"/>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59305B"/>
          </a:solidFill>
          <a:ln>
            <a:noFill/>
          </a:ln>
        </p:spPr>
      </p:pic>
    </p:spTree>
    <p:extLst>
      <p:ext uri="{BB962C8B-B14F-4D97-AF65-F5344CB8AC3E}">
        <p14:creationId xmlns:p14="http://schemas.microsoft.com/office/powerpoint/2010/main" val="1731087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hf sldNum="0" hdr="0" dt="0"/>
  <p:txStyles>
    <p:titleStyle>
      <a:lvl1pPr algn="ctr" defTabSz="914400" rtl="0" eaLnBrk="1" latinLnBrk="0" hangingPunct="1">
        <a:spcBef>
          <a:spcPct val="0"/>
        </a:spcBef>
        <a:buNone/>
        <a:defRPr sz="36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59305B"/>
        </a:buClr>
        <a:buFont typeface="Arial" pitchFamily="34" charset="0"/>
        <a:buChar char="•"/>
        <a:defRPr lang="en-US" sz="2600" kern="1200" dirty="0" smtClean="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59305B"/>
        </a:buClr>
        <a:buFont typeface="Arial" pitchFamily="34" charset="0"/>
        <a:buChar char="–"/>
        <a:defRPr lang="en-US" sz="2400" kern="1200" dirty="0" smtClean="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59305B"/>
        </a:buClr>
        <a:buFont typeface="Wingdings" pitchFamily="2" charset="2"/>
        <a:buChar char="§"/>
        <a:defRPr lang="en-US" sz="2200" kern="1200" dirty="0" smtClean="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59305B"/>
        </a:buClr>
        <a:buFont typeface="Courier New" pitchFamily="49" charset="0"/>
        <a:buChar char="o"/>
        <a:defRPr lang="en-US" sz="2000" kern="1200" dirty="0" smtClean="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59305B"/>
        </a:buClr>
        <a:buFont typeface="Arial" pitchFamily="34" charset="0"/>
        <a:buChar char="»"/>
        <a:defRPr lang="en-US" sz="2000" kern="1200" dirty="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2.gif"/></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9.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6.gif"/></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43.gif"/></Relationships>
</file>

<file path=ppt/slides/_rels/slide52.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48.gif"/><Relationship Id="rId4" Type="http://schemas.openxmlformats.org/officeDocument/2006/relationships/image" Target="../media/image47.gi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9.gif"/><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0.gif"/><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51.gif"/><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53.gif"/><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9740"/>
            <a:ext cx="9144000" cy="1303715"/>
          </a:xfrm>
        </p:spPr>
        <p:txBody>
          <a:bodyPr/>
          <a:lstStyle/>
          <a:p>
            <a:pPr algn="l">
              <a:spcBef>
                <a:spcPts val="300"/>
              </a:spcBef>
            </a:pPr>
            <a:r>
              <a:rPr lang="en-US" dirty="0"/>
              <a:t>Microsoft Visual Basic 2017 </a:t>
            </a:r>
            <a:br>
              <a:rPr lang="en-US" dirty="0"/>
            </a:br>
            <a:r>
              <a:rPr lang="en-US" sz="3200" dirty="0"/>
              <a:t>for Windows®, Web, and Database Applications</a:t>
            </a:r>
          </a:p>
        </p:txBody>
      </p:sp>
      <p:pic>
        <p:nvPicPr>
          <p:cNvPr id="2" name="Picture 2" descr="Book cover reads title and name of the author as follows: “Microsoft VISUAL BASIC 2017:  for Windows, Web, and Database Applications,” and “CORINNE HOISINGTON.” An image on the cover page shows triangular patter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491342"/>
            <a:ext cx="4600575"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4"/>
          <p:cNvSpPr>
            <a:spLocks noGrp="1"/>
          </p:cNvSpPr>
          <p:nvPr>
            <p:ph type="body" sz="quarter" idx="14"/>
          </p:nvPr>
        </p:nvSpPr>
        <p:spPr>
          <a:xfrm>
            <a:off x="4929082" y="2557750"/>
            <a:ext cx="3948545" cy="2519007"/>
          </a:xfrm>
        </p:spPr>
        <p:txBody>
          <a:bodyPr/>
          <a:lstStyle/>
          <a:p>
            <a:pPr algn="ctr"/>
            <a:r>
              <a:rPr lang="en-US" altLang="en-US" b="1" dirty="0"/>
              <a:t>Chapter 5</a:t>
            </a:r>
            <a:br>
              <a:rPr lang="en-US" altLang="en-US" dirty="0"/>
            </a:br>
            <a:r>
              <a:rPr lang="en-US" sz="4000" dirty="0"/>
              <a:t>Decision Structures</a:t>
            </a:r>
          </a:p>
        </p:txBody>
      </p:sp>
      <p:pic>
        <p:nvPicPr>
          <p:cNvPr id="8" name="Picture 4" title="Cengage Logo"/>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345959"/>
            <a:ext cx="1316182" cy="435841"/>
          </a:xfrm>
          <a:prstGeom prst="rect">
            <a:avLst/>
          </a:prstGeom>
          <a:solidFill>
            <a:srgbClr val="59305B"/>
          </a:solidFill>
          <a:ln>
            <a:noFill/>
          </a:ln>
        </p:spPr>
      </p:pic>
      <p:sp>
        <p:nvSpPr>
          <p:cNvPr id="7" name="Text Placeholder 6"/>
          <p:cNvSpPr>
            <a:spLocks noGrp="1"/>
          </p:cNvSpPr>
          <p:nvPr>
            <p:ph sz="quarter" idx="16"/>
          </p:nvPr>
        </p:nvSpPr>
        <p:spPr>
          <a:xfrm>
            <a:off x="1571016" y="6376010"/>
            <a:ext cx="7543800" cy="391210"/>
          </a:xfrm>
        </p:spPr>
        <p:txBody>
          <a:bodyPr anchor="ctr"/>
          <a:lstStyle/>
          <a:p>
            <a:r>
              <a:rPr lang="en-US" sz="1200" dirty="0">
                <a:solidFill>
                  <a:schemeClr val="bg1"/>
                </a:solidFill>
              </a:rPr>
              <a:t>Copyright © 2016 Cengage Learning®. May not be scanned, copied or duplicated, or posted to a publicly accessible website, in whole or in part. </a:t>
            </a:r>
          </a:p>
        </p:txBody>
      </p:sp>
    </p:spTree>
    <p:extLst>
      <p:ext uri="{BB962C8B-B14F-4D97-AF65-F5344CB8AC3E}">
        <p14:creationId xmlns:p14="http://schemas.microsoft.com/office/powerpoint/2010/main" val="3561246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Use the Checked Property of </a:t>
            </a:r>
            <a:r>
              <a:rPr lang="en-US" dirty="0" err="1"/>
              <a:t>RadioButton</a:t>
            </a:r>
            <a:r>
              <a:rPr lang="en-US" dirty="0"/>
              <a:t> Objects</a:t>
            </a:r>
          </a:p>
        </p:txBody>
      </p:sp>
      <p:sp>
        <p:nvSpPr>
          <p:cNvPr id="3" name="Content Placeholder 2"/>
          <p:cNvSpPr>
            <a:spLocks noGrp="1"/>
          </p:cNvSpPr>
          <p:nvPr>
            <p:ph type="body" sz="half" idx="2"/>
          </p:nvPr>
        </p:nvSpPr>
        <p:spPr>
          <a:xfrm>
            <a:off x="530743" y="1527857"/>
            <a:ext cx="8347039" cy="1307940"/>
          </a:xfrm>
        </p:spPr>
        <p:txBody>
          <a:bodyPr>
            <a:noAutofit/>
          </a:bodyPr>
          <a:lstStyle/>
          <a:p>
            <a:pPr marL="285750" indent="-285750">
              <a:buFont typeface="Arial" pitchFamily="34" charset="0"/>
              <a:buChar char="•"/>
            </a:pPr>
            <a:r>
              <a:rPr lang="en-US" sz="2600" dirty="0"/>
              <a:t>The </a:t>
            </a:r>
            <a:r>
              <a:rPr lang="en-US" sz="2600" dirty="0" err="1"/>
              <a:t>RadioButton</a:t>
            </a:r>
            <a:r>
              <a:rPr lang="en-US" sz="2600" dirty="0"/>
              <a:t> Object in the Decking Cost Calculator application allow the user to select one decking type</a:t>
            </a:r>
          </a:p>
        </p:txBody>
      </p:sp>
      <p:pic>
        <p:nvPicPr>
          <p:cNvPr id="3076" name="Picture 4" descr="A screenshot shows the properties window of Microsoft Visual Studio. The value for the checked property is selected as True with a call out that reads, &quot;Checked property is True.&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47777" y="3025555"/>
            <a:ext cx="5104434" cy="2958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2061317"/>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Title 2"/>
          <p:cNvSpPr>
            <a:spLocks noGrp="1" noChangeArrowheads="1"/>
          </p:cNvSpPr>
          <p:nvPr>
            <p:ph type="title"/>
          </p:nvPr>
        </p:nvSpPr>
        <p:spPr>
          <a:xfrm>
            <a:off x="353092" y="277793"/>
            <a:ext cx="8420521" cy="1111168"/>
          </a:xfrm>
        </p:spPr>
        <p:txBody>
          <a:bodyPr>
            <a:noAutofit/>
          </a:bodyPr>
          <a:lstStyle/>
          <a:p>
            <a:r>
              <a:rPr lang="en-US" dirty="0"/>
              <a:t>Windows Application Container Objects (1 of 2)</a:t>
            </a:r>
          </a:p>
        </p:txBody>
      </p:sp>
      <p:sp>
        <p:nvSpPr>
          <p:cNvPr id="2" name="Content Placeholder 1"/>
          <p:cNvSpPr>
            <a:spLocks noGrp="1"/>
          </p:cNvSpPr>
          <p:nvPr>
            <p:ph type="body" sz="half" idx="2"/>
          </p:nvPr>
        </p:nvSpPr>
        <p:spPr>
          <a:xfrm>
            <a:off x="472869" y="1689903"/>
            <a:ext cx="8294894" cy="879677"/>
          </a:xfrm>
        </p:spPr>
        <p:txBody>
          <a:bodyPr>
            <a:noAutofit/>
          </a:bodyPr>
          <a:lstStyle/>
          <a:p>
            <a:pPr marL="457200" indent="-457200">
              <a:buFont typeface="Arial" pitchFamily="34" charset="0"/>
              <a:buChar char="•"/>
            </a:pPr>
            <a:r>
              <a:rPr lang="en-US" sz="2600" dirty="0"/>
              <a:t>The Panel Object in a Windows Application works like a </a:t>
            </a:r>
            <a:r>
              <a:rPr lang="en-US" sz="2600" dirty="0" err="1"/>
              <a:t>GroupBox</a:t>
            </a:r>
            <a:r>
              <a:rPr lang="en-US" sz="2600" dirty="0"/>
              <a:t> object</a:t>
            </a:r>
          </a:p>
        </p:txBody>
      </p:sp>
      <p:graphicFrame>
        <p:nvGraphicFramePr>
          <p:cNvPr id="6" name="Table 5"/>
          <p:cNvGraphicFramePr>
            <a:graphicFrameLocks noGrp="1"/>
          </p:cNvGraphicFramePr>
          <p:nvPr>
            <p:extLst>
              <p:ext uri="{D42A27DB-BD31-4B8C-83A1-F6EECF244321}">
                <p14:modId xmlns:p14="http://schemas.microsoft.com/office/powerpoint/2010/main" val="1384974142"/>
              </p:ext>
            </p:extLst>
          </p:nvPr>
        </p:nvGraphicFramePr>
        <p:xfrm>
          <a:off x="1269357" y="3369776"/>
          <a:ext cx="6566704" cy="1341120"/>
        </p:xfrm>
        <a:graphic>
          <a:graphicData uri="http://schemas.openxmlformats.org/drawingml/2006/table">
            <a:tbl>
              <a:tblPr firstRow="1" bandRow="1">
                <a:tableStyleId>{5940675A-B579-460E-94D1-54222C63F5DA}</a:tableStyleId>
              </a:tblPr>
              <a:tblGrid>
                <a:gridCol w="2686613">
                  <a:extLst>
                    <a:ext uri="{9D8B030D-6E8A-4147-A177-3AD203B41FA5}">
                      <a16:colId xmlns:a16="http://schemas.microsoft.com/office/drawing/2014/main" val="20000"/>
                    </a:ext>
                  </a:extLst>
                </a:gridCol>
                <a:gridCol w="2062865">
                  <a:extLst>
                    <a:ext uri="{9D8B030D-6E8A-4147-A177-3AD203B41FA5}">
                      <a16:colId xmlns:a16="http://schemas.microsoft.com/office/drawing/2014/main" val="20001"/>
                    </a:ext>
                  </a:extLst>
                </a:gridCol>
                <a:gridCol w="1817226">
                  <a:extLst>
                    <a:ext uri="{9D8B030D-6E8A-4147-A177-3AD203B41FA5}">
                      <a16:colId xmlns:a16="http://schemas.microsoft.com/office/drawing/2014/main" val="20002"/>
                    </a:ext>
                  </a:extLst>
                </a:gridCol>
              </a:tblGrid>
              <a:tr h="211883">
                <a:tc>
                  <a:txBody>
                    <a:bodyPr/>
                    <a:lstStyle/>
                    <a:p>
                      <a:r>
                        <a:rPr lang="en-US" sz="1600" b="1" u="none" strike="noStrike" kern="1200" baseline="0" dirty="0">
                          <a:solidFill>
                            <a:schemeClr val="bg1"/>
                          </a:solidFill>
                          <a:latin typeface="Arial" pitchFamily="34" charset="0"/>
                          <a:cs typeface="Arial" pitchFamily="34" charset="0"/>
                        </a:rPr>
                        <a:t>Option</a:t>
                      </a:r>
                      <a:endParaRPr lang="en-US" sz="1600" b="1" dirty="0">
                        <a:solidFill>
                          <a:schemeClr val="bg1"/>
                        </a:solidFill>
                        <a:latin typeface="Arial" pitchFamily="34" charset="0"/>
                        <a:cs typeface="Arial" pitchFamily="34" charset="0"/>
                      </a:endParaRPr>
                    </a:p>
                  </a:txBody>
                  <a:tcPr>
                    <a:solidFill>
                      <a:srgbClr val="59305B"/>
                    </a:solidFill>
                  </a:tcPr>
                </a:tc>
                <a:tc>
                  <a:txBody>
                    <a:bodyPr/>
                    <a:lstStyle/>
                    <a:p>
                      <a:r>
                        <a:rPr lang="en-US" sz="1600" b="1" u="none" strike="noStrike" kern="1200" baseline="0" dirty="0" err="1">
                          <a:solidFill>
                            <a:schemeClr val="bg1"/>
                          </a:solidFill>
                          <a:latin typeface="Arial" pitchFamily="34" charset="0"/>
                          <a:cs typeface="Arial" pitchFamily="34" charset="0"/>
                        </a:rPr>
                        <a:t>GroupBox</a:t>
                      </a:r>
                      <a:r>
                        <a:rPr lang="en-US" sz="1600" b="1" u="none" strike="noStrike" kern="1200" baseline="0" dirty="0">
                          <a:solidFill>
                            <a:schemeClr val="bg1"/>
                          </a:solidFill>
                          <a:latin typeface="Arial" pitchFamily="34" charset="0"/>
                          <a:cs typeface="Arial" pitchFamily="34" charset="0"/>
                        </a:rPr>
                        <a:t> Object</a:t>
                      </a:r>
                      <a:endParaRPr lang="en-US" sz="1600" b="1" dirty="0">
                        <a:solidFill>
                          <a:schemeClr val="bg1"/>
                        </a:solidFill>
                        <a:latin typeface="Arial" pitchFamily="34" charset="0"/>
                        <a:cs typeface="Arial" pitchFamily="34" charset="0"/>
                      </a:endParaRPr>
                    </a:p>
                  </a:txBody>
                  <a:tcPr>
                    <a:solidFill>
                      <a:srgbClr val="59305B"/>
                    </a:solidFill>
                  </a:tcPr>
                </a:tc>
                <a:tc>
                  <a:txBody>
                    <a:bodyPr/>
                    <a:lstStyle/>
                    <a:p>
                      <a:r>
                        <a:rPr lang="en-US" sz="1600" b="1" u="none" strike="noStrike" kern="1200" baseline="0" dirty="0">
                          <a:solidFill>
                            <a:schemeClr val="bg1"/>
                          </a:solidFill>
                          <a:latin typeface="Arial" pitchFamily="34" charset="0"/>
                          <a:cs typeface="Arial" pitchFamily="34" charset="0"/>
                        </a:rPr>
                        <a:t>Panel Object</a:t>
                      </a:r>
                      <a:endParaRPr lang="en-US" sz="1600" b="1" dirty="0">
                        <a:solidFill>
                          <a:schemeClr val="bg1"/>
                        </a:solidFill>
                        <a:latin typeface="Arial" pitchFamily="34" charset="0"/>
                        <a:cs typeface="Arial" pitchFamily="34" charset="0"/>
                      </a:endParaRPr>
                    </a:p>
                  </a:txBody>
                  <a:tcPr>
                    <a:solidFill>
                      <a:srgbClr val="59305B"/>
                    </a:solidFill>
                  </a:tcPr>
                </a:tc>
                <a:extLst>
                  <a:ext uri="{0D108BD9-81ED-4DB2-BD59-A6C34878D82A}">
                    <a16:rowId xmlns:a16="http://schemas.microsoft.com/office/drawing/2014/main" val="10000"/>
                  </a:ext>
                </a:extLst>
              </a:tr>
              <a:tr h="316441">
                <a:tc>
                  <a:txBody>
                    <a:bodyPr/>
                    <a:lstStyle/>
                    <a:p>
                      <a:r>
                        <a:rPr lang="en-US" sz="1600" u="none" strike="noStrike" kern="1200" baseline="0" dirty="0">
                          <a:latin typeface="Arial" pitchFamily="34" charset="0"/>
                          <a:cs typeface="Arial" pitchFamily="34" charset="0"/>
                        </a:rPr>
                        <a:t>Have a caption</a:t>
                      </a:r>
                      <a:endParaRPr lang="en-US" sz="1600" dirty="0">
                        <a:latin typeface="Arial" pitchFamily="34" charset="0"/>
                        <a:cs typeface="Arial" pitchFamily="34" charset="0"/>
                      </a:endParaRPr>
                    </a:p>
                  </a:txBody>
                  <a:tcPr/>
                </a:tc>
                <a:tc>
                  <a:txBody>
                    <a:bodyPr/>
                    <a:lstStyle/>
                    <a:p>
                      <a:r>
                        <a:rPr lang="en-US" sz="1600" u="none" strike="noStrike" baseline="0" dirty="0">
                          <a:latin typeface="Arial" pitchFamily="34" charset="0"/>
                          <a:cs typeface="Arial" pitchFamily="34" charset="0"/>
                        </a:rPr>
                        <a:t>Yes</a:t>
                      </a:r>
                      <a:endParaRPr lang="en-US" sz="1600" dirty="0">
                        <a:latin typeface="Arial" pitchFamily="34" charset="0"/>
                        <a:cs typeface="Arial" pitchFamily="34" charset="0"/>
                      </a:endParaRPr>
                    </a:p>
                  </a:txBody>
                  <a:tcPr/>
                </a:tc>
                <a:tc>
                  <a:txBody>
                    <a:bodyPr/>
                    <a:lstStyle/>
                    <a:p>
                      <a:r>
                        <a:rPr lang="en-US" sz="1600" u="none" strike="noStrike" baseline="0">
                          <a:latin typeface="Arial" pitchFamily="34" charset="0"/>
                          <a:cs typeface="Arial" pitchFamily="34" charset="0"/>
                        </a:rPr>
                        <a:t>No</a:t>
                      </a:r>
                      <a:endParaRPr lang="en-US" sz="1600" dirty="0">
                        <a:latin typeface="Arial" pitchFamily="34" charset="0"/>
                        <a:cs typeface="Arial" pitchFamily="34" charset="0"/>
                      </a:endParaRPr>
                    </a:p>
                  </a:txBody>
                  <a:tcPr/>
                </a:tc>
                <a:extLst>
                  <a:ext uri="{0D108BD9-81ED-4DB2-BD59-A6C34878D82A}">
                    <a16:rowId xmlns:a16="http://schemas.microsoft.com/office/drawing/2014/main" val="10001"/>
                  </a:ext>
                </a:extLst>
              </a:tr>
              <a:tr h="0">
                <a:tc>
                  <a:txBody>
                    <a:bodyPr/>
                    <a:lstStyle/>
                    <a:p>
                      <a:r>
                        <a:rPr lang="en-US" sz="1600" u="none" strike="noStrike" kern="1200" baseline="0" dirty="0">
                          <a:latin typeface="Arial" pitchFamily="34" charset="0"/>
                          <a:cs typeface="Arial" pitchFamily="34" charset="0"/>
                        </a:rPr>
                        <a:t>Have scroll bars</a:t>
                      </a:r>
                      <a:endParaRPr lang="en-US" sz="1600" dirty="0">
                        <a:latin typeface="Arial" pitchFamily="34" charset="0"/>
                        <a:cs typeface="Arial" pitchFamily="34" charset="0"/>
                      </a:endParaRPr>
                    </a:p>
                  </a:txBody>
                  <a:tcPr/>
                </a:tc>
                <a:tc>
                  <a:txBody>
                    <a:bodyPr/>
                    <a:lstStyle/>
                    <a:p>
                      <a:r>
                        <a:rPr lang="en-US" sz="1600" u="none" strike="noStrike" baseline="0">
                          <a:latin typeface="Arial" pitchFamily="34" charset="0"/>
                          <a:cs typeface="Arial" pitchFamily="34" charset="0"/>
                        </a:rPr>
                        <a:t>Yes</a:t>
                      </a:r>
                      <a:endParaRPr lang="en-US" sz="1600" dirty="0">
                        <a:latin typeface="Arial" pitchFamily="34" charset="0"/>
                        <a:cs typeface="Arial" pitchFamily="34" charset="0"/>
                      </a:endParaRPr>
                    </a:p>
                  </a:txBody>
                  <a:tcPr/>
                </a:tc>
                <a:tc>
                  <a:txBody>
                    <a:bodyPr/>
                    <a:lstStyle/>
                    <a:p>
                      <a:r>
                        <a:rPr lang="en-US" sz="1600" u="none" strike="noStrike" baseline="0" dirty="0">
                          <a:latin typeface="Arial" pitchFamily="34" charset="0"/>
                          <a:cs typeface="Arial" pitchFamily="34" charset="0"/>
                        </a:rPr>
                        <a:t>No</a:t>
                      </a:r>
                      <a:endParaRPr lang="en-US" sz="1600" dirty="0">
                        <a:latin typeface="Arial" pitchFamily="34" charset="0"/>
                        <a:cs typeface="Arial" pitchFamily="34" charset="0"/>
                      </a:endParaRPr>
                    </a:p>
                  </a:txBody>
                  <a:tcPr/>
                </a:tc>
                <a:extLst>
                  <a:ext uri="{0D108BD9-81ED-4DB2-BD59-A6C34878D82A}">
                    <a16:rowId xmlns:a16="http://schemas.microsoft.com/office/drawing/2014/main" val="10002"/>
                  </a:ext>
                </a:extLst>
              </a:tr>
              <a:tr h="328787">
                <a:tc>
                  <a:txBody>
                    <a:bodyPr/>
                    <a:lstStyle/>
                    <a:p>
                      <a:r>
                        <a:rPr lang="en-US" sz="1600" u="none" strike="noStrike" kern="1200" baseline="0" dirty="0">
                          <a:latin typeface="Arial" pitchFamily="34" charset="0"/>
                          <a:cs typeface="Arial" pitchFamily="34" charset="0"/>
                        </a:rPr>
                        <a:t>Display a labeled border</a:t>
                      </a:r>
                      <a:endParaRPr lang="en-US" sz="1600" dirty="0">
                        <a:latin typeface="Arial" pitchFamily="34" charset="0"/>
                        <a:cs typeface="Arial" pitchFamily="34" charset="0"/>
                      </a:endParaRPr>
                    </a:p>
                  </a:txBody>
                  <a:tcPr/>
                </a:tc>
                <a:tc>
                  <a:txBody>
                    <a:bodyPr/>
                    <a:lstStyle/>
                    <a:p>
                      <a:r>
                        <a:rPr lang="en-US" sz="1600" u="none" strike="noStrike" baseline="0" dirty="0">
                          <a:latin typeface="Arial" pitchFamily="34" charset="0"/>
                          <a:cs typeface="Arial" pitchFamily="34" charset="0"/>
                        </a:rPr>
                        <a:t>Yes</a:t>
                      </a:r>
                      <a:endParaRPr lang="en-US" sz="1600" dirty="0">
                        <a:latin typeface="Arial" pitchFamily="34" charset="0"/>
                        <a:cs typeface="Arial" pitchFamily="34" charset="0"/>
                      </a:endParaRPr>
                    </a:p>
                  </a:txBody>
                  <a:tcPr/>
                </a:tc>
                <a:tc>
                  <a:txBody>
                    <a:bodyPr/>
                    <a:lstStyle/>
                    <a:p>
                      <a:r>
                        <a:rPr lang="en-US" sz="1600" u="none" strike="noStrike" baseline="0" dirty="0">
                          <a:latin typeface="Arial" pitchFamily="34" charset="0"/>
                          <a:cs typeface="Arial" pitchFamily="34" charset="0"/>
                        </a:rPr>
                        <a:t>No</a:t>
                      </a:r>
                      <a:endParaRPr lang="en-US" sz="1600" dirty="0">
                        <a:latin typeface="Arial" pitchFamily="34" charset="0"/>
                        <a:cs typeface="Arial" pitchFamily="34" charset="0"/>
                      </a:endParaRPr>
                    </a:p>
                  </a:txBody>
                  <a:tcPr/>
                </a:tc>
                <a:extLst>
                  <a:ext uri="{0D108BD9-81ED-4DB2-BD59-A6C34878D82A}">
                    <a16:rowId xmlns:a16="http://schemas.microsoft.com/office/drawing/2014/main" val="10003"/>
                  </a:ext>
                </a:extLst>
              </a:tr>
            </a:tbl>
          </a:graphicData>
        </a:graphic>
      </p:graphicFrame>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443" y="231494"/>
            <a:ext cx="8254443" cy="1111169"/>
          </a:xfrm>
        </p:spPr>
        <p:txBody>
          <a:bodyPr>
            <a:noAutofit/>
          </a:bodyPr>
          <a:lstStyle/>
          <a:p>
            <a:r>
              <a:rPr lang="en-US" dirty="0"/>
              <a:t>Windows Application Container Object (2 of 2)</a:t>
            </a:r>
          </a:p>
        </p:txBody>
      </p:sp>
      <p:pic>
        <p:nvPicPr>
          <p:cNvPr id="1026" name="Picture 2" descr="A screenshot shows Microsoft Visual Studio window containing the windows form object of Types of Containers with the toolbox on the left. A call out from Containers tab in the toolbox reads, &quot;Containers Tab&quot; and Panel option is selected. The windows form object contains a group box object with a call out that reads, &quot;GroupBox object&quot; and a Panel object with a call out that reads, &quot;Panel object.&quot; A text on the group box reads, &quot;Caption can be placed here&quot; with a call out that reads, &quot;GroupBox caption.&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527" y="1743074"/>
            <a:ext cx="7053943" cy="4008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77511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Title 2"/>
          <p:cNvSpPr>
            <a:spLocks noGrp="1" noChangeArrowheads="1"/>
          </p:cNvSpPr>
          <p:nvPr>
            <p:ph type="title"/>
          </p:nvPr>
        </p:nvSpPr>
        <p:spPr/>
        <p:txBody>
          <a:bodyPr/>
          <a:lstStyle/>
          <a:p>
            <a:r>
              <a:rPr lang="en-US" dirty="0"/>
              <a:t>Display a Message Box (1 of 4)</a:t>
            </a:r>
          </a:p>
        </p:txBody>
      </p:sp>
      <p:pic>
        <p:nvPicPr>
          <p:cNvPr id="5122" name="Picture 2" descr="A screenshot shows decking cost calculator windows application. This window consists of an empty text box to enter square feet of decking with a call out that reads, &quot;user entered no data,&quot; a group box object containing three RadioButtons objects namely, &quot;Pressure-Treated Lumber, Redwood, and Composite&quot; and two buttons namely, &quot;Calculate and Clear.&quot; A photo of impressive villa with pool is displayed on the right of the window. A dialog box shows the text that reads, &quot;Enter the Square Footage of Decking&quot; with a call out that reads, &quot;error message.&quot; The title bar of the dialog box contains the text that reads, &quot;Input Error&quot; with a call out that reads, &quot;Message box caption.&quot; A call out from the dialog box reads, &quot;Message box&quot; and a call out from the OK button reads, &quot;OK button.&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451" y="1585912"/>
            <a:ext cx="8336682" cy="416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Title 2"/>
          <p:cNvSpPr>
            <a:spLocks noGrp="1" noChangeArrowheads="1"/>
          </p:cNvSpPr>
          <p:nvPr>
            <p:ph type="title"/>
          </p:nvPr>
        </p:nvSpPr>
        <p:spPr/>
        <p:txBody>
          <a:bodyPr/>
          <a:lstStyle/>
          <a:p>
            <a:r>
              <a:rPr lang="en-US" dirty="0"/>
              <a:t>Display a Message Box (2 of 4)</a:t>
            </a:r>
          </a:p>
        </p:txBody>
      </p:sp>
      <p:pic>
        <p:nvPicPr>
          <p:cNvPr id="6146" name="Picture 2" descr="A screenshot shows decking cost calculator windows application. This window consists of a bold text &quot;Decking Cost Calculator&quot; on the top left. Below this bold text, a text &quot;Square Footage:&quot; and a text box that reads, &quot;-6&quot; appears. The text box has a call out that reads, &quot;user entered a negative number.&quot; A group box object containing three RadioButtons objects namely, &quot;Pressure-Treated Lumber, Redwood, and Composite&quot; and two buttons namely, &quot;Calculate and Clear&quot; are displayed. A photo of impressive villa with pool is displayed on the right of the window. A dialog box shows the text that reads, &quot;You entered -6. Enter a Positive Number&quot; with a call out that reads, &quot;error message.&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694" y="1667883"/>
            <a:ext cx="8052621" cy="390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Title 2"/>
          <p:cNvSpPr>
            <a:spLocks noGrp="1" noChangeArrowheads="1"/>
          </p:cNvSpPr>
          <p:nvPr>
            <p:ph type="title"/>
          </p:nvPr>
        </p:nvSpPr>
        <p:spPr/>
        <p:txBody>
          <a:bodyPr/>
          <a:lstStyle/>
          <a:p>
            <a:r>
              <a:rPr lang="en-US" dirty="0"/>
              <a:t>Display a Message Box (3 of 4)</a:t>
            </a:r>
          </a:p>
        </p:txBody>
      </p:sp>
      <p:pic>
        <p:nvPicPr>
          <p:cNvPr id="7170" name="Picture 2" descr="An image shows the general format for message box statement with an example and its result. The syntax reads, &quot;MsgBox(&quot;Message&quot;).&quot; The example reads, &quot;Windows Application: MsgBox(&quot;Enter the Square Footage of Decking&quot;).&quot; On the right, the dialog box containing the text that reads, &quot;Enter the Square Footage of Decking&quot; with a OK button shows the output resul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5472" y="2388733"/>
            <a:ext cx="6596617" cy="3404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a Message Box (4 of 4)</a:t>
            </a:r>
          </a:p>
        </p:txBody>
      </p:sp>
      <p:pic>
        <p:nvPicPr>
          <p:cNvPr id="8194" name="Picture 2" descr="An image shows the general format for message box statement with caption. The syntax reads, &quot;MsgBox(&quot;Message&quot;, , &quot;Caption&quot;)&quot; with a call out that reads, &quot;notice the two commas between the two arguments.&quot; The example reads, &quot;Mobile Application: MsgBox(&quot;Enter the Square Footage of Decking&quot;, , &quot;Input Error&quot;).&quot; On the right, the dialog box containing the text that reads, &quot;Enter the Square Footage of Decking&quot; with a OK button shows the output result. The dialog box contains the text, &quot;Input Error&quot; in the title ba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390" y="2066306"/>
            <a:ext cx="7569489" cy="2580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9446032"/>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Message Box Caption</a:t>
            </a:r>
          </a:p>
        </p:txBody>
      </p:sp>
      <p:sp>
        <p:nvSpPr>
          <p:cNvPr id="3" name="Content Placeholder 2"/>
          <p:cNvSpPr>
            <a:spLocks noGrp="1"/>
          </p:cNvSpPr>
          <p:nvPr>
            <p:ph idx="1"/>
          </p:nvPr>
        </p:nvSpPr>
        <p:spPr/>
        <p:txBody>
          <a:bodyPr/>
          <a:lstStyle/>
          <a:p>
            <a:r>
              <a:rPr lang="en-US" dirty="0"/>
              <a:t>A message box can be displayed during execution with a variety of arguments</a:t>
            </a:r>
          </a:p>
          <a:p>
            <a:r>
              <a:rPr lang="en-US" dirty="0"/>
              <a:t>In many applications, the caption is used to give further information to the user</a:t>
            </a:r>
          </a:p>
        </p:txBody>
      </p:sp>
    </p:spTree>
    <p:extLst>
      <p:ext uri="{BB962C8B-B14F-4D97-AF65-F5344CB8AC3E}">
        <p14:creationId xmlns:p14="http://schemas.microsoft.com/office/powerpoint/2010/main" val="496010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Box Buttons (1 of 2)</a:t>
            </a:r>
          </a:p>
        </p:txBody>
      </p:sp>
      <p:pic>
        <p:nvPicPr>
          <p:cNvPr id="9218" name="Picture 2" descr="An image shows the syntax for the message box statement with caption and button with examples and its corresponding outputs. The syntax reads, &quot;MsgBox(&quot;Message&quot;, Button Entry, &quot;Caption&quot;).&quot; The example reads,&#10;&quot;Windows Application:&#10;MsgBox(&quot;User name is missing&quot;, MsgBoxStyle.OKCancel, &quot;Entry Error&quot;)&#10;or&#10;MsgBox(&quot;User name is missing&quot;, 1, &quot;Entry Error&quot;).&quot;&#10;The output result on the right shows the dialog box containing the text that reads, &quot;User name is missing&quot; with OK button and Cancel button. The text on the title bar reads, &quot;Entry Error.&quot;&#10;The example reads,&#10;&quot;Windows Application:&#10;MsgBox(&quot;You have been disconnected&quot;, MsgBoxStyle.RetryCancel, &quot;ISP&quot;)&#10;or&#10;MsgBox(&quot;You have been disconnected&quot;, 5, &quot;ISP&quot;).&quot;&#10;The output result on the right shows the dialog box containing the text that reads, &quot;User name is missing&quot; with Retry button and Cancel button. The text on the title bar reads, &quot;ISP.&quot;&#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8585" y="1442576"/>
            <a:ext cx="7290781" cy="4654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7946263"/>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Box Buttons (2 of 2)</a:t>
            </a:r>
          </a:p>
        </p:txBody>
      </p:sp>
      <p:graphicFrame>
        <p:nvGraphicFramePr>
          <p:cNvPr id="7" name="Table 6"/>
          <p:cNvGraphicFramePr>
            <a:graphicFrameLocks noGrp="1"/>
          </p:cNvGraphicFramePr>
          <p:nvPr>
            <p:extLst>
              <p:ext uri="{D42A27DB-BD31-4B8C-83A1-F6EECF244321}">
                <p14:modId xmlns:p14="http://schemas.microsoft.com/office/powerpoint/2010/main" val="2576041993"/>
              </p:ext>
            </p:extLst>
          </p:nvPr>
        </p:nvGraphicFramePr>
        <p:xfrm>
          <a:off x="268224" y="1755816"/>
          <a:ext cx="8540110" cy="3532620"/>
        </p:xfrm>
        <a:graphic>
          <a:graphicData uri="http://schemas.openxmlformats.org/drawingml/2006/table">
            <a:tbl>
              <a:tblPr firstRow="1" bandRow="1">
                <a:tableStyleId>{5940675A-B579-460E-94D1-54222C63F5DA}</a:tableStyleId>
              </a:tblPr>
              <a:tblGrid>
                <a:gridCol w="3493548">
                  <a:extLst>
                    <a:ext uri="{9D8B030D-6E8A-4147-A177-3AD203B41FA5}">
                      <a16:colId xmlns:a16="http://schemas.microsoft.com/office/drawing/2014/main" val="20000"/>
                    </a:ext>
                  </a:extLst>
                </a:gridCol>
                <a:gridCol w="902825">
                  <a:extLst>
                    <a:ext uri="{9D8B030D-6E8A-4147-A177-3AD203B41FA5}">
                      <a16:colId xmlns:a16="http://schemas.microsoft.com/office/drawing/2014/main" val="20001"/>
                    </a:ext>
                  </a:extLst>
                </a:gridCol>
                <a:gridCol w="4143737">
                  <a:extLst>
                    <a:ext uri="{9D8B030D-6E8A-4147-A177-3AD203B41FA5}">
                      <a16:colId xmlns:a16="http://schemas.microsoft.com/office/drawing/2014/main" val="20002"/>
                    </a:ext>
                  </a:extLst>
                </a:gridCol>
              </a:tblGrid>
              <a:tr h="415540">
                <a:tc>
                  <a:txBody>
                    <a:bodyPr/>
                    <a:lstStyle/>
                    <a:p>
                      <a:r>
                        <a:rPr lang="en-US" sz="1800" b="1" u="none" strike="noStrike" kern="1200" baseline="0" dirty="0">
                          <a:solidFill>
                            <a:schemeClr val="bg1"/>
                          </a:solidFill>
                          <a:latin typeface="Arial" pitchFamily="34" charset="0"/>
                          <a:cs typeface="Arial" pitchFamily="34" charset="0"/>
                        </a:rPr>
                        <a:t>MsgBoxButtons Arguments</a:t>
                      </a:r>
                      <a:endParaRPr lang="en-US" b="1" dirty="0">
                        <a:solidFill>
                          <a:schemeClr val="bg1"/>
                        </a:solidFill>
                        <a:latin typeface="Arial" pitchFamily="34" charset="0"/>
                        <a:cs typeface="Arial" pitchFamily="34" charset="0"/>
                      </a:endParaRPr>
                    </a:p>
                  </a:txBody>
                  <a:tcPr>
                    <a:solidFill>
                      <a:srgbClr val="59305B"/>
                    </a:solidFill>
                  </a:tcPr>
                </a:tc>
                <a:tc>
                  <a:txBody>
                    <a:bodyPr/>
                    <a:lstStyle/>
                    <a:p>
                      <a:r>
                        <a:rPr lang="en-US" sz="1800" b="1" u="none" strike="noStrike" kern="1200" baseline="0" dirty="0">
                          <a:solidFill>
                            <a:schemeClr val="bg1"/>
                          </a:solidFill>
                          <a:latin typeface="Arial" pitchFamily="34" charset="0"/>
                          <a:cs typeface="Arial" pitchFamily="34" charset="0"/>
                        </a:rPr>
                        <a:t>Value</a:t>
                      </a:r>
                      <a:endParaRPr lang="en-US" b="1" dirty="0">
                        <a:solidFill>
                          <a:schemeClr val="bg1"/>
                        </a:solidFill>
                        <a:latin typeface="Arial" pitchFamily="34" charset="0"/>
                        <a:cs typeface="Arial" pitchFamily="34" charset="0"/>
                      </a:endParaRPr>
                    </a:p>
                  </a:txBody>
                  <a:tcPr>
                    <a:solidFill>
                      <a:srgbClr val="59305B"/>
                    </a:solidFill>
                  </a:tcPr>
                </a:tc>
                <a:tc>
                  <a:txBody>
                    <a:bodyPr/>
                    <a:lstStyle/>
                    <a:p>
                      <a:r>
                        <a:rPr lang="en-US" sz="1800" b="1" u="none" strike="noStrike" kern="1200" baseline="0" dirty="0">
                          <a:solidFill>
                            <a:schemeClr val="bg1"/>
                          </a:solidFill>
                          <a:latin typeface="Arial" pitchFamily="34" charset="0"/>
                          <a:cs typeface="Arial" pitchFamily="34" charset="0"/>
                        </a:rPr>
                        <a:t>Use</a:t>
                      </a:r>
                      <a:endParaRPr lang="en-US" b="1" dirty="0">
                        <a:solidFill>
                          <a:schemeClr val="bg1"/>
                        </a:solidFill>
                        <a:latin typeface="Arial" pitchFamily="34" charset="0"/>
                        <a:cs typeface="Arial" pitchFamily="34" charset="0"/>
                      </a:endParaRPr>
                    </a:p>
                  </a:txBody>
                  <a:tcPr>
                    <a:solidFill>
                      <a:srgbClr val="59305B"/>
                    </a:solidFill>
                  </a:tcPr>
                </a:tc>
                <a:extLst>
                  <a:ext uri="{0D108BD9-81ED-4DB2-BD59-A6C34878D82A}">
                    <a16:rowId xmlns:a16="http://schemas.microsoft.com/office/drawing/2014/main" val="10000"/>
                  </a:ext>
                </a:extLst>
              </a:tr>
              <a:tr h="439901">
                <a:tc>
                  <a:txBody>
                    <a:bodyPr/>
                    <a:lstStyle/>
                    <a:p>
                      <a:r>
                        <a:rPr lang="en-US" sz="1800" u="none" strike="noStrike" kern="1200" baseline="0" dirty="0">
                          <a:latin typeface="Arial" pitchFamily="34" charset="0"/>
                          <a:cs typeface="Arial" pitchFamily="34" charset="0"/>
                        </a:rPr>
                        <a:t>MsgBoxStyle.OKOnly</a:t>
                      </a:r>
                      <a:endParaRPr lang="en-US" dirty="0">
                        <a:latin typeface="Arial" pitchFamily="34" charset="0"/>
                        <a:cs typeface="Arial" pitchFamily="34" charset="0"/>
                      </a:endParaRPr>
                    </a:p>
                  </a:txBody>
                  <a:tcPr/>
                </a:tc>
                <a:tc>
                  <a:txBody>
                    <a:bodyPr/>
                    <a:lstStyle/>
                    <a:p>
                      <a:r>
                        <a:rPr lang="en-US" dirty="0">
                          <a:latin typeface="Arial" pitchFamily="34" charset="0"/>
                          <a:cs typeface="Arial" pitchFamily="34" charset="0"/>
                        </a:rPr>
                        <a:t>0</a:t>
                      </a:r>
                    </a:p>
                  </a:txBody>
                  <a:tcPr/>
                </a:tc>
                <a:tc>
                  <a:txBody>
                    <a:bodyPr/>
                    <a:lstStyle/>
                    <a:p>
                      <a:r>
                        <a:rPr lang="en-US" sz="1800" u="none" strike="noStrike" kern="1200" baseline="0" dirty="0">
                          <a:latin typeface="Arial" pitchFamily="34" charset="0"/>
                          <a:cs typeface="Arial" pitchFamily="34" charset="0"/>
                        </a:rPr>
                        <a:t>Displays an OK button — default setting</a:t>
                      </a:r>
                      <a:endParaRPr lang="en-US" dirty="0">
                        <a:latin typeface="Arial" pitchFamily="34" charset="0"/>
                        <a:cs typeface="Arial" pitchFamily="34" charset="0"/>
                      </a:endParaRPr>
                    </a:p>
                  </a:txBody>
                  <a:tcPr/>
                </a:tc>
                <a:extLst>
                  <a:ext uri="{0D108BD9-81ED-4DB2-BD59-A6C34878D82A}">
                    <a16:rowId xmlns:a16="http://schemas.microsoft.com/office/drawing/2014/main" val="10001"/>
                  </a:ext>
                </a:extLst>
              </a:tr>
              <a:tr h="236187">
                <a:tc>
                  <a:txBody>
                    <a:bodyPr/>
                    <a:lstStyle/>
                    <a:p>
                      <a:r>
                        <a:rPr lang="en-US" sz="1800" u="none" strike="noStrike" kern="1200" baseline="0" dirty="0">
                          <a:latin typeface="Arial" pitchFamily="34" charset="0"/>
                          <a:cs typeface="Arial" pitchFamily="34" charset="0"/>
                        </a:rPr>
                        <a:t>MsgBoxStyle.OKCancel</a:t>
                      </a:r>
                      <a:endParaRPr lang="en-US" dirty="0">
                        <a:latin typeface="Arial" pitchFamily="34" charset="0"/>
                        <a:cs typeface="Arial" pitchFamily="34" charset="0"/>
                      </a:endParaRPr>
                    </a:p>
                  </a:txBody>
                  <a:tcPr/>
                </a:tc>
                <a:tc>
                  <a:txBody>
                    <a:bodyPr/>
                    <a:lstStyle/>
                    <a:p>
                      <a:r>
                        <a:rPr lang="en-US" dirty="0">
                          <a:latin typeface="Arial" pitchFamily="34" charset="0"/>
                          <a:cs typeface="Arial" pitchFamily="34" charset="0"/>
                        </a:rPr>
                        <a:t>1</a:t>
                      </a:r>
                    </a:p>
                  </a:txBody>
                  <a:tcPr/>
                </a:tc>
                <a:tc>
                  <a:txBody>
                    <a:bodyPr/>
                    <a:lstStyle/>
                    <a:p>
                      <a:r>
                        <a:rPr lang="en-US" sz="1800" u="none" strike="noStrike" kern="1200" baseline="0" dirty="0">
                          <a:latin typeface="Arial" pitchFamily="34" charset="0"/>
                          <a:cs typeface="Arial" pitchFamily="34" charset="0"/>
                        </a:rPr>
                        <a:t>Displays an OK and Cancel button</a:t>
                      </a:r>
                      <a:endParaRPr lang="en-US" dirty="0">
                        <a:latin typeface="Arial" pitchFamily="34" charset="0"/>
                        <a:cs typeface="Arial" pitchFamily="34" charset="0"/>
                      </a:endParaRPr>
                    </a:p>
                  </a:txBody>
                  <a:tcPr/>
                </a:tc>
                <a:extLst>
                  <a:ext uri="{0D108BD9-81ED-4DB2-BD59-A6C34878D82A}">
                    <a16:rowId xmlns:a16="http://schemas.microsoft.com/office/drawing/2014/main" val="10002"/>
                  </a:ext>
                </a:extLst>
              </a:tr>
              <a:tr h="402863">
                <a:tc>
                  <a:txBody>
                    <a:bodyPr/>
                    <a:lstStyle/>
                    <a:p>
                      <a:r>
                        <a:rPr lang="en-US" sz="1800" u="none" strike="noStrike" kern="1200" baseline="0" dirty="0">
                          <a:latin typeface="Arial" pitchFamily="34" charset="0"/>
                          <a:cs typeface="Arial" pitchFamily="34" charset="0"/>
                        </a:rPr>
                        <a:t>MsgBoxStyle.AbortRetryIgnore</a:t>
                      </a:r>
                      <a:endParaRPr lang="en-US" dirty="0">
                        <a:latin typeface="Arial" pitchFamily="34" charset="0"/>
                        <a:cs typeface="Arial" pitchFamily="34" charset="0"/>
                      </a:endParaRPr>
                    </a:p>
                  </a:txBody>
                  <a:tcPr/>
                </a:tc>
                <a:tc>
                  <a:txBody>
                    <a:bodyPr/>
                    <a:lstStyle/>
                    <a:p>
                      <a:r>
                        <a:rPr lang="en-US" dirty="0">
                          <a:latin typeface="Arial" pitchFamily="34" charset="0"/>
                          <a:cs typeface="Arial" pitchFamily="34" charset="0"/>
                        </a:rPr>
                        <a:t>2</a:t>
                      </a:r>
                    </a:p>
                  </a:txBody>
                  <a:tcPr/>
                </a:tc>
                <a:tc>
                  <a:txBody>
                    <a:bodyPr/>
                    <a:lstStyle/>
                    <a:p>
                      <a:r>
                        <a:rPr lang="en-US" sz="1800" u="none" strike="noStrike" kern="1200" baseline="0" dirty="0">
                          <a:latin typeface="Arial" pitchFamily="34" charset="0"/>
                          <a:cs typeface="Arial" pitchFamily="34" charset="0"/>
                        </a:rPr>
                        <a:t>After a failing situation, the user can choose to Abort, Retry, or Ignore</a:t>
                      </a:r>
                      <a:endParaRPr lang="en-US" dirty="0">
                        <a:latin typeface="Arial" pitchFamily="34" charset="0"/>
                        <a:cs typeface="Arial" pitchFamily="34" charset="0"/>
                      </a:endParaRPr>
                    </a:p>
                  </a:txBody>
                  <a:tcPr/>
                </a:tc>
                <a:extLst>
                  <a:ext uri="{0D108BD9-81ED-4DB2-BD59-A6C34878D82A}">
                    <a16:rowId xmlns:a16="http://schemas.microsoft.com/office/drawing/2014/main" val="10003"/>
                  </a:ext>
                </a:extLst>
              </a:tr>
              <a:tr h="415540">
                <a:tc>
                  <a:txBody>
                    <a:bodyPr/>
                    <a:lstStyle/>
                    <a:p>
                      <a:r>
                        <a:rPr lang="en-US" sz="1800" u="none" strike="noStrike" kern="1200" baseline="0" dirty="0">
                          <a:latin typeface="Arial" pitchFamily="34" charset="0"/>
                          <a:cs typeface="Arial" pitchFamily="34" charset="0"/>
                        </a:rPr>
                        <a:t>MsgBoxStyle.YesNoCancel</a:t>
                      </a:r>
                      <a:endParaRPr lang="en-US" dirty="0">
                        <a:latin typeface="Arial" pitchFamily="34" charset="0"/>
                        <a:cs typeface="Arial" pitchFamily="34" charset="0"/>
                      </a:endParaRPr>
                    </a:p>
                  </a:txBody>
                  <a:tcPr/>
                </a:tc>
                <a:tc>
                  <a:txBody>
                    <a:bodyPr/>
                    <a:lstStyle/>
                    <a:p>
                      <a:r>
                        <a:rPr lang="en-US" dirty="0">
                          <a:latin typeface="Arial" pitchFamily="34" charset="0"/>
                          <a:cs typeface="Arial" pitchFamily="34" charset="0"/>
                        </a:rPr>
                        <a:t>3</a:t>
                      </a:r>
                    </a:p>
                  </a:txBody>
                  <a:tcPr/>
                </a:tc>
                <a:tc>
                  <a:txBody>
                    <a:bodyPr/>
                    <a:lstStyle/>
                    <a:p>
                      <a:r>
                        <a:rPr lang="en-US" sz="1800" u="none" strike="noStrike" kern="1200" baseline="0" dirty="0">
                          <a:latin typeface="Arial" pitchFamily="34" charset="0"/>
                          <a:cs typeface="Arial" pitchFamily="34" charset="0"/>
                        </a:rPr>
                        <a:t>Displays Yes, No, and Cancel buttons</a:t>
                      </a:r>
                      <a:endParaRPr lang="en-US" dirty="0">
                        <a:latin typeface="Arial" pitchFamily="34" charset="0"/>
                        <a:cs typeface="Arial" pitchFamily="34" charset="0"/>
                      </a:endParaRPr>
                    </a:p>
                  </a:txBody>
                  <a:tcPr/>
                </a:tc>
                <a:extLst>
                  <a:ext uri="{0D108BD9-81ED-4DB2-BD59-A6C34878D82A}">
                    <a16:rowId xmlns:a16="http://schemas.microsoft.com/office/drawing/2014/main" val="10004"/>
                  </a:ext>
                </a:extLst>
              </a:tr>
              <a:tr h="415540">
                <a:tc>
                  <a:txBody>
                    <a:bodyPr/>
                    <a:lstStyle/>
                    <a:p>
                      <a:r>
                        <a:rPr lang="en-US" sz="1800" u="none" strike="noStrike" kern="1200" baseline="0" dirty="0">
                          <a:latin typeface="Arial" pitchFamily="34" charset="0"/>
                          <a:cs typeface="Arial" pitchFamily="34" charset="0"/>
                        </a:rPr>
                        <a:t>MsgBoxStyle.YesNo</a:t>
                      </a:r>
                      <a:endParaRPr lang="en-US" dirty="0">
                        <a:latin typeface="Arial" pitchFamily="34" charset="0"/>
                        <a:cs typeface="Arial" pitchFamily="34" charset="0"/>
                      </a:endParaRPr>
                    </a:p>
                  </a:txBody>
                  <a:tcPr/>
                </a:tc>
                <a:tc>
                  <a:txBody>
                    <a:bodyPr/>
                    <a:lstStyle/>
                    <a:p>
                      <a:r>
                        <a:rPr lang="en-US" dirty="0">
                          <a:latin typeface="Arial" pitchFamily="34" charset="0"/>
                          <a:cs typeface="Arial" pitchFamily="34" charset="0"/>
                        </a:rPr>
                        <a:t>4</a:t>
                      </a:r>
                    </a:p>
                  </a:txBody>
                  <a:tcPr/>
                </a:tc>
                <a:tc>
                  <a:txBody>
                    <a:bodyPr/>
                    <a:lstStyle/>
                    <a:p>
                      <a:r>
                        <a:rPr lang="en-US" sz="1800" u="none" strike="noStrike" kern="1200" baseline="0" dirty="0">
                          <a:latin typeface="Arial" pitchFamily="34" charset="0"/>
                          <a:cs typeface="Arial" pitchFamily="34" charset="0"/>
                        </a:rPr>
                        <a:t>Displays Yes and No buttons</a:t>
                      </a:r>
                      <a:endParaRPr lang="en-US" dirty="0">
                        <a:latin typeface="Arial" pitchFamily="34" charset="0"/>
                        <a:cs typeface="Arial" pitchFamily="34" charset="0"/>
                      </a:endParaRPr>
                    </a:p>
                  </a:txBody>
                  <a:tcPr/>
                </a:tc>
                <a:extLst>
                  <a:ext uri="{0D108BD9-81ED-4DB2-BD59-A6C34878D82A}">
                    <a16:rowId xmlns:a16="http://schemas.microsoft.com/office/drawing/2014/main" val="10005"/>
                  </a:ext>
                </a:extLst>
              </a:tr>
              <a:tr h="415540">
                <a:tc>
                  <a:txBody>
                    <a:bodyPr/>
                    <a:lstStyle/>
                    <a:p>
                      <a:r>
                        <a:rPr lang="en-US" sz="1800" u="none" strike="noStrike" kern="1200" baseline="0" dirty="0">
                          <a:latin typeface="Arial" pitchFamily="34" charset="0"/>
                          <a:cs typeface="Arial" pitchFamily="34" charset="0"/>
                        </a:rPr>
                        <a:t>MsgBoxStyle.RetryCancel</a:t>
                      </a:r>
                      <a:endParaRPr lang="en-US" dirty="0">
                        <a:latin typeface="Arial" pitchFamily="34" charset="0"/>
                        <a:cs typeface="Arial" pitchFamily="34" charset="0"/>
                      </a:endParaRPr>
                    </a:p>
                  </a:txBody>
                  <a:tcPr/>
                </a:tc>
                <a:tc>
                  <a:txBody>
                    <a:bodyPr/>
                    <a:lstStyle/>
                    <a:p>
                      <a:r>
                        <a:rPr lang="en-US" dirty="0">
                          <a:latin typeface="Arial" pitchFamily="34" charset="0"/>
                          <a:cs typeface="Arial" pitchFamily="34" charset="0"/>
                        </a:rPr>
                        <a:t>5</a:t>
                      </a:r>
                    </a:p>
                  </a:txBody>
                  <a:tcPr/>
                </a:tc>
                <a:tc>
                  <a:txBody>
                    <a:bodyPr/>
                    <a:lstStyle/>
                    <a:p>
                      <a:r>
                        <a:rPr lang="en-US" sz="1800" u="none" strike="noStrike" kern="1200" baseline="0" dirty="0">
                          <a:latin typeface="Arial" pitchFamily="34" charset="0"/>
                          <a:cs typeface="Arial" pitchFamily="34" charset="0"/>
                        </a:rPr>
                        <a:t>After an error occurs, the user can choose to Retry or Cancel</a:t>
                      </a:r>
                      <a:endParaRPr lang="en-US" dirty="0">
                        <a:latin typeface="Arial" pitchFamily="34" charset="0"/>
                        <a:cs typeface="Arial" pitchFamily="34"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1851737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Title 2"/>
          <p:cNvSpPr>
            <a:spLocks noGrp="1" noChangeArrowheads="1"/>
          </p:cNvSpPr>
          <p:nvPr>
            <p:ph type="title"/>
          </p:nvPr>
        </p:nvSpPr>
        <p:spPr/>
        <p:txBody>
          <a:bodyPr/>
          <a:lstStyle/>
          <a:p>
            <a:r>
              <a:rPr lang="en-US" dirty="0"/>
              <a:t>Objectives (1 of 2)</a:t>
            </a:r>
          </a:p>
        </p:txBody>
      </p:sp>
      <p:sp>
        <p:nvSpPr>
          <p:cNvPr id="304131" name="Content Placeholder 3"/>
          <p:cNvSpPr>
            <a:spLocks noGrp="1" noChangeArrowheads="1"/>
          </p:cNvSpPr>
          <p:nvPr>
            <p:ph idx="1"/>
          </p:nvPr>
        </p:nvSpPr>
        <p:spPr/>
        <p:txBody>
          <a:bodyPr/>
          <a:lstStyle/>
          <a:p>
            <a:r>
              <a:rPr lang="en-US" dirty="0"/>
              <a:t>Use the </a:t>
            </a:r>
            <a:r>
              <a:rPr lang="en-US" dirty="0" err="1"/>
              <a:t>GroupBox</a:t>
            </a:r>
            <a:r>
              <a:rPr lang="en-US" dirty="0"/>
              <a:t> object</a:t>
            </a:r>
          </a:p>
          <a:p>
            <a:r>
              <a:rPr lang="en-US" dirty="0"/>
              <a:t>Place </a:t>
            </a:r>
            <a:r>
              <a:rPr lang="en-US" dirty="0" err="1"/>
              <a:t>RadioButton</a:t>
            </a:r>
            <a:r>
              <a:rPr lang="en-US" dirty="0"/>
              <a:t> objects in applications</a:t>
            </a:r>
          </a:p>
          <a:p>
            <a:r>
              <a:rPr lang="en-US" dirty="0"/>
              <a:t>Display a message box</a:t>
            </a:r>
          </a:p>
          <a:p>
            <a:r>
              <a:rPr lang="en-US" dirty="0"/>
              <a:t>Make decisions using If…Then statements</a:t>
            </a:r>
          </a:p>
          <a:p>
            <a:r>
              <a:rPr lang="en-US" dirty="0"/>
              <a:t>Make decisions using If…Then…Else statements</a:t>
            </a:r>
          </a:p>
          <a:p>
            <a:r>
              <a:rPr lang="en-US" dirty="0"/>
              <a:t>Make decisions using nested If statements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Box Icons (1 of 2)</a:t>
            </a:r>
          </a:p>
        </p:txBody>
      </p:sp>
      <p:pic>
        <p:nvPicPr>
          <p:cNvPr id="11266" name="Picture 2" descr="An illustration shows the syntax for the message box statement with button and icon with examples and its corresponding outputs. The statement reads, &quot;MsgBox(&quot;Message&quot;, Button Entry or Icon Picture, &quot;Caption&quot;).&quot; The example reads,&#10;&quot;Windows Application:&#10;MsgBox(&quot;User name is missing&quot;, MsgBoxStyle.OKCancel or MsgBoxStyle.Critical, &quot;User Name Error&quot;)&#10;or&#10;MsgBox(&quot;User name is missing&quot;, 1 Or 16, &quot;User Name Error&quot;).&quot;&#10;The output result on the right shows the dialog box containing the text that reads, &quot;User name is missing&quot; with OK button and Cancel button. The dialog box contains an icon with cross symbol. The text on the title bar reads, &quot;User Name Error.&quot;&#10;The example reads,&#10;&quot;Windows Application:&#10;MsgBox(&quot;You have been disconnected&quot;, MsgBoxStyle.RetryCancel or MsgBoxStyle.Question, &quot;ISP&quot;)&#10;or&#10;MsgBox(&quot;You have been disconnected&quot;, 5 Or 32, &quot;ISP&quot;).&quot;&#10;The output result on the right shows the dialog box containing the text that reads, &quot;User name is missing&quot; with Retry button and Cancel button. The text on the title bar reads, &quot;ISP.&quot;&#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2477" y="1401096"/>
            <a:ext cx="8251339" cy="4576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0315242"/>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Box Icons (2 of 2)</a:t>
            </a:r>
          </a:p>
        </p:txBody>
      </p:sp>
      <p:pic>
        <p:nvPicPr>
          <p:cNvPr id="1026" name="Picture 2" descr="A table shows the values of uses of message box icons. The table has four columns and 4 rows. The column heads reads as follows: MsgBoxStyle Icons, Value, Icon, Use. The row reads as&#10;Row 1: MsgBoxStyle Icons, MsgBoxStyle.Critical; Value, 16; Icon, a picture of icon indicating the letter x; Use, Alerts the user to an error.&#10;Row 2: MsgBoxStyle Icons, MsgBoxStyle.Question; Value, 32; Icon, a picture of icon indicating a question mark; Use, Displays a question mark.&#10;Row 3: MsgBoxStyle Icons, MsgBoxStyle.Exclamation; Value, 48; Icon, a picture of icon indicating an exclamatory mark; Use, Alerts the user to a possible problem.&#10;Row 4: MsgBoxStyle Icons, MsgBoxStyle.Information; Value, 64; Icon, a picture of icon indicating the letter i; Use, Displays an information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888" y="1284514"/>
            <a:ext cx="8106455" cy="4550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2332281"/>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Title 2"/>
          <p:cNvSpPr>
            <a:spLocks noGrp="1" noChangeArrowheads="1"/>
          </p:cNvSpPr>
          <p:nvPr>
            <p:ph type="title"/>
          </p:nvPr>
        </p:nvSpPr>
        <p:spPr/>
        <p:txBody>
          <a:bodyPr/>
          <a:lstStyle/>
          <a:p>
            <a:r>
              <a:rPr lang="en-US" dirty="0"/>
              <a:t>Message Box IntelliSense (1 of 2)</a:t>
            </a:r>
          </a:p>
        </p:txBody>
      </p:sp>
      <p:sp>
        <p:nvSpPr>
          <p:cNvPr id="330755" name="Content Placeholder 3"/>
          <p:cNvSpPr>
            <a:spLocks noGrp="1" noChangeArrowheads="1"/>
          </p:cNvSpPr>
          <p:nvPr>
            <p:ph idx="1"/>
          </p:nvPr>
        </p:nvSpPr>
        <p:spPr/>
        <p:txBody>
          <a:bodyPr/>
          <a:lstStyle/>
          <a:p>
            <a:r>
              <a:rPr lang="en-US" sz="2400" dirty="0">
                <a:solidFill>
                  <a:schemeClr val="tx1"/>
                </a:solidFill>
                <a:ea typeface="+mn-ea"/>
              </a:rPr>
              <a:t>In the code window, inside the event handler you are coding, type </a:t>
            </a:r>
            <a:r>
              <a:rPr lang="en-US" sz="2400" dirty="0" err="1">
                <a:solidFill>
                  <a:schemeClr val="tx1"/>
                </a:solidFill>
              </a:rPr>
              <a:t>msg</a:t>
            </a:r>
            <a:r>
              <a:rPr lang="en-US" sz="2400" dirty="0">
                <a:solidFill>
                  <a:schemeClr val="tx1"/>
                </a:solidFill>
                <a:ea typeface="+mn-ea"/>
              </a:rPr>
              <a:t> to display </a:t>
            </a:r>
            <a:r>
              <a:rPr lang="en-US" sz="2400" dirty="0" err="1">
                <a:solidFill>
                  <a:schemeClr val="tx1"/>
                </a:solidFill>
                <a:ea typeface="+mn-ea"/>
              </a:rPr>
              <a:t>MsgBox</a:t>
            </a:r>
            <a:r>
              <a:rPr lang="en-US" sz="2400" dirty="0">
                <a:solidFill>
                  <a:schemeClr val="tx1"/>
                </a:solidFill>
                <a:ea typeface="+mn-ea"/>
              </a:rPr>
              <a:t> in the IntelliSense list</a:t>
            </a:r>
          </a:p>
          <a:p>
            <a:r>
              <a:rPr lang="en-US" sz="2400" dirty="0">
                <a:solidFill>
                  <a:schemeClr val="tx1"/>
                </a:solidFill>
                <a:ea typeface="+mn-ea"/>
              </a:rPr>
              <a:t>Press the TAB key to select </a:t>
            </a:r>
            <a:r>
              <a:rPr lang="en-US" sz="2400" dirty="0" err="1">
                <a:solidFill>
                  <a:schemeClr val="tx1"/>
                </a:solidFill>
                <a:ea typeface="+mn-ea"/>
              </a:rPr>
              <a:t>MsgBox</a:t>
            </a:r>
            <a:r>
              <a:rPr lang="en-US" sz="2400" dirty="0">
                <a:solidFill>
                  <a:schemeClr val="tx1"/>
                </a:solidFill>
                <a:ea typeface="+mn-ea"/>
              </a:rPr>
              <a:t> in the IntelliSense list. Type the following text: </a:t>
            </a:r>
            <a:r>
              <a:rPr lang="en-US" sz="2400" dirty="0">
                <a:solidFill>
                  <a:schemeClr val="tx1"/>
                </a:solidFill>
              </a:rPr>
              <a:t>(“You have been disconnected from the Internet”, m)</a:t>
            </a:r>
          </a:p>
          <a:p>
            <a:r>
              <a:rPr lang="en-US" sz="2400" dirty="0"/>
              <a:t>Select the MsgBoxStyle.AbortRetryIgnore argument by pressing the UP ARROW until the correct argument is highlighted. Type a comma. Then type "ISP” and a right parenthesis </a:t>
            </a:r>
          </a:p>
          <a:p>
            <a:r>
              <a:rPr lang="en-US" sz="2400" dirty="0">
                <a:solidFill>
                  <a:schemeClr val="tx1"/>
                </a:solidFill>
                <a:ea typeface="+mn-ea"/>
              </a:rPr>
              <a:t>Tap or click the Start Debugging button on the Standard toolbar</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Title 2"/>
          <p:cNvSpPr>
            <a:spLocks noGrp="1" noChangeArrowheads="1"/>
          </p:cNvSpPr>
          <p:nvPr>
            <p:ph type="title"/>
          </p:nvPr>
        </p:nvSpPr>
        <p:spPr/>
        <p:txBody>
          <a:bodyPr/>
          <a:lstStyle/>
          <a:p>
            <a:r>
              <a:rPr lang="en-US" dirty="0"/>
              <a:t>Message Box IntelliSense (2 of 2)</a:t>
            </a:r>
          </a:p>
        </p:txBody>
      </p:sp>
      <p:pic>
        <p:nvPicPr>
          <p:cNvPr id="12290" name="Picture 2" descr="A screenshot shows the message box with the text that reads, &quot;You have been disconnected from the Internet.&quot; Three buttons namely, &quot;Abort, Retry, and Ignore&quot; are displayed at the bottom. The Abort button is select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3238" y="1828801"/>
            <a:ext cx="7022829" cy="330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Concatenation</a:t>
            </a:r>
          </a:p>
        </p:txBody>
      </p:sp>
      <p:sp>
        <p:nvSpPr>
          <p:cNvPr id="3" name="Content Placeholder 2"/>
          <p:cNvSpPr>
            <a:spLocks noGrp="1"/>
          </p:cNvSpPr>
          <p:nvPr>
            <p:ph type="body" sz="half" idx="2"/>
          </p:nvPr>
        </p:nvSpPr>
        <p:spPr>
          <a:xfrm>
            <a:off x="478739" y="1331084"/>
            <a:ext cx="8132825" cy="924888"/>
          </a:xfrm>
        </p:spPr>
        <p:txBody>
          <a:bodyPr>
            <a:noAutofit/>
          </a:bodyPr>
          <a:lstStyle/>
          <a:p>
            <a:pPr marL="457200" indent="-457200">
              <a:buFont typeface="Arial" pitchFamily="34" charset="0"/>
              <a:buChar char="•"/>
            </a:pPr>
            <a:r>
              <a:rPr lang="en-US" sz="2600" dirty="0"/>
              <a:t>To create the message in the message box, you can use concatenation</a:t>
            </a:r>
          </a:p>
        </p:txBody>
      </p:sp>
      <p:pic>
        <p:nvPicPr>
          <p:cNvPr id="13314" name="Picture 2" descr="A screenshot shows decking cost calculator windows application. This window consists of a bold text &quot;Decking Cost Calculator&quot; on the top left. Below the bold text, a text &quot;Square Footage:&quot; and a text box with the text that reads, &quot;-6&quot; appears. A group box containing three radio buttons namely, &quot;Pressure-Treated Lumber, Redwood, and Composite&quot; appears. A message box displays a text that reads, &quot;You entered -6. Enter a Positive Number&quot; with a call out that reads, &quot;message created using concatenation.&quot; The text on the title bar of the message box reads, &quot;Input Error.&quot; A call out from the message box reads, &quot;message box with error message.&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1622" y="2406447"/>
            <a:ext cx="5820442" cy="230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descr="A screenshot shows the coding statement that reads, &quot;MsgBox(&quot;You entered &quot; &amp; decFootage.ToString() &amp; &quot;, Enter a Positive Number&quot;, , &quot;Input Error&quo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590" y="4939655"/>
            <a:ext cx="8593405" cy="49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7072682"/>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Ttile 2"/>
          <p:cNvSpPr>
            <a:spLocks noGrp="1" noChangeArrowheads="1"/>
          </p:cNvSpPr>
          <p:nvPr>
            <p:ph type="title"/>
          </p:nvPr>
        </p:nvSpPr>
        <p:spPr/>
        <p:txBody>
          <a:bodyPr>
            <a:noAutofit/>
          </a:bodyPr>
          <a:lstStyle/>
          <a:p>
            <a:r>
              <a:rPr lang="en-US" dirty="0"/>
              <a:t>Make Decisions with Conditional Statements</a:t>
            </a:r>
          </a:p>
        </p:txBody>
      </p:sp>
      <p:sp>
        <p:nvSpPr>
          <p:cNvPr id="335875" name="Content Placeholder 3"/>
          <p:cNvSpPr>
            <a:spLocks noGrp="1" noChangeArrowheads="1"/>
          </p:cNvSpPr>
          <p:nvPr>
            <p:ph idx="1"/>
          </p:nvPr>
        </p:nvSpPr>
        <p:spPr/>
        <p:txBody>
          <a:bodyPr/>
          <a:lstStyle/>
          <a:p>
            <a:r>
              <a:rPr lang="en-US" dirty="0"/>
              <a:t>A </a:t>
            </a:r>
            <a:r>
              <a:rPr lang="en-US" b="1" dirty="0"/>
              <a:t>decision structure </a:t>
            </a:r>
            <a:r>
              <a:rPr lang="en-US" dirty="0"/>
              <a:t>is one of the three fundamental control structures used in computer programming</a:t>
            </a:r>
          </a:p>
          <a:p>
            <a:r>
              <a:rPr lang="en-US" dirty="0"/>
              <a:t>When a condition is tested in a Visual Basic program, the condition either is true or false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an If…Then Statement</a:t>
            </a:r>
          </a:p>
        </p:txBody>
      </p:sp>
      <p:pic>
        <p:nvPicPr>
          <p:cNvPr id="14338" name="Picture 2" descr="A screenshot shows the Microsoft Visual Basic programming language that reads,&#10;&quot;If condition Then&#10;Statement(s) executed when condition is true&#10;End If”&#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40" y="2627955"/>
            <a:ext cx="8952270" cy="1128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2665316"/>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Operators (1 of 4)</a:t>
            </a:r>
          </a:p>
        </p:txBody>
      </p:sp>
      <p:sp>
        <p:nvSpPr>
          <p:cNvPr id="3" name="Content Placeholder 2"/>
          <p:cNvSpPr>
            <a:spLocks noGrp="1"/>
          </p:cNvSpPr>
          <p:nvPr>
            <p:ph idx="1"/>
          </p:nvPr>
        </p:nvSpPr>
        <p:spPr/>
        <p:txBody>
          <a:bodyPr/>
          <a:lstStyle/>
          <a:p>
            <a:r>
              <a:rPr lang="en-US" sz="2600" dirty="0"/>
              <a:t>the condition portion of the If . . . Then statement means a condition is tested to determine if it is true or false. The conditions that can be tested are as follows:</a:t>
            </a:r>
          </a:p>
          <a:p>
            <a:pPr lvl="1" algn="just"/>
            <a:r>
              <a:rPr lang="en-US" dirty="0"/>
              <a:t>Is one value equal to another value?</a:t>
            </a:r>
          </a:p>
          <a:p>
            <a:pPr lvl="1" algn="just"/>
            <a:r>
              <a:rPr lang="en-US" dirty="0"/>
              <a:t>Is one value not equal to another value?</a:t>
            </a:r>
          </a:p>
          <a:p>
            <a:pPr lvl="1" algn="just"/>
            <a:r>
              <a:rPr lang="en-US" dirty="0"/>
              <a:t>Is one value greater than another value?</a:t>
            </a:r>
          </a:p>
          <a:p>
            <a:pPr lvl="1" algn="just"/>
            <a:r>
              <a:rPr lang="en-US" dirty="0"/>
              <a:t>Is one value less than another value?</a:t>
            </a:r>
          </a:p>
          <a:p>
            <a:pPr lvl="1" algn="just"/>
            <a:r>
              <a:rPr lang="en-US" dirty="0"/>
              <a:t>Is one value greater than or equal to another value?</a:t>
            </a:r>
          </a:p>
          <a:p>
            <a:pPr lvl="1" algn="just"/>
            <a:r>
              <a:rPr lang="en-US" dirty="0"/>
              <a:t>Is one value less than or equal to another value?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Title 2"/>
          <p:cNvSpPr>
            <a:spLocks noGrp="1" noChangeArrowheads="1"/>
          </p:cNvSpPr>
          <p:nvPr>
            <p:ph type="title"/>
          </p:nvPr>
        </p:nvSpPr>
        <p:spPr>
          <a:xfrm>
            <a:off x="519169" y="357626"/>
            <a:ext cx="8057672" cy="741969"/>
          </a:xfrm>
        </p:spPr>
        <p:txBody>
          <a:bodyPr/>
          <a:lstStyle/>
          <a:p>
            <a:r>
              <a:rPr lang="en-US" dirty="0"/>
              <a:t>Relational Operators (2 of 4)</a:t>
            </a:r>
          </a:p>
        </p:txBody>
      </p:sp>
      <p:graphicFrame>
        <p:nvGraphicFramePr>
          <p:cNvPr id="4" name="Table 3"/>
          <p:cNvGraphicFramePr>
            <a:graphicFrameLocks noGrp="1"/>
          </p:cNvGraphicFramePr>
          <p:nvPr>
            <p:extLst>
              <p:ext uri="{D42A27DB-BD31-4B8C-83A1-F6EECF244321}">
                <p14:modId xmlns:p14="http://schemas.microsoft.com/office/powerpoint/2010/main" val="2925154049"/>
              </p:ext>
            </p:extLst>
          </p:nvPr>
        </p:nvGraphicFramePr>
        <p:xfrm>
          <a:off x="482278" y="1524318"/>
          <a:ext cx="8164010" cy="3383280"/>
        </p:xfrm>
        <a:graphic>
          <a:graphicData uri="http://schemas.openxmlformats.org/drawingml/2006/table">
            <a:tbl>
              <a:tblPr firstRow="1" bandRow="1">
                <a:tableStyleId>{5940675A-B579-460E-94D1-54222C63F5DA}</a:tableStyleId>
              </a:tblPr>
              <a:tblGrid>
                <a:gridCol w="1632802">
                  <a:extLst>
                    <a:ext uri="{9D8B030D-6E8A-4147-A177-3AD203B41FA5}">
                      <a16:colId xmlns:a16="http://schemas.microsoft.com/office/drawing/2014/main" val="20000"/>
                    </a:ext>
                  </a:extLst>
                </a:gridCol>
                <a:gridCol w="1632802">
                  <a:extLst>
                    <a:ext uri="{9D8B030D-6E8A-4147-A177-3AD203B41FA5}">
                      <a16:colId xmlns:a16="http://schemas.microsoft.com/office/drawing/2014/main" val="20001"/>
                    </a:ext>
                  </a:extLst>
                </a:gridCol>
                <a:gridCol w="1632802">
                  <a:extLst>
                    <a:ext uri="{9D8B030D-6E8A-4147-A177-3AD203B41FA5}">
                      <a16:colId xmlns:a16="http://schemas.microsoft.com/office/drawing/2014/main" val="20002"/>
                    </a:ext>
                  </a:extLst>
                </a:gridCol>
                <a:gridCol w="1632802">
                  <a:extLst>
                    <a:ext uri="{9D8B030D-6E8A-4147-A177-3AD203B41FA5}">
                      <a16:colId xmlns:a16="http://schemas.microsoft.com/office/drawing/2014/main" val="20003"/>
                    </a:ext>
                  </a:extLst>
                </a:gridCol>
                <a:gridCol w="1632802">
                  <a:extLst>
                    <a:ext uri="{9D8B030D-6E8A-4147-A177-3AD203B41FA5}">
                      <a16:colId xmlns:a16="http://schemas.microsoft.com/office/drawing/2014/main" val="20004"/>
                    </a:ext>
                  </a:extLst>
                </a:gridCol>
              </a:tblGrid>
              <a:tr h="403966">
                <a:tc>
                  <a:txBody>
                    <a:bodyPr/>
                    <a:lstStyle/>
                    <a:p>
                      <a:endParaRPr lang="en-US" b="1" dirty="0">
                        <a:solidFill>
                          <a:schemeClr val="bg1"/>
                        </a:solidFill>
                        <a:latin typeface="Arial" pitchFamily="34" charset="0"/>
                        <a:cs typeface="Arial" pitchFamily="34" charset="0"/>
                      </a:endParaRPr>
                    </a:p>
                  </a:txBody>
                  <a:tcPr>
                    <a:solidFill>
                      <a:srgbClr val="59305B"/>
                    </a:solidFill>
                  </a:tcPr>
                </a:tc>
                <a:tc>
                  <a:txBody>
                    <a:bodyPr/>
                    <a:lstStyle/>
                    <a:p>
                      <a:r>
                        <a:rPr lang="en-US" sz="1800" b="1" u="none" strike="noStrike" kern="1200" baseline="0" dirty="0">
                          <a:solidFill>
                            <a:schemeClr val="bg1"/>
                          </a:solidFill>
                          <a:latin typeface="Arial" pitchFamily="34" charset="0"/>
                          <a:cs typeface="Arial" pitchFamily="34" charset="0"/>
                        </a:rPr>
                        <a:t>Relational Operator</a:t>
                      </a:r>
                      <a:endParaRPr lang="en-US" b="1" dirty="0">
                        <a:solidFill>
                          <a:schemeClr val="bg1"/>
                        </a:solidFill>
                        <a:latin typeface="Arial" pitchFamily="34" charset="0"/>
                        <a:cs typeface="Arial" pitchFamily="34" charset="0"/>
                      </a:endParaRPr>
                    </a:p>
                  </a:txBody>
                  <a:tcPr>
                    <a:solidFill>
                      <a:srgbClr val="59305B"/>
                    </a:solidFill>
                  </a:tcPr>
                </a:tc>
                <a:tc>
                  <a:txBody>
                    <a:bodyPr/>
                    <a:lstStyle/>
                    <a:p>
                      <a:r>
                        <a:rPr lang="en-US" sz="1800" b="1" u="none" strike="noStrike" kern="1200" baseline="0" dirty="0">
                          <a:solidFill>
                            <a:schemeClr val="bg1"/>
                          </a:solidFill>
                          <a:latin typeface="Arial" pitchFamily="34" charset="0"/>
                          <a:cs typeface="Arial" pitchFamily="34" charset="0"/>
                        </a:rPr>
                        <a:t>Meaning</a:t>
                      </a:r>
                      <a:endParaRPr lang="en-US" b="1" dirty="0">
                        <a:solidFill>
                          <a:schemeClr val="bg1"/>
                        </a:solidFill>
                        <a:latin typeface="Arial" pitchFamily="34" charset="0"/>
                        <a:cs typeface="Arial" pitchFamily="34" charset="0"/>
                      </a:endParaRPr>
                    </a:p>
                  </a:txBody>
                  <a:tcPr>
                    <a:solidFill>
                      <a:srgbClr val="59305B"/>
                    </a:solidFill>
                  </a:tcPr>
                </a:tc>
                <a:tc>
                  <a:txBody>
                    <a:bodyPr/>
                    <a:lstStyle/>
                    <a:p>
                      <a:r>
                        <a:rPr lang="en-US" sz="1800" b="1" u="none" strike="noStrike" kern="1200" baseline="0" dirty="0">
                          <a:solidFill>
                            <a:schemeClr val="bg1"/>
                          </a:solidFill>
                          <a:latin typeface="Arial" pitchFamily="34" charset="0"/>
                          <a:cs typeface="Arial" pitchFamily="34" charset="0"/>
                        </a:rPr>
                        <a:t>Example</a:t>
                      </a:r>
                      <a:endParaRPr lang="en-US" b="1" dirty="0">
                        <a:solidFill>
                          <a:schemeClr val="bg1"/>
                        </a:solidFill>
                        <a:latin typeface="Arial" pitchFamily="34" charset="0"/>
                        <a:cs typeface="Arial" pitchFamily="34" charset="0"/>
                      </a:endParaRPr>
                    </a:p>
                  </a:txBody>
                  <a:tcPr>
                    <a:solidFill>
                      <a:srgbClr val="59305B"/>
                    </a:solidFill>
                  </a:tcPr>
                </a:tc>
                <a:tc>
                  <a:txBody>
                    <a:bodyPr/>
                    <a:lstStyle/>
                    <a:p>
                      <a:r>
                        <a:rPr lang="en-US" sz="1800" b="1" u="none" strike="noStrike" kern="1200" baseline="0" dirty="0">
                          <a:solidFill>
                            <a:schemeClr val="bg1"/>
                          </a:solidFill>
                          <a:latin typeface="Arial" pitchFamily="34" charset="0"/>
                          <a:cs typeface="Arial" pitchFamily="34" charset="0"/>
                        </a:rPr>
                        <a:t>Resulting Condition</a:t>
                      </a:r>
                      <a:endParaRPr lang="en-US" b="1" dirty="0">
                        <a:solidFill>
                          <a:schemeClr val="bg1"/>
                        </a:solidFill>
                        <a:latin typeface="Arial" pitchFamily="34" charset="0"/>
                        <a:cs typeface="Arial" pitchFamily="34" charset="0"/>
                      </a:endParaRPr>
                    </a:p>
                  </a:txBody>
                  <a:tcPr>
                    <a:solidFill>
                      <a:srgbClr val="59305B"/>
                    </a:solidFill>
                  </a:tcPr>
                </a:tc>
                <a:extLst>
                  <a:ext uri="{0D108BD9-81ED-4DB2-BD59-A6C34878D82A}">
                    <a16:rowId xmlns:a16="http://schemas.microsoft.com/office/drawing/2014/main" val="10000"/>
                  </a:ext>
                </a:extLst>
              </a:tr>
              <a:tr h="185263">
                <a:tc>
                  <a:txBody>
                    <a:bodyPr/>
                    <a:lstStyle/>
                    <a:p>
                      <a:r>
                        <a:rPr lang="en-US" dirty="0">
                          <a:latin typeface="Arial" pitchFamily="34" charset="0"/>
                          <a:cs typeface="Arial" pitchFamily="34" charset="0"/>
                        </a:rPr>
                        <a:t>1</a:t>
                      </a:r>
                    </a:p>
                  </a:txBody>
                  <a:tcPr/>
                </a:tc>
                <a:tc>
                  <a:txBody>
                    <a:bodyPr/>
                    <a:lstStyle/>
                    <a:p>
                      <a:r>
                        <a:rPr lang="en-US" sz="1800" u="none" strike="noStrike" kern="1200" baseline="0" dirty="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r>
                        <a:rPr lang="en-US" sz="1800" u="none" strike="noStrike" kern="1200" baseline="0" dirty="0">
                          <a:latin typeface="Arial" pitchFamily="34" charset="0"/>
                          <a:cs typeface="Arial" pitchFamily="34" charset="0"/>
                        </a:rPr>
                        <a:t>Equal to</a:t>
                      </a:r>
                      <a:endParaRPr lang="en-US" dirty="0">
                        <a:latin typeface="Arial" pitchFamily="34" charset="0"/>
                        <a:cs typeface="Arial" pitchFamily="34" charset="0"/>
                      </a:endParaRPr>
                    </a:p>
                  </a:txBody>
                  <a:tcPr/>
                </a:tc>
                <a:tc>
                  <a:txBody>
                    <a:bodyPr/>
                    <a:lstStyle/>
                    <a:p>
                      <a:r>
                        <a:rPr lang="en-US" sz="1800" u="none" strike="noStrike" kern="1200" baseline="0" dirty="0">
                          <a:latin typeface="Arial" pitchFamily="34" charset="0"/>
                          <a:cs typeface="Arial" pitchFamily="34" charset="0"/>
                        </a:rPr>
                        <a:t>8 = 8</a:t>
                      </a:r>
                      <a:endParaRPr lang="en-US" dirty="0">
                        <a:latin typeface="Arial" pitchFamily="34" charset="0"/>
                        <a:cs typeface="Arial" pitchFamily="34" charset="0"/>
                      </a:endParaRPr>
                    </a:p>
                  </a:txBody>
                  <a:tcPr/>
                </a:tc>
                <a:tc>
                  <a:txBody>
                    <a:bodyPr/>
                    <a:lstStyle/>
                    <a:p>
                      <a:r>
                        <a:rPr lang="en-US" sz="1800" u="none" strike="noStrike" kern="1200" baseline="0" dirty="0">
                          <a:latin typeface="Arial" pitchFamily="34" charset="0"/>
                          <a:cs typeface="Arial" pitchFamily="34" charset="0"/>
                        </a:rPr>
                        <a:t>True</a:t>
                      </a:r>
                      <a:endParaRPr lang="en-US" dirty="0">
                        <a:latin typeface="Arial" pitchFamily="34" charset="0"/>
                        <a:cs typeface="Arial" pitchFamily="34" charset="0"/>
                      </a:endParaRPr>
                    </a:p>
                  </a:txBody>
                  <a:tcPr/>
                </a:tc>
                <a:extLst>
                  <a:ext uri="{0D108BD9-81ED-4DB2-BD59-A6C34878D82A}">
                    <a16:rowId xmlns:a16="http://schemas.microsoft.com/office/drawing/2014/main" val="10001"/>
                  </a:ext>
                </a:extLst>
              </a:tr>
              <a:tr h="0">
                <a:tc>
                  <a:txBody>
                    <a:bodyPr/>
                    <a:lstStyle/>
                    <a:p>
                      <a:r>
                        <a:rPr lang="en-US" dirty="0">
                          <a:latin typeface="Arial" pitchFamily="34" charset="0"/>
                          <a:cs typeface="Arial" pitchFamily="34" charset="0"/>
                        </a:rPr>
                        <a:t>2</a:t>
                      </a:r>
                    </a:p>
                  </a:txBody>
                  <a:tcPr/>
                </a:tc>
                <a:tc>
                  <a:txBody>
                    <a:bodyPr/>
                    <a:lstStyle/>
                    <a:p>
                      <a:r>
                        <a:rPr lang="en-US" sz="1800" u="none" strike="noStrike" kern="1200" baseline="0" dirty="0">
                          <a:latin typeface="Arial" pitchFamily="34" charset="0"/>
                          <a:cs typeface="Arial" pitchFamily="34" charset="0"/>
                        </a:rPr>
                        <a:t>&lt;&gt;</a:t>
                      </a:r>
                      <a:endParaRPr lang="en-US" dirty="0">
                        <a:latin typeface="Arial" pitchFamily="34" charset="0"/>
                        <a:cs typeface="Arial" pitchFamily="34" charset="0"/>
                      </a:endParaRPr>
                    </a:p>
                  </a:txBody>
                  <a:tcPr/>
                </a:tc>
                <a:tc>
                  <a:txBody>
                    <a:bodyPr/>
                    <a:lstStyle/>
                    <a:p>
                      <a:r>
                        <a:rPr lang="en-US" sz="1800" u="none" strike="noStrike" kern="1200" baseline="0" dirty="0">
                          <a:latin typeface="Arial" pitchFamily="34" charset="0"/>
                          <a:cs typeface="Arial" pitchFamily="34" charset="0"/>
                        </a:rPr>
                        <a:t>Not equal to</a:t>
                      </a:r>
                      <a:endParaRPr lang="en-US" dirty="0">
                        <a:latin typeface="Arial" pitchFamily="34" charset="0"/>
                        <a:cs typeface="Arial" pitchFamily="34" charset="0"/>
                      </a:endParaRPr>
                    </a:p>
                  </a:txBody>
                  <a:tcPr/>
                </a:tc>
                <a:tc>
                  <a:txBody>
                    <a:bodyPr/>
                    <a:lstStyle/>
                    <a:p>
                      <a:r>
                        <a:rPr lang="en-US" sz="1800" u="none" strike="noStrike" kern="1200" baseline="0" dirty="0">
                          <a:latin typeface="Arial" pitchFamily="34" charset="0"/>
                          <a:cs typeface="Arial" pitchFamily="34" charset="0"/>
                        </a:rPr>
                        <a:t>6 &lt;&gt; 6</a:t>
                      </a:r>
                      <a:endParaRPr lang="en-US" dirty="0">
                        <a:latin typeface="Arial" pitchFamily="34" charset="0"/>
                        <a:cs typeface="Arial" pitchFamily="34" charset="0"/>
                      </a:endParaRPr>
                    </a:p>
                  </a:txBody>
                  <a:tcPr/>
                </a:tc>
                <a:tc>
                  <a:txBody>
                    <a:bodyPr/>
                    <a:lstStyle/>
                    <a:p>
                      <a:r>
                        <a:rPr lang="en-US" sz="1800" u="none" strike="noStrike" kern="1200" baseline="0" dirty="0">
                          <a:latin typeface="Arial" pitchFamily="34" charset="0"/>
                          <a:cs typeface="Arial" pitchFamily="34" charset="0"/>
                        </a:rPr>
                        <a:t>False</a:t>
                      </a:r>
                      <a:endParaRPr lang="en-US" dirty="0">
                        <a:latin typeface="Arial" pitchFamily="34" charset="0"/>
                        <a:cs typeface="Arial" pitchFamily="34" charset="0"/>
                      </a:endParaRPr>
                    </a:p>
                  </a:txBody>
                  <a:tcPr/>
                </a:tc>
                <a:extLst>
                  <a:ext uri="{0D108BD9-81ED-4DB2-BD59-A6C34878D82A}">
                    <a16:rowId xmlns:a16="http://schemas.microsoft.com/office/drawing/2014/main" val="10002"/>
                  </a:ext>
                </a:extLst>
              </a:tr>
              <a:tr h="0">
                <a:tc>
                  <a:txBody>
                    <a:bodyPr/>
                    <a:lstStyle/>
                    <a:p>
                      <a:r>
                        <a:rPr lang="en-US" dirty="0">
                          <a:latin typeface="Arial" pitchFamily="34" charset="0"/>
                          <a:cs typeface="Arial" pitchFamily="34" charset="0"/>
                        </a:rPr>
                        <a:t>3</a:t>
                      </a:r>
                    </a:p>
                  </a:txBody>
                  <a:tcPr/>
                </a:tc>
                <a:tc>
                  <a:txBody>
                    <a:bodyPr/>
                    <a:lstStyle/>
                    <a:p>
                      <a:r>
                        <a:rPr lang="en-US" sz="1800" u="none" strike="noStrike" kern="1200" baseline="0" dirty="0">
                          <a:latin typeface="Arial" pitchFamily="34" charset="0"/>
                          <a:cs typeface="Arial" pitchFamily="34" charset="0"/>
                        </a:rPr>
                        <a:t>&gt;</a:t>
                      </a:r>
                      <a:endParaRPr lang="en-US" dirty="0">
                        <a:latin typeface="Arial" pitchFamily="34" charset="0"/>
                        <a:cs typeface="Arial" pitchFamily="34" charset="0"/>
                      </a:endParaRPr>
                    </a:p>
                  </a:txBody>
                  <a:tcPr/>
                </a:tc>
                <a:tc>
                  <a:txBody>
                    <a:bodyPr/>
                    <a:lstStyle/>
                    <a:p>
                      <a:r>
                        <a:rPr lang="en-US" sz="1800" u="none" strike="noStrike" kern="1200" baseline="0" dirty="0">
                          <a:latin typeface="Arial" pitchFamily="34" charset="0"/>
                          <a:cs typeface="Arial" pitchFamily="34" charset="0"/>
                        </a:rPr>
                        <a:t>Greater than</a:t>
                      </a:r>
                      <a:endParaRPr lang="en-US" dirty="0">
                        <a:latin typeface="Arial" pitchFamily="34" charset="0"/>
                        <a:cs typeface="Arial" pitchFamily="34" charset="0"/>
                      </a:endParaRPr>
                    </a:p>
                  </a:txBody>
                  <a:tcPr/>
                </a:tc>
                <a:tc>
                  <a:txBody>
                    <a:bodyPr/>
                    <a:lstStyle/>
                    <a:p>
                      <a:r>
                        <a:rPr lang="en-US" sz="1800" u="none" strike="noStrike" kern="1200" baseline="0" dirty="0">
                          <a:latin typeface="Arial" pitchFamily="34" charset="0"/>
                          <a:cs typeface="Arial" pitchFamily="34" charset="0"/>
                        </a:rPr>
                        <a:t>7 &gt; 9</a:t>
                      </a:r>
                      <a:endParaRPr lang="en-US" dirty="0">
                        <a:latin typeface="Arial" pitchFamily="34" charset="0"/>
                        <a:cs typeface="Arial" pitchFamily="34" charset="0"/>
                      </a:endParaRPr>
                    </a:p>
                  </a:txBody>
                  <a:tcPr/>
                </a:tc>
                <a:tc>
                  <a:txBody>
                    <a:bodyPr/>
                    <a:lstStyle/>
                    <a:p>
                      <a:r>
                        <a:rPr lang="en-US" sz="1800" u="none" strike="noStrike" kern="1200" baseline="0" dirty="0">
                          <a:latin typeface="Arial" pitchFamily="34" charset="0"/>
                          <a:cs typeface="Arial" pitchFamily="34" charset="0"/>
                        </a:rPr>
                        <a:t>False</a:t>
                      </a:r>
                      <a:endParaRPr lang="en-US" dirty="0">
                        <a:latin typeface="Arial" pitchFamily="34" charset="0"/>
                        <a:cs typeface="Arial" pitchFamily="34" charset="0"/>
                      </a:endParaRPr>
                    </a:p>
                  </a:txBody>
                  <a:tcPr/>
                </a:tc>
                <a:extLst>
                  <a:ext uri="{0D108BD9-81ED-4DB2-BD59-A6C34878D82A}">
                    <a16:rowId xmlns:a16="http://schemas.microsoft.com/office/drawing/2014/main" val="10003"/>
                  </a:ext>
                </a:extLst>
              </a:tr>
              <a:tr h="0">
                <a:tc>
                  <a:txBody>
                    <a:bodyPr/>
                    <a:lstStyle/>
                    <a:p>
                      <a:r>
                        <a:rPr lang="en-US" dirty="0">
                          <a:latin typeface="Arial" pitchFamily="34" charset="0"/>
                          <a:cs typeface="Arial" pitchFamily="34" charset="0"/>
                        </a:rPr>
                        <a:t>4</a:t>
                      </a:r>
                    </a:p>
                  </a:txBody>
                  <a:tcPr/>
                </a:tc>
                <a:tc>
                  <a:txBody>
                    <a:bodyPr/>
                    <a:lstStyle/>
                    <a:p>
                      <a:r>
                        <a:rPr lang="en-US" sz="1800" u="none" strike="noStrike" kern="1200" baseline="0" dirty="0">
                          <a:latin typeface="Arial" pitchFamily="34" charset="0"/>
                          <a:cs typeface="Arial" pitchFamily="34" charset="0"/>
                        </a:rPr>
                        <a:t>&lt;</a:t>
                      </a:r>
                      <a:endParaRPr lang="en-US" dirty="0">
                        <a:latin typeface="Arial" pitchFamily="34" charset="0"/>
                        <a:cs typeface="Arial" pitchFamily="34" charset="0"/>
                      </a:endParaRPr>
                    </a:p>
                  </a:txBody>
                  <a:tcPr/>
                </a:tc>
                <a:tc>
                  <a:txBody>
                    <a:bodyPr/>
                    <a:lstStyle/>
                    <a:p>
                      <a:r>
                        <a:rPr lang="en-US" sz="1800" u="none" strike="noStrike" kern="1200" baseline="0" dirty="0">
                          <a:latin typeface="Arial" pitchFamily="34" charset="0"/>
                          <a:cs typeface="Arial" pitchFamily="34" charset="0"/>
                        </a:rPr>
                        <a:t>Less than</a:t>
                      </a:r>
                      <a:endParaRPr lang="en-US" dirty="0">
                        <a:latin typeface="Arial" pitchFamily="34" charset="0"/>
                        <a:cs typeface="Arial" pitchFamily="34" charset="0"/>
                      </a:endParaRPr>
                    </a:p>
                  </a:txBody>
                  <a:tcPr/>
                </a:tc>
                <a:tc>
                  <a:txBody>
                    <a:bodyPr/>
                    <a:lstStyle/>
                    <a:p>
                      <a:r>
                        <a:rPr lang="en-US" sz="1800" u="none" strike="noStrike" kern="1200" baseline="0" dirty="0">
                          <a:latin typeface="Arial" pitchFamily="34" charset="0"/>
                          <a:cs typeface="Arial" pitchFamily="34" charset="0"/>
                        </a:rPr>
                        <a:t>4 &lt; 6</a:t>
                      </a:r>
                      <a:endParaRPr lang="en-US" dirty="0">
                        <a:latin typeface="Arial" pitchFamily="34" charset="0"/>
                        <a:cs typeface="Arial" pitchFamily="34" charset="0"/>
                      </a:endParaRPr>
                    </a:p>
                  </a:txBody>
                  <a:tcPr/>
                </a:tc>
                <a:tc>
                  <a:txBody>
                    <a:bodyPr/>
                    <a:lstStyle/>
                    <a:p>
                      <a:r>
                        <a:rPr lang="en-US" sz="1800" u="none" strike="noStrike" kern="1200" baseline="0" dirty="0">
                          <a:latin typeface="Arial" pitchFamily="34" charset="0"/>
                          <a:cs typeface="Arial" pitchFamily="34" charset="0"/>
                        </a:rPr>
                        <a:t>True</a:t>
                      </a:r>
                      <a:endParaRPr lang="en-US" dirty="0">
                        <a:latin typeface="Arial" pitchFamily="34" charset="0"/>
                        <a:cs typeface="Arial" pitchFamily="34" charset="0"/>
                      </a:endParaRPr>
                    </a:p>
                  </a:txBody>
                  <a:tcPr/>
                </a:tc>
                <a:extLst>
                  <a:ext uri="{0D108BD9-81ED-4DB2-BD59-A6C34878D82A}">
                    <a16:rowId xmlns:a16="http://schemas.microsoft.com/office/drawing/2014/main" val="10004"/>
                  </a:ext>
                </a:extLst>
              </a:tr>
              <a:tr h="169058">
                <a:tc>
                  <a:txBody>
                    <a:bodyPr/>
                    <a:lstStyle/>
                    <a:p>
                      <a:r>
                        <a:rPr lang="en-US" dirty="0">
                          <a:latin typeface="Arial" pitchFamily="34" charset="0"/>
                          <a:cs typeface="Arial" pitchFamily="34" charset="0"/>
                        </a:rPr>
                        <a:t>5</a:t>
                      </a:r>
                    </a:p>
                  </a:txBody>
                  <a:tcPr/>
                </a:tc>
                <a:tc>
                  <a:txBody>
                    <a:bodyPr/>
                    <a:lstStyle/>
                    <a:p>
                      <a:r>
                        <a:rPr lang="en-US" sz="1800" u="none" strike="noStrike" kern="1200" baseline="0" dirty="0">
                          <a:latin typeface="Arial" pitchFamily="34" charset="0"/>
                          <a:cs typeface="Arial" pitchFamily="34" charset="0"/>
                        </a:rPr>
                        <a:t>&gt; =</a:t>
                      </a:r>
                      <a:endParaRPr lang="en-US" dirty="0">
                        <a:latin typeface="Arial" pitchFamily="34" charset="0"/>
                        <a:cs typeface="Arial" pitchFamily="34" charset="0"/>
                      </a:endParaRPr>
                    </a:p>
                  </a:txBody>
                  <a:tcPr/>
                </a:tc>
                <a:tc>
                  <a:txBody>
                    <a:bodyPr/>
                    <a:lstStyle/>
                    <a:p>
                      <a:r>
                        <a:rPr lang="en-US" sz="1800" u="none" strike="noStrike" kern="1200" baseline="0" dirty="0">
                          <a:latin typeface="Arial" pitchFamily="34" charset="0"/>
                          <a:cs typeface="Arial" pitchFamily="34" charset="0"/>
                        </a:rPr>
                        <a:t>Greater than or equal to</a:t>
                      </a:r>
                      <a:endParaRPr lang="en-US" dirty="0">
                        <a:latin typeface="Arial" pitchFamily="34" charset="0"/>
                        <a:cs typeface="Arial" pitchFamily="34" charset="0"/>
                      </a:endParaRPr>
                    </a:p>
                  </a:txBody>
                  <a:tcPr/>
                </a:tc>
                <a:tc>
                  <a:txBody>
                    <a:bodyPr/>
                    <a:lstStyle/>
                    <a:p>
                      <a:r>
                        <a:rPr lang="en-US" sz="1800" u="none" strike="noStrike" kern="1200" baseline="0" dirty="0">
                          <a:latin typeface="Arial" pitchFamily="34" charset="0"/>
                          <a:cs typeface="Arial" pitchFamily="34" charset="0"/>
                        </a:rPr>
                        <a:t>3 &gt; = 3</a:t>
                      </a:r>
                      <a:endParaRPr lang="en-US" dirty="0">
                        <a:latin typeface="Arial" pitchFamily="34" charset="0"/>
                        <a:cs typeface="Arial" pitchFamily="34" charset="0"/>
                      </a:endParaRPr>
                    </a:p>
                  </a:txBody>
                  <a:tcPr/>
                </a:tc>
                <a:tc>
                  <a:txBody>
                    <a:bodyPr/>
                    <a:lstStyle/>
                    <a:p>
                      <a:r>
                        <a:rPr lang="en-US" sz="1800" u="none" strike="noStrike" kern="1200" baseline="0" dirty="0">
                          <a:latin typeface="Arial" pitchFamily="34" charset="0"/>
                          <a:cs typeface="Arial" pitchFamily="34" charset="0"/>
                        </a:rPr>
                        <a:t>True</a:t>
                      </a:r>
                      <a:endParaRPr lang="en-US" dirty="0">
                        <a:latin typeface="Arial" pitchFamily="34" charset="0"/>
                        <a:cs typeface="Arial" pitchFamily="34" charset="0"/>
                      </a:endParaRPr>
                    </a:p>
                  </a:txBody>
                  <a:tcPr/>
                </a:tc>
                <a:extLst>
                  <a:ext uri="{0D108BD9-81ED-4DB2-BD59-A6C34878D82A}">
                    <a16:rowId xmlns:a16="http://schemas.microsoft.com/office/drawing/2014/main" val="10005"/>
                  </a:ext>
                </a:extLst>
              </a:tr>
              <a:tr h="403966">
                <a:tc>
                  <a:txBody>
                    <a:bodyPr/>
                    <a:lstStyle/>
                    <a:p>
                      <a:r>
                        <a:rPr lang="en-US" dirty="0">
                          <a:latin typeface="Arial" pitchFamily="34" charset="0"/>
                          <a:cs typeface="Arial" pitchFamily="34" charset="0"/>
                        </a:rPr>
                        <a:t>6</a:t>
                      </a:r>
                    </a:p>
                  </a:txBody>
                  <a:tcPr/>
                </a:tc>
                <a:tc>
                  <a:txBody>
                    <a:bodyPr/>
                    <a:lstStyle/>
                    <a:p>
                      <a:r>
                        <a:rPr lang="en-US" sz="1800" u="none" strike="noStrike" kern="1200" baseline="0" dirty="0">
                          <a:latin typeface="Arial" pitchFamily="34" charset="0"/>
                          <a:cs typeface="Arial" pitchFamily="34" charset="0"/>
                        </a:rPr>
                        <a:t>&lt; =</a:t>
                      </a:r>
                      <a:endParaRPr lang="en-US" dirty="0">
                        <a:latin typeface="Arial" pitchFamily="34" charset="0"/>
                        <a:cs typeface="Arial" pitchFamily="34" charset="0"/>
                      </a:endParaRPr>
                    </a:p>
                  </a:txBody>
                  <a:tcPr/>
                </a:tc>
                <a:tc>
                  <a:txBody>
                    <a:bodyPr/>
                    <a:lstStyle/>
                    <a:p>
                      <a:r>
                        <a:rPr lang="en-US" sz="1800" u="none" strike="noStrike" kern="1200" baseline="0" dirty="0">
                          <a:latin typeface="Arial" pitchFamily="34" charset="0"/>
                          <a:cs typeface="Arial" pitchFamily="34" charset="0"/>
                        </a:rPr>
                        <a:t>Less than or equal to</a:t>
                      </a:r>
                      <a:endParaRPr lang="en-US" dirty="0">
                        <a:latin typeface="Arial" pitchFamily="34" charset="0"/>
                        <a:cs typeface="Arial" pitchFamily="34" charset="0"/>
                      </a:endParaRPr>
                    </a:p>
                  </a:txBody>
                  <a:tcPr/>
                </a:tc>
                <a:tc>
                  <a:txBody>
                    <a:bodyPr/>
                    <a:lstStyle/>
                    <a:p>
                      <a:r>
                        <a:rPr lang="en-US" sz="1800" u="none" strike="noStrike" kern="1200" baseline="0" dirty="0">
                          <a:latin typeface="Arial" pitchFamily="34" charset="0"/>
                          <a:cs typeface="Arial" pitchFamily="34" charset="0"/>
                        </a:rPr>
                        <a:t>7 &lt; = 5</a:t>
                      </a:r>
                      <a:endParaRPr lang="en-US" dirty="0">
                        <a:latin typeface="Arial" pitchFamily="34" charset="0"/>
                        <a:cs typeface="Arial" pitchFamily="34" charset="0"/>
                      </a:endParaRPr>
                    </a:p>
                  </a:txBody>
                  <a:tcPr/>
                </a:tc>
                <a:tc>
                  <a:txBody>
                    <a:bodyPr/>
                    <a:lstStyle/>
                    <a:p>
                      <a:r>
                        <a:rPr lang="en-US" sz="1800" u="none" strike="noStrike" kern="1200" baseline="0" dirty="0">
                          <a:latin typeface="Arial" pitchFamily="34" charset="0"/>
                          <a:cs typeface="Arial" pitchFamily="34" charset="0"/>
                        </a:rPr>
                        <a:t>False</a:t>
                      </a:r>
                      <a:endParaRPr lang="en-US" dirty="0">
                        <a:latin typeface="Arial" pitchFamily="34" charset="0"/>
                        <a:cs typeface="Arial" pitchFamily="34" charset="0"/>
                      </a:endParaRPr>
                    </a:p>
                  </a:txBody>
                  <a:tcPr/>
                </a:tc>
                <a:extLst>
                  <a:ext uri="{0D108BD9-81ED-4DB2-BD59-A6C34878D82A}">
                    <a16:rowId xmlns:a16="http://schemas.microsoft.com/office/drawing/2014/main" val="10006"/>
                  </a:ext>
                </a:extLst>
              </a:tr>
            </a:tbl>
          </a:graphicData>
        </a:graphic>
      </p:graphicFrame>
      <p:pic>
        <p:nvPicPr>
          <p:cNvPr id="9" name="Picture 1" descr="A screenshot shows the Microsoft Visual Basic programming language which reads,&#10;&quot;If intAge &gt;= 18 Then&#10;lblVotingEligibility.Text = &quot;You are old enough to vote&quot;&#10;End If&quot;&#10;"/>
          <p:cNvPicPr>
            <a:picLocks noGrp="1" noChangeAspect="1"/>
          </p:cNvPicPr>
          <p:nvPr>
            <p:ph sz="half" idx="4294967295"/>
          </p:nvPr>
        </p:nvPicPr>
        <p:blipFill>
          <a:blip r:embed="rId3" cstate="print">
            <a:extLst>
              <a:ext uri="{28A0092B-C50C-407E-A947-70E740481C1C}">
                <a14:useLocalDpi xmlns:a14="http://schemas.microsoft.com/office/drawing/2010/main" val="0"/>
              </a:ext>
            </a:extLst>
          </a:blip>
          <a:stretch>
            <a:fillRect/>
          </a:stretch>
        </p:blipFill>
        <p:spPr>
          <a:xfrm>
            <a:off x="219923" y="5045239"/>
            <a:ext cx="8710613" cy="962025"/>
          </a:xfrm>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Title 2"/>
          <p:cNvSpPr>
            <a:spLocks noGrp="1" noChangeArrowheads="1"/>
          </p:cNvSpPr>
          <p:nvPr>
            <p:ph type="title"/>
          </p:nvPr>
        </p:nvSpPr>
        <p:spPr/>
        <p:txBody>
          <a:bodyPr/>
          <a:lstStyle/>
          <a:p>
            <a:r>
              <a:rPr lang="en-US" dirty="0"/>
              <a:t>Relational Operators (3 of 4)</a:t>
            </a:r>
          </a:p>
        </p:txBody>
      </p:sp>
      <p:sp>
        <p:nvSpPr>
          <p:cNvPr id="337923" name="Content Placeholder 3"/>
          <p:cNvSpPr>
            <a:spLocks noGrp="1" noChangeArrowheads="1"/>
          </p:cNvSpPr>
          <p:nvPr>
            <p:ph idx="1"/>
          </p:nvPr>
        </p:nvSpPr>
        <p:spPr/>
        <p:txBody>
          <a:bodyPr/>
          <a:lstStyle/>
          <a:p>
            <a:pPr>
              <a:lnSpc>
                <a:spcPct val="90000"/>
              </a:lnSpc>
            </a:pPr>
            <a:r>
              <a:rPr lang="en-US" sz="2600" dirty="0"/>
              <a:t>With the insertion point located in the correct location in the code, type if and then press the SPACEBAR</a:t>
            </a:r>
          </a:p>
          <a:p>
            <a:pPr>
              <a:lnSpc>
                <a:spcPct val="90000"/>
              </a:lnSpc>
            </a:pPr>
            <a:r>
              <a:rPr lang="en-US" sz="2600" dirty="0"/>
              <a:t>Type </a:t>
            </a:r>
            <a:r>
              <a:rPr lang="en-US" sz="2600" dirty="0" err="1"/>
              <a:t>int</a:t>
            </a:r>
            <a:r>
              <a:rPr lang="en-US" sz="2600" dirty="0"/>
              <a:t> a to select the variable named </a:t>
            </a:r>
            <a:r>
              <a:rPr lang="en-US" sz="2600" dirty="0" err="1"/>
              <a:t>intAge</a:t>
            </a:r>
            <a:r>
              <a:rPr lang="en-US" sz="2600" dirty="0"/>
              <a:t> in the IntelliSense list. Then, type &gt;=18 as the condition to be tested. Press the ENTER key</a:t>
            </a:r>
          </a:p>
          <a:p>
            <a:pPr>
              <a:lnSpc>
                <a:spcPct val="90000"/>
              </a:lnSpc>
            </a:pPr>
            <a:r>
              <a:rPr lang="en-US" sz="2600" dirty="0"/>
              <a:t>On the blank line, enter the statement that should be executed when the condition is true. To place the message, “You are old enough to vote” in the Text property of the </a:t>
            </a:r>
            <a:r>
              <a:rPr lang="en-US" sz="2600" dirty="0" err="1"/>
              <a:t>lblVotingEligibility</a:t>
            </a:r>
            <a:r>
              <a:rPr lang="en-US" sz="2600" dirty="0"/>
              <a:t> Label object, insert the code shown in Figure. Use IntelliSense to reference the </a:t>
            </a:r>
            <a:r>
              <a:rPr lang="en-US" sz="2600" dirty="0" err="1"/>
              <a:t>lblVotingEligibility</a:t>
            </a:r>
            <a:r>
              <a:rPr lang="en-US" sz="2600" dirty="0"/>
              <a:t> Label object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Title 2"/>
          <p:cNvSpPr>
            <a:spLocks noGrp="1" noChangeArrowheads="1"/>
          </p:cNvSpPr>
          <p:nvPr>
            <p:ph type="title"/>
          </p:nvPr>
        </p:nvSpPr>
        <p:spPr>
          <a:xfrm>
            <a:off x="45720" y="39284"/>
            <a:ext cx="9052560" cy="1039091"/>
          </a:xfrm>
        </p:spPr>
        <p:txBody>
          <a:bodyPr/>
          <a:lstStyle/>
          <a:p>
            <a:r>
              <a:rPr lang="en-US" dirty="0"/>
              <a:t>Objectives (2 of 2)</a:t>
            </a:r>
          </a:p>
        </p:txBody>
      </p:sp>
      <p:sp>
        <p:nvSpPr>
          <p:cNvPr id="306179" name="Content Placeholder 3"/>
          <p:cNvSpPr>
            <a:spLocks noGrp="1" noChangeArrowheads="1"/>
          </p:cNvSpPr>
          <p:nvPr>
            <p:ph idx="1"/>
          </p:nvPr>
        </p:nvSpPr>
        <p:spPr/>
        <p:txBody>
          <a:bodyPr/>
          <a:lstStyle/>
          <a:p>
            <a:r>
              <a:rPr lang="en-US" dirty="0"/>
              <a:t>Make decisions using logical operators</a:t>
            </a:r>
          </a:p>
          <a:p>
            <a:r>
              <a:rPr lang="en-US" dirty="0"/>
              <a:t>Make decisions using Case statements</a:t>
            </a:r>
          </a:p>
          <a:p>
            <a:r>
              <a:rPr lang="en-US" dirty="0"/>
              <a:t>Insert code snippets</a:t>
            </a:r>
          </a:p>
          <a:p>
            <a:r>
              <a:rPr lang="en-US" dirty="0"/>
              <a:t>Test input to ensure a value is numeric</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Title 2"/>
          <p:cNvSpPr>
            <a:spLocks noGrp="1" noChangeArrowheads="1"/>
          </p:cNvSpPr>
          <p:nvPr>
            <p:ph type="title"/>
          </p:nvPr>
        </p:nvSpPr>
        <p:spPr/>
        <p:txBody>
          <a:bodyPr/>
          <a:lstStyle/>
          <a:p>
            <a:r>
              <a:rPr lang="en-US" dirty="0"/>
              <a:t>Relational Operators (4 of 4)</a:t>
            </a:r>
          </a:p>
        </p:txBody>
      </p:sp>
      <p:pic>
        <p:nvPicPr>
          <p:cNvPr id="15362" name="Picture 2" descr="A screenshot shows the code window. The Microsoft Visual Basic programming language reads,&#10;&quot;Public Class Form1&#10;Private Sub btnVote_Click(sender As Object, e As EventArgs) Handles btnVote.Click&#10;' Declaration&#10;Dim intAge As Integer&#10;' Convert Age in textbox to an Integer&#10;intAge = Convert.ToInt32(intAge.Text)&#10;' Determine voting Eligibility&#10;If intAge &gt;= 18 Then&#10;intVotingEligibility.Text = &quot;You are old enough to vote&quot;&#10;End If&#10;End Sub&#10;End Class&quot;&#10;The line that reads, &quot;intVotingEligibility.Text = &quot;You are old enough to vote&quot;&quot; is indented. A call out from the text &quot;You are old enough to vote&quot; reads, &quot;statement is executed when condition is true.&quot; A call out from the insertion point in the blank line reads, &quot;blank line.&quot;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117" y="2109019"/>
            <a:ext cx="7584984" cy="2821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Strings</a:t>
            </a:r>
          </a:p>
        </p:txBody>
      </p:sp>
      <p:pic>
        <p:nvPicPr>
          <p:cNvPr id="1026" name="Picture 2" descr="A screenshot shows the Microsoft Visual Basic programming language that reads,&#10;&quot;Dim String1 As String = &quot;abc&quot;&#10;Dim String2 As String = &quot;abc&quot;&#10;If String1 = String2 Then&#10;lblStringTest.Text = &quot;Equal&quot;&#10;End If&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763" y="2362818"/>
            <a:ext cx="8453445" cy="144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1943462"/>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Title 2"/>
          <p:cNvSpPr>
            <a:spLocks noGrp="1" noChangeArrowheads="1"/>
          </p:cNvSpPr>
          <p:nvPr>
            <p:ph type="title"/>
          </p:nvPr>
        </p:nvSpPr>
        <p:spPr/>
        <p:txBody>
          <a:bodyPr/>
          <a:lstStyle/>
          <a:p>
            <a:r>
              <a:rPr lang="en-US" dirty="0"/>
              <a:t>Comparing Different Data Types</a:t>
            </a:r>
          </a:p>
        </p:txBody>
      </p:sp>
      <p:sp>
        <p:nvSpPr>
          <p:cNvPr id="340997" name="Content Placeholder 5"/>
          <p:cNvSpPr>
            <a:spLocks noGrp="1" noChangeArrowheads="1"/>
          </p:cNvSpPr>
          <p:nvPr>
            <p:ph idx="1"/>
          </p:nvPr>
        </p:nvSpPr>
        <p:spPr/>
        <p:txBody>
          <a:bodyPr/>
          <a:lstStyle/>
          <a:p>
            <a:r>
              <a:rPr lang="en-US" dirty="0"/>
              <a:t>Every type of data available in Visual Basic can be compared</a:t>
            </a:r>
          </a:p>
          <a:p>
            <a:pPr lvl="1"/>
            <a:r>
              <a:rPr lang="en-US" dirty="0"/>
              <a:t>Different numeric types can be compared to each other</a:t>
            </a:r>
          </a:p>
          <a:p>
            <a:pPr lvl="1"/>
            <a:r>
              <a:rPr lang="en-US" dirty="0"/>
              <a:t>A single string character can be compared to a Char data type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Title 2"/>
          <p:cNvSpPr>
            <a:spLocks noGrp="1" noChangeArrowheads="1"/>
          </p:cNvSpPr>
          <p:nvPr>
            <p:ph type="title"/>
          </p:nvPr>
        </p:nvSpPr>
        <p:spPr/>
        <p:txBody>
          <a:bodyPr/>
          <a:lstStyle/>
          <a:p>
            <a:r>
              <a:rPr lang="en-US" dirty="0"/>
              <a:t>Use the If…Then…Else Statement</a:t>
            </a:r>
          </a:p>
        </p:txBody>
      </p:sp>
      <p:pic>
        <p:nvPicPr>
          <p:cNvPr id="5" name="Picture 4" descr="A screenshot shows the Microsoft Visual Basic programming language that reads,&#10;&quot;If condition Then&#10;Statement(s) executed when condition is true&#10;Else&#10;Statement(s) executed when condition is false&#10;End If&quo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506" y="1456597"/>
            <a:ext cx="8483452" cy="1250978"/>
          </a:xfrm>
          <a:prstGeom prst="rect">
            <a:avLst/>
          </a:prstGeom>
        </p:spPr>
      </p:pic>
      <p:pic>
        <p:nvPicPr>
          <p:cNvPr id="9" name="Picture 8" descr="A screenshot shows the Microsoft Visual Basic programming language that reads,&#10;&quot;If strStudentStatus = &quot;Graduate&quot; Then&#10;decStudentFees = decGraduateFee * intNumberOfUnits&#10;Else&#10;decStudentFees = decUndergraduateFee * intNumberOfUnits&#10;End If&quot;&#10;The statement that reads, &quot;decStudentFees = decGraduateFee * intNumberOfUnits&quot; is executed if the student is a graduate and the statement that reads, &quot;decStudentFees = decUndergraduateFee * intNumberOfUnits&quot; is executed if the student is not a graduate.&#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506" y="2923733"/>
            <a:ext cx="8277101" cy="2263270"/>
          </a:xfrm>
          <a:prstGeom prst="rect">
            <a:avLst/>
          </a:prstGeom>
        </p:spPr>
      </p:pic>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to an Arithmetic Expression</a:t>
            </a:r>
          </a:p>
        </p:txBody>
      </p:sp>
      <p:pic>
        <p:nvPicPr>
          <p:cNvPr id="2050" name="Picture 2" descr="A screenshot shows the Microsoft Visual Basic programming language that reads,&#10;&quot;If decWithdrawals &gt; decCurrentBalance + decDeposits - decAccountCharges Then&#10;lblAccountStatus.Text = &quot;Overdrawn&quot;&#10;Else&#10;lblAccountStatus.Text = &quot;Balance is Positive&quot;&#10;End If&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137" y="2495921"/>
            <a:ext cx="8241475" cy="1332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0564700"/>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Title 2"/>
          <p:cNvSpPr>
            <a:spLocks noGrp="1" noChangeArrowheads="1"/>
          </p:cNvSpPr>
          <p:nvPr>
            <p:ph type="title"/>
          </p:nvPr>
        </p:nvSpPr>
        <p:spPr/>
        <p:txBody>
          <a:bodyPr/>
          <a:lstStyle/>
          <a:p>
            <a:r>
              <a:rPr lang="en-US" dirty="0"/>
              <a:t>Use the If…Then…</a:t>
            </a:r>
            <a:r>
              <a:rPr lang="en-US" dirty="0" err="1"/>
              <a:t>ElseIf</a:t>
            </a:r>
            <a:r>
              <a:rPr lang="en-US" dirty="0"/>
              <a:t> Statement</a:t>
            </a:r>
          </a:p>
        </p:txBody>
      </p:sp>
      <p:pic>
        <p:nvPicPr>
          <p:cNvPr id="8" name="Picture Placeholder 7" descr="A screenshot shows the Microsoft Visual Basic programming language that reads,&#10;&quot;If decOrderAmount &gt; 500D Then&#10;Statement(s) executed if condition is true&#10;ElseIf decOrderAmount &gt; 400D Then&#10;Statement(s) executed if condition is true&#10;ElseIf decOrderAmount &gt; 200D Then&#10;Statement(s) executed if condition is true&#10;ElseIf decOrderAmount &gt; 0D Then&#10;Statement(s) executed if condition is true&#10;End If”&#10;"/>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573288" y="2134564"/>
            <a:ext cx="7802880" cy="1767840"/>
          </a:xfrm>
        </p:spPr>
      </p:pic>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Trailing Else Statements</a:t>
            </a:r>
          </a:p>
        </p:txBody>
      </p:sp>
      <p:pic>
        <p:nvPicPr>
          <p:cNvPr id="3074" name="Picture 2" descr="A screenshot shows the Microsoft Visual Basic programming language that reads,&#10;&quot;If intAge &gt;= 65 Then&#10;lblSocialSecurity.Text = &quot;Full Benefits&quot;&#10;ElseIf intAge &gt;0 Then&#10;lblSocialSecurity.Text = &quot;Not Eligible for Benefits&quot;&#10;Else&#10;lblSocialSecurity.Text = &quot;Invalid Age&quot;&#10;End If&quo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09" y="2338760"/>
            <a:ext cx="8467106" cy="1648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5880262"/>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Title 2"/>
          <p:cNvSpPr>
            <a:spLocks noGrp="1" noChangeArrowheads="1"/>
          </p:cNvSpPr>
          <p:nvPr>
            <p:ph type="title"/>
          </p:nvPr>
        </p:nvSpPr>
        <p:spPr/>
        <p:txBody>
          <a:bodyPr/>
          <a:lstStyle/>
          <a:p>
            <a:r>
              <a:rPr lang="en-US" dirty="0"/>
              <a:t>Nested If Statements (1 of 2)</a:t>
            </a:r>
          </a:p>
        </p:txBody>
      </p:sp>
      <p:pic>
        <p:nvPicPr>
          <p:cNvPr id="8" name="Picture Placeholder 7" descr="Statement(s) executed if condition 1 is true and condition 2 is false&#10;End If&#10;Else&#10;If third condition Then&#10;Statement(s) executed if condition 1 is false and condition 3 is true&#10;Else&#10;Statement(s) executed if condition 1 is false and condition 3 is false&#10;End If&#10;End If&quot;&#10;The first inner If statement in nested If statement reads,&#10;&quot;If second condition Then&#10;Statement(s) executed if condition 1 is true and condition 2 is true&#10;Else&#10;Statement(s) executed if condition 1 is true and condition 2 is false&#10;End If&quot;&#10;The second inner If statement in nested If statement reads,&#10;&quot;If third condition Then&#10;Statement(s) executed if condition 1 is false and condition 3 is true&#10;Else&#10;Statement(s) executed if condition 1 is false and condition 3 is false&#10;End If&quot;&#10;A call out from the last End If statement reads, &quot;End of first If statement.&quot;&#10;"/>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772611" y="1424709"/>
            <a:ext cx="7802880" cy="3970020"/>
          </a:xfrm>
        </p:spPr>
      </p:pic>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If Statements (2 of 2)</a:t>
            </a:r>
          </a:p>
        </p:txBody>
      </p:sp>
      <p:pic>
        <p:nvPicPr>
          <p:cNvPr id="7" name="Picture Placeholder 6" descr="A screenshot shows the Microsoft Visual Basic programming language that reads,&#10;&quot;If decGPA &gt; 3.5D Then&#10;If intSatScore &gt; 1000 Then&#10;lblAdmissionStatus.Text = &quot;You have earned admission&quot;&#10;Else&#10;lblAdmissionStatus.Text = &quot;Retake the SAT exam&quot;&#10;End If&#10;Else&#10;If intSatScore &gt; 1200 Then&#10;lblAdmissionStatus.Text = &quot;You have earned probationary admission&quot;&#10;Else&#10;lblAdmissionStatus.Text = &quot;You have been denied admission&quot;&#10;End If&#10;End If&quot;"/>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847730" y="2099841"/>
            <a:ext cx="7802880" cy="2331720"/>
          </a:xfrm>
        </p:spPr>
      </p:pic>
    </p:spTree>
    <p:extLst>
      <p:ext uri="{BB962C8B-B14F-4D97-AF65-F5344CB8AC3E}">
        <p14:creationId xmlns:p14="http://schemas.microsoft.com/office/powerpoint/2010/main" val="1468931501"/>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Title 2"/>
          <p:cNvSpPr>
            <a:spLocks noGrp="1" noChangeArrowheads="1"/>
          </p:cNvSpPr>
          <p:nvPr>
            <p:ph type="title"/>
          </p:nvPr>
        </p:nvSpPr>
        <p:spPr/>
        <p:txBody>
          <a:bodyPr/>
          <a:lstStyle/>
          <a:p>
            <a:r>
              <a:rPr lang="en-US" dirty="0"/>
              <a:t>Other Nested If Statements</a:t>
            </a:r>
          </a:p>
        </p:txBody>
      </p:sp>
      <p:pic>
        <p:nvPicPr>
          <p:cNvPr id="4" name="Picture 6" descr="A screenshot shows the Microsoft Visual Basic programming language that reads,&#10;&quot;If decGPA &gt; 3.5D Then&#10;If intSatScore &gt; 1100 Then&#10;lblAdmissionStatus.Text = &quot;You have earned admission&quot;&#10;Else&#10;lblAdmissionStatus.Text = &quot;Retake the SAT exam&quot;&#10;End If&#10;Else&#10;lblAdmissionStatus.Text = &quot;You have been denied admission&quot;&#10;End If&quot;&#10;"/>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692625" y="1567405"/>
            <a:ext cx="7802880" cy="1737360"/>
          </a:xfrm>
        </p:spPr>
      </p:pic>
      <p:pic>
        <p:nvPicPr>
          <p:cNvPr id="9" name="Picture 4" descr="A screenshot shows the Microsoft Visual Basic programming language that reads,&#10;&quot;If decGPA &gt; 3.5D Then&#10;lblGPAStatus.Text = &quot;Your GPA is acceptable&quot;&#10;If intSatScore &gt; 1100 Then&#10;lblAdmissionStatus.Text = &quot;You have earned admission&quot;&#10;Else&#10;lblAdmissionStatus.Text = &quot;Retake the SAT exam&quot;&#10;End If&#10;Else&#10;lblGPAStatus.Text = &quot;Your GPA is not acceptable&quot;&#10;lblAdmissionStatus.Text = &quot;You have been denied admission&quot;&#10;End If&quot;&#10;"/>
          <p:cNvPicPr>
            <a:picLocks noGrp="1" noChangeAspect="1"/>
          </p:cNvPicPr>
          <p:nvPr>
            <p:ph sz="half" idx="4294967295"/>
          </p:nvPr>
        </p:nvPicPr>
        <p:blipFill>
          <a:blip r:embed="rId4" cstate="print">
            <a:extLst>
              <a:ext uri="{28A0092B-C50C-407E-A947-70E740481C1C}">
                <a14:useLocalDpi xmlns:a14="http://schemas.microsoft.com/office/drawing/2010/main" val="0"/>
              </a:ext>
            </a:extLst>
          </a:blip>
          <a:stretch>
            <a:fillRect/>
          </a:stretch>
        </p:blipFill>
        <p:spPr>
          <a:xfrm>
            <a:off x="405114" y="3398175"/>
            <a:ext cx="8310563" cy="2182813"/>
          </a:xfrm>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Design</a:t>
            </a:r>
          </a:p>
        </p:txBody>
      </p:sp>
      <p:sp>
        <p:nvSpPr>
          <p:cNvPr id="3" name="Content Placeholder 2"/>
          <p:cNvSpPr>
            <a:spLocks noGrp="1"/>
          </p:cNvSpPr>
          <p:nvPr>
            <p:ph idx="1"/>
          </p:nvPr>
        </p:nvSpPr>
        <p:spPr/>
        <p:txBody>
          <a:bodyPr/>
          <a:lstStyle/>
          <a:p>
            <a:pPr marL="0" indent="0">
              <a:buNone/>
            </a:pPr>
            <a:r>
              <a:rPr lang="en-US" dirty="0"/>
              <a:t>The user interface for the Decking Cost Calculator application includes three new objects:</a:t>
            </a:r>
          </a:p>
          <a:p>
            <a:r>
              <a:rPr lang="en-US" dirty="0" err="1"/>
              <a:t>GroupBox</a:t>
            </a:r>
            <a:endParaRPr lang="en-US" dirty="0"/>
          </a:p>
          <a:p>
            <a:r>
              <a:rPr lang="en-US" dirty="0" err="1"/>
              <a:t>RadioButtons</a:t>
            </a:r>
            <a:endParaRPr lang="en-US" dirty="0"/>
          </a:p>
          <a:p>
            <a:r>
              <a:rPr lang="en-US" dirty="0"/>
              <a:t>Message Boxes</a:t>
            </a:r>
          </a:p>
        </p:txBody>
      </p:sp>
    </p:spTree>
    <p:extLst>
      <p:ext uri="{BB962C8B-B14F-4D97-AF65-F5344CB8AC3E}">
        <p14:creationId xmlns:p14="http://schemas.microsoft.com/office/powerpoint/2010/main" val="3365039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Title 2"/>
          <p:cNvSpPr>
            <a:spLocks noGrp="1" noChangeArrowheads="1"/>
          </p:cNvSpPr>
          <p:nvPr>
            <p:ph type="title"/>
          </p:nvPr>
        </p:nvSpPr>
        <p:spPr/>
        <p:txBody>
          <a:bodyPr/>
          <a:lstStyle/>
          <a:p>
            <a:r>
              <a:rPr lang="en-US"/>
              <a:t>Matching If, Else, and End If Entries</a:t>
            </a:r>
          </a:p>
        </p:txBody>
      </p:sp>
      <p:sp>
        <p:nvSpPr>
          <p:cNvPr id="349187" name="Content Placeholder 3"/>
          <p:cNvSpPr>
            <a:spLocks noGrp="1" noChangeArrowheads="1"/>
          </p:cNvSpPr>
          <p:nvPr>
            <p:ph type="body" sz="half" idx="2"/>
          </p:nvPr>
        </p:nvSpPr>
        <p:spPr>
          <a:xfrm>
            <a:off x="511231" y="1354238"/>
            <a:ext cx="8447574" cy="2303362"/>
          </a:xfrm>
        </p:spPr>
        <p:txBody>
          <a:bodyPr>
            <a:noAutofit/>
          </a:bodyPr>
          <a:lstStyle/>
          <a:p>
            <a:pPr marL="285750" indent="-285750">
              <a:buFont typeface="Arial" pitchFamily="34" charset="0"/>
              <a:buChar char="•"/>
            </a:pPr>
            <a:r>
              <a:rPr lang="en-US" sz="2600" dirty="0"/>
              <a:t>If statements must be fully contained within the outer If statement</a:t>
            </a:r>
          </a:p>
          <a:p>
            <a:pPr marL="285750" indent="-285750">
              <a:buFont typeface="Arial" pitchFamily="34" charset="0"/>
              <a:buChar char="•"/>
            </a:pPr>
            <a:r>
              <a:rPr lang="en-US" sz="2600" dirty="0"/>
              <a:t>Place the correct executing statements with the If and Else statements within the nested If statement</a:t>
            </a:r>
          </a:p>
          <a:p>
            <a:pPr marL="800100" lvl="1" indent="-342900">
              <a:buFont typeface="Arial" pitchFamily="34" charset="0"/>
              <a:buChar char="–"/>
            </a:pPr>
            <a:r>
              <a:rPr lang="en-US" sz="2400" dirty="0"/>
              <a:t>This illustration shows incorrect logic</a:t>
            </a:r>
          </a:p>
        </p:txBody>
      </p:sp>
      <p:pic>
        <p:nvPicPr>
          <p:cNvPr id="3" name="Picture 2" descr="A screenshot shows the Microsoft Visual Basic programming language that reads,&#10;&quot;If decGPA &gt; 3.5D Then&#10;lblGPAStatus.Text = &quot;Your GPA is acceptable&quot;&#10;If intSatScore &gt; 1100 Then&#10;lblAdmissionStatus.Text = &quot;You have earned admission&quot;&#10;Else&#10;lblAdmissionStatus.Text = &quot;You have been denied admission&quot;&#10;End If&#10;Else&#10;lblGPAStatus.Text = &quot;Your GPA is not acceptable&quot;&#10;lblAdmissionStatus.Text = &quot;Retake the SAT exam&quot;&#10;End If&quot;&#10;The incorrect statement reads, &quot;You have been denied admission&quot; and &quot;Retake the SAT exam.&quot;&#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1644" y="3964854"/>
            <a:ext cx="6651812" cy="1734408"/>
          </a:xfrm>
          <a:prstGeom prst="rect">
            <a:avLst/>
          </a:prstGeom>
        </p:spPr>
      </p:pic>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Title 2"/>
          <p:cNvSpPr>
            <a:spLocks noGrp="1" noChangeArrowheads="1"/>
          </p:cNvSpPr>
          <p:nvPr>
            <p:ph type="title"/>
          </p:nvPr>
        </p:nvSpPr>
        <p:spPr>
          <a:xfrm>
            <a:off x="519168" y="254644"/>
            <a:ext cx="8115545" cy="1106994"/>
          </a:xfrm>
        </p:spPr>
        <p:txBody>
          <a:bodyPr>
            <a:noAutofit/>
          </a:bodyPr>
          <a:lstStyle/>
          <a:p>
            <a:r>
              <a:rPr lang="en-US" dirty="0"/>
              <a:t>Test the Status of a </a:t>
            </a:r>
            <a:r>
              <a:rPr lang="en-US" dirty="0" err="1"/>
              <a:t>RadioButton</a:t>
            </a:r>
            <a:r>
              <a:rPr lang="en-US" dirty="0"/>
              <a:t> Object in Code</a:t>
            </a:r>
          </a:p>
        </p:txBody>
      </p:sp>
      <p:pic>
        <p:nvPicPr>
          <p:cNvPr id="1026" name="Picture 2" descr="A screenshot shows the Microsoft Visual Basic programming language that reads,&#10;&quot;If radLamber.Checked Then&#10;Statement(s) to be executed if radio button is checked&#10;End If&quot;&#10;"/>
          <p:cNvPicPr>
            <a:picLocks noGrp="1" noChangeAspect="1" noChangeArrowheads="1"/>
          </p:cNvPicPr>
          <p:nvPr>
            <p:ph type="pic" sz="quarter" idx="10"/>
          </p:nvPr>
        </p:nvPicPr>
        <p:blipFill>
          <a:blip r:embed="rId3" cstate="print"/>
          <a:stretch>
            <a:fillRect/>
          </a:stretch>
        </p:blipFill>
        <p:spPr bwMode="auto">
          <a:xfrm>
            <a:off x="739792" y="2470229"/>
            <a:ext cx="7566027" cy="909577"/>
          </a:xfrm>
          <a:prstGeom prst="rect">
            <a:avLst/>
          </a:prstGeom>
          <a:noFill/>
          <a:ln w="9525">
            <a:noFill/>
            <a:miter lim="800000"/>
            <a:headEnd/>
            <a:tailEnd/>
          </a:ln>
          <a:effectLst/>
        </p:spPr>
      </p:pic>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194" y="195576"/>
            <a:ext cx="8032638" cy="1004011"/>
          </a:xfrm>
        </p:spPr>
        <p:txBody>
          <a:bodyPr>
            <a:noAutofit/>
          </a:bodyPr>
          <a:lstStyle/>
          <a:p>
            <a:r>
              <a:rPr lang="en-US" dirty="0"/>
              <a:t>Test Radio Buttons with the If . . . Then . . . </a:t>
            </a:r>
            <a:r>
              <a:rPr lang="en-US" dirty="0" err="1"/>
              <a:t>ElseIf</a:t>
            </a:r>
            <a:r>
              <a:rPr lang="en-US" dirty="0"/>
              <a:t> Statement</a:t>
            </a:r>
          </a:p>
        </p:txBody>
      </p:sp>
      <p:pic>
        <p:nvPicPr>
          <p:cNvPr id="4098" name="Picture 2" descr="A screenshot shows a window of Microsoft Visual Basic programming language which reads,&#10;&quot;If decFootage &gt; 0 Then&#10;' Determine cost per square foot&#10;If radLumber.Checked Then&#10;decCostPerSquareFoot = decLumberCost&#10;ElseIf radRedwood.Checked Then&#10;decCostPerSquareFoot = decRedwoodCost&#10;ElseIf radComposite.Checked Then&#10;decCostPerSquareFoot = decCompostiteCost&#10;End If&#10;' Calculate and display the cost estimate&#10;decCostEstimate = decFootage * decCostPerSquareFoot&#10;lblCostEstimate.Text = decCostEstimate.ToString(&quot;C&quot;)&#10;Els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363" y="1628718"/>
            <a:ext cx="6682258" cy="269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descr="A screenshot shows the Microsoft Visual Basic programming language that reads,&#10;&quot;radLumber.Checked = True&#10;redRedwood.Checked = False&#10;radComposite.Checked = False&quo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93" y="4575451"/>
            <a:ext cx="8208672" cy="1013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3942167"/>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Title 2"/>
          <p:cNvSpPr>
            <a:spLocks noGrp="1" noChangeArrowheads="1"/>
          </p:cNvSpPr>
          <p:nvPr>
            <p:ph type="title"/>
          </p:nvPr>
        </p:nvSpPr>
        <p:spPr>
          <a:xfrm>
            <a:off x="678119" y="207155"/>
            <a:ext cx="8022947" cy="776693"/>
          </a:xfrm>
        </p:spPr>
        <p:txBody>
          <a:bodyPr/>
          <a:lstStyle/>
          <a:p>
            <a:r>
              <a:rPr lang="en-US" dirty="0"/>
              <a:t>Block-Level Scope</a:t>
            </a:r>
          </a:p>
        </p:txBody>
      </p:sp>
      <p:sp>
        <p:nvSpPr>
          <p:cNvPr id="392195" name="Content Placeholder 3"/>
          <p:cNvSpPr>
            <a:spLocks noGrp="1" noChangeArrowheads="1"/>
          </p:cNvSpPr>
          <p:nvPr>
            <p:ph type="body" sz="half" idx="2"/>
          </p:nvPr>
        </p:nvSpPr>
        <p:spPr>
          <a:xfrm>
            <a:off x="555586" y="1099595"/>
            <a:ext cx="8299048" cy="3067291"/>
          </a:xfrm>
        </p:spPr>
        <p:txBody>
          <a:bodyPr>
            <a:noAutofit/>
          </a:bodyPr>
          <a:lstStyle/>
          <a:p>
            <a:pPr marL="457200" indent="-457200">
              <a:buFont typeface="Arial" pitchFamily="34" charset="0"/>
              <a:buChar char="•"/>
            </a:pPr>
            <a:r>
              <a:rPr lang="en-US" sz="2600" dirty="0"/>
              <a:t>Scope is defined by where the variable is declared within a program</a:t>
            </a:r>
          </a:p>
          <a:p>
            <a:pPr marL="457200" indent="-457200">
              <a:buFont typeface="Arial" pitchFamily="34" charset="0"/>
              <a:buChar char="•"/>
            </a:pPr>
            <a:r>
              <a:rPr lang="en-US" sz="2600" dirty="0"/>
              <a:t>Within an event handler, an If…Then…Else statement is considered a block of code</a:t>
            </a:r>
          </a:p>
          <a:p>
            <a:pPr marL="457200" indent="-457200">
              <a:buFont typeface="Arial" pitchFamily="34" charset="0"/>
              <a:buChar char="•"/>
            </a:pPr>
            <a:r>
              <a:rPr lang="en-US" sz="2600" dirty="0"/>
              <a:t>Variables can be declared within a block of code</a:t>
            </a:r>
          </a:p>
          <a:p>
            <a:pPr marL="914400" lvl="1" indent="-457200">
              <a:buFont typeface="Arial" pitchFamily="34" charset="0"/>
              <a:buChar char="–"/>
            </a:pPr>
            <a:r>
              <a:rPr lang="en-US" sz="2400" dirty="0"/>
              <a:t>The variable can be referenced only within the block of code where it is declared</a:t>
            </a:r>
          </a:p>
        </p:txBody>
      </p:sp>
      <p:pic>
        <p:nvPicPr>
          <p:cNvPr id="3" name="Picture 2" descr="A screenshot shows the Microsoft Visual Basic programming language that reads,&#10;&quot;If intAge &lt; 18 Then&#10;Dim intYears As Integer&#10;intYears = 18 - intAge&#10;lblMessage.Text = &quot;You can vote in &quot; &amp; intYears &amp; &quot; years(s) .&quot;&#10;Else&#10;lblMessage.Text = &quot;You can vote!&quot;&#10;End If&quot;&#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570" y="4398973"/>
            <a:ext cx="8624047" cy="1617009"/>
          </a:xfrm>
          <a:prstGeom prst="rect">
            <a:avLst/>
          </a:prstGeom>
        </p:spPr>
      </p:pic>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Title 2"/>
          <p:cNvSpPr>
            <a:spLocks noGrp="1" noChangeArrowheads="1"/>
          </p:cNvSpPr>
          <p:nvPr>
            <p:ph type="title"/>
          </p:nvPr>
        </p:nvSpPr>
        <p:spPr/>
        <p:txBody>
          <a:bodyPr/>
          <a:lstStyle/>
          <a:p>
            <a:r>
              <a:rPr lang="en-US" dirty="0"/>
              <a:t>Use Logical Operators</a:t>
            </a:r>
          </a:p>
        </p:txBody>
      </p:sp>
      <p:sp>
        <p:nvSpPr>
          <p:cNvPr id="393219" name="Content Placeholder 3"/>
          <p:cNvSpPr>
            <a:spLocks noGrp="1" noChangeArrowheads="1"/>
          </p:cNvSpPr>
          <p:nvPr>
            <p:ph type="body" sz="half" idx="2"/>
          </p:nvPr>
        </p:nvSpPr>
        <p:spPr>
          <a:xfrm>
            <a:off x="414996" y="1493133"/>
            <a:ext cx="8381763" cy="1307939"/>
          </a:xfrm>
        </p:spPr>
        <p:txBody>
          <a:bodyPr>
            <a:noAutofit/>
          </a:bodyPr>
          <a:lstStyle/>
          <a:p>
            <a:pPr marL="457200" indent="-457200">
              <a:buFont typeface="Arial" pitchFamily="34" charset="0"/>
              <a:buChar char="•"/>
            </a:pPr>
            <a:r>
              <a:rPr lang="en-US" sz="2600" dirty="0"/>
              <a:t>When more than one condition is included in an If...Then...Else statement, the conditions are called a </a:t>
            </a:r>
            <a:r>
              <a:rPr lang="en-US" sz="2600" b="1" dirty="0"/>
              <a:t>compound condition</a:t>
            </a:r>
            <a:endParaRPr lang="en-US" sz="2600" dirty="0"/>
          </a:p>
        </p:txBody>
      </p:sp>
      <p:graphicFrame>
        <p:nvGraphicFramePr>
          <p:cNvPr id="4" name="Table 3"/>
          <p:cNvGraphicFramePr>
            <a:graphicFrameLocks noGrp="1"/>
          </p:cNvGraphicFramePr>
          <p:nvPr>
            <p:extLst>
              <p:ext uri="{D42A27DB-BD31-4B8C-83A1-F6EECF244321}">
                <p14:modId xmlns:p14="http://schemas.microsoft.com/office/powerpoint/2010/main" val="3098885944"/>
              </p:ext>
            </p:extLst>
          </p:nvPr>
        </p:nvGraphicFramePr>
        <p:xfrm>
          <a:off x="912470" y="3384131"/>
          <a:ext cx="7411658" cy="2011680"/>
        </p:xfrm>
        <a:graphic>
          <a:graphicData uri="http://schemas.openxmlformats.org/drawingml/2006/table">
            <a:tbl>
              <a:tblPr firstRow="1" bandRow="1">
                <a:tableStyleId>{5940675A-B579-460E-94D1-54222C63F5DA}</a:tableStyleId>
              </a:tblPr>
              <a:tblGrid>
                <a:gridCol w="2156752">
                  <a:extLst>
                    <a:ext uri="{9D8B030D-6E8A-4147-A177-3AD203B41FA5}">
                      <a16:colId xmlns:a16="http://schemas.microsoft.com/office/drawing/2014/main" val="20000"/>
                    </a:ext>
                  </a:extLst>
                </a:gridCol>
                <a:gridCol w="5254906">
                  <a:extLst>
                    <a:ext uri="{9D8B030D-6E8A-4147-A177-3AD203B41FA5}">
                      <a16:colId xmlns:a16="http://schemas.microsoft.com/office/drawing/2014/main" val="20001"/>
                    </a:ext>
                  </a:extLst>
                </a:gridCol>
              </a:tblGrid>
              <a:tr h="227170">
                <a:tc>
                  <a:txBody>
                    <a:bodyPr/>
                    <a:lstStyle/>
                    <a:p>
                      <a:pPr algn="ctr"/>
                      <a:r>
                        <a:rPr lang="en-US" sz="1800" b="1" u="none" strike="noStrike" kern="1200" baseline="0" dirty="0">
                          <a:solidFill>
                            <a:schemeClr val="bg1"/>
                          </a:solidFill>
                          <a:latin typeface="Arial" pitchFamily="34" charset="0"/>
                          <a:cs typeface="Arial" pitchFamily="34" charset="0"/>
                        </a:rPr>
                        <a:t>Logical Operator</a:t>
                      </a:r>
                      <a:endParaRPr lang="en-US" b="1" dirty="0">
                        <a:solidFill>
                          <a:schemeClr val="bg1"/>
                        </a:solidFill>
                        <a:latin typeface="Arial" pitchFamily="34" charset="0"/>
                        <a:cs typeface="Arial" pitchFamily="34" charset="0"/>
                      </a:endParaRPr>
                    </a:p>
                  </a:txBody>
                  <a:tcPr>
                    <a:solidFill>
                      <a:srgbClr val="59305B"/>
                    </a:solidFill>
                  </a:tcPr>
                </a:tc>
                <a:tc>
                  <a:txBody>
                    <a:bodyPr/>
                    <a:lstStyle/>
                    <a:p>
                      <a:pPr algn="ctr"/>
                      <a:r>
                        <a:rPr lang="en-US" sz="1800" b="1" u="none" strike="noStrike" kern="1200" baseline="0" dirty="0">
                          <a:solidFill>
                            <a:schemeClr val="bg1"/>
                          </a:solidFill>
                          <a:latin typeface="Arial" pitchFamily="34" charset="0"/>
                          <a:cs typeface="Arial" pitchFamily="34" charset="0"/>
                        </a:rPr>
                        <a:t>Meaning</a:t>
                      </a:r>
                      <a:endParaRPr lang="en-US" b="1" dirty="0">
                        <a:solidFill>
                          <a:schemeClr val="bg1"/>
                        </a:solidFill>
                        <a:latin typeface="Arial" pitchFamily="34" charset="0"/>
                        <a:cs typeface="Arial" pitchFamily="34" charset="0"/>
                      </a:endParaRPr>
                    </a:p>
                  </a:txBody>
                  <a:tcPr>
                    <a:solidFill>
                      <a:srgbClr val="59305B"/>
                    </a:solidFill>
                  </a:tcPr>
                </a:tc>
                <a:extLst>
                  <a:ext uri="{0D108BD9-81ED-4DB2-BD59-A6C34878D82A}">
                    <a16:rowId xmlns:a16="http://schemas.microsoft.com/office/drawing/2014/main" val="10000"/>
                  </a:ext>
                </a:extLst>
              </a:tr>
              <a:tr h="579040">
                <a:tc>
                  <a:txBody>
                    <a:bodyPr/>
                    <a:lstStyle/>
                    <a:p>
                      <a:r>
                        <a:rPr lang="en-US" sz="1800" u="none" strike="noStrike" kern="1200" baseline="0" dirty="0">
                          <a:latin typeface="Arial" pitchFamily="34" charset="0"/>
                          <a:cs typeface="Arial" pitchFamily="34" charset="0"/>
                        </a:rPr>
                        <a:t>And</a:t>
                      </a:r>
                      <a:endParaRPr lang="en-US" dirty="0">
                        <a:latin typeface="Arial" pitchFamily="34" charset="0"/>
                        <a:cs typeface="Arial" pitchFamily="34" charset="0"/>
                      </a:endParaRPr>
                    </a:p>
                  </a:txBody>
                  <a:tcPr/>
                </a:tc>
                <a:tc>
                  <a:txBody>
                    <a:bodyPr/>
                    <a:lstStyle/>
                    <a:p>
                      <a:r>
                        <a:rPr lang="en-US" sz="1800" u="none" strike="noStrike" kern="1200" baseline="0" dirty="0">
                          <a:latin typeface="Arial" pitchFamily="34" charset="0"/>
                          <a:cs typeface="Arial" pitchFamily="34" charset="0"/>
                        </a:rPr>
                        <a:t>All conditions tested in the If statement must be true</a:t>
                      </a:r>
                      <a:endParaRPr lang="en-US" dirty="0">
                        <a:latin typeface="Arial" pitchFamily="34" charset="0"/>
                        <a:cs typeface="Arial" pitchFamily="34" charset="0"/>
                      </a:endParaRPr>
                    </a:p>
                  </a:txBody>
                  <a:tcPr/>
                </a:tc>
                <a:extLst>
                  <a:ext uri="{0D108BD9-81ED-4DB2-BD59-A6C34878D82A}">
                    <a16:rowId xmlns:a16="http://schemas.microsoft.com/office/drawing/2014/main" val="10001"/>
                  </a:ext>
                </a:extLst>
              </a:tr>
              <a:tr h="517694">
                <a:tc>
                  <a:txBody>
                    <a:bodyPr/>
                    <a:lstStyle/>
                    <a:p>
                      <a:r>
                        <a:rPr lang="en-US" sz="1800" u="none" strike="noStrike" kern="1200" baseline="0" dirty="0">
                          <a:latin typeface="Arial" pitchFamily="34" charset="0"/>
                          <a:cs typeface="Arial" pitchFamily="34" charset="0"/>
                        </a:rPr>
                        <a:t>Or</a:t>
                      </a:r>
                      <a:endParaRPr lang="en-US" dirty="0">
                        <a:latin typeface="Arial" pitchFamily="34" charset="0"/>
                        <a:cs typeface="Arial" pitchFamily="34" charset="0"/>
                      </a:endParaRPr>
                    </a:p>
                  </a:txBody>
                  <a:tcPr/>
                </a:tc>
                <a:tc>
                  <a:txBody>
                    <a:bodyPr/>
                    <a:lstStyle/>
                    <a:p>
                      <a:r>
                        <a:rPr lang="en-US" sz="1800" u="none" strike="noStrike" kern="1200" baseline="0" dirty="0">
                          <a:latin typeface="Arial" pitchFamily="34" charset="0"/>
                          <a:cs typeface="Arial" pitchFamily="34" charset="0"/>
                        </a:rPr>
                        <a:t>One condition tested in the If statement must be true</a:t>
                      </a:r>
                      <a:endParaRPr lang="en-US" dirty="0">
                        <a:latin typeface="Arial" pitchFamily="34" charset="0"/>
                        <a:cs typeface="Arial" pitchFamily="34" charset="0"/>
                      </a:endParaRPr>
                    </a:p>
                  </a:txBody>
                  <a:tcPr/>
                </a:tc>
                <a:extLst>
                  <a:ext uri="{0D108BD9-81ED-4DB2-BD59-A6C34878D82A}">
                    <a16:rowId xmlns:a16="http://schemas.microsoft.com/office/drawing/2014/main" val="10002"/>
                  </a:ext>
                </a:extLst>
              </a:tr>
              <a:tr h="269448">
                <a:tc>
                  <a:txBody>
                    <a:bodyPr/>
                    <a:lstStyle/>
                    <a:p>
                      <a:r>
                        <a:rPr lang="en-US" sz="1800" u="none" strike="noStrike" kern="1200" baseline="0" dirty="0">
                          <a:latin typeface="Arial" pitchFamily="34" charset="0"/>
                          <a:cs typeface="Arial" pitchFamily="34" charset="0"/>
                        </a:rPr>
                        <a:t>Not</a:t>
                      </a:r>
                      <a:endParaRPr lang="en-US" dirty="0">
                        <a:latin typeface="Arial" pitchFamily="34" charset="0"/>
                        <a:cs typeface="Arial" pitchFamily="34" charset="0"/>
                      </a:endParaRPr>
                    </a:p>
                  </a:txBody>
                  <a:tcPr/>
                </a:tc>
                <a:tc>
                  <a:txBody>
                    <a:bodyPr/>
                    <a:lstStyle/>
                    <a:p>
                      <a:r>
                        <a:rPr lang="en-US" sz="1800" u="none" strike="noStrike" kern="1200" baseline="0" dirty="0">
                          <a:latin typeface="Arial" pitchFamily="34" charset="0"/>
                          <a:cs typeface="Arial" pitchFamily="34" charset="0"/>
                        </a:rPr>
                        <a:t>Negates a condition</a:t>
                      </a:r>
                      <a:endParaRPr lang="en-US" dirty="0">
                        <a:latin typeface="Arial" pitchFamily="34" charset="0"/>
                        <a:cs typeface="Arial" pitchFamily="34" charset="0"/>
                      </a:endParaRPr>
                    </a:p>
                  </a:txBody>
                  <a:tcPr/>
                </a:tc>
                <a:extLst>
                  <a:ext uri="{0D108BD9-81ED-4DB2-BD59-A6C34878D82A}">
                    <a16:rowId xmlns:a16="http://schemas.microsoft.com/office/drawing/2014/main" val="10003"/>
                  </a:ext>
                </a:extLst>
              </a:tr>
            </a:tbl>
          </a:graphicData>
        </a:graphic>
      </p:graphicFrame>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Title 2"/>
          <p:cNvSpPr>
            <a:spLocks noGrp="1" noChangeArrowheads="1"/>
          </p:cNvSpPr>
          <p:nvPr>
            <p:ph type="title"/>
          </p:nvPr>
        </p:nvSpPr>
        <p:spPr/>
        <p:txBody>
          <a:bodyPr/>
          <a:lstStyle/>
          <a:p>
            <a:r>
              <a:rPr lang="en-US" dirty="0"/>
              <a:t>Use the And Logical Operator</a:t>
            </a:r>
          </a:p>
        </p:txBody>
      </p:sp>
      <p:sp>
        <p:nvSpPr>
          <p:cNvPr id="3" name="Content Placeholder 2"/>
          <p:cNvSpPr>
            <a:spLocks noGrp="1"/>
          </p:cNvSpPr>
          <p:nvPr>
            <p:ph type="body" sz="half" idx="2"/>
          </p:nvPr>
        </p:nvSpPr>
        <p:spPr>
          <a:xfrm>
            <a:off x="623143" y="1493133"/>
            <a:ext cx="8254639" cy="1192194"/>
          </a:xfrm>
        </p:spPr>
        <p:txBody>
          <a:bodyPr>
            <a:noAutofit/>
          </a:bodyPr>
          <a:lstStyle/>
          <a:p>
            <a:pPr marL="457200" indent="-457200">
              <a:buFont typeface="Arial" pitchFamily="34" charset="0"/>
              <a:buChar char="•"/>
            </a:pPr>
            <a:r>
              <a:rPr lang="en-US" sz="2600" dirty="0"/>
              <a:t>The </a:t>
            </a:r>
            <a:r>
              <a:rPr lang="en-US" sz="2600" b="1" dirty="0"/>
              <a:t>And logical operator </a:t>
            </a:r>
            <a:r>
              <a:rPr lang="en-US" sz="2600" dirty="0"/>
              <a:t>allows you to combine two or more conditions into a compound condition that can be tested with an If statement.</a:t>
            </a:r>
          </a:p>
        </p:txBody>
      </p:sp>
      <p:pic>
        <p:nvPicPr>
          <p:cNvPr id="5122" name="Picture 2" descr="A screenshot shows the Microsoft Visual Basic programming language that reads,&#10;&quot;If decFlightCost &lt; 300D And decHotelCost &lt; 120D Then&#10;lblTripMessage.Text = &quot;Your business trip is approved&quot;&#10;Else&#10;lblTripMessage.Text = &quot;Your business trip is denied&quot;&#10;End If&quo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396" y="2796371"/>
            <a:ext cx="7113319" cy="112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A screenshot shows the Microsoft Visual Basic programming language that reads,&#10;&quot;Dim decFlightCost As Decimal&#10;Dim decHotelCost As Decimal&#10;decFlightCost = 295D&#10;decHotelCost = 125D&#10;If decFlightCost &lt; 300D And decHotelCost &lt; 120D Then&quot;&#10;The process of 'if' condition is illustrated through call outs. The first condition is true and the second condition is false, the compound condition is false.&#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5392" y="4239491"/>
            <a:ext cx="6937329" cy="1835954"/>
          </a:xfrm>
          <a:prstGeom prst="rect">
            <a:avLst/>
          </a:prstGeom>
        </p:spPr>
      </p:pic>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Title 2"/>
          <p:cNvSpPr>
            <a:spLocks noGrp="1" noChangeArrowheads="1"/>
          </p:cNvSpPr>
          <p:nvPr>
            <p:ph type="title"/>
          </p:nvPr>
        </p:nvSpPr>
        <p:spPr/>
        <p:txBody>
          <a:bodyPr/>
          <a:lstStyle/>
          <a:p>
            <a:r>
              <a:rPr lang="en-US" dirty="0"/>
              <a:t>Use the Or Logical Operator</a:t>
            </a:r>
          </a:p>
        </p:txBody>
      </p:sp>
      <p:sp>
        <p:nvSpPr>
          <p:cNvPr id="2" name="Content Placeholder 1"/>
          <p:cNvSpPr>
            <a:spLocks noGrp="1"/>
          </p:cNvSpPr>
          <p:nvPr>
            <p:ph type="body" sz="half" idx="2"/>
          </p:nvPr>
        </p:nvSpPr>
        <p:spPr>
          <a:xfrm>
            <a:off x="712519" y="1539433"/>
            <a:ext cx="8003218" cy="1273215"/>
          </a:xfrm>
        </p:spPr>
        <p:txBody>
          <a:bodyPr>
            <a:noAutofit/>
          </a:bodyPr>
          <a:lstStyle/>
          <a:p>
            <a:pPr marL="457200" indent="-457200">
              <a:buFont typeface="Arial" pitchFamily="34" charset="0"/>
              <a:buChar char="•"/>
            </a:pPr>
            <a:r>
              <a:rPr lang="en-US" sz="2600" dirty="0"/>
              <a:t>When the </a:t>
            </a:r>
            <a:r>
              <a:rPr lang="en-US" sz="2600" b="1" dirty="0"/>
              <a:t>Or logical operator </a:t>
            </a:r>
            <a:r>
              <a:rPr lang="en-US" sz="2600" dirty="0"/>
              <a:t>is used to connect two or more conditions, the compound condition is true if any tested condition is true.</a:t>
            </a:r>
          </a:p>
        </p:txBody>
      </p:sp>
      <p:pic>
        <p:nvPicPr>
          <p:cNvPr id="6146" name="Picture 2" descr="A screenshot shows the Microsoft Visual Basic programming language that reads,&#10;&quot;If decGPA &gt;= 3.5D Or intSATScore &gt;= 1080 Then&#10;lblAcceptance.Text = &quot;You have been accepted&quot;&#10;Else&#10;lblAcceptance.Text = &quot;You are not accepted&quot;&#10;End If&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519" y="3165374"/>
            <a:ext cx="7528956" cy="1137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descr="A screenshot shows the Microsoft Visual Basic programming language that reads,&#10;&quot;If decGPA &gt;= 3.5D Or intSATScore &gt;= 1080 Then&quot;&#10;The process of 'if' condition is illustrated through call outs. When the first condition is false and the second condition is true, the compound condition is true.&#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255" y="4521692"/>
            <a:ext cx="7337342" cy="1378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Title 2"/>
          <p:cNvSpPr>
            <a:spLocks noGrp="1" noChangeArrowheads="1"/>
          </p:cNvSpPr>
          <p:nvPr>
            <p:ph type="title"/>
          </p:nvPr>
        </p:nvSpPr>
        <p:spPr/>
        <p:txBody>
          <a:bodyPr/>
          <a:lstStyle/>
          <a:p>
            <a:r>
              <a:rPr lang="en-US" dirty="0"/>
              <a:t>Use the Not Logical Operator</a:t>
            </a:r>
          </a:p>
        </p:txBody>
      </p:sp>
      <p:sp>
        <p:nvSpPr>
          <p:cNvPr id="4" name="Content Placeholder 3"/>
          <p:cNvSpPr>
            <a:spLocks noGrp="1"/>
          </p:cNvSpPr>
          <p:nvPr>
            <p:ph type="body" sz="half" idx="2"/>
          </p:nvPr>
        </p:nvSpPr>
        <p:spPr>
          <a:xfrm>
            <a:off x="518967" y="1504709"/>
            <a:ext cx="8266217" cy="1231133"/>
          </a:xfrm>
        </p:spPr>
        <p:txBody>
          <a:bodyPr>
            <a:noAutofit/>
          </a:bodyPr>
          <a:lstStyle/>
          <a:p>
            <a:pPr marL="457200" indent="-457200">
              <a:buFont typeface="Arial" pitchFamily="34" charset="0"/>
              <a:buChar char="•"/>
            </a:pPr>
            <a:r>
              <a:rPr lang="en-US" sz="2600" dirty="0"/>
              <a:t>The </a:t>
            </a:r>
            <a:r>
              <a:rPr lang="en-US" sz="2600" b="1" dirty="0"/>
              <a:t>Not logical operator </a:t>
            </a:r>
            <a:r>
              <a:rPr lang="en-US" sz="2600" dirty="0"/>
              <a:t>allows you to state conditions that are best expressed in a negative way.</a:t>
            </a:r>
          </a:p>
        </p:txBody>
      </p:sp>
      <p:pic>
        <p:nvPicPr>
          <p:cNvPr id="7170" name="Picture 2" descr="A screenshot shows the Microsoft Visual Basic programming language that reads,&#10;&quot;If Not decShoeSize &gt;= 14 Then&#10;lblOrderPolicy.Text = &quot;Showroom shoe style available&quot;&#10;Else&#10;lblOrderPolicy.Text = &quot;Special order needed&quot;&#10;End If&quo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277" y="3117664"/>
            <a:ext cx="7289863" cy="1159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descr="A screenshot shows the Microsoft Visual Basic programming language that reads,&#10;&quot;If decShoeSize &lt; 14 Then&#10;lblOrderPolicy.Text = &quot;Showroom shoe style available&quot;&#10;Else&#10;lblOrderPolicy.Text = &quot;Special order needed&quot;&#10;End If&quot;&#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9277" y="4624171"/>
            <a:ext cx="7273204" cy="116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Title 2"/>
          <p:cNvSpPr>
            <a:spLocks noGrp="1" noChangeArrowheads="1"/>
          </p:cNvSpPr>
          <p:nvPr>
            <p:ph type="title"/>
          </p:nvPr>
        </p:nvSpPr>
        <p:spPr>
          <a:xfrm>
            <a:off x="519169" y="288178"/>
            <a:ext cx="8069246" cy="973463"/>
          </a:xfrm>
        </p:spPr>
        <p:txBody>
          <a:bodyPr>
            <a:normAutofit/>
          </a:bodyPr>
          <a:lstStyle/>
          <a:p>
            <a:r>
              <a:rPr lang="en-US" dirty="0"/>
              <a:t>Other Logical Operators</a:t>
            </a:r>
          </a:p>
        </p:txBody>
      </p:sp>
      <p:graphicFrame>
        <p:nvGraphicFramePr>
          <p:cNvPr id="3" name="Table 2"/>
          <p:cNvGraphicFramePr>
            <a:graphicFrameLocks noGrp="1"/>
          </p:cNvGraphicFramePr>
          <p:nvPr>
            <p:extLst>
              <p:ext uri="{D42A27DB-BD31-4B8C-83A1-F6EECF244321}">
                <p14:modId xmlns:p14="http://schemas.microsoft.com/office/powerpoint/2010/main" val="1084585008"/>
              </p:ext>
            </p:extLst>
          </p:nvPr>
        </p:nvGraphicFramePr>
        <p:xfrm>
          <a:off x="609600" y="2311400"/>
          <a:ext cx="7967240" cy="2834640"/>
        </p:xfrm>
        <a:graphic>
          <a:graphicData uri="http://schemas.openxmlformats.org/drawingml/2006/table">
            <a:tbl>
              <a:tblPr firstRow="1" bandRow="1">
                <a:tableStyleId>{5940675A-B579-460E-94D1-54222C63F5DA}</a:tableStyleId>
              </a:tblPr>
              <a:tblGrid>
                <a:gridCol w="2098876">
                  <a:extLst>
                    <a:ext uri="{9D8B030D-6E8A-4147-A177-3AD203B41FA5}">
                      <a16:colId xmlns:a16="http://schemas.microsoft.com/office/drawing/2014/main" val="20000"/>
                    </a:ext>
                  </a:extLst>
                </a:gridCol>
                <a:gridCol w="5868364">
                  <a:extLst>
                    <a:ext uri="{9D8B030D-6E8A-4147-A177-3AD203B41FA5}">
                      <a16:colId xmlns:a16="http://schemas.microsoft.com/office/drawing/2014/main" val="20001"/>
                    </a:ext>
                  </a:extLst>
                </a:gridCol>
              </a:tblGrid>
              <a:tr h="258180">
                <a:tc>
                  <a:txBody>
                    <a:bodyPr/>
                    <a:lstStyle/>
                    <a:p>
                      <a:pPr algn="ctr"/>
                      <a:r>
                        <a:rPr lang="en-US" sz="1800" b="1" u="none" strike="noStrike" kern="1200" baseline="0" dirty="0">
                          <a:solidFill>
                            <a:schemeClr val="bg1"/>
                          </a:solidFill>
                          <a:latin typeface="Arial" pitchFamily="34" charset="0"/>
                          <a:cs typeface="Arial" pitchFamily="34" charset="0"/>
                        </a:rPr>
                        <a:t>Logical Operator</a:t>
                      </a:r>
                      <a:endParaRPr lang="en-US" b="1" dirty="0">
                        <a:solidFill>
                          <a:schemeClr val="bg1"/>
                        </a:solidFill>
                        <a:latin typeface="Arial" pitchFamily="34" charset="0"/>
                        <a:cs typeface="Arial" pitchFamily="34" charset="0"/>
                      </a:endParaRPr>
                    </a:p>
                  </a:txBody>
                  <a:tcPr>
                    <a:solidFill>
                      <a:srgbClr val="59305B"/>
                    </a:solidFill>
                  </a:tcPr>
                </a:tc>
                <a:tc>
                  <a:txBody>
                    <a:bodyPr/>
                    <a:lstStyle/>
                    <a:p>
                      <a:pPr algn="ctr"/>
                      <a:r>
                        <a:rPr lang="en-US" sz="1800" b="1" u="none" strike="noStrike" kern="1200" baseline="0" dirty="0">
                          <a:solidFill>
                            <a:schemeClr val="bg1"/>
                          </a:solidFill>
                          <a:latin typeface="Arial" pitchFamily="34" charset="0"/>
                          <a:cs typeface="Arial" pitchFamily="34" charset="0"/>
                        </a:rPr>
                        <a:t>Meaning</a:t>
                      </a:r>
                      <a:endParaRPr lang="en-US" b="1" dirty="0">
                        <a:solidFill>
                          <a:schemeClr val="bg1"/>
                        </a:solidFill>
                        <a:latin typeface="Arial" pitchFamily="34" charset="0"/>
                        <a:cs typeface="Arial" pitchFamily="34" charset="0"/>
                      </a:endParaRPr>
                    </a:p>
                  </a:txBody>
                  <a:tcPr>
                    <a:solidFill>
                      <a:srgbClr val="59305B"/>
                    </a:solidFill>
                  </a:tcPr>
                </a:tc>
                <a:extLst>
                  <a:ext uri="{0D108BD9-81ED-4DB2-BD59-A6C34878D82A}">
                    <a16:rowId xmlns:a16="http://schemas.microsoft.com/office/drawing/2014/main" val="10000"/>
                  </a:ext>
                </a:extLst>
              </a:tr>
              <a:tr h="352787">
                <a:tc>
                  <a:txBody>
                    <a:bodyPr/>
                    <a:lstStyle/>
                    <a:p>
                      <a:r>
                        <a:rPr lang="en-US" sz="1800" u="none" strike="noStrike" kern="1200" baseline="0" dirty="0" err="1">
                          <a:latin typeface="Arial" pitchFamily="34" charset="0"/>
                          <a:cs typeface="Arial" pitchFamily="34" charset="0"/>
                        </a:rPr>
                        <a:t>Xor</a:t>
                      </a:r>
                      <a:endParaRPr lang="en-US" dirty="0">
                        <a:latin typeface="Arial" pitchFamily="34" charset="0"/>
                        <a:cs typeface="Arial" pitchFamily="34" charset="0"/>
                      </a:endParaRPr>
                    </a:p>
                  </a:txBody>
                  <a:tcPr/>
                </a:tc>
                <a:tc>
                  <a:txBody>
                    <a:bodyPr/>
                    <a:lstStyle/>
                    <a:p>
                      <a:r>
                        <a:rPr lang="en-US" sz="1800" u="none" strike="noStrike" kern="1200" baseline="0" dirty="0">
                          <a:latin typeface="Arial" pitchFamily="34" charset="0"/>
                          <a:cs typeface="Arial" pitchFamily="34" charset="0"/>
                        </a:rPr>
                        <a:t>When one condition in the compound condition is true, but not both, the compound condition is true</a:t>
                      </a:r>
                      <a:endParaRPr lang="en-US" dirty="0">
                        <a:latin typeface="Arial" pitchFamily="34" charset="0"/>
                        <a:cs typeface="Arial" pitchFamily="34" charset="0"/>
                      </a:endParaRPr>
                    </a:p>
                  </a:txBody>
                  <a:tcPr/>
                </a:tc>
                <a:extLst>
                  <a:ext uri="{0D108BD9-81ED-4DB2-BD59-A6C34878D82A}">
                    <a16:rowId xmlns:a16="http://schemas.microsoft.com/office/drawing/2014/main" val="10001"/>
                  </a:ext>
                </a:extLst>
              </a:tr>
              <a:tr h="210418">
                <a:tc>
                  <a:txBody>
                    <a:bodyPr/>
                    <a:lstStyle/>
                    <a:p>
                      <a:r>
                        <a:rPr lang="en-US" sz="1800" u="none" strike="noStrike" kern="1200" baseline="0" dirty="0" err="1">
                          <a:latin typeface="Arial" pitchFamily="34" charset="0"/>
                          <a:cs typeface="Arial" pitchFamily="34" charset="0"/>
                        </a:rPr>
                        <a:t>AndAlso</a:t>
                      </a:r>
                      <a:endParaRPr lang="en-US" dirty="0">
                        <a:latin typeface="Arial" pitchFamily="34" charset="0"/>
                        <a:cs typeface="Arial" pitchFamily="34" charset="0"/>
                      </a:endParaRPr>
                    </a:p>
                  </a:txBody>
                  <a:tcPr/>
                </a:tc>
                <a:tc>
                  <a:txBody>
                    <a:bodyPr/>
                    <a:lstStyle/>
                    <a:p>
                      <a:r>
                        <a:rPr lang="en-US" sz="1800" u="none" strike="noStrike" kern="1200" baseline="0" dirty="0">
                          <a:latin typeface="Arial" pitchFamily="34" charset="0"/>
                          <a:cs typeface="Arial" pitchFamily="34" charset="0"/>
                        </a:rPr>
                        <a:t>As soon as a condition is found to be false, no further</a:t>
                      </a:r>
                    </a:p>
                    <a:p>
                      <a:r>
                        <a:rPr lang="en-US" sz="1800" u="none" strike="noStrike" kern="1200" baseline="0" dirty="0">
                          <a:latin typeface="Arial" pitchFamily="34" charset="0"/>
                          <a:cs typeface="Arial" pitchFamily="34" charset="0"/>
                        </a:rPr>
                        <a:t>conditions are tested and the compound condition is false</a:t>
                      </a:r>
                      <a:endParaRPr lang="en-US" dirty="0">
                        <a:latin typeface="Arial" pitchFamily="34" charset="0"/>
                        <a:cs typeface="Arial" pitchFamily="34" charset="0"/>
                      </a:endParaRPr>
                    </a:p>
                  </a:txBody>
                  <a:tcPr/>
                </a:tc>
                <a:extLst>
                  <a:ext uri="{0D108BD9-81ED-4DB2-BD59-A6C34878D82A}">
                    <a16:rowId xmlns:a16="http://schemas.microsoft.com/office/drawing/2014/main" val="10002"/>
                  </a:ext>
                </a:extLst>
              </a:tr>
              <a:tr h="808218">
                <a:tc>
                  <a:txBody>
                    <a:bodyPr/>
                    <a:lstStyle/>
                    <a:p>
                      <a:r>
                        <a:rPr lang="en-US" sz="1800" u="none" strike="noStrike" kern="1200" baseline="0" dirty="0" err="1">
                          <a:latin typeface="Arial" pitchFamily="34" charset="0"/>
                          <a:cs typeface="Arial" pitchFamily="34" charset="0"/>
                        </a:rPr>
                        <a:t>OrElse</a:t>
                      </a:r>
                      <a:endParaRPr lang="en-US" dirty="0">
                        <a:latin typeface="Arial" pitchFamily="34" charset="0"/>
                        <a:cs typeface="Arial" pitchFamily="34" charset="0"/>
                      </a:endParaRPr>
                    </a:p>
                  </a:txBody>
                  <a:tcPr/>
                </a:tc>
                <a:tc>
                  <a:txBody>
                    <a:bodyPr/>
                    <a:lstStyle/>
                    <a:p>
                      <a:r>
                        <a:rPr lang="en-US" sz="1800" u="none" strike="noStrike" kern="1200" baseline="0" dirty="0">
                          <a:latin typeface="Arial" pitchFamily="34" charset="0"/>
                          <a:cs typeface="Arial" pitchFamily="34" charset="0"/>
                        </a:rPr>
                        <a:t>As soon as a condition is found to be true, no further</a:t>
                      </a:r>
                    </a:p>
                    <a:p>
                      <a:r>
                        <a:rPr lang="en-US" sz="1800" u="none" strike="noStrike" kern="1200" baseline="0" dirty="0">
                          <a:latin typeface="Arial" pitchFamily="34" charset="0"/>
                          <a:cs typeface="Arial" pitchFamily="34" charset="0"/>
                        </a:rPr>
                        <a:t>conditions are tested and the compound condition is true</a:t>
                      </a:r>
                      <a:endParaRPr lang="en-US" dirty="0">
                        <a:latin typeface="Arial" pitchFamily="34" charset="0"/>
                        <a:cs typeface="Arial" pitchFamily="34" charset="0"/>
                      </a:endParaRPr>
                    </a:p>
                  </a:txBody>
                  <a:tcPr/>
                </a:tc>
                <a:extLst>
                  <a:ext uri="{0D108BD9-81ED-4DB2-BD59-A6C34878D82A}">
                    <a16:rowId xmlns:a16="http://schemas.microsoft.com/office/drawing/2014/main" val="10003"/>
                  </a:ext>
                </a:extLst>
              </a:tr>
            </a:tbl>
          </a:graphicData>
        </a:graphic>
      </p:graphicFrame>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Title 2"/>
          <p:cNvSpPr>
            <a:spLocks noGrp="1" noChangeArrowheads="1"/>
          </p:cNvSpPr>
          <p:nvPr>
            <p:ph type="title"/>
          </p:nvPr>
        </p:nvSpPr>
        <p:spPr/>
        <p:txBody>
          <a:bodyPr>
            <a:noAutofit/>
          </a:bodyPr>
          <a:lstStyle/>
          <a:p>
            <a:r>
              <a:rPr lang="en-US" dirty="0"/>
              <a:t>Order of Operations for Logical Operators</a:t>
            </a:r>
          </a:p>
        </p:txBody>
      </p:sp>
      <p:graphicFrame>
        <p:nvGraphicFramePr>
          <p:cNvPr id="3" name="Table 2"/>
          <p:cNvGraphicFramePr>
            <a:graphicFrameLocks noGrp="1"/>
          </p:cNvGraphicFramePr>
          <p:nvPr>
            <p:extLst>
              <p:ext uri="{D42A27DB-BD31-4B8C-83A1-F6EECF244321}">
                <p14:modId xmlns:p14="http://schemas.microsoft.com/office/powerpoint/2010/main" val="3845823533"/>
              </p:ext>
            </p:extLst>
          </p:nvPr>
        </p:nvGraphicFramePr>
        <p:xfrm>
          <a:off x="1133856" y="2091480"/>
          <a:ext cx="5834103" cy="1660067"/>
        </p:xfrm>
        <a:graphic>
          <a:graphicData uri="http://schemas.openxmlformats.org/drawingml/2006/table">
            <a:tbl>
              <a:tblPr firstRow="1" bandRow="1">
                <a:tableStyleId>{5940675A-B579-460E-94D1-54222C63F5DA}</a:tableStyleId>
              </a:tblPr>
              <a:tblGrid>
                <a:gridCol w="3218224">
                  <a:extLst>
                    <a:ext uri="{9D8B030D-6E8A-4147-A177-3AD203B41FA5}">
                      <a16:colId xmlns:a16="http://schemas.microsoft.com/office/drawing/2014/main" val="20000"/>
                    </a:ext>
                  </a:extLst>
                </a:gridCol>
                <a:gridCol w="2615879">
                  <a:extLst>
                    <a:ext uri="{9D8B030D-6E8A-4147-A177-3AD203B41FA5}">
                      <a16:colId xmlns:a16="http://schemas.microsoft.com/office/drawing/2014/main" val="20001"/>
                    </a:ext>
                  </a:extLst>
                </a:gridCol>
              </a:tblGrid>
              <a:tr h="547547">
                <a:tc>
                  <a:txBody>
                    <a:bodyPr/>
                    <a:lstStyle/>
                    <a:p>
                      <a:pPr algn="ctr"/>
                      <a:r>
                        <a:rPr lang="en-US" sz="1800" b="1" u="none" strike="noStrike" kern="1200" baseline="0" dirty="0">
                          <a:solidFill>
                            <a:schemeClr val="bg1"/>
                          </a:solidFill>
                          <a:latin typeface="Arial" pitchFamily="34" charset="0"/>
                          <a:cs typeface="Arial" pitchFamily="34" charset="0"/>
                        </a:rPr>
                        <a:t>Logical Operator</a:t>
                      </a:r>
                      <a:endParaRPr lang="en-US" b="1" dirty="0">
                        <a:solidFill>
                          <a:schemeClr val="bg1"/>
                        </a:solidFill>
                        <a:latin typeface="Arial" pitchFamily="34" charset="0"/>
                        <a:cs typeface="Arial" pitchFamily="34" charset="0"/>
                      </a:endParaRPr>
                    </a:p>
                  </a:txBody>
                  <a:tcPr>
                    <a:solidFill>
                      <a:srgbClr val="59305B"/>
                    </a:solidFill>
                  </a:tcPr>
                </a:tc>
                <a:tc>
                  <a:txBody>
                    <a:bodyPr/>
                    <a:lstStyle/>
                    <a:p>
                      <a:pPr algn="ctr"/>
                      <a:r>
                        <a:rPr lang="en-US" sz="1800" b="1" u="none" strike="noStrike" kern="1200" baseline="0" dirty="0">
                          <a:solidFill>
                            <a:schemeClr val="bg1"/>
                          </a:solidFill>
                          <a:latin typeface="Arial" pitchFamily="34" charset="0"/>
                          <a:cs typeface="Arial" pitchFamily="34" charset="0"/>
                        </a:rPr>
                        <a:t>Order</a:t>
                      </a:r>
                      <a:endParaRPr lang="en-US" b="1" dirty="0">
                        <a:solidFill>
                          <a:schemeClr val="bg1"/>
                        </a:solidFill>
                        <a:latin typeface="Arial" pitchFamily="34" charset="0"/>
                        <a:cs typeface="Arial" pitchFamily="34" charset="0"/>
                      </a:endParaRPr>
                    </a:p>
                  </a:txBody>
                  <a:tcPr>
                    <a:solidFill>
                      <a:srgbClr val="59305B"/>
                    </a:solidFill>
                  </a:tcPr>
                </a:tc>
                <a:extLst>
                  <a:ext uri="{0D108BD9-81ED-4DB2-BD59-A6C34878D82A}">
                    <a16:rowId xmlns:a16="http://schemas.microsoft.com/office/drawing/2014/main" val="10000"/>
                  </a:ext>
                </a:extLst>
              </a:tr>
              <a:tr h="370840">
                <a:tc>
                  <a:txBody>
                    <a:bodyPr/>
                    <a:lstStyle/>
                    <a:p>
                      <a:r>
                        <a:rPr lang="en-US" sz="1800" u="none" strike="noStrike" kern="1200" baseline="0" dirty="0">
                          <a:latin typeface="Arial" pitchFamily="34" charset="0"/>
                          <a:cs typeface="Arial" pitchFamily="34" charset="0"/>
                        </a:rPr>
                        <a:t>Not</a:t>
                      </a:r>
                      <a:endParaRPr lang="en-US" dirty="0">
                        <a:latin typeface="Arial" pitchFamily="34" charset="0"/>
                        <a:cs typeface="Arial" pitchFamily="34" charset="0"/>
                      </a:endParaRPr>
                    </a:p>
                  </a:txBody>
                  <a:tcPr/>
                </a:tc>
                <a:tc>
                  <a:txBody>
                    <a:bodyPr/>
                    <a:lstStyle/>
                    <a:p>
                      <a:r>
                        <a:rPr lang="en-US" sz="1800" u="none" strike="noStrike" kern="1200" baseline="0" dirty="0">
                          <a:latin typeface="Arial" pitchFamily="34" charset="0"/>
                          <a:cs typeface="Arial" pitchFamily="34" charset="0"/>
                        </a:rPr>
                        <a:t>Highest Precedence</a:t>
                      </a:r>
                      <a:endParaRPr lang="en-US" dirty="0">
                        <a:latin typeface="Arial" pitchFamily="34" charset="0"/>
                        <a:cs typeface="Arial" pitchFamily="34" charset="0"/>
                      </a:endParaRPr>
                    </a:p>
                  </a:txBody>
                  <a:tcPr/>
                </a:tc>
                <a:extLst>
                  <a:ext uri="{0D108BD9-81ED-4DB2-BD59-A6C34878D82A}">
                    <a16:rowId xmlns:a16="http://schemas.microsoft.com/office/drawing/2014/main" val="10001"/>
                  </a:ext>
                </a:extLst>
              </a:tr>
              <a:tr h="370840">
                <a:tc>
                  <a:txBody>
                    <a:bodyPr/>
                    <a:lstStyle/>
                    <a:p>
                      <a:r>
                        <a:rPr lang="en-US" sz="1800" u="none" strike="noStrike" kern="1200" baseline="0" dirty="0">
                          <a:latin typeface="Arial" pitchFamily="34" charset="0"/>
                          <a:cs typeface="Arial" pitchFamily="34" charset="0"/>
                        </a:rPr>
                        <a:t>And, </a:t>
                      </a:r>
                      <a:r>
                        <a:rPr lang="en-US" sz="1800" u="none" strike="noStrike" kern="1200" baseline="0" dirty="0" err="1">
                          <a:latin typeface="Arial" pitchFamily="34" charset="0"/>
                          <a:cs typeface="Arial" pitchFamily="34" charset="0"/>
                        </a:rPr>
                        <a:t>AndAlso</a:t>
                      </a:r>
                      <a:endParaRPr lang="en-US" dirty="0">
                        <a:latin typeface="Arial" pitchFamily="34" charset="0"/>
                        <a:cs typeface="Arial" pitchFamily="34" charset="0"/>
                      </a:endParaRPr>
                    </a:p>
                  </a:txBody>
                  <a:tcPr/>
                </a:tc>
                <a:tc>
                  <a:txBody>
                    <a:bodyPr/>
                    <a:lstStyle/>
                    <a:p>
                      <a:r>
                        <a:rPr lang="en-US" sz="1800" u="none" strike="noStrike" kern="1200" baseline="0" dirty="0">
                          <a:latin typeface="Arial" pitchFamily="34" charset="0"/>
                          <a:cs typeface="Arial" pitchFamily="34" charset="0"/>
                        </a:rPr>
                        <a:t>Next Precedence</a:t>
                      </a:r>
                      <a:endParaRPr lang="en-US" dirty="0">
                        <a:latin typeface="Arial" pitchFamily="34" charset="0"/>
                        <a:cs typeface="Arial" pitchFamily="34" charset="0"/>
                      </a:endParaRPr>
                    </a:p>
                  </a:txBody>
                  <a:tcPr/>
                </a:tc>
                <a:extLst>
                  <a:ext uri="{0D108BD9-81ED-4DB2-BD59-A6C34878D82A}">
                    <a16:rowId xmlns:a16="http://schemas.microsoft.com/office/drawing/2014/main" val="10002"/>
                  </a:ext>
                </a:extLst>
              </a:tr>
              <a:tr h="370840">
                <a:tc>
                  <a:txBody>
                    <a:bodyPr/>
                    <a:lstStyle/>
                    <a:p>
                      <a:r>
                        <a:rPr lang="en-US" sz="1800" u="none" strike="noStrike" kern="1200" baseline="0" dirty="0">
                          <a:latin typeface="Arial" pitchFamily="34" charset="0"/>
                          <a:cs typeface="Arial" pitchFamily="34" charset="0"/>
                        </a:rPr>
                        <a:t>Or, </a:t>
                      </a:r>
                      <a:r>
                        <a:rPr lang="en-US" sz="1800" u="none" strike="noStrike" kern="1200" baseline="0" dirty="0" err="1">
                          <a:latin typeface="Arial" pitchFamily="34" charset="0"/>
                          <a:cs typeface="Arial" pitchFamily="34" charset="0"/>
                        </a:rPr>
                        <a:t>OrElse</a:t>
                      </a:r>
                      <a:r>
                        <a:rPr lang="en-US" sz="1800" u="none" strike="noStrike" kern="1200" baseline="0" dirty="0">
                          <a:latin typeface="Arial" pitchFamily="34" charset="0"/>
                          <a:cs typeface="Arial" pitchFamily="34" charset="0"/>
                        </a:rPr>
                        <a:t>, </a:t>
                      </a:r>
                      <a:r>
                        <a:rPr lang="en-US" sz="1800" u="none" strike="noStrike" kern="1200" baseline="0" dirty="0" err="1">
                          <a:latin typeface="Arial" pitchFamily="34" charset="0"/>
                          <a:cs typeface="Arial" pitchFamily="34" charset="0"/>
                        </a:rPr>
                        <a:t>Xor</a:t>
                      </a:r>
                      <a:endParaRPr lang="en-US" dirty="0">
                        <a:latin typeface="Arial" pitchFamily="34" charset="0"/>
                        <a:cs typeface="Arial" pitchFamily="34" charset="0"/>
                      </a:endParaRPr>
                    </a:p>
                  </a:txBody>
                  <a:tcPr/>
                </a:tc>
                <a:tc>
                  <a:txBody>
                    <a:bodyPr/>
                    <a:lstStyle/>
                    <a:p>
                      <a:r>
                        <a:rPr lang="en-US" sz="1800" u="none" strike="noStrike" kern="1200" baseline="0" dirty="0">
                          <a:latin typeface="Arial" pitchFamily="34" charset="0"/>
                          <a:cs typeface="Arial" pitchFamily="34" charset="0"/>
                        </a:rPr>
                        <a:t>Last Precedence</a:t>
                      </a:r>
                      <a:endParaRPr lang="en-US" dirty="0">
                        <a:latin typeface="Arial" pitchFamily="34" charset="0"/>
                        <a:cs typeface="Arial" pitchFamily="34" charset="0"/>
                      </a:endParaRPr>
                    </a:p>
                  </a:txBody>
                  <a:tcPr/>
                </a:tc>
                <a:extLst>
                  <a:ext uri="{0D108BD9-81ED-4DB2-BD59-A6C34878D82A}">
                    <a16:rowId xmlns:a16="http://schemas.microsoft.com/office/drawing/2014/main" val="10003"/>
                  </a:ext>
                </a:extLst>
              </a:tr>
            </a:tbl>
          </a:graphicData>
        </a:graphic>
      </p:graphicFrame>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Title 2"/>
          <p:cNvSpPr>
            <a:spLocks noGrp="1" noChangeArrowheads="1"/>
          </p:cNvSpPr>
          <p:nvPr>
            <p:ph type="title"/>
          </p:nvPr>
        </p:nvSpPr>
        <p:spPr/>
        <p:txBody>
          <a:bodyPr/>
          <a:lstStyle/>
          <a:p>
            <a:r>
              <a:rPr lang="en-US" dirty="0"/>
              <a:t>Use the </a:t>
            </a:r>
            <a:r>
              <a:rPr lang="en-US" dirty="0" err="1"/>
              <a:t>GroupBox</a:t>
            </a:r>
            <a:r>
              <a:rPr lang="en-US" dirty="0"/>
              <a:t> Object (1 of 2)</a:t>
            </a:r>
          </a:p>
        </p:txBody>
      </p:sp>
      <p:sp>
        <p:nvSpPr>
          <p:cNvPr id="316419" name="Content Placeholder 3"/>
          <p:cNvSpPr>
            <a:spLocks noGrp="1" noChangeArrowheads="1"/>
          </p:cNvSpPr>
          <p:nvPr>
            <p:ph idx="1"/>
          </p:nvPr>
        </p:nvSpPr>
        <p:spPr>
          <a:xfrm>
            <a:off x="228600" y="1306975"/>
            <a:ext cx="8763000" cy="4830763"/>
          </a:xfrm>
        </p:spPr>
        <p:txBody>
          <a:bodyPr>
            <a:normAutofit lnSpcReduction="10000"/>
          </a:bodyPr>
          <a:lstStyle/>
          <a:p>
            <a:r>
              <a:rPr lang="en-US" sz="2400" dirty="0"/>
              <a:t>Drag the </a:t>
            </a:r>
            <a:r>
              <a:rPr lang="en-US" sz="2400" dirty="0" err="1"/>
              <a:t>GroupBox</a:t>
            </a:r>
            <a:r>
              <a:rPr lang="en-US" sz="2400" dirty="0"/>
              <a:t> object to the desired location on the Form object</a:t>
            </a:r>
          </a:p>
          <a:p>
            <a:r>
              <a:rPr lang="en-US" sz="2400" dirty="0"/>
              <a:t>When the pointer is in the correct location, release the object. With the </a:t>
            </a:r>
            <a:r>
              <a:rPr lang="en-US" sz="2400" dirty="0" err="1"/>
              <a:t>GroupBox</a:t>
            </a:r>
            <a:r>
              <a:rPr lang="en-US" sz="2400" dirty="0"/>
              <a:t> object selected, scroll in the Properties window to the (Name) property. Double-tap or double-click in the right column of the (Name) property, and then enter the desired name. Double-tap or double-click in the right column of the Text property to change the caption of the </a:t>
            </a:r>
            <a:r>
              <a:rPr lang="en-US" sz="2400" dirty="0" err="1"/>
              <a:t>GroupBox</a:t>
            </a:r>
            <a:r>
              <a:rPr lang="en-US" sz="2400" dirty="0"/>
              <a:t> object. Enter the desired text. Tap or click to the right of the Size property of the </a:t>
            </a:r>
            <a:r>
              <a:rPr lang="en-US" sz="2400" dirty="0" err="1"/>
              <a:t>GroupBox</a:t>
            </a:r>
            <a:r>
              <a:rPr lang="en-US" sz="2400" dirty="0"/>
              <a:t> object and enter the </a:t>
            </a:r>
            <a:r>
              <a:rPr lang="en-US" sz="2400" dirty="0" err="1"/>
              <a:t>deisired</a:t>
            </a:r>
            <a:r>
              <a:rPr lang="en-US" sz="2400" dirty="0"/>
              <a:t> size</a:t>
            </a:r>
          </a:p>
          <a:p>
            <a:r>
              <a:rPr lang="en-US" sz="2400" dirty="0"/>
              <a:t>Change the Font property to the Goudy Old style,Regular,14 points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Title 2"/>
          <p:cNvSpPr>
            <a:spLocks noGrp="1" noChangeArrowheads="1"/>
          </p:cNvSpPr>
          <p:nvPr>
            <p:ph type="title"/>
          </p:nvPr>
        </p:nvSpPr>
        <p:spPr/>
        <p:txBody>
          <a:bodyPr>
            <a:normAutofit/>
          </a:bodyPr>
          <a:lstStyle/>
          <a:p>
            <a:r>
              <a:rPr lang="en-US" dirty="0"/>
              <a:t>Select Case Statement (1 of 2)</a:t>
            </a:r>
          </a:p>
        </p:txBody>
      </p:sp>
      <p:sp>
        <p:nvSpPr>
          <p:cNvPr id="399363" name="Content Placeholder 3"/>
          <p:cNvSpPr>
            <a:spLocks noGrp="1" noChangeArrowheads="1"/>
          </p:cNvSpPr>
          <p:nvPr>
            <p:ph type="body" sz="half" idx="2"/>
          </p:nvPr>
        </p:nvSpPr>
        <p:spPr>
          <a:xfrm>
            <a:off x="511231" y="1377388"/>
            <a:ext cx="8239230" cy="1273215"/>
          </a:xfrm>
        </p:spPr>
        <p:txBody>
          <a:bodyPr>
            <a:noAutofit/>
          </a:bodyPr>
          <a:lstStyle/>
          <a:p>
            <a:pPr marL="457200" indent="-457200">
              <a:buFont typeface="Arial" pitchFamily="34" charset="0"/>
              <a:buChar char="•"/>
            </a:pPr>
            <a:r>
              <a:rPr lang="en-US" sz="2600" dirty="0"/>
              <a:t>In some programming applications, different operations can occur based on the value in a single field</a:t>
            </a:r>
          </a:p>
        </p:txBody>
      </p:sp>
      <p:pic>
        <p:nvPicPr>
          <p:cNvPr id="3" name="Picture 2" descr="A screenshot shows a window of Determine the Day of the Week application. A textbox to enter the number of the day has a call out that reads, &quot;user enters number.&quot; The day of the week is displayed as Wednesday with a call out that reads, &quot;program displays corresponding day name.&quot; At the bottom of the window, determine day button appear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856" y="2989247"/>
            <a:ext cx="7521388" cy="2813175"/>
          </a:xfrm>
          <a:prstGeom prst="rect">
            <a:avLst/>
          </a:prstGeom>
        </p:spPr>
      </p:pic>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Title 2"/>
          <p:cNvSpPr>
            <a:spLocks noGrp="1" noChangeArrowheads="1"/>
          </p:cNvSpPr>
          <p:nvPr>
            <p:ph type="title"/>
          </p:nvPr>
        </p:nvSpPr>
        <p:spPr/>
        <p:txBody>
          <a:bodyPr/>
          <a:lstStyle/>
          <a:p>
            <a:r>
              <a:rPr lang="en-US" dirty="0"/>
              <a:t>Select Case Statement (2 of 2)</a:t>
            </a:r>
          </a:p>
        </p:txBody>
      </p:sp>
      <p:pic>
        <p:nvPicPr>
          <p:cNvPr id="7" name="Picture 1" descr="A screenshot shows the Microsoft Visual Basic programming language that reads,&#10;&quot;Select Case Test Expression&#10;Case First Expression&#10;Statement(s) for First Case&#10;Case Second Expression&#10;Statement(s) for Second Case&#10;Case Third Expression&#10;Statement(s) for Third Case&#10;Case Else&#10;Statement(s) for when the Case Conditions do not match the test expressions above&#10;End Select&quot;&#10;"/>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491716" y="1509531"/>
            <a:ext cx="7802880" cy="2049780"/>
          </a:xfrm>
        </p:spPr>
      </p:pic>
      <p:pic>
        <p:nvPicPr>
          <p:cNvPr id="8" name="Picture 2" descr="A screenshot shows the Microsoft Visual Basic programming language that reads,&#10;&quot;Select Case intDayNumber&#10;Case 1&#10;lblDayOfWeek.Text = &quot;Monday&quot;&#10;Case 2&#10;lblDayOfWeek.Text = &quot;Tuesday&quot;&#10;Case 3&#10;lblDayOfWeek.Text = &quot;Wednesday&quot;&#10;Case 4&#10;lblDayOfWeek.Text = &quot;Thursday&quot;&#10;Case 5&#10;lblDayOfWeek.Text = &quot;Friday&quot;&#10;Case 6&#10;lblDayOfWeek.Text = &quot;Weekend&quot;&#10;Case 7&#10;lblDayOfWeek.Text = &quot;Weekend&quot;&#10;Case Else&#10;lblDayOfWeek.Text = &quot;Enter 1 through 7&quot;&#10;End Select&quot;&#10;"/>
          <p:cNvPicPr>
            <a:picLocks noGrp="1" noChangeAspect="1"/>
          </p:cNvPicPr>
          <p:nvPr>
            <p:ph sz="half" idx="4294967295"/>
          </p:nvPr>
        </p:nvPicPr>
        <p:blipFill>
          <a:blip r:embed="rId4" cstate="print">
            <a:extLst>
              <a:ext uri="{28A0092B-C50C-407E-A947-70E740481C1C}">
                <a14:useLocalDpi xmlns:a14="http://schemas.microsoft.com/office/drawing/2010/main" val="0"/>
              </a:ext>
            </a:extLst>
          </a:blip>
          <a:stretch>
            <a:fillRect/>
          </a:stretch>
        </p:blipFill>
        <p:spPr>
          <a:xfrm>
            <a:off x="1504342" y="3704778"/>
            <a:ext cx="6044307" cy="2396994"/>
          </a:xfrm>
        </p:spPr>
      </p:pic>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Title 2"/>
          <p:cNvSpPr>
            <a:spLocks noGrp="1" noChangeArrowheads="1"/>
          </p:cNvSpPr>
          <p:nvPr>
            <p:ph type="title"/>
          </p:nvPr>
        </p:nvSpPr>
        <p:spPr/>
        <p:txBody>
          <a:bodyPr/>
          <a:lstStyle/>
          <a:p>
            <a:r>
              <a:rPr lang="en-US" dirty="0"/>
              <a:t>Select Case Test Expressions</a:t>
            </a:r>
          </a:p>
        </p:txBody>
      </p:sp>
      <p:pic>
        <p:nvPicPr>
          <p:cNvPr id="6" name="Picture 6" descr="A screenshot shows the Microsoft Visual Basic programming language that reads,&#10;&quot;Select Case txtStudentMajor.Text&#10;Case &quot;Accounting&quot;&#10;lblDepartment.Text = &quot;Business&quot;&#10;Case &quot;Marketing&quot;&#10;lblDepartment.Text = &quot;Business&quot;&#10;Case &quot;Electrical Engineering&quot;&#10;lblDepartment.Text = &quot;Engineering&quot;&#10;Case &quot;Biochemistry&quot;&#10;lblDepartment.Text = &quot;Chemistry&quot;&#10;Case &quot;Shakespearean Literature&quot;&#10;lblDepartment.Text = &quot;English&quot;&#10;Case &quot;Web Degign and E-Commerce&quot;&#10;lblDepartment.Text = &quot;CIS&quot;&#10;Case Else&#10;lblDepartment.Text = &quot;Other&quot;&#10;End Select&quot;&#10;"/>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666004" y="1798899"/>
            <a:ext cx="7802880" cy="2788920"/>
          </a:xfrm>
        </p:spPr>
      </p:pic>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Title 2"/>
          <p:cNvSpPr>
            <a:spLocks noGrp="1" noChangeArrowheads="1"/>
          </p:cNvSpPr>
          <p:nvPr>
            <p:ph type="title"/>
          </p:nvPr>
        </p:nvSpPr>
        <p:spPr>
          <a:xfrm>
            <a:off x="113971" y="144336"/>
            <a:ext cx="8914367" cy="1281309"/>
          </a:xfrm>
        </p:spPr>
        <p:txBody>
          <a:bodyPr>
            <a:noAutofit/>
          </a:bodyPr>
          <a:lstStyle/>
          <a:p>
            <a:r>
              <a:rPr lang="en-US" dirty="0"/>
              <a:t>Use Relational Operators in a Select Case Statement</a:t>
            </a:r>
          </a:p>
        </p:txBody>
      </p:sp>
      <p:pic>
        <p:nvPicPr>
          <p:cNvPr id="6" name="Picture 2" descr="A screenshot shows the Microsoft Visual Basic programming language that reads,&#10;&quot;Select Case decOrderAmount&#10;Case Is &gt; 500D&#10;decShippingCost = 30D&#10;Case Is &gt; 400D&#10;decShippingCost = 25D&#10;Case Is &gt; 200D&#10;decShippingCost = 20D&#10;Case Is &gt; 0D&#10;decShippingCost = 15D&#10;Case Else&#10;decShippingCost = 0D&#10;End Select&quot;&#10;"/>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999904" y="2046147"/>
            <a:ext cx="7802880" cy="2346960"/>
          </a:xfrm>
        </p:spPr>
      </p:pic>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Title 2"/>
          <p:cNvSpPr>
            <a:spLocks noGrp="1" noChangeArrowheads="1"/>
          </p:cNvSpPr>
          <p:nvPr>
            <p:ph type="title"/>
          </p:nvPr>
        </p:nvSpPr>
        <p:spPr>
          <a:xfrm>
            <a:off x="575953" y="150520"/>
            <a:ext cx="8032638" cy="1004011"/>
          </a:xfrm>
        </p:spPr>
        <p:txBody>
          <a:bodyPr>
            <a:noAutofit/>
          </a:bodyPr>
          <a:lstStyle/>
          <a:p>
            <a:r>
              <a:rPr lang="en-US" dirty="0"/>
              <a:t>Use Ranges in Select Case Statements</a:t>
            </a:r>
          </a:p>
        </p:txBody>
      </p:sp>
      <p:pic>
        <p:nvPicPr>
          <p:cNvPr id="5" name="Picture 4" descr="A screenshot shows the Microsoft Visual Basic programming language that reads,&#10;&quot;Select Case intGradeLevel&#10;Case 1 To 3&#10;lblGradeLevelExam.Text = &quot;Early elementary&quot;&#10;Case 4 To 6&#10;lblGradeLevelExam.Text = &quot;Late elementary&quot;&#10;Case 7 To 8&#10;lblGradeLevelExam.Text = &quot;Middle school&quot;&#10;Case 9 To 10&#10;lblGradeLevelExam.Text = &quot;Early high school&quot;&#10;Case 11&#10;lblGradeLevelExam.Text = &quot;Late high school&quot;&#10;Case 12&#10;lblGradeLevelExam.Text = &quot;Final exam&quot;&#10;Case Else&#10;lblGradeLevelExam.Text = &quot;Invalid grade level&quot;&#10;End Select&quot;&#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451" y="1316577"/>
            <a:ext cx="7837714" cy="2809024"/>
          </a:xfrm>
          <a:prstGeom prst="rect">
            <a:avLst/>
          </a:prstGeom>
        </p:spPr>
      </p:pic>
      <p:pic>
        <p:nvPicPr>
          <p:cNvPr id="8" name="Picture 7" descr="A screenshot shows the Microsoft Visual Basic programming language that reads,&#10;&quot;Select Case intDepartmentNumber&#10;Case 1, 3, 8, 11, 17&quot;&#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5953" y="4269659"/>
            <a:ext cx="7422078" cy="811790"/>
          </a:xfrm>
          <a:prstGeom prst="rect">
            <a:avLst/>
          </a:prstGeom>
        </p:spPr>
      </p:pic>
      <p:pic>
        <p:nvPicPr>
          <p:cNvPr id="9" name="Picture 8" descr="A screenshot shows the Microsoft Visual Basic programming language that reads,&#10;&quot;Select Case intDepartmentNumber&#10;Case 2, 4, 7, 12 To 16, 22&quot;&#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8451" y="5380847"/>
            <a:ext cx="7873340" cy="715059"/>
          </a:xfrm>
          <a:prstGeom prst="rect">
            <a:avLst/>
          </a:prstGeom>
        </p:spPr>
      </p:pic>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Title 2"/>
          <p:cNvSpPr>
            <a:spLocks noGrp="1" noChangeArrowheads="1"/>
          </p:cNvSpPr>
          <p:nvPr>
            <p:ph type="title"/>
          </p:nvPr>
        </p:nvSpPr>
        <p:spPr/>
        <p:txBody>
          <a:bodyPr>
            <a:normAutofit/>
          </a:bodyPr>
          <a:lstStyle/>
          <a:p>
            <a:r>
              <a:rPr lang="en-US" dirty="0"/>
              <a:t>Select Which Decision Structure to Use</a:t>
            </a:r>
          </a:p>
        </p:txBody>
      </p:sp>
      <p:sp>
        <p:nvSpPr>
          <p:cNvPr id="404483" name="Content Placeholder 3"/>
          <p:cNvSpPr>
            <a:spLocks noGrp="1" noChangeArrowheads="1"/>
          </p:cNvSpPr>
          <p:nvPr>
            <p:ph idx="1"/>
          </p:nvPr>
        </p:nvSpPr>
        <p:spPr/>
        <p:txBody>
          <a:bodyPr/>
          <a:lstStyle/>
          <a:p>
            <a:pPr>
              <a:lnSpc>
                <a:spcPct val="90000"/>
              </a:lnSpc>
            </a:pPr>
            <a:r>
              <a:rPr lang="en-US" dirty="0"/>
              <a:t>You might need to determine if you should use the Select Case statement or the If...Then...</a:t>
            </a:r>
            <a:r>
              <a:rPr lang="en-US" dirty="0" err="1"/>
              <a:t>ElseIf</a:t>
            </a:r>
            <a:r>
              <a:rPr lang="en-US" dirty="0"/>
              <a:t> statement to solve a problem</a:t>
            </a:r>
          </a:p>
          <a:p>
            <a:pPr>
              <a:lnSpc>
                <a:spcPct val="90000"/>
              </a:lnSpc>
            </a:pPr>
            <a:r>
              <a:rPr lang="en-US" dirty="0"/>
              <a:t>Generally, the Select Case statement is most useful when more than two or three values must be tested for a given variable</a:t>
            </a:r>
          </a:p>
          <a:p>
            <a:pPr>
              <a:lnSpc>
                <a:spcPct val="90000"/>
              </a:lnSpc>
            </a:pPr>
            <a:r>
              <a:rPr lang="en-US" dirty="0"/>
              <a:t>The If...Then...</a:t>
            </a:r>
            <a:r>
              <a:rPr lang="en-US" dirty="0" err="1"/>
              <a:t>ElseIf</a:t>
            </a:r>
            <a:r>
              <a:rPr lang="en-US" dirty="0"/>
              <a:t> statement is more flexible</a:t>
            </a:r>
          </a:p>
          <a:p>
            <a:pPr lvl="1">
              <a:lnSpc>
                <a:spcPct val="90000"/>
              </a:lnSpc>
            </a:pPr>
            <a:r>
              <a:rPr lang="en-US" dirty="0"/>
              <a:t>More than one variable can be used in the comparison</a:t>
            </a:r>
          </a:p>
          <a:p>
            <a:pPr lvl="1">
              <a:lnSpc>
                <a:spcPct val="90000"/>
              </a:lnSpc>
            </a:pPr>
            <a:r>
              <a:rPr lang="en-US" dirty="0"/>
              <a:t>Compound conditions with the And, Or, and Not logical operators can be used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Title 2"/>
          <p:cNvSpPr>
            <a:spLocks noGrp="1" noChangeArrowheads="1"/>
          </p:cNvSpPr>
          <p:nvPr>
            <p:ph type="title"/>
          </p:nvPr>
        </p:nvSpPr>
        <p:spPr/>
        <p:txBody>
          <a:bodyPr/>
          <a:lstStyle/>
          <a:p>
            <a:r>
              <a:rPr lang="en-US" dirty="0"/>
              <a:t>Use Code Snippets</a:t>
            </a:r>
          </a:p>
        </p:txBody>
      </p:sp>
      <p:sp>
        <p:nvSpPr>
          <p:cNvPr id="405507" name="Content Placeholder 3"/>
          <p:cNvSpPr>
            <a:spLocks noGrp="1" noChangeArrowheads="1"/>
          </p:cNvSpPr>
          <p:nvPr>
            <p:ph idx="1"/>
          </p:nvPr>
        </p:nvSpPr>
        <p:spPr/>
        <p:txBody>
          <a:bodyPr/>
          <a:lstStyle/>
          <a:p>
            <a:pPr>
              <a:lnSpc>
                <a:spcPct val="90000"/>
              </a:lnSpc>
            </a:pPr>
            <a:r>
              <a:rPr lang="en-US" sz="2400" dirty="0"/>
              <a:t>Press and hold or right-click the line in the code window where you want to insert the snippet</a:t>
            </a:r>
          </a:p>
          <a:p>
            <a:pPr>
              <a:lnSpc>
                <a:spcPct val="90000"/>
              </a:lnSpc>
            </a:pPr>
            <a:r>
              <a:rPr lang="en-US" sz="2400" dirty="0"/>
              <a:t>Tap or click Insert Snippet on the shortcut menu</a:t>
            </a:r>
          </a:p>
          <a:p>
            <a:r>
              <a:rPr lang="en-US" sz="2400" dirty="0"/>
              <a:t>Double-tap or double-click the folder Code Patterns - If, For </a:t>
            </a:r>
            <a:r>
              <a:rPr lang="en-US" sz="2400" dirty="0" err="1"/>
              <a:t>Each,Try</a:t>
            </a:r>
            <a:r>
              <a:rPr lang="en-US" sz="2400" dirty="0"/>
              <a:t> Catch, Property, etc, which contains commonly used code such as the If . . . Then . . . Else statement </a:t>
            </a:r>
          </a:p>
          <a:p>
            <a:r>
              <a:rPr lang="en-US" sz="2400" dirty="0"/>
              <a:t>Double-tap or double-click the Conditionals and Loops folder because an If...Then...Else statement is a conditional statement</a:t>
            </a:r>
          </a:p>
          <a:p>
            <a:pPr>
              <a:lnSpc>
                <a:spcPct val="90000"/>
              </a:lnSpc>
            </a:pPr>
            <a:r>
              <a:rPr lang="en-US" sz="2400" dirty="0"/>
              <a:t>Double-tap or double-click the If...Else...End If Statement code snippet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Title 2"/>
          <p:cNvSpPr>
            <a:spLocks noGrp="1" noChangeArrowheads="1"/>
          </p:cNvSpPr>
          <p:nvPr>
            <p:ph type="title"/>
          </p:nvPr>
        </p:nvSpPr>
        <p:spPr>
          <a:xfrm>
            <a:off x="519168" y="357627"/>
            <a:ext cx="8080821" cy="834566"/>
          </a:xfrm>
        </p:spPr>
        <p:txBody>
          <a:bodyPr/>
          <a:lstStyle/>
          <a:p>
            <a:r>
              <a:rPr lang="en-US" dirty="0"/>
              <a:t>Code Snippets</a:t>
            </a:r>
          </a:p>
        </p:txBody>
      </p:sp>
      <p:pic>
        <p:nvPicPr>
          <p:cNvPr id="6" name="Picture 6" descr="A screenshot shows the code window. The Microsoft Visual Basic programming language reads,&#10;&quot;Public Class Form1&#10;Private Sub Button1_Click(sender As Object, e As EventArgs) Handles Button1.Click&#10;If True Then&#10;.&#10;.&#10;.&#10;Else&#10;.&#10;.&#10;.&#10;End If&#10;End Sub&#10;End Class&quot;&#10;A call out from the text &quot;True&quot; reads, &quot;replace highlighted text with condition(s).&quot; Below the if statement a call out from the blank lines reads, &quot;enter code to execute when condition is true.&quot; Below the else statement a call out from the blank lines reads, &quot;enter code to execute when condition is false.&quot; A call out from this loop reads, &quot;If...Else...End If Statement code snippet.&quot;&#10;"/>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772" r="1772"/>
          <a:stretch>
            <a:fillRect/>
          </a:stretch>
        </p:blipFill>
        <p:spPr/>
      </p:pic>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Title 2"/>
          <p:cNvSpPr>
            <a:spLocks noGrp="1" noChangeArrowheads="1"/>
          </p:cNvSpPr>
          <p:nvPr>
            <p:ph type="title"/>
          </p:nvPr>
        </p:nvSpPr>
        <p:spPr/>
        <p:txBody>
          <a:bodyPr/>
          <a:lstStyle/>
          <a:p>
            <a:r>
              <a:rPr lang="en-US" dirty="0"/>
              <a:t>Validate Data</a:t>
            </a:r>
          </a:p>
        </p:txBody>
      </p:sp>
      <p:sp>
        <p:nvSpPr>
          <p:cNvPr id="407555" name="Content Placeholder 3"/>
          <p:cNvSpPr>
            <a:spLocks noGrp="1" noChangeArrowheads="1"/>
          </p:cNvSpPr>
          <p:nvPr>
            <p:ph idx="1"/>
          </p:nvPr>
        </p:nvSpPr>
        <p:spPr/>
        <p:txBody>
          <a:bodyPr/>
          <a:lstStyle/>
          <a:p>
            <a:r>
              <a:rPr lang="en-US" dirty="0"/>
              <a:t>Developers should anticipate that users will enter invalid data</a:t>
            </a:r>
          </a:p>
          <a:p>
            <a:r>
              <a:rPr lang="en-US" dirty="0"/>
              <a:t>Developers must write code that will prevent the invalid data from being used in the program to produce invalid output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Title 2"/>
          <p:cNvSpPr>
            <a:spLocks noGrp="1" noChangeArrowheads="1"/>
          </p:cNvSpPr>
          <p:nvPr>
            <p:ph type="title"/>
          </p:nvPr>
        </p:nvSpPr>
        <p:spPr>
          <a:xfrm>
            <a:off x="341368" y="217926"/>
            <a:ext cx="8523231" cy="1004011"/>
          </a:xfrm>
        </p:spPr>
        <p:txBody>
          <a:bodyPr>
            <a:noAutofit/>
          </a:bodyPr>
          <a:lstStyle/>
          <a:p>
            <a:r>
              <a:rPr lang="en-US" dirty="0"/>
              <a:t>Test Input to Determine If the Value Is Numeric</a:t>
            </a:r>
          </a:p>
        </p:txBody>
      </p:sp>
      <p:sp>
        <p:nvSpPr>
          <p:cNvPr id="408579" name="Content Placeholder 3"/>
          <p:cNvSpPr>
            <a:spLocks noGrp="1" noChangeArrowheads="1"/>
          </p:cNvSpPr>
          <p:nvPr>
            <p:ph type="body" sz="half" idx="2"/>
          </p:nvPr>
        </p:nvSpPr>
        <p:spPr>
          <a:xfrm>
            <a:off x="461295" y="1574156"/>
            <a:ext cx="8485935" cy="1747778"/>
          </a:xfrm>
        </p:spPr>
        <p:txBody>
          <a:bodyPr>
            <a:noAutofit/>
          </a:bodyPr>
          <a:lstStyle/>
          <a:p>
            <a:pPr marL="457200" indent="-457200">
              <a:buFont typeface="Arial" pitchFamily="34" charset="0"/>
              <a:buChar char="•"/>
            </a:pPr>
            <a:r>
              <a:rPr lang="en-US" sz="2600" dirty="0"/>
              <a:t>The Visual Basic </a:t>
            </a:r>
            <a:r>
              <a:rPr lang="en-US" sz="2600" b="1" dirty="0" err="1"/>
              <a:t>IsNumeric</a:t>
            </a:r>
            <a:r>
              <a:rPr lang="en-US" sz="2600" b="1" dirty="0"/>
              <a:t> function </a:t>
            </a:r>
            <a:r>
              <a:rPr lang="en-US" sz="2600" dirty="0"/>
              <a:t>can check the input value to determine if the value can be converted into a numeric value such as an Integer or Decimal data type</a:t>
            </a:r>
          </a:p>
        </p:txBody>
      </p:sp>
      <p:pic>
        <p:nvPicPr>
          <p:cNvPr id="3" name="Picture 2" descr="A screenshot shows the Microsoft Visual Basic programming language that reads,&#10;&quot;If IsNumeric(txtFootage.Text) Then&#10;Statement(s) executed when condition is true&#10;Else&#10;'Display MessageBox if user entered nonnumeric value&#10;MsgBox(&quot;Enter the Square Footage of Decking&quot;, , &quot;Input Error&quot;)&#10;txtFootage.Text = &quot; &quot;&#10;txtFootage.Focus()&#10;End If&quot;&#10;A call out from the text &quot;IsNumeric&quot; reads, &quot;IsNumeric function&quot; and a call out from the text &quot;(txtFootage.Text)&quot; reads, &quot;argument for IsNumeric function.&quo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6091" y="3641999"/>
            <a:ext cx="7540831" cy="2172408"/>
          </a:xfrm>
          <a:prstGeom prst="rect">
            <a:avLst/>
          </a:prstGeom>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Title 2"/>
          <p:cNvSpPr>
            <a:spLocks noGrp="1" noChangeArrowheads="1"/>
          </p:cNvSpPr>
          <p:nvPr>
            <p:ph type="title"/>
          </p:nvPr>
        </p:nvSpPr>
        <p:spPr>
          <a:xfrm>
            <a:off x="519168" y="357627"/>
            <a:ext cx="8080821" cy="765118"/>
          </a:xfrm>
        </p:spPr>
        <p:txBody>
          <a:bodyPr/>
          <a:lstStyle/>
          <a:p>
            <a:r>
              <a:rPr lang="en-US" dirty="0"/>
              <a:t>Use the </a:t>
            </a:r>
            <a:r>
              <a:rPr lang="en-US" dirty="0" err="1"/>
              <a:t>GroupBox</a:t>
            </a:r>
            <a:r>
              <a:rPr lang="en-US" dirty="0"/>
              <a:t> Object (2 of 2)</a:t>
            </a:r>
          </a:p>
        </p:txBody>
      </p:sp>
      <p:pic>
        <p:nvPicPr>
          <p:cNvPr id="1026" name="Picture 2" descr="A screenshot shows windows form object of decking cost calculator. This window contains an empty text box to enter square feet of decking with the text that reads, &quot;Square Footage&quot; on the left and a group box containing the text that reads, &quot;Decking Type&quot; on the top left cormer with a call out that reads, &quot;Font property changed to Goudy Old Style.&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0494" y="1418027"/>
            <a:ext cx="6290188" cy="4707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Title 2"/>
          <p:cNvSpPr>
            <a:spLocks noGrp="1" noChangeArrowheads="1"/>
          </p:cNvSpPr>
          <p:nvPr>
            <p:ph type="title"/>
          </p:nvPr>
        </p:nvSpPr>
        <p:spPr/>
        <p:txBody>
          <a:bodyPr/>
          <a:lstStyle/>
          <a:p>
            <a:r>
              <a:rPr lang="en-US" dirty="0"/>
              <a:t>Checking for a Positive Number</a:t>
            </a:r>
          </a:p>
        </p:txBody>
      </p:sp>
      <p:pic>
        <p:nvPicPr>
          <p:cNvPr id="6" name="Picture 4" descr="A screenshot shows a window of Microsoft Visual Basic programming language which reads,&#10;“'Did user enter a numeric value?&#10;If IsNumeric(txtFootage.Text) Then&#10;decFootage = Convert.ToDecimal(txtFootage.Text)&#10;' Is Square Footage greater than zero&#10;If decFootage &gt; 0 Then&#10;' Determine cost per square foot&#10;If radLumber.Checked Then&#10;decCostPerSquareFoot = decLumberCost&#10;ElseIf radRedwood.Checked Then&#10;decCostPerSquareFoot = decRedwoodCost&#10;Else If radComposite.Checked Then&#10;decCostPerSquareFoot = radCompositeCost&#10;End If&#10;' Calculate and display the cost estimate&#10;decCostEstimate = decFootage * decCostPerSquareFoot&#10;lblCostEstimate.Text = decCostEstimate.ToString(&quot;C&quot;)&#10;Else&#10;' Display error message if user entered a negative value&#10;MsgBox(&quot;You entered &quot; &amp; decFootage.ToString() &amp; &quot; . Enter a Positive Number&quot;, , &quot;Input Error&quot;)&#10;txtFootage.Text * &quot; &quot;&#10;txtFootage.Focus()&#10;End If&#10;Else&#10;' Display error message if user entered a nonnumeric value&#10;MsgBox(&quot;Enter the Square Footage of Decking&quot;, , &quot;Input Error&quot;)&#10;txtFootage.Text * &quot; &quot;&#10;txtFootage.Focus()&#10;End If&#10;End Sub”&#10;"/>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1027254" y="1765597"/>
            <a:ext cx="7467600" cy="3749040"/>
          </a:xfrm>
        </p:spPr>
      </p:pic>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69" y="306826"/>
            <a:ext cx="8034522" cy="846141"/>
          </a:xfrm>
        </p:spPr>
        <p:txBody>
          <a:bodyPr/>
          <a:lstStyle/>
          <a:p>
            <a:r>
              <a:rPr lang="en-US" dirty="0"/>
              <a:t>Program Design (1 of 2)</a:t>
            </a:r>
          </a:p>
        </p:txBody>
      </p:sp>
      <p:pic>
        <p:nvPicPr>
          <p:cNvPr id="8194" name="Picture 2" descr="A text reads,&#10;&quot;REQUIREMENTS DOCUMENT&#10;Date: January 29, 2019&#10;Date Submitted:&#10;Application Title: Decking Cost Calculator&#10;Purpose: This application calculates the estimated cost of decking for a job bid or homeowner installation.&#10;Program Procedures:&#10;The user should enter the square footage of decking needed and select the type of decking. The estimated cost for the decking job will be displayed.&#10;Algorithms, Processing, and Conditions:&#10;1. The user must be able to enter the number of square feet of decking.&#10;2. The user must be able to select one of three decking types: pressure-treated lumber, redwood, or composite.&#10;3. The user can initiate the calculation and display the cost estimate for the decking.&#10;4. The application computes the cost estimate of the decking based on the number of square feet and the cost of the decking. Pressure-treated lumber costs $2.35 per square foot of decking, redwood costs $7.75 per square foot, and composite costs $8.50 per square foot without the cost of installation.&#10;5. The estimate calculation is square footage * cost per square foot.&#10;6. The cost estimate is displayed in currency format.&#10;7. The user should be able to clear the square footage entered, reset the decking type to pressure-treated lumber, and clear the cost estimate.&#10;Notes and Restrictions:&#10;1. If the user enters a nonnumeric value for the square footage or leaves the TextBox object empty, the user should be advised and asked for a valid entry.&#10;2. If the user enters a negative number for the square footage, the user should be advised and asked for a valid entry.&#10;Comments: The title of the Windows Form should be Decking Cost Calculator.&quo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3080" y="1296365"/>
            <a:ext cx="3211333" cy="4853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Design (2 of 2)</a:t>
            </a:r>
          </a:p>
        </p:txBody>
      </p:sp>
      <p:pic>
        <p:nvPicPr>
          <p:cNvPr id="6" name="Picture 6" descr="A text reads, &quot;Use Case Definition&#10;1. The window opens and displays the Decking Cost Calculator, a text box requesting the number of square feet for the decking, radio buttons to select the decking type, and two buttons labeled Calculate and Clear.&#10;2. The user enters the square footage and selects one of the decking types.&#10;3. The user clicks the Calculate button.&#10;4. The user will be warned if a nonnumeric value is entered, the text box is left empty, or a negative number is entered.&#10;5. The program displays the cost estimate for the decking materials cost.&#10;6. The user clicks the Clear button to clear the Square Footage text box, set the decking choice to Pressure-Treated Lumber, and erase the cost estimate.&#10;7. The user clicks the Close button to exit the application.&quot;"/>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2662" b="2662"/>
          <a:stretch>
            <a:fillRect/>
          </a:stretch>
        </p:blipFill>
        <p:spPr/>
      </p:pic>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69" y="357626"/>
            <a:ext cx="8057672" cy="776693"/>
          </a:xfrm>
        </p:spPr>
        <p:txBody>
          <a:bodyPr/>
          <a:lstStyle/>
          <a:p>
            <a:r>
              <a:rPr lang="en-US" dirty="0"/>
              <a:t>Event-Planning Document</a:t>
            </a:r>
          </a:p>
        </p:txBody>
      </p:sp>
      <p:pic>
        <p:nvPicPr>
          <p:cNvPr id="2050" name="Picture 2" descr="A table shows the event-planning document. Above the table, the program name reads, “Decking Cost Calculator,” the developer reads, “Corinne Hoisington,” the object reads, “frmDecking” and the date reads, “January 29, 2019.” The table contains three columns and three rows. The row heads read, “Object, Event Trigger, and Event Processing.” The row reads as follows,&#10;Row 1: Object, btnCalculate; Event Trigger, Click; Event Processing, Ensure data entered is numeric, Display error message if data is not numeric or text box is empty, Convert data entered to numeric, Ensure data entered is greater than zero, Display error message if data is not greater than zero, Assign decking cost per foot based on type of decking selection, Calculate cost (square footage* cost per square foot), Display cost.&#10;Row 2: Object, btnClear; Event Trigger, Click; Event Processing, Clear input text box, Clear cost estimate, Set the Pressure-Treated Lumber radio button to checked, Clear the Redwood radio button, Clear the Composite radio button, Set focus on input text box.&#10;Row 3: Object, frmDecking; Event Trigger, Load; Event Processing, Set focus on input text box, Clear the placement zeros for cost.&#10;"/>
          <p:cNvPicPr>
            <a:picLocks noGrp="1" noChangeAspect="1" noChangeArrowheads="1"/>
          </p:cNvPicPr>
          <p:nvPr>
            <p:ph type="pic" sz="quarter" idx="10"/>
          </p:nvPr>
        </p:nvPicPr>
        <p:blipFill>
          <a:blip r:embed="rId2" cstate="print"/>
          <a:stretch>
            <a:fillRect/>
          </a:stretch>
        </p:blipFill>
        <p:spPr bwMode="auto">
          <a:xfrm>
            <a:off x="1930078" y="1505779"/>
            <a:ext cx="5539740" cy="3672840"/>
          </a:xfrm>
          <a:prstGeom prst="rect">
            <a:avLst/>
          </a:prstGeom>
          <a:noFill/>
          <a:ln w="9525">
            <a:noFill/>
            <a:miter lim="800000"/>
            <a:headEnd/>
            <a:tailEnd/>
          </a:ln>
          <a:effectLst/>
        </p:spPr>
      </p:pic>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Title 2"/>
          <p:cNvSpPr>
            <a:spLocks noGrp="1" noChangeArrowheads="1"/>
          </p:cNvSpPr>
          <p:nvPr>
            <p:ph type="title"/>
          </p:nvPr>
        </p:nvSpPr>
        <p:spPr/>
        <p:txBody>
          <a:bodyPr/>
          <a:lstStyle/>
          <a:p>
            <a:r>
              <a:rPr lang="en-US" dirty="0"/>
              <a:t>Summary</a:t>
            </a:r>
          </a:p>
        </p:txBody>
      </p:sp>
      <p:sp>
        <p:nvSpPr>
          <p:cNvPr id="304131" name="Content Placeholder 3"/>
          <p:cNvSpPr>
            <a:spLocks noGrp="1" noChangeArrowheads="1"/>
          </p:cNvSpPr>
          <p:nvPr>
            <p:ph idx="1"/>
          </p:nvPr>
        </p:nvSpPr>
        <p:spPr/>
        <p:txBody>
          <a:bodyPr/>
          <a:lstStyle/>
          <a:p>
            <a:r>
              <a:rPr lang="en-US" dirty="0"/>
              <a:t>Understand and learned to make decisions based on the user’s input.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itle 2"/>
          <p:cNvSpPr>
            <a:spLocks noGrp="1" noChangeArrowheads="1"/>
          </p:cNvSpPr>
          <p:nvPr>
            <p:ph type="title"/>
          </p:nvPr>
        </p:nvSpPr>
        <p:spPr/>
        <p:txBody>
          <a:bodyPr/>
          <a:lstStyle/>
          <a:p>
            <a:r>
              <a:rPr lang="en-US" dirty="0"/>
              <a:t>Add the </a:t>
            </a:r>
            <a:r>
              <a:rPr lang="en-US" dirty="0" err="1"/>
              <a:t>RadioButton</a:t>
            </a:r>
            <a:r>
              <a:rPr lang="en-US" dirty="0"/>
              <a:t> Objects (1 of 3)</a:t>
            </a:r>
          </a:p>
        </p:txBody>
      </p:sp>
      <p:sp>
        <p:nvSpPr>
          <p:cNvPr id="318467" name="Content Placeholder 3"/>
          <p:cNvSpPr>
            <a:spLocks noGrp="1" noChangeArrowheads="1"/>
          </p:cNvSpPr>
          <p:nvPr>
            <p:ph idx="1"/>
          </p:nvPr>
        </p:nvSpPr>
        <p:spPr/>
        <p:txBody>
          <a:bodyPr/>
          <a:lstStyle/>
          <a:p>
            <a:r>
              <a:rPr lang="en-US" dirty="0"/>
              <a:t>Drag one </a:t>
            </a:r>
            <a:r>
              <a:rPr lang="en-US" dirty="0" err="1"/>
              <a:t>RadioButton</a:t>
            </a:r>
            <a:r>
              <a:rPr lang="en-US" dirty="0"/>
              <a:t> object from the Toolbox to the </a:t>
            </a:r>
            <a:r>
              <a:rPr lang="en-US" dirty="0" err="1"/>
              <a:t>GroupBox</a:t>
            </a:r>
            <a:r>
              <a:rPr lang="en-US" dirty="0"/>
              <a:t> object. Drag a second </a:t>
            </a:r>
            <a:r>
              <a:rPr lang="en-US" dirty="0" err="1"/>
              <a:t>RadioButton</a:t>
            </a:r>
            <a:r>
              <a:rPr lang="en-US" dirty="0"/>
              <a:t> object from the Toolbox into the </a:t>
            </a:r>
            <a:r>
              <a:rPr lang="en-US" dirty="0" err="1"/>
              <a:t>GroupBox</a:t>
            </a:r>
            <a:r>
              <a:rPr lang="en-US" dirty="0"/>
              <a:t> object, and use blue snap lines to align and separate the </a:t>
            </a:r>
            <a:r>
              <a:rPr lang="en-US" dirty="0" err="1"/>
              <a:t>RadioButton</a:t>
            </a:r>
            <a:r>
              <a:rPr lang="en-US" dirty="0"/>
              <a:t> objects vertically</a:t>
            </a:r>
          </a:p>
          <a:p>
            <a:r>
              <a:rPr lang="en-US" dirty="0"/>
              <a:t>Release the </a:t>
            </a:r>
            <a:r>
              <a:rPr lang="en-US" dirty="0" err="1"/>
              <a:t>RadioButton</a:t>
            </a:r>
            <a:r>
              <a:rPr lang="en-US" dirty="0"/>
              <a:t> object to place it within the </a:t>
            </a:r>
            <a:r>
              <a:rPr lang="en-US" dirty="0" err="1"/>
              <a:t>GroupBox</a:t>
            </a:r>
            <a:r>
              <a:rPr lang="en-US" dirty="0"/>
              <a:t> object. Using the same technique, add a third </a:t>
            </a:r>
            <a:r>
              <a:rPr lang="en-US" dirty="0" err="1"/>
              <a:t>RadioButton</a:t>
            </a:r>
            <a:r>
              <a:rPr lang="en-US" dirty="0"/>
              <a:t> object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itle 2"/>
          <p:cNvSpPr>
            <a:spLocks noGrp="1" noChangeArrowheads="1"/>
          </p:cNvSpPr>
          <p:nvPr>
            <p:ph type="title"/>
          </p:nvPr>
        </p:nvSpPr>
        <p:spPr/>
        <p:txBody>
          <a:bodyPr/>
          <a:lstStyle/>
          <a:p>
            <a:r>
              <a:rPr lang="en-US" dirty="0"/>
              <a:t>Add the </a:t>
            </a:r>
            <a:r>
              <a:rPr lang="en-US" dirty="0" err="1"/>
              <a:t>RadioButton</a:t>
            </a:r>
            <a:r>
              <a:rPr lang="en-US" dirty="0"/>
              <a:t> Objects (2 of 3)</a:t>
            </a:r>
          </a:p>
        </p:txBody>
      </p:sp>
      <p:sp>
        <p:nvSpPr>
          <p:cNvPr id="319491" name="Content Placeholder 3"/>
          <p:cNvSpPr>
            <a:spLocks noGrp="1" noChangeArrowheads="1"/>
          </p:cNvSpPr>
          <p:nvPr>
            <p:ph idx="1"/>
          </p:nvPr>
        </p:nvSpPr>
        <p:spPr/>
        <p:txBody>
          <a:bodyPr/>
          <a:lstStyle/>
          <a:p>
            <a:r>
              <a:rPr lang="en-US" dirty="0"/>
              <a:t>Name the </a:t>
            </a:r>
            <a:r>
              <a:rPr lang="en-US" dirty="0" err="1"/>
              <a:t>RadioButton</a:t>
            </a:r>
            <a:r>
              <a:rPr lang="en-US" dirty="0"/>
              <a:t> objects by selecting them one at a time, double-tapping or double-clicking on the right column of the (Name) property in the Properties window, and entering the name</a:t>
            </a:r>
          </a:p>
          <a:p>
            <a:r>
              <a:rPr lang="en-US" dirty="0"/>
              <a:t>Change the Text property for each </a:t>
            </a:r>
            <a:r>
              <a:rPr lang="en-US" dirty="0" err="1"/>
              <a:t>RadioButton</a:t>
            </a:r>
            <a:r>
              <a:rPr lang="en-US" dirty="0"/>
              <a:t> object by double-tapping or double-clicking the right column of the Text property and typing the desired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itle 2"/>
          <p:cNvSpPr>
            <a:spLocks noGrp="1" noChangeArrowheads="1"/>
          </p:cNvSpPr>
          <p:nvPr>
            <p:ph type="title"/>
          </p:nvPr>
        </p:nvSpPr>
        <p:spPr/>
        <p:txBody>
          <a:bodyPr/>
          <a:lstStyle/>
          <a:p>
            <a:r>
              <a:rPr lang="en-US" dirty="0"/>
              <a:t>Add the </a:t>
            </a:r>
            <a:r>
              <a:rPr lang="en-US" dirty="0" err="1"/>
              <a:t>RadioButton</a:t>
            </a:r>
            <a:r>
              <a:rPr lang="en-US" dirty="0"/>
              <a:t> Objects (3 of 3)</a:t>
            </a:r>
          </a:p>
        </p:txBody>
      </p:sp>
      <p:pic>
        <p:nvPicPr>
          <p:cNvPr id="2050" name="Picture 2" descr="A screenshot shows Microsoft Visual Studio window containing the windows form object of decking cost calculator with the solution explorer and properties window on the right. The RadioButton object that reads, &quot;Composite&quot; in the windows form object and the text property that reads, &quot;Composite&quot; in the properties window have a common call out that reads, &quot;Text property changed.&quot; A photo of impressive villa with pool is displayed on the right of the windows form ob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9206" y="1439366"/>
            <a:ext cx="6931741" cy="423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ld>
</file>

<file path=ppt/theme/theme1.xml><?xml version="1.0" encoding="utf-8"?>
<a:theme xmlns:a="http://schemas.openxmlformats.org/drawingml/2006/main" name="Sa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1952</Words>
  <Application>Microsoft Office PowerPoint</Application>
  <PresentationFormat>On-screen Show (4:3)</PresentationFormat>
  <Paragraphs>274</Paragraphs>
  <Slides>64</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Calibri</vt:lpstr>
      <vt:lpstr>Courier New</vt:lpstr>
      <vt:lpstr>Wingdings</vt:lpstr>
      <vt:lpstr>Sample</vt:lpstr>
      <vt:lpstr>Microsoft Visual Basic 2017  for Windows®, Web, and Database Applications</vt:lpstr>
      <vt:lpstr>Objectives (1 of 2)</vt:lpstr>
      <vt:lpstr>Objectives (2 of 2)</vt:lpstr>
      <vt:lpstr>User Interface Design</vt:lpstr>
      <vt:lpstr>Use the GroupBox Object (1 of 2)</vt:lpstr>
      <vt:lpstr>Use the GroupBox Object (2 of 2)</vt:lpstr>
      <vt:lpstr>Add the RadioButton Objects (1 of 3)</vt:lpstr>
      <vt:lpstr>Add the RadioButton Objects (2 of 3)</vt:lpstr>
      <vt:lpstr>Add the RadioButton Objects (3 of 3)</vt:lpstr>
      <vt:lpstr>Use the Checked Property of RadioButton Objects</vt:lpstr>
      <vt:lpstr>Windows Application Container Objects (1 of 2)</vt:lpstr>
      <vt:lpstr>Windows Application Container Object (2 of 2)</vt:lpstr>
      <vt:lpstr>Display a Message Box (1 of 4)</vt:lpstr>
      <vt:lpstr>Display a Message Box (2 of 4)</vt:lpstr>
      <vt:lpstr>Display a Message Box (3 of 4)</vt:lpstr>
      <vt:lpstr>Display a Message Box (4 of 4)</vt:lpstr>
      <vt:lpstr>Display Message Box Caption</vt:lpstr>
      <vt:lpstr>Message Box Buttons (1 of 2)</vt:lpstr>
      <vt:lpstr>Message Box Buttons (2 of 2)</vt:lpstr>
      <vt:lpstr>Message Box Icons (1 of 2)</vt:lpstr>
      <vt:lpstr>Message Box Icons (2 of 2)</vt:lpstr>
      <vt:lpstr>Message Box IntelliSense (1 of 2)</vt:lpstr>
      <vt:lpstr>Message Box IntelliSense (2 of 2)</vt:lpstr>
      <vt:lpstr>String Concatenation</vt:lpstr>
      <vt:lpstr>Make Decisions with Conditional Statements</vt:lpstr>
      <vt:lpstr>Using an If…Then Statement</vt:lpstr>
      <vt:lpstr>Relational Operators (1 of 4)</vt:lpstr>
      <vt:lpstr>Relational Operators (2 of 4)</vt:lpstr>
      <vt:lpstr>Relational Operators (3 of 4)</vt:lpstr>
      <vt:lpstr>Relational Operators (4 of 4)</vt:lpstr>
      <vt:lpstr>Compare Strings</vt:lpstr>
      <vt:lpstr>Comparing Different Data Types</vt:lpstr>
      <vt:lpstr>Use the If…Then…Else Statement</vt:lpstr>
      <vt:lpstr>Compare to an Arithmetic Expression</vt:lpstr>
      <vt:lpstr>Use the If…Then…ElseIf Statement</vt:lpstr>
      <vt:lpstr>Trailing Else Statements</vt:lpstr>
      <vt:lpstr>Nested If Statements (1 of 2)</vt:lpstr>
      <vt:lpstr>Nested If Statements (2 of 2)</vt:lpstr>
      <vt:lpstr>Other Nested If Statements</vt:lpstr>
      <vt:lpstr>Matching If, Else, and End If Entries</vt:lpstr>
      <vt:lpstr>Test the Status of a RadioButton Object in Code</vt:lpstr>
      <vt:lpstr>Test Radio Buttons with the If . . . Then . . . ElseIf Statement</vt:lpstr>
      <vt:lpstr>Block-Level Scope</vt:lpstr>
      <vt:lpstr>Use Logical Operators</vt:lpstr>
      <vt:lpstr>Use the And Logical Operator</vt:lpstr>
      <vt:lpstr>Use the Or Logical Operator</vt:lpstr>
      <vt:lpstr>Use the Not Logical Operator</vt:lpstr>
      <vt:lpstr>Other Logical Operators</vt:lpstr>
      <vt:lpstr>Order of Operations for Logical Operators</vt:lpstr>
      <vt:lpstr>Select Case Statement (1 of 2)</vt:lpstr>
      <vt:lpstr>Select Case Statement (2 of 2)</vt:lpstr>
      <vt:lpstr>Select Case Test Expressions</vt:lpstr>
      <vt:lpstr>Use Relational Operators in a Select Case Statement</vt:lpstr>
      <vt:lpstr>Use Ranges in Select Case Statements</vt:lpstr>
      <vt:lpstr>Select Which Decision Structure to Use</vt:lpstr>
      <vt:lpstr>Use Code Snippets</vt:lpstr>
      <vt:lpstr>Code Snippets</vt:lpstr>
      <vt:lpstr>Validate Data</vt:lpstr>
      <vt:lpstr>Test Input to Determine If the Value Is Numeric</vt:lpstr>
      <vt:lpstr>Checking for a Positive Number</vt:lpstr>
      <vt:lpstr>Program Design (1 of 2)</vt:lpstr>
      <vt:lpstr>Program Design (2 of 2)</vt:lpstr>
      <vt:lpstr>Event-Planning Document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Decision Structures</dc:title>
  <dc:creator/>
  <cp:lastModifiedBy/>
  <cp:revision>1</cp:revision>
  <dcterms:created xsi:type="dcterms:W3CDTF">2015-05-25T16:21:16Z</dcterms:created>
  <dcterms:modified xsi:type="dcterms:W3CDTF">2019-11-23T20:30:07Z</dcterms:modified>
</cp:coreProperties>
</file>