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5"/>
  </p:notesMasterIdLst>
  <p:handoutMasterIdLst>
    <p:handoutMasterId r:id="rId66"/>
  </p:handoutMasterIdLst>
  <p:sldIdLst>
    <p:sldId id="301" r:id="rId3"/>
    <p:sldId id="306" r:id="rId4"/>
    <p:sldId id="307" r:id="rId5"/>
    <p:sldId id="308" r:id="rId6"/>
    <p:sldId id="366"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67" r:id="rId32"/>
    <p:sldId id="334" r:id="rId33"/>
    <p:sldId id="335" r:id="rId34"/>
    <p:sldId id="336" r:id="rId35"/>
    <p:sldId id="337" r:id="rId36"/>
    <p:sldId id="338" r:id="rId37"/>
    <p:sldId id="339" r:id="rId38"/>
    <p:sldId id="340" r:id="rId39"/>
    <p:sldId id="341" r:id="rId40"/>
    <p:sldId id="368"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05" r:id="rId6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9" autoAdjust="0"/>
    <p:restoredTop sz="94302" autoAdjust="0"/>
  </p:normalViewPr>
  <p:slideViewPr>
    <p:cSldViewPr snapToGrid="0" snapToObjects="1">
      <p:cViewPr varScale="1">
        <p:scale>
          <a:sx n="105" d="100"/>
          <a:sy n="105" d="100"/>
        </p:scale>
        <p:origin x="1272" y="102"/>
      </p:cViewPr>
      <p:guideLst>
        <p:guide orient="horz" pos="2160"/>
        <p:guide pos="2880"/>
      </p:guideLst>
    </p:cSldViewPr>
  </p:slideViewPr>
  <p:outlineViewPr>
    <p:cViewPr>
      <p:scale>
        <a:sx n="33" d="100"/>
        <a:sy n="33" d="100"/>
      </p:scale>
      <p:origin x="0" y="-3472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3/12/2018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3/12/2018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3/12/2018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3/12/2018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3/12/2018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6000"/>
            <a:ext cx="8229600" cy="976140"/>
          </a:xfrm>
        </p:spPr>
        <p:txBody>
          <a:bodyPr anchor="b"/>
          <a:lstStyle/>
          <a:p>
            <a:r>
              <a:rPr lang="en-US" dirty="0"/>
              <a:t>Starting out with Visual </a:t>
            </a:r>
            <a:r>
              <a:rPr lang="en-US" dirty="0" smtClean="0"/>
              <a:t>Basic®</a:t>
            </a:r>
            <a:endParaRPr lang="en-US" dirty="0"/>
          </a:p>
        </p:txBody>
      </p:sp>
      <p:sp>
        <p:nvSpPr>
          <p:cNvPr id="3" name="Text Placeholder 2"/>
          <p:cNvSpPr>
            <a:spLocks noGrp="1"/>
          </p:cNvSpPr>
          <p:nvPr>
            <p:ph type="body" idx="1"/>
          </p:nvPr>
        </p:nvSpPr>
        <p:spPr>
          <a:xfrm>
            <a:off x="457200" y="1192140"/>
            <a:ext cx="8229599" cy="374286"/>
          </a:xfrm>
        </p:spPr>
        <p:txBody>
          <a:bodyPr/>
          <a:lstStyle/>
          <a:p>
            <a:r>
              <a:rPr lang="en-US" dirty="0" smtClean="0">
                <a:solidFill>
                  <a:schemeClr val="tx2"/>
                </a:solidFill>
                <a:latin typeface="+mn-lt"/>
              </a:rPr>
              <a:t>Seventh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1</a:t>
            </a:r>
            <a:endParaRPr lang="en-US" b="1" dirty="0">
              <a:latin typeface="+mn-lt"/>
            </a:endParaRPr>
          </a:p>
        </p:txBody>
      </p:sp>
      <p:sp>
        <p:nvSpPr>
          <p:cNvPr id="5" name="Text Placeholder 4"/>
          <p:cNvSpPr>
            <a:spLocks noGrp="1"/>
          </p:cNvSpPr>
          <p:nvPr>
            <p:ph type="body" idx="3"/>
          </p:nvPr>
        </p:nvSpPr>
        <p:spPr>
          <a:xfrm>
            <a:off x="4876800" y="3143956"/>
            <a:ext cx="3657600" cy="1210329"/>
          </a:xfrm>
        </p:spPr>
        <p:txBody>
          <a:bodyPr/>
          <a:lstStyle/>
          <a:p>
            <a:pPr algn="ctr"/>
            <a:r>
              <a:rPr lang="en-US" dirty="0">
                <a:latin typeface="+mn-lt"/>
              </a:rPr>
              <a:t>Introduction to Programming and Visual Basic</a:t>
            </a:r>
            <a:endParaRPr lang="en-US" dirty="0">
              <a:solidFill>
                <a:schemeClr val="bg2"/>
              </a:solidFill>
              <a:latin typeface="+mn-lt"/>
            </a:endParaRPr>
          </a:p>
        </p:txBody>
      </p:sp>
      <p:pic>
        <p:nvPicPr>
          <p:cNvPr id="7" name="Picture 6" descr="Front Cover: Starting out with Visual Basic® Seventh Edition by Gaddis and Irv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24" y="1769784"/>
            <a:ext cx="3536797" cy="4426465"/>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2017, 2014, 2011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3. Secondary Storage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39701"/>
          </a:xfrm>
        </p:spPr>
        <p:txBody>
          <a:bodyPr wrap="square" lIns="91425" tIns="91425" rIns="91425" bIns="91425">
            <a:spAutoFit/>
          </a:bodyPr>
          <a:lstStyle/>
          <a:p>
            <a:pPr>
              <a:spcAft>
                <a:spcPct val="0"/>
              </a:spcAft>
              <a:tabLst/>
            </a:pPr>
            <a:r>
              <a:rPr lang="en-US" sz="2200" kern="1200" dirty="0">
                <a:solidFill>
                  <a:srgbClr val="000000"/>
                </a:solidFill>
                <a:latin typeface="Arial (Body)"/>
                <a:ea typeface="+mn-ea"/>
                <a:cs typeface="+mn-cs"/>
              </a:rPr>
              <a:t>Most common secondary storage device is the disk drive</a:t>
            </a:r>
          </a:p>
          <a:p>
            <a:pPr marL="741600" lvl="1" indent="-284400">
              <a:spcAft>
                <a:spcPct val="0"/>
              </a:spcAft>
            </a:pPr>
            <a:r>
              <a:rPr lang="en-US" sz="2200" kern="1200" dirty="0">
                <a:solidFill>
                  <a:srgbClr val="000000"/>
                </a:solidFill>
                <a:latin typeface="Arial (Body)"/>
                <a:ea typeface="+mn-ea"/>
                <a:cs typeface="+mn-cs"/>
              </a:rPr>
              <a:t>Records data magnetically on a circular disk</a:t>
            </a:r>
          </a:p>
          <a:p>
            <a:pPr>
              <a:spcAft>
                <a:spcPct val="0"/>
              </a:spcAft>
              <a:tabLst/>
            </a:pPr>
            <a:r>
              <a:rPr lang="en-US" sz="2200" kern="1200" dirty="0">
                <a:solidFill>
                  <a:srgbClr val="000000"/>
                </a:solidFill>
                <a:latin typeface="Arial (Body)"/>
                <a:ea typeface="+mn-ea"/>
                <a:cs typeface="+mn-cs"/>
              </a:rPr>
              <a:t>Other types of secondary storage devices include:</a:t>
            </a:r>
          </a:p>
          <a:p>
            <a:pPr marL="741600" lvl="1" indent="-284400">
              <a:spcAft>
                <a:spcPct val="0"/>
              </a:spcAft>
            </a:pPr>
            <a:r>
              <a:rPr lang="en-US" sz="2200" kern="1200" dirty="0">
                <a:solidFill>
                  <a:srgbClr val="000000"/>
                </a:solidFill>
                <a:latin typeface="Arial (Body)"/>
                <a:ea typeface="+mn-ea"/>
                <a:cs typeface="+mn-cs"/>
              </a:rPr>
              <a:t>External disk drives</a:t>
            </a:r>
          </a:p>
          <a:p>
            <a:pPr lvl="2">
              <a:spcAft>
                <a:spcPct val="0"/>
              </a:spcAft>
            </a:pPr>
            <a:r>
              <a:rPr lang="en-US" sz="2200" kern="1200" dirty="0">
                <a:solidFill>
                  <a:srgbClr val="000000"/>
                </a:solidFill>
                <a:latin typeface="Arial (Body)"/>
                <a:ea typeface="+mn-ea"/>
                <a:cs typeface="+mn-cs"/>
              </a:rPr>
              <a:t>Connects to one of the computer’s communication ports</a:t>
            </a:r>
          </a:p>
          <a:p>
            <a:pPr marL="741600" lvl="1" indent="-284400">
              <a:spcAft>
                <a:spcPct val="0"/>
              </a:spcAft>
            </a:pPr>
            <a:r>
              <a:rPr lang="en-US" sz="22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B drives</a:t>
            </a:r>
            <a:endParaRPr lang="en-US" sz="2200" kern="1200" dirty="0">
              <a:solidFill>
                <a:srgbClr val="000000"/>
              </a:solidFill>
              <a:latin typeface="Arial (Body)"/>
              <a:ea typeface="+mn-ea"/>
              <a:cs typeface="+mn-cs"/>
            </a:endParaRPr>
          </a:p>
          <a:p>
            <a:pPr lvl="2">
              <a:spcAft>
                <a:spcPct val="0"/>
              </a:spcAft>
            </a:pPr>
            <a:r>
              <a:rPr lang="en-US" sz="2200" kern="1200" dirty="0">
                <a:solidFill>
                  <a:srgbClr val="000000"/>
                </a:solidFill>
                <a:latin typeface="Arial (Body)"/>
                <a:ea typeface="+mn-ea"/>
                <a:cs typeface="+mn-cs"/>
              </a:rPr>
              <a:t>Small devices that plug into a computer’s </a:t>
            </a:r>
            <a:r>
              <a:rPr lang="en-US" sz="22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B port</a:t>
            </a:r>
            <a:endParaRPr lang="en-US" sz="2200" kern="1200" dirty="0">
              <a:solidFill>
                <a:srgbClr val="000000"/>
              </a:solidFill>
              <a:latin typeface="Arial (Body)"/>
              <a:ea typeface="+mn-ea"/>
              <a:cs typeface="+mn-cs"/>
            </a:endParaRPr>
          </a:p>
          <a:p>
            <a:pPr marL="741600" lvl="1" indent="-284400">
              <a:spcAft>
                <a:spcPct val="0"/>
              </a:spcAft>
            </a:pPr>
            <a:r>
              <a:rPr lang="en-US" sz="2200" kern="1200" dirty="0">
                <a:solidFill>
                  <a:srgbClr val="000000"/>
                </a:solidFill>
                <a:latin typeface="Arial (Body)"/>
                <a:ea typeface="+mn-ea"/>
                <a:cs typeface="+mn-cs"/>
              </a:rPr>
              <a:t>Optical devices such as </a:t>
            </a:r>
            <a:r>
              <a:rPr lang="en-US" sz="22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 </a:t>
            </a:r>
            <a:r>
              <a:rPr lang="en-US" sz="2200" kern="1200" dirty="0">
                <a:solidFill>
                  <a:srgbClr val="000000"/>
                </a:solidFill>
                <a:latin typeface="Arial (Body)"/>
                <a:ea typeface="+mn-ea"/>
                <a:cs typeface="+mn-cs"/>
              </a:rPr>
              <a:t>and </a:t>
            </a:r>
            <a:r>
              <a:rPr lang="en-US" sz="22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endParaRPr lang="en-US" sz="2200" kern="1200" dirty="0">
              <a:solidFill>
                <a:srgbClr val="000000"/>
              </a:solidFill>
              <a:latin typeface="Arial (Body)"/>
              <a:ea typeface="+mn-ea"/>
              <a:cs typeface="+mn-cs"/>
            </a:endParaRPr>
          </a:p>
          <a:p>
            <a:pPr lvl="2">
              <a:spcAft>
                <a:spcPct val="0"/>
              </a:spcAft>
            </a:pPr>
            <a:r>
              <a:rPr lang="en-US" sz="2200" kern="1200" dirty="0">
                <a:solidFill>
                  <a:srgbClr val="000000"/>
                </a:solidFill>
                <a:latin typeface="Arial (Body)"/>
                <a:ea typeface="+mn-ea"/>
                <a:cs typeface="+mn-cs"/>
              </a:rPr>
              <a:t>Data is encoded using a series of pits on the disc </a:t>
            </a:r>
            <a:r>
              <a:rPr lang="en-US" sz="2200" kern="1200" dirty="0" smtClean="0">
                <a:solidFill>
                  <a:srgbClr val="000000"/>
                </a:solidFill>
                <a:latin typeface="Arial (Body)"/>
                <a:ea typeface="+mn-ea"/>
                <a:cs typeface="+mn-cs"/>
              </a:rPr>
              <a:t>surface</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980373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4. Input Devices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762812"/>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Input is any data the computer collects from the outside world</a:t>
            </a:r>
          </a:p>
          <a:p>
            <a:pPr>
              <a:spcAft>
                <a:spcPct val="0"/>
              </a:spcAft>
              <a:tabLst/>
            </a:pPr>
            <a:r>
              <a:rPr lang="en-US" sz="2400" kern="1200" dirty="0">
                <a:solidFill>
                  <a:srgbClr val="000000"/>
                </a:solidFill>
                <a:latin typeface="Arial (Body)"/>
                <a:ea typeface="+mn-ea"/>
                <a:cs typeface="+mn-cs"/>
              </a:rPr>
              <a:t>The device that collects and sends data to the computer is called an input device</a:t>
            </a:r>
          </a:p>
          <a:p>
            <a:pPr>
              <a:spcAft>
                <a:spcPct val="0"/>
              </a:spcAft>
              <a:tabLst/>
            </a:pPr>
            <a:r>
              <a:rPr lang="en-US" sz="2400" kern="1200" dirty="0">
                <a:solidFill>
                  <a:srgbClr val="000000"/>
                </a:solidFill>
                <a:latin typeface="Arial (Body)"/>
                <a:ea typeface="+mn-ea"/>
                <a:cs typeface="+mn-cs"/>
              </a:rPr>
              <a:t>Common input devices: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Keyboard</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Mouse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Digital camera</a:t>
            </a:r>
          </a:p>
          <a:p>
            <a:pPr marL="255651" lvl="0" indent="-255651">
              <a:spcAft>
                <a:spcPct val="0"/>
              </a:spcAft>
              <a:tabLst/>
            </a:pPr>
            <a:r>
              <a:rPr lang="en-US" sz="2400" kern="1200" dirty="0">
                <a:solidFill>
                  <a:srgbClr val="000000"/>
                </a:solidFill>
                <a:latin typeface="Arial (Body)"/>
                <a:ea typeface="+mn-ea"/>
                <a:cs typeface="+mn-cs"/>
              </a:rPr>
              <a:t>Disk and optical drives can be input devices</a:t>
            </a:r>
          </a:p>
          <a:p>
            <a:pPr marL="741600" lvl="1" indent="-284400">
              <a:spcAft>
                <a:spcPct val="0"/>
              </a:spcAft>
            </a:pPr>
            <a:r>
              <a:rPr lang="en-US" sz="2400" kern="1200" dirty="0">
                <a:solidFill>
                  <a:srgbClr val="000000"/>
                </a:solidFill>
                <a:latin typeface="Arial (Body)"/>
                <a:ea typeface="+mn-ea"/>
                <a:cs typeface="+mn-cs"/>
              </a:rPr>
              <a:t>If their data is retrieved and loaded into main </a:t>
            </a:r>
            <a:r>
              <a:rPr lang="en-US" sz="2400" kern="1200" dirty="0" smtClean="0">
                <a:solidFill>
                  <a:srgbClr val="000000"/>
                </a:solidFill>
                <a:latin typeface="Arial (Body)"/>
                <a:ea typeface="+mn-ea"/>
                <a:cs typeface="+mn-cs"/>
              </a:rPr>
              <a:t>memory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03707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5. Output Devices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62511"/>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Output is any data the computer sends to the outside world</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 sales report, list of names, graphic images, or a sound</a:t>
            </a:r>
          </a:p>
          <a:p>
            <a:pPr marL="255651" lvl="0" indent="-255651">
              <a:spcAft>
                <a:spcPct val="0"/>
              </a:spcAft>
              <a:tabLst/>
            </a:pPr>
            <a:r>
              <a:rPr lang="en-US" sz="2200" kern="1200" dirty="0">
                <a:solidFill>
                  <a:srgbClr val="000000"/>
                </a:solidFill>
                <a:latin typeface="Arial (Body)"/>
                <a:ea typeface="+mn-ea"/>
                <a:cs typeface="+mn-cs"/>
              </a:rPr>
              <a:t>Data is sent to an output device, which formats and presents it</a:t>
            </a:r>
          </a:p>
          <a:p>
            <a:pPr marL="255651" lvl="0" indent="-255651">
              <a:spcAft>
                <a:spcPct val="0"/>
              </a:spcAft>
              <a:tabLst/>
            </a:pPr>
            <a:r>
              <a:rPr lang="en-US" sz="2200" kern="1200" dirty="0">
                <a:solidFill>
                  <a:srgbClr val="000000"/>
                </a:solidFill>
                <a:latin typeface="Arial (Body)"/>
                <a:ea typeface="+mn-ea"/>
                <a:cs typeface="+mn-cs"/>
              </a:rPr>
              <a:t>Common output devices:</a:t>
            </a:r>
          </a:p>
          <a:p>
            <a:pPr marL="741600" lvl="1" indent="-284400">
              <a:spcAft>
                <a:spcPct val="0"/>
              </a:spcAft>
            </a:pPr>
            <a:r>
              <a:rPr lang="en-US" sz="2200" kern="1200" dirty="0">
                <a:solidFill>
                  <a:srgbClr val="000000"/>
                </a:solidFill>
                <a:latin typeface="Arial (Body)"/>
                <a:ea typeface="+mn-ea"/>
                <a:cs typeface="+mn-cs"/>
              </a:rPr>
              <a:t>Monitor</a:t>
            </a:r>
          </a:p>
          <a:p>
            <a:pPr marL="741600" lvl="1" indent="-284400">
              <a:spcAft>
                <a:spcPct val="0"/>
              </a:spcAft>
            </a:pPr>
            <a:r>
              <a:rPr lang="en-US" sz="2200" kern="1200" dirty="0">
                <a:solidFill>
                  <a:srgbClr val="000000"/>
                </a:solidFill>
                <a:latin typeface="Arial (Body)"/>
                <a:ea typeface="+mn-ea"/>
                <a:cs typeface="+mn-cs"/>
              </a:rPr>
              <a:t>Printer</a:t>
            </a:r>
          </a:p>
          <a:p>
            <a:pPr marL="741600" lvl="1" indent="-284400">
              <a:spcAft>
                <a:spcPct val="0"/>
              </a:spcAft>
            </a:pPr>
            <a:r>
              <a:rPr lang="en-US" sz="2200" kern="1200" dirty="0">
                <a:solidFill>
                  <a:srgbClr val="000000"/>
                </a:solidFill>
                <a:latin typeface="Arial (Body)"/>
                <a:ea typeface="+mn-ea"/>
                <a:cs typeface="+mn-cs"/>
              </a:rPr>
              <a:t>Disk and optical drives can be output devices</a:t>
            </a:r>
          </a:p>
          <a:p>
            <a:pPr lvl="2">
              <a:spcAft>
                <a:spcPct val="0"/>
              </a:spcAft>
            </a:pPr>
            <a:r>
              <a:rPr lang="en-US" sz="2200" kern="1200" dirty="0">
                <a:solidFill>
                  <a:srgbClr val="000000"/>
                </a:solidFill>
                <a:latin typeface="Arial (Body)"/>
                <a:ea typeface="+mn-ea"/>
                <a:cs typeface="+mn-cs"/>
              </a:rPr>
              <a:t>If the </a:t>
            </a:r>
            <a:r>
              <a:rPr lang="en-US" sz="22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U sends </a:t>
            </a:r>
            <a:r>
              <a:rPr lang="en-US" sz="2200" kern="1200" dirty="0">
                <a:solidFill>
                  <a:srgbClr val="000000"/>
                </a:solidFill>
                <a:latin typeface="Arial (Body)"/>
                <a:ea typeface="+mn-ea"/>
                <a:cs typeface="+mn-cs"/>
              </a:rPr>
              <a:t>them data to be </a:t>
            </a:r>
            <a:r>
              <a:rPr lang="en-US" sz="2200" kern="1200" dirty="0" smtClean="0">
                <a:solidFill>
                  <a:srgbClr val="000000"/>
                </a:solidFill>
                <a:latin typeface="Arial (Body)"/>
                <a:ea typeface="+mn-ea"/>
                <a:cs typeface="+mn-cs"/>
              </a:rPr>
              <a:t>saved</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3358290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Software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531980"/>
          </a:xfrm>
        </p:spPr>
        <p:txBody>
          <a:bodyPr wrap="square" lIns="91425" tIns="91425" rIns="91425" bIns="91425">
            <a:spAutoFit/>
          </a:bodyPr>
          <a:lstStyle/>
          <a:p>
            <a:pPr>
              <a:spcAft>
                <a:spcPct val="0"/>
              </a:spcAft>
              <a:tabLst/>
            </a:pPr>
            <a:r>
              <a:rPr lang="en-US" sz="2000" kern="1200" dirty="0">
                <a:solidFill>
                  <a:srgbClr val="000000"/>
                </a:solidFill>
                <a:latin typeface="Arial (Body)"/>
                <a:ea typeface="+mn-ea"/>
                <a:cs typeface="+mn-cs"/>
              </a:rPr>
              <a:t>Software refers to the programs that run on a computer</a:t>
            </a:r>
          </a:p>
          <a:p>
            <a:pPr>
              <a:spcAft>
                <a:spcPct val="0"/>
              </a:spcAft>
              <a:tabLst/>
            </a:pPr>
            <a:r>
              <a:rPr lang="en-US" sz="2000" kern="1200" dirty="0">
                <a:solidFill>
                  <a:srgbClr val="000000"/>
                </a:solidFill>
                <a:latin typeface="Arial (Body)"/>
                <a:ea typeface="+mn-ea"/>
                <a:cs typeface="+mn-cs"/>
              </a:rPr>
              <a:t>There are two general categories of software:</a:t>
            </a:r>
          </a:p>
          <a:p>
            <a:pPr marL="741600" lvl="1" indent="-284400">
              <a:spcAft>
                <a:spcPct val="0"/>
              </a:spcAft>
            </a:pPr>
            <a:r>
              <a:rPr lang="en-US" sz="2000" kern="1200" dirty="0">
                <a:solidFill>
                  <a:srgbClr val="000000"/>
                </a:solidFill>
                <a:latin typeface="Arial (Body)"/>
                <a:ea typeface="+mn-ea"/>
                <a:cs typeface="+mn-cs"/>
              </a:rPr>
              <a:t>Operating systems</a:t>
            </a:r>
          </a:p>
          <a:p>
            <a:pPr lvl="2">
              <a:spcAft>
                <a:spcPct val="0"/>
              </a:spcAft>
            </a:pPr>
            <a:r>
              <a:rPr lang="en-US" sz="2000" kern="1200" dirty="0">
                <a:solidFill>
                  <a:srgbClr val="000000"/>
                </a:solidFill>
                <a:latin typeface="Arial (Body)"/>
                <a:ea typeface="+mn-ea"/>
                <a:cs typeface="+mn-cs"/>
              </a:rPr>
              <a:t>An operating system or </a:t>
            </a:r>
            <a:r>
              <a:rPr lang="en-US" sz="20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S is </a:t>
            </a:r>
            <a:r>
              <a:rPr lang="en-US" sz="2000" kern="1200" dirty="0">
                <a:solidFill>
                  <a:srgbClr val="000000"/>
                </a:solidFill>
                <a:latin typeface="Arial (Body)"/>
                <a:ea typeface="+mn-ea"/>
                <a:cs typeface="+mn-cs"/>
              </a:rPr>
              <a:t>a set of programs that manages the computer’s hardware devices and controls their processes</a:t>
            </a:r>
          </a:p>
          <a:p>
            <a:pPr lvl="2">
              <a:spcAft>
                <a:spcPct val="0"/>
              </a:spcAft>
            </a:pPr>
            <a:r>
              <a:rPr lang="en-US" sz="2000" kern="1200" dirty="0">
                <a:solidFill>
                  <a:srgbClr val="000000"/>
                </a:solidFill>
                <a:latin typeface="Arial (Body)"/>
                <a:ea typeface="+mn-ea"/>
                <a:cs typeface="+mn-cs"/>
              </a:rPr>
              <a:t>Windows, Mac </a:t>
            </a:r>
            <a:r>
              <a:rPr lang="en-US" sz="20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S, </a:t>
            </a:r>
            <a:r>
              <a:rPr lang="en-US" sz="2000" kern="1200" dirty="0">
                <a:solidFill>
                  <a:srgbClr val="000000"/>
                </a:solidFill>
                <a:latin typeface="Arial (Body)"/>
                <a:ea typeface="+mn-ea"/>
                <a:cs typeface="+mn-cs"/>
              </a:rPr>
              <a:t>and Linux are all operating systems</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Application Software</a:t>
            </a:r>
          </a:p>
          <a:p>
            <a:pPr lvl="2">
              <a:spcAft>
                <a:spcPct val="0"/>
              </a:spcAft>
            </a:pPr>
            <a:r>
              <a:rPr lang="en-US" sz="2000" kern="1200" dirty="0">
                <a:solidFill>
                  <a:srgbClr val="000000"/>
                </a:solidFill>
                <a:latin typeface="Arial (Body)"/>
                <a:ea typeface="+mn-ea"/>
                <a:cs typeface="+mn-cs"/>
              </a:rPr>
              <a:t>Application software refers to programs that make the computer useful to the user</a:t>
            </a:r>
          </a:p>
          <a:p>
            <a:pPr lvl="2">
              <a:spcAft>
                <a:spcPct val="0"/>
              </a:spcAft>
            </a:pPr>
            <a:r>
              <a:rPr lang="en-US" sz="2000" kern="1200" dirty="0">
                <a:solidFill>
                  <a:srgbClr val="000000"/>
                </a:solidFill>
                <a:latin typeface="Arial (Body)"/>
                <a:ea typeface="+mn-ea"/>
                <a:cs typeface="+mn-cs"/>
              </a:rPr>
              <a:t>Word processing, spreadsheet, and database packages are all examples of application </a:t>
            </a:r>
            <a:r>
              <a:rPr lang="en-US" sz="2000" kern="1200" dirty="0" smtClean="0">
                <a:solidFill>
                  <a:srgbClr val="000000"/>
                </a:solidFill>
                <a:latin typeface="Arial (Body)"/>
                <a:ea typeface="+mn-ea"/>
                <a:cs typeface="+mn-cs"/>
              </a:rPr>
              <a:t>software</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58273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400" dirty="0" smtClean="0"/>
              <a:t>1.2 </a:t>
            </a:r>
            <a:r>
              <a:rPr lang="en-US" sz="3400" dirty="0"/>
              <a:t>Programs and Programming Languages</a:t>
            </a:r>
          </a:p>
        </p:txBody>
      </p:sp>
    </p:spTree>
    <p:extLst>
      <p:ext uri="{BB962C8B-B14F-4D97-AF65-F5344CB8AC3E}">
        <p14:creationId xmlns:p14="http://schemas.microsoft.com/office/powerpoint/2010/main" val="28947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What is a Program?</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859214"/>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Computers can only follow </a:t>
            </a:r>
            <a:r>
              <a:rPr lang="en-US" sz="2400" kern="1200" dirty="0" smtClean="0">
                <a:solidFill>
                  <a:srgbClr val="000000"/>
                </a:solidFill>
                <a:latin typeface="Arial (Body)"/>
                <a:ea typeface="+mn-ea"/>
                <a:cs typeface="+mn-cs"/>
              </a:rPr>
              <a:t>instructions</a:t>
            </a:r>
            <a:endParaRPr lang="en-US" sz="2400" kern="1200" dirty="0">
              <a:solidFill>
                <a:srgbClr val="000000"/>
              </a:solidFill>
              <a:latin typeface="Arial (Body)"/>
              <a:ea typeface="+mn-ea"/>
              <a:cs typeface="+mn-cs"/>
            </a:endParaRPr>
          </a:p>
          <a:p>
            <a:pPr marL="255651" lvl="0" indent="-255651">
              <a:spcAft>
                <a:spcPct val="0"/>
              </a:spcAft>
              <a:tabLst/>
            </a:pPr>
            <a:r>
              <a:rPr lang="en-US" sz="2400" kern="1200" dirty="0">
                <a:solidFill>
                  <a:srgbClr val="000000"/>
                </a:solidFill>
                <a:latin typeface="Arial (Body)"/>
                <a:ea typeface="+mn-ea"/>
                <a:cs typeface="+mn-cs"/>
              </a:rPr>
              <a:t>A computer program is a set of instructions on how to solve a problem or perform a task</a:t>
            </a:r>
          </a:p>
          <a:p>
            <a:pPr marL="255651" lvl="0" indent="-255651">
              <a:spcAft>
                <a:spcPct val="0"/>
              </a:spcAft>
              <a:tabLst/>
            </a:pPr>
            <a:r>
              <a:rPr lang="en-US" sz="2400" kern="1200" dirty="0">
                <a:solidFill>
                  <a:srgbClr val="000000"/>
                </a:solidFill>
                <a:latin typeface="Arial (Body)"/>
                <a:ea typeface="+mn-ea"/>
                <a:cs typeface="+mn-cs"/>
              </a:rPr>
              <a:t>In order for a computer to compute someone’s gross pay, we must tell it to perform the steps on the following </a:t>
            </a:r>
            <a:r>
              <a:rPr lang="en-US" sz="2400" kern="1200" dirty="0" smtClean="0">
                <a:solidFill>
                  <a:srgbClr val="000000"/>
                </a:solidFill>
                <a:latin typeface="Arial (Body)"/>
                <a:ea typeface="+mn-ea"/>
                <a:cs typeface="+mn-cs"/>
              </a:rPr>
              <a:t>slide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021561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Computing Gross Pay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0" indent="0">
              <a:spcAft>
                <a:spcPct val="0"/>
              </a:spcAft>
              <a:buNone/>
            </a:pPr>
            <a:r>
              <a:rPr lang="en-US" sz="1800" b="1" dirty="0">
                <a:latin typeface="+mn-lt"/>
              </a:rPr>
              <a:t>Figure 1-2 </a:t>
            </a:r>
            <a:r>
              <a:rPr lang="en-US" sz="1800" dirty="0">
                <a:latin typeface="+mn-lt"/>
              </a:rPr>
              <a:t>Program steps—</a:t>
            </a:r>
            <a:r>
              <a:rPr lang="en-US" sz="1800" b="1" dirty="0">
                <a:latin typeface="+mn-lt"/>
              </a:rPr>
              <a:t>Wage Calculator </a:t>
            </a:r>
            <a:r>
              <a:rPr lang="en-US" sz="1800" dirty="0" smtClean="0">
                <a:latin typeface="+mn-lt"/>
              </a:rPr>
              <a:t>application</a:t>
            </a:r>
          </a:p>
          <a:p>
            <a:pPr marL="432000" lvl="1" indent="-432000">
              <a:buClr>
                <a:schemeClr val="tx2"/>
              </a:buClr>
              <a:buFont typeface="+mj-lt"/>
              <a:buAutoNum type="arabicPeriod"/>
            </a:pPr>
            <a:r>
              <a:rPr lang="en-US" sz="1800" dirty="0">
                <a:latin typeface="+mn-lt"/>
              </a:rPr>
              <a:t>Display a message on the screen: </a:t>
            </a:r>
            <a:r>
              <a:rPr lang="en-US" sz="1800" b="1" dirty="0">
                <a:latin typeface="+mn-lt"/>
              </a:rPr>
              <a:t>How many hours did you work</a:t>
            </a:r>
            <a:r>
              <a:rPr lang="en-US" sz="1800" dirty="0">
                <a:latin typeface="+mn-lt"/>
              </a:rPr>
              <a:t>?</a:t>
            </a:r>
          </a:p>
          <a:p>
            <a:pPr marL="432000" lvl="1" indent="-432000">
              <a:buClr>
                <a:schemeClr val="tx2"/>
              </a:buClr>
              <a:buFont typeface="+mj-lt"/>
              <a:buAutoNum type="arabicPeriod"/>
            </a:pPr>
            <a:r>
              <a:rPr lang="en-US" sz="1800" dirty="0">
                <a:latin typeface="+mn-lt"/>
              </a:rPr>
              <a:t>Allow the user to enter the number of hours worked.</a:t>
            </a:r>
          </a:p>
          <a:p>
            <a:pPr marL="432000" lvl="1" indent="-432000">
              <a:buClr>
                <a:schemeClr val="tx2"/>
              </a:buClr>
              <a:buFont typeface="+mj-lt"/>
              <a:buAutoNum type="arabicPeriod"/>
            </a:pPr>
            <a:r>
              <a:rPr lang="en-US" sz="1800" dirty="0">
                <a:latin typeface="+mn-lt"/>
              </a:rPr>
              <a:t>Once the user enters a number, store it in memory.</a:t>
            </a:r>
          </a:p>
          <a:p>
            <a:pPr marL="432000" lvl="1" indent="-432000">
              <a:buClr>
                <a:schemeClr val="tx2"/>
              </a:buClr>
              <a:buFont typeface="+mj-lt"/>
              <a:buAutoNum type="arabicPeriod"/>
            </a:pPr>
            <a:r>
              <a:rPr lang="en-US" sz="1800" dirty="0">
                <a:latin typeface="+mn-lt"/>
              </a:rPr>
              <a:t>Display a message on the screen: </a:t>
            </a:r>
            <a:r>
              <a:rPr lang="en-US" sz="1800" b="1" dirty="0">
                <a:latin typeface="+mn-lt"/>
              </a:rPr>
              <a:t>How much do you get paid per hour</a:t>
            </a:r>
            <a:r>
              <a:rPr lang="en-US" sz="1800" dirty="0">
                <a:latin typeface="+mn-lt"/>
              </a:rPr>
              <a:t>?</a:t>
            </a:r>
          </a:p>
          <a:p>
            <a:pPr marL="432000" lvl="1" indent="-432000">
              <a:buClr>
                <a:schemeClr val="tx2"/>
              </a:buClr>
              <a:buFont typeface="+mj-lt"/>
              <a:buAutoNum type="arabicPeriod"/>
            </a:pPr>
            <a:r>
              <a:rPr lang="en-US" sz="1800" dirty="0">
                <a:latin typeface="+mn-lt"/>
              </a:rPr>
              <a:t>Allow the user to enter an hourly pay rate.</a:t>
            </a:r>
          </a:p>
          <a:p>
            <a:pPr marL="432000" lvl="1" indent="-432000">
              <a:buClr>
                <a:schemeClr val="tx2"/>
              </a:buClr>
              <a:buFont typeface="+mj-lt"/>
              <a:buAutoNum type="arabicPeriod"/>
            </a:pPr>
            <a:r>
              <a:rPr lang="en-US" sz="1800" dirty="0">
                <a:latin typeface="+mn-lt"/>
              </a:rPr>
              <a:t>Once the user enters a number, store it in memory.</a:t>
            </a:r>
          </a:p>
          <a:p>
            <a:pPr marL="432000" lvl="1" indent="-432000">
              <a:buClr>
                <a:schemeClr val="tx2"/>
              </a:buClr>
              <a:buFont typeface="+mj-lt"/>
              <a:buAutoNum type="arabicPeriod"/>
            </a:pPr>
            <a:r>
              <a:rPr lang="en-US" sz="1800" dirty="0">
                <a:latin typeface="+mn-lt"/>
              </a:rPr>
              <a:t>Once both the number of hours worked and the hourly pay rate are entered, multiply the two numbers and store the result in memory as the gross pay.</a:t>
            </a:r>
          </a:p>
          <a:p>
            <a:pPr marL="432000" lvl="1" indent="-432000">
              <a:buClr>
                <a:schemeClr val="tx2"/>
              </a:buClr>
              <a:buFont typeface="+mj-lt"/>
              <a:buAutoNum type="arabicPeriod"/>
            </a:pPr>
            <a:r>
              <a:rPr lang="en-US" sz="1800" dirty="0">
                <a:latin typeface="+mn-lt"/>
              </a:rPr>
              <a:t>Display a message on the screen that shows the gross pay. The message must include the result of the calculation performed in Step 7</a:t>
            </a:r>
            <a:r>
              <a:rPr lang="en-US" sz="1800" dirty="0" smtClean="0">
                <a:latin typeface="+mn-lt"/>
              </a:rPr>
              <a:t>.</a:t>
            </a:r>
            <a:endParaRPr lang="en-US" sz="1800" dirty="0">
              <a:latin typeface="+mn-lt"/>
            </a:endParaRPr>
          </a:p>
        </p:txBody>
      </p:sp>
      <p:sp>
        <p:nvSpPr>
          <p:cNvPr id="4" name="Text Placeholder 3"/>
          <p:cNvSpPr>
            <a:spLocks noGrp="1"/>
          </p:cNvSpPr>
          <p:nvPr>
            <p:ph type="body" idx="2"/>
          </p:nvPr>
        </p:nvSpPr>
        <p:spPr>
          <a:xfrm>
            <a:off x="457200" y="5642121"/>
            <a:ext cx="8229600" cy="694354"/>
          </a:xfrm>
        </p:spPr>
        <p:txBody>
          <a:bodyPr/>
          <a:lstStyle/>
          <a:p>
            <a:pPr marL="0" indent="0">
              <a:spcBef>
                <a:spcPts val="800"/>
              </a:spcBef>
              <a:buClr>
                <a:schemeClr val="tx2"/>
              </a:buClr>
              <a:buNone/>
            </a:pPr>
            <a:r>
              <a:rPr lang="en-US" sz="1800" dirty="0" smtClean="0">
                <a:latin typeface="+mn-lt"/>
              </a:rPr>
              <a:t>This </a:t>
            </a:r>
            <a:r>
              <a:rPr lang="en-US" sz="1800" dirty="0">
                <a:latin typeface="+mn-lt"/>
              </a:rPr>
              <a:t>well-defined, ordered set of steps for solving a problem is called an </a:t>
            </a:r>
            <a:r>
              <a:rPr lang="en-US" sz="1800" dirty="0" smtClean="0">
                <a:latin typeface="+mn-lt"/>
              </a:rPr>
              <a:t>algorithm</a:t>
            </a:r>
            <a:endParaRPr lang="en-US" dirty="0">
              <a:latin typeface="+mn-lt"/>
            </a:endParaRPr>
          </a:p>
        </p:txBody>
      </p:sp>
    </p:spTree>
    <p:extLst>
      <p:ext uri="{BB962C8B-B14F-4D97-AF65-F5344CB8AC3E}">
        <p14:creationId xmlns:p14="http://schemas.microsoft.com/office/powerpoint/2010/main" val="1961530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States and Transitions</a:t>
            </a:r>
            <a:endParaRPr lang="en-US"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35756"/>
            <a:ext cx="3894083" cy="966526"/>
          </a:xfrm>
        </p:spPr>
        <p:txBody>
          <a:bodyPr/>
          <a:lstStyle/>
          <a:p>
            <a:pPr marL="0" indent="0">
              <a:spcBef>
                <a:spcPts val="200"/>
              </a:spcBef>
              <a:buSzPct val="75000"/>
              <a:buNone/>
            </a:pPr>
            <a:r>
              <a:rPr lang="en-US" sz="1800" dirty="0">
                <a:latin typeface="+mn-lt"/>
              </a:rPr>
              <a:t>Memory snapshots show program </a:t>
            </a:r>
            <a:r>
              <a:rPr lang="en-US" sz="1800" dirty="0" smtClean="0">
                <a:latin typeface="+mn-lt"/>
              </a:rPr>
              <a:t>states</a:t>
            </a:r>
          </a:p>
          <a:p>
            <a:pPr marL="0" indent="0">
              <a:spcBef>
                <a:spcPts val="200"/>
              </a:spcBef>
              <a:buSzPct val="75000"/>
              <a:buNone/>
            </a:pPr>
            <a:r>
              <a:rPr lang="en-US" sz="1800" b="1" dirty="0" smtClean="0">
                <a:latin typeface="+mn-lt"/>
              </a:rPr>
              <a:t>Program Starting State</a:t>
            </a:r>
            <a:endParaRPr lang="en-US" sz="1800" b="1"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2713427632"/>
              </p:ext>
            </p:extLst>
          </p:nvPr>
        </p:nvGraphicFramePr>
        <p:xfrm>
          <a:off x="480873" y="2784417"/>
          <a:ext cx="2514601" cy="914400"/>
        </p:xfrm>
        <a:graphic>
          <a:graphicData uri="http://schemas.openxmlformats.org/drawingml/2006/table">
            <a:tbl>
              <a:tblPr firstRow="1" bandRow="1">
                <a:tableStyleId>{7E9639D4-E3E2-4D34-9284-5A2195B3D0D7}</a:tableStyleId>
              </a:tblPr>
              <a:tblGrid>
                <a:gridCol w="1718187">
                  <a:extLst>
                    <a:ext uri="{9D8B030D-6E8A-4147-A177-3AD203B41FA5}">
                      <a16:colId xmlns:a16="http://schemas.microsoft.com/office/drawing/2014/main" val="20000"/>
                    </a:ext>
                  </a:extLst>
                </a:gridCol>
                <a:gridCol w="796414">
                  <a:extLst>
                    <a:ext uri="{9D8B030D-6E8A-4147-A177-3AD203B41FA5}">
                      <a16:colId xmlns:a16="http://schemas.microsoft.com/office/drawing/2014/main" val="20001"/>
                    </a:ext>
                  </a:extLst>
                </a:gridCol>
              </a:tblGrid>
              <a:tr h="123459">
                <a:tc>
                  <a:txBody>
                    <a:bodyPr/>
                    <a:lstStyle/>
                    <a:p>
                      <a:pPr algn="l"/>
                      <a:r>
                        <a:rPr lang="en-US" sz="1400" b="0" dirty="0" smtClean="0">
                          <a:solidFill>
                            <a:schemeClr val="tx1"/>
                          </a:solidFill>
                        </a:rPr>
                        <a:t>hours worked</a:t>
                      </a:r>
                      <a:endParaRPr lang="en-US" sz="1400" b="0" dirty="0">
                        <a:solidFill>
                          <a:schemeClr val="tx1"/>
                        </a:solidFill>
                      </a:endParaRPr>
                    </a:p>
                  </a:txBody>
                  <a:tcPr>
                    <a:solidFill>
                      <a:srgbClr val="FFFFFF"/>
                    </a:solidFill>
                  </a:tcPr>
                </a:tc>
                <a:tc>
                  <a:txBody>
                    <a:bodyPr/>
                    <a:lstStyle/>
                    <a:p>
                      <a:r>
                        <a:rPr lang="en-US" sz="1400" b="0" dirty="0" smtClean="0">
                          <a:solidFill>
                            <a:schemeClr val="tx1"/>
                          </a:solidFill>
                        </a:rPr>
                        <a:t>??</a:t>
                      </a:r>
                      <a:endParaRPr lang="en-US" sz="1400" b="0" dirty="0">
                        <a:solidFill>
                          <a:schemeClr val="tx1"/>
                        </a:solidFill>
                      </a:endParaRPr>
                    </a:p>
                  </a:txBody>
                  <a:tcPr>
                    <a:solidFill>
                      <a:srgbClr val="FFFFFF"/>
                    </a:solidFill>
                  </a:tcPr>
                </a:tc>
                <a:extLst>
                  <a:ext uri="{0D108BD9-81ED-4DB2-BD59-A6C34878D82A}">
                    <a16:rowId xmlns:a16="http://schemas.microsoft.com/office/drawing/2014/main" val="10001"/>
                  </a:ext>
                </a:extLst>
              </a:tr>
              <a:tr h="274320">
                <a:tc>
                  <a:txBody>
                    <a:bodyPr/>
                    <a:lstStyle/>
                    <a:p>
                      <a:pPr algn="l"/>
                      <a:r>
                        <a:rPr lang="en-US" sz="1400" kern="1200" dirty="0" smtClean="0">
                          <a:solidFill>
                            <a:schemeClr val="tx1"/>
                          </a:solidFill>
                        </a:rPr>
                        <a:t>hourly pay rate</a:t>
                      </a:r>
                      <a:endParaRPr lang="en-US" sz="1400" kern="1200" dirty="0" smtClean="0">
                        <a:solidFill>
                          <a:schemeClr val="tx1"/>
                        </a:solidFill>
                        <a:latin typeface="+mn-lt"/>
                        <a:ea typeface="+mn-ea"/>
                        <a:cs typeface="+mn-cs"/>
                      </a:endParaRPr>
                    </a:p>
                  </a:txBody>
                  <a:tcPr>
                    <a:solidFill>
                      <a:srgbClr val="FFFFFF"/>
                    </a:solidFill>
                  </a:tcPr>
                </a:tc>
                <a:tc>
                  <a:txBody>
                    <a:bodyPr/>
                    <a:lstStyle/>
                    <a:p>
                      <a:r>
                        <a:rPr lang="en-US" sz="1400" dirty="0" smtClean="0">
                          <a:solidFill>
                            <a:schemeClr val="tx1"/>
                          </a:solidFill>
                        </a:rPr>
                        <a:t>??</a:t>
                      </a:r>
                      <a:endParaRPr lang="en-US" sz="1400" dirty="0">
                        <a:solidFill>
                          <a:schemeClr val="tx1"/>
                        </a:solidFill>
                      </a:endParaRPr>
                    </a:p>
                  </a:txBody>
                  <a:tcPr>
                    <a:solidFill>
                      <a:srgbClr val="FFFFFF"/>
                    </a:solidFill>
                  </a:tcPr>
                </a:tc>
                <a:extLst>
                  <a:ext uri="{0D108BD9-81ED-4DB2-BD59-A6C34878D82A}">
                    <a16:rowId xmlns:a16="http://schemas.microsoft.com/office/drawing/2014/main" val="10002"/>
                  </a:ext>
                </a:extLst>
              </a:tr>
              <a:tr h="274320">
                <a:tc>
                  <a:txBody>
                    <a:bodyPr/>
                    <a:lstStyle/>
                    <a:p>
                      <a:pPr algn="l"/>
                      <a:r>
                        <a:rPr lang="en-US" sz="1400" kern="1200" dirty="0" smtClean="0">
                          <a:solidFill>
                            <a:schemeClr val="tx1"/>
                          </a:solidFill>
                        </a:rPr>
                        <a:t>amount earned</a:t>
                      </a:r>
                      <a:endParaRPr lang="en-US" sz="1400" kern="1200" dirty="0" smtClean="0">
                        <a:solidFill>
                          <a:schemeClr val="tx1"/>
                        </a:solidFill>
                        <a:latin typeface="+mn-lt"/>
                        <a:ea typeface="+mn-ea"/>
                        <a:cs typeface="+mn-cs"/>
                      </a:endParaRPr>
                    </a:p>
                  </a:txBody>
                  <a:tcPr>
                    <a:solidFill>
                      <a:srgbClr val="FFFFFF"/>
                    </a:solidFill>
                  </a:tcPr>
                </a:tc>
                <a:tc>
                  <a:txBody>
                    <a:bodyPr/>
                    <a:lstStyle/>
                    <a:p>
                      <a:r>
                        <a:rPr lang="en-US" sz="1400" dirty="0" smtClean="0">
                          <a:solidFill>
                            <a:schemeClr val="tx1"/>
                          </a:solidFill>
                        </a:rPr>
                        <a:t>??</a:t>
                      </a:r>
                      <a:endParaRPr lang="en-US" sz="1400" dirty="0">
                        <a:solidFill>
                          <a:schemeClr val="tx1"/>
                        </a:solidFill>
                      </a:endParaRPr>
                    </a:p>
                  </a:txBody>
                  <a:tcPr>
                    <a:solidFill>
                      <a:srgbClr val="FFFFFF"/>
                    </a:solidFill>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idx="13"/>
          </p:nvPr>
        </p:nvSpPr>
        <p:spPr>
          <a:xfrm>
            <a:off x="457200" y="3894847"/>
            <a:ext cx="3894083" cy="811594"/>
          </a:xfrm>
        </p:spPr>
        <p:txBody>
          <a:bodyPr/>
          <a:lstStyle/>
          <a:p>
            <a:pPr marL="432000" indent="-432000">
              <a:spcBef>
                <a:spcPts val="600"/>
              </a:spcBef>
              <a:buFont typeface="+mj-lt"/>
              <a:buAutoNum type="arabicPeriod" startAt="3"/>
            </a:pPr>
            <a:r>
              <a:rPr lang="en-US" sz="1800" dirty="0">
                <a:latin typeface="+mn-lt"/>
              </a:rPr>
              <a:t>Store hours worked in </a:t>
            </a:r>
            <a:r>
              <a:rPr lang="en-US" sz="1800" dirty="0" smtClean="0">
                <a:latin typeface="+mn-lt"/>
              </a:rPr>
              <a:t>memory</a:t>
            </a:r>
          </a:p>
          <a:p>
            <a:pPr marL="0" indent="0">
              <a:spcBef>
                <a:spcPts val="200"/>
              </a:spcBef>
              <a:buNone/>
            </a:pPr>
            <a:r>
              <a:rPr lang="en-US" sz="1800" b="1" dirty="0">
                <a:solidFill>
                  <a:schemeClr val="tx1"/>
                </a:solidFill>
                <a:latin typeface="+mn-lt"/>
              </a:rPr>
              <a:t>Snapshot after Step </a:t>
            </a:r>
            <a:r>
              <a:rPr lang="en-US" sz="1800" b="1" dirty="0" smtClean="0">
                <a:solidFill>
                  <a:schemeClr val="tx1"/>
                </a:solidFill>
                <a:latin typeface="+mn-lt"/>
              </a:rPr>
              <a:t>3</a:t>
            </a:r>
            <a:endParaRPr lang="en-US" sz="18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3449720125"/>
              </p:ext>
            </p:extLst>
          </p:nvPr>
        </p:nvGraphicFramePr>
        <p:xfrm>
          <a:off x="480873" y="4715585"/>
          <a:ext cx="2514601" cy="914400"/>
        </p:xfrm>
        <a:graphic>
          <a:graphicData uri="http://schemas.openxmlformats.org/drawingml/2006/table">
            <a:tbl>
              <a:tblPr firstRow="1" bandRow="1">
                <a:tableStyleId>{7E9639D4-E3E2-4D34-9284-5A2195B3D0D7}</a:tableStyleId>
              </a:tblPr>
              <a:tblGrid>
                <a:gridCol w="1585785">
                  <a:extLst>
                    <a:ext uri="{9D8B030D-6E8A-4147-A177-3AD203B41FA5}">
                      <a16:colId xmlns:a16="http://schemas.microsoft.com/office/drawing/2014/main" val="20000"/>
                    </a:ext>
                  </a:extLst>
                </a:gridCol>
                <a:gridCol w="928816">
                  <a:extLst>
                    <a:ext uri="{9D8B030D-6E8A-4147-A177-3AD203B41FA5}">
                      <a16:colId xmlns:a16="http://schemas.microsoft.com/office/drawing/2014/main" val="20001"/>
                    </a:ext>
                  </a:extLst>
                </a:gridCol>
              </a:tblGrid>
              <a:tr h="274320">
                <a:tc>
                  <a:txBody>
                    <a:bodyPr/>
                    <a:lstStyle/>
                    <a:p>
                      <a:pPr algn="l"/>
                      <a:r>
                        <a:rPr lang="en-US" sz="1400" b="1" i="0" dirty="0" smtClean="0">
                          <a:solidFill>
                            <a:schemeClr val="tx1"/>
                          </a:solidFill>
                        </a:rPr>
                        <a:t>hours worked</a:t>
                      </a:r>
                      <a:endParaRPr lang="en-US" sz="1400" b="1" i="0" dirty="0">
                        <a:solidFill>
                          <a:schemeClr val="tx1"/>
                        </a:solidFill>
                      </a:endParaRPr>
                    </a:p>
                  </a:txBody>
                  <a:tcPr>
                    <a:solidFill>
                      <a:srgbClr val="FFFFFF"/>
                    </a:solidFill>
                  </a:tcPr>
                </a:tc>
                <a:tc>
                  <a:txBody>
                    <a:bodyPr/>
                    <a:lstStyle/>
                    <a:p>
                      <a:r>
                        <a:rPr lang="en-US" sz="1400" b="1" i="0" dirty="0" smtClean="0">
                          <a:solidFill>
                            <a:schemeClr val="tx1"/>
                          </a:solidFill>
                        </a:rPr>
                        <a:t>20</a:t>
                      </a:r>
                      <a:endParaRPr lang="en-US" sz="1400" b="1" i="0" dirty="0">
                        <a:solidFill>
                          <a:schemeClr val="tx1"/>
                        </a:solidFill>
                      </a:endParaRPr>
                    </a:p>
                  </a:txBody>
                  <a:tcPr>
                    <a:solidFill>
                      <a:srgbClr val="FFFFFF"/>
                    </a:solidFill>
                  </a:tcPr>
                </a:tc>
                <a:extLst>
                  <a:ext uri="{0D108BD9-81ED-4DB2-BD59-A6C34878D82A}">
                    <a16:rowId xmlns:a16="http://schemas.microsoft.com/office/drawing/2014/main" val="10001"/>
                  </a:ext>
                </a:extLst>
              </a:tr>
              <a:tr h="274320">
                <a:tc>
                  <a:txBody>
                    <a:bodyPr/>
                    <a:lstStyle/>
                    <a:p>
                      <a:pPr algn="l"/>
                      <a:r>
                        <a:rPr lang="en-US" sz="1400" kern="1200" dirty="0" smtClean="0">
                          <a:solidFill>
                            <a:schemeClr val="tx1"/>
                          </a:solidFill>
                        </a:rPr>
                        <a:t>hourly pay rate</a:t>
                      </a:r>
                      <a:endParaRPr lang="en-US" sz="1400" kern="1200" dirty="0" smtClean="0">
                        <a:solidFill>
                          <a:schemeClr val="tx1"/>
                        </a:solidFill>
                        <a:latin typeface="+mn-lt"/>
                        <a:ea typeface="+mn-ea"/>
                        <a:cs typeface="+mn-cs"/>
                      </a:endParaRPr>
                    </a:p>
                  </a:txBody>
                  <a:tcPr>
                    <a:solidFill>
                      <a:srgbClr val="FFFFFF"/>
                    </a:solidFill>
                  </a:tcPr>
                </a:tc>
                <a:tc>
                  <a:txBody>
                    <a:bodyPr/>
                    <a:lstStyle/>
                    <a:p>
                      <a:r>
                        <a:rPr lang="en-US" sz="1400" dirty="0" smtClean="0">
                          <a:solidFill>
                            <a:schemeClr val="tx1"/>
                          </a:solidFill>
                        </a:rPr>
                        <a:t>??</a:t>
                      </a:r>
                      <a:endParaRPr lang="en-US" sz="1400" dirty="0">
                        <a:solidFill>
                          <a:schemeClr val="tx1"/>
                        </a:solidFill>
                      </a:endParaRPr>
                    </a:p>
                  </a:txBody>
                  <a:tcPr>
                    <a:solidFill>
                      <a:srgbClr val="FFFFFF"/>
                    </a:solidFill>
                  </a:tcPr>
                </a:tc>
                <a:extLst>
                  <a:ext uri="{0D108BD9-81ED-4DB2-BD59-A6C34878D82A}">
                    <a16:rowId xmlns:a16="http://schemas.microsoft.com/office/drawing/2014/main" val="10002"/>
                  </a:ext>
                </a:extLst>
              </a:tr>
              <a:tr h="274320">
                <a:tc>
                  <a:txBody>
                    <a:bodyPr/>
                    <a:lstStyle/>
                    <a:p>
                      <a:pPr algn="l"/>
                      <a:r>
                        <a:rPr lang="en-US" sz="1400" kern="1200" dirty="0" smtClean="0">
                          <a:solidFill>
                            <a:schemeClr val="tx1"/>
                          </a:solidFill>
                        </a:rPr>
                        <a:t>amount earned</a:t>
                      </a:r>
                      <a:endParaRPr lang="en-US" sz="1400" kern="1200" dirty="0" smtClean="0">
                        <a:solidFill>
                          <a:schemeClr val="tx1"/>
                        </a:solidFill>
                        <a:latin typeface="+mn-lt"/>
                        <a:ea typeface="+mn-ea"/>
                        <a:cs typeface="+mn-cs"/>
                      </a:endParaRPr>
                    </a:p>
                  </a:txBody>
                  <a:tcPr>
                    <a:solidFill>
                      <a:srgbClr val="FFFFFF"/>
                    </a:solidFill>
                  </a:tcPr>
                </a:tc>
                <a:tc>
                  <a:txBody>
                    <a:bodyPr/>
                    <a:lstStyle/>
                    <a:p>
                      <a:r>
                        <a:rPr lang="en-US" sz="1400" dirty="0" smtClean="0">
                          <a:solidFill>
                            <a:schemeClr val="tx1"/>
                          </a:solidFill>
                        </a:rPr>
                        <a:t>??</a:t>
                      </a:r>
                      <a:endParaRPr lang="en-US" sz="1400" dirty="0">
                        <a:solidFill>
                          <a:schemeClr val="tx1"/>
                        </a:solidFill>
                      </a:endParaRPr>
                    </a:p>
                  </a:txBody>
                  <a:tcPr>
                    <a:solidFill>
                      <a:srgbClr val="FFFFFF"/>
                    </a:solidFill>
                  </a:tcPr>
                </a:tc>
                <a:extLst>
                  <a:ext uri="{0D108BD9-81ED-4DB2-BD59-A6C34878D82A}">
                    <a16:rowId xmlns:a16="http://schemas.microsoft.com/office/drawing/2014/main" val="10003"/>
                  </a:ext>
                </a:extLst>
              </a:tr>
            </a:tbl>
          </a:graphicData>
        </a:graphic>
      </p:graphicFrame>
      <p:sp>
        <p:nvSpPr>
          <p:cNvPr id="6" name="Content Placeholder 5"/>
          <p:cNvSpPr>
            <a:spLocks noGrp="1"/>
          </p:cNvSpPr>
          <p:nvPr>
            <p:ph idx="14"/>
          </p:nvPr>
        </p:nvSpPr>
        <p:spPr>
          <a:xfrm>
            <a:off x="4467322" y="1564027"/>
            <a:ext cx="4210334" cy="694541"/>
          </a:xfrm>
        </p:spPr>
        <p:txBody>
          <a:bodyPr/>
          <a:lstStyle/>
          <a:p>
            <a:pPr marL="432000" indent="-432000">
              <a:spcBef>
                <a:spcPts val="600"/>
              </a:spcBef>
              <a:buFont typeface="+mj-lt"/>
              <a:buAutoNum type="arabicPeriod" startAt="6"/>
            </a:pPr>
            <a:r>
              <a:rPr lang="en-US" sz="1800" dirty="0">
                <a:latin typeface="+mn-lt"/>
              </a:rPr>
              <a:t>Store hourly pay rate</a:t>
            </a:r>
            <a:r>
              <a:rPr lang="en-US" sz="1800" b="1" i="1" dirty="0">
                <a:latin typeface="+mn-lt"/>
              </a:rPr>
              <a:t> </a:t>
            </a:r>
            <a:r>
              <a:rPr lang="en-US" sz="1800" dirty="0">
                <a:latin typeface="+mn-lt"/>
              </a:rPr>
              <a:t>in </a:t>
            </a:r>
            <a:r>
              <a:rPr lang="en-US" sz="1800" dirty="0" smtClean="0">
                <a:latin typeface="+mn-lt"/>
              </a:rPr>
              <a:t>memory</a:t>
            </a:r>
          </a:p>
          <a:p>
            <a:pPr marL="0" indent="0">
              <a:spcBef>
                <a:spcPts val="200"/>
              </a:spcBef>
              <a:buNone/>
            </a:pPr>
            <a:r>
              <a:rPr lang="en-US" sz="1800" b="1" dirty="0">
                <a:solidFill>
                  <a:schemeClr val="tx1"/>
                </a:solidFill>
                <a:latin typeface="+mn-lt"/>
              </a:rPr>
              <a:t>Snapshot after Step </a:t>
            </a:r>
            <a:r>
              <a:rPr lang="en-US" sz="1800" b="1" dirty="0" smtClean="0">
                <a:solidFill>
                  <a:schemeClr val="tx1"/>
                </a:solidFill>
                <a:latin typeface="+mn-lt"/>
              </a:rPr>
              <a:t>6</a:t>
            </a:r>
            <a:endParaRPr lang="en-US" sz="1800" dirty="0">
              <a:latin typeface="+mn-lt"/>
            </a:endParaRPr>
          </a:p>
        </p:txBody>
      </p:sp>
      <p:graphicFrame>
        <p:nvGraphicFramePr>
          <p:cNvPr id="10" name="Table 9"/>
          <p:cNvGraphicFramePr>
            <a:graphicFrameLocks noGrp="1"/>
          </p:cNvGraphicFramePr>
          <p:nvPr>
            <p:extLst>
              <p:ext uri="{D42A27DB-BD31-4B8C-83A1-F6EECF244321}">
                <p14:modId xmlns:p14="http://schemas.microsoft.com/office/powerpoint/2010/main" val="1196457959"/>
              </p:ext>
            </p:extLst>
          </p:nvPr>
        </p:nvGraphicFramePr>
        <p:xfrm>
          <a:off x="4476466" y="2421774"/>
          <a:ext cx="2514601" cy="941154"/>
        </p:xfrm>
        <a:graphic>
          <a:graphicData uri="http://schemas.openxmlformats.org/drawingml/2006/table">
            <a:tbl>
              <a:tblPr firstRow="1" bandRow="1">
                <a:tableStyleId>{7E9639D4-E3E2-4D34-9284-5A2195B3D0D7}</a:tableStyleId>
              </a:tblPr>
              <a:tblGrid>
                <a:gridCol w="1585785">
                  <a:extLst>
                    <a:ext uri="{9D8B030D-6E8A-4147-A177-3AD203B41FA5}">
                      <a16:colId xmlns:a16="http://schemas.microsoft.com/office/drawing/2014/main" val="20000"/>
                    </a:ext>
                  </a:extLst>
                </a:gridCol>
                <a:gridCol w="928816">
                  <a:extLst>
                    <a:ext uri="{9D8B030D-6E8A-4147-A177-3AD203B41FA5}">
                      <a16:colId xmlns:a16="http://schemas.microsoft.com/office/drawing/2014/main" val="20001"/>
                    </a:ext>
                  </a:extLst>
                </a:gridCol>
              </a:tblGrid>
              <a:tr h="329378">
                <a:tc>
                  <a:txBody>
                    <a:bodyPr/>
                    <a:lstStyle/>
                    <a:p>
                      <a:pPr algn="l"/>
                      <a:r>
                        <a:rPr lang="en-US" sz="1400" b="0" dirty="0" smtClean="0">
                          <a:solidFill>
                            <a:schemeClr val="tx1"/>
                          </a:solidFill>
                        </a:rPr>
                        <a:t>hours worked</a:t>
                      </a:r>
                      <a:endParaRPr lang="en-US" sz="1400" b="0" dirty="0">
                        <a:solidFill>
                          <a:schemeClr val="tx1"/>
                        </a:solidFill>
                      </a:endParaRPr>
                    </a:p>
                  </a:txBody>
                  <a:tcPr>
                    <a:solidFill>
                      <a:srgbClr val="FFFFFF"/>
                    </a:solidFill>
                  </a:tcPr>
                </a:tc>
                <a:tc>
                  <a:txBody>
                    <a:bodyPr/>
                    <a:lstStyle/>
                    <a:p>
                      <a:r>
                        <a:rPr lang="en-US" sz="1400" b="0" dirty="0" smtClean="0">
                          <a:solidFill>
                            <a:schemeClr val="tx1"/>
                          </a:solidFill>
                        </a:rPr>
                        <a:t>20</a:t>
                      </a:r>
                      <a:endParaRPr lang="en-US" sz="1400" b="0" dirty="0">
                        <a:solidFill>
                          <a:schemeClr val="tx1"/>
                        </a:solidFill>
                      </a:endParaRPr>
                    </a:p>
                  </a:txBody>
                  <a:tcPr>
                    <a:solidFill>
                      <a:srgbClr val="FFFFFF"/>
                    </a:solidFill>
                  </a:tcPr>
                </a:tc>
                <a:extLst>
                  <a:ext uri="{0D108BD9-81ED-4DB2-BD59-A6C34878D82A}">
                    <a16:rowId xmlns:a16="http://schemas.microsoft.com/office/drawing/2014/main" val="10001"/>
                  </a:ext>
                </a:extLst>
              </a:tr>
              <a:tr h="305888">
                <a:tc>
                  <a:txBody>
                    <a:bodyPr/>
                    <a:lstStyle/>
                    <a:p>
                      <a:pPr algn="l"/>
                      <a:r>
                        <a:rPr lang="en-US" sz="1400" b="1" kern="1200" dirty="0" smtClean="0">
                          <a:solidFill>
                            <a:schemeClr val="tx1"/>
                          </a:solidFill>
                        </a:rPr>
                        <a:t>hourly pay rate</a:t>
                      </a:r>
                      <a:endParaRPr lang="en-US" sz="1400" b="1" kern="1200" dirty="0" smtClean="0">
                        <a:solidFill>
                          <a:schemeClr val="tx1"/>
                        </a:solidFill>
                        <a:latin typeface="+mn-lt"/>
                        <a:ea typeface="+mn-ea"/>
                        <a:cs typeface="+mn-cs"/>
                      </a:endParaRPr>
                    </a:p>
                  </a:txBody>
                  <a:tcPr>
                    <a:solidFill>
                      <a:srgbClr val="FFFFFF"/>
                    </a:solidFill>
                  </a:tcPr>
                </a:tc>
                <a:tc>
                  <a:txBody>
                    <a:bodyPr/>
                    <a:lstStyle/>
                    <a:p>
                      <a:r>
                        <a:rPr lang="en-US" sz="1400" b="1" dirty="0" smtClean="0">
                          <a:solidFill>
                            <a:schemeClr val="tx1"/>
                          </a:solidFill>
                        </a:rPr>
                        <a:t>25</a:t>
                      </a:r>
                      <a:endParaRPr lang="en-US" sz="1400" b="1" dirty="0">
                        <a:solidFill>
                          <a:schemeClr val="tx1"/>
                        </a:solidFill>
                      </a:endParaRPr>
                    </a:p>
                  </a:txBody>
                  <a:tcPr>
                    <a:solidFill>
                      <a:srgbClr val="FFFFFF"/>
                    </a:solidFill>
                  </a:tcPr>
                </a:tc>
                <a:extLst>
                  <a:ext uri="{0D108BD9-81ED-4DB2-BD59-A6C34878D82A}">
                    <a16:rowId xmlns:a16="http://schemas.microsoft.com/office/drawing/2014/main" val="10002"/>
                  </a:ext>
                </a:extLst>
              </a:tr>
              <a:tr h="305888">
                <a:tc>
                  <a:txBody>
                    <a:bodyPr/>
                    <a:lstStyle/>
                    <a:p>
                      <a:pPr algn="l"/>
                      <a:r>
                        <a:rPr lang="en-US" sz="1400" kern="1200" dirty="0" smtClean="0"/>
                        <a:t>amount earned</a:t>
                      </a:r>
                      <a:endParaRPr lang="en-US" sz="1400" kern="1200" dirty="0" smtClean="0">
                        <a:solidFill>
                          <a:schemeClr val="dk1"/>
                        </a:solidFill>
                        <a:latin typeface="+mn-lt"/>
                        <a:ea typeface="+mn-ea"/>
                        <a:cs typeface="+mn-cs"/>
                      </a:endParaRPr>
                    </a:p>
                  </a:txBody>
                  <a:tcPr>
                    <a:solidFill>
                      <a:srgbClr val="FFFFFF"/>
                    </a:solidFill>
                  </a:tcPr>
                </a:tc>
                <a:tc>
                  <a:txBody>
                    <a:bodyPr/>
                    <a:lstStyle/>
                    <a:p>
                      <a:r>
                        <a:rPr lang="en-US" sz="1400" dirty="0" smtClean="0"/>
                        <a:t>??</a:t>
                      </a:r>
                      <a:endParaRPr lang="en-US" sz="1400" dirty="0"/>
                    </a:p>
                  </a:txBody>
                  <a:tcPr>
                    <a:solidFill>
                      <a:srgbClr val="FFFFFF"/>
                    </a:solidFill>
                  </a:tcPr>
                </a:tc>
                <a:extLst>
                  <a:ext uri="{0D108BD9-81ED-4DB2-BD59-A6C34878D82A}">
                    <a16:rowId xmlns:a16="http://schemas.microsoft.com/office/drawing/2014/main" val="10003"/>
                  </a:ext>
                </a:extLst>
              </a:tr>
            </a:tbl>
          </a:graphicData>
        </a:graphic>
      </p:graphicFrame>
      <p:sp>
        <p:nvSpPr>
          <p:cNvPr id="7" name="Content Placeholder 6"/>
          <p:cNvSpPr>
            <a:spLocks noGrp="1"/>
          </p:cNvSpPr>
          <p:nvPr>
            <p:ph idx="15"/>
          </p:nvPr>
        </p:nvSpPr>
        <p:spPr>
          <a:xfrm>
            <a:off x="4476466" y="3801370"/>
            <a:ext cx="4210334" cy="1304030"/>
          </a:xfrm>
        </p:spPr>
        <p:txBody>
          <a:bodyPr/>
          <a:lstStyle/>
          <a:p>
            <a:pPr marL="432000" indent="-432000">
              <a:spcBef>
                <a:spcPts val="600"/>
              </a:spcBef>
              <a:buFont typeface="+mj-lt"/>
              <a:buAutoNum type="arabicPeriod" startAt="7"/>
            </a:pPr>
            <a:r>
              <a:rPr lang="en-US" sz="1800" dirty="0">
                <a:latin typeface="+mn-lt"/>
              </a:rPr>
              <a:t>Multiply hours worked by pay rate </a:t>
            </a:r>
            <a:r>
              <a:rPr lang="en-US" sz="1800" dirty="0" smtClean="0">
                <a:latin typeface="+mn-lt"/>
              </a:rPr>
              <a:t>and </a:t>
            </a:r>
            <a:r>
              <a:rPr lang="en-US" sz="1800" dirty="0">
                <a:latin typeface="+mn-lt"/>
              </a:rPr>
              <a:t>store amount earned</a:t>
            </a:r>
            <a:r>
              <a:rPr lang="en-US" sz="1800" b="1" i="1" dirty="0">
                <a:latin typeface="+mn-lt"/>
              </a:rPr>
              <a:t> </a:t>
            </a:r>
            <a:r>
              <a:rPr lang="en-US" sz="1800" dirty="0">
                <a:latin typeface="+mn-lt"/>
              </a:rPr>
              <a:t>in </a:t>
            </a:r>
            <a:r>
              <a:rPr lang="en-US" sz="1800" dirty="0" smtClean="0">
                <a:latin typeface="+mn-lt"/>
              </a:rPr>
              <a:t>memory</a:t>
            </a:r>
          </a:p>
          <a:p>
            <a:pPr marL="0" indent="0">
              <a:spcBef>
                <a:spcPts val="200"/>
              </a:spcBef>
              <a:buNone/>
            </a:pPr>
            <a:r>
              <a:rPr lang="en-US" sz="1800" b="1" dirty="0">
                <a:solidFill>
                  <a:schemeClr val="tx1"/>
                </a:solidFill>
                <a:latin typeface="+mn-lt"/>
              </a:rPr>
              <a:t>Snapshot after Step </a:t>
            </a:r>
            <a:r>
              <a:rPr lang="en-US" sz="1800" b="1" dirty="0" smtClean="0">
                <a:solidFill>
                  <a:schemeClr val="tx1"/>
                </a:solidFill>
                <a:latin typeface="+mn-lt"/>
              </a:rPr>
              <a:t>7</a:t>
            </a:r>
            <a:endParaRPr lang="en-US" sz="1800" dirty="0">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899655012"/>
              </p:ext>
            </p:extLst>
          </p:nvPr>
        </p:nvGraphicFramePr>
        <p:xfrm>
          <a:off x="4592472" y="5105400"/>
          <a:ext cx="2514601" cy="914400"/>
        </p:xfrm>
        <a:graphic>
          <a:graphicData uri="http://schemas.openxmlformats.org/drawingml/2006/table">
            <a:tbl>
              <a:tblPr firstRow="1" bandRow="1">
                <a:tableStyleId>{7E9639D4-E3E2-4D34-9284-5A2195B3D0D7}</a:tableStyleId>
              </a:tblPr>
              <a:tblGrid>
                <a:gridCol w="1585784">
                  <a:extLst>
                    <a:ext uri="{9D8B030D-6E8A-4147-A177-3AD203B41FA5}">
                      <a16:colId xmlns:a16="http://schemas.microsoft.com/office/drawing/2014/main" val="20000"/>
                    </a:ext>
                  </a:extLst>
                </a:gridCol>
                <a:gridCol w="928817">
                  <a:extLst>
                    <a:ext uri="{9D8B030D-6E8A-4147-A177-3AD203B41FA5}">
                      <a16:colId xmlns:a16="http://schemas.microsoft.com/office/drawing/2014/main" val="20001"/>
                    </a:ext>
                  </a:extLst>
                </a:gridCol>
              </a:tblGrid>
              <a:tr h="274320">
                <a:tc>
                  <a:txBody>
                    <a:bodyPr/>
                    <a:lstStyle/>
                    <a:p>
                      <a:pPr algn="l"/>
                      <a:r>
                        <a:rPr lang="en-US" sz="1400" b="0" dirty="0" smtClean="0">
                          <a:solidFill>
                            <a:schemeClr val="tx1"/>
                          </a:solidFill>
                        </a:rPr>
                        <a:t>hours worked</a:t>
                      </a:r>
                      <a:endParaRPr lang="en-US" sz="1400" b="0" dirty="0">
                        <a:solidFill>
                          <a:schemeClr val="tx1"/>
                        </a:solidFill>
                      </a:endParaRPr>
                    </a:p>
                  </a:txBody>
                  <a:tcPr>
                    <a:solidFill>
                      <a:srgbClr val="FFFFFF"/>
                    </a:solidFill>
                  </a:tcPr>
                </a:tc>
                <a:tc>
                  <a:txBody>
                    <a:bodyPr/>
                    <a:lstStyle/>
                    <a:p>
                      <a:r>
                        <a:rPr lang="en-US" sz="1400" b="0" dirty="0" smtClean="0">
                          <a:solidFill>
                            <a:schemeClr val="tx1"/>
                          </a:solidFill>
                        </a:rPr>
                        <a:t>20</a:t>
                      </a:r>
                      <a:endParaRPr lang="en-US" sz="1400" b="0" dirty="0">
                        <a:solidFill>
                          <a:schemeClr val="tx1"/>
                        </a:solidFill>
                      </a:endParaRPr>
                    </a:p>
                  </a:txBody>
                  <a:tcPr>
                    <a:solidFill>
                      <a:srgbClr val="FFFFFF"/>
                    </a:solidFill>
                  </a:tcPr>
                </a:tc>
                <a:extLst>
                  <a:ext uri="{0D108BD9-81ED-4DB2-BD59-A6C34878D82A}">
                    <a16:rowId xmlns:a16="http://schemas.microsoft.com/office/drawing/2014/main" val="10001"/>
                  </a:ext>
                </a:extLst>
              </a:tr>
              <a:tr h="259080">
                <a:tc>
                  <a:txBody>
                    <a:bodyPr/>
                    <a:lstStyle/>
                    <a:p>
                      <a:pPr algn="l"/>
                      <a:r>
                        <a:rPr lang="en-US" sz="1400" kern="1200" dirty="0" smtClean="0">
                          <a:solidFill>
                            <a:schemeClr val="tx1"/>
                          </a:solidFill>
                        </a:rPr>
                        <a:t>hourly pay rate</a:t>
                      </a:r>
                      <a:endParaRPr lang="en-US" sz="1400" kern="1200" dirty="0" smtClean="0">
                        <a:solidFill>
                          <a:schemeClr val="tx1"/>
                        </a:solidFill>
                        <a:latin typeface="+mn-lt"/>
                        <a:ea typeface="+mn-ea"/>
                        <a:cs typeface="+mn-cs"/>
                      </a:endParaRPr>
                    </a:p>
                  </a:txBody>
                  <a:tcPr>
                    <a:solidFill>
                      <a:srgbClr val="FFFFFF"/>
                    </a:solidFill>
                  </a:tcPr>
                </a:tc>
                <a:tc>
                  <a:txBody>
                    <a:bodyPr/>
                    <a:lstStyle/>
                    <a:p>
                      <a:r>
                        <a:rPr lang="en-US" sz="1400" dirty="0" smtClean="0">
                          <a:solidFill>
                            <a:schemeClr val="tx1"/>
                          </a:solidFill>
                        </a:rPr>
                        <a:t>25</a:t>
                      </a:r>
                      <a:endParaRPr lang="en-US" sz="1400" dirty="0">
                        <a:solidFill>
                          <a:schemeClr val="tx1"/>
                        </a:solidFill>
                      </a:endParaRPr>
                    </a:p>
                  </a:txBody>
                  <a:tcPr>
                    <a:solidFill>
                      <a:srgbClr val="FFFFFF"/>
                    </a:solidFill>
                  </a:tcPr>
                </a:tc>
                <a:extLst>
                  <a:ext uri="{0D108BD9-81ED-4DB2-BD59-A6C34878D82A}">
                    <a16:rowId xmlns:a16="http://schemas.microsoft.com/office/drawing/2014/main" val="10002"/>
                  </a:ext>
                </a:extLst>
              </a:tr>
              <a:tr h="274320">
                <a:tc>
                  <a:txBody>
                    <a:bodyPr/>
                    <a:lstStyle/>
                    <a:p>
                      <a:pPr algn="l"/>
                      <a:r>
                        <a:rPr lang="en-US" sz="1400" b="1" kern="1200" dirty="0" smtClean="0">
                          <a:solidFill>
                            <a:schemeClr val="tx1"/>
                          </a:solidFill>
                        </a:rPr>
                        <a:t>amount earned</a:t>
                      </a:r>
                      <a:endParaRPr lang="en-US" sz="1400" b="1" kern="1200" dirty="0" smtClean="0">
                        <a:solidFill>
                          <a:schemeClr val="tx1"/>
                        </a:solidFill>
                        <a:latin typeface="+mn-lt"/>
                        <a:ea typeface="+mn-ea"/>
                        <a:cs typeface="+mn-cs"/>
                      </a:endParaRPr>
                    </a:p>
                  </a:txBody>
                  <a:tcPr>
                    <a:solidFill>
                      <a:srgbClr val="FFFFFF"/>
                    </a:solidFill>
                  </a:tcPr>
                </a:tc>
                <a:tc>
                  <a:txBody>
                    <a:bodyPr/>
                    <a:lstStyle/>
                    <a:p>
                      <a:r>
                        <a:rPr lang="en-US" sz="1400" b="1" dirty="0" smtClean="0">
                          <a:solidFill>
                            <a:schemeClr val="tx1"/>
                          </a:solidFill>
                        </a:rPr>
                        <a:t>500</a:t>
                      </a:r>
                      <a:endParaRPr lang="en-US" sz="1400" b="1" dirty="0">
                        <a:solidFill>
                          <a:schemeClr val="tx1"/>
                        </a:solidFill>
                      </a:endParaRPr>
                    </a:p>
                  </a:txBody>
                  <a:tcPr>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24385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Programming Languages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01065"/>
          </a:xfrm>
        </p:spPr>
        <p:txBody>
          <a:bodyPr wrap="square" lIns="91425" tIns="91425" rIns="91425" bIns="91425">
            <a:spAutoFit/>
          </a:bodyPr>
          <a:lstStyle/>
          <a:p>
            <a:pPr>
              <a:spcAft>
                <a:spcPct val="0"/>
              </a:spcAft>
              <a:tabLst/>
            </a:pPr>
            <a:r>
              <a:rPr lang="en-US" sz="2200" kern="1200" dirty="0">
                <a:solidFill>
                  <a:srgbClr val="000000"/>
                </a:solidFill>
                <a:latin typeface="Arial (Body)"/>
                <a:ea typeface="+mn-ea"/>
                <a:cs typeface="+mn-cs"/>
              </a:rPr>
              <a:t>The steps in an algorithm must be stated in a form the computer understands</a:t>
            </a:r>
          </a:p>
          <a:p>
            <a:pPr>
              <a:spcAft>
                <a:spcPct val="0"/>
              </a:spcAft>
              <a:tabLst/>
            </a:pPr>
            <a:r>
              <a:rPr lang="en-US" sz="2200" kern="1200" dirty="0">
                <a:solidFill>
                  <a:srgbClr val="000000"/>
                </a:solidFill>
                <a:latin typeface="Arial (Body)"/>
                <a:ea typeface="+mn-ea"/>
                <a:cs typeface="+mn-cs"/>
              </a:rPr>
              <a:t>The </a:t>
            </a:r>
            <a:r>
              <a:rPr lang="en-US" sz="22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U processes </a:t>
            </a:r>
            <a:r>
              <a:rPr lang="en-US" sz="2200" kern="1200" dirty="0">
                <a:solidFill>
                  <a:srgbClr val="000000"/>
                </a:solidFill>
                <a:latin typeface="Arial (Body)"/>
                <a:ea typeface="+mn-ea"/>
                <a:cs typeface="+mn-cs"/>
              </a:rPr>
              <a:t>a series of 1’s and 0’s called machine language instructions</a:t>
            </a:r>
          </a:p>
          <a:p>
            <a:pPr>
              <a:spcAft>
                <a:spcPct val="0"/>
              </a:spcAft>
              <a:tabLst/>
            </a:pPr>
            <a:r>
              <a:rPr lang="en-US" sz="2200" kern="1200" dirty="0">
                <a:solidFill>
                  <a:srgbClr val="000000"/>
                </a:solidFill>
                <a:latin typeface="Arial (Body)"/>
                <a:ea typeface="+mn-ea"/>
                <a:cs typeface="+mn-cs"/>
              </a:rPr>
              <a:t>This is a tedious and difficult format for people</a:t>
            </a:r>
          </a:p>
          <a:p>
            <a:pPr>
              <a:spcAft>
                <a:spcPct val="0"/>
              </a:spcAft>
              <a:tabLst/>
            </a:pPr>
            <a:r>
              <a:rPr lang="en-US" sz="2200" kern="1200" dirty="0">
                <a:solidFill>
                  <a:srgbClr val="000000"/>
                </a:solidFill>
                <a:latin typeface="Arial (Body)"/>
                <a:ea typeface="+mn-ea"/>
                <a:cs typeface="+mn-cs"/>
              </a:rPr>
              <a:t>Programming languages allow us to use words instead of numbers</a:t>
            </a:r>
          </a:p>
          <a:p>
            <a:pPr>
              <a:spcAft>
                <a:spcPct val="0"/>
              </a:spcAft>
              <a:tabLst/>
            </a:pPr>
            <a:r>
              <a:rPr lang="en-US" sz="2200" kern="1200" dirty="0">
                <a:solidFill>
                  <a:srgbClr val="000000"/>
                </a:solidFill>
                <a:latin typeface="Arial (Body)"/>
                <a:ea typeface="+mn-ea"/>
                <a:cs typeface="+mn-cs"/>
              </a:rPr>
              <a:t>Special software called a compiler converts the programming language statements to machine language </a:t>
            </a:r>
            <a:r>
              <a:rPr lang="en-US" sz="2200" kern="1200" dirty="0" smtClean="0">
                <a:solidFill>
                  <a:srgbClr val="000000"/>
                </a:solidFill>
                <a:latin typeface="Arial (Body)"/>
                <a:ea typeface="+mn-ea"/>
                <a:cs typeface="+mn-cs"/>
              </a:rPr>
              <a:t>instructions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947307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Popular Programming Languages</a:t>
            </a:r>
            <a:endParaRPr lang="en-US" kern="1200" dirty="0">
              <a:latin typeface="Times New Roman" panose="02020603050405020304" pitchFamily="18" charset="0"/>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1124158574"/>
              </p:ext>
            </p:extLst>
          </p:nvPr>
        </p:nvGraphicFramePr>
        <p:xfrm>
          <a:off x="457200" y="1636501"/>
          <a:ext cx="8229600" cy="4474289"/>
        </p:xfrm>
        <a:graphic>
          <a:graphicData uri="http://schemas.openxmlformats.org/drawingml/2006/table">
            <a:tbl>
              <a:tblPr firstRow="1" bandRow="1">
                <a:tableStyleId>{9D7B26C5-4107-4FEC-AEDC-1716B250A1EF}</a:tableStyleId>
              </a:tblPr>
              <a:tblGrid>
                <a:gridCol w="1857375">
                  <a:extLst>
                    <a:ext uri="{9D8B030D-6E8A-4147-A177-3AD203B41FA5}">
                      <a16:colId xmlns:a16="http://schemas.microsoft.com/office/drawing/2014/main" val="1941368301"/>
                    </a:ext>
                  </a:extLst>
                </a:gridCol>
                <a:gridCol w="6372225">
                  <a:extLst>
                    <a:ext uri="{9D8B030D-6E8A-4147-A177-3AD203B41FA5}">
                      <a16:colId xmlns:a16="http://schemas.microsoft.com/office/drawing/2014/main" val="1558137922"/>
                    </a:ext>
                  </a:extLst>
                </a:gridCol>
              </a:tblGrid>
              <a:tr h="473188">
                <a:tc>
                  <a:txBody>
                    <a:bodyPr/>
                    <a:lstStyle/>
                    <a:p>
                      <a:r>
                        <a:rPr lang="en-US" sz="1600" u="none" strike="noStrike" cap="none" baseline="0" dirty="0" smtClean="0">
                          <a:sym typeface="Arial"/>
                        </a:rPr>
                        <a:t>Language</a:t>
                      </a:r>
                      <a:endParaRPr lang="en-US" sz="1600" dirty="0">
                        <a:latin typeface="+mn-lt"/>
                      </a:endParaRPr>
                    </a:p>
                  </a:txBody>
                  <a:tcPr anchor="ctr"/>
                </a:tc>
                <a:tc>
                  <a:txBody>
                    <a:bodyPr/>
                    <a:lstStyle/>
                    <a:p>
                      <a:r>
                        <a:rPr lang="en-US" sz="1600" u="none" strike="noStrike" cap="none" baseline="0" dirty="0" smtClean="0">
                          <a:sym typeface="Arial"/>
                        </a:rPr>
                        <a:t>Description</a:t>
                      </a:r>
                      <a:endParaRPr lang="en-US" sz="1600" dirty="0">
                        <a:latin typeface="+mn-lt"/>
                      </a:endParaRPr>
                    </a:p>
                  </a:txBody>
                  <a:tcPr anchor="ctr"/>
                </a:tc>
                <a:extLst>
                  <a:ext uri="{0D108BD9-81ED-4DB2-BD59-A6C34878D82A}">
                    <a16:rowId xmlns:a16="http://schemas.microsoft.com/office/drawing/2014/main" val="2011551957"/>
                  </a:ext>
                </a:extLst>
              </a:tr>
              <a:tr h="545283">
                <a:tc>
                  <a:txBody>
                    <a:bodyPr/>
                    <a:lstStyle/>
                    <a:p>
                      <a:r>
                        <a:rPr lang="en-US" sz="1600" u="none" strike="noStrike" cap="none" baseline="0" dirty="0" smtClean="0">
                          <a:solidFill>
                            <a:schemeClr val="tx1"/>
                          </a:solidFill>
                          <a:sym typeface="Arial"/>
                        </a:rPr>
                        <a:t>Visual Basic, </a:t>
                      </a:r>
                      <a:r>
                        <a:rPr lang="en-US" sz="1600" u="none" strike="noStrike" cap="none" baseline="0" dirty="0" smtClean="0">
                          <a:solidFill>
                            <a:schemeClr val="bg1"/>
                          </a:solidFill>
                          <a:sym typeface="Arial"/>
                        </a:rPr>
                        <a:t>C Sharp</a:t>
                      </a:r>
                      <a:endParaRPr lang="en-US" sz="1600" dirty="0">
                        <a:solidFill>
                          <a:schemeClr val="bg1"/>
                        </a:solidFill>
                        <a:latin typeface="+mn-lt"/>
                      </a:endParaRPr>
                    </a:p>
                  </a:txBody>
                  <a:tcPr>
                    <a:noFill/>
                  </a:tcPr>
                </a:tc>
                <a:tc>
                  <a:txBody>
                    <a:bodyPr/>
                    <a:lstStyle/>
                    <a:p>
                      <a:r>
                        <a:rPr lang="en-US" sz="1600" u="none" strike="noStrike" cap="none" baseline="0" dirty="0" smtClean="0">
                          <a:sym typeface="Arial"/>
                        </a:rPr>
                        <a:t>Popular programming languages for building Windows and Web applications.</a:t>
                      </a:r>
                      <a:endParaRPr lang="en-US" sz="1600" dirty="0">
                        <a:latin typeface="+mn-lt"/>
                      </a:endParaRPr>
                    </a:p>
                  </a:txBody>
                  <a:tcPr>
                    <a:noFill/>
                  </a:tcPr>
                </a:tc>
                <a:extLst>
                  <a:ext uri="{0D108BD9-81ED-4DB2-BD59-A6C34878D82A}">
                    <a16:rowId xmlns:a16="http://schemas.microsoft.com/office/drawing/2014/main" val="1547343043"/>
                  </a:ext>
                </a:extLst>
              </a:tr>
              <a:tr h="686357">
                <a:tc>
                  <a:txBody>
                    <a:bodyPr/>
                    <a:lstStyle/>
                    <a:p>
                      <a:r>
                        <a:rPr lang="en-US" sz="1600" u="none" strike="noStrike" cap="none" baseline="0" dirty="0" smtClean="0">
                          <a:sym typeface="Arial"/>
                        </a:rPr>
                        <a:t>C, C++</a:t>
                      </a:r>
                      <a:endParaRPr lang="en-US" sz="1600" dirty="0">
                        <a:latin typeface="+mn-lt"/>
                      </a:endParaRPr>
                    </a:p>
                  </a:txBody>
                  <a:tcPr/>
                </a:tc>
                <a:tc>
                  <a:txBody>
                    <a:bodyPr/>
                    <a:lstStyle/>
                    <a:p>
                      <a:r>
                        <a:rPr lang="en-US" sz="1600" u="none" strike="noStrike" cap="none" baseline="0" dirty="0" smtClean="0">
                          <a:sym typeface="Arial"/>
                        </a:rPr>
                        <a:t>Powerful advanced programming languages that emphasize flexibility and fast running times. C++ is also object-oriented.</a:t>
                      </a:r>
                      <a:endParaRPr lang="en-US" sz="1600" dirty="0">
                        <a:latin typeface="+mn-lt"/>
                      </a:endParaRPr>
                    </a:p>
                  </a:txBody>
                  <a:tcPr/>
                </a:tc>
                <a:extLst>
                  <a:ext uri="{0D108BD9-81ED-4DB2-BD59-A6C34878D82A}">
                    <a16:rowId xmlns:a16="http://schemas.microsoft.com/office/drawing/2014/main" val="252561630"/>
                  </a:ext>
                </a:extLst>
              </a:tr>
              <a:tr h="889722">
                <a:tc>
                  <a:txBody>
                    <a:bodyPr/>
                    <a:lstStyle/>
                    <a:p>
                      <a:r>
                        <a:rPr lang="en-US" sz="1600" u="none" strike="noStrike" cap="none" baseline="0" dirty="0" smtClean="0">
                          <a:sym typeface="Arial"/>
                        </a:rPr>
                        <a:t>Java</a:t>
                      </a:r>
                      <a:endParaRPr lang="en-US" sz="1600" dirty="0">
                        <a:latin typeface="+mn-lt"/>
                      </a:endParaRPr>
                    </a:p>
                  </a:txBody>
                  <a:tcPr>
                    <a:noFill/>
                  </a:tcPr>
                </a:tc>
                <a:tc>
                  <a:txBody>
                    <a:bodyPr/>
                    <a:lstStyle/>
                    <a:p>
                      <a:r>
                        <a:rPr lang="en-US" sz="1600" u="none" strike="noStrike" cap="none" baseline="0" dirty="0" smtClean="0">
                          <a:sym typeface="Arial"/>
                        </a:rPr>
                        <a:t>Flexible and powerful programming language that runs on many different computer systems. Often used to teach object-oriented programming.</a:t>
                      </a:r>
                      <a:endParaRPr lang="en-US" sz="1600" dirty="0">
                        <a:latin typeface="+mn-lt"/>
                      </a:endParaRPr>
                    </a:p>
                  </a:txBody>
                  <a:tcPr>
                    <a:noFill/>
                  </a:tcPr>
                </a:tc>
                <a:extLst>
                  <a:ext uri="{0D108BD9-81ED-4DB2-BD59-A6C34878D82A}">
                    <a16:rowId xmlns:a16="http://schemas.microsoft.com/office/drawing/2014/main" val="2692742400"/>
                  </a:ext>
                </a:extLst>
              </a:tr>
              <a:tr h="686357">
                <a:tc>
                  <a:txBody>
                    <a:bodyPr/>
                    <a:lstStyle/>
                    <a:p>
                      <a:r>
                        <a:rPr lang="en-US" sz="1600" u="none" strike="noStrike" cap="none" baseline="0" dirty="0" smtClean="0">
                          <a:sym typeface="Arial"/>
                        </a:rPr>
                        <a:t>Python</a:t>
                      </a:r>
                      <a:endParaRPr lang="en-US" sz="1600" dirty="0">
                        <a:latin typeface="+mn-lt"/>
                      </a:endParaRPr>
                    </a:p>
                  </a:txBody>
                  <a:tcPr/>
                </a:tc>
                <a:tc>
                  <a:txBody>
                    <a:bodyPr/>
                    <a:lstStyle/>
                    <a:p>
                      <a:r>
                        <a:rPr lang="en-US" sz="1600" u="none" strike="noStrike" cap="none" baseline="0" dirty="0" smtClean="0">
                          <a:sym typeface="Arial"/>
                        </a:rPr>
                        <a:t>Simple, yet powerful programming language used for graphics and small applications.</a:t>
                      </a:r>
                      <a:endParaRPr lang="en-US" sz="1600" dirty="0">
                        <a:latin typeface="+mn-lt"/>
                      </a:endParaRPr>
                    </a:p>
                  </a:txBody>
                  <a:tcPr/>
                </a:tc>
                <a:extLst>
                  <a:ext uri="{0D108BD9-81ED-4DB2-BD59-A6C34878D82A}">
                    <a16:rowId xmlns:a16="http://schemas.microsoft.com/office/drawing/2014/main" val="1336735533"/>
                  </a:ext>
                </a:extLst>
              </a:tr>
              <a:tr h="473188">
                <a:tc>
                  <a:txBody>
                    <a:bodyPr/>
                    <a:lstStyle/>
                    <a:p>
                      <a:r>
                        <a:rPr lang="en-US" sz="1600" u="none" strike="noStrike" cap="none" baseline="0" dirty="0" smtClean="0">
                          <a:sym typeface="Arial"/>
                        </a:rPr>
                        <a:t>P</a:t>
                      </a:r>
                      <a:r>
                        <a:rPr lang="en-US" sz="100" u="none" strike="noStrike" cap="none" baseline="0" dirty="0" smtClean="0">
                          <a:sym typeface="Arial"/>
                        </a:rPr>
                        <a:t> </a:t>
                      </a:r>
                      <a:r>
                        <a:rPr lang="en-US" sz="1600" u="none" strike="noStrike" cap="none" baseline="0" dirty="0" smtClean="0">
                          <a:sym typeface="Arial"/>
                        </a:rPr>
                        <a:t>H</a:t>
                      </a:r>
                      <a:r>
                        <a:rPr lang="en-US" sz="100" u="none" strike="noStrike" cap="none" baseline="0" dirty="0" smtClean="0">
                          <a:sym typeface="Arial"/>
                        </a:rPr>
                        <a:t> </a:t>
                      </a:r>
                      <a:r>
                        <a:rPr lang="en-US" sz="1600" u="none" strike="noStrike" cap="none" baseline="0" dirty="0" smtClean="0">
                          <a:sym typeface="Arial"/>
                        </a:rPr>
                        <a:t>P</a:t>
                      </a:r>
                      <a:endParaRPr lang="en-US" sz="1600" dirty="0">
                        <a:latin typeface="+mn-lt"/>
                      </a:endParaRPr>
                    </a:p>
                  </a:txBody>
                  <a:tcPr>
                    <a:noFill/>
                  </a:tcPr>
                </a:tc>
                <a:tc>
                  <a:txBody>
                    <a:bodyPr/>
                    <a:lstStyle/>
                    <a:p>
                      <a:r>
                        <a:rPr lang="en-US" sz="1600" u="none" strike="noStrike" cap="none" baseline="0" dirty="0" smtClean="0">
                          <a:sym typeface="Arial"/>
                        </a:rPr>
                        <a:t>Programming language used for creating interactive Web sites.</a:t>
                      </a:r>
                      <a:endParaRPr lang="en-US" sz="1600" dirty="0">
                        <a:latin typeface="+mn-lt"/>
                      </a:endParaRPr>
                    </a:p>
                  </a:txBody>
                  <a:tcPr>
                    <a:noFill/>
                  </a:tcPr>
                </a:tc>
                <a:extLst>
                  <a:ext uri="{0D108BD9-81ED-4DB2-BD59-A6C34878D82A}">
                    <a16:rowId xmlns:a16="http://schemas.microsoft.com/office/drawing/2014/main" val="2193392651"/>
                  </a:ext>
                </a:extLst>
              </a:tr>
              <a:tr h="686357">
                <a:tc>
                  <a:txBody>
                    <a:bodyPr/>
                    <a:lstStyle/>
                    <a:p>
                      <a:r>
                        <a:rPr lang="en-US" sz="1600" u="none" strike="noStrike" cap="none" baseline="0" dirty="0" smtClean="0">
                          <a:sym typeface="Arial"/>
                        </a:rPr>
                        <a:t>JavaScript</a:t>
                      </a:r>
                      <a:endParaRPr lang="en-US" sz="1600" dirty="0">
                        <a:latin typeface="+mn-lt"/>
                      </a:endParaRPr>
                    </a:p>
                  </a:txBody>
                  <a:tcPr/>
                </a:tc>
                <a:tc>
                  <a:txBody>
                    <a:bodyPr/>
                    <a:lstStyle/>
                    <a:p>
                      <a:r>
                        <a:rPr lang="en-US" sz="1600" u="none" strike="noStrike" cap="none" baseline="0" dirty="0" smtClean="0">
                          <a:sym typeface="Arial"/>
                        </a:rPr>
                        <a:t>Scripting language used in Web applications that provides rich user interfaces for Web browsers.</a:t>
                      </a:r>
                      <a:endParaRPr lang="en-US" sz="1600" dirty="0">
                        <a:latin typeface="+mn-lt"/>
                      </a:endParaRPr>
                    </a:p>
                  </a:txBody>
                  <a:tcPr/>
                </a:tc>
                <a:extLst>
                  <a:ext uri="{0D108BD9-81ED-4DB2-BD59-A6C34878D82A}">
                    <a16:rowId xmlns:a16="http://schemas.microsoft.com/office/drawing/2014/main" val="941995204"/>
                  </a:ext>
                </a:extLst>
              </a:tr>
            </a:tbl>
          </a:graphicData>
        </a:graphic>
      </p:graphicFrame>
      <p:graphicFrame>
        <p:nvGraphicFramePr>
          <p:cNvPr id="4" name="Object 3" descr="C Sharp"/>
          <p:cNvGraphicFramePr>
            <a:graphicFrameLocks noChangeAspect="1"/>
          </p:cNvGraphicFramePr>
          <p:nvPr>
            <p:extLst>
              <p:ext uri="{D42A27DB-BD31-4B8C-83A1-F6EECF244321}">
                <p14:modId xmlns:p14="http://schemas.microsoft.com/office/powerpoint/2010/main" val="3750738138"/>
              </p:ext>
            </p:extLst>
          </p:nvPr>
        </p:nvGraphicFramePr>
        <p:xfrm>
          <a:off x="1726389" y="2188913"/>
          <a:ext cx="315668" cy="232602"/>
        </p:xfrm>
        <a:graphic>
          <a:graphicData uri="http://schemas.openxmlformats.org/presentationml/2006/ole">
            <mc:AlternateContent xmlns:mc="http://schemas.openxmlformats.org/markup-compatibility/2006">
              <mc:Choice xmlns:v="urn:schemas-microsoft-com:vml" Requires="v">
                <p:oleObj spid="_x0000_s2138"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1726389" y="2188913"/>
                        <a:ext cx="315668" cy="232602"/>
                      </a:xfrm>
                      <a:prstGeom prst="rect">
                        <a:avLst/>
                      </a:prstGeom>
                    </p:spPr>
                  </p:pic>
                </p:oleObj>
              </mc:Fallback>
            </mc:AlternateContent>
          </a:graphicData>
        </a:graphic>
      </p:graphicFrame>
    </p:spTree>
    <p:extLst>
      <p:ext uri="{BB962C8B-B14F-4D97-AF65-F5344CB8AC3E}">
        <p14:creationId xmlns:p14="http://schemas.microsoft.com/office/powerpoint/2010/main" val="223755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solidFill>
                  <a:schemeClr val="tx2"/>
                </a:solidFill>
                <a:latin typeface="Times New Roman" panose="02020603050405020304" pitchFamily="18" charset="0"/>
                <a:ea typeface="+mj-ea"/>
                <a:cs typeface="+mj-cs"/>
              </a:rPr>
              <a:t>Learning Objectives</a:t>
            </a:r>
            <a:endParaRPr lang="en-US" kern="120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idx="1"/>
          </p:nvPr>
        </p:nvSpPr>
        <p:spPr/>
        <p:txBody>
          <a:bodyPr/>
          <a:lstStyle/>
          <a:p>
            <a:pPr marL="0" indent="0">
              <a:buNone/>
            </a:pPr>
            <a:r>
              <a:rPr lang="en-US" sz="2400" b="1" dirty="0">
                <a:solidFill>
                  <a:schemeClr val="tx2"/>
                </a:solidFill>
                <a:latin typeface="Arial (Body)"/>
              </a:rPr>
              <a:t>1.1</a:t>
            </a:r>
            <a:r>
              <a:rPr lang="en-US" sz="2400" dirty="0">
                <a:latin typeface="Arial (Body)"/>
              </a:rPr>
              <a:t> Computer Systems: Hardware and Software</a:t>
            </a:r>
          </a:p>
          <a:p>
            <a:pPr marL="0" indent="0">
              <a:buNone/>
            </a:pPr>
            <a:r>
              <a:rPr lang="en-US" sz="2400" b="1" dirty="0">
                <a:solidFill>
                  <a:schemeClr val="tx2"/>
                </a:solidFill>
                <a:latin typeface="Arial (Body)"/>
              </a:rPr>
              <a:t>1.2</a:t>
            </a:r>
            <a:r>
              <a:rPr lang="en-US" sz="2400" dirty="0">
                <a:latin typeface="Arial (Body)"/>
              </a:rPr>
              <a:t> Programs and Programming Languages</a:t>
            </a:r>
          </a:p>
          <a:p>
            <a:pPr marL="0" indent="0">
              <a:buNone/>
            </a:pPr>
            <a:r>
              <a:rPr lang="en-US" sz="2400" b="1" dirty="0">
                <a:solidFill>
                  <a:schemeClr val="tx2"/>
                </a:solidFill>
                <a:latin typeface="Arial (Body)"/>
              </a:rPr>
              <a:t>1.3</a:t>
            </a:r>
            <a:r>
              <a:rPr lang="en-US" sz="2400" dirty="0">
                <a:latin typeface="Arial (Body)"/>
              </a:rPr>
              <a:t> More about Controls and Programming</a:t>
            </a:r>
          </a:p>
          <a:p>
            <a:pPr marL="0" indent="0">
              <a:buNone/>
            </a:pPr>
            <a:r>
              <a:rPr lang="en-US" sz="2400" b="1" dirty="0">
                <a:solidFill>
                  <a:schemeClr val="tx2"/>
                </a:solidFill>
                <a:latin typeface="Arial (Body)"/>
              </a:rPr>
              <a:t>1.4</a:t>
            </a:r>
            <a:r>
              <a:rPr lang="en-US" sz="2400" dirty="0">
                <a:latin typeface="Arial (Body)"/>
              </a:rPr>
              <a:t> The Programming Process</a:t>
            </a:r>
          </a:p>
          <a:p>
            <a:pPr marL="0" indent="0">
              <a:buNone/>
            </a:pPr>
            <a:r>
              <a:rPr lang="en-US" sz="2400" b="1" dirty="0">
                <a:solidFill>
                  <a:schemeClr val="tx2"/>
                </a:solidFill>
                <a:latin typeface="Arial (Body)"/>
              </a:rPr>
              <a:t>1.5</a:t>
            </a:r>
            <a:r>
              <a:rPr lang="en-US" sz="2400" dirty="0">
                <a:latin typeface="Arial (Body)"/>
              </a:rPr>
              <a:t> Visual </a:t>
            </a:r>
            <a:r>
              <a:rPr lang="en-US" sz="2400" dirty="0" smtClean="0">
                <a:latin typeface="Arial (Body)"/>
              </a:rPr>
              <a:t>Studio</a:t>
            </a:r>
            <a:endParaRPr lang="en-US" sz="2400" dirty="0">
              <a:latin typeface="Arial (Body)"/>
            </a:endParaRPr>
          </a:p>
        </p:txBody>
      </p:sp>
    </p:spTree>
    <p:extLst>
      <p:ext uri="{BB962C8B-B14F-4D97-AF65-F5344CB8AC3E}">
        <p14:creationId xmlns:p14="http://schemas.microsoft.com/office/powerpoint/2010/main" val="14423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What is a Program Made of?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824367"/>
          </a:xfrm>
        </p:spPr>
        <p:txBody>
          <a:bodyPr wrap="square" lIns="91425" tIns="91425" rIns="91425" bIns="91425">
            <a:spAutoFit/>
          </a:bodyPr>
          <a:lstStyle/>
          <a:p>
            <a:pPr>
              <a:spcAft>
                <a:spcPct val="0"/>
              </a:spcAft>
              <a:tabLst/>
            </a:pPr>
            <a:r>
              <a:rPr lang="en-US" sz="1800" kern="1200" dirty="0">
                <a:solidFill>
                  <a:srgbClr val="000000"/>
                </a:solidFill>
                <a:latin typeface="+mn-lt"/>
                <a:ea typeface="+mn-ea"/>
                <a:cs typeface="+mn-cs"/>
              </a:rPr>
              <a:t>Keywords (Reserved Words)</a:t>
            </a:r>
          </a:p>
          <a:p>
            <a:pPr marL="741600" lvl="1" indent="-284400">
              <a:spcAft>
                <a:spcPct val="0"/>
              </a:spcAft>
              <a:buFont typeface="Arial" panose="020B0604020202020204" pitchFamily="34" charset="0"/>
              <a:buChar char="–"/>
            </a:pPr>
            <a:r>
              <a:rPr lang="en-US" sz="1800" kern="1200" dirty="0">
                <a:solidFill>
                  <a:srgbClr val="000000"/>
                </a:solidFill>
                <a:latin typeface="+mn-lt"/>
                <a:ea typeface="+mn-ea"/>
                <a:cs typeface="+mn-cs"/>
              </a:rPr>
              <a:t>Words with special meaning  that make up a high-level programming language, cannot be used for any other purpose</a:t>
            </a:r>
          </a:p>
          <a:p>
            <a:pPr>
              <a:spcAft>
                <a:spcPct val="0"/>
              </a:spcAft>
              <a:tabLst/>
            </a:pPr>
            <a:r>
              <a:rPr lang="en-US" sz="1800" kern="1200" dirty="0">
                <a:solidFill>
                  <a:srgbClr val="000000"/>
                </a:solidFill>
                <a:latin typeface="+mn-lt"/>
                <a:ea typeface="+mn-ea"/>
                <a:cs typeface="+mn-cs"/>
              </a:rPr>
              <a:t>Operators</a:t>
            </a:r>
          </a:p>
          <a:p>
            <a:pPr marL="741600" lvl="1" indent="-284400">
              <a:spcAft>
                <a:spcPct val="0"/>
              </a:spcAft>
              <a:buFont typeface="Arial" panose="020B0604020202020204" pitchFamily="34" charset="0"/>
              <a:buChar char="–"/>
            </a:pPr>
            <a:r>
              <a:rPr lang="en-US" sz="1800" kern="1200" dirty="0">
                <a:solidFill>
                  <a:srgbClr val="000000"/>
                </a:solidFill>
                <a:latin typeface="+mn-lt"/>
                <a:ea typeface="+mn-ea"/>
                <a:cs typeface="+mn-cs"/>
              </a:rPr>
              <a:t>Special symbols that perform various operations on data</a:t>
            </a:r>
          </a:p>
          <a:p>
            <a:pPr marL="255651" lvl="0" indent="-255651">
              <a:spcAft>
                <a:spcPct val="0"/>
              </a:spcAft>
              <a:tabLst/>
            </a:pPr>
            <a:r>
              <a:rPr lang="en-US" sz="1800" kern="1200" dirty="0" smtClean="0">
                <a:solidFill>
                  <a:srgbClr val="000000"/>
                </a:solidFill>
                <a:latin typeface="+mn-lt"/>
                <a:ea typeface="+mn-ea"/>
                <a:cs typeface="+mn-cs"/>
              </a:rPr>
              <a:t>Variables</a:t>
            </a:r>
            <a:endParaRPr lang="en-US" sz="1800" kern="1200" dirty="0">
              <a:solidFill>
                <a:srgbClr val="000000"/>
              </a:solidFill>
              <a:latin typeface="+mn-lt"/>
              <a:ea typeface="+mn-ea"/>
              <a:cs typeface="+mn-cs"/>
            </a:endParaRPr>
          </a:p>
          <a:p>
            <a:pPr marL="741600" lvl="1" indent="-284400"/>
            <a:r>
              <a:rPr lang="en-US" sz="1800" dirty="0">
                <a:latin typeface="+mn-lt"/>
              </a:rPr>
              <a:t>Used to store data in memory, named by the </a:t>
            </a:r>
            <a:r>
              <a:rPr lang="en-US" sz="1800" dirty="0" smtClean="0">
                <a:latin typeface="+mn-lt"/>
              </a:rPr>
              <a:t>programmer</a:t>
            </a:r>
          </a:p>
          <a:p>
            <a:r>
              <a:rPr lang="en-US" sz="1800" dirty="0">
                <a:latin typeface="+mn-lt"/>
              </a:rPr>
              <a:t>Syntax</a:t>
            </a:r>
          </a:p>
          <a:p>
            <a:pPr lvl="1"/>
            <a:r>
              <a:rPr lang="en-US" sz="1800" dirty="0">
                <a:latin typeface="+mn-lt"/>
              </a:rPr>
              <a:t>Set of rules</a:t>
            </a:r>
          </a:p>
          <a:p>
            <a:pPr lvl="1"/>
            <a:r>
              <a:rPr lang="en-US" sz="1800" dirty="0">
                <a:latin typeface="+mn-lt"/>
              </a:rPr>
              <a:t>Similar to the syntax (rules) of a spoken language, such as English, but must be strictly followed</a:t>
            </a:r>
          </a:p>
          <a:p>
            <a:pPr lvl="1"/>
            <a:r>
              <a:rPr lang="en-US" sz="1800" dirty="0">
                <a:latin typeface="+mn-lt"/>
              </a:rPr>
              <a:t>If even a single syntax error appears in a program, it will not compile or </a:t>
            </a:r>
            <a:r>
              <a:rPr lang="en-US" sz="1800" dirty="0" smtClean="0">
                <a:latin typeface="+mn-lt"/>
              </a:rPr>
              <a:t>execute</a:t>
            </a:r>
            <a:endParaRPr lang="en-US" sz="1800" dirty="0">
              <a:latin typeface="+mn-lt"/>
            </a:endParaRPr>
          </a:p>
        </p:txBody>
      </p:sp>
    </p:spTree>
    <p:extLst>
      <p:ext uri="{BB962C8B-B14F-4D97-AF65-F5344CB8AC3E}">
        <p14:creationId xmlns:p14="http://schemas.microsoft.com/office/powerpoint/2010/main" val="2166010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What is a Program Made of?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724066"/>
          </a:xfrm>
        </p:spPr>
        <p:txBody>
          <a:bodyPr wrap="square" lIns="91425" tIns="91425" rIns="91425" bIns="91425">
            <a:spAutoFit/>
          </a:bodyPr>
          <a:lstStyle/>
          <a:p>
            <a:pPr marL="255651" lvl="0" indent="-255651">
              <a:spcAft>
                <a:spcPct val="0"/>
              </a:spcAft>
              <a:tabLst/>
            </a:pPr>
            <a:r>
              <a:rPr lang="en-US" sz="2000" kern="1200" dirty="0">
                <a:solidFill>
                  <a:srgbClr val="000000"/>
                </a:solidFill>
                <a:latin typeface="Arial (Body)"/>
                <a:ea typeface="+mn-ea"/>
                <a:cs typeface="+mn-cs"/>
              </a:rPr>
              <a:t>Statements</a:t>
            </a:r>
          </a:p>
          <a:p>
            <a:pPr marL="741600" lvl="1" indent="-284400">
              <a:spcAft>
                <a:spcPct val="0"/>
              </a:spcAft>
            </a:pPr>
            <a:r>
              <a:rPr lang="en-US" sz="2000" kern="1200" dirty="0">
                <a:solidFill>
                  <a:srgbClr val="000000"/>
                </a:solidFill>
                <a:latin typeface="Arial (Body)"/>
                <a:ea typeface="+mn-ea"/>
                <a:cs typeface="+mn-cs"/>
              </a:rPr>
              <a:t>Instructions made up of keywords, variables, and operators.</a:t>
            </a:r>
          </a:p>
          <a:p>
            <a:pPr marL="741600" lvl="1" indent="-284400">
              <a:spcAft>
                <a:spcPct val="0"/>
              </a:spcAft>
            </a:pPr>
            <a:r>
              <a:rPr lang="en-US" sz="2000" kern="1200" dirty="0">
                <a:solidFill>
                  <a:srgbClr val="000000"/>
                </a:solidFill>
                <a:latin typeface="Arial (Body)"/>
                <a:ea typeface="+mn-ea"/>
                <a:cs typeface="+mn-cs"/>
              </a:rPr>
              <a:t>Called source code, or simply code</a:t>
            </a:r>
          </a:p>
          <a:p>
            <a:pPr marL="255651" lvl="0" indent="-255651">
              <a:spcAft>
                <a:spcPct val="0"/>
              </a:spcAft>
              <a:tabLst/>
            </a:pPr>
            <a:r>
              <a:rPr lang="en-US" sz="2000" kern="1200" dirty="0">
                <a:solidFill>
                  <a:srgbClr val="000000"/>
                </a:solidFill>
                <a:latin typeface="Arial (Body)"/>
                <a:ea typeface="+mn-ea"/>
                <a:cs typeface="+mn-cs"/>
              </a:rPr>
              <a:t>Procedures</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Set of programming statements that perform a specific task</a:t>
            </a:r>
          </a:p>
          <a:p>
            <a:pPr marL="255651" lvl="0" indent="-255651">
              <a:spcAft>
                <a:spcPct val="0"/>
              </a:spcAft>
              <a:tabLst/>
            </a:pPr>
            <a:r>
              <a:rPr lang="en-US" sz="2000" kern="1200" dirty="0">
                <a:solidFill>
                  <a:srgbClr val="000000"/>
                </a:solidFill>
                <a:latin typeface="Arial (Body)"/>
                <a:ea typeface="+mn-ea"/>
                <a:cs typeface="+mn-cs"/>
              </a:rPr>
              <a:t>Comments (Remarks)</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Ignored when the program runs, help human reader understand the purpose of programming statements</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In Visual Basic, any statement that begins with an apostrophe </a:t>
            </a:r>
            <a:r>
              <a:rPr lang="en-US" sz="2000" kern="1200" dirty="0" smtClean="0">
                <a:solidFill>
                  <a:srgbClr val="000000"/>
                </a:solidFill>
                <a:latin typeface="Arial (Body)"/>
                <a:ea typeface="+mn-ea"/>
                <a:cs typeface="+mn-cs"/>
              </a:rPr>
              <a:t>(')</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3964988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Graphical User Interfaces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The people who use a program are known as users</a:t>
            </a:r>
          </a:p>
          <a:p>
            <a:pPr>
              <a:spcAft>
                <a:spcPct val="0"/>
              </a:spcAft>
              <a:tabLst/>
            </a:pPr>
            <a:r>
              <a:rPr lang="en-US" sz="2400" kern="1200" dirty="0">
                <a:solidFill>
                  <a:srgbClr val="000000"/>
                </a:solidFill>
                <a:latin typeface="Arial (Body)"/>
                <a:ea typeface="+mn-ea"/>
                <a:cs typeface="+mn-cs"/>
              </a:rPr>
              <a:t>The part of a program that users interact with is known as the user interface</a:t>
            </a:r>
          </a:p>
          <a:p>
            <a:pPr>
              <a:spcAft>
                <a:spcPct val="0"/>
              </a:spcAft>
              <a:tabLst/>
            </a:pPr>
            <a:r>
              <a:rPr lang="en-US" sz="2400" kern="1200" dirty="0">
                <a:solidFill>
                  <a:srgbClr val="000000"/>
                </a:solidFill>
                <a:latin typeface="Arial (Body)"/>
                <a:ea typeface="+mn-ea"/>
                <a:cs typeface="+mn-cs"/>
              </a:rPr>
              <a:t>A graphical user interface or </a:t>
            </a:r>
            <a:r>
              <a:rPr lang="en-US" sz="24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 (</a:t>
            </a:r>
            <a:r>
              <a:rPr lang="en-US" sz="2400" kern="1200" dirty="0">
                <a:solidFill>
                  <a:srgbClr val="000000"/>
                </a:solidFill>
                <a:latin typeface="Arial (Body)"/>
                <a:ea typeface="+mn-ea"/>
                <a:cs typeface="+mn-cs"/>
              </a:rPr>
              <a:t>pronounced </a:t>
            </a:r>
            <a:r>
              <a:rPr lang="en-US" sz="2400" b="1" kern="1200" dirty="0">
                <a:solidFill>
                  <a:srgbClr val="000000"/>
                </a:solidFill>
                <a:latin typeface="Arial (Body)"/>
                <a:ea typeface="+mn-ea"/>
                <a:cs typeface="+mn-cs"/>
              </a:rPr>
              <a:t>gooey</a:t>
            </a:r>
            <a:r>
              <a:rPr lang="en-US" sz="2400" kern="1200" dirty="0">
                <a:solidFill>
                  <a:srgbClr val="000000"/>
                </a:solidFill>
                <a:latin typeface="Arial (Body)"/>
                <a:ea typeface="+mn-ea"/>
                <a:cs typeface="+mn-cs"/>
              </a:rPr>
              <a:t>) consists of one or more windows</a:t>
            </a:r>
          </a:p>
          <a:p>
            <a:pPr>
              <a:spcAft>
                <a:spcPct val="0"/>
              </a:spcAft>
              <a:tabLst/>
            </a:pPr>
            <a:r>
              <a:rPr lang="en-US" sz="2400" kern="1200" dirty="0">
                <a:solidFill>
                  <a:srgbClr val="000000"/>
                </a:solidFill>
                <a:latin typeface="Arial (Body)"/>
                <a:ea typeface="+mn-ea"/>
                <a:cs typeface="+mn-cs"/>
              </a:rPr>
              <a:t>A window is a rectangular area that contains other visual elements such as text and </a:t>
            </a:r>
            <a:r>
              <a:rPr lang="en-US" sz="2400" kern="1200" dirty="0" smtClean="0">
                <a:solidFill>
                  <a:srgbClr val="000000"/>
                </a:solidFill>
                <a:latin typeface="Arial (Body)"/>
                <a:ea typeface="+mn-ea"/>
                <a:cs typeface="+mn-cs"/>
              </a:rPr>
              <a:t>buttons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088676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A Graphical User Interface</a:t>
            </a:r>
            <a:endParaRPr lang="en-US" kern="1200" dirty="0">
              <a:latin typeface="Times New Roman" panose="02020603050405020304" pitchFamily="18" charset="0"/>
              <a:ea typeface="+mj-ea"/>
              <a:cs typeface="+mj-cs"/>
            </a:endParaRPr>
          </a:p>
        </p:txBody>
      </p:sp>
      <p:pic>
        <p:nvPicPr>
          <p:cNvPr id="4" name="Picture 2" descr="The wage calculator dialog box. There are two text boxes labeled, number of hours, and, hourly pay rate. The boxes are empty. Below the boxes, text reads, gross pay earned, 0 dollars. There are buttons at the bottom of the box for calculate gross pay and cl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658" y="1738006"/>
            <a:ext cx="5276684" cy="4242636"/>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90140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Objects and Controls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47396"/>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Visual Basic is an object-oriented programming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language</a:t>
            </a:r>
          </a:p>
          <a:p>
            <a:pPr>
              <a:spcAft>
                <a:spcPct val="0"/>
              </a:spcAft>
              <a:tabLst/>
            </a:pPr>
            <a:r>
              <a:rPr lang="en-US" sz="2400" kern="1200" dirty="0">
                <a:solidFill>
                  <a:srgbClr val="000000"/>
                </a:solidFill>
                <a:latin typeface="Arial (Body)"/>
                <a:ea typeface="+mn-ea"/>
                <a:cs typeface="+mn-cs"/>
              </a:rPr>
              <a:t>An object is an item in a program that contains data and has the ability to perform actions</a:t>
            </a:r>
          </a:p>
          <a:p>
            <a:pPr>
              <a:spcAft>
                <a:spcPct val="0"/>
              </a:spcAft>
              <a:tabLst/>
            </a:pPr>
            <a:r>
              <a:rPr lang="en-US" sz="2400" kern="1200" dirty="0">
                <a:solidFill>
                  <a:srgbClr val="000000"/>
                </a:solidFill>
                <a:latin typeface="Arial (Body)"/>
                <a:ea typeface="+mn-ea"/>
                <a:cs typeface="+mn-cs"/>
              </a:rPr>
              <a:t>The data an object contains is referred to as properties, or attributes</a:t>
            </a:r>
          </a:p>
          <a:p>
            <a:pPr>
              <a:spcAft>
                <a:spcPct val="0"/>
              </a:spcAft>
              <a:tabLst/>
            </a:pPr>
            <a:r>
              <a:rPr lang="en-US" sz="2400" kern="1200" dirty="0">
                <a:solidFill>
                  <a:srgbClr val="000000"/>
                </a:solidFill>
                <a:latin typeface="Arial (Body)"/>
                <a:ea typeface="+mn-ea"/>
                <a:cs typeface="+mn-cs"/>
              </a:rPr>
              <a:t>The operations that an object can perform are called methods</a:t>
            </a:r>
          </a:p>
          <a:p>
            <a:pPr>
              <a:spcAft>
                <a:spcPct val="0"/>
              </a:spcAft>
              <a:tabLst/>
            </a:pPr>
            <a:r>
              <a:rPr lang="en-US" sz="2400" kern="1200" dirty="0">
                <a:solidFill>
                  <a:srgbClr val="000000"/>
                </a:solidFill>
                <a:latin typeface="Arial (Body)"/>
                <a:ea typeface="+mn-ea"/>
                <a:cs typeface="+mn-cs"/>
              </a:rPr>
              <a:t>A method is a special type of procedure that belongs to an </a:t>
            </a:r>
            <a:r>
              <a:rPr lang="en-US" sz="2400" kern="1200" dirty="0" smtClean="0">
                <a:solidFill>
                  <a:srgbClr val="000000"/>
                </a:solidFill>
                <a:latin typeface="Arial (Body)"/>
                <a:ea typeface="+mn-ea"/>
                <a:cs typeface="+mn-cs"/>
              </a:rPr>
              <a:t>object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48386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Objects and Controls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85731"/>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A control is specific type of object that usually appears in a program’s graphical user interface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The window that contains the other elements is known as a Form control</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The small boxes that accept input are known as TextBox controls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The areas that simply display text are known as Label controls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The buttons that perform operations when clicked with the mouse are known as Button </a:t>
            </a:r>
            <a:r>
              <a:rPr lang="en-US" sz="2400" kern="1200" dirty="0" smtClean="0">
                <a:solidFill>
                  <a:srgbClr val="000000"/>
                </a:solidFill>
                <a:latin typeface="Arial (Body)"/>
                <a:ea typeface="+mn-ea"/>
                <a:cs typeface="+mn-cs"/>
              </a:rPr>
              <a:t>controls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43109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Types of Controls</a:t>
            </a:r>
            <a:endParaRPr lang="en-US" kern="1200" dirty="0">
              <a:latin typeface="Times New Roman" panose="02020603050405020304" pitchFamily="18" charset="0"/>
              <a:ea typeface="+mj-ea"/>
              <a:cs typeface="+mj-cs"/>
            </a:endParaRPr>
          </a:p>
        </p:txBody>
      </p:sp>
      <p:pic>
        <p:nvPicPr>
          <p:cNvPr id="4" name="Picture 2" descr="The wage calculator dialog box is a form. The labels number of hours and hourly pay rate are each followed by text boxes. The final label is gross pay earned which is currently at 0 dollars. The buttons at the bottom are calculate gross pay and cl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722" y="1726257"/>
            <a:ext cx="6472557" cy="4216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9169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Event-Driven Programming</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08705"/>
          </a:xfrm>
        </p:spPr>
        <p:txBody>
          <a:bodyPr wrap="square" lIns="91425" tIns="91425" rIns="91425" bIns="91425">
            <a:spAutoFit/>
          </a:bodyPr>
          <a:lstStyle/>
          <a:p>
            <a:pPr>
              <a:spcAft>
                <a:spcPct val="0"/>
              </a:spcAft>
              <a:tabLst/>
            </a:pPr>
            <a:r>
              <a:rPr lang="en-US" sz="2200" kern="1200" dirty="0">
                <a:solidFill>
                  <a:srgbClr val="000000"/>
                </a:solidFill>
                <a:latin typeface="Arial (Body)"/>
                <a:ea typeface="+mn-ea"/>
                <a:cs typeface="+mn-cs"/>
              </a:rPr>
              <a:t>The </a:t>
            </a:r>
            <a:r>
              <a:rPr lang="en-US" sz="22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I environment </a:t>
            </a:r>
            <a:r>
              <a:rPr lang="en-US" sz="2200" kern="1200" dirty="0">
                <a:solidFill>
                  <a:srgbClr val="000000"/>
                </a:solidFill>
                <a:latin typeface="Arial (Body)"/>
                <a:ea typeface="+mn-ea"/>
                <a:cs typeface="+mn-cs"/>
              </a:rPr>
              <a:t>is event-driven</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An event is an action that takes place within a program</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All Visual Basic controls are capable of detecting various events, such as:</a:t>
            </a:r>
          </a:p>
          <a:p>
            <a:pPr lvl="2">
              <a:spcAft>
                <a:spcPct val="0"/>
              </a:spcAft>
            </a:pPr>
            <a:r>
              <a:rPr lang="en-US" sz="2200" kern="1200" dirty="0">
                <a:solidFill>
                  <a:srgbClr val="000000"/>
                </a:solidFill>
                <a:latin typeface="Arial (Body)"/>
                <a:ea typeface="+mn-ea"/>
                <a:cs typeface="+mn-cs"/>
              </a:rPr>
              <a:t>Clicking a Button control</a:t>
            </a:r>
          </a:p>
          <a:p>
            <a:pPr lvl="2">
              <a:spcAft>
                <a:spcPct val="0"/>
              </a:spcAft>
            </a:pPr>
            <a:r>
              <a:rPr lang="en-US" sz="2200" kern="1200" dirty="0">
                <a:solidFill>
                  <a:srgbClr val="000000"/>
                </a:solidFill>
                <a:latin typeface="Arial (Body)"/>
                <a:ea typeface="+mn-ea"/>
                <a:cs typeface="+mn-cs"/>
              </a:rPr>
              <a:t>Changing the text in a TextBox control</a:t>
            </a:r>
          </a:p>
          <a:p>
            <a:pPr>
              <a:spcAft>
                <a:spcPct val="0"/>
              </a:spcAft>
              <a:tabLst/>
            </a:pPr>
            <a:r>
              <a:rPr lang="en-US" sz="2200" kern="1200" dirty="0">
                <a:solidFill>
                  <a:srgbClr val="000000"/>
                </a:solidFill>
                <a:latin typeface="Arial (Body)"/>
                <a:ea typeface="+mn-ea"/>
                <a:cs typeface="+mn-cs"/>
              </a:rPr>
              <a:t>In order for a control to respond to a specific event, you must write a special type of procedure called an event handler</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Event handlers are also known as event </a:t>
            </a:r>
            <a:r>
              <a:rPr lang="en-US" sz="2200" kern="1200" dirty="0" smtClean="0">
                <a:solidFill>
                  <a:srgbClr val="000000"/>
                </a:solidFill>
                <a:latin typeface="Arial (Body)"/>
                <a:ea typeface="+mn-ea"/>
                <a:cs typeface="+mn-cs"/>
              </a:rPr>
              <a:t>procedures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281033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3400" dirty="0" smtClean="0"/>
              <a:t>1.3 More </a:t>
            </a:r>
            <a:r>
              <a:rPr lang="en-US" sz="3400" dirty="0"/>
              <a:t>about Controls and Programming</a:t>
            </a:r>
          </a:p>
        </p:txBody>
      </p:sp>
    </p:spTree>
    <p:extLst>
      <p:ext uri="{BB962C8B-B14F-4D97-AF65-F5344CB8AC3E}">
        <p14:creationId xmlns:p14="http://schemas.microsoft.com/office/powerpoint/2010/main" val="3401362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Visual Basic Controls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7" name="Text Placeholder 6"/>
          <p:cNvSpPr>
            <a:spLocks noGrp="1"/>
          </p:cNvSpPr>
          <p:nvPr>
            <p:ph type="body" idx="4294967295"/>
          </p:nvPr>
        </p:nvSpPr>
        <p:spPr>
          <a:xfrm>
            <a:off x="457199" y="1587968"/>
            <a:ext cx="8229600" cy="469900"/>
          </a:xfrm>
        </p:spPr>
        <p:txBody>
          <a:bodyPr/>
          <a:lstStyle/>
          <a:p>
            <a:pPr marL="0" indent="0">
              <a:buNone/>
            </a:pPr>
            <a:r>
              <a:rPr lang="en-US" sz="2000" b="1" dirty="0">
                <a:latin typeface="+mn-lt"/>
              </a:rPr>
              <a:t>Tutorial 1-3</a:t>
            </a:r>
            <a:r>
              <a:rPr lang="en-US" sz="2000" dirty="0">
                <a:latin typeface="+mn-lt"/>
              </a:rPr>
              <a:t> demonstrates how these controls work</a:t>
            </a:r>
          </a:p>
        </p:txBody>
      </p:sp>
      <p:graphicFrame>
        <p:nvGraphicFramePr>
          <p:cNvPr id="8" name="Table 7"/>
          <p:cNvGraphicFramePr>
            <a:graphicFrameLocks noGrp="1"/>
          </p:cNvGraphicFramePr>
          <p:nvPr>
            <p:extLst>
              <p:ext uri="{D42A27DB-BD31-4B8C-83A1-F6EECF244321}">
                <p14:modId xmlns:p14="http://schemas.microsoft.com/office/powerpoint/2010/main" val="1362547556"/>
              </p:ext>
            </p:extLst>
          </p:nvPr>
        </p:nvGraphicFramePr>
        <p:xfrm>
          <a:off x="457200" y="2148371"/>
          <a:ext cx="8229601" cy="3990024"/>
        </p:xfrm>
        <a:graphic>
          <a:graphicData uri="http://schemas.openxmlformats.org/drawingml/2006/table">
            <a:tbl>
              <a:tblPr firstRow="1" bandRow="1">
                <a:tableStyleId>{9D7B26C5-4107-4FEC-AEDC-1716B250A1EF}</a:tableStyleId>
              </a:tblPr>
              <a:tblGrid>
                <a:gridCol w="1792514">
                  <a:extLst>
                    <a:ext uri="{9D8B030D-6E8A-4147-A177-3AD203B41FA5}">
                      <a16:colId xmlns:a16="http://schemas.microsoft.com/office/drawing/2014/main" val="263559434"/>
                    </a:ext>
                  </a:extLst>
                </a:gridCol>
                <a:gridCol w="6437087">
                  <a:extLst>
                    <a:ext uri="{9D8B030D-6E8A-4147-A177-3AD203B41FA5}">
                      <a16:colId xmlns:a16="http://schemas.microsoft.com/office/drawing/2014/main" val="3556480043"/>
                    </a:ext>
                  </a:extLst>
                </a:gridCol>
              </a:tblGrid>
              <a:tr h="375444">
                <a:tc>
                  <a:txBody>
                    <a:bodyPr/>
                    <a:lstStyle/>
                    <a:p>
                      <a:r>
                        <a:rPr lang="en-US" sz="1600" b="1" u="none" strike="noStrike" cap="none" baseline="0" dirty="0" smtClean="0">
                          <a:sym typeface="Arial"/>
                        </a:rPr>
                        <a:t>Control Type</a:t>
                      </a:r>
                      <a:endParaRPr lang="en-US" sz="1600" b="1" dirty="0">
                        <a:latin typeface="+mn-lt"/>
                      </a:endParaRPr>
                    </a:p>
                  </a:txBody>
                  <a:tcPr/>
                </a:tc>
                <a:tc>
                  <a:txBody>
                    <a:bodyPr/>
                    <a:lstStyle/>
                    <a:p>
                      <a:r>
                        <a:rPr lang="en-US" sz="1600" u="none" strike="noStrike" cap="none" baseline="0" dirty="0" smtClean="0">
                          <a:sym typeface="Arial"/>
                        </a:rPr>
                        <a:t>Description</a:t>
                      </a:r>
                      <a:endParaRPr lang="en-US" sz="1600" dirty="0">
                        <a:latin typeface="+mn-lt"/>
                      </a:endParaRPr>
                    </a:p>
                  </a:txBody>
                  <a:tcPr/>
                </a:tc>
                <a:extLst>
                  <a:ext uri="{0D108BD9-81ED-4DB2-BD59-A6C34878D82A}">
                    <a16:rowId xmlns:a16="http://schemas.microsoft.com/office/drawing/2014/main" val="2098102231"/>
                  </a:ext>
                </a:extLst>
              </a:tr>
              <a:tr h="375444">
                <a:tc>
                  <a:txBody>
                    <a:bodyPr/>
                    <a:lstStyle/>
                    <a:p>
                      <a:r>
                        <a:rPr lang="en-US" sz="1600" b="1" u="none" strike="noStrike" cap="none" baseline="0" dirty="0" smtClean="0">
                          <a:sym typeface="Arial"/>
                        </a:rPr>
                        <a:t>Button</a:t>
                      </a:r>
                      <a:endParaRPr lang="en-US" sz="1600" b="1" dirty="0">
                        <a:latin typeface="+mn-lt"/>
                      </a:endParaRPr>
                    </a:p>
                  </a:txBody>
                  <a:tcPr>
                    <a:noFill/>
                  </a:tcPr>
                </a:tc>
                <a:tc>
                  <a:txBody>
                    <a:bodyPr/>
                    <a:lstStyle/>
                    <a:p>
                      <a:r>
                        <a:rPr lang="en-US" sz="1600" u="none" strike="noStrike" cap="none" baseline="0" dirty="0" smtClean="0">
                          <a:sym typeface="Arial"/>
                        </a:rPr>
                        <a:t>A rectangular button-shaped object that performs an action when clicked with the mouse</a:t>
                      </a:r>
                      <a:endParaRPr lang="en-US" sz="1600" dirty="0">
                        <a:latin typeface="+mn-lt"/>
                      </a:endParaRPr>
                    </a:p>
                  </a:txBody>
                  <a:tcPr>
                    <a:noFill/>
                  </a:tcPr>
                </a:tc>
                <a:extLst>
                  <a:ext uri="{0D108BD9-81ED-4DB2-BD59-A6C34878D82A}">
                    <a16:rowId xmlns:a16="http://schemas.microsoft.com/office/drawing/2014/main" val="1395465588"/>
                  </a:ext>
                </a:extLst>
              </a:tr>
              <a:tr h="375444">
                <a:tc>
                  <a:txBody>
                    <a:bodyPr/>
                    <a:lstStyle/>
                    <a:p>
                      <a:r>
                        <a:rPr lang="en-US" sz="1600" b="1" u="none" strike="noStrike" cap="none" baseline="0" dirty="0" smtClean="0">
                          <a:sym typeface="Arial"/>
                        </a:rPr>
                        <a:t>CheckBox</a:t>
                      </a:r>
                      <a:endParaRPr lang="en-US" sz="1600" b="1" dirty="0">
                        <a:latin typeface="+mn-lt"/>
                      </a:endParaRPr>
                    </a:p>
                  </a:txBody>
                  <a:tcPr/>
                </a:tc>
                <a:tc>
                  <a:txBody>
                    <a:bodyPr/>
                    <a:lstStyle/>
                    <a:p>
                      <a:r>
                        <a:rPr lang="en-US" sz="1600" u="none" strike="noStrike" cap="none" baseline="0" dirty="0" smtClean="0">
                          <a:sym typeface="Arial"/>
                        </a:rPr>
                        <a:t>A box that is checked or unchecked when clicked with the mouse</a:t>
                      </a:r>
                      <a:endParaRPr lang="en-US" sz="1600" dirty="0">
                        <a:latin typeface="+mn-lt"/>
                      </a:endParaRPr>
                    </a:p>
                  </a:txBody>
                  <a:tcPr/>
                </a:tc>
                <a:extLst>
                  <a:ext uri="{0D108BD9-81ED-4DB2-BD59-A6C34878D82A}">
                    <a16:rowId xmlns:a16="http://schemas.microsoft.com/office/drawing/2014/main" val="3657685301"/>
                  </a:ext>
                </a:extLst>
              </a:tr>
              <a:tr h="375444">
                <a:tc>
                  <a:txBody>
                    <a:bodyPr/>
                    <a:lstStyle/>
                    <a:p>
                      <a:r>
                        <a:rPr lang="en-US" sz="1600" b="1" u="none" strike="noStrike" cap="none" baseline="0" dirty="0" smtClean="0">
                          <a:sym typeface="Arial"/>
                        </a:rPr>
                        <a:t>ComboBox</a:t>
                      </a:r>
                      <a:endParaRPr lang="en-US" sz="1600" b="1" dirty="0">
                        <a:latin typeface="+mn-lt"/>
                      </a:endParaRPr>
                    </a:p>
                  </a:txBody>
                  <a:tcPr>
                    <a:noFill/>
                  </a:tcPr>
                </a:tc>
                <a:tc>
                  <a:txBody>
                    <a:bodyPr/>
                    <a:lstStyle/>
                    <a:p>
                      <a:r>
                        <a:rPr lang="en-US" sz="1600" u="none" strike="noStrike" cap="none" baseline="0" dirty="0" smtClean="0">
                          <a:sym typeface="Arial"/>
                        </a:rPr>
                        <a:t>A control that is the combination of a ListBox and a TextBox</a:t>
                      </a:r>
                      <a:endParaRPr lang="en-US" sz="1600" dirty="0">
                        <a:latin typeface="+mn-lt"/>
                      </a:endParaRPr>
                    </a:p>
                  </a:txBody>
                  <a:tcPr>
                    <a:noFill/>
                  </a:tcPr>
                </a:tc>
                <a:extLst>
                  <a:ext uri="{0D108BD9-81ED-4DB2-BD59-A6C34878D82A}">
                    <a16:rowId xmlns:a16="http://schemas.microsoft.com/office/drawing/2014/main" val="3075801708"/>
                  </a:ext>
                </a:extLst>
              </a:tr>
              <a:tr h="375444">
                <a:tc>
                  <a:txBody>
                    <a:bodyPr/>
                    <a:lstStyle/>
                    <a:p>
                      <a:r>
                        <a:rPr lang="en-US" sz="1600" b="1" u="none" strike="noStrike" cap="none" baseline="0" dirty="0" smtClean="0">
                          <a:sym typeface="Arial"/>
                        </a:rPr>
                        <a:t>Form</a:t>
                      </a:r>
                      <a:endParaRPr lang="en-US" sz="1600" b="1" dirty="0">
                        <a:latin typeface="+mn-lt"/>
                      </a:endParaRPr>
                    </a:p>
                  </a:txBody>
                  <a:tcPr/>
                </a:tc>
                <a:tc>
                  <a:txBody>
                    <a:bodyPr/>
                    <a:lstStyle/>
                    <a:p>
                      <a:r>
                        <a:rPr lang="en-US" sz="1600" u="none" strike="noStrike" cap="none" baseline="0" dirty="0" smtClean="0">
                          <a:sym typeface="Arial"/>
                        </a:rPr>
                        <a:t>A window, onto which other controls may be placed</a:t>
                      </a:r>
                      <a:endParaRPr lang="en-US" sz="1600" dirty="0">
                        <a:latin typeface="+mn-lt"/>
                      </a:endParaRPr>
                    </a:p>
                  </a:txBody>
                  <a:tcPr/>
                </a:tc>
                <a:extLst>
                  <a:ext uri="{0D108BD9-81ED-4DB2-BD59-A6C34878D82A}">
                    <a16:rowId xmlns:a16="http://schemas.microsoft.com/office/drawing/2014/main" val="1169621741"/>
                  </a:ext>
                </a:extLst>
              </a:tr>
              <a:tr h="375444">
                <a:tc>
                  <a:txBody>
                    <a:bodyPr/>
                    <a:lstStyle/>
                    <a:p>
                      <a:r>
                        <a:rPr lang="en-US" sz="1600" b="1" u="none" strike="noStrike" cap="none" baseline="0" dirty="0" smtClean="0">
                          <a:sym typeface="Arial"/>
                        </a:rPr>
                        <a:t>GroupBox</a:t>
                      </a:r>
                      <a:endParaRPr lang="en-US" sz="1600" b="1" dirty="0">
                        <a:latin typeface="+mn-lt"/>
                      </a:endParaRPr>
                    </a:p>
                  </a:txBody>
                  <a:tcPr>
                    <a:noFill/>
                  </a:tcPr>
                </a:tc>
                <a:tc>
                  <a:txBody>
                    <a:bodyPr/>
                    <a:lstStyle/>
                    <a:p>
                      <a:r>
                        <a:rPr lang="en-US" sz="1600" u="none" strike="noStrike" cap="none" baseline="0" dirty="0" smtClean="0">
                          <a:sym typeface="Arial"/>
                        </a:rPr>
                        <a:t>A rectangular border that functions as a container for other controls</a:t>
                      </a:r>
                      <a:endParaRPr lang="en-US" sz="1600" dirty="0">
                        <a:latin typeface="+mn-lt"/>
                      </a:endParaRPr>
                    </a:p>
                  </a:txBody>
                  <a:tcPr>
                    <a:noFill/>
                  </a:tcPr>
                </a:tc>
                <a:extLst>
                  <a:ext uri="{0D108BD9-81ED-4DB2-BD59-A6C34878D82A}">
                    <a16:rowId xmlns:a16="http://schemas.microsoft.com/office/drawing/2014/main" val="1539239418"/>
                  </a:ext>
                </a:extLst>
              </a:tr>
              <a:tr h="375444">
                <a:tc>
                  <a:txBody>
                    <a:bodyPr/>
                    <a:lstStyle/>
                    <a:p>
                      <a:r>
                        <a:rPr lang="en-US" sz="1600" b="1" u="none" strike="noStrike" cap="none" baseline="0" dirty="0" smtClean="0">
                          <a:sym typeface="Arial"/>
                        </a:rPr>
                        <a:t>HScrollBar</a:t>
                      </a:r>
                      <a:endParaRPr lang="en-US" sz="1600" b="1" dirty="0">
                        <a:latin typeface="+mn-lt"/>
                      </a:endParaRPr>
                    </a:p>
                  </a:txBody>
                  <a:tcPr/>
                </a:tc>
                <a:tc>
                  <a:txBody>
                    <a:bodyPr/>
                    <a:lstStyle/>
                    <a:p>
                      <a:r>
                        <a:rPr lang="en-US" sz="1600" u="none" strike="noStrike" cap="none" baseline="0" dirty="0" smtClean="0">
                          <a:sym typeface="Arial"/>
                        </a:rPr>
                        <a:t>A horizontal scroll bar that, when moved with the mouse, increases or decreases a value</a:t>
                      </a:r>
                      <a:endParaRPr lang="en-US" sz="1600" dirty="0">
                        <a:latin typeface="+mn-lt"/>
                      </a:endParaRPr>
                    </a:p>
                  </a:txBody>
                  <a:tcPr/>
                </a:tc>
                <a:extLst>
                  <a:ext uri="{0D108BD9-81ED-4DB2-BD59-A6C34878D82A}">
                    <a16:rowId xmlns:a16="http://schemas.microsoft.com/office/drawing/2014/main" val="1213512052"/>
                  </a:ext>
                </a:extLst>
              </a:tr>
              <a:tr h="375444">
                <a:tc>
                  <a:txBody>
                    <a:bodyPr/>
                    <a:lstStyle/>
                    <a:p>
                      <a:r>
                        <a:rPr lang="en-US" sz="1600" b="1" u="none" strike="noStrike" cap="none" baseline="0" dirty="0" smtClean="0">
                          <a:sym typeface="Arial"/>
                        </a:rPr>
                        <a:t>Label</a:t>
                      </a:r>
                      <a:endParaRPr lang="en-US" sz="1600" b="1" dirty="0">
                        <a:latin typeface="+mn-lt"/>
                      </a:endParaRPr>
                    </a:p>
                  </a:txBody>
                  <a:tcPr>
                    <a:noFill/>
                  </a:tcPr>
                </a:tc>
                <a:tc>
                  <a:txBody>
                    <a:bodyPr/>
                    <a:lstStyle/>
                    <a:p>
                      <a:r>
                        <a:rPr lang="en-US" sz="1600" u="none" strike="noStrike" cap="none" baseline="0" dirty="0" smtClean="0">
                          <a:sym typeface="Arial"/>
                        </a:rPr>
                        <a:t>A box that displays text that cannot be changed or entered by the user</a:t>
                      </a:r>
                      <a:endParaRPr lang="en-US" sz="1600" dirty="0">
                        <a:latin typeface="+mn-lt"/>
                      </a:endParaRPr>
                    </a:p>
                  </a:txBody>
                  <a:tcPr>
                    <a:noFill/>
                  </a:tcPr>
                </a:tc>
                <a:extLst>
                  <a:ext uri="{0D108BD9-81ED-4DB2-BD59-A6C34878D82A}">
                    <a16:rowId xmlns:a16="http://schemas.microsoft.com/office/drawing/2014/main" val="2082371169"/>
                  </a:ext>
                </a:extLst>
              </a:tr>
              <a:tr h="375444">
                <a:tc>
                  <a:txBody>
                    <a:bodyPr/>
                    <a:lstStyle/>
                    <a:p>
                      <a:r>
                        <a:rPr lang="en-US" sz="1600" b="1" u="none" strike="noStrike" cap="none" baseline="0" dirty="0" smtClean="0">
                          <a:sym typeface="Arial"/>
                        </a:rPr>
                        <a:t>ListBox</a:t>
                      </a:r>
                      <a:endParaRPr lang="en-US" sz="1600" b="1" dirty="0">
                        <a:latin typeface="+mn-lt"/>
                      </a:endParaRPr>
                    </a:p>
                  </a:txBody>
                  <a:tcPr/>
                </a:tc>
                <a:tc>
                  <a:txBody>
                    <a:bodyPr/>
                    <a:lstStyle/>
                    <a:p>
                      <a:r>
                        <a:rPr lang="en-US" sz="1600" u="none" strike="noStrike" cap="none" baseline="0" dirty="0" smtClean="0">
                          <a:sym typeface="Arial"/>
                        </a:rPr>
                        <a:t>A box containing a list of items</a:t>
                      </a:r>
                      <a:endParaRPr lang="en-US" sz="1600" dirty="0">
                        <a:latin typeface="+mn-lt"/>
                      </a:endParaRPr>
                    </a:p>
                  </a:txBody>
                  <a:tcPr/>
                </a:tc>
                <a:extLst>
                  <a:ext uri="{0D108BD9-81ED-4DB2-BD59-A6C34878D82A}">
                    <a16:rowId xmlns:a16="http://schemas.microsoft.com/office/drawing/2014/main" val="621559493"/>
                  </a:ext>
                </a:extLst>
              </a:tr>
            </a:tbl>
          </a:graphicData>
        </a:graphic>
      </p:graphicFrame>
    </p:spTree>
    <p:extLst>
      <p:ext uri="{BB962C8B-B14F-4D97-AF65-F5344CB8AC3E}">
        <p14:creationId xmlns:p14="http://schemas.microsoft.com/office/powerpoint/2010/main" val="134230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Introducing Microsoft Visual Basic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p:txBody>
          <a:bodyPr/>
          <a:lstStyle/>
          <a:p>
            <a:r>
              <a:rPr lang="en-US" sz="2400" dirty="0" smtClean="0">
                <a:latin typeface="+mn-lt"/>
              </a:rPr>
              <a:t>What is Visual Basic?</a:t>
            </a:r>
            <a:endParaRPr lang="en-US" sz="2400" dirty="0">
              <a:latin typeface="+mn-lt"/>
            </a:endParaRPr>
          </a:p>
          <a:p>
            <a:pPr marL="800100" lvl="1" indent="-342900"/>
            <a:r>
              <a:rPr lang="en-US" sz="2400" dirty="0">
                <a:latin typeface="+mn-lt"/>
              </a:rPr>
              <a:t>a software development system for creating applications on the Windows operating system</a:t>
            </a:r>
          </a:p>
          <a:p>
            <a:pPr marL="800100" lvl="1" indent="-342900"/>
            <a:r>
              <a:rPr lang="en-US" sz="2400" dirty="0">
                <a:latin typeface="+mn-lt"/>
              </a:rPr>
              <a:t>Commonly referred to as </a:t>
            </a:r>
            <a:r>
              <a:rPr lang="en-US" sz="2400" dirty="0" smtClean="0">
                <a:latin typeface="+mn-lt"/>
              </a:rPr>
              <a:t>V</a:t>
            </a:r>
            <a:r>
              <a:rPr lang="en-US" sz="100" dirty="0" smtClean="0">
                <a:latin typeface="+mn-lt"/>
              </a:rPr>
              <a:t> </a:t>
            </a:r>
            <a:r>
              <a:rPr lang="en-US" sz="2400" dirty="0" smtClean="0">
                <a:latin typeface="+mn-lt"/>
              </a:rPr>
              <a:t>B</a:t>
            </a:r>
            <a:endParaRPr lang="en-US" sz="2400" dirty="0">
              <a:latin typeface="+mn-lt"/>
            </a:endParaRPr>
          </a:p>
        </p:txBody>
      </p:sp>
    </p:spTree>
    <p:extLst>
      <p:ext uri="{BB962C8B-B14F-4D97-AF65-F5344CB8AC3E}">
        <p14:creationId xmlns:p14="http://schemas.microsoft.com/office/powerpoint/2010/main" val="42771437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Visual Basic Controls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2)</a:t>
            </a:r>
            <a:endParaRPr lang="en-US" dirty="0"/>
          </a:p>
        </p:txBody>
      </p:sp>
      <p:sp>
        <p:nvSpPr>
          <p:cNvPr id="4" name="Text Placeholder 3"/>
          <p:cNvSpPr>
            <a:spLocks noGrp="1"/>
          </p:cNvSpPr>
          <p:nvPr>
            <p:ph type="body" idx="4294967295"/>
          </p:nvPr>
        </p:nvSpPr>
        <p:spPr>
          <a:xfrm>
            <a:off x="457199" y="1600200"/>
            <a:ext cx="8229600" cy="495300"/>
          </a:xfrm>
        </p:spPr>
        <p:txBody>
          <a:bodyPr/>
          <a:lstStyle/>
          <a:p>
            <a:pPr marL="0" indent="0">
              <a:buNone/>
            </a:pPr>
            <a:r>
              <a:rPr lang="en-US" sz="2000" b="1" dirty="0">
                <a:latin typeface="+mn-lt"/>
              </a:rPr>
              <a:t>Tutorial </a:t>
            </a:r>
            <a:r>
              <a:rPr lang="en-US" sz="2000" b="1" dirty="0" smtClean="0">
                <a:latin typeface="+mn-lt"/>
              </a:rPr>
              <a:t>1-3 [continued]</a:t>
            </a:r>
            <a:endParaRPr lang="en-US" sz="2000" b="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341806054"/>
              </p:ext>
            </p:extLst>
          </p:nvPr>
        </p:nvGraphicFramePr>
        <p:xfrm>
          <a:off x="457198" y="2360873"/>
          <a:ext cx="8229601" cy="2488248"/>
        </p:xfrm>
        <a:graphic>
          <a:graphicData uri="http://schemas.openxmlformats.org/drawingml/2006/table">
            <a:tbl>
              <a:tblPr firstRow="1" bandRow="1">
                <a:tableStyleId>{2D5ABB26-0587-4C30-8999-92F81FD0307C}</a:tableStyleId>
              </a:tblPr>
              <a:tblGrid>
                <a:gridCol w="2005782">
                  <a:extLst>
                    <a:ext uri="{9D8B030D-6E8A-4147-A177-3AD203B41FA5}">
                      <a16:colId xmlns:a16="http://schemas.microsoft.com/office/drawing/2014/main" val="3236599920"/>
                    </a:ext>
                  </a:extLst>
                </a:gridCol>
                <a:gridCol w="6223819">
                  <a:extLst>
                    <a:ext uri="{9D8B030D-6E8A-4147-A177-3AD203B41FA5}">
                      <a16:colId xmlns:a16="http://schemas.microsoft.com/office/drawing/2014/main" val="1598289474"/>
                    </a:ext>
                  </a:extLst>
                </a:gridCol>
              </a:tblGrid>
              <a:tr h="375444">
                <a:tc>
                  <a:txBody>
                    <a:bodyPr/>
                    <a:lstStyle/>
                    <a:p>
                      <a:r>
                        <a:rPr lang="en-US" sz="1600" b="1" u="none" strike="noStrike" cap="none" baseline="0" dirty="0" smtClean="0">
                          <a:sym typeface="Arial"/>
                        </a:rPr>
                        <a:t>Control Type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u="none" strike="noStrike" cap="none" baseline="0" dirty="0" smtClean="0">
                          <a:sym typeface="Arial"/>
                        </a:rPr>
                        <a:t>Description</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068339"/>
                  </a:ext>
                </a:extLst>
              </a:tr>
              <a:tr h="375444">
                <a:tc>
                  <a:txBody>
                    <a:bodyPr/>
                    <a:lstStyle/>
                    <a:p>
                      <a:r>
                        <a:rPr lang="en-US" sz="1600" b="1" u="none" strike="noStrike" cap="none" baseline="0" dirty="0" smtClean="0">
                          <a:sym typeface="Arial"/>
                        </a:rPr>
                        <a:t>PictureBox</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u="none" strike="noStrike" cap="none" baseline="0" dirty="0" smtClean="0">
                          <a:sym typeface="Arial"/>
                        </a:rPr>
                        <a:t>A control that displays a graphic image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97413946"/>
                  </a:ext>
                </a:extLst>
              </a:tr>
              <a:tr h="375444">
                <a:tc>
                  <a:txBody>
                    <a:bodyPr/>
                    <a:lstStyle/>
                    <a:p>
                      <a:r>
                        <a:rPr lang="en-US" sz="1600" b="1" u="none" strike="noStrike" cap="none" baseline="0" dirty="0" smtClean="0">
                          <a:sym typeface="Arial"/>
                        </a:rPr>
                        <a:t>RadioButton</a:t>
                      </a:r>
                      <a:endParaRPr lang="en-US" sz="1600" b="1" dirty="0">
                        <a:latin typeface="+mn-lt"/>
                      </a:endParaRPr>
                    </a:p>
                  </a:txBody>
                  <a:tcPr>
                    <a:lnT w="12700" cap="flat" cmpd="sng" algn="ctr">
                      <a:noFill/>
                      <a:prstDash val="solid"/>
                      <a:round/>
                      <a:headEnd type="none" w="med" len="med"/>
                      <a:tailEnd type="none" w="med" len="med"/>
                    </a:lnT>
                  </a:tcPr>
                </a:tc>
                <a:tc>
                  <a:txBody>
                    <a:bodyPr/>
                    <a:lstStyle/>
                    <a:p>
                      <a:r>
                        <a:rPr lang="en-US" sz="1600" u="none" strike="noStrike" cap="none" baseline="0" dirty="0" smtClean="0">
                          <a:sym typeface="Arial"/>
                        </a:rPr>
                        <a:t>A round button that is either selected or deselected when clicked with the mouse</a:t>
                      </a:r>
                      <a:endParaRPr lang="en-US" sz="1600" dirty="0">
                        <a:latin typeface="+mn-lt"/>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4037466085"/>
                  </a:ext>
                </a:extLst>
              </a:tr>
              <a:tr h="375444">
                <a:tc>
                  <a:txBody>
                    <a:bodyPr/>
                    <a:lstStyle/>
                    <a:p>
                      <a:r>
                        <a:rPr lang="en-US" sz="1600" b="1" u="none" strike="noStrike" cap="none" baseline="0" dirty="0" smtClean="0">
                          <a:sym typeface="Arial"/>
                        </a:rPr>
                        <a:t>TextBox</a:t>
                      </a:r>
                      <a:endParaRPr lang="en-US" sz="1600" b="1" dirty="0">
                        <a:latin typeface="+mn-lt"/>
                      </a:endParaRPr>
                    </a:p>
                  </a:txBody>
                  <a:tcPr/>
                </a:tc>
                <a:tc>
                  <a:txBody>
                    <a:bodyPr/>
                    <a:lstStyle/>
                    <a:p>
                      <a:r>
                        <a:rPr lang="en-US" sz="1600" u="none" strike="noStrike" cap="none" baseline="0" dirty="0" smtClean="0">
                          <a:sym typeface="Arial"/>
                        </a:rPr>
                        <a:t>A rectangular area in which the user can enter text, or the program can display text</a:t>
                      </a:r>
                      <a:endParaRPr lang="en-US" sz="1600" dirty="0">
                        <a:latin typeface="+mn-lt"/>
                      </a:endParaRPr>
                    </a:p>
                  </a:txBody>
                  <a:tcPr/>
                </a:tc>
                <a:extLst>
                  <a:ext uri="{0D108BD9-81ED-4DB2-BD59-A6C34878D82A}">
                    <a16:rowId xmlns:a16="http://schemas.microsoft.com/office/drawing/2014/main" val="280554077"/>
                  </a:ext>
                </a:extLst>
              </a:tr>
              <a:tr h="375444">
                <a:tc>
                  <a:txBody>
                    <a:bodyPr/>
                    <a:lstStyle/>
                    <a:p>
                      <a:r>
                        <a:rPr lang="en-US" sz="1600" b="1" u="none" strike="noStrike" cap="none" baseline="0" dirty="0" smtClean="0">
                          <a:sym typeface="Arial"/>
                        </a:rPr>
                        <a:t>VScrollBar</a:t>
                      </a:r>
                      <a:endParaRPr lang="en-US" sz="1600" b="1" dirty="0">
                        <a:latin typeface="+mn-lt"/>
                      </a:endParaRPr>
                    </a:p>
                  </a:txBody>
                  <a:tcPr>
                    <a:lnB w="12700" cap="flat" cmpd="sng" algn="ctr">
                      <a:solidFill>
                        <a:schemeClr val="tx1"/>
                      </a:solidFill>
                      <a:prstDash val="solid"/>
                      <a:round/>
                      <a:headEnd type="none" w="med" len="med"/>
                      <a:tailEnd type="none" w="med" len="med"/>
                    </a:lnB>
                  </a:tcPr>
                </a:tc>
                <a:tc>
                  <a:txBody>
                    <a:bodyPr/>
                    <a:lstStyle/>
                    <a:p>
                      <a:r>
                        <a:rPr lang="en-US" sz="1600" u="none" strike="noStrike" cap="none" baseline="0" dirty="0" smtClean="0">
                          <a:sym typeface="Arial"/>
                        </a:rPr>
                        <a:t>A vertical scroll bar that, when moved with the mouse, increases or decreases a value</a:t>
                      </a:r>
                      <a:endParaRPr lang="en-US" sz="1600" dirty="0">
                        <a:latin typeface="+mn-l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6144126"/>
                  </a:ext>
                </a:extLst>
              </a:tr>
            </a:tbl>
          </a:graphicData>
        </a:graphic>
      </p:graphicFrame>
    </p:spTree>
    <p:extLst>
      <p:ext uri="{BB962C8B-B14F-4D97-AF65-F5344CB8AC3E}">
        <p14:creationId xmlns:p14="http://schemas.microsoft.com/office/powerpoint/2010/main" val="3670480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Control Demonstration Screen</a:t>
            </a:r>
            <a:endParaRPr lang="en-US" kern="1200" dirty="0">
              <a:latin typeface="Times New Roman" panose="02020603050405020304" pitchFamily="18" charset="0"/>
              <a:ea typeface="+mj-ea"/>
              <a:cs typeface="+mj-cs"/>
            </a:endParaRPr>
          </a:p>
        </p:txBody>
      </p:sp>
      <p:pic>
        <p:nvPicPr>
          <p:cNvPr id="4" name="Picture 2" descr="The controls demo dialog box instructs to experiment with these controls. The sections are as follows. The first section is titled combo box with a drop down menu to choose a pet. The second section is titled, check box with a single check box labeled, the check box is unchecked. The third section is titled, list box, and has a scrolling list with with the options, beans, broccoli, carrots, and lettuce. The fourth section is titled, radio buttons. A list of options next to radio buttons are labeled, option one, option two, option three. The second section is titled, h scrollbar, has a horizontal scrollbar to move from left to right. The third section is titled, v scrollbar and has a vertical scrollbar to move from up to 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268" y="1736558"/>
            <a:ext cx="5327464" cy="424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497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Name Property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All controls have properties</a:t>
            </a:r>
          </a:p>
          <a:p>
            <a:pPr marL="741600" lvl="1" indent="-284400">
              <a:spcAft>
                <a:spcPct val="0"/>
              </a:spcAft>
            </a:pPr>
            <a:r>
              <a:rPr lang="en-US" sz="2400" kern="1200" dirty="0">
                <a:solidFill>
                  <a:srgbClr val="000000"/>
                </a:solidFill>
                <a:latin typeface="Arial (Body)"/>
                <a:ea typeface="+mn-ea"/>
                <a:cs typeface="+mn-cs"/>
              </a:rPr>
              <a:t>Each property has a value (or values)</a:t>
            </a:r>
          </a:p>
          <a:p>
            <a:pPr marL="741600" lvl="1" indent="-284400">
              <a:spcAft>
                <a:spcPct val="0"/>
              </a:spcAft>
            </a:pPr>
            <a:r>
              <a:rPr lang="en-US" sz="2400" kern="1200" dirty="0">
                <a:solidFill>
                  <a:srgbClr val="000000"/>
                </a:solidFill>
                <a:latin typeface="Arial (Body)"/>
                <a:ea typeface="+mn-ea"/>
                <a:cs typeface="+mn-cs"/>
              </a:rPr>
              <a:t>Not all properties deal with appearance</a:t>
            </a:r>
          </a:p>
          <a:p>
            <a:pPr>
              <a:spcAft>
                <a:spcPct val="0"/>
              </a:spcAft>
              <a:tabLst/>
            </a:pPr>
            <a:r>
              <a:rPr lang="en-US" sz="2400" kern="1200" dirty="0">
                <a:solidFill>
                  <a:srgbClr val="000000"/>
                </a:solidFill>
                <a:latin typeface="Arial (Body)"/>
                <a:ea typeface="+mn-ea"/>
                <a:cs typeface="+mn-cs"/>
              </a:rPr>
              <a:t>The Name property establishes a means for the program to refer to that control</a:t>
            </a:r>
          </a:p>
          <a:p>
            <a:pPr marL="741600" lvl="1" indent="-284400">
              <a:spcAft>
                <a:spcPct val="0"/>
              </a:spcAft>
            </a:pPr>
            <a:r>
              <a:rPr lang="en-US" sz="2400" kern="1200" dirty="0">
                <a:solidFill>
                  <a:srgbClr val="000000"/>
                </a:solidFill>
                <a:latin typeface="Arial (Body)"/>
                <a:ea typeface="+mn-ea"/>
                <a:cs typeface="+mn-cs"/>
              </a:rPr>
              <a:t>Controls are assigned relatively meaningless names when created</a:t>
            </a:r>
          </a:p>
          <a:p>
            <a:pPr marL="741600" lvl="1" indent="-284400">
              <a:spcAft>
                <a:spcPct val="0"/>
              </a:spcAft>
            </a:pPr>
            <a:r>
              <a:rPr lang="en-US" sz="2400" kern="1200" dirty="0">
                <a:solidFill>
                  <a:srgbClr val="000000"/>
                </a:solidFill>
                <a:latin typeface="Arial (Body)"/>
                <a:ea typeface="+mn-ea"/>
                <a:cs typeface="+mn-cs"/>
              </a:rPr>
              <a:t>Programmers usually change these names to something more </a:t>
            </a:r>
            <a:r>
              <a:rPr lang="en-US" sz="2400" kern="1200" dirty="0" smtClean="0">
                <a:solidFill>
                  <a:srgbClr val="000000"/>
                </a:solidFill>
                <a:latin typeface="Arial (Body)"/>
                <a:ea typeface="+mn-ea"/>
                <a:cs typeface="+mn-cs"/>
              </a:rPr>
              <a:t>meaningful</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41915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Examples of Control Names</a:t>
            </a:r>
            <a:endParaRPr lang="en-US" kern="1200" dirty="0">
              <a:latin typeface="Times New Roman" panose="02020603050405020304" pitchFamily="18" charset="0"/>
              <a:ea typeface="+mj-ea"/>
              <a:cs typeface="+mj-cs"/>
            </a:endParaRPr>
          </a:p>
        </p:txBody>
      </p:sp>
      <p:pic>
        <p:nvPicPr>
          <p:cNvPr id="4" name="Picture 2" descr="The wage calculator dialog box is form 1. Number of hours is label 1 and the text box beside it is t x t hours worked. Hourly pay rate is label 2 and the text box beside it is t x t pay rate. Gross pay earned is label 3. The section showing 0 dollars is l b l gross pay. The calculate gross pay button is b t n calc gross pay. The close button is b t n cl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22" y="1824955"/>
            <a:ext cx="7062755" cy="3737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979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Control Naming Rules and Conventions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r>
              <a:rPr lang="en-US" sz="2400" dirty="0">
                <a:latin typeface="+mn-lt"/>
              </a:rPr>
              <a:t>Control names must start with a letter</a:t>
            </a:r>
          </a:p>
          <a:p>
            <a:r>
              <a:rPr lang="en-US" sz="2400" dirty="0">
                <a:latin typeface="+mn-lt"/>
              </a:rPr>
              <a:t>Remaining characters may be letters, digits, or underscore</a:t>
            </a:r>
          </a:p>
          <a:p>
            <a:r>
              <a:rPr lang="en-US" sz="2400" dirty="0">
                <a:latin typeface="+mn-lt"/>
              </a:rPr>
              <a:t>1st 3 lowercase letters indicate the type of control</a:t>
            </a:r>
          </a:p>
          <a:p>
            <a:pPr lvl="1"/>
            <a:r>
              <a:rPr lang="en-US" sz="2400" b="1" dirty="0" smtClean="0">
                <a:latin typeface="Courier New" panose="02070309020205020404" pitchFamily="49" charset="0"/>
                <a:cs typeface="Courier New" panose="02070309020205020404" pitchFamily="49" charset="0"/>
              </a:rPr>
              <a:t>t</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t</a:t>
            </a:r>
            <a:r>
              <a:rPr lang="en-US" sz="2400" b="1" dirty="0" smtClean="0">
                <a:latin typeface="+mn-lt"/>
                <a:cs typeface="Courier New" panose="02070309020205020404" pitchFamily="49" charset="0"/>
              </a:rPr>
              <a:t>… </a:t>
            </a:r>
            <a:r>
              <a:rPr lang="en-US" sz="2400" dirty="0" smtClean="0">
                <a:latin typeface="+mn-lt"/>
              </a:rPr>
              <a:t>for </a:t>
            </a:r>
            <a:r>
              <a:rPr lang="en-US" sz="2400" dirty="0">
                <a:latin typeface="+mn-lt"/>
              </a:rPr>
              <a:t>Text Boxes</a:t>
            </a:r>
          </a:p>
          <a:p>
            <a:pPr lvl="1"/>
            <a:r>
              <a:rPr lang="en-US" sz="2400" b="1" dirty="0">
                <a:latin typeface="Courier New" panose="02070309020205020404" pitchFamily="49" charset="0"/>
                <a:cs typeface="Courier New" panose="02070309020205020404" pitchFamily="49" charset="0"/>
              </a:rPr>
              <a:t>l</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b</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l</a:t>
            </a:r>
            <a:r>
              <a:rPr lang="en-US" sz="2400" b="1" dirty="0" smtClean="0">
                <a:latin typeface="+mn-lt"/>
                <a:cs typeface="Courier New" panose="02070309020205020404" pitchFamily="49" charset="0"/>
              </a:rPr>
              <a:t>… </a:t>
            </a:r>
            <a:r>
              <a:rPr lang="en-US" sz="2400" dirty="0" smtClean="0">
                <a:latin typeface="+mn-lt"/>
              </a:rPr>
              <a:t>for </a:t>
            </a:r>
            <a:r>
              <a:rPr lang="en-US" sz="2400" dirty="0">
                <a:latin typeface="+mn-lt"/>
              </a:rPr>
              <a:t>Labels</a:t>
            </a:r>
          </a:p>
          <a:p>
            <a:pPr lvl="1"/>
            <a:r>
              <a:rPr lang="en-US" sz="2400" b="1" dirty="0" smtClean="0">
                <a:latin typeface="Courier New" panose="02070309020205020404" pitchFamily="49" charset="0"/>
                <a:cs typeface="Courier New" panose="02070309020205020404" pitchFamily="49" charset="0"/>
              </a:rPr>
              <a:t>b</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t</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n</a:t>
            </a:r>
            <a:r>
              <a:rPr lang="en-US" sz="2400" b="1" dirty="0" smtClean="0">
                <a:latin typeface="+mn-lt"/>
                <a:cs typeface="Courier New" panose="02070309020205020404" pitchFamily="49" charset="0"/>
              </a:rPr>
              <a:t>… </a:t>
            </a:r>
            <a:r>
              <a:rPr lang="en-US" sz="2400" dirty="0" smtClean="0">
                <a:latin typeface="+mn-lt"/>
              </a:rPr>
              <a:t>for </a:t>
            </a:r>
            <a:r>
              <a:rPr lang="en-US" sz="2400" dirty="0">
                <a:latin typeface="+mn-lt"/>
              </a:rPr>
              <a:t>Buttons</a:t>
            </a:r>
          </a:p>
          <a:p>
            <a:r>
              <a:rPr lang="en-US" sz="2400" dirty="0">
                <a:latin typeface="+mn-lt"/>
              </a:rPr>
              <a:t>After that, capitalize the first letter of each word</a:t>
            </a:r>
          </a:p>
          <a:p>
            <a:pPr lvl="1"/>
            <a:r>
              <a:rPr lang="en-US" sz="2400" b="1" dirty="0" smtClean="0">
                <a:latin typeface="Courier New" panose="02070309020205020404" pitchFamily="49" charset="0"/>
                <a:cs typeface="Courier New" panose="02070309020205020404" pitchFamily="49" charset="0"/>
              </a:rPr>
              <a:t>t</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t</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HoursWorked</a:t>
            </a:r>
            <a:r>
              <a:rPr lang="en-US" sz="2400" dirty="0" smtClean="0">
                <a:latin typeface="+mn-lt"/>
              </a:rPr>
              <a:t> </a:t>
            </a:r>
            <a:r>
              <a:rPr lang="en-US" sz="2400" dirty="0">
                <a:latin typeface="+mn-lt"/>
              </a:rPr>
              <a:t>is clearer than </a:t>
            </a:r>
            <a:r>
              <a:rPr lang="en-US" sz="2400" b="1" dirty="0" smtClean="0">
                <a:latin typeface="Courier New" panose="02070309020205020404" pitchFamily="49" charset="0"/>
                <a:cs typeface="Courier New" panose="02070309020205020404" pitchFamily="49" charset="0"/>
              </a:rPr>
              <a:t>t</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t</a:t>
            </a:r>
            <a:r>
              <a:rPr lang="en-US" sz="1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hoursworked</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8879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400" dirty="0" smtClean="0"/>
              <a:t>1.4 </a:t>
            </a:r>
            <a:r>
              <a:rPr lang="en-US" sz="3400" dirty="0"/>
              <a:t>The Programming Process</a:t>
            </a:r>
          </a:p>
        </p:txBody>
      </p:sp>
    </p:spTree>
    <p:extLst>
      <p:ext uri="{BB962C8B-B14F-4D97-AF65-F5344CB8AC3E}">
        <p14:creationId xmlns:p14="http://schemas.microsoft.com/office/powerpoint/2010/main" val="3311309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1 of Developing an Application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r>
              <a:rPr lang="en-US" sz="2400" dirty="0">
                <a:latin typeface="+mn-lt"/>
              </a:rPr>
              <a:t>Clearly define what the program is to do</a:t>
            </a:r>
          </a:p>
          <a:p>
            <a:pPr lvl="1"/>
            <a:r>
              <a:rPr lang="en-US" sz="2400" dirty="0">
                <a:latin typeface="+mn-lt"/>
              </a:rPr>
              <a:t>For example, the Wage Calculator program:</a:t>
            </a:r>
          </a:p>
          <a:p>
            <a:pPr lvl="2"/>
            <a:r>
              <a:rPr lang="en-US" sz="2400" dirty="0">
                <a:latin typeface="+mn-lt"/>
              </a:rPr>
              <a:t>Purpose: To calculate the user’s gross pay</a:t>
            </a:r>
          </a:p>
          <a:p>
            <a:pPr lvl="2"/>
            <a:r>
              <a:rPr lang="en-US" sz="2400" dirty="0">
                <a:latin typeface="+mn-lt"/>
              </a:rPr>
              <a:t>Input: Number of hours worked, hourly pay rate</a:t>
            </a:r>
          </a:p>
          <a:p>
            <a:pPr lvl="2"/>
            <a:r>
              <a:rPr lang="en-US" sz="2400" dirty="0">
                <a:latin typeface="+mn-lt"/>
              </a:rPr>
              <a:t>Process: Multiply number of hours worked by hourly pay rate (result is the user’s gross pay)</a:t>
            </a:r>
          </a:p>
          <a:p>
            <a:pPr lvl="2"/>
            <a:r>
              <a:rPr lang="en-US" sz="2400" dirty="0">
                <a:latin typeface="+mn-lt"/>
              </a:rPr>
              <a:t>Output: Display a message indicating the user’s gross </a:t>
            </a:r>
            <a:r>
              <a:rPr lang="en-US" sz="2400" dirty="0" smtClean="0">
                <a:latin typeface="+mn-lt"/>
              </a:rPr>
              <a:t>pay</a:t>
            </a:r>
            <a:endParaRPr lang="en-US" sz="2400" dirty="0">
              <a:latin typeface="+mn-lt"/>
            </a:endParaRPr>
          </a:p>
        </p:txBody>
      </p:sp>
    </p:spTree>
    <p:extLst>
      <p:ext uri="{BB962C8B-B14F-4D97-AF65-F5344CB8AC3E}">
        <p14:creationId xmlns:p14="http://schemas.microsoft.com/office/powerpoint/2010/main" val="6618868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2 of Developing an Application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Visualize the application running on the computer and design its user </a:t>
            </a:r>
            <a:r>
              <a:rPr lang="en-US" sz="2400" kern="1200" dirty="0" smtClean="0">
                <a:solidFill>
                  <a:srgbClr val="000000"/>
                </a:solidFill>
                <a:latin typeface="Arial (Body)"/>
                <a:ea typeface="+mn-ea"/>
                <a:cs typeface="+mn-cs"/>
              </a:rPr>
              <a:t>interface</a:t>
            </a:r>
          </a:p>
        </p:txBody>
      </p:sp>
      <p:pic>
        <p:nvPicPr>
          <p:cNvPr id="5" name="Picture 4" descr="A drawing of the dialog box. The drawing contains boxes next to the labels, number of hours worked and, hourly pay rate. Below the text boxes is the text, gross pay earned, 0 dollars, and the two buttons for calculate gross pay and close."/>
          <p:cNvPicPr>
            <a:picLocks noChangeAspect="1"/>
          </p:cNvPicPr>
          <p:nvPr/>
        </p:nvPicPr>
        <p:blipFill>
          <a:blip r:embed="rId2" cstate="print"/>
          <a:stretch>
            <a:fillRect/>
          </a:stretch>
        </p:blipFill>
        <p:spPr>
          <a:xfrm>
            <a:off x="2378828" y="2674004"/>
            <a:ext cx="4386345" cy="3524427"/>
          </a:xfrm>
          <a:prstGeom prst="rect">
            <a:avLst/>
          </a:prstGeom>
        </p:spPr>
      </p:pic>
    </p:spTree>
    <p:extLst>
      <p:ext uri="{BB962C8B-B14F-4D97-AF65-F5344CB8AC3E}">
        <p14:creationId xmlns:p14="http://schemas.microsoft.com/office/powerpoint/2010/main" val="23431686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3 of Developing an Application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8" y="1587354"/>
            <a:ext cx="8229600" cy="553968"/>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Determine the controls </a:t>
            </a:r>
            <a:r>
              <a:rPr lang="en-US" sz="2400" kern="1200" dirty="0" smtClean="0">
                <a:solidFill>
                  <a:srgbClr val="000000"/>
                </a:solidFill>
                <a:latin typeface="Arial (Body)"/>
                <a:ea typeface="+mn-ea"/>
                <a:cs typeface="+mn-cs"/>
              </a:rPr>
              <a:t>needed</a:t>
            </a:r>
            <a:endParaRPr lang="en-US" sz="2400" kern="1200" dirty="0">
              <a:solidFill>
                <a:srgbClr val="000000"/>
              </a:solidFill>
              <a:latin typeface="Arial (Body)"/>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166966761"/>
              </p:ext>
            </p:extLst>
          </p:nvPr>
        </p:nvGraphicFramePr>
        <p:xfrm>
          <a:off x="457198" y="2355958"/>
          <a:ext cx="8229602" cy="3569260"/>
        </p:xfrm>
        <a:graphic>
          <a:graphicData uri="http://schemas.openxmlformats.org/drawingml/2006/table">
            <a:tbl>
              <a:tblPr firstRow="1" bandRow="1">
                <a:tableStyleId>{9D7B26C5-4107-4FEC-AEDC-1716B250A1EF}</a:tableStyleId>
              </a:tblPr>
              <a:tblGrid>
                <a:gridCol w="1076634">
                  <a:extLst>
                    <a:ext uri="{9D8B030D-6E8A-4147-A177-3AD203B41FA5}">
                      <a16:colId xmlns:a16="http://schemas.microsoft.com/office/drawing/2014/main" val="2783784574"/>
                    </a:ext>
                  </a:extLst>
                </a:gridCol>
                <a:gridCol w="2079523">
                  <a:extLst>
                    <a:ext uri="{9D8B030D-6E8A-4147-A177-3AD203B41FA5}">
                      <a16:colId xmlns:a16="http://schemas.microsoft.com/office/drawing/2014/main" val="643186744"/>
                    </a:ext>
                  </a:extLst>
                </a:gridCol>
                <a:gridCol w="5073445">
                  <a:extLst>
                    <a:ext uri="{9D8B030D-6E8A-4147-A177-3AD203B41FA5}">
                      <a16:colId xmlns:a16="http://schemas.microsoft.com/office/drawing/2014/main" val="1215820522"/>
                    </a:ext>
                  </a:extLst>
                </a:gridCol>
              </a:tblGrid>
              <a:tr h="482204">
                <a:tc>
                  <a:txBody>
                    <a:bodyPr/>
                    <a:lstStyle/>
                    <a:p>
                      <a:r>
                        <a:rPr lang="en-US" sz="1600" u="none" strike="noStrike" cap="none" baseline="0" dirty="0" smtClean="0">
                          <a:latin typeface="+mn-lt"/>
                          <a:sym typeface="Arial"/>
                        </a:rPr>
                        <a:t>Control Type</a:t>
                      </a:r>
                      <a:endParaRPr lang="en-US" sz="1600" dirty="0">
                        <a:latin typeface="+mn-lt"/>
                      </a:endParaRPr>
                    </a:p>
                  </a:txBody>
                  <a:tcPr/>
                </a:tc>
                <a:tc>
                  <a:txBody>
                    <a:bodyPr/>
                    <a:lstStyle/>
                    <a:p>
                      <a:r>
                        <a:rPr lang="en-US" sz="1600" u="none" strike="noStrike" cap="none" baseline="0" dirty="0" smtClean="0">
                          <a:latin typeface="+mn-lt"/>
                          <a:sym typeface="Arial"/>
                        </a:rPr>
                        <a:t>Control Name</a:t>
                      </a:r>
                      <a:endParaRPr lang="en-US" sz="1600" dirty="0">
                        <a:latin typeface="+mn-lt"/>
                      </a:endParaRPr>
                    </a:p>
                  </a:txBody>
                  <a:tcPr/>
                </a:tc>
                <a:tc>
                  <a:txBody>
                    <a:bodyPr/>
                    <a:lstStyle/>
                    <a:p>
                      <a:r>
                        <a:rPr lang="en-US" sz="1600" u="none" strike="noStrike" cap="none" baseline="0" dirty="0" smtClean="0">
                          <a:latin typeface="+mn-lt"/>
                          <a:sym typeface="Arial"/>
                        </a:rPr>
                        <a:t>Description</a:t>
                      </a:r>
                      <a:endParaRPr lang="en-US" sz="1600" dirty="0">
                        <a:latin typeface="+mn-lt"/>
                      </a:endParaRPr>
                    </a:p>
                  </a:txBody>
                  <a:tcPr/>
                </a:tc>
                <a:extLst>
                  <a:ext uri="{0D108BD9-81ED-4DB2-BD59-A6C34878D82A}">
                    <a16:rowId xmlns:a16="http://schemas.microsoft.com/office/drawing/2014/main" val="1235556925"/>
                  </a:ext>
                </a:extLst>
              </a:tr>
              <a:tr h="482204">
                <a:tc>
                  <a:txBody>
                    <a:bodyPr/>
                    <a:lstStyle/>
                    <a:p>
                      <a:r>
                        <a:rPr lang="en-US" sz="1600" b="0" i="0" u="none" strike="noStrike" cap="none" baseline="0" dirty="0" smtClean="0">
                          <a:solidFill>
                            <a:schemeClr val="tx1"/>
                          </a:solidFill>
                          <a:latin typeface="+mn-lt"/>
                          <a:ea typeface="+mn-ea"/>
                          <a:cs typeface="+mn-cs"/>
                          <a:sym typeface="Arial"/>
                        </a:rPr>
                        <a:t>Form</a:t>
                      </a:r>
                      <a:endParaRPr lang="en-US" sz="1600" dirty="0">
                        <a:latin typeface="+mn-lt"/>
                      </a:endParaRPr>
                    </a:p>
                  </a:txBody>
                  <a:tcPr>
                    <a:noFill/>
                  </a:tcPr>
                </a:tc>
                <a:tc>
                  <a:txBody>
                    <a:bodyPr/>
                    <a:lstStyle/>
                    <a:p>
                      <a:r>
                        <a:rPr lang="en-US" sz="1600" b="0" i="0" u="none" strike="noStrike" cap="none" baseline="0" dirty="0" smtClean="0">
                          <a:solidFill>
                            <a:schemeClr val="tx1"/>
                          </a:solidFill>
                          <a:latin typeface="+mn-lt"/>
                          <a:ea typeface="+mn-ea"/>
                          <a:cs typeface="+mn-cs"/>
                          <a:sym typeface="Arial"/>
                        </a:rPr>
                        <a:t>(Default)</a:t>
                      </a:r>
                      <a:endParaRPr lang="en-US" sz="1600" dirty="0">
                        <a:latin typeface="+mn-lt"/>
                      </a:endParaRPr>
                    </a:p>
                  </a:txBody>
                  <a:tcPr>
                    <a:noFill/>
                  </a:tcPr>
                </a:tc>
                <a:tc>
                  <a:txBody>
                    <a:bodyPr/>
                    <a:lstStyle/>
                    <a:p>
                      <a:r>
                        <a:rPr lang="en-US" sz="1600" b="0" i="0" u="none" strike="noStrike" cap="none" baseline="0" dirty="0" smtClean="0">
                          <a:solidFill>
                            <a:schemeClr val="tx1"/>
                          </a:solidFill>
                          <a:latin typeface="+mn-lt"/>
                          <a:ea typeface="+mn-ea"/>
                          <a:cs typeface="+mn-cs"/>
                          <a:sym typeface="Arial"/>
                        </a:rPr>
                        <a:t>A small form that will serve as the window onto which the other controls will be placed</a:t>
                      </a:r>
                      <a:endParaRPr lang="en-US" sz="1600" dirty="0">
                        <a:latin typeface="+mn-lt"/>
                      </a:endParaRPr>
                    </a:p>
                  </a:txBody>
                  <a:tcPr>
                    <a:noFill/>
                  </a:tcPr>
                </a:tc>
                <a:extLst>
                  <a:ext uri="{0D108BD9-81ED-4DB2-BD59-A6C34878D82A}">
                    <a16:rowId xmlns:a16="http://schemas.microsoft.com/office/drawing/2014/main" val="3322650974"/>
                  </a:ext>
                </a:extLst>
              </a:tr>
              <a:tr h="482204">
                <a:tc>
                  <a:txBody>
                    <a:bodyPr/>
                    <a:lstStyle/>
                    <a:p>
                      <a:r>
                        <a:rPr lang="en-US" sz="1600" b="0" i="0" u="none" strike="noStrike" cap="none" baseline="0" dirty="0" smtClean="0">
                          <a:solidFill>
                            <a:schemeClr val="tx1"/>
                          </a:solidFill>
                          <a:latin typeface="+mn-lt"/>
                          <a:ea typeface="+mn-ea"/>
                          <a:cs typeface="+mn-cs"/>
                          <a:sym typeface="Arial"/>
                        </a:rPr>
                        <a:t>Label</a:t>
                      </a:r>
                      <a:endParaRPr lang="en-US" sz="1600" dirty="0">
                        <a:latin typeface="+mn-lt"/>
                      </a:endParaRPr>
                    </a:p>
                  </a:txBody>
                  <a:tcPr/>
                </a:tc>
                <a:tc>
                  <a:txBody>
                    <a:bodyPr/>
                    <a:lstStyle/>
                    <a:p>
                      <a:r>
                        <a:rPr lang="en-US" sz="1600" b="0" i="0" u="none" strike="noStrike" cap="none" baseline="0" dirty="0" smtClean="0">
                          <a:solidFill>
                            <a:schemeClr val="tx1"/>
                          </a:solidFill>
                          <a:latin typeface="+mn-lt"/>
                          <a:ea typeface="+mn-ea"/>
                          <a:cs typeface="+mn-cs"/>
                          <a:sym typeface="Arial"/>
                        </a:rPr>
                        <a:t>(Default)</a:t>
                      </a:r>
                      <a:endParaRPr lang="en-US" sz="1600" dirty="0">
                        <a:latin typeface="+mn-lt"/>
                      </a:endParaRPr>
                    </a:p>
                  </a:txBody>
                  <a:tcPr/>
                </a:tc>
                <a:tc>
                  <a:txBody>
                    <a:bodyPr/>
                    <a:lstStyle/>
                    <a:p>
                      <a:r>
                        <a:rPr lang="en-US" sz="1600" u="none" strike="noStrike" cap="none" baseline="0" dirty="0" smtClean="0">
                          <a:latin typeface="+mn-lt"/>
                          <a:sym typeface="Arial"/>
                        </a:rPr>
                        <a:t>Displays the message </a:t>
                      </a:r>
                      <a:r>
                        <a:rPr lang="en-US" sz="1600" b="1" u="none" strike="noStrike" cap="none" baseline="0" dirty="0" smtClean="0">
                          <a:latin typeface="+mn-lt"/>
                          <a:sym typeface="Arial"/>
                        </a:rPr>
                        <a:t>Number of Hours</a:t>
                      </a:r>
                      <a:endParaRPr lang="en-US" sz="1600" b="1" dirty="0">
                        <a:latin typeface="+mn-lt"/>
                      </a:endParaRPr>
                    </a:p>
                  </a:txBody>
                  <a:tcPr/>
                </a:tc>
                <a:extLst>
                  <a:ext uri="{0D108BD9-81ED-4DB2-BD59-A6C34878D82A}">
                    <a16:rowId xmlns:a16="http://schemas.microsoft.com/office/drawing/2014/main" val="2085616748"/>
                  </a:ext>
                </a:extLst>
              </a:tr>
              <a:tr h="482204">
                <a:tc>
                  <a:txBody>
                    <a:bodyPr/>
                    <a:lstStyle/>
                    <a:p>
                      <a:r>
                        <a:rPr lang="en-US" sz="1600" b="0" i="0" u="none" strike="noStrike" cap="none" baseline="0" dirty="0" smtClean="0">
                          <a:solidFill>
                            <a:schemeClr val="tx1"/>
                          </a:solidFill>
                          <a:latin typeface="+mn-lt"/>
                          <a:ea typeface="+mn-ea"/>
                          <a:cs typeface="+mn-cs"/>
                          <a:sym typeface="Arial"/>
                        </a:rPr>
                        <a:t>Label</a:t>
                      </a:r>
                      <a:endParaRPr lang="en-US" sz="1600" dirty="0">
                        <a:latin typeface="+mn-lt"/>
                      </a:endParaRPr>
                    </a:p>
                  </a:txBody>
                  <a:tcPr>
                    <a:noFill/>
                  </a:tcPr>
                </a:tc>
                <a:tc>
                  <a:txBody>
                    <a:bodyPr/>
                    <a:lstStyle/>
                    <a:p>
                      <a:r>
                        <a:rPr lang="en-US" sz="1600" b="0" i="0" u="none" strike="noStrike" cap="none" baseline="0" dirty="0" smtClean="0">
                          <a:solidFill>
                            <a:schemeClr val="tx1"/>
                          </a:solidFill>
                          <a:latin typeface="+mn-lt"/>
                          <a:ea typeface="+mn-ea"/>
                          <a:cs typeface="+mn-cs"/>
                          <a:sym typeface="Arial"/>
                        </a:rPr>
                        <a:t>(Default)</a:t>
                      </a:r>
                      <a:endParaRPr lang="en-US" sz="1600" dirty="0">
                        <a:latin typeface="+mn-lt"/>
                      </a:endParaRPr>
                    </a:p>
                  </a:txBody>
                  <a:tcPr>
                    <a:noFill/>
                  </a:tcPr>
                </a:tc>
                <a:tc>
                  <a:txBody>
                    <a:bodyPr/>
                    <a:lstStyle/>
                    <a:p>
                      <a:r>
                        <a:rPr lang="en-US" sz="1600" u="none" strike="noStrike" cap="none" baseline="0" dirty="0" smtClean="0">
                          <a:latin typeface="+mn-lt"/>
                          <a:sym typeface="Arial"/>
                        </a:rPr>
                        <a:t>Displays the message </a:t>
                      </a:r>
                      <a:r>
                        <a:rPr lang="en-US" sz="1600" b="1" u="none" strike="noStrike" cap="none" baseline="0" dirty="0" smtClean="0">
                          <a:latin typeface="+mn-lt"/>
                          <a:sym typeface="Arial"/>
                        </a:rPr>
                        <a:t>Hourly Pay Rate</a:t>
                      </a:r>
                      <a:endParaRPr lang="en-US" sz="1600" b="1" dirty="0">
                        <a:latin typeface="+mn-lt"/>
                      </a:endParaRPr>
                    </a:p>
                  </a:txBody>
                  <a:tcPr>
                    <a:noFill/>
                  </a:tcPr>
                </a:tc>
                <a:extLst>
                  <a:ext uri="{0D108BD9-81ED-4DB2-BD59-A6C34878D82A}">
                    <a16:rowId xmlns:a16="http://schemas.microsoft.com/office/drawing/2014/main" val="3743780048"/>
                  </a:ext>
                </a:extLst>
              </a:tr>
              <a:tr h="482204">
                <a:tc>
                  <a:txBody>
                    <a:bodyPr/>
                    <a:lstStyle/>
                    <a:p>
                      <a:r>
                        <a:rPr lang="en-US" sz="1600" b="0" i="0" u="none" strike="noStrike" cap="none" baseline="0" dirty="0" smtClean="0">
                          <a:solidFill>
                            <a:schemeClr val="tx1"/>
                          </a:solidFill>
                          <a:latin typeface="+mn-lt"/>
                          <a:ea typeface="+mn-ea"/>
                          <a:cs typeface="+mn-cs"/>
                          <a:sym typeface="Arial"/>
                        </a:rPr>
                        <a:t>Label</a:t>
                      </a:r>
                      <a:endParaRPr lang="en-US" sz="1600" dirty="0">
                        <a:latin typeface="+mn-lt"/>
                      </a:endParaRPr>
                    </a:p>
                  </a:txBody>
                  <a:tcPr/>
                </a:tc>
                <a:tc>
                  <a:txBody>
                    <a:bodyPr/>
                    <a:lstStyle/>
                    <a:p>
                      <a:r>
                        <a:rPr lang="en-US" sz="1600" b="0" i="0" u="none" strike="noStrike" cap="none" baseline="0" dirty="0" smtClean="0">
                          <a:solidFill>
                            <a:schemeClr val="tx1"/>
                          </a:solidFill>
                          <a:latin typeface="+mn-lt"/>
                          <a:ea typeface="+mn-ea"/>
                          <a:cs typeface="+mn-cs"/>
                          <a:sym typeface="Arial"/>
                        </a:rPr>
                        <a:t>(Default)</a:t>
                      </a:r>
                      <a:endParaRPr lang="en-US" sz="1600" dirty="0">
                        <a:latin typeface="+mn-lt"/>
                      </a:endParaRPr>
                    </a:p>
                  </a:txBody>
                  <a:tcPr/>
                </a:tc>
                <a:tc>
                  <a:txBody>
                    <a:bodyPr/>
                    <a:lstStyle/>
                    <a:p>
                      <a:r>
                        <a:rPr lang="en-US" sz="1600" u="none" strike="noStrike" cap="none" baseline="0" dirty="0" smtClean="0">
                          <a:latin typeface="+mn-lt"/>
                          <a:sym typeface="Arial"/>
                        </a:rPr>
                        <a:t>Displays the message </a:t>
                      </a:r>
                      <a:r>
                        <a:rPr lang="en-US" sz="1600" b="1" u="none" strike="noStrike" cap="none" baseline="0" dirty="0" smtClean="0">
                          <a:latin typeface="+mn-lt"/>
                          <a:sym typeface="Arial"/>
                        </a:rPr>
                        <a:t>Gross Pay Earned</a:t>
                      </a:r>
                      <a:endParaRPr lang="en-US" sz="1600" b="1" dirty="0">
                        <a:latin typeface="+mn-lt"/>
                      </a:endParaRPr>
                    </a:p>
                  </a:txBody>
                  <a:tcPr/>
                </a:tc>
                <a:extLst>
                  <a:ext uri="{0D108BD9-81ED-4DB2-BD59-A6C34878D82A}">
                    <a16:rowId xmlns:a16="http://schemas.microsoft.com/office/drawing/2014/main" val="2231841478"/>
                  </a:ext>
                </a:extLst>
              </a:tr>
              <a:tr h="482204">
                <a:tc>
                  <a:txBody>
                    <a:bodyPr/>
                    <a:lstStyle/>
                    <a:p>
                      <a:r>
                        <a:rPr lang="en-US" sz="1600" b="0" i="0" u="none" strike="noStrike" cap="none" baseline="0" dirty="0" smtClean="0">
                          <a:solidFill>
                            <a:schemeClr val="tx1"/>
                          </a:solidFill>
                          <a:latin typeface="+mn-lt"/>
                          <a:ea typeface="+mn-ea"/>
                          <a:cs typeface="+mn-cs"/>
                          <a:sym typeface="Arial"/>
                        </a:rPr>
                        <a:t>TextBox</a:t>
                      </a:r>
                      <a:endParaRPr lang="en-US" sz="1600" dirty="0">
                        <a:latin typeface="+mn-lt"/>
                      </a:endParaRPr>
                    </a:p>
                  </a:txBody>
                  <a:tcPr>
                    <a:noFill/>
                  </a:tcPr>
                </a:tc>
                <a:tc>
                  <a:txBody>
                    <a:bodyPr/>
                    <a:lstStyle/>
                    <a:p>
                      <a:r>
                        <a:rPr lang="en-US" sz="1600" u="none" strike="noStrike" cap="none" baseline="0" dirty="0" smtClean="0">
                          <a:latin typeface="Courier New" panose="02070309020205020404" pitchFamily="49" charset="0"/>
                          <a:cs typeface="Courier New" panose="02070309020205020404" pitchFamily="49" charset="0"/>
                          <a:sym typeface="Arial"/>
                        </a:rPr>
                        <a:t>t</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x</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t</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HoursWorked</a:t>
                      </a:r>
                      <a:endParaRPr lang="en-US" sz="1600" dirty="0">
                        <a:latin typeface="Courier New" panose="02070309020205020404" pitchFamily="49" charset="0"/>
                        <a:cs typeface="Courier New" panose="02070309020205020404" pitchFamily="49" charset="0"/>
                      </a:endParaRPr>
                    </a:p>
                  </a:txBody>
                  <a:tcPr>
                    <a:noFill/>
                  </a:tcPr>
                </a:tc>
                <a:tc>
                  <a:txBody>
                    <a:bodyPr/>
                    <a:lstStyle/>
                    <a:p>
                      <a:r>
                        <a:rPr lang="en-US" sz="1600" u="none" strike="noStrike" cap="none" baseline="0" dirty="0" smtClean="0">
                          <a:latin typeface="+mn-lt"/>
                          <a:sym typeface="Arial"/>
                        </a:rPr>
                        <a:t>Allows the user to enter the number of hours worked</a:t>
                      </a:r>
                      <a:endParaRPr lang="en-US" sz="1600" dirty="0">
                        <a:latin typeface="+mn-lt"/>
                      </a:endParaRPr>
                    </a:p>
                  </a:txBody>
                  <a:tcPr>
                    <a:noFill/>
                  </a:tcPr>
                </a:tc>
                <a:extLst>
                  <a:ext uri="{0D108BD9-81ED-4DB2-BD59-A6C34878D82A}">
                    <a16:rowId xmlns:a16="http://schemas.microsoft.com/office/drawing/2014/main" val="3970984599"/>
                  </a:ext>
                </a:extLst>
              </a:tr>
              <a:tr h="482204">
                <a:tc>
                  <a:txBody>
                    <a:bodyPr/>
                    <a:lstStyle/>
                    <a:p>
                      <a:r>
                        <a:rPr lang="en-US" sz="1600" b="0" i="0" u="none" strike="noStrike" cap="none" baseline="0" dirty="0" smtClean="0">
                          <a:solidFill>
                            <a:schemeClr val="tx1"/>
                          </a:solidFill>
                          <a:latin typeface="+mn-lt"/>
                          <a:ea typeface="+mn-ea"/>
                          <a:cs typeface="+mn-cs"/>
                          <a:sym typeface="Arial"/>
                        </a:rPr>
                        <a:t>TextBox</a:t>
                      </a:r>
                      <a:endParaRPr lang="en-US" sz="1600" dirty="0">
                        <a:latin typeface="+mn-lt"/>
                      </a:endParaRPr>
                    </a:p>
                  </a:txBody>
                  <a:tcPr/>
                </a:tc>
                <a:tc>
                  <a:txBody>
                    <a:bodyPr/>
                    <a:lstStyle/>
                    <a:p>
                      <a:r>
                        <a:rPr lang="en-US" sz="1600" u="none" strike="noStrike" cap="none" baseline="0" dirty="0" smtClean="0">
                          <a:latin typeface="Courier New" panose="02070309020205020404" pitchFamily="49" charset="0"/>
                          <a:cs typeface="Courier New" panose="02070309020205020404" pitchFamily="49" charset="0"/>
                          <a:sym typeface="Arial"/>
                        </a:rPr>
                        <a:t>t</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x</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t</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PayRate</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u="none" strike="noStrike" cap="none" baseline="0" dirty="0" smtClean="0">
                          <a:latin typeface="+mn-lt"/>
                          <a:sym typeface="Arial"/>
                        </a:rPr>
                        <a:t>Allows the user to enter the hourly pay rate</a:t>
                      </a:r>
                      <a:endParaRPr lang="en-US" sz="1600" dirty="0">
                        <a:latin typeface="+mn-lt"/>
                      </a:endParaRPr>
                    </a:p>
                  </a:txBody>
                  <a:tcPr/>
                </a:tc>
                <a:extLst>
                  <a:ext uri="{0D108BD9-81ED-4DB2-BD59-A6C34878D82A}">
                    <a16:rowId xmlns:a16="http://schemas.microsoft.com/office/drawing/2014/main" val="1107993157"/>
                  </a:ext>
                </a:extLst>
              </a:tr>
            </a:tbl>
          </a:graphicData>
        </a:graphic>
      </p:graphicFrame>
    </p:spTree>
    <p:extLst>
      <p:ext uri="{BB962C8B-B14F-4D97-AF65-F5344CB8AC3E}">
        <p14:creationId xmlns:p14="http://schemas.microsoft.com/office/powerpoint/2010/main" val="3641638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Step 3 of Developing </a:t>
            </a:r>
            <a:r>
              <a:rPr lang="en-US" kern="1200" dirty="0" smtClean="0">
                <a:latin typeface="Times New Roman" panose="02020603050405020304" pitchFamily="18" charset="0"/>
              </a:rPr>
              <a:t>an Application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2)</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256078618"/>
              </p:ext>
            </p:extLst>
          </p:nvPr>
        </p:nvGraphicFramePr>
        <p:xfrm>
          <a:off x="457200" y="1840640"/>
          <a:ext cx="8229602" cy="2707244"/>
        </p:xfrm>
        <a:graphic>
          <a:graphicData uri="http://schemas.openxmlformats.org/drawingml/2006/table">
            <a:tbl>
              <a:tblPr firstRow="1" bandRow="1">
                <a:tableStyleId>{2D5ABB26-0587-4C30-8999-92F81FD0307C}</a:tableStyleId>
              </a:tblPr>
              <a:tblGrid>
                <a:gridCol w="1253613">
                  <a:extLst>
                    <a:ext uri="{9D8B030D-6E8A-4147-A177-3AD203B41FA5}">
                      <a16:colId xmlns:a16="http://schemas.microsoft.com/office/drawing/2014/main" val="2192793436"/>
                    </a:ext>
                  </a:extLst>
                </a:gridCol>
                <a:gridCol w="2551471">
                  <a:extLst>
                    <a:ext uri="{9D8B030D-6E8A-4147-A177-3AD203B41FA5}">
                      <a16:colId xmlns:a16="http://schemas.microsoft.com/office/drawing/2014/main" val="902463674"/>
                    </a:ext>
                  </a:extLst>
                </a:gridCol>
                <a:gridCol w="4424518">
                  <a:extLst>
                    <a:ext uri="{9D8B030D-6E8A-4147-A177-3AD203B41FA5}">
                      <a16:colId xmlns:a16="http://schemas.microsoft.com/office/drawing/2014/main" val="3432739033"/>
                    </a:ext>
                  </a:extLst>
                </a:gridCol>
              </a:tblGrid>
              <a:tr h="482204">
                <a:tc>
                  <a:txBody>
                    <a:bodyPr/>
                    <a:lstStyle/>
                    <a:p>
                      <a:r>
                        <a:rPr lang="en-US" sz="1600" b="1" u="none" strike="noStrike" cap="none" baseline="0" dirty="0" smtClean="0">
                          <a:latin typeface="+mn-lt"/>
                          <a:sym typeface="Arial"/>
                        </a:rPr>
                        <a:t>Control Type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strike="noStrike" cap="none" baseline="0" dirty="0" smtClean="0">
                          <a:latin typeface="+mn-lt"/>
                          <a:sym typeface="Arial"/>
                        </a:rPr>
                        <a:t>Control Name</a:t>
                      </a:r>
                      <a:endParaRPr lang="en-US" sz="1600" b="1" dirty="0" smtClean="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strike="noStrike" cap="none" baseline="0" dirty="0" smtClean="0">
                          <a:sym typeface="Arial"/>
                        </a:rPr>
                        <a:t>Description</a:t>
                      </a:r>
                      <a:endParaRPr lang="en-US" sz="1600" b="1" dirty="0" smtClean="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1438937"/>
                  </a:ext>
                </a:extLst>
              </a:tr>
              <a:tr h="482204">
                <a:tc>
                  <a:txBody>
                    <a:bodyPr/>
                    <a:lstStyle/>
                    <a:p>
                      <a:r>
                        <a:rPr lang="en-US" sz="1600" u="none" strike="noStrike" cap="none" baseline="0" dirty="0" smtClean="0">
                          <a:sym typeface="Arial"/>
                        </a:rPr>
                        <a:t>Label</a:t>
                      </a:r>
                      <a:endParaRPr lang="en-US" sz="1600" b="0" dirty="0"/>
                    </a:p>
                  </a:txBody>
                  <a:tcPr>
                    <a:lnT w="12700" cap="flat" cmpd="sng" algn="ctr">
                      <a:solidFill>
                        <a:schemeClr val="tx1"/>
                      </a:solidFill>
                      <a:prstDash val="solid"/>
                      <a:round/>
                      <a:headEnd type="none" w="med" len="med"/>
                      <a:tailEnd type="none" w="med" len="med"/>
                    </a:lnT>
                  </a:tcPr>
                </a:tc>
                <a:tc>
                  <a:txBody>
                    <a:bodyPr/>
                    <a:lstStyle/>
                    <a:p>
                      <a:r>
                        <a:rPr lang="en-US" sz="1600" u="none" strike="noStrike" cap="none" baseline="0" dirty="0" smtClean="0">
                          <a:latin typeface="Courier New" panose="02070309020205020404" pitchFamily="49" charset="0"/>
                          <a:cs typeface="Courier New" panose="02070309020205020404" pitchFamily="49" charset="0"/>
                          <a:sym typeface="Arial"/>
                        </a:rPr>
                        <a:t>l</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b</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l</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GrossPay</a:t>
                      </a:r>
                      <a:endParaRPr lang="en-US" sz="1600" b="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600" u="none" strike="noStrike" cap="none" baseline="0" dirty="0" smtClean="0">
                          <a:sym typeface="Arial"/>
                        </a:rPr>
                        <a:t>Displays the gross pay, after the </a:t>
                      </a:r>
                      <a:r>
                        <a:rPr lang="en-US" sz="1600" u="none" strike="noStrike" cap="none" baseline="0" dirty="0" smtClean="0">
                          <a:latin typeface="Courier New" panose="02070309020205020404" pitchFamily="49" charset="0"/>
                          <a:cs typeface="Courier New" panose="02070309020205020404" pitchFamily="49" charset="0"/>
                          <a:sym typeface="Arial"/>
                        </a:rPr>
                        <a:t>b</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t</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n</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C</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a</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l</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c</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GrossPay</a:t>
                      </a:r>
                      <a:r>
                        <a:rPr lang="en-US" sz="1600" u="none" strike="noStrike" cap="none" baseline="0" dirty="0" smtClean="0">
                          <a:sym typeface="Arial"/>
                        </a:rPr>
                        <a:t> button has been clicked</a:t>
                      </a:r>
                      <a:endParaRPr lang="en-US" sz="1600" b="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4516914"/>
                  </a:ext>
                </a:extLst>
              </a:tr>
              <a:tr h="482204">
                <a:tc>
                  <a:txBody>
                    <a:bodyPr/>
                    <a:lstStyle/>
                    <a:p>
                      <a:r>
                        <a:rPr lang="en-US" sz="1600" u="none" strike="noStrike" cap="none" baseline="0" dirty="0" smtClean="0">
                          <a:sym typeface="Arial"/>
                        </a:rPr>
                        <a:t>Button</a:t>
                      </a:r>
                      <a:endParaRPr lang="en-US" sz="1600" dirty="0"/>
                    </a:p>
                  </a:txBody>
                  <a:tcPr/>
                </a:tc>
                <a:tc>
                  <a:txBody>
                    <a:bodyPr/>
                    <a:lstStyle/>
                    <a:p>
                      <a:r>
                        <a:rPr lang="en-US" sz="1600" u="none" strike="noStrike" cap="none" baseline="0" dirty="0" smtClean="0">
                          <a:latin typeface="Courier New" panose="02070309020205020404" pitchFamily="49" charset="0"/>
                          <a:cs typeface="Courier New" panose="02070309020205020404" pitchFamily="49" charset="0"/>
                          <a:sym typeface="Arial"/>
                        </a:rPr>
                        <a:t>b</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t</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n</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C</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a</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l</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c</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GrossPay</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u="none" strike="noStrike" cap="none" baseline="0" dirty="0" smtClean="0">
                          <a:sym typeface="Arial"/>
                        </a:rPr>
                        <a:t>When clicked, multiplies the number of hours worked by the hourly pay rate; stores the result in a variable and displays it in the </a:t>
                      </a:r>
                      <a:r>
                        <a:rPr lang="en-US" sz="1600" u="none" strike="noStrike" cap="none" baseline="0" dirty="0" smtClean="0">
                          <a:latin typeface="Courier New" panose="02070309020205020404" pitchFamily="49" charset="0"/>
                          <a:cs typeface="Courier New" panose="02070309020205020404" pitchFamily="49" charset="0"/>
                          <a:sym typeface="Arial"/>
                        </a:rPr>
                        <a:t>l</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b</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l</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GrossPay</a:t>
                      </a:r>
                      <a:r>
                        <a:rPr lang="en-US" sz="1600" u="none" strike="noStrike" cap="none" baseline="0" dirty="0" smtClean="0">
                          <a:sym typeface="Arial"/>
                        </a:rPr>
                        <a:t> label</a:t>
                      </a:r>
                      <a:endParaRPr lang="en-US" sz="1600" dirty="0"/>
                    </a:p>
                  </a:txBody>
                  <a:tcPr/>
                </a:tc>
                <a:extLst>
                  <a:ext uri="{0D108BD9-81ED-4DB2-BD59-A6C34878D82A}">
                    <a16:rowId xmlns:a16="http://schemas.microsoft.com/office/drawing/2014/main" val="3914452023"/>
                  </a:ext>
                </a:extLst>
              </a:tr>
              <a:tr h="482204">
                <a:tc>
                  <a:txBody>
                    <a:bodyPr/>
                    <a:lstStyle/>
                    <a:p>
                      <a:r>
                        <a:rPr lang="en-US" sz="1600" u="none" strike="noStrike" cap="none" baseline="0" dirty="0" smtClean="0">
                          <a:sym typeface="Arial"/>
                        </a:rPr>
                        <a:t>Button</a:t>
                      </a:r>
                      <a:endParaRPr lang="en-US" sz="1600" dirty="0"/>
                    </a:p>
                  </a:txBody>
                  <a:tcPr>
                    <a:lnB w="12700" cap="flat" cmpd="sng" algn="ctr">
                      <a:solidFill>
                        <a:schemeClr val="tx1"/>
                      </a:solidFill>
                      <a:prstDash val="solid"/>
                      <a:round/>
                      <a:headEnd type="none" w="med" len="med"/>
                      <a:tailEnd type="none" w="med" len="med"/>
                    </a:lnB>
                  </a:tcPr>
                </a:tc>
                <a:tc>
                  <a:txBody>
                    <a:bodyPr/>
                    <a:lstStyle/>
                    <a:p>
                      <a:r>
                        <a:rPr lang="en-US" sz="1600" u="none" strike="noStrike" cap="none" baseline="0" dirty="0" smtClean="0">
                          <a:latin typeface="Courier New" panose="02070309020205020404" pitchFamily="49" charset="0"/>
                          <a:cs typeface="Courier New" panose="02070309020205020404" pitchFamily="49" charset="0"/>
                          <a:sym typeface="Arial"/>
                        </a:rPr>
                        <a:t>b</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t</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n</a:t>
                      </a:r>
                      <a:r>
                        <a:rPr lang="en-US" sz="100" u="none" strike="noStrike" cap="none" baseline="0" dirty="0" smtClean="0">
                          <a:latin typeface="Courier New" panose="02070309020205020404" pitchFamily="49" charset="0"/>
                          <a:cs typeface="Courier New" panose="02070309020205020404" pitchFamily="49" charset="0"/>
                          <a:sym typeface="Arial"/>
                        </a:rPr>
                        <a:t> </a:t>
                      </a:r>
                      <a:r>
                        <a:rPr lang="en-US" sz="1600" u="none" strike="noStrike" cap="none" baseline="0" dirty="0" smtClean="0">
                          <a:latin typeface="Courier New" panose="02070309020205020404" pitchFamily="49" charset="0"/>
                          <a:cs typeface="Courier New" panose="02070309020205020404" pitchFamily="49" charset="0"/>
                          <a:sym typeface="Arial"/>
                        </a:rPr>
                        <a:t>Close</a:t>
                      </a:r>
                      <a:endParaRPr lang="en-US" sz="1600" dirty="0">
                        <a:latin typeface="Courier New" panose="02070309020205020404" pitchFamily="49" charset="0"/>
                        <a:cs typeface="Courier New" panose="02070309020205020404" pitchFamily="49" charset="0"/>
                      </a:endParaRPr>
                    </a:p>
                  </a:txBody>
                  <a:tcPr>
                    <a:lnB w="12700" cap="flat" cmpd="sng" algn="ctr">
                      <a:solidFill>
                        <a:schemeClr val="tx1"/>
                      </a:solidFill>
                      <a:prstDash val="solid"/>
                      <a:round/>
                      <a:headEnd type="none" w="med" len="med"/>
                      <a:tailEnd type="none" w="med" len="med"/>
                    </a:lnB>
                  </a:tcPr>
                </a:tc>
                <a:tc>
                  <a:txBody>
                    <a:bodyPr/>
                    <a:lstStyle/>
                    <a:p>
                      <a:r>
                        <a:rPr lang="en-US" sz="1600" u="none" strike="noStrike" cap="none" baseline="0" dirty="0" smtClean="0">
                          <a:sym typeface="Arial"/>
                        </a:rPr>
                        <a:t>When clicked, terminates the application</a:t>
                      </a:r>
                      <a:endParaRPr 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17305"/>
                  </a:ext>
                </a:extLst>
              </a:tr>
            </a:tbl>
          </a:graphicData>
        </a:graphic>
      </p:graphicFrame>
    </p:spTree>
    <p:extLst>
      <p:ext uri="{BB962C8B-B14F-4D97-AF65-F5344CB8AC3E}">
        <p14:creationId xmlns:p14="http://schemas.microsoft.com/office/powerpoint/2010/main" val="3231095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Introducing Microsoft Visual Basic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p:txBody>
          <a:bodyPr/>
          <a:lstStyle/>
          <a:p>
            <a:r>
              <a:rPr lang="en-US" sz="2400" dirty="0">
                <a:latin typeface="+mn-lt"/>
              </a:rPr>
              <a:t>What can you do with Visual Basic?</a:t>
            </a:r>
          </a:p>
          <a:p>
            <a:pPr marL="741600" lvl="1" indent="-284400"/>
            <a:r>
              <a:rPr lang="en-US" sz="2400" dirty="0">
                <a:latin typeface="+mn-lt"/>
              </a:rPr>
              <a:t>Create applications with graphical windows, dialog boxes, and menus</a:t>
            </a:r>
          </a:p>
          <a:p>
            <a:pPr marL="741600" lvl="1" indent="-284400"/>
            <a:r>
              <a:rPr lang="en-US" sz="2400" dirty="0">
                <a:latin typeface="+mn-lt"/>
              </a:rPr>
              <a:t>Create applications that work with databases</a:t>
            </a:r>
          </a:p>
          <a:p>
            <a:pPr marL="741600" lvl="1" indent="-284400"/>
            <a:r>
              <a:rPr lang="en-US" sz="2400" dirty="0">
                <a:latin typeface="+mn-lt"/>
              </a:rPr>
              <a:t>Create Web applications and applications that use Internet technologies</a:t>
            </a:r>
          </a:p>
          <a:p>
            <a:pPr marL="741600" lvl="1" indent="-284400"/>
            <a:r>
              <a:rPr lang="en-US" sz="2400" dirty="0">
                <a:latin typeface="+mn-lt"/>
              </a:rPr>
              <a:t>Create applications that display </a:t>
            </a:r>
            <a:r>
              <a:rPr lang="en-US" sz="2400" dirty="0" smtClean="0">
                <a:latin typeface="+mn-lt"/>
              </a:rPr>
              <a:t>graphics</a:t>
            </a:r>
            <a:endParaRPr lang="en-US" sz="2400" dirty="0">
              <a:latin typeface="+mn-lt"/>
            </a:endParaRPr>
          </a:p>
        </p:txBody>
      </p:sp>
    </p:spTree>
    <p:extLst>
      <p:ext uri="{BB962C8B-B14F-4D97-AF65-F5344CB8AC3E}">
        <p14:creationId xmlns:p14="http://schemas.microsoft.com/office/powerpoint/2010/main" val="3787600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4 of Developing an Application</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Define the values of </a:t>
            </a:r>
            <a:r>
              <a:rPr lang="en-US" sz="2400" kern="1200" dirty="0" smtClean="0">
                <a:solidFill>
                  <a:srgbClr val="000000"/>
                </a:solidFill>
                <a:latin typeface="Arial (Body)"/>
                <a:ea typeface="+mn-ea"/>
                <a:cs typeface="+mn-cs"/>
              </a:rPr>
              <a:t>each control’s </a:t>
            </a:r>
            <a:r>
              <a:rPr lang="en-US" sz="2400" kern="1200" dirty="0">
                <a:solidFill>
                  <a:srgbClr val="000000"/>
                </a:solidFill>
                <a:latin typeface="Arial (Body)"/>
                <a:ea typeface="+mn-ea"/>
                <a:cs typeface="+mn-cs"/>
              </a:rPr>
              <a:t>relevant </a:t>
            </a:r>
            <a:r>
              <a:rPr lang="en-US" sz="2400" kern="1200" dirty="0" smtClean="0">
                <a:solidFill>
                  <a:srgbClr val="000000"/>
                </a:solidFill>
                <a:latin typeface="Arial (Body)"/>
                <a:ea typeface="+mn-ea"/>
                <a:cs typeface="+mn-cs"/>
              </a:rPr>
              <a:t>properties</a:t>
            </a:r>
            <a:endParaRPr lang="en-US" sz="2400" kern="1200" dirty="0">
              <a:solidFill>
                <a:srgbClr val="000000"/>
              </a:solidFill>
              <a:latin typeface="Arial (Body)"/>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245786206"/>
              </p:ext>
            </p:extLst>
          </p:nvPr>
        </p:nvGraphicFramePr>
        <p:xfrm>
          <a:off x="457200" y="2340191"/>
          <a:ext cx="8229603" cy="3943940"/>
        </p:xfrm>
        <a:graphic>
          <a:graphicData uri="http://schemas.openxmlformats.org/drawingml/2006/table">
            <a:tbl>
              <a:tblPr firstRow="1" bandRow="1">
                <a:tableStyleId>{2D5ABB26-0587-4C30-8999-92F81FD0307C}</a:tableStyleId>
              </a:tblPr>
              <a:tblGrid>
                <a:gridCol w="1933074">
                  <a:extLst>
                    <a:ext uri="{9D8B030D-6E8A-4147-A177-3AD203B41FA5}">
                      <a16:colId xmlns:a16="http://schemas.microsoft.com/office/drawing/2014/main" val="2783784574"/>
                    </a:ext>
                  </a:extLst>
                </a:gridCol>
                <a:gridCol w="3224716">
                  <a:extLst>
                    <a:ext uri="{9D8B030D-6E8A-4147-A177-3AD203B41FA5}">
                      <a16:colId xmlns:a16="http://schemas.microsoft.com/office/drawing/2014/main" val="643186744"/>
                    </a:ext>
                  </a:extLst>
                </a:gridCol>
                <a:gridCol w="3071813">
                  <a:extLst>
                    <a:ext uri="{9D8B030D-6E8A-4147-A177-3AD203B41FA5}">
                      <a16:colId xmlns:a16="http://schemas.microsoft.com/office/drawing/2014/main" val="1215820522"/>
                    </a:ext>
                  </a:extLst>
                </a:gridCol>
              </a:tblGrid>
              <a:tr h="482204">
                <a:tc>
                  <a:txBody>
                    <a:bodyPr/>
                    <a:lstStyle/>
                    <a:p>
                      <a:r>
                        <a:rPr lang="en-US" sz="1600" b="1" u="none" strike="noStrike" cap="none" baseline="0" dirty="0" smtClean="0">
                          <a:sym typeface="Arial"/>
                        </a:rPr>
                        <a:t>Control Type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u="none" strike="noStrike" cap="none" baseline="0" dirty="0" smtClean="0">
                          <a:sym typeface="Arial"/>
                        </a:rPr>
                        <a:t>Control Name</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u="none" strike="noStrike" cap="none" baseline="0" dirty="0" smtClean="0">
                          <a:sym typeface="Arial"/>
                        </a:rPr>
                        <a:t>Text Property</a:t>
                      </a:r>
                      <a:endParaRPr lang="en-US" sz="1600" b="1"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556925"/>
                  </a:ext>
                </a:extLst>
              </a:tr>
              <a:tr h="419569">
                <a:tc>
                  <a:txBody>
                    <a:bodyPr/>
                    <a:lstStyle/>
                    <a:p>
                      <a:r>
                        <a:rPr lang="en-US" sz="1600" u="none" strike="noStrike" cap="none" baseline="0" dirty="0" smtClean="0">
                          <a:sym typeface="Arial"/>
                        </a:rPr>
                        <a:t>Form</a:t>
                      </a:r>
                      <a:endParaRPr lang="en-US" sz="1600" dirty="0">
                        <a:latin typeface="+mn-lt"/>
                      </a:endParaRPr>
                    </a:p>
                  </a:txBody>
                  <a:tcPr>
                    <a:lnT w="12700" cap="flat" cmpd="sng" algn="ctr">
                      <a:solidFill>
                        <a:schemeClr val="tx1"/>
                      </a:solidFill>
                      <a:prstDash val="solid"/>
                      <a:round/>
                      <a:headEnd type="none" w="med" len="med"/>
                      <a:tailEnd type="none" w="med" len="med"/>
                    </a:lnT>
                  </a:tcPr>
                </a:tc>
                <a:tc>
                  <a:txBody>
                    <a:bodyPr/>
                    <a:lstStyle/>
                    <a:p>
                      <a:r>
                        <a:rPr lang="en-US" sz="1600" u="none" strike="noStrike" cap="none" baseline="0" dirty="0" smtClean="0">
                          <a:sym typeface="Arial"/>
                        </a:rPr>
                        <a:t>(Default)</a:t>
                      </a:r>
                      <a:endParaRPr lang="en-US" sz="1600" dirty="0">
                        <a:latin typeface="+mn-lt"/>
                      </a:endParaRPr>
                    </a:p>
                  </a:txBody>
                  <a:tcPr>
                    <a:lnT w="12700" cap="flat" cmpd="sng" algn="ctr">
                      <a:solidFill>
                        <a:schemeClr val="tx1"/>
                      </a:solidFill>
                      <a:prstDash val="solid"/>
                      <a:round/>
                      <a:headEnd type="none" w="med" len="med"/>
                      <a:tailEnd type="none" w="med" len="med"/>
                    </a:lnT>
                  </a:tcPr>
                </a:tc>
                <a:tc>
                  <a:txBody>
                    <a:bodyPr/>
                    <a:lstStyle/>
                    <a:p>
                      <a:r>
                        <a:rPr lang="en-US" sz="1600" u="none" strike="noStrike" cap="none" baseline="0" dirty="0" smtClean="0">
                          <a:latin typeface="Courier New" panose="02070309020205020404" pitchFamily="49" charset="0"/>
                          <a:cs typeface="Courier New" panose="02070309020205020404" pitchFamily="49" charset="0"/>
                          <a:sym typeface="Arial"/>
                        </a:rPr>
                        <a:t>"Wage Calculator"</a:t>
                      </a:r>
                      <a:endParaRPr lang="en-US" sz="16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22650974"/>
                  </a:ext>
                </a:extLst>
              </a:tr>
              <a:tr h="361677">
                <a:tc>
                  <a:txBody>
                    <a:bodyPr/>
                    <a:lstStyle/>
                    <a:p>
                      <a:r>
                        <a:rPr lang="en-US" sz="1600" u="none" strike="noStrike" cap="none" baseline="0" dirty="0" smtClean="0">
                          <a:sym typeface="Arial"/>
                        </a:rPr>
                        <a:t>Label</a:t>
                      </a:r>
                      <a:endParaRPr lang="en-US" sz="1600" dirty="0">
                        <a:latin typeface="+mn-lt"/>
                      </a:endParaRPr>
                    </a:p>
                  </a:txBody>
                  <a:tcPr/>
                </a:tc>
                <a:tc>
                  <a:txBody>
                    <a:bodyPr/>
                    <a:lstStyle/>
                    <a:p>
                      <a:r>
                        <a:rPr lang="en-US" sz="1600" u="none" strike="noStrike" cap="none" baseline="0" dirty="0" smtClean="0">
                          <a:sym typeface="Arial"/>
                        </a:rPr>
                        <a:t>(Default)</a:t>
                      </a:r>
                      <a:endParaRPr lang="en-US" sz="1600" dirty="0">
                        <a:latin typeface="+mn-lt"/>
                      </a:endParaRPr>
                    </a:p>
                  </a:txBody>
                  <a:tcPr/>
                </a:tc>
                <a:tc>
                  <a:txBody>
                    <a:bodyPr/>
                    <a:lstStyle/>
                    <a:p>
                      <a:r>
                        <a:rPr lang="en-US" sz="1600" u="none" strike="noStrike" cap="none" baseline="0" dirty="0" smtClean="0">
                          <a:latin typeface="Courier New" panose="02070309020205020404" pitchFamily="49" charset="0"/>
                          <a:cs typeface="Courier New" panose="02070309020205020404" pitchFamily="49" charset="0"/>
                          <a:sym typeface="Arial"/>
                        </a:rPr>
                        <a:t>"Number of Hours"</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85616748"/>
                  </a:ext>
                </a:extLst>
              </a:tr>
              <a:tr h="372614">
                <a:tc>
                  <a:txBody>
                    <a:bodyPr/>
                    <a:lstStyle/>
                    <a:p>
                      <a:r>
                        <a:rPr lang="en-US" sz="1600" u="none" strike="noStrike" cap="none" baseline="0" dirty="0" smtClean="0">
                          <a:sym typeface="Arial"/>
                        </a:rPr>
                        <a:t>Label</a:t>
                      </a:r>
                      <a:endParaRPr lang="en-US" sz="1600" dirty="0">
                        <a:latin typeface="+mn-lt"/>
                      </a:endParaRPr>
                    </a:p>
                  </a:txBody>
                  <a:tcPr/>
                </a:tc>
                <a:tc>
                  <a:txBody>
                    <a:bodyPr/>
                    <a:lstStyle/>
                    <a:p>
                      <a:r>
                        <a:rPr lang="en-US" sz="1600" u="none" strike="noStrike" cap="none" baseline="0" dirty="0" smtClean="0">
                          <a:sym typeface="Arial"/>
                        </a:rPr>
                        <a:t>(Default)</a:t>
                      </a:r>
                      <a:endParaRPr lang="en-US" sz="1600" dirty="0">
                        <a:latin typeface="+mn-lt"/>
                      </a:endParaRPr>
                    </a:p>
                  </a:txBody>
                  <a:tcPr/>
                </a:tc>
                <a:tc>
                  <a:txBody>
                    <a:bodyPr/>
                    <a:lstStyle/>
                    <a:p>
                      <a:r>
                        <a:rPr lang="en-US" sz="1600" u="none" strike="noStrike" cap="none" baseline="0" dirty="0" smtClean="0">
                          <a:latin typeface="Courier New" panose="02070309020205020404" pitchFamily="49" charset="0"/>
                          <a:cs typeface="Courier New" panose="02070309020205020404" pitchFamily="49" charset="0"/>
                          <a:sym typeface="Arial"/>
                        </a:rPr>
                        <a:t>"Hourly Pay Rate"</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43780048"/>
                  </a:ext>
                </a:extLst>
              </a:tr>
              <a:tr h="352927">
                <a:tc>
                  <a:txBody>
                    <a:bodyPr/>
                    <a:lstStyle/>
                    <a:p>
                      <a:r>
                        <a:rPr lang="en-US" sz="1600" u="none" strike="noStrike" cap="none" baseline="0" dirty="0" smtClean="0">
                          <a:sym typeface="Arial"/>
                        </a:rPr>
                        <a:t>Label</a:t>
                      </a:r>
                      <a:endParaRPr lang="en-US" sz="1600" dirty="0">
                        <a:latin typeface="+mn-lt"/>
                      </a:endParaRPr>
                    </a:p>
                  </a:txBody>
                  <a:tcPr/>
                </a:tc>
                <a:tc>
                  <a:txBody>
                    <a:bodyPr/>
                    <a:lstStyle/>
                    <a:p>
                      <a:r>
                        <a:rPr lang="en-US" sz="1600" u="none" strike="noStrike" cap="none" baseline="0" dirty="0" smtClean="0">
                          <a:sym typeface="Arial"/>
                        </a:rPr>
                        <a:t>(Default)</a:t>
                      </a:r>
                      <a:endParaRPr lang="en-US" sz="1600" dirty="0">
                        <a:latin typeface="+mn-lt"/>
                      </a:endParaRPr>
                    </a:p>
                  </a:txBody>
                  <a:tcPr/>
                </a:tc>
                <a:tc>
                  <a:txBody>
                    <a:bodyPr/>
                    <a:lstStyle/>
                    <a:p>
                      <a:r>
                        <a:rPr lang="en-US" sz="1600" u="none" strike="noStrike" cap="none" baseline="0" dirty="0" smtClean="0">
                          <a:latin typeface="Courier New" panose="02070309020205020404" pitchFamily="49" charset="0"/>
                          <a:cs typeface="Courier New" panose="02070309020205020404" pitchFamily="49" charset="0"/>
                          <a:sym typeface="Arial"/>
                        </a:rPr>
                        <a:t>"Gross Pay Earned"</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31841478"/>
                  </a:ext>
                </a:extLst>
              </a:tr>
              <a:tr h="381363">
                <a:tc>
                  <a:txBody>
                    <a:bodyPr/>
                    <a:lstStyle/>
                    <a:p>
                      <a:r>
                        <a:rPr lang="en-US" sz="1600" b="0" i="0" u="none" strike="noStrike" cap="none" baseline="0" dirty="0" smtClean="0">
                          <a:solidFill>
                            <a:schemeClr val="tx1"/>
                          </a:solidFill>
                          <a:latin typeface="+mn-lt"/>
                          <a:ea typeface="+mn-ea"/>
                          <a:cs typeface="+mn-cs"/>
                          <a:sym typeface="Arial"/>
                        </a:rPr>
                        <a:t>Label</a:t>
                      </a:r>
                      <a:endParaRPr lang="en-US" sz="1600" dirty="0">
                        <a:latin typeface="+mn-lt"/>
                      </a:endParaRPr>
                    </a:p>
                  </a:txBody>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GrossPay</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"$0.00"</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132882540"/>
                  </a:ext>
                </a:extLst>
              </a:tr>
              <a:tr h="374073">
                <a:tc>
                  <a:txBody>
                    <a:bodyPr/>
                    <a:lstStyle/>
                    <a:p>
                      <a:r>
                        <a:rPr lang="en-US" sz="1600" b="0" i="0" u="none" strike="noStrike" cap="none" baseline="0" dirty="0" smtClean="0">
                          <a:solidFill>
                            <a:schemeClr val="tx1"/>
                          </a:solidFill>
                          <a:latin typeface="+mn-lt"/>
                          <a:ea typeface="+mn-ea"/>
                          <a:cs typeface="+mn-cs"/>
                          <a:sym typeface="Arial"/>
                        </a:rPr>
                        <a:t>TextBox</a:t>
                      </a:r>
                      <a:endParaRPr lang="en-US" sz="1600" dirty="0">
                        <a:latin typeface="+mn-lt"/>
                      </a:endParaRPr>
                    </a:p>
                  </a:txBody>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x</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HoursWorked</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29301118"/>
                  </a:ext>
                </a:extLst>
              </a:tr>
              <a:tr h="397407">
                <a:tc>
                  <a:txBody>
                    <a:bodyPr/>
                    <a:lstStyle/>
                    <a:p>
                      <a:r>
                        <a:rPr lang="en-US" sz="1600" b="0" i="0" u="none" strike="noStrike" cap="none" baseline="0" dirty="0" smtClean="0">
                          <a:solidFill>
                            <a:schemeClr val="tx1"/>
                          </a:solidFill>
                          <a:latin typeface="+mn-lt"/>
                          <a:ea typeface="+mn-ea"/>
                          <a:cs typeface="+mn-cs"/>
                          <a:sym typeface="Arial"/>
                        </a:rPr>
                        <a:t>TextBox</a:t>
                      </a:r>
                      <a:endParaRPr lang="en-US" sz="1600" dirty="0">
                        <a:latin typeface="+mn-lt"/>
                      </a:endParaRPr>
                    </a:p>
                  </a:txBody>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x</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PayRate</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38301233"/>
                  </a:ext>
                </a:extLst>
              </a:tr>
              <a:tr h="401053">
                <a:tc>
                  <a:txBody>
                    <a:bodyPr/>
                    <a:lstStyle/>
                    <a:p>
                      <a:r>
                        <a:rPr lang="en-US" sz="1600" b="0" i="0" u="none" strike="noStrike" cap="none" baseline="0" dirty="0" smtClean="0">
                          <a:solidFill>
                            <a:schemeClr val="tx1"/>
                          </a:solidFill>
                          <a:latin typeface="+mn-lt"/>
                          <a:ea typeface="+mn-ea"/>
                          <a:cs typeface="+mn-cs"/>
                          <a:sym typeface="Arial"/>
                        </a:rPr>
                        <a:t>Button</a:t>
                      </a:r>
                      <a:endParaRPr lang="en-US" sz="1600" dirty="0">
                        <a:latin typeface="+mn-lt"/>
                      </a:endParaRPr>
                    </a:p>
                  </a:txBody>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n</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a</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GrossPay</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"Calculate Gross Pay"</a:t>
                      </a:r>
                      <a:endParaRPr lang="en-US" sz="16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41332707"/>
                  </a:ext>
                </a:extLst>
              </a:tr>
              <a:tr h="401053">
                <a:tc>
                  <a:txBody>
                    <a:bodyPr/>
                    <a:lstStyle/>
                    <a:p>
                      <a:r>
                        <a:rPr lang="en-US" sz="1600" b="0" i="0" u="none" strike="noStrike" cap="none" baseline="0" dirty="0" smtClean="0">
                          <a:solidFill>
                            <a:schemeClr val="tx1"/>
                          </a:solidFill>
                          <a:latin typeface="+mn-lt"/>
                          <a:ea typeface="+mn-ea"/>
                          <a:cs typeface="+mn-cs"/>
                          <a:sym typeface="Arial"/>
                        </a:rPr>
                        <a:t>Button</a:t>
                      </a:r>
                      <a:endParaRPr lang="en-US" sz="1600" dirty="0">
                        <a:latin typeface="+mn-lt"/>
                      </a:endParaRPr>
                    </a:p>
                  </a:txBody>
                  <a:tcPr>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n</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Close</a:t>
                      </a:r>
                      <a:endParaRPr lang="en-US" sz="1600" dirty="0">
                        <a:latin typeface="Courier New" panose="02070309020205020404" pitchFamily="49" charset="0"/>
                        <a:cs typeface="Courier New" panose="02070309020205020404" pitchFamily="49" charset="0"/>
                      </a:endParaRPr>
                    </a:p>
                  </a:txBody>
                  <a:tcPr>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"Close"</a:t>
                      </a:r>
                      <a:endParaRPr lang="en-US" sz="1600" b="1" dirty="0">
                        <a:latin typeface="Courier New" panose="02070309020205020404" pitchFamily="49" charset="0"/>
                        <a:cs typeface="Courier New" panose="02070309020205020404" pitchFamily="49"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836328"/>
                  </a:ext>
                </a:extLst>
              </a:tr>
            </a:tbl>
          </a:graphicData>
        </a:graphic>
      </p:graphicFrame>
    </p:spTree>
    <p:extLst>
      <p:ext uri="{BB962C8B-B14F-4D97-AF65-F5344CB8AC3E}">
        <p14:creationId xmlns:p14="http://schemas.microsoft.com/office/powerpoint/2010/main" val="38037746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5 of Developing an Application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Determine the event handlers and other code needed for each control</a:t>
            </a:r>
          </a:p>
        </p:txBody>
      </p:sp>
      <p:graphicFrame>
        <p:nvGraphicFramePr>
          <p:cNvPr id="6" name="Table 5"/>
          <p:cNvGraphicFramePr>
            <a:graphicFrameLocks noGrp="1"/>
          </p:cNvGraphicFramePr>
          <p:nvPr>
            <p:extLst>
              <p:ext uri="{D42A27DB-BD31-4B8C-83A1-F6EECF244321}">
                <p14:modId xmlns:p14="http://schemas.microsoft.com/office/powerpoint/2010/main" val="3994999770"/>
              </p:ext>
            </p:extLst>
          </p:nvPr>
        </p:nvGraphicFramePr>
        <p:xfrm>
          <a:off x="457201" y="2811049"/>
          <a:ext cx="8229599" cy="2427448"/>
        </p:xfrm>
        <a:graphic>
          <a:graphicData uri="http://schemas.openxmlformats.org/drawingml/2006/table">
            <a:tbl>
              <a:tblPr firstRow="1" bandRow="1">
                <a:tableStyleId>{9D7B26C5-4107-4FEC-AEDC-1716B250A1EF}</a:tableStyleId>
              </a:tblPr>
              <a:tblGrid>
                <a:gridCol w="2462980">
                  <a:extLst>
                    <a:ext uri="{9D8B030D-6E8A-4147-A177-3AD203B41FA5}">
                      <a16:colId xmlns:a16="http://schemas.microsoft.com/office/drawing/2014/main" val="4216009926"/>
                    </a:ext>
                  </a:extLst>
                </a:gridCol>
                <a:gridCol w="5766619">
                  <a:extLst>
                    <a:ext uri="{9D8B030D-6E8A-4147-A177-3AD203B41FA5}">
                      <a16:colId xmlns:a16="http://schemas.microsoft.com/office/drawing/2014/main" val="573150025"/>
                    </a:ext>
                  </a:extLst>
                </a:gridCol>
              </a:tblGrid>
              <a:tr h="482204">
                <a:tc>
                  <a:txBody>
                    <a:bodyPr/>
                    <a:lstStyle/>
                    <a:p>
                      <a:r>
                        <a:rPr lang="en-US" sz="1800" b="1" i="0" u="none" strike="noStrike" cap="none" baseline="0" dirty="0" smtClean="0">
                          <a:solidFill>
                            <a:schemeClr val="tx1"/>
                          </a:solidFill>
                          <a:latin typeface="+mn-lt"/>
                          <a:ea typeface="+mn-ea"/>
                          <a:cs typeface="+mn-cs"/>
                          <a:sym typeface="Arial"/>
                        </a:rPr>
                        <a:t>Event Handler Name</a:t>
                      </a:r>
                      <a:endParaRPr lang="en-US" sz="1800" dirty="0">
                        <a:latin typeface="+mn-lt"/>
                      </a:endParaRPr>
                    </a:p>
                  </a:txBody>
                  <a:tcPr/>
                </a:tc>
                <a:tc>
                  <a:txBody>
                    <a:bodyPr/>
                    <a:lstStyle/>
                    <a:p>
                      <a:r>
                        <a:rPr lang="en-US" sz="1800" b="1" i="0" u="none" strike="noStrike" cap="none" baseline="0" dirty="0" smtClean="0">
                          <a:solidFill>
                            <a:schemeClr val="tx1"/>
                          </a:solidFill>
                          <a:latin typeface="+mn-lt"/>
                          <a:ea typeface="+mn-ea"/>
                          <a:cs typeface="+mn-cs"/>
                          <a:sym typeface="Arial"/>
                        </a:rPr>
                        <a:t>Description</a:t>
                      </a:r>
                      <a:endParaRPr lang="en-US" sz="1800" dirty="0">
                        <a:latin typeface="+mn-lt"/>
                        <a:cs typeface="Courier New" panose="02070309020205020404" pitchFamily="49" charset="0"/>
                      </a:endParaRPr>
                    </a:p>
                  </a:txBody>
                  <a:tcPr/>
                </a:tc>
                <a:extLst>
                  <a:ext uri="{0D108BD9-81ED-4DB2-BD59-A6C34878D82A}">
                    <a16:rowId xmlns:a16="http://schemas.microsoft.com/office/drawing/2014/main" val="2954693567"/>
                  </a:ext>
                </a:extLst>
              </a:tr>
              <a:tr h="482204">
                <a:tc>
                  <a:txBody>
                    <a:bodyPr/>
                    <a:lstStyle/>
                    <a:p>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n</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a</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GrossPay_Click</a:t>
                      </a:r>
                      <a:endParaRPr lang="en-US" sz="1800" dirty="0">
                        <a:latin typeface="Courier New" panose="02070309020205020404" pitchFamily="49" charset="0"/>
                        <a:cs typeface="Courier New" panose="02070309020205020404" pitchFamily="49" charset="0"/>
                      </a:endParaRPr>
                    </a:p>
                  </a:txBody>
                  <a:tcPr>
                    <a:noFill/>
                  </a:tcPr>
                </a:tc>
                <a:tc>
                  <a:txBody>
                    <a:bodyPr/>
                    <a:lstStyle/>
                    <a:p>
                      <a:r>
                        <a:rPr lang="en-US" sz="1800" b="0" i="0" u="none" strike="noStrike" cap="none" baseline="0" dirty="0" smtClean="0">
                          <a:solidFill>
                            <a:schemeClr val="tx1"/>
                          </a:solidFill>
                          <a:latin typeface="+mn-lt"/>
                          <a:ea typeface="+mn-ea"/>
                          <a:cs typeface="+mn-cs"/>
                          <a:sym typeface="Arial"/>
                        </a:rPr>
                        <a:t>Multiplies the number of hours worked by the hourly pay rate; these values are retrieved from the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x</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HoursWorked</a:t>
                      </a:r>
                      <a:r>
                        <a:rPr lang="en-US" sz="1800" b="0" i="0" u="none" strike="noStrike" cap="none" baseline="0" dirty="0" smtClean="0">
                          <a:solidFill>
                            <a:schemeClr val="tx1"/>
                          </a:solidFill>
                          <a:latin typeface="+mn-lt"/>
                          <a:ea typeface="+mn-ea"/>
                          <a:cs typeface="+mn-cs"/>
                          <a:sym typeface="Arial"/>
                        </a:rPr>
                        <a:t> and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x</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PayRate</a:t>
                      </a:r>
                      <a:r>
                        <a:rPr lang="en-US" sz="1800" b="0" i="0" u="none" strike="noStrike" cap="none" baseline="0" dirty="0" smtClean="0">
                          <a:solidFill>
                            <a:schemeClr val="tx1"/>
                          </a:solidFill>
                          <a:latin typeface="+mn-lt"/>
                          <a:ea typeface="+mn-ea"/>
                          <a:cs typeface="Courier New" panose="02070309020205020404" pitchFamily="49" charset="0"/>
                          <a:sym typeface="Arial"/>
                        </a:rPr>
                        <a:t> </a:t>
                      </a:r>
                      <a:r>
                        <a:rPr lang="en-US" sz="1800" b="0" i="0" u="none" strike="noStrike" cap="none" baseline="0" dirty="0" smtClean="0">
                          <a:solidFill>
                            <a:schemeClr val="tx1"/>
                          </a:solidFill>
                          <a:latin typeface="+mn-lt"/>
                          <a:ea typeface="+mn-ea"/>
                          <a:cs typeface="+mn-cs"/>
                          <a:sym typeface="Arial"/>
                        </a:rPr>
                        <a:t>TextBox controls and the result of the multiplication is stored in the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l</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GrossPay</a:t>
                      </a:r>
                      <a:r>
                        <a:rPr lang="en-US" sz="1800" b="0" i="0" u="none" strike="noStrike" cap="none" baseline="0" dirty="0" smtClean="0">
                          <a:solidFill>
                            <a:schemeClr val="tx1"/>
                          </a:solidFill>
                          <a:latin typeface="+mn-lt"/>
                          <a:ea typeface="+mn-ea"/>
                          <a:cs typeface="+mn-cs"/>
                          <a:sym typeface="Arial"/>
                        </a:rPr>
                        <a:t> label’s Text property</a:t>
                      </a:r>
                      <a:endParaRPr lang="en-US" sz="1800" dirty="0">
                        <a:latin typeface="Courier New" panose="02070309020205020404" pitchFamily="49" charset="0"/>
                        <a:cs typeface="Courier New" panose="02070309020205020404" pitchFamily="49" charset="0"/>
                      </a:endParaRPr>
                    </a:p>
                  </a:txBody>
                  <a:tcPr>
                    <a:noFill/>
                  </a:tcPr>
                </a:tc>
                <a:extLst>
                  <a:ext uri="{0D108BD9-81ED-4DB2-BD59-A6C34878D82A}">
                    <a16:rowId xmlns:a16="http://schemas.microsoft.com/office/drawing/2014/main" val="615918737"/>
                  </a:ext>
                </a:extLst>
              </a:tr>
              <a:tr h="482204">
                <a:tc>
                  <a:txBody>
                    <a:bodyPr/>
                    <a:lstStyle/>
                    <a:p>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b</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t</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n</a:t>
                      </a:r>
                      <a:r>
                        <a:rPr lang="en-US" sz="1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r>
                        <a:rPr lang="en-US" sz="18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Close_Click</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baseline="0" dirty="0" smtClean="0">
                          <a:solidFill>
                            <a:schemeClr val="tx1"/>
                          </a:solidFill>
                          <a:latin typeface="+mn-lt"/>
                          <a:ea typeface="+mn-ea"/>
                          <a:cs typeface="+mn-cs"/>
                          <a:sym typeface="Arial"/>
                        </a:rPr>
                        <a:t>Terminates the application</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479818888"/>
                  </a:ext>
                </a:extLst>
              </a:tr>
            </a:tbl>
          </a:graphicData>
        </a:graphic>
      </p:graphicFrame>
    </p:spTree>
    <p:extLst>
      <p:ext uri="{BB962C8B-B14F-4D97-AF65-F5344CB8AC3E}">
        <p14:creationId xmlns:p14="http://schemas.microsoft.com/office/powerpoint/2010/main" val="3076032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6 of Developing an Application</a:t>
            </a:r>
            <a:endParaRPr lang="en-US"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127724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Create a flowchart or pseudocode version of the code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 flowchart is a diagram that graphically depicts the flow of a </a:t>
            </a:r>
            <a:r>
              <a:rPr lang="en-US" sz="2200" kern="1200" dirty="0" smtClean="0">
                <a:solidFill>
                  <a:srgbClr val="000000"/>
                </a:solidFill>
                <a:latin typeface="Arial (Body)"/>
                <a:ea typeface="+mn-ea"/>
                <a:cs typeface="+mn-cs"/>
              </a:rPr>
              <a:t>method</a:t>
            </a:r>
            <a:endParaRPr lang="en-US" sz="2200" kern="1200" dirty="0">
              <a:solidFill>
                <a:srgbClr val="000000"/>
              </a:solidFill>
              <a:latin typeface="Arial (Body)"/>
              <a:ea typeface="+mn-ea"/>
              <a:cs typeface="+mn-cs"/>
            </a:endParaRPr>
          </a:p>
        </p:txBody>
      </p:sp>
      <p:pic>
        <p:nvPicPr>
          <p:cNvPr id="6" name="Picture 5" descr="A flowchart has 4 steps, as follows. Step 1. Start. Step 2. Multiply the number of hours worked by the hourly pay rate. Store the result in d b l gross pay. Step 3. Store the value of d b l gross pay in the l b l gross pay control's text property. Step 4. End."/>
          <p:cNvPicPr>
            <a:picLocks noChangeAspect="1"/>
          </p:cNvPicPr>
          <p:nvPr/>
        </p:nvPicPr>
        <p:blipFill>
          <a:blip r:embed="rId2" cstate="print"/>
          <a:stretch>
            <a:fillRect/>
          </a:stretch>
        </p:blipFill>
        <p:spPr>
          <a:xfrm>
            <a:off x="1015893" y="3041289"/>
            <a:ext cx="7112214" cy="1297536"/>
          </a:xfrm>
          <a:prstGeom prst="rect">
            <a:avLst/>
          </a:prstGeom>
          <a:ln>
            <a:noFill/>
          </a:ln>
          <a:effectLst>
            <a:outerShdw blurRad="292100" dist="139700" dir="2700000" algn="tl" rotWithShape="0">
              <a:srgbClr val="333333">
                <a:alpha val="0"/>
              </a:srgbClr>
            </a:outerShdw>
          </a:effectLst>
        </p:spPr>
      </p:pic>
      <p:sp>
        <p:nvSpPr>
          <p:cNvPr id="5" name="Content Placeholder 4"/>
          <p:cNvSpPr>
            <a:spLocks noGrp="1"/>
          </p:cNvSpPr>
          <p:nvPr>
            <p:ph idx="14"/>
          </p:nvPr>
        </p:nvSpPr>
        <p:spPr>
          <a:xfrm>
            <a:off x="457200" y="4540180"/>
            <a:ext cx="8229600" cy="799571"/>
          </a:xfrm>
        </p:spPr>
        <p:txBody>
          <a:bodyPr/>
          <a:lstStyle/>
          <a:p>
            <a:pPr marL="741600" lvl="1" indent="-284400">
              <a:buFontTx/>
              <a:buChar char="–"/>
            </a:pPr>
            <a:r>
              <a:rPr lang="en-US" sz="2200" kern="1200" dirty="0">
                <a:solidFill>
                  <a:srgbClr val="000000"/>
                </a:solidFill>
                <a:latin typeface="Arial (Body)"/>
              </a:rPr>
              <a:t>Pseudocode is a cross between human language and a programming </a:t>
            </a:r>
            <a:r>
              <a:rPr lang="en-US" sz="2200" kern="1200" dirty="0" smtClean="0">
                <a:solidFill>
                  <a:srgbClr val="000000"/>
                </a:solidFill>
                <a:latin typeface="Arial (Body)"/>
              </a:rPr>
              <a:t>language</a:t>
            </a:r>
            <a:endParaRPr lang="en-US" sz="2200" kern="1200" dirty="0">
              <a:solidFill>
                <a:srgbClr val="000000"/>
              </a:solidFill>
              <a:latin typeface="Arial (Body)"/>
            </a:endParaRPr>
          </a:p>
        </p:txBody>
      </p:sp>
      <p:sp>
        <p:nvSpPr>
          <p:cNvPr id="4" name="Content Placeholder 3"/>
          <p:cNvSpPr>
            <a:spLocks noGrp="1"/>
          </p:cNvSpPr>
          <p:nvPr>
            <p:ph idx="13"/>
          </p:nvPr>
        </p:nvSpPr>
        <p:spPr>
          <a:xfrm>
            <a:off x="571500" y="5550407"/>
            <a:ext cx="8131820" cy="656253"/>
          </a:xfrm>
        </p:spPr>
        <p:txBody>
          <a:bodyPr/>
          <a:lstStyle/>
          <a:p>
            <a:pPr marL="0" indent="0">
              <a:buNone/>
            </a:pPr>
            <a:r>
              <a:rPr lang="en-US" dirty="0" smtClean="0">
                <a:latin typeface="+mn-lt"/>
              </a:rPr>
              <a:t>Store Number of Hours Worked × Hourly Pay Rate in the grossPay variable. Store the value of the value of the grossPay variable in the </a:t>
            </a:r>
            <a:r>
              <a:rPr lang="en-US" dirty="0" smtClean="0">
                <a:latin typeface="Courier New" panose="02070309020205020404" pitchFamily="49" charset="0"/>
                <a:cs typeface="Courier New" panose="02070309020205020404" pitchFamily="49" charset="0"/>
              </a:rPr>
              <a:t>l</a:t>
            </a:r>
            <a:r>
              <a:rPr lang="en-US" sz="100"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b</a:t>
            </a:r>
            <a:r>
              <a:rPr lang="en-US" sz="100"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a:t>
            </a:r>
            <a:r>
              <a:rPr lang="en-US" sz="100"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GrossPay</a:t>
            </a:r>
            <a:r>
              <a:rPr lang="en-US" dirty="0" smtClean="0">
                <a:latin typeface="+mn-lt"/>
              </a:rPr>
              <a:t> control’s Text property.</a:t>
            </a:r>
            <a:endParaRPr lang="en-US" dirty="0">
              <a:latin typeface="+mn-lt"/>
            </a:endParaRPr>
          </a:p>
        </p:txBody>
      </p:sp>
    </p:spTree>
    <p:extLst>
      <p:ext uri="{BB962C8B-B14F-4D97-AF65-F5344CB8AC3E}">
        <p14:creationId xmlns:p14="http://schemas.microsoft.com/office/powerpoint/2010/main" val="3085950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7 of Developing an Application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77735"/>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Check the flowchart or pseudocode for errors:</a:t>
            </a:r>
          </a:p>
          <a:p>
            <a:pPr marL="741600" lvl="1" indent="-284400">
              <a:spcAft>
                <a:spcPct val="0"/>
              </a:spcAft>
            </a:pPr>
            <a:r>
              <a:rPr lang="en-US" sz="2400" kern="1200" dirty="0">
                <a:solidFill>
                  <a:srgbClr val="000000"/>
                </a:solidFill>
                <a:latin typeface="Arial (Body)"/>
                <a:ea typeface="+mn-ea"/>
                <a:cs typeface="+mn-cs"/>
              </a:rPr>
              <a:t>Read the flowchart and/or pseudocode</a:t>
            </a:r>
          </a:p>
          <a:p>
            <a:pPr marL="741600" lvl="1" indent="-284400">
              <a:spcAft>
                <a:spcPct val="0"/>
              </a:spcAft>
            </a:pPr>
            <a:r>
              <a:rPr lang="en-US" sz="2400" kern="1200" dirty="0">
                <a:solidFill>
                  <a:srgbClr val="000000"/>
                </a:solidFill>
                <a:latin typeface="Arial (Body)"/>
                <a:ea typeface="+mn-ea"/>
                <a:cs typeface="+mn-cs"/>
              </a:rPr>
              <a:t>Step through each operation as though you are the computer</a:t>
            </a:r>
          </a:p>
          <a:p>
            <a:pPr marL="741600" lvl="1" indent="-284400">
              <a:spcAft>
                <a:spcPct val="0"/>
              </a:spcAft>
            </a:pPr>
            <a:r>
              <a:rPr lang="en-US" sz="2400" kern="1200" dirty="0">
                <a:solidFill>
                  <a:srgbClr val="000000"/>
                </a:solidFill>
                <a:latin typeface="Arial (Body)"/>
                <a:ea typeface="+mn-ea"/>
                <a:cs typeface="+mn-cs"/>
              </a:rPr>
              <a:t>Use a piece of paper to write down the values of variables and properties as they change</a:t>
            </a:r>
          </a:p>
          <a:p>
            <a:pPr marL="741600" lvl="1" indent="-284400">
              <a:spcAft>
                <a:spcPct val="0"/>
              </a:spcAft>
            </a:pPr>
            <a:r>
              <a:rPr lang="en-US" sz="2400" kern="1200" dirty="0">
                <a:solidFill>
                  <a:srgbClr val="000000"/>
                </a:solidFill>
                <a:latin typeface="Arial (Body)"/>
                <a:ea typeface="+mn-ea"/>
                <a:cs typeface="+mn-cs"/>
              </a:rPr>
              <a:t>Verify that the expected results are </a:t>
            </a:r>
            <a:r>
              <a:rPr lang="en-US" sz="2400" kern="1200" dirty="0" smtClean="0">
                <a:solidFill>
                  <a:srgbClr val="000000"/>
                </a:solidFill>
                <a:latin typeface="Arial (Body)"/>
                <a:ea typeface="+mn-ea"/>
                <a:cs typeface="+mn-cs"/>
              </a:rPr>
              <a:t>achieved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1734595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8 of Developing an Application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447067"/>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Start Visual Studio and create the forms and other controls identified in Step 3</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This is the first use of Visual Studio</a:t>
            </a:r>
          </a:p>
          <a:p>
            <a:pPr lvl="2">
              <a:spcAft>
                <a:spcPct val="0"/>
              </a:spcAft>
            </a:pPr>
            <a:r>
              <a:rPr lang="en-US" sz="2400" kern="1200" dirty="0">
                <a:solidFill>
                  <a:srgbClr val="000000"/>
                </a:solidFill>
                <a:latin typeface="Arial (Body)"/>
                <a:ea typeface="+mn-ea"/>
                <a:cs typeface="+mn-cs"/>
              </a:rPr>
              <a:t> All of the previous steps have just been on paper</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In this step you create the application’s user interface and arrange the controls on each </a:t>
            </a:r>
            <a:r>
              <a:rPr lang="en-US" sz="2400" kern="1200" dirty="0" smtClean="0">
                <a:solidFill>
                  <a:srgbClr val="000000"/>
                </a:solidFill>
                <a:latin typeface="Arial (Body)"/>
                <a:ea typeface="+mn-ea"/>
                <a:cs typeface="+mn-cs"/>
              </a:rPr>
              <a:t>from.</a:t>
            </a:r>
            <a:endParaRPr lang="en-US" sz="2400" kern="1200" dirty="0">
              <a:solidFill>
                <a:srgbClr val="000000"/>
              </a:solidFill>
              <a:latin typeface="Arial (Body)"/>
              <a:ea typeface="+mn-ea"/>
              <a:cs typeface="+mn-cs"/>
            </a:endParaRPr>
          </a:p>
          <a:p>
            <a:pPr lvl="2">
              <a:spcAft>
                <a:spcPct val="0"/>
              </a:spcAft>
            </a:pPr>
            <a:r>
              <a:rPr lang="en-US" sz="2400" kern="1200" dirty="0">
                <a:solidFill>
                  <a:srgbClr val="000000"/>
                </a:solidFill>
                <a:latin typeface="Arial (Body)"/>
                <a:ea typeface="+mn-ea"/>
                <a:cs typeface="+mn-cs"/>
              </a:rPr>
              <a:t>This is the portion of the application the user will </a:t>
            </a:r>
            <a:r>
              <a:rPr lang="en-US" sz="2400" kern="1200" dirty="0" smtClean="0">
                <a:solidFill>
                  <a:srgbClr val="000000"/>
                </a:solidFill>
                <a:latin typeface="Arial (Body)"/>
                <a:ea typeface="+mn-ea"/>
                <a:cs typeface="+mn-cs"/>
              </a:rPr>
              <a:t>see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65798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9 of Developing an Application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16207"/>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Use the flowcharts or pseudocode from step 6 to write the actual code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This is the second step on the computer</a:t>
            </a:r>
          </a:p>
          <a:p>
            <a:pPr marL="255651" lvl="0" indent="-255651">
              <a:spcAft>
                <a:spcPct val="0"/>
              </a:spcAft>
              <a:tabLst/>
            </a:pPr>
            <a:r>
              <a:rPr lang="en-US" sz="2400" kern="1200" dirty="0">
                <a:solidFill>
                  <a:srgbClr val="000000"/>
                </a:solidFill>
                <a:latin typeface="Arial (Body)"/>
                <a:ea typeface="+mn-ea"/>
                <a:cs typeface="+mn-cs"/>
              </a:rPr>
              <a:t>In this step you develop the methods behind the click event for each button</a:t>
            </a:r>
          </a:p>
          <a:p>
            <a:pPr marL="741600" lvl="1" indent="-284400">
              <a:spcAft>
                <a:spcPct val="0"/>
              </a:spcAft>
            </a:pPr>
            <a:r>
              <a:rPr lang="en-US" sz="2400" kern="1200" dirty="0">
                <a:solidFill>
                  <a:srgbClr val="000000"/>
                </a:solidFill>
                <a:latin typeface="Arial (Body)"/>
                <a:ea typeface="+mn-ea"/>
                <a:cs typeface="+mn-cs"/>
              </a:rPr>
              <a:t>Unlike the form developed on step 8, this portion of the application is invisible to the </a:t>
            </a:r>
            <a:r>
              <a:rPr lang="en-US" sz="2400" kern="1200" dirty="0" smtClean="0">
                <a:solidFill>
                  <a:srgbClr val="000000"/>
                </a:solidFill>
                <a:latin typeface="Arial (Body)"/>
                <a:ea typeface="+mn-ea"/>
                <a:cs typeface="+mn-cs"/>
              </a:rPr>
              <a:t>user</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041824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10 of Developing an Application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Attempt to run the application - find syntax errors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Correct any syntax errors found</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Syntax errors are the incorrect use of an element of the programming language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Repeat this step as many times as needed</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All syntax errors must be removed before the program will </a:t>
            </a:r>
            <a:r>
              <a:rPr lang="en-US" sz="2400" kern="1200" dirty="0" smtClean="0">
                <a:solidFill>
                  <a:srgbClr val="000000"/>
                </a:solidFill>
                <a:latin typeface="Arial (Body)"/>
                <a:ea typeface="+mn-ea"/>
                <a:cs typeface="+mn-cs"/>
              </a:rPr>
              <a:t>run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226432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Step 11 of Developing an Application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Run the application using test data as input</a:t>
            </a:r>
          </a:p>
          <a:p>
            <a:pPr marL="741600" lvl="1" indent="-284400">
              <a:spcAft>
                <a:spcPct val="0"/>
              </a:spcAft>
            </a:pPr>
            <a:r>
              <a:rPr lang="en-US" sz="2400" kern="1200" dirty="0">
                <a:solidFill>
                  <a:srgbClr val="000000"/>
                </a:solidFill>
                <a:latin typeface="Arial (Body)"/>
                <a:ea typeface="+mn-ea"/>
                <a:cs typeface="+mn-cs"/>
              </a:rPr>
              <a:t>Run the program with a variety of test data</a:t>
            </a:r>
          </a:p>
          <a:p>
            <a:pPr marL="741600" lvl="1" indent="-284400">
              <a:spcAft>
                <a:spcPct val="0"/>
              </a:spcAft>
            </a:pPr>
            <a:r>
              <a:rPr lang="en-US" sz="2400" kern="1200" dirty="0">
                <a:solidFill>
                  <a:srgbClr val="000000"/>
                </a:solidFill>
                <a:latin typeface="Arial (Body)"/>
                <a:ea typeface="+mn-ea"/>
                <a:cs typeface="+mn-cs"/>
              </a:rPr>
              <a:t>Check the results to be sure that they are correct</a:t>
            </a:r>
          </a:p>
          <a:p>
            <a:pPr marL="741600" lvl="1" indent="-284400">
              <a:spcAft>
                <a:spcPct val="0"/>
              </a:spcAft>
            </a:pPr>
            <a:r>
              <a:rPr lang="en-US" sz="2400" kern="1200" dirty="0">
                <a:solidFill>
                  <a:srgbClr val="000000"/>
                </a:solidFill>
                <a:latin typeface="Arial (Body)"/>
                <a:ea typeface="+mn-ea"/>
                <a:cs typeface="+mn-cs"/>
              </a:rPr>
              <a:t>Incorrect results are referred to as a runtime error</a:t>
            </a:r>
          </a:p>
          <a:p>
            <a:pPr>
              <a:spcAft>
                <a:spcPct val="0"/>
              </a:spcAft>
              <a:tabLst/>
            </a:pPr>
            <a:r>
              <a:rPr lang="en-US" sz="2400" kern="1200" dirty="0">
                <a:solidFill>
                  <a:srgbClr val="000000"/>
                </a:solidFill>
                <a:latin typeface="Arial (Body)"/>
                <a:ea typeface="+mn-ea"/>
                <a:cs typeface="+mn-cs"/>
              </a:rPr>
              <a:t>Correct any runtime errors found</a:t>
            </a:r>
          </a:p>
          <a:p>
            <a:pPr>
              <a:spcAft>
                <a:spcPct val="0"/>
              </a:spcAft>
              <a:tabLst/>
            </a:pPr>
            <a:r>
              <a:rPr lang="en-US" sz="2400" kern="1200" dirty="0">
                <a:solidFill>
                  <a:srgbClr val="000000"/>
                </a:solidFill>
                <a:latin typeface="Arial (Body)"/>
                <a:ea typeface="+mn-ea"/>
                <a:cs typeface="+mn-cs"/>
              </a:rPr>
              <a:t>Repeat this step as many times as </a:t>
            </a:r>
            <a:r>
              <a:rPr lang="en-US" sz="2400" kern="1200" dirty="0" smtClean="0">
                <a:solidFill>
                  <a:srgbClr val="000000"/>
                </a:solidFill>
                <a:latin typeface="Arial (Body)"/>
                <a:ea typeface="+mn-ea"/>
                <a:cs typeface="+mn-cs"/>
              </a:rPr>
              <a:t>necessary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12592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400" dirty="0" smtClean="0"/>
              <a:t>1.5 Visual </a:t>
            </a:r>
            <a:r>
              <a:rPr lang="en-US" sz="3400" dirty="0"/>
              <a:t>Studio and Visual Studio Express </a:t>
            </a:r>
            <a:r>
              <a:rPr lang="en-US" sz="3400" dirty="0" smtClean="0"/>
              <a:t>(</a:t>
            </a:r>
            <a:r>
              <a:rPr lang="en-US" sz="3400" dirty="0"/>
              <a:t>the Visual Basic Environment)</a:t>
            </a:r>
          </a:p>
        </p:txBody>
      </p:sp>
    </p:spTree>
    <p:extLst>
      <p:ext uri="{BB962C8B-B14F-4D97-AF65-F5344CB8AC3E}">
        <p14:creationId xmlns:p14="http://schemas.microsoft.com/office/powerpoint/2010/main" val="15650218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What is Visual Studio?</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62675"/>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Visual Studio is an integrated development environment, often abbreviated as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E</a:t>
            </a:r>
            <a:endParaRPr lang="en-US" sz="2400" kern="1200" dirty="0">
              <a:solidFill>
                <a:srgbClr val="000000"/>
              </a:solidFill>
              <a:latin typeface="Arial (Body)"/>
              <a:ea typeface="+mn-ea"/>
              <a:cs typeface="+mn-cs"/>
            </a:endParaRPr>
          </a:p>
          <a:p>
            <a:pPr marL="741600" lvl="1" indent="-284400">
              <a:spcAft>
                <a:spcPct val="0"/>
              </a:spcAft>
            </a:pPr>
            <a:r>
              <a:rPr lang="en-US" sz="2400" kern="1200" dirty="0">
                <a:solidFill>
                  <a:srgbClr val="000000"/>
                </a:solidFill>
                <a:latin typeface="Arial (Body)"/>
                <a:ea typeface="+mn-ea"/>
                <a:cs typeface="+mn-cs"/>
              </a:rPr>
              <a:t>Provides everything needed to create, test, and debug software including:</a:t>
            </a:r>
          </a:p>
          <a:p>
            <a:pPr lvl="2">
              <a:spcAft>
                <a:spcPct val="0"/>
              </a:spcAft>
            </a:pPr>
            <a:r>
              <a:rPr lang="en-US" sz="2400" kern="1200" dirty="0">
                <a:solidFill>
                  <a:srgbClr val="000000"/>
                </a:solidFill>
                <a:latin typeface="Arial (Body)"/>
                <a:ea typeface="+mn-ea"/>
                <a:cs typeface="+mn-cs"/>
              </a:rPr>
              <a:t>The Visual Basic language</a:t>
            </a:r>
          </a:p>
          <a:p>
            <a:pPr lvl="2">
              <a:spcAft>
                <a:spcPct val="0"/>
              </a:spcAft>
            </a:pPr>
            <a:r>
              <a:rPr lang="en-US" sz="2400" kern="1200" dirty="0">
                <a:solidFill>
                  <a:srgbClr val="000000"/>
                </a:solidFill>
                <a:latin typeface="Arial (Body)"/>
                <a:ea typeface="+mn-ea"/>
                <a:cs typeface="+mn-cs"/>
              </a:rPr>
              <a:t>Form design tools to create the user interface</a:t>
            </a:r>
          </a:p>
          <a:p>
            <a:pPr lvl="2">
              <a:spcAft>
                <a:spcPct val="0"/>
              </a:spcAft>
            </a:pPr>
            <a:r>
              <a:rPr lang="en-US" sz="2400" kern="1200" dirty="0">
                <a:solidFill>
                  <a:srgbClr val="000000"/>
                </a:solidFill>
                <a:latin typeface="Arial (Body)"/>
                <a:ea typeface="+mn-ea"/>
                <a:cs typeface="+mn-cs"/>
              </a:rPr>
              <a:t>Debugging tools to help find and correct programming errors</a:t>
            </a:r>
          </a:p>
          <a:p>
            <a:pPr marL="741600" lvl="1" indent="-284400">
              <a:spcAft>
                <a:spcPct val="0"/>
              </a:spcAft>
            </a:pPr>
            <a:r>
              <a:rPr lang="en-US" sz="2400" kern="1200" dirty="0">
                <a:solidFill>
                  <a:srgbClr val="000000"/>
                </a:solidFill>
                <a:latin typeface="Arial (Body)"/>
                <a:ea typeface="+mn-ea"/>
                <a:cs typeface="+mn-cs"/>
              </a:rPr>
              <a:t>Visual Studio can be used to create applications with other languages </a:t>
            </a:r>
            <a:r>
              <a:rPr lang="en-US" sz="2400" kern="1200" dirty="0" smtClean="0">
                <a:solidFill>
                  <a:srgbClr val="000000"/>
                </a:solidFill>
                <a:latin typeface="Arial (Body)"/>
                <a:ea typeface="+mn-ea"/>
                <a:cs typeface="+mn-cs"/>
              </a:rPr>
              <a:t>such </a:t>
            </a:r>
            <a:r>
              <a:rPr lang="en-US" sz="2400" kern="1200" dirty="0">
                <a:solidFill>
                  <a:srgbClr val="000000"/>
                </a:solidFill>
                <a:latin typeface="Arial (Body)"/>
                <a:ea typeface="+mn-ea"/>
                <a:cs typeface="+mn-cs"/>
              </a:rPr>
              <a:t>as C++ </a:t>
            </a:r>
            <a:r>
              <a:rPr lang="en-US" sz="2400" kern="1200" dirty="0" smtClean="0">
                <a:solidFill>
                  <a:srgbClr val="000000"/>
                </a:solidFill>
                <a:latin typeface="Arial (Body)"/>
                <a:ea typeface="+mn-ea"/>
                <a:cs typeface="+mn-cs"/>
              </a:rPr>
              <a:t>and</a:t>
            </a:r>
            <a:endParaRPr lang="en-US" sz="2400" kern="1200" dirty="0">
              <a:solidFill>
                <a:srgbClr val="000000"/>
              </a:solidFill>
              <a:latin typeface="Arial (Body)"/>
              <a:ea typeface="+mn-ea"/>
              <a:cs typeface="+mn-cs"/>
            </a:endParaRPr>
          </a:p>
        </p:txBody>
      </p:sp>
      <p:graphicFrame>
        <p:nvGraphicFramePr>
          <p:cNvPr id="4" name="Object 3" descr="C Sharp"/>
          <p:cNvGraphicFramePr>
            <a:graphicFrameLocks noChangeAspect="1"/>
          </p:cNvGraphicFramePr>
          <p:nvPr>
            <p:extLst>
              <p:ext uri="{D42A27DB-BD31-4B8C-83A1-F6EECF244321}">
                <p14:modId xmlns:p14="http://schemas.microsoft.com/office/powerpoint/2010/main" val="467753233"/>
              </p:ext>
            </p:extLst>
          </p:nvPr>
        </p:nvGraphicFramePr>
        <p:xfrm>
          <a:off x="5908181" y="5379317"/>
          <a:ext cx="493960" cy="363976"/>
        </p:xfrm>
        <a:graphic>
          <a:graphicData uri="http://schemas.openxmlformats.org/presentationml/2006/ole">
            <mc:AlternateContent xmlns:mc="http://schemas.openxmlformats.org/markup-compatibility/2006">
              <mc:Choice xmlns:v="urn:schemas-microsoft-com:vml" Requires="v">
                <p:oleObj spid="_x0000_s1136"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5908181" y="5379317"/>
                        <a:ext cx="493960" cy="363976"/>
                      </a:xfrm>
                      <a:prstGeom prst="rect">
                        <a:avLst/>
                      </a:prstGeom>
                    </p:spPr>
                  </p:pic>
                </p:oleObj>
              </mc:Fallback>
            </mc:AlternateContent>
          </a:graphicData>
        </a:graphic>
      </p:graphicFrame>
    </p:spTree>
    <p:extLst>
      <p:ext uri="{BB962C8B-B14F-4D97-AF65-F5344CB8AC3E}">
        <p14:creationId xmlns:p14="http://schemas.microsoft.com/office/powerpoint/2010/main" val="937090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400" dirty="0" smtClean="0"/>
              <a:t>1.1 Computer </a:t>
            </a:r>
            <a:r>
              <a:rPr lang="en-US" sz="3400" dirty="0"/>
              <a:t>Systems: Hardware and Software</a:t>
            </a:r>
          </a:p>
        </p:txBody>
      </p:sp>
    </p:spTree>
    <p:extLst>
      <p:ext uri="{BB962C8B-B14F-4D97-AF65-F5344CB8AC3E}">
        <p14:creationId xmlns:p14="http://schemas.microsoft.com/office/powerpoint/2010/main" val="2133355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dirty="0"/>
              <a:t>The Visual Studio </a:t>
            </a:r>
            <a:r>
              <a:rPr lang="en-US" dirty="0" smtClean="0"/>
              <a:t>Environment </a:t>
            </a:r>
            <a:r>
              <a:rPr lang="en-US" sz="2000" b="0" dirty="0" smtClean="0"/>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339619"/>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The Visual Studio environment consists of a number of windows</a:t>
            </a:r>
          </a:p>
          <a:p>
            <a:pPr marL="741600" lvl="1" indent="-284400">
              <a:spcAft>
                <a:spcPct val="0"/>
              </a:spcAft>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Designer</a:t>
            </a:r>
            <a:r>
              <a:rPr lang="en-US" sz="2400" kern="1200" dirty="0">
                <a:solidFill>
                  <a:srgbClr val="000000"/>
                </a:solidFill>
                <a:latin typeface="Arial (Body)"/>
                <a:ea typeface="+mn-ea"/>
                <a:cs typeface="+mn-cs"/>
              </a:rPr>
              <a:t> Window</a:t>
            </a:r>
          </a:p>
          <a:p>
            <a:pPr lvl="2">
              <a:spcAft>
                <a:spcPct val="0"/>
              </a:spcAft>
            </a:pPr>
            <a:r>
              <a:rPr lang="en-US" sz="2400" kern="1200" dirty="0">
                <a:solidFill>
                  <a:srgbClr val="000000"/>
                </a:solidFill>
                <a:latin typeface="Arial (Body)"/>
                <a:ea typeface="+mn-ea"/>
                <a:cs typeface="+mn-cs"/>
              </a:rPr>
              <a:t>Used to create an application’s graphical user interface</a:t>
            </a:r>
          </a:p>
          <a:p>
            <a:pPr marL="741600" lvl="1" indent="-284400">
              <a:spcAft>
                <a:spcPct val="0"/>
              </a:spcAft>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Solution Explorer</a:t>
            </a:r>
            <a:r>
              <a:rPr lang="en-US" sz="2400" kern="1200" dirty="0">
                <a:solidFill>
                  <a:srgbClr val="000000"/>
                </a:solidFill>
                <a:latin typeface="Arial (Body)"/>
                <a:ea typeface="+mn-ea"/>
                <a:cs typeface="+mn-cs"/>
              </a:rPr>
              <a:t> Window</a:t>
            </a:r>
          </a:p>
          <a:p>
            <a:pPr lvl="2">
              <a:spcAft>
                <a:spcPct val="0"/>
              </a:spcAft>
            </a:pPr>
            <a:r>
              <a:rPr lang="en-US" sz="2400" kern="1200" dirty="0">
                <a:solidFill>
                  <a:srgbClr val="000000"/>
                </a:solidFill>
                <a:latin typeface="Arial (Body)"/>
                <a:ea typeface="+mn-ea"/>
                <a:cs typeface="+mn-cs"/>
              </a:rPr>
              <a:t>Allows you to navigate among the files in a Visual Basic project</a:t>
            </a:r>
          </a:p>
          <a:p>
            <a:pPr marL="741600" lvl="1" indent="-284400">
              <a:spcAft>
                <a:spcPct val="0"/>
              </a:spcAft>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Properties</a:t>
            </a:r>
            <a:r>
              <a:rPr lang="en-US" sz="2400" kern="1200" dirty="0">
                <a:solidFill>
                  <a:srgbClr val="000000"/>
                </a:solidFill>
                <a:latin typeface="Arial (Body)"/>
                <a:ea typeface="+mn-ea"/>
                <a:cs typeface="+mn-cs"/>
              </a:rPr>
              <a:t> Window</a:t>
            </a:r>
          </a:p>
          <a:p>
            <a:pPr lvl="2">
              <a:spcAft>
                <a:spcPct val="0"/>
              </a:spcAft>
            </a:pPr>
            <a:r>
              <a:rPr lang="en-US" sz="2400" kern="1200" dirty="0">
                <a:solidFill>
                  <a:srgbClr val="000000"/>
                </a:solidFill>
                <a:latin typeface="Arial (Body)"/>
                <a:ea typeface="+mn-ea"/>
                <a:cs typeface="+mn-cs"/>
              </a:rPr>
              <a:t>Used to examine and change a control’s properties</a:t>
            </a:r>
          </a:p>
        </p:txBody>
      </p:sp>
    </p:spTree>
    <p:extLst>
      <p:ext uri="{BB962C8B-B14F-4D97-AF65-F5344CB8AC3E}">
        <p14:creationId xmlns:p14="http://schemas.microsoft.com/office/powerpoint/2010/main" val="773147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t>The Visual Studio Environment </a:t>
            </a:r>
            <a:r>
              <a:rPr lang="en-US" sz="2000" b="0" dirty="0" smtClean="0"/>
              <a:t>(2 </a:t>
            </a:r>
            <a:r>
              <a:rPr lang="en-US" sz="2000" b="0" dirty="0"/>
              <a:t>of 2)</a:t>
            </a:r>
            <a:endParaRPr lang="en-US" dirty="0">
              <a:latin typeface="Times New Roman" panose="02020603050405020304" pitchFamily="18" charset="0"/>
            </a:endParaRPr>
          </a:p>
        </p:txBody>
      </p:sp>
      <p:pic>
        <p:nvPicPr>
          <p:cNvPr id="4" name="Picture 2" descr="The left side of the screen has a pop up window which is the designer window. The left side of the screen has two panes. The pane on top is the solution explorer window which contains a search bar and a directory. The pane on the bottom is the properties window which shows the properties of the user's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08" y="1722998"/>
            <a:ext cx="7178383" cy="4464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79430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Auto Hide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4162926" cy="3662511"/>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Many windows have a feature known as Auto Hide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Allows for more room to view an application’s forms and code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Click on the pushpin icon to turn auto hide on or off</a:t>
            </a:r>
          </a:p>
        </p:txBody>
      </p:sp>
      <p:pic>
        <p:nvPicPr>
          <p:cNvPr id="5" name="Picture 2" descr="The solution explorer window and the properties window each has a pushpin icon on the top right between the expand icon and the clos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984" y="1523105"/>
            <a:ext cx="2862385" cy="4620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17277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wrap="square" tIns="91425">
            <a:spAutoFit/>
          </a:bodyPr>
          <a:lstStyle/>
          <a:p>
            <a:pPr lvl="0">
              <a:spcBef>
                <a:spcPct val="0"/>
              </a:spcBef>
              <a:buClrTx/>
            </a:pPr>
            <a:r>
              <a:rPr lang="en-US" sz="3200" kern="1200" dirty="0" smtClean="0">
                <a:latin typeface="Times New Roman" panose="02020603050405020304" pitchFamily="18" charset="0"/>
                <a:ea typeface="+mj-ea"/>
                <a:cs typeface="+mj-cs"/>
              </a:rPr>
              <a:t>The Menu Bar and the Standard Toolbar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966019"/>
          </a:xfrm>
        </p:spPr>
        <p:txBody>
          <a:bodyPr/>
          <a:lstStyle/>
          <a:p>
            <a:r>
              <a:rPr lang="en-US" sz="2400" dirty="0">
                <a:latin typeface="+mn-lt"/>
              </a:rPr>
              <a:t>The menu bar appears at the top of the Visual Studio </a:t>
            </a:r>
            <a:r>
              <a:rPr lang="en-US" sz="2400" dirty="0" smtClean="0">
                <a:latin typeface="+mn-lt"/>
              </a:rPr>
              <a:t>window</a:t>
            </a:r>
          </a:p>
        </p:txBody>
      </p:sp>
      <p:pic>
        <p:nvPicPr>
          <p:cNvPr id="5" name="Picture 4" descr="The menu bar has the program icon and file name on the top left with a search bar, minimize icon, maximize icon, and close icon on the top right. The menu options from left to right are file, edit, view, project, build, debug, team, format, tools, test, window, and hel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48" y="2853769"/>
            <a:ext cx="6477905" cy="438211"/>
          </a:xfrm>
          <a:prstGeom prst="rect">
            <a:avLst/>
          </a:prstGeom>
          <a:ln w="38100" cap="sq">
            <a:solidFill>
              <a:srgbClr val="000000"/>
            </a:solidFill>
            <a:prstDash val="solid"/>
            <a:miter lim="800000"/>
          </a:ln>
          <a:effectLst>
            <a:outerShdw blurRad="50800" dist="38100" dir="2700000" algn="tl" rotWithShape="0">
              <a:srgbClr val="000000">
                <a:alpha val="0"/>
              </a:srgbClr>
            </a:outerShdw>
          </a:effectLst>
        </p:spPr>
      </p:pic>
      <p:sp>
        <p:nvSpPr>
          <p:cNvPr id="4" name="Content Placeholder 3"/>
          <p:cNvSpPr>
            <a:spLocks noGrp="1"/>
          </p:cNvSpPr>
          <p:nvPr>
            <p:ph type="body" idx="2"/>
          </p:nvPr>
        </p:nvSpPr>
        <p:spPr>
          <a:xfrm>
            <a:off x="457200" y="3593690"/>
            <a:ext cx="8229600" cy="2289525"/>
          </a:xfrm>
        </p:spPr>
        <p:txBody>
          <a:bodyPr/>
          <a:lstStyle/>
          <a:p>
            <a:pPr marL="741600" lvl="1" indent="-284400"/>
            <a:r>
              <a:rPr lang="en-US" sz="2400" dirty="0">
                <a:latin typeface="+mn-lt"/>
              </a:rPr>
              <a:t>Provides menus such as:</a:t>
            </a:r>
          </a:p>
          <a:p>
            <a:pPr marL="1144800" lvl="2" indent="-230400"/>
            <a:r>
              <a:rPr lang="en-US" sz="2400" dirty="0">
                <a:latin typeface="+mn-lt"/>
              </a:rPr>
              <a:t>File</a:t>
            </a:r>
          </a:p>
          <a:p>
            <a:pPr marL="1144800" lvl="2" indent="-230400"/>
            <a:r>
              <a:rPr lang="en-US" sz="2400" dirty="0">
                <a:latin typeface="+mn-lt"/>
              </a:rPr>
              <a:t>Edit</a:t>
            </a:r>
          </a:p>
          <a:p>
            <a:pPr marL="1144800" lvl="2" indent="-230400"/>
            <a:r>
              <a:rPr lang="en-US" sz="2400" dirty="0">
                <a:latin typeface="+mn-lt"/>
              </a:rPr>
              <a:t>View</a:t>
            </a:r>
          </a:p>
          <a:p>
            <a:pPr marL="1144800" lvl="2" indent="-230400"/>
            <a:r>
              <a:rPr lang="en-US" sz="2400" dirty="0" smtClean="0">
                <a:latin typeface="+mn-lt"/>
              </a:rPr>
              <a:t>Project</a:t>
            </a:r>
            <a:endParaRPr lang="en-US" sz="2400" dirty="0">
              <a:latin typeface="+mn-lt"/>
            </a:endParaRPr>
          </a:p>
        </p:txBody>
      </p:sp>
    </p:spTree>
    <p:extLst>
      <p:ext uri="{BB962C8B-B14F-4D97-AF65-F5344CB8AC3E}">
        <p14:creationId xmlns:p14="http://schemas.microsoft.com/office/powerpoint/2010/main" val="10196194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pPr>
            <a:r>
              <a:rPr lang="en-US" sz="3200" kern="1200" dirty="0" smtClean="0">
                <a:latin typeface="Times New Roman" panose="02020603050405020304" pitchFamily="18" charset="0"/>
                <a:ea typeface="+mj-ea"/>
                <a:cs typeface="+mj-cs"/>
              </a:rPr>
              <a:t>The Menu Bar and the Standard Toolbar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738907"/>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standard toolbar contains buttons that execute frequently used commands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Provides quick access to commands that would otherwise be executed from a </a:t>
            </a:r>
            <a:r>
              <a:rPr lang="en-US" sz="2400" kern="1200" dirty="0" smtClean="0">
                <a:solidFill>
                  <a:srgbClr val="000000"/>
                </a:solidFill>
                <a:latin typeface="Arial (Body)"/>
                <a:ea typeface="+mn-ea"/>
                <a:cs typeface="+mn-cs"/>
              </a:rPr>
              <a:t>menu</a:t>
            </a:r>
            <a:endParaRPr lang="en-US" sz="2400" kern="1200" dirty="0">
              <a:solidFill>
                <a:srgbClr val="000000"/>
              </a:solidFill>
              <a:latin typeface="Arial (Body)"/>
              <a:ea typeface="+mn-ea"/>
              <a:cs typeface="+mn-cs"/>
            </a:endParaRPr>
          </a:p>
        </p:txBody>
      </p:sp>
      <p:pic>
        <p:nvPicPr>
          <p:cNvPr id="5" name="Picture 2" descr="Then toolbar options from left to right are navigate backward, navigate forward, new project, open file, save, save all, comment out, uncomment, undo, redo, solution configuration, solution platform, start debugging, break all, stop debugging, step into, step over, step out, and fi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81400"/>
            <a:ext cx="7772400" cy="1953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5911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Toolbox</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24203"/>
          </a:xfrm>
        </p:spPr>
        <p:txBody>
          <a:bodyPr wrap="square" lIns="91425" tIns="91425" rIns="91425" bIns="91425">
            <a:spAutoFit/>
          </a:bodyPr>
          <a:lstStyle/>
          <a:p>
            <a:pPr marL="255651" lvl="0" indent="-255651">
              <a:spcAft>
                <a:spcPct val="0"/>
              </a:spcAft>
              <a:tabLst/>
            </a:pPr>
            <a:r>
              <a:rPr lang="en-US" sz="2000" kern="1200" dirty="0">
                <a:solidFill>
                  <a:srgbClr val="000000"/>
                </a:solidFill>
                <a:latin typeface="Arial (Body)"/>
                <a:ea typeface="+mn-ea"/>
                <a:cs typeface="+mn-cs"/>
              </a:rPr>
              <a:t>The Toolbox is a window for selecting controls to use in an application’s user interface</a:t>
            </a:r>
          </a:p>
          <a:p>
            <a:pPr marL="741600" lvl="1" indent="-284400">
              <a:spcAft>
                <a:spcPct val="0"/>
              </a:spcAft>
            </a:pPr>
            <a:r>
              <a:rPr lang="en-US" sz="2000" kern="1200" dirty="0">
                <a:solidFill>
                  <a:srgbClr val="000000"/>
                </a:solidFill>
                <a:latin typeface="Arial (Body)"/>
                <a:ea typeface="+mn-ea"/>
                <a:cs typeface="+mn-cs"/>
              </a:rPr>
              <a:t>Divided into sections such as </a:t>
            </a:r>
            <a:r>
              <a:rPr lang="en-US" sz="2000" b="1" kern="1200" dirty="0">
                <a:solidFill>
                  <a:srgbClr val="000000"/>
                </a:solidFill>
                <a:latin typeface="Arial (Body)"/>
                <a:ea typeface="+mn-ea"/>
                <a:cs typeface="+mn-cs"/>
              </a:rPr>
              <a:t>All Windows Forms </a:t>
            </a:r>
            <a:r>
              <a:rPr lang="en-US" sz="2000" kern="1200" dirty="0">
                <a:solidFill>
                  <a:srgbClr val="000000"/>
                </a:solidFill>
                <a:latin typeface="Arial (Body)"/>
                <a:ea typeface="+mn-ea"/>
                <a:cs typeface="+mn-cs"/>
              </a:rPr>
              <a:t>and </a:t>
            </a:r>
            <a:r>
              <a:rPr lang="en-US" sz="2000" b="1" kern="1200" dirty="0">
                <a:solidFill>
                  <a:srgbClr val="000000"/>
                </a:solidFill>
                <a:latin typeface="Arial (Body)"/>
                <a:ea typeface="+mn-ea"/>
                <a:cs typeface="+mn-cs"/>
              </a:rPr>
              <a:t>Common Controls</a:t>
            </a:r>
          </a:p>
          <a:p>
            <a:pPr marL="741600" lvl="1" indent="-284400">
              <a:spcAft>
                <a:spcPct val="0"/>
              </a:spcAft>
            </a:pPr>
            <a:r>
              <a:rPr lang="en-US" sz="2000" kern="1200" dirty="0">
                <a:solidFill>
                  <a:srgbClr val="000000"/>
                </a:solidFill>
                <a:latin typeface="Arial (Body)"/>
                <a:ea typeface="+mn-ea"/>
                <a:cs typeface="+mn-cs"/>
              </a:rPr>
              <a:t>To open a section, click on its name tab</a:t>
            </a:r>
          </a:p>
          <a:p>
            <a:pPr marL="741600" lvl="1" indent="-284400">
              <a:spcAft>
                <a:spcPct val="0"/>
              </a:spcAft>
            </a:pPr>
            <a:r>
              <a:rPr lang="en-US" sz="2000" kern="1200" dirty="0">
                <a:solidFill>
                  <a:srgbClr val="000000"/>
                </a:solidFill>
                <a:latin typeface="Arial (Body)"/>
                <a:ea typeface="+mn-ea"/>
                <a:cs typeface="+mn-cs"/>
              </a:rPr>
              <a:t>To close a section, click on its name tab again</a:t>
            </a:r>
          </a:p>
          <a:p>
            <a:pPr marL="741600" lvl="1" indent="-284400">
              <a:spcAft>
                <a:spcPct val="0"/>
              </a:spcAft>
            </a:pPr>
            <a:r>
              <a:rPr lang="en-US" sz="2000" kern="1200" dirty="0">
                <a:solidFill>
                  <a:srgbClr val="000000"/>
                </a:solidFill>
                <a:latin typeface="Arial (Body)"/>
                <a:ea typeface="+mn-ea"/>
                <a:cs typeface="+mn-cs"/>
              </a:rPr>
              <a:t>Move a section to the top by dragging its name with the mouse</a:t>
            </a:r>
          </a:p>
          <a:p>
            <a:pPr marL="255651" lvl="0" indent="-255651">
              <a:spcAft>
                <a:spcPct val="0"/>
              </a:spcAft>
              <a:tabLst/>
            </a:pPr>
            <a:r>
              <a:rPr lang="en-US" sz="2000" kern="1200" dirty="0">
                <a:solidFill>
                  <a:srgbClr val="000000"/>
                </a:solidFill>
                <a:latin typeface="Arial (Body)"/>
                <a:ea typeface="+mn-ea"/>
                <a:cs typeface="+mn-cs"/>
              </a:rPr>
              <a:t>The Toolbox typically appears on the left side of Visual Studio environment</a:t>
            </a:r>
          </a:p>
          <a:p>
            <a:pPr marL="741600" lvl="1" indent="-284400">
              <a:spcAft>
                <a:spcPct val="0"/>
              </a:spcAft>
            </a:pPr>
            <a:r>
              <a:rPr lang="en-US" sz="2000" kern="1200" dirty="0">
                <a:solidFill>
                  <a:srgbClr val="000000"/>
                </a:solidFill>
                <a:latin typeface="Arial (Body)"/>
                <a:ea typeface="+mn-ea"/>
                <a:cs typeface="+mn-cs"/>
              </a:rPr>
              <a:t>If the toolbox is in Auto Hide mode</a:t>
            </a:r>
          </a:p>
          <a:p>
            <a:pPr marL="741600" lvl="1" indent="-284400">
              <a:spcAft>
                <a:spcPct val="0"/>
              </a:spcAft>
            </a:pPr>
            <a:r>
              <a:rPr lang="en-US" sz="2000" kern="1200" dirty="0">
                <a:solidFill>
                  <a:srgbClr val="000000"/>
                </a:solidFill>
                <a:latin typeface="Arial (Body)"/>
                <a:ea typeface="+mn-ea"/>
                <a:cs typeface="+mn-cs"/>
              </a:rPr>
              <a:t>Clicking on the tab will display the </a:t>
            </a:r>
            <a:r>
              <a:rPr lang="en-US" sz="2000" kern="1200" dirty="0" smtClean="0">
                <a:solidFill>
                  <a:srgbClr val="000000"/>
                </a:solidFill>
                <a:latin typeface="Arial (Body)"/>
                <a:ea typeface="+mn-ea"/>
                <a:cs typeface="+mn-cs"/>
              </a:rPr>
              <a:t>window</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38820116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Toolbox Tab (Auto Hide Turned on)</a:t>
            </a:r>
            <a:endParaRPr lang="en-US" kern="1200" dirty="0">
              <a:latin typeface="Times New Roman" panose="02020603050405020304" pitchFamily="18" charset="0"/>
              <a:ea typeface="+mj-ea"/>
              <a:cs typeface="+mj-cs"/>
            </a:endParaRPr>
          </a:p>
        </p:txBody>
      </p:sp>
      <p:pic>
        <p:nvPicPr>
          <p:cNvPr id="4" name="Picture 2" descr="The toolbox tab when hidden is a vertical tab on the upper left side of the Microsoft visual studio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1960897"/>
            <a:ext cx="623887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3316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wrap="square" tIns="91425">
            <a:spAutoFit/>
          </a:bodyPr>
          <a:lstStyle/>
          <a:p>
            <a:pPr lvl="0">
              <a:spcBef>
                <a:spcPct val="0"/>
              </a:spcBef>
              <a:buClrTx/>
            </a:pPr>
            <a:r>
              <a:rPr lang="en-US" sz="3200" kern="1200" dirty="0" smtClean="0">
                <a:latin typeface="Times New Roman" panose="02020603050405020304" pitchFamily="18" charset="0"/>
                <a:ea typeface="+mj-ea"/>
                <a:cs typeface="+mj-cs"/>
              </a:rPr>
              <a:t>The Toolbox Opened (Auto Hide Turned off)</a:t>
            </a:r>
            <a:endParaRPr lang="en-US" sz="3200" kern="1200" dirty="0">
              <a:latin typeface="Times New Roman" panose="02020603050405020304" pitchFamily="18" charset="0"/>
              <a:ea typeface="+mj-ea"/>
              <a:cs typeface="+mj-cs"/>
            </a:endParaRPr>
          </a:p>
        </p:txBody>
      </p:sp>
      <p:pic>
        <p:nvPicPr>
          <p:cNvPr id="4" name="Picture 3" descr="When open the toolbox pane has sections for a search bar, all window forms, and common controls. The common controls options include pointer, button, check box, checked list box, combo box, date time picker, label, link label, list box, list view, masked text box, month calendar, notify icon, numeric up down, picture box, progress bar, radio button, rich text box, text box, tool tip, tree view, web browser, and other options hidden under the scroll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879" y="1581736"/>
            <a:ext cx="7082242" cy="4490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03761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Using Tooltips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36984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A ToolTip is a small rectangular box that pops up when you hover the mouse pointer over a button on the toolbar or Toolbox for a few seconds</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Contains a short description of the button’s purpose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Use a ToolTip whenever you cannot remember a particular button’s </a:t>
            </a:r>
            <a:r>
              <a:rPr lang="en-US" sz="2200" kern="1200" dirty="0" smtClean="0">
                <a:solidFill>
                  <a:srgbClr val="000000"/>
                </a:solidFill>
                <a:latin typeface="Arial (Body)"/>
                <a:ea typeface="+mn-ea"/>
                <a:cs typeface="+mn-cs"/>
              </a:rPr>
              <a:t>function</a:t>
            </a:r>
          </a:p>
        </p:txBody>
      </p:sp>
      <p:pic>
        <p:nvPicPr>
          <p:cNvPr id="5" name="Picture 2" descr="The pointer is hovering over the save all icon in the toolbar. A small tool tip appears and reads as follows. Save all c t r l plus shift plus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106" y="4170394"/>
            <a:ext cx="3807788" cy="1932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57049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Docked and Floating Windows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62483"/>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When a window is docked</a:t>
            </a:r>
          </a:p>
          <a:p>
            <a:pPr marL="741600" lvl="1" indent="-284400">
              <a:spcAft>
                <a:spcPct val="0"/>
              </a:spcAft>
            </a:pPr>
            <a:r>
              <a:rPr lang="en-US" sz="2400" kern="1200" dirty="0">
                <a:solidFill>
                  <a:srgbClr val="000000"/>
                </a:solidFill>
                <a:latin typeface="Arial (Body)"/>
                <a:ea typeface="+mn-ea"/>
                <a:cs typeface="+mn-cs"/>
              </a:rPr>
              <a:t>It is attached to one of the edges of the Visual Studio environment</a:t>
            </a:r>
          </a:p>
          <a:p>
            <a:pPr marL="255651" lvl="0" indent="-255651">
              <a:spcAft>
                <a:spcPct val="0"/>
              </a:spcAft>
              <a:tabLst/>
            </a:pPr>
            <a:r>
              <a:rPr lang="en-US" sz="2400" kern="1200" dirty="0">
                <a:solidFill>
                  <a:srgbClr val="000000"/>
                </a:solidFill>
                <a:latin typeface="Arial (Body)"/>
                <a:ea typeface="+mn-ea"/>
                <a:cs typeface="+mn-cs"/>
              </a:rPr>
              <a:t>When a window is floating</a:t>
            </a:r>
          </a:p>
          <a:p>
            <a:pPr marL="741600" lvl="1" indent="-284400">
              <a:spcAft>
                <a:spcPct val="0"/>
              </a:spcAft>
            </a:pPr>
            <a:r>
              <a:rPr lang="en-US" sz="2400" kern="1200" dirty="0">
                <a:solidFill>
                  <a:srgbClr val="000000"/>
                </a:solidFill>
                <a:latin typeface="Arial (Body)"/>
                <a:ea typeface="+mn-ea"/>
                <a:cs typeface="+mn-cs"/>
              </a:rPr>
              <a:t>You can resize the window as well as click and drag it by its title </a:t>
            </a:r>
            <a:r>
              <a:rPr lang="en-US" sz="2400" kern="1200" dirty="0" smtClean="0">
                <a:solidFill>
                  <a:srgbClr val="000000"/>
                </a:solidFill>
                <a:latin typeface="Arial (Body)"/>
                <a:ea typeface="+mn-ea"/>
                <a:cs typeface="+mn-cs"/>
              </a:rPr>
              <a:t>bar</a:t>
            </a:r>
            <a:endParaRPr lang="en-US" sz="2400" kern="1200" dirty="0">
              <a:solidFill>
                <a:srgbClr val="000000"/>
              </a:solidFill>
              <a:latin typeface="Arial (Body)"/>
              <a:ea typeface="+mn-ea"/>
              <a:cs typeface="+mn-cs"/>
            </a:endParaRPr>
          </a:p>
          <a:p>
            <a:pPr marL="741600" lvl="1" indent="-284400">
              <a:spcAft>
                <a:spcPct val="0"/>
              </a:spcAft>
            </a:pPr>
            <a:r>
              <a:rPr lang="en-US" sz="2400" kern="1200" dirty="0">
                <a:solidFill>
                  <a:srgbClr val="000000"/>
                </a:solidFill>
                <a:latin typeface="Arial (Body)"/>
                <a:ea typeface="+mn-ea"/>
                <a:cs typeface="+mn-cs"/>
              </a:rPr>
              <a:t>Right-click a window’s title bar and select Float or Dock to change between floating or </a:t>
            </a:r>
            <a:r>
              <a:rPr lang="en-US" sz="2400" kern="1200" dirty="0" smtClean="0">
                <a:solidFill>
                  <a:srgbClr val="000000"/>
                </a:solidFill>
                <a:latin typeface="Arial (Body)"/>
                <a:ea typeface="+mn-ea"/>
                <a:cs typeface="+mn-cs"/>
              </a:rPr>
              <a:t>docked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68223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Computer Hardware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The term hardware refers to the computer’s physical components</a:t>
            </a:r>
          </a:p>
          <a:p>
            <a:pPr marL="255651" lvl="0" indent="-255651">
              <a:spcAft>
                <a:spcPct val="0"/>
              </a:spcAft>
              <a:tabLst/>
            </a:pPr>
            <a:r>
              <a:rPr lang="en-US" sz="2400" kern="1200" dirty="0">
                <a:solidFill>
                  <a:srgbClr val="000000"/>
                </a:solidFill>
                <a:latin typeface="Arial (Body)"/>
                <a:ea typeface="+mn-ea"/>
                <a:cs typeface="+mn-cs"/>
              </a:rPr>
              <a:t>A computer is not one device, but a system of devices</a:t>
            </a:r>
          </a:p>
          <a:p>
            <a:pPr marL="255651" lvl="0" indent="-255651">
              <a:spcAft>
                <a:spcPct val="0"/>
              </a:spcAft>
              <a:tabLst/>
            </a:pPr>
            <a:r>
              <a:rPr lang="en-US" sz="2400" kern="1200" dirty="0">
                <a:solidFill>
                  <a:srgbClr val="000000"/>
                </a:solidFill>
                <a:latin typeface="Arial (Body)"/>
                <a:ea typeface="+mn-ea"/>
                <a:cs typeface="+mn-cs"/>
              </a:rPr>
              <a:t>Major types of components include</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3609476"/>
            <a:ext cx="8229600" cy="2343268"/>
          </a:xfrm>
        </p:spPr>
        <p:txBody>
          <a:bodyPr/>
          <a:lstStyle/>
          <a:p>
            <a:pPr marL="741553" lvl="1" indent="-428371">
              <a:spcAft>
                <a:spcPct val="0"/>
              </a:spcAft>
              <a:buSzPts val="2400"/>
              <a:buFont typeface="+mj-lt"/>
              <a:buAutoNum type="arabicPeriod"/>
            </a:pPr>
            <a:r>
              <a:rPr lang="en-US" sz="2400" kern="1200" dirty="0">
                <a:solidFill>
                  <a:srgbClr val="000000"/>
                </a:solidFill>
                <a:latin typeface="Arial (Body)"/>
              </a:rPr>
              <a:t>Central Processing Unit</a:t>
            </a:r>
          </a:p>
          <a:p>
            <a:pPr marL="741553" lvl="1" indent="-428371">
              <a:spcAft>
                <a:spcPct val="0"/>
              </a:spcAft>
              <a:buSzPts val="2400"/>
              <a:buFont typeface="+mj-lt"/>
              <a:buAutoNum type="arabicPeriod"/>
            </a:pPr>
            <a:r>
              <a:rPr lang="en-US" sz="2400" kern="1200" dirty="0">
                <a:solidFill>
                  <a:srgbClr val="000000"/>
                </a:solidFill>
                <a:latin typeface="Arial (Body)"/>
              </a:rPr>
              <a:t>Main memory</a:t>
            </a:r>
          </a:p>
          <a:p>
            <a:pPr marL="741553" lvl="1" indent="-428371">
              <a:spcAft>
                <a:spcPct val="0"/>
              </a:spcAft>
              <a:buSzPts val="2400"/>
              <a:buFont typeface="+mj-lt"/>
              <a:buAutoNum type="arabicPeriod"/>
            </a:pPr>
            <a:r>
              <a:rPr lang="en-US" sz="2400" kern="1200" dirty="0">
                <a:solidFill>
                  <a:srgbClr val="000000"/>
                </a:solidFill>
                <a:latin typeface="Arial (Body)"/>
              </a:rPr>
              <a:t>Secondary storage devices</a:t>
            </a:r>
          </a:p>
          <a:p>
            <a:pPr marL="741553" lvl="1" indent="-428371">
              <a:spcAft>
                <a:spcPct val="0"/>
              </a:spcAft>
              <a:buSzPts val="2400"/>
              <a:buFont typeface="+mj-lt"/>
              <a:buAutoNum type="arabicPeriod"/>
            </a:pPr>
            <a:r>
              <a:rPr lang="en-US" sz="2400" kern="1200" dirty="0">
                <a:solidFill>
                  <a:srgbClr val="000000"/>
                </a:solidFill>
                <a:latin typeface="Arial (Body)"/>
              </a:rPr>
              <a:t>Input devices</a:t>
            </a:r>
          </a:p>
          <a:p>
            <a:pPr marL="741553" lvl="1" indent="-428371">
              <a:spcAft>
                <a:spcPct val="0"/>
              </a:spcAft>
              <a:buSzPts val="2400"/>
              <a:buFont typeface="+mj-lt"/>
              <a:buAutoNum type="arabicPeriod"/>
            </a:pPr>
            <a:r>
              <a:rPr lang="en-US" sz="2400" kern="1200" dirty="0">
                <a:solidFill>
                  <a:srgbClr val="000000"/>
                </a:solidFill>
                <a:latin typeface="Arial (Body)"/>
              </a:rPr>
              <a:t>Output </a:t>
            </a:r>
            <a:r>
              <a:rPr lang="en-US" sz="2400" kern="1200" dirty="0" smtClean="0">
                <a:solidFill>
                  <a:srgbClr val="000000"/>
                </a:solidFill>
                <a:latin typeface="Arial (Body)"/>
              </a:rPr>
              <a:t>devices</a:t>
            </a:r>
            <a:endParaRPr lang="en-US" sz="2400" kern="1200" dirty="0">
              <a:solidFill>
                <a:srgbClr val="000000"/>
              </a:solidFill>
              <a:latin typeface="Arial (Body)"/>
            </a:endParaRPr>
          </a:p>
        </p:txBody>
      </p:sp>
    </p:spTree>
    <p:extLst>
      <p:ext uri="{BB962C8B-B14F-4D97-AF65-F5344CB8AC3E}">
        <p14:creationId xmlns:p14="http://schemas.microsoft.com/office/powerpoint/2010/main" val="6104680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Floating Toolbox, Solution Explorer, and Properties Windows</a:t>
            </a:r>
            <a:endParaRPr lang="en-US" kern="1200" dirty="0">
              <a:latin typeface="Times New Roman" panose="02020603050405020304" pitchFamily="18" charset="0"/>
              <a:ea typeface="+mj-ea"/>
              <a:cs typeface="+mj-cs"/>
            </a:endParaRPr>
          </a:p>
        </p:txBody>
      </p:sp>
      <p:pic>
        <p:nvPicPr>
          <p:cNvPr id="4" name="Picture 2" descr="The toolbox, solution explorer, and properties are all floating, similar to a window pop up or dialog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877" y="1684537"/>
            <a:ext cx="6430245" cy="4211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969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Accessing the Visual Studio Documentation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62483"/>
          </a:xfrm>
        </p:spPr>
        <p:txBody>
          <a:bodyPr wrap="square" lIns="91425" tIns="91425" rIns="91425" bIns="91425">
            <a:spAutoFit/>
          </a:bodyPr>
          <a:lstStyle/>
          <a:p>
            <a:pPr>
              <a:spcAft>
                <a:spcPct val="0"/>
              </a:spcAft>
              <a:tabLst/>
            </a:pPr>
            <a:r>
              <a:rPr lang="en-US" sz="2400" kern="1200" dirty="0" smtClean="0">
                <a:solidFill>
                  <a:srgbClr val="000000"/>
                </a:solidFill>
                <a:latin typeface="Arial (Body)"/>
                <a:ea typeface="+mn-ea"/>
                <a:cs typeface="+mn-cs"/>
              </a:rPr>
              <a:t>Click </a:t>
            </a:r>
            <a:r>
              <a:rPr lang="en-US" sz="2400" b="1" kern="1200" dirty="0" smtClean="0">
                <a:solidFill>
                  <a:srgbClr val="000000"/>
                </a:solidFill>
                <a:latin typeface="Arial (Body)"/>
                <a:ea typeface="+mn-ea"/>
                <a:cs typeface="+mn-cs"/>
              </a:rPr>
              <a:t>Help</a:t>
            </a:r>
            <a:r>
              <a:rPr lang="en-US" sz="2400" kern="1200" dirty="0" smtClean="0">
                <a:solidFill>
                  <a:srgbClr val="000000"/>
                </a:solidFill>
                <a:latin typeface="Arial (Body)"/>
                <a:ea typeface="+mn-ea"/>
                <a:cs typeface="+mn-cs"/>
              </a:rPr>
              <a:t> on the menu bar and select </a:t>
            </a:r>
            <a:r>
              <a:rPr lang="en-US" sz="2400" b="1" kern="1200" dirty="0" smtClean="0">
                <a:solidFill>
                  <a:srgbClr val="000000"/>
                </a:solidFill>
                <a:latin typeface="Arial (Body)"/>
                <a:ea typeface="+mn-ea"/>
                <a:cs typeface="+mn-cs"/>
              </a:rPr>
              <a:t>View Help</a:t>
            </a:r>
          </a:p>
          <a:p>
            <a:pPr marL="800100" lvl="1" indent="-342900">
              <a:spcAft>
                <a:spcPct val="0"/>
              </a:spcAft>
            </a:pPr>
            <a:r>
              <a:rPr lang="en-US" sz="2400" kern="1200" dirty="0" smtClean="0">
                <a:solidFill>
                  <a:srgbClr val="000000"/>
                </a:solidFill>
                <a:latin typeface="Arial (Body)"/>
                <a:ea typeface="+mn-ea"/>
                <a:cs typeface="+mn-cs"/>
              </a:rPr>
              <a:t>Or simply press Ctrl + F1</a:t>
            </a:r>
          </a:p>
          <a:p>
            <a:pPr>
              <a:spcAft>
                <a:spcPct val="0"/>
              </a:spcAft>
              <a:tabLst/>
            </a:pPr>
            <a:r>
              <a:rPr lang="en-US" sz="2400" kern="1200" dirty="0" smtClean="0">
                <a:solidFill>
                  <a:srgbClr val="000000"/>
                </a:solidFill>
                <a:latin typeface="Arial (Body)"/>
                <a:ea typeface="+mn-ea"/>
                <a:cs typeface="+mn-cs"/>
              </a:rPr>
              <a:t>This will launch your Web browser and open the online Microsoft Developer Network (M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N) Library</a:t>
            </a:r>
          </a:p>
          <a:p>
            <a:pPr marL="741553" lvl="1" indent="-284353">
              <a:spcAft>
                <a:spcPct val="0"/>
              </a:spcAft>
              <a:buFont typeface="Arial" panose="020B0604020202020204" pitchFamily="34" charset="0"/>
              <a:buChar char="–"/>
            </a:pPr>
            <a:r>
              <a:rPr lang="en-US" sz="2400" kern="1200" dirty="0" smtClean="0">
                <a:solidFill>
                  <a:srgbClr val="000000"/>
                </a:solidFill>
                <a:latin typeface="Arial (Body)"/>
                <a:ea typeface="+mn-ea"/>
                <a:cs typeface="+mn-cs"/>
              </a:rPr>
              <a:t>View the complete documentation for Visual Basic and other programming languages</a:t>
            </a:r>
          </a:p>
          <a:p>
            <a:pPr marL="741553" lvl="1" indent="-284353">
              <a:spcAft>
                <a:spcPct val="0"/>
              </a:spcAft>
              <a:buFont typeface="Arial" panose="020B0604020202020204" pitchFamily="34" charset="0"/>
              <a:buChar char="–"/>
            </a:pPr>
            <a:r>
              <a:rPr lang="en-US" sz="2400" kern="1200" dirty="0" smtClean="0">
                <a:solidFill>
                  <a:srgbClr val="000000"/>
                </a:solidFill>
                <a:latin typeface="Arial (Body)"/>
                <a:ea typeface="+mn-ea"/>
                <a:cs typeface="+mn-cs"/>
              </a:rPr>
              <a:t>Find code samples, tutorials, articles, and Microsoft instructional videos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0166201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The Organization of a Computer System</a:t>
            </a:r>
            <a:endParaRPr lang="en-US" kern="1200" dirty="0">
              <a:latin typeface="Times New Roman" panose="02020603050405020304" pitchFamily="18" charset="0"/>
              <a:ea typeface="+mj-ea"/>
              <a:cs typeface="+mj-cs"/>
            </a:endParaRPr>
          </a:p>
        </p:txBody>
      </p:sp>
      <p:pic>
        <p:nvPicPr>
          <p:cNvPr id="4" name="Picture 2" descr="Input devices, such as tablet, camera, keyboard, scanner, joystick, and webcam, go to the central processing unit and main memory or ram. They then transfer to output devices, such as screens, printers, and speakers. Secondary storage devices, such as a c d rom drive can act as input and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369" y="1694389"/>
            <a:ext cx="5383261" cy="448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353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1. The </a:t>
            </a:r>
            <a:r>
              <a:rPr lang="en-US" dirty="0" smtClean="0"/>
              <a:t>C</a:t>
            </a:r>
            <a:r>
              <a:rPr lang="en-US" sz="100" dirty="0" smtClean="0"/>
              <a:t> </a:t>
            </a:r>
            <a:r>
              <a:rPr lang="en-US" dirty="0" smtClean="0"/>
              <a:t>P</a:t>
            </a:r>
            <a:r>
              <a:rPr lang="en-US" sz="100" dirty="0" smtClean="0"/>
              <a:t> </a:t>
            </a:r>
            <a:r>
              <a:rPr lang="en-US" dirty="0" smtClean="0"/>
              <a:t>U</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4201120"/>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The central processing unit, or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U, </a:t>
            </a:r>
            <a:r>
              <a:rPr lang="en-US" sz="2400" kern="1200" dirty="0">
                <a:solidFill>
                  <a:srgbClr val="000000"/>
                </a:solidFill>
                <a:latin typeface="Arial (Body)"/>
                <a:ea typeface="+mn-ea"/>
                <a:cs typeface="+mn-cs"/>
              </a:rPr>
              <a:t>is the part of a computer that actually runs programs</a:t>
            </a:r>
          </a:p>
          <a:p>
            <a:pPr marL="741600" lvl="1" indent="-284400">
              <a:spcAft>
                <a:spcPct val="0"/>
              </a:spcAft>
            </a:pPr>
            <a:r>
              <a:rPr lang="en-US" sz="2400" kern="1200" dirty="0">
                <a:solidFill>
                  <a:srgbClr val="000000"/>
                </a:solidFill>
                <a:latin typeface="Arial (Body)"/>
                <a:ea typeface="+mn-ea"/>
                <a:cs typeface="+mn-cs"/>
              </a:rPr>
              <a:t>The most important component</a:t>
            </a:r>
          </a:p>
          <a:p>
            <a:pPr marL="741600" lvl="1" indent="-284400">
              <a:spcAft>
                <a:spcPct val="0"/>
              </a:spcAft>
            </a:pPr>
            <a:r>
              <a:rPr lang="en-US" sz="2400" kern="1200" dirty="0">
                <a:solidFill>
                  <a:srgbClr val="000000"/>
                </a:solidFill>
                <a:latin typeface="Arial (Body)"/>
                <a:ea typeface="+mn-ea"/>
                <a:cs typeface="+mn-cs"/>
              </a:rPr>
              <a:t>Without it, the computer could not run software</a:t>
            </a:r>
          </a:p>
          <a:p>
            <a:pPr marL="741600" lvl="1" indent="-284400">
              <a:spcAft>
                <a:spcPct val="0"/>
              </a:spcAft>
            </a:pPr>
            <a:r>
              <a:rPr lang="en-US" sz="2400" kern="1200" dirty="0">
                <a:solidFill>
                  <a:srgbClr val="000000"/>
                </a:solidFill>
                <a:latin typeface="Arial (Body)"/>
                <a:ea typeface="+mn-ea"/>
                <a:cs typeface="+mn-cs"/>
              </a:rPr>
              <a:t>Fetches instructions one by one</a:t>
            </a:r>
          </a:p>
          <a:p>
            <a:pPr>
              <a:spcAft>
                <a:spcPct val="0"/>
              </a:spcAft>
              <a:tabLst/>
            </a:pPr>
            <a:r>
              <a:rPr lang="en-US" sz="2400" kern="1200" dirty="0">
                <a:solidFill>
                  <a:srgbClr val="000000"/>
                </a:solidFill>
                <a:latin typeface="Arial (Body)"/>
                <a:ea typeface="+mn-ea"/>
                <a:cs typeface="+mn-cs"/>
              </a:rPr>
              <a:t>A program is a set of instructions a computer’s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U follows </a:t>
            </a:r>
            <a:r>
              <a:rPr lang="en-US" sz="2400" kern="1200" dirty="0">
                <a:solidFill>
                  <a:srgbClr val="000000"/>
                </a:solidFill>
                <a:latin typeface="Arial (Body)"/>
                <a:ea typeface="+mn-ea"/>
                <a:cs typeface="+mn-cs"/>
              </a:rPr>
              <a:t>to perform a task</a:t>
            </a:r>
          </a:p>
          <a:p>
            <a:pPr marL="741600" lvl="1" indent="-284400">
              <a:spcAft>
                <a:spcPct val="0"/>
              </a:spcAft>
            </a:pPr>
            <a:r>
              <a:rPr lang="en-US" sz="2400" kern="1200" dirty="0">
                <a:solidFill>
                  <a:srgbClr val="000000"/>
                </a:solidFill>
                <a:latin typeface="Arial (Body)"/>
                <a:ea typeface="+mn-ea"/>
                <a:cs typeface="+mn-cs"/>
              </a:rPr>
              <a:t>Instructions are stored in memory as binary numbers</a:t>
            </a:r>
          </a:p>
          <a:p>
            <a:pPr marL="255651" lvl="0" indent="-255651">
              <a:spcAft>
                <a:spcPct val="0"/>
              </a:spcAft>
              <a:tabLst/>
            </a:pPr>
            <a:r>
              <a:rPr lang="en-US" sz="2400" kern="1200" dirty="0">
                <a:solidFill>
                  <a:srgbClr val="000000"/>
                </a:solidFill>
                <a:latin typeface="Arial (Body)"/>
                <a:ea typeface="+mn-ea"/>
                <a:cs typeface="+mn-cs"/>
              </a:rPr>
              <a:t>A binary number is a sequence of 1’s and </a:t>
            </a:r>
            <a:r>
              <a:rPr lang="en-US" sz="2400" kern="1200" dirty="0" smtClean="0">
                <a:solidFill>
                  <a:srgbClr val="000000"/>
                </a:solidFill>
                <a:latin typeface="Arial (Body)"/>
                <a:ea typeface="+mn-ea"/>
                <a:cs typeface="+mn-cs"/>
              </a:rPr>
              <a:t>0’s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43658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smtClean="0">
                <a:latin typeface="Times New Roman" panose="02020603050405020304" pitchFamily="18" charset="0"/>
                <a:ea typeface="+mj-ea"/>
                <a:cs typeface="+mj-cs"/>
              </a:rPr>
              <a:t>2. Main Memory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9" y="1600200"/>
            <a:ext cx="8494295" cy="3385512"/>
          </a:xfrm>
        </p:spPr>
        <p:txBody>
          <a:bodyPr wrap="square" lIns="91425" tIns="91425" rIns="91425" bIns="91425">
            <a:spAutoFit/>
          </a:bodyPr>
          <a:lstStyle/>
          <a:p>
            <a:pPr>
              <a:spcAft>
                <a:spcPct val="0"/>
              </a:spcAft>
              <a:tabLst/>
            </a:pPr>
            <a:r>
              <a:rPr lang="en-US" sz="2400" kern="1200" dirty="0">
                <a:solidFill>
                  <a:srgbClr val="000000"/>
                </a:solidFill>
                <a:latin typeface="Arial (Body)"/>
                <a:ea typeface="+mn-ea"/>
                <a:cs typeface="+mn-cs"/>
              </a:rPr>
              <a:t>Think of main memory as the computer’s work area</a:t>
            </a:r>
          </a:p>
          <a:p>
            <a:pPr marL="741600" lvl="1" indent="-284400">
              <a:spcAft>
                <a:spcPct val="0"/>
              </a:spcAft>
            </a:pPr>
            <a:r>
              <a:rPr lang="en-US" sz="2400" kern="1200" dirty="0">
                <a:solidFill>
                  <a:srgbClr val="000000"/>
                </a:solidFill>
                <a:latin typeface="Arial (Body)"/>
                <a:ea typeface="+mn-ea"/>
                <a:cs typeface="+mn-cs"/>
              </a:rPr>
              <a:t>Holds instructions and data needed for programs that are currently running</a:t>
            </a:r>
          </a:p>
          <a:p>
            <a:pPr>
              <a:spcAft>
                <a:spcPct val="0"/>
              </a:spcAft>
              <a:tabLst/>
            </a:pPr>
            <a:r>
              <a:rPr lang="en-US" sz="2400" kern="1200" dirty="0">
                <a:solidFill>
                  <a:srgbClr val="000000"/>
                </a:solidFill>
                <a:latin typeface="Arial (Body)"/>
                <a:ea typeface="+mn-ea"/>
                <a:cs typeface="+mn-cs"/>
              </a:rPr>
              <a:t>Commonly known as random-access memory, or just </a:t>
            </a:r>
            <a:r>
              <a:rPr lang="en-US" sz="2400" kern="1200" dirty="0" smtClean="0">
                <a:solidFill>
                  <a:srgbClr val="000000"/>
                </a:solidFill>
                <a:latin typeface="Arial (Body)"/>
                <a:ea typeface="+mn-ea"/>
                <a:cs typeface="+mn-cs"/>
              </a:rPr>
              <a:t>RAM</a:t>
            </a:r>
            <a:endParaRPr lang="en-US" sz="2400" kern="1200" dirty="0">
              <a:solidFill>
                <a:srgbClr val="000000"/>
              </a:solidFill>
              <a:latin typeface="Arial (Body)"/>
              <a:ea typeface="+mn-ea"/>
              <a:cs typeface="+mn-cs"/>
            </a:endParaRPr>
          </a:p>
          <a:p>
            <a:pPr marL="741600" lvl="1" indent="-284400">
              <a:spcAft>
                <a:spcPct val="0"/>
              </a:spcAft>
            </a:pP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U can </a:t>
            </a:r>
            <a:r>
              <a:rPr lang="en-US" sz="2400" kern="1200" dirty="0">
                <a:solidFill>
                  <a:srgbClr val="000000"/>
                </a:solidFill>
                <a:latin typeface="Arial (Body)"/>
                <a:ea typeface="+mn-ea"/>
                <a:cs typeface="+mn-cs"/>
              </a:rPr>
              <a:t>quickly access data at any random location</a:t>
            </a:r>
          </a:p>
          <a:p>
            <a:pPr>
              <a:spcAft>
                <a:spcPct val="0"/>
              </a:spcAft>
              <a:tabLst/>
            </a:pPr>
            <a:r>
              <a:rPr lang="en-US" sz="2400" kern="1200" dirty="0">
                <a:solidFill>
                  <a:srgbClr val="000000"/>
                </a:solidFill>
                <a:latin typeface="Arial (Body)"/>
                <a:ea typeface="+mn-ea"/>
                <a:cs typeface="+mn-cs"/>
              </a:rPr>
              <a:t>Used as temporary storage</a:t>
            </a:r>
          </a:p>
          <a:p>
            <a:pPr marL="741600" lvl="1" indent="-284400">
              <a:spcAft>
                <a:spcPct val="0"/>
              </a:spcAft>
            </a:pPr>
            <a:r>
              <a:rPr lang="en-US" sz="2400" kern="1200" dirty="0">
                <a:solidFill>
                  <a:srgbClr val="000000"/>
                </a:solidFill>
                <a:latin typeface="Arial (Body)"/>
                <a:ea typeface="+mn-ea"/>
                <a:cs typeface="+mn-cs"/>
              </a:rPr>
              <a:t>Contents are lost when power is turned </a:t>
            </a:r>
            <a:r>
              <a:rPr lang="en-US" sz="2400" kern="1200" dirty="0" smtClean="0">
                <a:solidFill>
                  <a:srgbClr val="000000"/>
                </a:solidFill>
                <a:latin typeface="Arial (Body)"/>
                <a:ea typeface="+mn-ea"/>
                <a:cs typeface="+mn-cs"/>
              </a:rPr>
              <a:t>off</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56979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9624</TotalTime>
  <Words>3280</Words>
  <Application>Microsoft Office PowerPoint</Application>
  <PresentationFormat>On-screen Show (4:3)</PresentationFormat>
  <Paragraphs>438</Paragraphs>
  <Slides>62</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1" baseType="lpstr">
      <vt:lpstr>Arial</vt:lpstr>
      <vt:lpstr>Arial (Body)</vt:lpstr>
      <vt:lpstr>Courier New</vt:lpstr>
      <vt:lpstr>Noto Sans Symbols</vt:lpstr>
      <vt:lpstr>Times New Roman</vt:lpstr>
      <vt:lpstr>Verdana</vt:lpstr>
      <vt:lpstr>508 Lecture</vt:lpstr>
      <vt:lpstr>1_508 Lecture</vt:lpstr>
      <vt:lpstr>Equation</vt:lpstr>
      <vt:lpstr>Starting out with Visual Basic®</vt:lpstr>
      <vt:lpstr>Learning Objectives</vt:lpstr>
      <vt:lpstr>Introducing Microsoft Visual Basic (1 of 2)</vt:lpstr>
      <vt:lpstr>Introducing Microsoft Visual Basic (2 of 2)</vt:lpstr>
      <vt:lpstr>1.1 Computer Systems: Hardware and Software</vt:lpstr>
      <vt:lpstr>Computer Hardware</vt:lpstr>
      <vt:lpstr>The Organization of a Computer System</vt:lpstr>
      <vt:lpstr>1. The C P U</vt:lpstr>
      <vt:lpstr>2. Main Memory</vt:lpstr>
      <vt:lpstr>3. Secondary Storage</vt:lpstr>
      <vt:lpstr>4. Input Devices</vt:lpstr>
      <vt:lpstr>5. Output Devices</vt:lpstr>
      <vt:lpstr>Software</vt:lpstr>
      <vt:lpstr>1.2 Programs and Programming Languages</vt:lpstr>
      <vt:lpstr>What is a Program?</vt:lpstr>
      <vt:lpstr>Computing Gross Pay</vt:lpstr>
      <vt:lpstr>States and Transitions</vt:lpstr>
      <vt:lpstr>Programming Languages</vt:lpstr>
      <vt:lpstr>Popular Programming Languages</vt:lpstr>
      <vt:lpstr>What is a Program Made of? (1 of 2)</vt:lpstr>
      <vt:lpstr>What is a Program Made of? (2 of 2)</vt:lpstr>
      <vt:lpstr>Graphical User Interfaces</vt:lpstr>
      <vt:lpstr>A Graphical User Interface</vt:lpstr>
      <vt:lpstr>Objects and Controls (1 of 2)</vt:lpstr>
      <vt:lpstr>Objects and Controls (2 of 2)</vt:lpstr>
      <vt:lpstr>Types of Controls</vt:lpstr>
      <vt:lpstr>Event-Driven Programming</vt:lpstr>
      <vt:lpstr>1.3 More about Controls and Programming</vt:lpstr>
      <vt:lpstr>Visual Basic Controls (1 of 2)</vt:lpstr>
      <vt:lpstr>Visual Basic Controls (2 of 2)</vt:lpstr>
      <vt:lpstr>Control Demonstration Screen</vt:lpstr>
      <vt:lpstr>The Name Property</vt:lpstr>
      <vt:lpstr>Examples of Control Names</vt:lpstr>
      <vt:lpstr>Control Naming Rules and Conventions</vt:lpstr>
      <vt:lpstr>1.4 The Programming Process</vt:lpstr>
      <vt:lpstr>Step 1 of Developing an Application</vt:lpstr>
      <vt:lpstr>Step 2 of Developing an Application</vt:lpstr>
      <vt:lpstr>Step 3 of Developing an Application (1 of 2)</vt:lpstr>
      <vt:lpstr>Step 3 of Developing an Application (2 of 2)</vt:lpstr>
      <vt:lpstr>Step 4 of Developing an Application</vt:lpstr>
      <vt:lpstr>Step 5 of Developing an Application</vt:lpstr>
      <vt:lpstr>Step 6 of Developing an Application</vt:lpstr>
      <vt:lpstr>Step 7 of Developing an Application</vt:lpstr>
      <vt:lpstr>Step 8 of Developing an Application</vt:lpstr>
      <vt:lpstr>Step 9 of Developing an Application</vt:lpstr>
      <vt:lpstr>Step 10 of Developing an Application</vt:lpstr>
      <vt:lpstr>Step 11 of Developing an Application</vt:lpstr>
      <vt:lpstr>1.5 Visual Studio and Visual Studio Express (the Visual Basic Environment)</vt:lpstr>
      <vt:lpstr>What is Visual Studio?</vt:lpstr>
      <vt:lpstr>The Visual Studio Environment (1 of 2)</vt:lpstr>
      <vt:lpstr>The Visual Studio Environment (2 of 2)</vt:lpstr>
      <vt:lpstr>Auto Hide</vt:lpstr>
      <vt:lpstr>The Menu Bar and the Standard Toolbar (1 of 2)</vt:lpstr>
      <vt:lpstr>The Menu Bar and the Standard Toolbar (2 of 2)</vt:lpstr>
      <vt:lpstr>The Toolbox</vt:lpstr>
      <vt:lpstr>The Toolbox Tab (Auto Hide Turned on)</vt:lpstr>
      <vt:lpstr>The Toolbox Opened (Auto Hide Turned off)</vt:lpstr>
      <vt:lpstr>Using Tooltips</vt:lpstr>
      <vt:lpstr>Docked and Floating Windows</vt:lpstr>
      <vt:lpstr>Floating Toolbox, Solution Explorer, and Properties Windows</vt:lpstr>
      <vt:lpstr>Accessing the Visual Studio Documentation</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Basic®, 7e</dc:title>
  <dc:subject>Computer Science</dc:subject>
  <dc:creator>Gaddis/Irvine</dc:creator>
  <cp:keywords>Starting out with Visual Basic®</cp:keywords>
  <cp:lastModifiedBy>Windows User</cp:lastModifiedBy>
  <cp:revision>1073</cp:revision>
  <dcterms:modified xsi:type="dcterms:W3CDTF">2018-03-12T13:46:14Z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