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8"/>
    <p:restoredTop sz="94656"/>
  </p:normalViewPr>
  <p:slideViewPr>
    <p:cSldViewPr snapToGrid="0" snapToObjects="1">
      <p:cViewPr varScale="1">
        <p:scale>
          <a:sx n="67" d="100"/>
          <a:sy n="67" d="100"/>
        </p:scale>
        <p:origin x="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6899-277E-7344-8101-F8918E74CC36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207C2-6D39-1444-8722-B785A070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F0F6-1427-F54C-BA5C-F006799A1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F0F6-1427-F54C-BA5C-F006799A1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0F0F6-1427-F54C-BA5C-F006799A19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F104-91FF-E74E-AE6D-563D17D3F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89076-7F41-244A-BE72-D9910001A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C4FD-EF43-4249-98E9-90EE4BF3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270D-5410-194B-AEF0-79667F88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7EC0-017A-3943-A21B-55A35F10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95E-4D4C-5746-965E-1590966D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AD9EB-EEA6-BD4E-B8F0-67DCE6A8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795B-A489-3343-BFA9-0468E579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C84D-2066-6B4B-9135-C89281CB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757B-9AA8-1F4A-B968-E8BBBAA1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B1922-2DA1-E44A-A009-AA942FE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FEE9B-EEEB-A84A-A77E-DE5E6EE8A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13CB-336F-B54F-A998-B1F9F51E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3487-2354-1E44-978D-B91DBCC0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5F7E-290D-BB41-8F25-A36857D9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0C0-E90D-AC4D-A96F-D12A19DC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3EE5-AAF7-A64F-8105-7D8C75CD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FDDF-1E5E-0648-B4AD-2CA4065E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EA56-E0F9-8649-AE13-29BA9E31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37AD-94FB-554E-9E24-EE5EB252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334B-84D7-9749-8683-1A0A8D45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B32A-3219-0641-A767-2C8FE03E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8634-ACC3-064C-9A5D-C07516F3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A34E-863E-0841-9F24-577BCE63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0CA7-CFBE-B046-B405-CA38FA53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311A-D83F-EA47-8FAF-DAAE1554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9D1C-74A7-D34B-B465-FBDDC6484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69352-9574-C34D-A24F-66C10F9C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66431-00F6-1545-B810-F715D388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9CC9-08FB-6449-A123-CC0DC03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0BF65-5B91-8945-A7AA-0D5068AD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98EB-C7D5-D24A-BFB1-6F1EDDD4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8515-088B-5E41-A816-253810F8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13E28-C5DA-484C-BB04-09CEA7C7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F3CD6-EE31-BB48-8ADA-C1F097B8D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F544D-FF49-AB47-AE11-F5F98951F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99810-16B4-EF41-BCB0-E5667A2E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7C8E2-12DA-9A4D-895B-AE872700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1EDD-F521-E34F-AFB0-F338C83C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CD29-1445-6948-84BB-5D24831B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945C4-CED7-BA49-9033-076E27E9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10AF4-6973-7743-8CE3-3FDBDF87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798D-5521-D147-844A-640A2C75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8CDE0-8E0C-1840-AC33-A8F70DF5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68EA-4635-0E4E-80F8-192E41EA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AC0D3-0473-4143-981A-0C4656EB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8F0B-3333-EA41-8083-58428AA1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A2A8-5BD9-454C-B2CC-2CDD1903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652A4-4824-C144-AD1D-57E67D4D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8714-353E-254C-AD8F-F7C3B82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1F74-7D04-624A-A78C-EE2DE4A3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FB6C-E2EC-AF4D-B013-8BBF27AD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A9DB-8BB4-9C4E-ACF7-ECD65947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207FF-07FC-F746-B20A-25455C862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B55A2-C50A-CC49-B4F1-215BBCAC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FE329-B0EF-4C40-9B2E-04CEB3A9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305FD-7736-E94B-AEDE-80A5FD98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46D9-4276-B744-96DF-2CE7AAE4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F00F0-B9E6-5245-A468-26C8CAE0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71FE-2385-4146-8C0F-BD22C82A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3A21-0F19-7B4D-A792-6BE76DFA8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3C5F-F166-7F4E-A232-5B0C5E0E96E4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0360-8436-9747-8410-1FD04FD42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1D0B-F23B-BE45-88D2-09329ED2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9D13-4775-3243-8D62-68C1458A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18F5E-DBE1-5545-A07A-3547D255B245}"/>
              </a:ext>
            </a:extLst>
          </p:cNvPr>
          <p:cNvSpPr txBox="1"/>
          <p:nvPr/>
        </p:nvSpPr>
        <p:spPr>
          <a:xfrm>
            <a:off x="518690" y="231454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Creep (Norton creep model):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D4CED-3889-7B4D-9D23-E3FEDF0617A5}"/>
                  </a:ext>
                </a:extLst>
              </p:cNvPr>
              <p:cNvSpPr txBox="1"/>
              <p:nvPr/>
            </p:nvSpPr>
            <p:spPr>
              <a:xfrm>
                <a:off x="518690" y="722831"/>
                <a:ext cx="4279377" cy="1987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acc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𝑑𝑒𝑣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𝝉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</m:t>
                            </m:r>
                          </m:sub>
                        </m:sSub>
                      </m:sup>
                    </m:sSup>
                  </m:oMath>
                </a14:m>
                <a:endParaRPr lang="en-US" sz="1600" b="1" dirty="0"/>
              </a:p>
              <a:p>
                <a:endParaRPr lang="en-US" sz="1600" b="1" dirty="0"/>
              </a:p>
              <a:p>
                <a:r>
                  <a:rPr lang="en-US" sz="1600" dirty="0"/>
                  <a:t>If t&gt;=2200</a:t>
                </a:r>
                <a:r>
                  <a:rPr lang="en-US" sz="1600" baseline="30000" dirty="0"/>
                  <a:t>o</a:t>
                </a:r>
                <a:r>
                  <a:rPr lang="en-US" sz="1600" dirty="0"/>
                  <a:t>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Else: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D4CED-3889-7B4D-9D23-E3FEDF06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90" y="722831"/>
                <a:ext cx="4279377" cy="1987595"/>
              </a:xfrm>
              <a:prstGeom prst="rect">
                <a:avLst/>
              </a:prstGeom>
              <a:blipFill>
                <a:blip r:embed="rId3"/>
                <a:stretch>
                  <a:fillRect l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627598-A6A7-9843-9E8D-33D96F195273}"/>
              </a:ext>
            </a:extLst>
          </p:cNvPr>
          <p:cNvSpPr txBox="1"/>
          <p:nvPr/>
        </p:nvSpPr>
        <p:spPr>
          <a:xfrm>
            <a:off x="6897765" y="284702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723068-4526-504C-954A-92F81A2DAD9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533649" y="6183504"/>
            <a:ext cx="333752" cy="26161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FD4827-2509-DF4B-B827-08BF887FB1B2}"/>
                  </a:ext>
                </a:extLst>
              </p:cNvPr>
              <p:cNvSpPr txBox="1"/>
              <p:nvPr/>
            </p:nvSpPr>
            <p:spPr>
              <a:xfrm>
                <a:off x="2867401" y="6183504"/>
                <a:ext cx="16721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Solve nonlinear </a:t>
                </a:r>
                <a:r>
                  <a:rPr lang="en-US" sz="1400" dirty="0" err="1"/>
                  <a:t>eqn</a:t>
                </a:r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      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FD4827-2509-DF4B-B827-08BF887FB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401" y="6183504"/>
                <a:ext cx="1672124" cy="523220"/>
              </a:xfrm>
              <a:prstGeom prst="rect">
                <a:avLst/>
              </a:prstGeom>
              <a:blipFill>
                <a:blip r:embed="rId4"/>
                <a:stretch>
                  <a:fillRect l="-75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D95F1F-BA0D-1340-ABC5-FAD3C9707BAB}"/>
                  </a:ext>
                </a:extLst>
              </p:cNvPr>
              <p:cNvSpPr/>
              <p:nvPr/>
            </p:nvSpPr>
            <p:spPr>
              <a:xfrm>
                <a:off x="609600" y="4722346"/>
                <a:ext cx="4530982" cy="141878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600" dirty="0"/>
                  <a:t>, find corrector for creep.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𝑑𝑒𝑣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𝝉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</m:t>
                            </m:r>
                          </m:sub>
                        </m:sSub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𝑑𝑒𝑣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b="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𝑐𝑟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𝑑𝑒𝑣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|−2 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D95F1F-BA0D-1340-ABC5-FAD3C9707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22346"/>
                <a:ext cx="4530982" cy="1418786"/>
              </a:xfrm>
              <a:prstGeom prst="rect">
                <a:avLst/>
              </a:prstGeom>
              <a:blipFill>
                <a:blip r:embed="rId5"/>
                <a:stretch>
                  <a:fillRect l="-557" t="-885" b="-265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ECEABC-610B-6D49-BA3A-5BA30E632FDF}"/>
                  </a:ext>
                </a:extLst>
              </p:cNvPr>
              <p:cNvSpPr txBox="1"/>
              <p:nvPr/>
            </p:nvSpPr>
            <p:spPr>
              <a:xfrm>
                <a:off x="518690" y="2747192"/>
                <a:ext cx="405309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From Robinson </a:t>
                </a:r>
                <a:r>
                  <a:rPr lang="en-US" sz="1600" dirty="0" err="1"/>
                  <a:t>Sherby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 err="1"/>
                  <a:t>n_cr</a:t>
                </a:r>
                <a:r>
                  <a:rPr lang="en-US" sz="1600" dirty="0"/>
                  <a:t> = 5.0, Q</a:t>
                </a:r>
                <a:r>
                  <a:rPr lang="en-US" sz="1600" baseline="-25000" dirty="0"/>
                  <a:t>L</a:t>
                </a:r>
                <a:r>
                  <a:rPr lang="en-US" sz="1600" dirty="0"/>
                  <a:t>=140KCal/mol, R=2 Cal/mol/K, </a:t>
                </a:r>
              </a:p>
              <a:p>
                <a:r>
                  <a:rPr lang="en-US" sz="1600" dirty="0"/>
                  <a:t>Q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=90.5KCal/mol, C</a:t>
                </a:r>
                <a:r>
                  <a:rPr lang="en-US" sz="1600" baseline="-25000" dirty="0"/>
                  <a:t>L</a:t>
                </a:r>
                <a:r>
                  <a:rPr lang="en-US" sz="1600" dirty="0"/>
                  <a:t>=5.6 cm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/s, C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=10</a:t>
                </a:r>
                <a:r>
                  <a:rPr lang="en-US" sz="1600" baseline="30000" dirty="0"/>
                  <a:t>-4</a:t>
                </a:r>
                <a:r>
                  <a:rPr lang="en-US" sz="1600" dirty="0"/>
                  <a:t> cm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/s.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= E = 411GPa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𝑠𝑢𝑏𝑔𝑟𝑎𝑖𝑛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𝑑𝑖𝑎𝑚𝑒𝑡𝑒𝑟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=3 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ECEABC-610B-6D49-BA3A-5BA30E632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90" y="2747192"/>
                <a:ext cx="4053097" cy="1569660"/>
              </a:xfrm>
              <a:prstGeom prst="rect">
                <a:avLst/>
              </a:prstGeom>
              <a:blipFill>
                <a:blip r:embed="rId6"/>
                <a:stretch>
                  <a:fillRect l="-625" t="-806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CCC50CA-B925-404E-8654-823E95E01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127" y="1212272"/>
            <a:ext cx="5911273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F7040C-B4E0-AA4A-94F5-1AAD78CC4A35}"/>
              </a:ext>
            </a:extLst>
          </p:cNvPr>
          <p:cNvCxnSpPr/>
          <p:nvPr/>
        </p:nvCxnSpPr>
        <p:spPr>
          <a:xfrm>
            <a:off x="3778786" y="2489812"/>
            <a:ext cx="15093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120F96-6872-6243-928F-6E78093C5CF4}"/>
              </a:ext>
            </a:extLst>
          </p:cNvPr>
          <p:cNvCxnSpPr>
            <a:cxnSpLocks/>
          </p:cNvCxnSpPr>
          <p:nvPr/>
        </p:nvCxnSpPr>
        <p:spPr>
          <a:xfrm flipV="1">
            <a:off x="5288096" y="1557338"/>
            <a:ext cx="1227004" cy="93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59F57-F4EA-0342-8AF5-B598662971D7}"/>
              </a:ext>
            </a:extLst>
          </p:cNvPr>
          <p:cNvCxnSpPr>
            <a:cxnSpLocks/>
          </p:cNvCxnSpPr>
          <p:nvPr/>
        </p:nvCxnSpPr>
        <p:spPr>
          <a:xfrm>
            <a:off x="3724878" y="2652713"/>
            <a:ext cx="1617126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EE0737-5EE1-CA41-86DC-E827A4B7783E}"/>
              </a:ext>
            </a:extLst>
          </p:cNvPr>
          <p:cNvCxnSpPr>
            <a:cxnSpLocks/>
          </p:cNvCxnSpPr>
          <p:nvPr/>
        </p:nvCxnSpPr>
        <p:spPr>
          <a:xfrm>
            <a:off x="5342004" y="2788444"/>
            <a:ext cx="394685" cy="128111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01A3CF-0C60-B948-9635-F17CB41EEEA9}"/>
              </a:ext>
            </a:extLst>
          </p:cNvPr>
          <p:cNvCxnSpPr>
            <a:cxnSpLocks/>
          </p:cNvCxnSpPr>
          <p:nvPr/>
        </p:nvCxnSpPr>
        <p:spPr>
          <a:xfrm>
            <a:off x="5506913" y="2652713"/>
            <a:ext cx="394685" cy="12811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D1B75-A3AE-124D-8EB7-41ADD942C934}"/>
              </a:ext>
            </a:extLst>
          </p:cNvPr>
          <p:cNvCxnSpPr>
            <a:cxnSpLocks/>
          </p:cNvCxnSpPr>
          <p:nvPr/>
        </p:nvCxnSpPr>
        <p:spPr>
          <a:xfrm flipV="1">
            <a:off x="5445000" y="1764721"/>
            <a:ext cx="1070100" cy="8065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9CE503-46B2-6D43-AF7B-2D30024F90F3}"/>
              </a:ext>
            </a:extLst>
          </p:cNvPr>
          <p:cNvCxnSpPr/>
          <p:nvPr/>
        </p:nvCxnSpPr>
        <p:spPr>
          <a:xfrm>
            <a:off x="7274461" y="3214903"/>
            <a:ext cx="15093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5D0A45-D073-F94A-9A34-285C17AFDB24}"/>
              </a:ext>
            </a:extLst>
          </p:cNvPr>
          <p:cNvCxnSpPr>
            <a:cxnSpLocks/>
          </p:cNvCxnSpPr>
          <p:nvPr/>
        </p:nvCxnSpPr>
        <p:spPr>
          <a:xfrm flipV="1">
            <a:off x="8783771" y="1914984"/>
            <a:ext cx="53908" cy="12999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12B1A-3CAF-A14A-ABB0-45A8DA0BFDBB}"/>
              </a:ext>
            </a:extLst>
          </p:cNvPr>
          <p:cNvCxnSpPr>
            <a:cxnSpLocks/>
          </p:cNvCxnSpPr>
          <p:nvPr/>
        </p:nvCxnSpPr>
        <p:spPr>
          <a:xfrm>
            <a:off x="7220553" y="3377804"/>
            <a:ext cx="1617126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5B5C4D-BAEF-4941-948F-68C37D4546FC}"/>
              </a:ext>
            </a:extLst>
          </p:cNvPr>
          <p:cNvCxnSpPr>
            <a:cxnSpLocks/>
          </p:cNvCxnSpPr>
          <p:nvPr/>
        </p:nvCxnSpPr>
        <p:spPr>
          <a:xfrm>
            <a:off x="8837679" y="3513535"/>
            <a:ext cx="0" cy="124563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AE150E-5E6A-6044-AEE8-A943CFF1F5F2}"/>
              </a:ext>
            </a:extLst>
          </p:cNvPr>
          <p:cNvCxnSpPr>
            <a:cxnSpLocks/>
          </p:cNvCxnSpPr>
          <p:nvPr/>
        </p:nvCxnSpPr>
        <p:spPr>
          <a:xfrm flipV="1">
            <a:off x="9002588" y="3296354"/>
            <a:ext cx="1027237" cy="81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520AE4-9F9C-9246-88E3-898AC00F2399}"/>
              </a:ext>
            </a:extLst>
          </p:cNvPr>
          <p:cNvCxnSpPr>
            <a:cxnSpLocks/>
          </p:cNvCxnSpPr>
          <p:nvPr/>
        </p:nvCxnSpPr>
        <p:spPr>
          <a:xfrm flipV="1">
            <a:off x="8940675" y="1914984"/>
            <a:ext cx="61913" cy="13813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66719A-FAAE-914F-9004-5E5D32079949}"/>
              </a:ext>
            </a:extLst>
          </p:cNvPr>
          <p:cNvCxnSpPr>
            <a:cxnSpLocks/>
          </p:cNvCxnSpPr>
          <p:nvPr/>
        </p:nvCxnSpPr>
        <p:spPr>
          <a:xfrm>
            <a:off x="9002588" y="3446736"/>
            <a:ext cx="0" cy="124563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BB013D-3C67-9044-95CD-4923D0B0F40B}"/>
              </a:ext>
            </a:extLst>
          </p:cNvPr>
          <p:cNvCxnSpPr>
            <a:cxnSpLocks/>
          </p:cNvCxnSpPr>
          <p:nvPr/>
        </p:nvCxnSpPr>
        <p:spPr>
          <a:xfrm>
            <a:off x="9002588" y="3469358"/>
            <a:ext cx="11463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929B3B-0184-384D-8B4D-EFE86F73E3F1}"/>
              </a:ext>
            </a:extLst>
          </p:cNvPr>
          <p:cNvCxnSpPr>
            <a:cxnSpLocks/>
          </p:cNvCxnSpPr>
          <p:nvPr/>
        </p:nvCxnSpPr>
        <p:spPr>
          <a:xfrm flipV="1">
            <a:off x="3778786" y="1371600"/>
            <a:ext cx="2736314" cy="94297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C5BBBC7-5A35-E34E-9875-198E454D7222}"/>
              </a:ext>
            </a:extLst>
          </p:cNvPr>
          <p:cNvSpPr/>
          <p:nvPr/>
        </p:nvSpPr>
        <p:spPr>
          <a:xfrm>
            <a:off x="4731544" y="2700338"/>
            <a:ext cx="2728912" cy="2143125"/>
          </a:xfrm>
          <a:prstGeom prst="hexagon">
            <a:avLst/>
          </a:prstGeom>
          <a:solidFill>
            <a:schemeClr val="accent1">
              <a:alpha val="369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112D6D3-5F26-A64E-A055-6024B0CC3675}"/>
              </a:ext>
            </a:extLst>
          </p:cNvPr>
          <p:cNvSpPr/>
          <p:nvPr/>
        </p:nvSpPr>
        <p:spPr>
          <a:xfrm>
            <a:off x="8059339" y="3885010"/>
            <a:ext cx="2728912" cy="2143125"/>
          </a:xfrm>
          <a:prstGeom prst="hexagon">
            <a:avLst/>
          </a:prstGeom>
          <a:solidFill>
            <a:schemeClr val="accent1">
              <a:alpha val="369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8BAA89-4A37-E040-8C8A-B69179806EFE}"/>
              </a:ext>
            </a:extLst>
          </p:cNvPr>
          <p:cNvCxnSpPr>
            <a:cxnSpLocks/>
            <a:stCxn id="18" idx="3"/>
            <a:endCxn id="2" idx="3"/>
          </p:cNvCxnSpPr>
          <p:nvPr/>
        </p:nvCxnSpPr>
        <p:spPr>
          <a:xfrm flipH="1" flipV="1">
            <a:off x="4731544" y="3771901"/>
            <a:ext cx="3327795" cy="118467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CDC4B6-81A9-8647-B326-9BE00F4A228A}"/>
              </a:ext>
            </a:extLst>
          </p:cNvPr>
          <p:cNvCxnSpPr>
            <a:cxnSpLocks/>
            <a:stCxn id="2" idx="4"/>
            <a:endCxn id="18" idx="4"/>
          </p:cNvCxnSpPr>
          <p:nvPr/>
        </p:nvCxnSpPr>
        <p:spPr>
          <a:xfrm>
            <a:off x="5267325" y="2700338"/>
            <a:ext cx="3327795" cy="118467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407A4C-7B9E-854B-9EEE-F406D878FD2C}"/>
              </a:ext>
            </a:extLst>
          </p:cNvPr>
          <p:cNvCxnSpPr>
            <a:cxnSpLocks/>
          </p:cNvCxnSpPr>
          <p:nvPr/>
        </p:nvCxnSpPr>
        <p:spPr>
          <a:xfrm flipH="1">
            <a:off x="3333750" y="5409009"/>
            <a:ext cx="424100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7EA333-C50F-5E40-BD4A-8763DCDF1A92}"/>
              </a:ext>
            </a:extLst>
          </p:cNvPr>
          <p:cNvCxnSpPr>
            <a:cxnSpLocks/>
          </p:cNvCxnSpPr>
          <p:nvPr/>
        </p:nvCxnSpPr>
        <p:spPr>
          <a:xfrm flipH="1">
            <a:off x="3200400" y="3265884"/>
            <a:ext cx="760095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DFA81-86EE-0746-A508-63471F7CA63B}"/>
              </a:ext>
            </a:extLst>
          </p:cNvPr>
          <p:cNvCxnSpPr>
            <a:cxnSpLocks/>
            <a:stCxn id="2" idx="5"/>
            <a:endCxn id="18" idx="5"/>
          </p:cNvCxnSpPr>
          <p:nvPr/>
        </p:nvCxnSpPr>
        <p:spPr>
          <a:xfrm>
            <a:off x="6924675" y="2700338"/>
            <a:ext cx="3327795" cy="118467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17B7B8-CB54-D94E-A3DA-6BE9D5E2576B}"/>
              </a:ext>
            </a:extLst>
          </p:cNvPr>
          <p:cNvCxnSpPr>
            <a:cxnSpLocks/>
            <a:stCxn id="18" idx="2"/>
            <a:endCxn id="2" idx="2"/>
          </p:cNvCxnSpPr>
          <p:nvPr/>
        </p:nvCxnSpPr>
        <p:spPr>
          <a:xfrm flipH="1" flipV="1">
            <a:off x="5267325" y="4843463"/>
            <a:ext cx="3327795" cy="118467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DB0630-7BD0-8A4A-936C-410BBDE21397}"/>
              </a:ext>
            </a:extLst>
          </p:cNvPr>
          <p:cNvCxnSpPr>
            <a:cxnSpLocks/>
            <a:stCxn id="18" idx="1"/>
            <a:endCxn id="2" idx="1"/>
          </p:cNvCxnSpPr>
          <p:nvPr/>
        </p:nvCxnSpPr>
        <p:spPr>
          <a:xfrm flipH="1" flipV="1">
            <a:off x="6924675" y="4843463"/>
            <a:ext cx="3327795" cy="118467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40FF12A-26D1-2640-BEA9-E8A397B60E12}"/>
              </a:ext>
            </a:extLst>
          </p:cNvPr>
          <p:cNvSpPr/>
          <p:nvPr/>
        </p:nvSpPr>
        <p:spPr>
          <a:xfrm>
            <a:off x="3390900" y="3429000"/>
            <a:ext cx="4069556" cy="1790700"/>
          </a:xfrm>
          <a:prstGeom prst="rect">
            <a:avLst/>
          </a:prstGeom>
          <a:solidFill>
            <a:schemeClr val="accent2">
              <a:alpha val="19656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7358</TotalTime>
  <Words>148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Sabyasachi</dc:creator>
  <cp:lastModifiedBy>Giacomo Po</cp:lastModifiedBy>
  <cp:revision>12</cp:revision>
  <dcterms:created xsi:type="dcterms:W3CDTF">2021-02-04T17:10:50Z</dcterms:created>
  <dcterms:modified xsi:type="dcterms:W3CDTF">2021-06-07T22:23:12Z</dcterms:modified>
</cp:coreProperties>
</file>