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Ellis-Jones" initials="ME" lastIdx="1" clrIdx="0">
    <p:extLst>
      <p:ext uri="{19B8F6BF-5375-455C-9EA6-DF929625EA0E}">
        <p15:presenceInfo xmlns:p15="http://schemas.microsoft.com/office/powerpoint/2012/main" userId="9ef3043cba1c89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60"/>
    <a:srgbClr val="D9D9D9"/>
    <a:srgbClr val="1E9F91"/>
    <a:srgbClr val="008DD5"/>
    <a:srgbClr val="99D5C9"/>
    <a:srgbClr val="FE5F55"/>
    <a:srgbClr val="EF9A81"/>
    <a:srgbClr val="7BA388"/>
    <a:srgbClr val="484349"/>
    <a:srgbClr val="229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68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C303-2618-4E53-8636-21D58B2F0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4B4-79B4-4E91-93B7-09F1BA3AC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5CD3-9077-4E86-9C25-6D333363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B729-5BB1-4E6E-8429-907EF9AD3593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018F4-8E6A-451C-B23E-5C4B0206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8788-1E56-4684-8101-66138AB5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3479-79BF-439F-ABFE-113B5CCF8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8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D8E1-BDE3-452F-A252-C5CA5150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052D0-3057-4508-B93B-4BFE7B75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CC7AC-E06E-46B9-AA0F-3021A923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B729-5BB1-4E6E-8429-907EF9AD3593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9391-B453-4F81-B01A-0BCD1AD8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8E0FD-A4C2-4F05-A5D0-052062D2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3479-79BF-439F-ABFE-113B5CCF8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00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984BE-1A71-43A5-BC36-B630EFD14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7A9AC-6F28-4CD6-AF1A-0E3D14A9E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94D0-763C-4794-A4B5-EEA53F3E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B729-5BB1-4E6E-8429-907EF9AD3593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CF39A-CD96-40A3-AD00-586F2B13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FE252-A49B-4B03-AC7B-D38E3A7C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3479-79BF-439F-ABFE-113B5CCF8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0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D222A6-28AD-4E37-AE7B-BEEB2935F7D1}"/>
              </a:ext>
            </a:extLst>
          </p:cNvPr>
          <p:cNvSpPr/>
          <p:nvPr userDrawn="1"/>
        </p:nvSpPr>
        <p:spPr>
          <a:xfrm>
            <a:off x="11366500" y="6172200"/>
            <a:ext cx="44450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39102-8743-4093-93BC-FD11E9F7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500" y="6211887"/>
            <a:ext cx="4445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FAD39-E7B8-4D43-86F7-295BAC082F6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13032C9-FBD1-44AE-A88E-4C89A6F53E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121955"/>
            <a:ext cx="1642353" cy="5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19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20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5994400"/>
          </a:xfrm>
          <a:prstGeom prst="rect">
            <a:avLst/>
          </a:prstGeom>
          <a:solidFill>
            <a:srgbClr val="61BA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prstClr val="white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8211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4572"/>
            <a:ext cx="10972800" cy="5291592"/>
          </a:xfrm>
        </p:spPr>
        <p:txBody>
          <a:bodyPr/>
          <a:lstStyle>
            <a:lvl1pPr>
              <a:defRPr sz="3200">
                <a:latin typeface="Arial"/>
                <a:cs typeface="Arial"/>
              </a:defRPr>
            </a:lvl1pPr>
            <a:lvl2pPr>
              <a:defRPr sz="28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611188"/>
          </a:xfrm>
          <a:gradFill flip="none" rotWithShape="1">
            <a:gsLst>
              <a:gs pos="27000">
                <a:srgbClr val="5E85A8"/>
              </a:gs>
              <a:gs pos="100000">
                <a:srgbClr val="87BD78"/>
              </a:gs>
            </a:gsLst>
            <a:lin ang="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269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4768-65C9-43E5-9BAA-EB95A1AE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E5DF-F250-482C-A4BB-2964D468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A79B2-131F-416D-947E-5B67676A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B729-5BB1-4E6E-8429-907EF9AD3593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8C0E-FF45-4A52-80F9-2F4298CA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79504-0E79-466E-A84A-0DE4C8A7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3479-79BF-439F-ABFE-113B5CCF8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74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9D2A-70A7-40C4-ACDD-47901FD0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27EF-DB91-4B99-8936-8E504F9B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6DA6-6692-4985-A12A-966AC312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B729-5BB1-4E6E-8429-907EF9AD3593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4769-3616-4BCE-87B6-8FBDF7A6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3D585-30AE-4CD4-9E8C-0106FE0A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3479-79BF-439F-ABFE-113B5CCF8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7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AE18-1D53-4CCF-B8A6-3114F44A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13E3-B941-4466-9E4A-2BA6D959D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3265E-40CC-47CC-B180-A37F9663B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A42DD-73BC-438D-BEA9-146AA283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B729-5BB1-4E6E-8429-907EF9AD3593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3AA72-8E40-42E4-9F76-92A75ABA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5A6F1-2575-4312-903F-067D51C0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3479-79BF-439F-ABFE-113B5CCF8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84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7F63-A875-4A91-9890-46948561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C0BAB-2299-48DC-9AAB-41732CC5C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E87BE-86FD-4471-9553-36D4AF4AC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535AB-24D8-431D-AF50-AF1047060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1073B-7CF6-4ABF-907A-7A99C3FDA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CC64C-9ADD-4AFD-8A63-674EA00D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B729-5BB1-4E6E-8429-907EF9AD3593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31E0A-17CD-4449-96DA-FFAF2B95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D523B-F09A-4EA3-97C8-A147B359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3479-79BF-439F-ABFE-113B5CCF8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68FF-8D94-4DFF-855A-0EB7B174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293EA-0ACA-45E7-AE7B-2A101430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B729-5BB1-4E6E-8429-907EF9AD3593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1DA15-73A0-4590-A605-F40FF538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F494A-3C51-447C-AF81-D6773544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3479-79BF-439F-ABFE-113B5CCF8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0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889DA-0379-4B24-80A4-9EFDA4A3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B729-5BB1-4E6E-8429-907EF9AD3593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6F2F3-2C16-44AC-A5F6-8A75FCD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64F3C-7ED8-4D33-8A36-C6D4C3AE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3479-79BF-439F-ABFE-113B5CCF8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1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7D6D-C2A5-4871-89FB-FE111B3E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FA73-9959-4C84-8DDE-325AAC94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E0304-212D-48AC-A153-B27FABCF9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56CCC-4100-4AEF-84C2-B84ED115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B729-5BB1-4E6E-8429-907EF9AD3593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04BD7-B965-4E73-8D02-126F77CB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9258A-E723-42BB-9CC3-C42AAEDE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3479-79BF-439F-ABFE-113B5CCF8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B040-DE2F-413C-A0EF-2CF0741D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82AAF-A829-40BB-8045-5C03C194E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B5988-2869-409D-B829-A602667C4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50584-6B35-4DF2-AE99-A1C4A505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B729-5BB1-4E6E-8429-907EF9AD3593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5756D-A64B-4CDF-9EB3-E4B5F394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D6EFE-7988-4128-A418-26E9E551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3479-79BF-439F-ABFE-113B5CCF8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1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2CB8C-DDC1-4EEF-BD35-7032E448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A8860-81B1-4DD8-86C1-55B97F453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7B71-8697-4F2A-8DA5-B6B2DCADE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B729-5BB1-4E6E-8429-907EF9AD3593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C75B-22E5-4483-81D5-3E409D0AB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C215-B2C2-415A-83B3-7EC9CA6CB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3479-79BF-439F-ABFE-113B5CCF8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80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PitchStock_heavy_hitter_pitch_deck_bg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Open Sans"/>
                <a:cs typeface="+mn-cs"/>
              </a:defRPr>
            </a:lvl1pPr>
          </a:lstStyle>
          <a:p>
            <a:pPr defTabSz="457200">
              <a:defRPr/>
            </a:pPr>
            <a:fld id="{328A39CE-F059-4A54-8840-F2B0F091AC7F}" type="datetime1">
              <a:rPr lang="en-US">
                <a:solidFill>
                  <a:srgbClr val="7F7F7F"/>
                </a:solidFill>
              </a:rPr>
              <a:pPr defTabSz="457200">
                <a:defRPr/>
              </a:pPr>
              <a:t>9/11/2025</a:t>
            </a:fld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Open Sans"/>
                <a:cs typeface="+mn-cs"/>
              </a:defRPr>
            </a:lvl1pPr>
          </a:lstStyle>
          <a:p>
            <a:pPr defTabSz="457200">
              <a:defRPr/>
            </a:pPr>
            <a:r>
              <a:rPr lang="en-US">
                <a:solidFill>
                  <a:srgbClr val="7F7F7F"/>
                </a:solidFill>
              </a:rPr>
              <a:t>this is a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Open Sans"/>
                <a:cs typeface="+mn-cs"/>
              </a:defRPr>
            </a:lvl1pPr>
          </a:lstStyle>
          <a:p>
            <a:pPr defTabSz="457200">
              <a:defRPr/>
            </a:pPr>
            <a:fld id="{BC4A9922-C004-452E-BE99-A52F77BCF9BF}" type="slidenum">
              <a:rPr lang="en-US">
                <a:solidFill>
                  <a:srgbClr val="7F7F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1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800" b="1" kern="1200" cap="all">
          <a:solidFill>
            <a:schemeClr val="tx2"/>
          </a:solidFill>
          <a:latin typeface="nevis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nevis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nevis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nevis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nevis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nevis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nevis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nevis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nevis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900" b="1" kern="1200" cap="all">
          <a:solidFill>
            <a:schemeClr val="tx1"/>
          </a:solidFill>
          <a:latin typeface="nevis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03BEF8DB-2D0E-4308-AF46-5DC6109760BB}"/>
              </a:ext>
            </a:extLst>
          </p:cNvPr>
          <p:cNvGrpSpPr/>
          <p:nvPr/>
        </p:nvGrpSpPr>
        <p:grpSpPr>
          <a:xfrm>
            <a:off x="325817" y="463593"/>
            <a:ext cx="11465340" cy="1362867"/>
            <a:chOff x="1077481" y="2632409"/>
            <a:chExt cx="10068910" cy="1362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0B8D303-656E-49C4-8D13-7737C1E8916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684" y="3995276"/>
              <a:ext cx="1966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7B075C8-889F-4AAD-B54A-A4887A0A6865}"/>
                </a:ext>
              </a:extLst>
            </p:cNvPr>
            <p:cNvSpPr txBox="1"/>
            <p:nvPr/>
          </p:nvSpPr>
          <p:spPr>
            <a:xfrm>
              <a:off x="1077481" y="2632409"/>
              <a:ext cx="1006891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/>
                <a:t>How Does the </a:t>
              </a:r>
              <a:r>
                <a:rPr lang="en-US" sz="3600" b="1" dirty="0" err="1"/>
                <a:t>Greenfi</a:t>
              </a:r>
              <a:r>
                <a:rPr lang="en-US" sz="3600" b="1" dirty="0"/>
                <a:t> Eco-credit </a:t>
              </a:r>
              <a:br>
                <a:rPr lang="en-US" sz="3600" b="1" dirty="0"/>
              </a:br>
              <a:r>
                <a:rPr lang="en-US" sz="3600" b="1" dirty="0"/>
                <a:t>Approach Work?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FDCFDF-C272-4CBA-AFB1-3A57B002EB36}"/>
              </a:ext>
            </a:extLst>
          </p:cNvPr>
          <p:cNvGrpSpPr/>
          <p:nvPr/>
        </p:nvGrpSpPr>
        <p:grpSpPr>
          <a:xfrm>
            <a:off x="400844" y="2349500"/>
            <a:ext cx="11390313" cy="3772464"/>
            <a:chOff x="400844" y="2349500"/>
            <a:chExt cx="11390313" cy="377246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13D8EF6-6FE5-4C63-AAA3-34451CB6F26D}"/>
                </a:ext>
              </a:extLst>
            </p:cNvPr>
            <p:cNvGrpSpPr/>
            <p:nvPr/>
          </p:nvGrpSpPr>
          <p:grpSpPr>
            <a:xfrm>
              <a:off x="400844" y="2349500"/>
              <a:ext cx="11390313" cy="3772464"/>
              <a:chOff x="561975" y="2044700"/>
              <a:chExt cx="11390313" cy="3772464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1CA4592-921C-4F6C-9A07-0D940E9314BE}"/>
                  </a:ext>
                </a:extLst>
              </p:cNvPr>
              <p:cNvGrpSpPr/>
              <p:nvPr/>
            </p:nvGrpSpPr>
            <p:grpSpPr>
              <a:xfrm>
                <a:off x="561975" y="2044700"/>
                <a:ext cx="2271713" cy="3606800"/>
                <a:chOff x="895350" y="2044700"/>
                <a:chExt cx="2271713" cy="36068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EA39E64-C609-46C3-9051-5DB7C32C6B39}"/>
                    </a:ext>
                  </a:extLst>
                </p:cNvPr>
                <p:cNvCxnSpPr/>
                <p:nvPr/>
              </p:nvCxnSpPr>
              <p:spPr>
                <a:xfrm>
                  <a:off x="1079500" y="2044700"/>
                  <a:ext cx="0" cy="360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1754F39-66ED-4010-AADC-28C9D0B912E1}"/>
                    </a:ext>
                  </a:extLst>
                </p:cNvPr>
                <p:cNvGrpSpPr/>
                <p:nvPr/>
              </p:nvGrpSpPr>
              <p:grpSpPr>
                <a:xfrm>
                  <a:off x="1283665" y="2925876"/>
                  <a:ext cx="1883398" cy="1698662"/>
                  <a:chOff x="1174026" y="2925876"/>
                  <a:chExt cx="2222275" cy="1698662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B879BF3-8359-435E-BEFD-4EEB7B4DD7FD}"/>
                      </a:ext>
                    </a:extLst>
                  </p:cNvPr>
                  <p:cNvSpPr txBox="1"/>
                  <p:nvPr/>
                </p:nvSpPr>
                <p:spPr>
                  <a:xfrm>
                    <a:off x="1188277" y="2925876"/>
                    <a:ext cx="2208024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Arial" panose="020B0604020202020204" pitchFamily="34" charset="0"/>
                      </a:rPr>
                      <a:t>Recruitment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7ECF522-EE3C-43E7-8E99-A398959ABB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026" y="3301099"/>
                    <a:ext cx="2208024" cy="132343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Arial" panose="020B0604020202020204" pitchFamily="34" charset="0"/>
                      </a:rPr>
                      <a:t>Eco-credit groups of 30 people are recruited, trained &amp; capitalized with seed grants</a:t>
                    </a:r>
                  </a:p>
                </p:txBody>
              </p:sp>
            </p:grp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23737D93-E1CC-4BBA-98F9-EDA9816F7908}"/>
                    </a:ext>
                  </a:extLst>
                </p:cNvPr>
                <p:cNvSpPr/>
                <p:nvPr/>
              </p:nvSpPr>
              <p:spPr>
                <a:xfrm>
                  <a:off x="895350" y="2247900"/>
                  <a:ext cx="368300" cy="3683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015C420-FCD7-4ADC-B34F-4AD828086EDB}"/>
                  </a:ext>
                </a:extLst>
              </p:cNvPr>
              <p:cNvGrpSpPr/>
              <p:nvPr/>
            </p:nvGrpSpPr>
            <p:grpSpPr>
              <a:xfrm>
                <a:off x="2841625" y="2044700"/>
                <a:ext cx="2271713" cy="3624457"/>
                <a:chOff x="895350" y="2044700"/>
                <a:chExt cx="2271713" cy="3624457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CF600DA-01EF-49A8-A0B7-31C44D42F5D3}"/>
                    </a:ext>
                  </a:extLst>
                </p:cNvPr>
                <p:cNvCxnSpPr/>
                <p:nvPr/>
              </p:nvCxnSpPr>
              <p:spPr>
                <a:xfrm>
                  <a:off x="1079500" y="2044700"/>
                  <a:ext cx="0" cy="360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2BD69ABF-CDBC-4F5F-806F-EB67D996EF31}"/>
                    </a:ext>
                  </a:extLst>
                </p:cNvPr>
                <p:cNvGrpSpPr/>
                <p:nvPr/>
              </p:nvGrpSpPr>
              <p:grpSpPr>
                <a:xfrm>
                  <a:off x="1295743" y="2925876"/>
                  <a:ext cx="1871320" cy="2743281"/>
                  <a:chOff x="1188277" y="2925876"/>
                  <a:chExt cx="2208024" cy="2743281"/>
                </a:xfrm>
              </p:grpSpPr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03573FB0-1278-4FCC-9631-16A43968B2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88277" y="2925876"/>
                    <a:ext cx="2208024" cy="92333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Arial" panose="020B0604020202020204" pitchFamily="34" charset="0"/>
                      </a:rPr>
                      <a:t>Constitution and Natural Resource Management Plan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A50F288-933E-4F59-955C-1F5C8982F557}"/>
                      </a:ext>
                    </a:extLst>
                  </p:cNvPr>
                  <p:cNvSpPr txBox="1"/>
                  <p:nvPr/>
                </p:nvSpPr>
                <p:spPr>
                  <a:xfrm>
                    <a:off x="1188277" y="3853275"/>
                    <a:ext cx="2208024" cy="1815882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Arial" panose="020B0604020202020204" pitchFamily="34" charset="0"/>
                      </a:rPr>
                      <a:t>Eco-credit groups agree a group constitution, a natural resource management plan and associated environmental restoration activities</a:t>
                    </a:r>
                  </a:p>
                </p:txBody>
              </p:sp>
            </p:grp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53EC7BB-CAC7-41AA-854C-2B7BF6A171BA}"/>
                    </a:ext>
                  </a:extLst>
                </p:cNvPr>
                <p:cNvSpPr/>
                <p:nvPr/>
              </p:nvSpPr>
              <p:spPr>
                <a:xfrm>
                  <a:off x="895350" y="2247900"/>
                  <a:ext cx="368300" cy="3683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  <a:endParaRPr kumimoji="0" lang="en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1A48B32-3479-4194-9EC1-9BA80D25AC9A}"/>
                  </a:ext>
                </a:extLst>
              </p:cNvPr>
              <p:cNvGrpSpPr/>
              <p:nvPr/>
            </p:nvGrpSpPr>
            <p:grpSpPr>
              <a:xfrm>
                <a:off x="5121275" y="2044700"/>
                <a:ext cx="2271713" cy="3606800"/>
                <a:chOff x="895350" y="2044700"/>
                <a:chExt cx="2271713" cy="3606800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5A9A325C-A43F-4470-8E8E-F5F736B21F26}"/>
                    </a:ext>
                  </a:extLst>
                </p:cNvPr>
                <p:cNvCxnSpPr/>
                <p:nvPr/>
              </p:nvCxnSpPr>
              <p:spPr>
                <a:xfrm>
                  <a:off x="1079500" y="2044700"/>
                  <a:ext cx="0" cy="360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D098B81-7488-4403-ACAC-DE65DB4461B0}"/>
                    </a:ext>
                  </a:extLst>
                </p:cNvPr>
                <p:cNvGrpSpPr/>
                <p:nvPr/>
              </p:nvGrpSpPr>
              <p:grpSpPr>
                <a:xfrm>
                  <a:off x="1295743" y="2925876"/>
                  <a:ext cx="1871320" cy="2683262"/>
                  <a:chOff x="1188277" y="2925876"/>
                  <a:chExt cx="2208024" cy="268326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299F2A8-C779-4C20-B8C0-30D17597BF43}"/>
                      </a:ext>
                    </a:extLst>
                  </p:cNvPr>
                  <p:cNvSpPr txBox="1"/>
                  <p:nvPr/>
                </p:nvSpPr>
                <p:spPr>
                  <a:xfrm>
                    <a:off x="1188277" y="2925876"/>
                    <a:ext cx="2208024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AU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Arial" panose="020B0604020202020204" pitchFamily="34" charset="0"/>
                      </a:rPr>
                      <a:t>Issue of loans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2782463A-FE59-4868-A4D9-CD3208935055}"/>
                      </a:ext>
                    </a:extLst>
                  </p:cNvPr>
                  <p:cNvSpPr txBox="1"/>
                  <p:nvPr/>
                </p:nvSpPr>
                <p:spPr>
                  <a:xfrm>
                    <a:off x="1188277" y="3300814"/>
                    <a:ext cx="2208024" cy="2308324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Arial" panose="020B0604020202020204" pitchFamily="34" charset="0"/>
                      </a:rPr>
                      <a:t>Eco-credit groups issue loans to members, and the terms of the loan require participation in defined environmental restoration activities defined at Step 2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5FA364B-350E-4EF1-BCA4-D21BA605ECAC}"/>
                    </a:ext>
                  </a:extLst>
                </p:cNvPr>
                <p:cNvSpPr/>
                <p:nvPr/>
              </p:nvSpPr>
              <p:spPr>
                <a:xfrm>
                  <a:off x="895350" y="2247900"/>
                  <a:ext cx="368300" cy="3683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  <a:endParaRPr kumimoji="0" lang="en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DCA9A43-7C97-4C17-AB48-37DAE5847DE7}"/>
                  </a:ext>
                </a:extLst>
              </p:cNvPr>
              <p:cNvGrpSpPr/>
              <p:nvPr/>
            </p:nvGrpSpPr>
            <p:grpSpPr>
              <a:xfrm>
                <a:off x="7400925" y="2044700"/>
                <a:ext cx="2271713" cy="3772464"/>
                <a:chOff x="895350" y="2044700"/>
                <a:chExt cx="2271713" cy="3772464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D8DFCC79-784D-44BF-84DF-2E814E21A924}"/>
                    </a:ext>
                  </a:extLst>
                </p:cNvPr>
                <p:cNvCxnSpPr/>
                <p:nvPr/>
              </p:nvCxnSpPr>
              <p:spPr>
                <a:xfrm>
                  <a:off x="1079500" y="2044700"/>
                  <a:ext cx="0" cy="360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6F2BEE52-BBA0-4108-BBE9-692C5F6321AE}"/>
                    </a:ext>
                  </a:extLst>
                </p:cNvPr>
                <p:cNvGrpSpPr/>
                <p:nvPr/>
              </p:nvGrpSpPr>
              <p:grpSpPr>
                <a:xfrm>
                  <a:off x="1295743" y="2925876"/>
                  <a:ext cx="1871320" cy="2891288"/>
                  <a:chOff x="1188277" y="2925876"/>
                  <a:chExt cx="2208024" cy="289128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006A0DBC-F854-4C53-B5FA-4419E1A20C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8277" y="2925876"/>
                    <a:ext cx="2208024" cy="92333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Arial" panose="020B0604020202020204" pitchFamily="34" charset="0"/>
                      </a:rPr>
                      <a:t>Loan repayment and environmental restoration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A35879C-CADC-4036-B0F8-A1B42C6475C3}"/>
                      </a:ext>
                    </a:extLst>
                  </p:cNvPr>
                  <p:cNvSpPr txBox="1"/>
                  <p:nvPr/>
                </p:nvSpPr>
                <p:spPr>
                  <a:xfrm>
                    <a:off x="1188277" y="3755061"/>
                    <a:ext cx="2208024" cy="2062103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Arial" panose="020B0604020202020204" pitchFamily="34" charset="0"/>
                      </a:rPr>
                      <a:t>The borrower repays the loan and implements the required climate-smart agricultural and land management practices on their land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ko-K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맑은 고딕" panose="020B0503020000020004" pitchFamily="34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6B627D5-D228-4FAC-ABB9-998C7397D520}"/>
                    </a:ext>
                  </a:extLst>
                </p:cNvPr>
                <p:cNvSpPr/>
                <p:nvPr/>
              </p:nvSpPr>
              <p:spPr>
                <a:xfrm>
                  <a:off x="895350" y="2247900"/>
                  <a:ext cx="368300" cy="3683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  <a:endParaRPr kumimoji="0" lang="en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EF7BC3A-3E3A-45D7-9235-B1B4F7691B71}"/>
                  </a:ext>
                </a:extLst>
              </p:cNvPr>
              <p:cNvGrpSpPr/>
              <p:nvPr/>
            </p:nvGrpSpPr>
            <p:grpSpPr>
              <a:xfrm>
                <a:off x="9680575" y="2044700"/>
                <a:ext cx="2271713" cy="3606800"/>
                <a:chOff x="895350" y="2044700"/>
                <a:chExt cx="2271713" cy="3606800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B387277-1451-4A60-8C74-848DB09AB7CD}"/>
                    </a:ext>
                  </a:extLst>
                </p:cNvPr>
                <p:cNvCxnSpPr/>
                <p:nvPr/>
              </p:nvCxnSpPr>
              <p:spPr>
                <a:xfrm>
                  <a:off x="1079500" y="2044700"/>
                  <a:ext cx="0" cy="360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C53F963-2BDE-4AC5-A629-BCCF0F697D6D}"/>
                    </a:ext>
                  </a:extLst>
                </p:cNvPr>
                <p:cNvGrpSpPr/>
                <p:nvPr/>
              </p:nvGrpSpPr>
              <p:grpSpPr>
                <a:xfrm>
                  <a:off x="1295743" y="2925876"/>
                  <a:ext cx="1871320" cy="2033389"/>
                  <a:chOff x="1188277" y="2925876"/>
                  <a:chExt cx="2208024" cy="2033389"/>
                </a:xfrm>
              </p:grpSpPr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E2C0A49E-6EE1-47EA-BEE2-BC1CC92E75D5}"/>
                      </a:ext>
                    </a:extLst>
                  </p:cNvPr>
                  <p:cNvSpPr txBox="1"/>
                  <p:nvPr/>
                </p:nvSpPr>
                <p:spPr>
                  <a:xfrm>
                    <a:off x="1188277" y="2925876"/>
                    <a:ext cx="2208024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AU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Arial" panose="020B0604020202020204" pitchFamily="34" charset="0"/>
                      </a:rPr>
                      <a:t>Impact Reporting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292A7A3-57CE-4DC3-9C06-B04E34C2D6A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8277" y="3389605"/>
                    <a:ext cx="2208024" cy="1569660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Arial" panose="020B0604020202020204" pitchFamily="34" charset="0"/>
                      </a:rPr>
                      <a:t>Eco-credit groups use GreenFi’s reporting tools to track, monitor and report on financial and environmental impact</a:t>
                    </a:r>
                  </a:p>
                </p:txBody>
              </p:sp>
            </p:grp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C6C90FA-DD79-4F3C-AD31-CC927E596A17}"/>
                    </a:ext>
                  </a:extLst>
                </p:cNvPr>
                <p:cNvSpPr/>
                <p:nvPr/>
              </p:nvSpPr>
              <p:spPr>
                <a:xfrm>
                  <a:off x="895350" y="2247900"/>
                  <a:ext cx="368300" cy="3683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  <a:endParaRPr kumimoji="0" lang="en-HK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964D8B-C77F-4F01-8556-D571307BF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881" y="2404764"/>
              <a:ext cx="685800" cy="685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1A34AE2-977A-4031-8E7E-1D35C2070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837" y="2404764"/>
              <a:ext cx="685800" cy="685800"/>
            </a:xfrm>
            <a:prstGeom prst="rect">
              <a:avLst/>
            </a:prstGeom>
          </p:spPr>
        </p:pic>
        <p:pic>
          <p:nvPicPr>
            <p:cNvPr id="29" name="Picture 2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62CDCD8-7768-4570-BA29-8230909D1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259" y="2391048"/>
              <a:ext cx="713232" cy="713232"/>
            </a:xfrm>
            <a:prstGeom prst="rect">
              <a:avLst/>
            </a:prstGeom>
          </p:spPr>
        </p:pic>
        <p:pic>
          <p:nvPicPr>
            <p:cNvPr id="80" name="Picture 7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0663E0B-0E95-4934-98A8-00A944E7D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057" y="2391048"/>
              <a:ext cx="713232" cy="713232"/>
            </a:xfrm>
            <a:prstGeom prst="rect">
              <a:avLst/>
            </a:prstGeom>
          </p:spPr>
        </p:pic>
        <p:pic>
          <p:nvPicPr>
            <p:cNvPr id="84" name="Picture 8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E53A278-18B4-42C0-86E2-1072A76F0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8111" y="2377332"/>
              <a:ext cx="713232" cy="713232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589E235-757A-4AA2-8611-226D413D755F}"/>
              </a:ext>
            </a:extLst>
          </p:cNvPr>
          <p:cNvSpPr/>
          <p:nvPr/>
        </p:nvSpPr>
        <p:spPr>
          <a:xfrm>
            <a:off x="11261188" y="6121964"/>
            <a:ext cx="675249" cy="602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85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Universal Pitch Deck One Colours">
      <a:dk1>
        <a:srgbClr val="7F7F7F"/>
      </a:dk1>
      <a:lt1>
        <a:sysClr val="window" lastClr="FFFFFF"/>
      </a:lt1>
      <a:dk2>
        <a:srgbClr val="62BADF"/>
      </a:dk2>
      <a:lt2>
        <a:srgbClr val="EEECE1"/>
      </a:lt2>
      <a:accent1>
        <a:srgbClr val="DE4144"/>
      </a:accent1>
      <a:accent2>
        <a:srgbClr val="21475F"/>
      </a:accent2>
      <a:accent3>
        <a:srgbClr val="FD5A5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>
          <a:spcBef>
            <a:spcPct val="20000"/>
          </a:spcBef>
          <a:defRPr sz="1900" cap="all" dirty="0" smtClean="0">
            <a:latin typeface="nevis Bold"/>
            <a:cs typeface="nevis Bold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nevis</vt:lpstr>
      <vt:lpstr>Open Sans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Greenfi Eco-Credit Intro_030302021</dc:title>
  <dc:creator>Mark Ellis-Jones</dc:creator>
  <cp:lastModifiedBy>Mark Ellis-Jones</cp:lastModifiedBy>
  <cp:revision>86</cp:revision>
  <dcterms:created xsi:type="dcterms:W3CDTF">2020-10-22T02:01:52Z</dcterms:created>
  <dcterms:modified xsi:type="dcterms:W3CDTF">2025-09-11T19:22:25Z</dcterms:modified>
</cp:coreProperties>
</file>