
<file path=[Content_Types].xml><?xml version="1.0" encoding="utf-8"?>
<Types xmlns="http://schemas.openxmlformats.org/package/2006/content-types">
  <Default Extension="fntdata" ContentType="application/x-fontdata"/>
  <Default Extension="ico" ContentType="image/x-icon"/>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81" r:id="rId3"/>
    <p:sldId id="257" r:id="rId4"/>
    <p:sldId id="293" r:id="rId5"/>
    <p:sldId id="277" r:id="rId6"/>
    <p:sldId id="274" r:id="rId7"/>
    <p:sldId id="294" r:id="rId8"/>
    <p:sldId id="284" r:id="rId9"/>
    <p:sldId id="282" r:id="rId10"/>
    <p:sldId id="283" r:id="rId11"/>
    <p:sldId id="276" r:id="rId12"/>
    <p:sldId id="279" r:id="rId13"/>
    <p:sldId id="278" r:id="rId14"/>
    <p:sldId id="266" r:id="rId15"/>
    <p:sldId id="280" r:id="rId16"/>
    <p:sldId id="268" r:id="rId17"/>
    <p:sldId id="267" r:id="rId18"/>
    <p:sldId id="269" r:id="rId19"/>
    <p:sldId id="270" r:id="rId20"/>
    <p:sldId id="295" r:id="rId21"/>
  </p:sldIdLst>
  <p:sldSz cx="9144000" cy="5143500" type="screen16x9"/>
  <p:notesSz cx="6858000" cy="9144000"/>
  <p:embeddedFontLs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99508679-E32C-1E36-03DC-58F2E7501B9E}" name="Mark Ellis-Jones" initials="ME" userId="9ef3043cba1c89b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Bryce Bray" initial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085"/>
    <a:srgbClr val="F39C12"/>
    <a:srgbClr val="0A75AF"/>
    <a:srgbClr val="555555"/>
    <a:srgbClr val="E74C3C"/>
    <a:srgbClr val="7F8C8D"/>
    <a:srgbClr val="34495E"/>
    <a:srgbClr val="FFD700"/>
    <a:srgbClr val="C0392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E496A5-39A5-4D36-864B-86C4D11E6225}">
  <a:tblStyle styleId="{FBE496A5-39A5-4D36-864B-86C4D11E6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768" y="4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GB"/>
          </a:p>
        </p:txBody>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275D7139-3224-45CA-3A57-A4C841389110}"/>
            </a:ext>
          </a:extLst>
        </p:cNvPr>
        <p:cNvGrpSpPr/>
        <p:nvPr/>
      </p:nvGrpSpPr>
      <p:grpSpPr>
        <a:xfrm>
          <a:off x="0" y="0"/>
          <a:ext cx="0" cy="0"/>
          <a:chOff x="0" y="0"/>
          <a:chExt cx="0" cy="0"/>
        </a:xfrm>
      </p:grpSpPr>
      <p:sp>
        <p:nvSpPr>
          <p:cNvPr id="126" name="Google Shape;126;g379689d92b0_0_98:notes">
            <a:extLst>
              <a:ext uri="{FF2B5EF4-FFF2-40B4-BE49-F238E27FC236}">
                <a16:creationId xmlns:a16="http://schemas.microsoft.com/office/drawing/2014/main" id="{723B8679-7A81-A2F2-DAB5-E52D418876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127" name="Google Shape;127;g379689d92b0_0_98:notes">
            <a:extLst>
              <a:ext uri="{FF2B5EF4-FFF2-40B4-BE49-F238E27FC236}">
                <a16:creationId xmlns:a16="http://schemas.microsoft.com/office/drawing/2014/main" id="{C1325C95-81F7-5F4C-68E6-1359532326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612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79689d92b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127" name="Google Shape;127;g379689d92b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79689d92b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121" name="Google Shape;121;g379689d92b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79689d92b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133" name="Google Shape;133;g379689d92b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7ac82418e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139" name="Google Shape;139;g37ac82418e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a:extLst>
            <a:ext uri="{FF2B5EF4-FFF2-40B4-BE49-F238E27FC236}">
              <a16:creationId xmlns:a16="http://schemas.microsoft.com/office/drawing/2014/main" id="{20C950EC-E6F0-19FA-51AC-F1FE9631F7B8}"/>
            </a:ext>
          </a:extLst>
        </p:cNvPr>
        <p:cNvGrpSpPr/>
        <p:nvPr/>
      </p:nvGrpSpPr>
      <p:grpSpPr>
        <a:xfrm>
          <a:off x="0" y="0"/>
          <a:ext cx="0" cy="0"/>
          <a:chOff x="0" y="0"/>
          <a:chExt cx="0" cy="0"/>
        </a:xfrm>
      </p:grpSpPr>
      <p:sp>
        <p:nvSpPr>
          <p:cNvPr id="138" name="Google Shape;138;g37ac82418e8_0_1:notes">
            <a:extLst>
              <a:ext uri="{FF2B5EF4-FFF2-40B4-BE49-F238E27FC236}">
                <a16:creationId xmlns:a16="http://schemas.microsoft.com/office/drawing/2014/main" id="{19EECC4B-6412-7F26-7A48-6BB5F63711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139" name="Google Shape;139;g37ac82418e8_0_1:notes">
            <a:extLst>
              <a:ext uri="{FF2B5EF4-FFF2-40B4-BE49-F238E27FC236}">
                <a16:creationId xmlns:a16="http://schemas.microsoft.com/office/drawing/2014/main" id="{94B9C2CD-D381-EB0D-AAF8-E0B1073FF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711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8E7DADAB-C72F-5474-1B27-E8C8819323DA}"/>
            </a:ext>
          </a:extLst>
        </p:cNvPr>
        <p:cNvGrpSpPr/>
        <p:nvPr/>
      </p:nvGrpSpPr>
      <p:grpSpPr>
        <a:xfrm>
          <a:off x="0" y="0"/>
          <a:ext cx="0" cy="0"/>
          <a:chOff x="0" y="0"/>
          <a:chExt cx="0" cy="0"/>
        </a:xfrm>
      </p:grpSpPr>
      <p:sp>
        <p:nvSpPr>
          <p:cNvPr id="57" name="Google Shape;57;g379689d92b0_0_0:notes">
            <a:extLst>
              <a:ext uri="{FF2B5EF4-FFF2-40B4-BE49-F238E27FC236}">
                <a16:creationId xmlns:a16="http://schemas.microsoft.com/office/drawing/2014/main" id="{F394CB82-74BD-849E-AD79-BE746A22E1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58" name="Google Shape;58;g379689d92b0_0_0:notes">
            <a:extLst>
              <a:ext uri="{FF2B5EF4-FFF2-40B4-BE49-F238E27FC236}">
                <a16:creationId xmlns:a16="http://schemas.microsoft.com/office/drawing/2014/main" id="{D6C7D092-8975-8555-FE40-3C2AC202F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507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79689d92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58" name="Google Shape;58;g379689d92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GB"/>
          </a:p>
        </p:txBody>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6559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GB"/>
          </a:p>
        </p:txBody>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9491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E5D189B5-C2E7-D632-D857-E29662A60E3C}"/>
            </a:ext>
          </a:extLst>
        </p:cNvPr>
        <p:cNvGrpSpPr/>
        <p:nvPr/>
      </p:nvGrpSpPr>
      <p:grpSpPr>
        <a:xfrm>
          <a:off x="0" y="0"/>
          <a:ext cx="0" cy="0"/>
          <a:chOff x="0" y="0"/>
          <a:chExt cx="0" cy="0"/>
        </a:xfrm>
      </p:grpSpPr>
      <p:sp>
        <p:nvSpPr>
          <p:cNvPr id="84" name="Google Shape;84;g379689d92b0_0_29:notes">
            <a:extLst>
              <a:ext uri="{FF2B5EF4-FFF2-40B4-BE49-F238E27FC236}">
                <a16:creationId xmlns:a16="http://schemas.microsoft.com/office/drawing/2014/main" id="{99D5BBB6-C774-2AD6-408F-AD60CB4767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85" name="Google Shape;85;g379689d92b0_0_29:notes">
            <a:extLst>
              <a:ext uri="{FF2B5EF4-FFF2-40B4-BE49-F238E27FC236}">
                <a16:creationId xmlns:a16="http://schemas.microsoft.com/office/drawing/2014/main" id="{BA097C96-C0F8-EA6E-2B5E-61227BA67D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57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16DEB32B-3F1D-FB0D-F610-7C8A525DCB78}"/>
            </a:ext>
          </a:extLst>
        </p:cNvPr>
        <p:cNvGrpSpPr/>
        <p:nvPr/>
      </p:nvGrpSpPr>
      <p:grpSpPr>
        <a:xfrm>
          <a:off x="0" y="0"/>
          <a:ext cx="0" cy="0"/>
          <a:chOff x="0" y="0"/>
          <a:chExt cx="0" cy="0"/>
        </a:xfrm>
      </p:grpSpPr>
      <p:sp>
        <p:nvSpPr>
          <p:cNvPr id="84" name="Google Shape;84;g379689d92b0_0_29:notes">
            <a:extLst>
              <a:ext uri="{FF2B5EF4-FFF2-40B4-BE49-F238E27FC236}">
                <a16:creationId xmlns:a16="http://schemas.microsoft.com/office/drawing/2014/main" id="{7D179DF0-7F29-443A-79C6-FCB1660A7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85" name="Google Shape;85;g379689d92b0_0_29:notes">
            <a:extLst>
              <a:ext uri="{FF2B5EF4-FFF2-40B4-BE49-F238E27FC236}">
                <a16:creationId xmlns:a16="http://schemas.microsoft.com/office/drawing/2014/main" id="{73F359AB-E797-F532-5CBC-4D7B216522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85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GB"/>
          </a:p>
        </p:txBody>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9244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79689d92b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GB"/>
          </a:p>
        </p:txBody>
      </p:sp>
      <p:sp>
        <p:nvSpPr>
          <p:cNvPr id="115" name="Google Shape;115;g379689d92b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6"/>
        <p:cNvGrpSpPr/>
        <p:nvPr/>
      </p:nvGrpSpPr>
      <p:grpSpPr>
        <a:xfrm>
          <a:off x="0" y="0"/>
          <a:ext cx="0" cy="0"/>
          <a:chOff x="0" y="0"/>
          <a:chExt cx="0" cy="0"/>
        </a:xfrm>
      </p:grpSpPr>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n-GB"/>
              <a:t>1</a:t>
            </a:r>
          </a:p>
        </p:txBody>
      </p:sp>
      <p:sp>
        <p:nvSpPr>
          <p:cNvPr id="2" name="Title 1">
            <a:extLst>
              <a:ext uri="{FF2B5EF4-FFF2-40B4-BE49-F238E27FC236}">
                <a16:creationId xmlns:a16="http://schemas.microsoft.com/office/drawing/2014/main" id="{8291B356-E9EE-B50E-B0B9-A25D12D69379}"/>
              </a:ext>
            </a:extLst>
          </p:cNvPr>
          <p:cNvSpPr>
            <a:spLocks noGrp="1"/>
          </p:cNvSpPr>
          <p:nvPr>
            <p:ph type="title"/>
          </p:nvPr>
        </p:nvSpPr>
        <p:spPr>
          <a:xfrm>
            <a:off x="311700" y="180000"/>
            <a:ext cx="8520600" cy="572700"/>
          </a:xfrm>
        </p:spPr>
        <p:txBody>
          <a:bodyPr/>
          <a:lstStyle/>
          <a:p>
            <a:r>
              <a:rPr lang="en-GB"/>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4.svg"/><Relationship Id="rId3" Type="http://schemas.openxmlformats.org/officeDocument/2006/relationships/image" Target="../media/image36.svg"/><Relationship Id="rId7" Type="http://schemas.openxmlformats.org/officeDocument/2006/relationships/image" Target="../media/image38.svg"/><Relationship Id="rId12"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7.png"/><Relationship Id="rId11" Type="http://schemas.openxmlformats.org/officeDocument/2006/relationships/image" Target="../media/image3.svg"/><Relationship Id="rId5" Type="http://schemas.openxmlformats.org/officeDocument/2006/relationships/image" Target="../media/image10.svg"/><Relationship Id="rId10"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40.svg"/></Relationships>
</file>

<file path=ppt/slides/_rels/slide13.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2.png"/><Relationship Id="rId18" Type="http://schemas.openxmlformats.org/officeDocument/2006/relationships/image" Target="../media/image50.svg"/><Relationship Id="rId3" Type="http://schemas.openxmlformats.org/officeDocument/2006/relationships/image" Target="../media/image41.png"/><Relationship Id="rId21" Type="http://schemas.openxmlformats.org/officeDocument/2006/relationships/image" Target="../media/image53.png"/><Relationship Id="rId7" Type="http://schemas.openxmlformats.org/officeDocument/2006/relationships/image" Target="../media/image43.png"/><Relationship Id="rId12" Type="http://schemas.openxmlformats.org/officeDocument/2006/relationships/image" Target="../media/image48.svg"/><Relationship Id="rId17" Type="http://schemas.openxmlformats.org/officeDocument/2006/relationships/image" Target="../media/image49.png"/><Relationship Id="rId2" Type="http://schemas.openxmlformats.org/officeDocument/2006/relationships/notesSlide" Target="../notesSlides/notesSlide8.xml"/><Relationship Id="rId16" Type="http://schemas.openxmlformats.org/officeDocument/2006/relationships/image" Target="../media/image24.svg"/><Relationship Id="rId20" Type="http://schemas.openxmlformats.org/officeDocument/2006/relationships/image" Target="../media/image52.svg"/><Relationship Id="rId1" Type="http://schemas.openxmlformats.org/officeDocument/2006/relationships/slideLayout" Target="../slideLayouts/slideLayout3.xml"/><Relationship Id="rId6" Type="http://schemas.openxmlformats.org/officeDocument/2006/relationships/image" Target="../media/image8.svg"/><Relationship Id="rId11"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23.png"/><Relationship Id="rId10" Type="http://schemas.openxmlformats.org/officeDocument/2006/relationships/image" Target="../media/image46.svg"/><Relationship Id="rId19" Type="http://schemas.openxmlformats.org/officeDocument/2006/relationships/image" Target="../media/image51.png"/><Relationship Id="rId4" Type="http://schemas.openxmlformats.org/officeDocument/2006/relationships/image" Target="../media/image42.svg"/><Relationship Id="rId9" Type="http://schemas.openxmlformats.org/officeDocument/2006/relationships/image" Target="../media/image45.png"/><Relationship Id="rId14" Type="http://schemas.openxmlformats.org/officeDocument/2006/relationships/image" Target="../media/image3.svg"/><Relationship Id="rId22" Type="http://schemas.openxmlformats.org/officeDocument/2006/relationships/image" Target="../media/image5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3" Type="http://schemas.openxmlformats.org/officeDocument/2006/relationships/image" Target="../media/image65.ico"/><Relationship Id="rId18" Type="http://schemas.openxmlformats.org/officeDocument/2006/relationships/image" Target="../media/image70.png"/><Relationship Id="rId26" Type="http://schemas.openxmlformats.org/officeDocument/2006/relationships/image" Target="../media/image78.svg"/><Relationship Id="rId3" Type="http://schemas.openxmlformats.org/officeDocument/2006/relationships/image" Target="../media/image55.png"/><Relationship Id="rId21" Type="http://schemas.openxmlformats.org/officeDocument/2006/relationships/image" Target="../media/image73.png"/><Relationship Id="rId7" Type="http://schemas.openxmlformats.org/officeDocument/2006/relationships/image" Target="../media/image59.png"/><Relationship Id="rId12" Type="http://schemas.openxmlformats.org/officeDocument/2006/relationships/image" Target="../media/image64.svg"/><Relationship Id="rId17" Type="http://schemas.openxmlformats.org/officeDocument/2006/relationships/image" Target="../media/image69.png"/><Relationship Id="rId25" Type="http://schemas.openxmlformats.org/officeDocument/2006/relationships/image" Target="../media/image77.png"/><Relationship Id="rId33" Type="http://schemas.openxmlformats.org/officeDocument/2006/relationships/image" Target="../media/image83.png"/><Relationship Id="rId2" Type="http://schemas.openxmlformats.org/officeDocument/2006/relationships/notesSlide" Target="../notesSlides/notesSlide10.xml"/><Relationship Id="rId16" Type="http://schemas.openxmlformats.org/officeDocument/2006/relationships/image" Target="../media/image68.png"/><Relationship Id="rId20" Type="http://schemas.openxmlformats.org/officeDocument/2006/relationships/image" Target="../media/image72.png"/><Relationship Id="rId29" Type="http://schemas.openxmlformats.org/officeDocument/2006/relationships/image" Target="../media/image81.png"/><Relationship Id="rId1" Type="http://schemas.openxmlformats.org/officeDocument/2006/relationships/slideLayout" Target="../slideLayouts/slideLayout3.xml"/><Relationship Id="rId6" Type="http://schemas.openxmlformats.org/officeDocument/2006/relationships/image" Target="../media/image58.svg"/><Relationship Id="rId11" Type="http://schemas.openxmlformats.org/officeDocument/2006/relationships/image" Target="../media/image63.png"/><Relationship Id="rId24" Type="http://schemas.openxmlformats.org/officeDocument/2006/relationships/image" Target="../media/image76.svg"/><Relationship Id="rId32" Type="http://schemas.openxmlformats.org/officeDocument/2006/relationships/image" Target="../media/image3.svg"/><Relationship Id="rId5" Type="http://schemas.openxmlformats.org/officeDocument/2006/relationships/image" Target="../media/image57.png"/><Relationship Id="rId15" Type="http://schemas.openxmlformats.org/officeDocument/2006/relationships/image" Target="../media/image67.png"/><Relationship Id="rId23" Type="http://schemas.openxmlformats.org/officeDocument/2006/relationships/image" Target="../media/image75.png"/><Relationship Id="rId28" Type="http://schemas.openxmlformats.org/officeDocument/2006/relationships/image" Target="../media/image80.svg"/><Relationship Id="rId10" Type="http://schemas.openxmlformats.org/officeDocument/2006/relationships/image" Target="../media/image62.png"/><Relationship Id="rId19" Type="http://schemas.openxmlformats.org/officeDocument/2006/relationships/image" Target="../media/image71.png"/><Relationship Id="rId31" Type="http://schemas.openxmlformats.org/officeDocument/2006/relationships/image" Target="../media/image2.png"/><Relationship Id="rId4" Type="http://schemas.openxmlformats.org/officeDocument/2006/relationships/image" Target="../media/image56.svg"/><Relationship Id="rId9" Type="http://schemas.openxmlformats.org/officeDocument/2006/relationships/image" Target="../media/image61.png"/><Relationship Id="rId14" Type="http://schemas.openxmlformats.org/officeDocument/2006/relationships/image" Target="../media/image66.ico"/><Relationship Id="rId22" Type="http://schemas.openxmlformats.org/officeDocument/2006/relationships/image" Target="../media/image74.svg"/><Relationship Id="rId27" Type="http://schemas.openxmlformats.org/officeDocument/2006/relationships/image" Target="../media/image79.png"/><Relationship Id="rId30" Type="http://schemas.openxmlformats.org/officeDocument/2006/relationships/image" Target="../media/image82.svg"/><Relationship Id="rId8"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90.png"/><Relationship Id="rId18" Type="http://schemas.openxmlformats.org/officeDocument/2006/relationships/image" Target="../media/image95.svg"/><Relationship Id="rId3" Type="http://schemas.openxmlformats.org/officeDocument/2006/relationships/image" Target="../media/image84.png"/><Relationship Id="rId7" Type="http://schemas.openxmlformats.org/officeDocument/2006/relationships/image" Target="../media/image15.png"/><Relationship Id="rId12" Type="http://schemas.openxmlformats.org/officeDocument/2006/relationships/image" Target="../media/image18.svg"/><Relationship Id="rId17" Type="http://schemas.openxmlformats.org/officeDocument/2006/relationships/image" Target="../media/image94.png"/><Relationship Id="rId2" Type="http://schemas.openxmlformats.org/officeDocument/2006/relationships/notesSlide" Target="../notesSlides/notesSlide11.xml"/><Relationship Id="rId16" Type="http://schemas.openxmlformats.org/officeDocument/2006/relationships/image" Target="../media/image93.svg"/><Relationship Id="rId20" Type="http://schemas.openxmlformats.org/officeDocument/2006/relationships/image" Target="../media/image97.svg"/><Relationship Id="rId1" Type="http://schemas.openxmlformats.org/officeDocument/2006/relationships/slideLayout" Target="../slideLayouts/slideLayout3.xml"/><Relationship Id="rId6" Type="http://schemas.openxmlformats.org/officeDocument/2006/relationships/image" Target="../media/image87.svg"/><Relationship Id="rId11" Type="http://schemas.openxmlformats.org/officeDocument/2006/relationships/image" Target="../media/image17.png"/><Relationship Id="rId5" Type="http://schemas.openxmlformats.org/officeDocument/2006/relationships/image" Target="../media/image86.png"/><Relationship Id="rId15" Type="http://schemas.openxmlformats.org/officeDocument/2006/relationships/image" Target="../media/image92.png"/><Relationship Id="rId10" Type="http://schemas.openxmlformats.org/officeDocument/2006/relationships/image" Target="../media/image89.svg"/><Relationship Id="rId19" Type="http://schemas.openxmlformats.org/officeDocument/2006/relationships/image" Target="../media/image96.png"/><Relationship Id="rId4" Type="http://schemas.openxmlformats.org/officeDocument/2006/relationships/image" Target="../media/image85.svg"/><Relationship Id="rId9" Type="http://schemas.openxmlformats.org/officeDocument/2006/relationships/image" Target="../media/image88.png"/><Relationship Id="rId14" Type="http://schemas.openxmlformats.org/officeDocument/2006/relationships/image" Target="../media/image91.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01.svg"/><Relationship Id="rId13" Type="http://schemas.openxmlformats.org/officeDocument/2006/relationships/image" Target="../media/image104.png"/><Relationship Id="rId3" Type="http://schemas.openxmlformats.org/officeDocument/2006/relationships/image" Target="../media/image98.png"/><Relationship Id="rId7" Type="http://schemas.openxmlformats.org/officeDocument/2006/relationships/image" Target="../media/image100.png"/><Relationship Id="rId12" Type="http://schemas.openxmlformats.org/officeDocument/2006/relationships/image" Target="../media/image103.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76.svg"/><Relationship Id="rId11" Type="http://schemas.openxmlformats.org/officeDocument/2006/relationships/image" Target="../media/image102.png"/><Relationship Id="rId5" Type="http://schemas.openxmlformats.org/officeDocument/2006/relationships/image" Target="../media/image75.png"/><Relationship Id="rId10" Type="http://schemas.openxmlformats.org/officeDocument/2006/relationships/image" Target="../media/image8.svg"/><Relationship Id="rId4" Type="http://schemas.openxmlformats.org/officeDocument/2006/relationships/image" Target="../media/image99.svg"/><Relationship Id="rId9" Type="http://schemas.openxmlformats.org/officeDocument/2006/relationships/image" Target="../media/image7.png"/><Relationship Id="rId14" Type="http://schemas.openxmlformats.org/officeDocument/2006/relationships/image" Target="../media/image105.svg"/></Relationships>
</file>

<file path=ppt/slides/_rels/slide19.xml.rels><?xml version="1.0" encoding="UTF-8" standalone="yes"?>
<Relationships xmlns="http://schemas.openxmlformats.org/package/2006/relationships"><Relationship Id="rId3" Type="http://schemas.openxmlformats.org/officeDocument/2006/relationships/hyperlink" Target="https://www.pnuma.org/meba" TargetMode="External"/><Relationship Id="rId7" Type="http://schemas.openxmlformats.org/officeDocument/2006/relationships/hyperlink" Target="https://mwambao.or.tz/"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isfadvisors.co/understanding-the-value-chain-finance-landscape-for-smallholder-farmers/" TargetMode="External"/><Relationship Id="rId5" Type="http://schemas.openxmlformats.org/officeDocument/2006/relationships/hyperlink" Target="https://www.cgap.org/research/publication/smallholder-households-distinct-segments-different-needs" TargetMode="External"/><Relationship Id="rId4" Type="http://schemas.openxmlformats.org/officeDocument/2006/relationships/hyperlink" Target="https://www.clarmondial.com/fsf-4y-es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mastercardfoundation.or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ir-library.ku.ac.ke/handle/123456789/24258" TargetMode="External"/><Relationship Id="rId4" Type="http://schemas.openxmlformats.org/officeDocument/2006/relationships/hyperlink" Target="https://doi.org/10.1007/978-3-030-45106-6_127"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234069" y="2871809"/>
            <a:ext cx="8676000" cy="792600"/>
          </a:xfrm>
          <a:prstGeom prst="rect">
            <a:avLst/>
          </a:prstGeom>
        </p:spPr>
        <p:txBody>
          <a:bodyPr spcFirstLastPara="1" wrap="square" lIns="0" tIns="91425" rIns="91425" bIns="91425" anchor="t" anchorCtr="0">
            <a:noAutofit/>
          </a:bodyPr>
          <a:lstStyle/>
          <a:p>
            <a:pPr marL="0" lvl="0" indent="0" algn="l"/>
            <a:r>
              <a:rPr lang="en-GB" sz="2200" dirty="0">
                <a:solidFill>
                  <a:srgbClr val="555555"/>
                </a:solidFill>
              </a:rPr>
              <a:t>Exploring financial incentives and sustainable finance models for informal financial self-help groups</a:t>
            </a:r>
            <a:endParaRPr sz="2200" dirty="0">
              <a:solidFill>
                <a:srgbClr val="555555"/>
              </a:solidFill>
            </a:endParaRPr>
          </a:p>
        </p:txBody>
      </p:sp>
      <p:sp>
        <p:nvSpPr>
          <p:cNvPr id="2" name="TextBox 1">
            <a:extLst>
              <a:ext uri="{FF2B5EF4-FFF2-40B4-BE49-F238E27FC236}">
                <a16:creationId xmlns:a16="http://schemas.microsoft.com/office/drawing/2014/main" id="{8FCB6ECD-8688-1099-7D6B-F1B180D0A246}"/>
              </a:ext>
            </a:extLst>
          </p:cNvPr>
          <p:cNvSpPr txBox="1"/>
          <p:nvPr/>
        </p:nvSpPr>
        <p:spPr>
          <a:xfrm>
            <a:off x="234069" y="1049524"/>
            <a:ext cx="8675862" cy="1446550"/>
          </a:xfrm>
          <a:prstGeom prst="rect">
            <a:avLst/>
          </a:prstGeom>
          <a:noFill/>
        </p:spPr>
        <p:txBody>
          <a:bodyPr wrap="square" lIns="0" rtlCol="0">
            <a:spAutoFit/>
          </a:bodyPr>
          <a:lstStyle/>
          <a:p>
            <a:r>
              <a:rPr lang="en-GB" sz="4400"/>
              <a:t>New Financial Instruments </a:t>
            </a:r>
          </a:p>
          <a:p>
            <a:r>
              <a:rPr lang="en-GB" sz="4400"/>
              <a:t>for Local Resource Management</a:t>
            </a:r>
          </a:p>
        </p:txBody>
      </p:sp>
      <p:sp>
        <p:nvSpPr>
          <p:cNvPr id="4" name="Rectangle 3">
            <a:extLst>
              <a:ext uri="{FF2B5EF4-FFF2-40B4-BE49-F238E27FC236}">
                <a16:creationId xmlns:a16="http://schemas.microsoft.com/office/drawing/2014/main" id="{1C847015-C55C-CF49-1472-62122087FF7D}"/>
              </a:ext>
            </a:extLst>
          </p:cNvPr>
          <p:cNvSpPr/>
          <p:nvPr/>
        </p:nvSpPr>
        <p:spPr>
          <a:xfrm>
            <a:off x="261250" y="2716592"/>
            <a:ext cx="8604000" cy="3600"/>
          </a:xfrm>
          <a:prstGeom prst="rect">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black and white sign with white text&#10;&#10;AI-generated content may be incorrect.">
            <a:extLst>
              <a:ext uri="{FF2B5EF4-FFF2-40B4-BE49-F238E27FC236}">
                <a16:creationId xmlns:a16="http://schemas.microsoft.com/office/drawing/2014/main" id="{C65B807B-5FA3-1FB3-5757-530793406CA9}"/>
              </a:ext>
            </a:extLst>
          </p:cNvPr>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821853" y="4608627"/>
            <a:ext cx="2088078" cy="432000"/>
          </a:xfrm>
          <a:prstGeom prst="rect">
            <a:avLst/>
          </a:prstGeom>
        </p:spPr>
      </p:pic>
      <p:pic>
        <p:nvPicPr>
          <p:cNvPr id="10" name="Graphic 9" descr="Bank with solid fill">
            <a:extLst>
              <a:ext uri="{FF2B5EF4-FFF2-40B4-BE49-F238E27FC236}">
                <a16:creationId xmlns:a16="http://schemas.microsoft.com/office/drawing/2014/main" id="{3CF73AA9-7060-3E2A-C2AC-66D7AA0B8E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9651" y="3443303"/>
            <a:ext cx="914400" cy="914400"/>
          </a:xfrm>
          <a:prstGeom prst="rect">
            <a:avLst/>
          </a:prstGeom>
        </p:spPr>
      </p:pic>
      <p:sp>
        <p:nvSpPr>
          <p:cNvPr id="3" name="TextBox 2">
            <a:extLst>
              <a:ext uri="{FF2B5EF4-FFF2-40B4-BE49-F238E27FC236}">
                <a16:creationId xmlns:a16="http://schemas.microsoft.com/office/drawing/2014/main" id="{5494381A-1700-8196-06DC-F7BA2DF51687}"/>
              </a:ext>
            </a:extLst>
          </p:cNvPr>
          <p:cNvSpPr txBox="1"/>
          <p:nvPr/>
        </p:nvSpPr>
        <p:spPr>
          <a:xfrm>
            <a:off x="3614264" y="4693822"/>
            <a:ext cx="1759462" cy="261610"/>
          </a:xfrm>
          <a:prstGeom prst="rect">
            <a:avLst/>
          </a:prstGeom>
          <a:noFill/>
        </p:spPr>
        <p:txBody>
          <a:bodyPr wrap="square" rtlCol="0">
            <a:spAutoFit/>
          </a:bodyPr>
          <a:lstStyle/>
          <a:p>
            <a:r>
              <a:rPr lang="en-GB" sz="1050" dirty="0"/>
              <a:t>V2.0 28 October 2025</a:t>
            </a:r>
          </a:p>
        </p:txBody>
      </p:sp>
      <p:pic>
        <p:nvPicPr>
          <p:cNvPr id="7" name="Picture 6" descr="Logo&#10;&#10;Description automatically generated">
            <a:extLst>
              <a:ext uri="{FF2B5EF4-FFF2-40B4-BE49-F238E27FC236}">
                <a16:creationId xmlns:a16="http://schemas.microsoft.com/office/drawing/2014/main" id="{7FF40183-38D0-C0E3-92B0-0B20E92F2F78}"/>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3647" y="4637621"/>
            <a:ext cx="1127110" cy="3740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8C3E2421-9DD8-0D53-D7DC-9A046DE06CC9}"/>
            </a:ext>
          </a:extLst>
        </p:cNvPr>
        <p:cNvGrpSpPr/>
        <p:nvPr/>
      </p:nvGrpSpPr>
      <p:grpSpPr>
        <a:xfrm>
          <a:off x="0" y="0"/>
          <a:ext cx="0" cy="0"/>
          <a:chOff x="0" y="0"/>
          <a:chExt cx="0" cy="0"/>
        </a:xfrm>
      </p:grpSpPr>
      <p:sp>
        <p:nvSpPr>
          <p:cNvPr id="87" name="Google Shape;87;p18">
            <a:extLst>
              <a:ext uri="{FF2B5EF4-FFF2-40B4-BE49-F238E27FC236}">
                <a16:creationId xmlns:a16="http://schemas.microsoft.com/office/drawing/2014/main" id="{812BF64C-C6DC-04B1-8CF9-098946AFC0AB}"/>
              </a:ext>
            </a:extLst>
          </p:cNvPr>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dirty="0"/>
              <a:t>These models have also been adapted for replication within seascapes.</a:t>
            </a:r>
            <a:endParaRPr sz="1100" b="1" dirty="0"/>
          </a:p>
        </p:txBody>
      </p:sp>
      <p:sp>
        <p:nvSpPr>
          <p:cNvPr id="27" name="Free-form: Shape 26">
            <a:extLst>
              <a:ext uri="{FF2B5EF4-FFF2-40B4-BE49-F238E27FC236}">
                <a16:creationId xmlns:a16="http://schemas.microsoft.com/office/drawing/2014/main" id="{22598F2E-D432-9D2A-D1E7-B47160FFD08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3EB06734-6568-B526-DF51-0C39D5FA70A1}"/>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46D13D79-6526-8B7C-F2AC-17CD40D61EF7}"/>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82D439D3-6323-5DA3-C8F9-976884942F10}"/>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B16209E3-A4AE-2002-A9B9-AB609442CD16}"/>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1CDA4DA2-3251-93FE-596D-677B7EA9E22D}"/>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9275F1CF-097A-2E8B-5345-617806FCAF0A}"/>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3A767A0F-8196-5B88-F4EC-9FA247572196}"/>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41E14AB1-953D-4C44-1893-457246D06D21}"/>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71393462-E1D2-D216-ED26-1CB3D37E2AF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84" name="Free-form: Shape 83">
            <a:extLst>
              <a:ext uri="{FF2B5EF4-FFF2-40B4-BE49-F238E27FC236}">
                <a16:creationId xmlns:a16="http://schemas.microsoft.com/office/drawing/2014/main" id="{387C6007-F82F-6B02-1D44-5020BFE73D6B}"/>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C272E7AE-0E3F-A7CF-DE12-E0E239F6D08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8F6F0AB2-07DC-71EA-2C26-72904D44CBB9}"/>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95" name="Free-form: Shape 94">
            <a:extLst>
              <a:ext uri="{FF2B5EF4-FFF2-40B4-BE49-F238E27FC236}">
                <a16:creationId xmlns:a16="http://schemas.microsoft.com/office/drawing/2014/main" id="{FE69028F-9674-5006-6A99-ED5AF7973253}"/>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687DB714-27C3-EF7B-8C29-22BF576EBE23}"/>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FEBD7E69-68F9-305C-3BB0-30AB73E7DE3C}"/>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21BBDA2B-0C2E-4920-016C-627EA1451041}"/>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14" name="Free-form: Shape 113">
            <a:extLst>
              <a:ext uri="{FF2B5EF4-FFF2-40B4-BE49-F238E27FC236}">
                <a16:creationId xmlns:a16="http://schemas.microsoft.com/office/drawing/2014/main" id="{7C8182EC-7000-6396-50E4-8E76BD4BAFD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16" name="Free-form: Shape 115">
            <a:extLst>
              <a:ext uri="{FF2B5EF4-FFF2-40B4-BE49-F238E27FC236}">
                <a16:creationId xmlns:a16="http://schemas.microsoft.com/office/drawing/2014/main" id="{D784E96B-EAAB-94FB-7591-6CDCD845247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28" name="Free-form: Shape 127">
            <a:extLst>
              <a:ext uri="{FF2B5EF4-FFF2-40B4-BE49-F238E27FC236}">
                <a16:creationId xmlns:a16="http://schemas.microsoft.com/office/drawing/2014/main" id="{E16E682D-98E2-4ED3-2D9E-8B1F994F8623}"/>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58E39695-3237-DD22-9ECE-29FA0BE84865}"/>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B49ABAA5-F3ED-3259-D25A-99FB117E33B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144882AA-46A1-9E79-81EA-3799454C848B}"/>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C36DE22E-CE04-BF15-EA21-1545AF38D4E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B007BE02-4DB6-28C0-D053-9CAF01B79F01}"/>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58" name="Free-form: Shape 157">
            <a:extLst>
              <a:ext uri="{FF2B5EF4-FFF2-40B4-BE49-F238E27FC236}">
                <a16:creationId xmlns:a16="http://schemas.microsoft.com/office/drawing/2014/main" id="{5A784854-FE7C-8EE9-3F23-BD6F28182372}"/>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60" name="Free-form: Shape 159">
            <a:extLst>
              <a:ext uri="{FF2B5EF4-FFF2-40B4-BE49-F238E27FC236}">
                <a16:creationId xmlns:a16="http://schemas.microsoft.com/office/drawing/2014/main" id="{1A26D4B6-60D5-DA89-09A3-C39951A292BE}"/>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4E775F3E-08E8-AB2E-EED2-506DA268BA43}"/>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25C3DAFC-0EE1-1BA4-E29E-CEC698A3AB42}"/>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DBACAE9B-0C12-FE4C-A578-4FEDB9A44EBD}"/>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85" name="Free-form: Shape 184">
            <a:extLst>
              <a:ext uri="{FF2B5EF4-FFF2-40B4-BE49-F238E27FC236}">
                <a16:creationId xmlns:a16="http://schemas.microsoft.com/office/drawing/2014/main" id="{4BC98905-781F-3436-2019-24B16737E8B3}"/>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97" name="Free-form: Shape 196">
            <a:extLst>
              <a:ext uri="{FF2B5EF4-FFF2-40B4-BE49-F238E27FC236}">
                <a16:creationId xmlns:a16="http://schemas.microsoft.com/office/drawing/2014/main" id="{45D0EEB7-D010-159D-C3C0-F7C6A4F3621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98" name="Free-form: Shape 197">
            <a:extLst>
              <a:ext uri="{FF2B5EF4-FFF2-40B4-BE49-F238E27FC236}">
                <a16:creationId xmlns:a16="http://schemas.microsoft.com/office/drawing/2014/main" id="{42296B6D-0A0E-7445-CCE3-47FB1C461771}"/>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04" name="Free-form: Shape 203">
            <a:extLst>
              <a:ext uri="{FF2B5EF4-FFF2-40B4-BE49-F238E27FC236}">
                <a16:creationId xmlns:a16="http://schemas.microsoft.com/office/drawing/2014/main" id="{F43E8931-3D25-B846-CED1-949C1456C7C8}"/>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05" name="Free-form: Shape 204">
            <a:extLst>
              <a:ext uri="{FF2B5EF4-FFF2-40B4-BE49-F238E27FC236}">
                <a16:creationId xmlns:a16="http://schemas.microsoft.com/office/drawing/2014/main" id="{29EBFD24-DAC9-A469-E7FC-549A079C312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06" name="Free-form: Shape 205">
            <a:extLst>
              <a:ext uri="{FF2B5EF4-FFF2-40B4-BE49-F238E27FC236}">
                <a16:creationId xmlns:a16="http://schemas.microsoft.com/office/drawing/2014/main" id="{A4D7261E-B7A6-1785-1645-FAEC9426F819}"/>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DFE4DCF4-5834-5535-3A12-0649FF86CC2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89EC020A-5231-4AA9-0228-0341004402F8}"/>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5" name="Free-form: Shape 224">
            <a:extLst>
              <a:ext uri="{FF2B5EF4-FFF2-40B4-BE49-F238E27FC236}">
                <a16:creationId xmlns:a16="http://schemas.microsoft.com/office/drawing/2014/main" id="{5E315F2C-A32D-B17F-8F08-65DFC73BAE0B}"/>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8" name="Free-form: Shape 227">
            <a:extLst>
              <a:ext uri="{FF2B5EF4-FFF2-40B4-BE49-F238E27FC236}">
                <a16:creationId xmlns:a16="http://schemas.microsoft.com/office/drawing/2014/main" id="{9F648046-0947-F24B-4A3A-E7047BA1121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9" name="Free-form: Shape 228">
            <a:extLst>
              <a:ext uri="{FF2B5EF4-FFF2-40B4-BE49-F238E27FC236}">
                <a16:creationId xmlns:a16="http://schemas.microsoft.com/office/drawing/2014/main" id="{3BBC99EE-8B38-5DED-6550-D7752B4D20A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9CEB0A4B-CD77-8D72-B500-2FE296952BC9}"/>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6C12D4A0-B2F7-EB66-16A1-10F867C15332}"/>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37" name="Free-form: Shape 236">
            <a:extLst>
              <a:ext uri="{FF2B5EF4-FFF2-40B4-BE49-F238E27FC236}">
                <a16:creationId xmlns:a16="http://schemas.microsoft.com/office/drawing/2014/main" id="{4D4ECE7E-CAB4-312E-D663-19F1333C1F4E}"/>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44" name="Free-form: Shape 243">
            <a:extLst>
              <a:ext uri="{FF2B5EF4-FFF2-40B4-BE49-F238E27FC236}">
                <a16:creationId xmlns:a16="http://schemas.microsoft.com/office/drawing/2014/main" id="{E8C3AA10-7814-E98F-8261-3312170213F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BF3E1F08-1130-C88F-89BA-1D2C561E35B0}"/>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3340E904-2217-1497-8F9C-771BAF1F9636}"/>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65" name="Free-form: Shape 264">
            <a:extLst>
              <a:ext uri="{FF2B5EF4-FFF2-40B4-BE49-F238E27FC236}">
                <a16:creationId xmlns:a16="http://schemas.microsoft.com/office/drawing/2014/main" id="{20172D01-7744-F0CF-5341-E340A0236B9D}"/>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75" name="Free-form: Shape 274">
            <a:extLst>
              <a:ext uri="{FF2B5EF4-FFF2-40B4-BE49-F238E27FC236}">
                <a16:creationId xmlns:a16="http://schemas.microsoft.com/office/drawing/2014/main" id="{21A2A932-92B2-53ED-16A3-D81D3939B8F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76" name="Free-form: Shape 275">
            <a:extLst>
              <a:ext uri="{FF2B5EF4-FFF2-40B4-BE49-F238E27FC236}">
                <a16:creationId xmlns:a16="http://schemas.microsoft.com/office/drawing/2014/main" id="{15853158-3285-A0BA-6E36-7436EFA4EE9C}"/>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77" name="Free-form: Shape 276">
            <a:extLst>
              <a:ext uri="{FF2B5EF4-FFF2-40B4-BE49-F238E27FC236}">
                <a16:creationId xmlns:a16="http://schemas.microsoft.com/office/drawing/2014/main" id="{D3DA0D84-890C-362F-7AE4-019AD77B11BE}"/>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82" name="Free-form: Shape 281">
            <a:extLst>
              <a:ext uri="{FF2B5EF4-FFF2-40B4-BE49-F238E27FC236}">
                <a16:creationId xmlns:a16="http://schemas.microsoft.com/office/drawing/2014/main" id="{9B719956-248B-8D12-1559-BCF4242AF6C0}"/>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88675607-E302-70DA-CC32-B3C7690BC02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3" name="Rectangle: Rounded Corners 12">
            <a:extLst>
              <a:ext uri="{FF2B5EF4-FFF2-40B4-BE49-F238E27FC236}">
                <a16:creationId xmlns:a16="http://schemas.microsoft.com/office/drawing/2014/main" id="{5A69277E-A24F-144C-E072-059D074753B3}"/>
              </a:ext>
            </a:extLst>
          </p:cNvPr>
          <p:cNvSpPr/>
          <p:nvPr/>
        </p:nvSpPr>
        <p:spPr>
          <a:xfrm>
            <a:off x="4822682" y="707811"/>
            <a:ext cx="3424988"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800">
                <a:solidFill>
                  <a:schemeClr val="tx1"/>
                </a:solidFill>
              </a:rPr>
              <a:t>   Case Study 3: </a:t>
            </a:r>
            <a:r>
              <a:rPr lang="en-GB" sz="800" err="1">
                <a:solidFill>
                  <a:schemeClr val="tx1"/>
                </a:solidFill>
              </a:rPr>
              <a:t>Bewambay</a:t>
            </a:r>
            <a:r>
              <a:rPr lang="en-GB" sz="800">
                <a:solidFill>
                  <a:schemeClr val="tx1"/>
                </a:solidFill>
              </a:rPr>
              <a:t> Model</a:t>
            </a:r>
          </a:p>
        </p:txBody>
      </p:sp>
      <p:sp>
        <p:nvSpPr>
          <p:cNvPr id="22" name="Oval 21">
            <a:extLst>
              <a:ext uri="{FF2B5EF4-FFF2-40B4-BE49-F238E27FC236}">
                <a16:creationId xmlns:a16="http://schemas.microsoft.com/office/drawing/2014/main" id="{BAF2153E-72BB-1F52-30A1-824993C1CA5B}"/>
              </a:ext>
            </a:extLst>
          </p:cNvPr>
          <p:cNvSpPr/>
          <p:nvPr/>
        </p:nvSpPr>
        <p:spPr>
          <a:xfrm>
            <a:off x="4595974" y="707812"/>
            <a:ext cx="360000" cy="360000"/>
          </a:xfrm>
          <a:prstGeom prst="ellipse">
            <a:avLst/>
          </a:prstGeom>
          <a:solidFill>
            <a:srgbClr val="E74C3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3" name="Table 22">
            <a:extLst>
              <a:ext uri="{FF2B5EF4-FFF2-40B4-BE49-F238E27FC236}">
                <a16:creationId xmlns:a16="http://schemas.microsoft.com/office/drawing/2014/main" id="{A2F667F9-B126-EC80-B6C6-FB1C87C1D07D}"/>
              </a:ext>
            </a:extLst>
          </p:cNvPr>
          <p:cNvGraphicFramePr>
            <a:graphicFrameLocks noGrp="1"/>
          </p:cNvGraphicFramePr>
          <p:nvPr>
            <p:extLst>
              <p:ext uri="{D42A27DB-BD31-4B8C-83A1-F6EECF244321}">
                <p14:modId xmlns:p14="http://schemas.microsoft.com/office/powerpoint/2010/main" val="2158578976"/>
              </p:ext>
            </p:extLst>
          </p:nvPr>
        </p:nvGraphicFramePr>
        <p:xfrm>
          <a:off x="4645176" y="1180754"/>
          <a:ext cx="3780000" cy="3840826"/>
        </p:xfrm>
        <a:graphic>
          <a:graphicData uri="http://schemas.openxmlformats.org/drawingml/2006/table">
            <a:tbl>
              <a:tblPr firstRow="1" bandRow="1">
                <a:tableStyleId>{FBE496A5-39A5-4D36-864B-86C4D11E6225}</a:tableStyleId>
              </a:tblPr>
              <a:tblGrid>
                <a:gridCol w="236053">
                  <a:extLst>
                    <a:ext uri="{9D8B030D-6E8A-4147-A177-3AD203B41FA5}">
                      <a16:colId xmlns:a16="http://schemas.microsoft.com/office/drawing/2014/main" val="2047842117"/>
                    </a:ext>
                  </a:extLst>
                </a:gridCol>
                <a:gridCol w="3543947">
                  <a:extLst>
                    <a:ext uri="{9D8B030D-6E8A-4147-A177-3AD203B41FA5}">
                      <a16:colId xmlns:a16="http://schemas.microsoft.com/office/drawing/2014/main" val="2495727259"/>
                    </a:ext>
                  </a:extLst>
                </a:gridCol>
              </a:tblGrid>
              <a:tr h="411826">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a:solidFill>
                            <a:srgbClr val="E74C3C"/>
                          </a:solidFill>
                        </a:rPr>
                        <a:t>Location: </a:t>
                      </a:r>
                      <a:r>
                        <a:rPr lang="en-GB" sz="800" b="0">
                          <a:solidFill>
                            <a:schemeClr val="tx1"/>
                          </a:solidFill>
                        </a:rPr>
                        <a:t>Pemba Island, Zanzibar</a:t>
                      </a:r>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47871943"/>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sz="800" b="1">
                          <a:solidFill>
                            <a:srgbClr val="E74C3C"/>
                          </a:solidFill>
                        </a:rPr>
                        <a:t>Local implementing organisation: </a:t>
                      </a:r>
                      <a:r>
                        <a:rPr lang="en-GB" sz="800" err="1"/>
                        <a:t>Kwanini</a:t>
                      </a:r>
                      <a:r>
                        <a:rPr lang="en-GB" sz="800"/>
                        <a:t> Foundation and WCS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93049821"/>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sz="800" b="1">
                          <a:solidFill>
                            <a:srgbClr val="E74C3C"/>
                          </a:solidFill>
                        </a:rPr>
                        <a:t>Environmental focus: </a:t>
                      </a:r>
                      <a:r>
                        <a:rPr lang="en-GB" sz="800"/>
                        <a:t>Coastal and marine management, small farmers, plastic waste</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5902234"/>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sz="800" b="1" dirty="0">
                          <a:solidFill>
                            <a:srgbClr val="E74C3C"/>
                          </a:solidFill>
                        </a:rPr>
                        <a:t>Participant Numbers: </a:t>
                      </a:r>
                      <a:r>
                        <a:rPr lang="en-GB" sz="800" b="0" dirty="0">
                          <a:solidFill>
                            <a:schemeClr val="tx1"/>
                          </a:solidFill>
                        </a:rPr>
                        <a:t>810 across 7 </a:t>
                      </a:r>
                      <a:r>
                        <a:rPr lang="en-GB" sz="800" b="0" dirty="0" err="1">
                          <a:solidFill>
                            <a:schemeClr val="tx1"/>
                          </a:solidFill>
                        </a:rPr>
                        <a:t>shehias</a:t>
                      </a:r>
                      <a:r>
                        <a:rPr lang="en-GB" sz="800" b="0" dirty="0">
                          <a:solidFill>
                            <a:schemeClr val="tx1"/>
                          </a:solidFill>
                        </a:rPr>
                        <a:t> or wards</a:t>
                      </a:r>
                      <a:endParaRPr lang="en-GB" sz="800" b="0" dirty="0">
                        <a:solidFill>
                          <a:schemeClr val="tx1"/>
                        </a:solidFill>
                        <a:highlight>
                          <a:srgbClr val="FFFF00"/>
                        </a:highlight>
                      </a:endParaRP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74619592"/>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sz="800" b="1">
                          <a:solidFill>
                            <a:srgbClr val="E74C3C"/>
                          </a:solidFill>
                        </a:rPr>
                        <a:t>Financial instruments: </a:t>
                      </a:r>
                      <a:r>
                        <a:rPr lang="en-GB" sz="800"/>
                        <a:t>Payments for Ecosystem Services channelled into group accounts to build up savings for revolving, no-interest loans.</a:t>
                      </a:r>
                      <a:endParaRPr lang="en-GB" sz="800">
                        <a:highlight>
                          <a:srgbClr val="FFFF00"/>
                        </a:highligh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79597444"/>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sz="800" b="1" dirty="0">
                          <a:solidFill>
                            <a:srgbClr val="E74C3C"/>
                          </a:solidFill>
                        </a:rPr>
                        <a:t>Summary theory of change: </a:t>
                      </a:r>
                      <a:r>
                        <a:rPr lang="en-GB" sz="800" b="0" i="0" u="none" strike="noStrike" noProof="0" dirty="0">
                          <a:solidFill>
                            <a:srgbClr val="000000"/>
                          </a:solidFill>
                          <a:latin typeface="Arial"/>
                        </a:rPr>
                        <a:t>Account deposits generated by the completion of mini environmental actions help build up groups' capital for no-interest microloans and encourage better resource management practices long enough for participants to recognise the benefits of those practices and incorporate them into their daily lives and habits.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76057184"/>
                  </a:ext>
                </a:extLst>
              </a:tr>
              <a:tr h="370840">
                <a:tc>
                  <a:txBody>
                    <a:bodyPr/>
                    <a:lstStyle/>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a:solidFill>
                            <a:srgbClr val="E74C3C"/>
                          </a:solidFill>
                        </a:rPr>
                        <a:t>Environmental management mechanism:</a:t>
                      </a:r>
                      <a:r>
                        <a:rPr lang="en-GB" sz="800"/>
                        <a:t> The deposit-generating environmental actions contribute to larger natural resource management objectives such as waste management, regenerative farming and reduction of pressure on marine resources.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81439825"/>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sz="800" b="1" dirty="0">
                          <a:solidFill>
                            <a:srgbClr val="E74C3C"/>
                          </a:solidFill>
                        </a:rPr>
                        <a:t>Governance Mechanism: </a:t>
                      </a:r>
                      <a:r>
                        <a:rPr lang="en-GB" sz="800" b="0" i="0" u="none" strike="noStrike" noProof="0" dirty="0">
                          <a:solidFill>
                            <a:srgbClr val="000000"/>
                          </a:solidFill>
                          <a:latin typeface="Arial"/>
                        </a:rPr>
                        <a:t>The groups elect their own leaders and vote on issues affecting group procedures and operations. Local NGO staff help monitor the groups and provide technical assistance.</a:t>
                      </a: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94308957"/>
                  </a:ext>
                </a:extLst>
              </a:tr>
            </a:tbl>
          </a:graphicData>
        </a:graphic>
      </p:graphicFrame>
      <p:grpSp>
        <p:nvGrpSpPr>
          <p:cNvPr id="24" name="Group 23">
            <a:extLst>
              <a:ext uri="{FF2B5EF4-FFF2-40B4-BE49-F238E27FC236}">
                <a16:creationId xmlns:a16="http://schemas.microsoft.com/office/drawing/2014/main" id="{D411FB10-915B-A45A-F3DD-A65E7E70C7F5}"/>
              </a:ext>
            </a:extLst>
          </p:cNvPr>
          <p:cNvGrpSpPr/>
          <p:nvPr/>
        </p:nvGrpSpPr>
        <p:grpSpPr>
          <a:xfrm>
            <a:off x="4698638" y="1220816"/>
            <a:ext cx="180000" cy="3467249"/>
            <a:chOff x="5226171" y="1158194"/>
            <a:chExt cx="180000" cy="3467249"/>
          </a:xfrm>
        </p:grpSpPr>
        <p:sp>
          <p:nvSpPr>
            <p:cNvPr id="25" name="Oval 24">
              <a:extLst>
                <a:ext uri="{FF2B5EF4-FFF2-40B4-BE49-F238E27FC236}">
                  <a16:creationId xmlns:a16="http://schemas.microsoft.com/office/drawing/2014/main" id="{B0C37D5F-1290-971E-3721-232ABAFB43D5}"/>
                </a:ext>
              </a:extLst>
            </p:cNvPr>
            <p:cNvSpPr/>
            <p:nvPr/>
          </p:nvSpPr>
          <p:spPr>
            <a:xfrm>
              <a:off x="5226171" y="1158194"/>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6" name="Oval 25">
              <a:extLst>
                <a:ext uri="{FF2B5EF4-FFF2-40B4-BE49-F238E27FC236}">
                  <a16:creationId xmlns:a16="http://schemas.microsoft.com/office/drawing/2014/main" id="{3FDEE837-5370-6AA9-97E6-69674DC86163}"/>
                </a:ext>
              </a:extLst>
            </p:cNvPr>
            <p:cNvSpPr/>
            <p:nvPr/>
          </p:nvSpPr>
          <p:spPr>
            <a:xfrm>
              <a:off x="5226171" y="1581957"/>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9" name="Oval 28">
              <a:extLst>
                <a:ext uri="{FF2B5EF4-FFF2-40B4-BE49-F238E27FC236}">
                  <a16:creationId xmlns:a16="http://schemas.microsoft.com/office/drawing/2014/main" id="{E5EE9D2E-7F74-AE76-7B51-28EE12526EB3}"/>
                </a:ext>
              </a:extLst>
            </p:cNvPr>
            <p:cNvSpPr/>
            <p:nvPr/>
          </p:nvSpPr>
          <p:spPr>
            <a:xfrm>
              <a:off x="5226171" y="1957488"/>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0" name="Oval 29">
              <a:extLst>
                <a:ext uri="{FF2B5EF4-FFF2-40B4-BE49-F238E27FC236}">
                  <a16:creationId xmlns:a16="http://schemas.microsoft.com/office/drawing/2014/main" id="{A6BE9CFB-5593-AB20-9869-DFC3C97CF6FD}"/>
                </a:ext>
              </a:extLst>
            </p:cNvPr>
            <p:cNvSpPr/>
            <p:nvPr/>
          </p:nvSpPr>
          <p:spPr>
            <a:xfrm>
              <a:off x="5226171" y="2321563"/>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1" name="Oval 30">
              <a:extLst>
                <a:ext uri="{FF2B5EF4-FFF2-40B4-BE49-F238E27FC236}">
                  <a16:creationId xmlns:a16="http://schemas.microsoft.com/office/drawing/2014/main" id="{8F07A8D4-87E3-6DF9-7276-E51F6235937B}"/>
                </a:ext>
              </a:extLst>
            </p:cNvPr>
            <p:cNvSpPr/>
            <p:nvPr/>
          </p:nvSpPr>
          <p:spPr>
            <a:xfrm>
              <a:off x="5226171" y="2707924"/>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2" name="Oval 31">
              <a:extLst>
                <a:ext uri="{FF2B5EF4-FFF2-40B4-BE49-F238E27FC236}">
                  <a16:creationId xmlns:a16="http://schemas.microsoft.com/office/drawing/2014/main" id="{6501A95B-97CD-2F79-F78F-A8438788137D}"/>
                </a:ext>
              </a:extLst>
            </p:cNvPr>
            <p:cNvSpPr/>
            <p:nvPr/>
          </p:nvSpPr>
          <p:spPr>
            <a:xfrm>
              <a:off x="5226171" y="3157851"/>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&gt;</a:t>
              </a:r>
            </a:p>
          </p:txBody>
        </p:sp>
        <p:sp>
          <p:nvSpPr>
            <p:cNvPr id="33" name="Oval 32">
              <a:extLst>
                <a:ext uri="{FF2B5EF4-FFF2-40B4-BE49-F238E27FC236}">
                  <a16:creationId xmlns:a16="http://schemas.microsoft.com/office/drawing/2014/main" id="{0990C1DC-C841-ADD8-E067-3E24443F9505}"/>
                </a:ext>
              </a:extLst>
            </p:cNvPr>
            <p:cNvSpPr/>
            <p:nvPr/>
          </p:nvSpPr>
          <p:spPr>
            <a:xfrm>
              <a:off x="5226171" y="3853459"/>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&gt;</a:t>
              </a:r>
            </a:p>
          </p:txBody>
        </p:sp>
        <p:sp>
          <p:nvSpPr>
            <p:cNvPr id="34" name="Oval 33">
              <a:extLst>
                <a:ext uri="{FF2B5EF4-FFF2-40B4-BE49-F238E27FC236}">
                  <a16:creationId xmlns:a16="http://schemas.microsoft.com/office/drawing/2014/main" id="{40A27529-01C1-1600-A237-B668DFB472ED}"/>
                </a:ext>
              </a:extLst>
            </p:cNvPr>
            <p:cNvSpPr/>
            <p:nvPr/>
          </p:nvSpPr>
          <p:spPr>
            <a:xfrm>
              <a:off x="5226171" y="4445443"/>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&gt;</a:t>
              </a:r>
            </a:p>
          </p:txBody>
        </p:sp>
      </p:grpSp>
      <p:pic>
        <p:nvPicPr>
          <p:cNvPr id="46" name="Graphic 45" descr="Fish with solid fill">
            <a:extLst>
              <a:ext uri="{FF2B5EF4-FFF2-40B4-BE49-F238E27FC236}">
                <a16:creationId xmlns:a16="http://schemas.microsoft.com/office/drawing/2014/main" id="{07D9D757-2801-3BA2-DD1F-92A36C417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3273" y="744483"/>
            <a:ext cx="285402" cy="285402"/>
          </a:xfrm>
          <a:prstGeom prst="rect">
            <a:avLst/>
          </a:prstGeom>
        </p:spPr>
      </p:pic>
      <p:sp>
        <p:nvSpPr>
          <p:cNvPr id="48" name="Rectangle: Rounded Corners 47">
            <a:extLst>
              <a:ext uri="{FF2B5EF4-FFF2-40B4-BE49-F238E27FC236}">
                <a16:creationId xmlns:a16="http://schemas.microsoft.com/office/drawing/2014/main" id="{8191FCA6-4AD3-1EBE-39AA-633373B95608}"/>
              </a:ext>
            </a:extLst>
          </p:cNvPr>
          <p:cNvSpPr/>
          <p:nvPr/>
        </p:nvSpPr>
        <p:spPr>
          <a:xfrm>
            <a:off x="656161" y="691303"/>
            <a:ext cx="3424988"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dirty="0">
                <a:solidFill>
                  <a:schemeClr val="tx1"/>
                </a:solidFill>
              </a:rPr>
              <a:t>   Case Study 1: MKUBA</a:t>
            </a:r>
          </a:p>
        </p:txBody>
      </p:sp>
      <p:sp>
        <p:nvSpPr>
          <p:cNvPr id="49" name="Oval 48">
            <a:extLst>
              <a:ext uri="{FF2B5EF4-FFF2-40B4-BE49-F238E27FC236}">
                <a16:creationId xmlns:a16="http://schemas.microsoft.com/office/drawing/2014/main" id="{17AD80B4-D01B-748D-AF30-FB183C3F4855}"/>
              </a:ext>
            </a:extLst>
          </p:cNvPr>
          <p:cNvSpPr/>
          <p:nvPr/>
        </p:nvSpPr>
        <p:spPr>
          <a:xfrm>
            <a:off x="429453" y="691304"/>
            <a:ext cx="360000" cy="360000"/>
          </a:xfrm>
          <a:prstGeom prst="ellipse">
            <a:avLst/>
          </a:prstGeom>
          <a:solidFill>
            <a:srgbClr val="0A75A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0" name="Table 49">
            <a:extLst>
              <a:ext uri="{FF2B5EF4-FFF2-40B4-BE49-F238E27FC236}">
                <a16:creationId xmlns:a16="http://schemas.microsoft.com/office/drawing/2014/main" id="{48C083FE-6EB7-2DE7-5F7E-A5BD1F3FE252}"/>
              </a:ext>
            </a:extLst>
          </p:cNvPr>
          <p:cNvGraphicFramePr>
            <a:graphicFrameLocks noGrp="1"/>
          </p:cNvGraphicFramePr>
          <p:nvPr>
            <p:extLst>
              <p:ext uri="{D42A27DB-BD31-4B8C-83A1-F6EECF244321}">
                <p14:modId xmlns:p14="http://schemas.microsoft.com/office/powerpoint/2010/main" val="335954991"/>
              </p:ext>
            </p:extLst>
          </p:nvPr>
        </p:nvGraphicFramePr>
        <p:xfrm>
          <a:off x="474576" y="1180754"/>
          <a:ext cx="3780000" cy="3962746"/>
        </p:xfrm>
        <a:graphic>
          <a:graphicData uri="http://schemas.openxmlformats.org/drawingml/2006/table">
            <a:tbl>
              <a:tblPr firstRow="1" bandRow="1">
                <a:tableStyleId>{FBE496A5-39A5-4D36-864B-86C4D11E6225}</a:tableStyleId>
              </a:tblPr>
              <a:tblGrid>
                <a:gridCol w="236053">
                  <a:extLst>
                    <a:ext uri="{9D8B030D-6E8A-4147-A177-3AD203B41FA5}">
                      <a16:colId xmlns:a16="http://schemas.microsoft.com/office/drawing/2014/main" val="2047842117"/>
                    </a:ext>
                  </a:extLst>
                </a:gridCol>
                <a:gridCol w="3543947">
                  <a:extLst>
                    <a:ext uri="{9D8B030D-6E8A-4147-A177-3AD203B41FA5}">
                      <a16:colId xmlns:a16="http://schemas.microsoft.com/office/drawing/2014/main" val="2495727259"/>
                    </a:ext>
                  </a:extLst>
                </a:gridCol>
              </a:tblGrid>
              <a:tr h="411826">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dirty="0">
                          <a:solidFill>
                            <a:srgbClr val="0A75AF"/>
                          </a:solidFill>
                        </a:rPr>
                        <a:t>Location:</a:t>
                      </a:r>
                      <a:r>
                        <a:rPr lang="en-GB" sz="800" b="1" dirty="0">
                          <a:solidFill>
                            <a:srgbClr val="E74C3C"/>
                          </a:solidFill>
                        </a:rPr>
                        <a:t> </a:t>
                      </a:r>
                      <a:r>
                        <a:rPr lang="en-GB" sz="800" b="0" dirty="0">
                          <a:solidFill>
                            <a:schemeClr val="tx1"/>
                          </a:solidFill>
                        </a:rPr>
                        <a:t>Pemba Island, Zanzibar Island, Mainland Tanzania Coast</a:t>
                      </a:r>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47871943"/>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0A75AF"/>
                          </a:solidFill>
                          <a:latin typeface="Arial"/>
                          <a:cs typeface="Arial"/>
                          <a:sym typeface="Arial"/>
                        </a:rPr>
                        <a:t>Local implementing organisation: </a:t>
                      </a:r>
                      <a:r>
                        <a:rPr lang="en-GB" sz="800" dirty="0"/>
                        <a:t>MCCC Ltd (</a:t>
                      </a:r>
                      <a:r>
                        <a:rPr lang="en-GB" sz="800" dirty="0" err="1"/>
                        <a:t>Mwambao</a:t>
                      </a:r>
                      <a:r>
                        <a:rPr lang="en-GB" sz="800" dirty="0"/>
                        <a: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93049821"/>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0A75AF"/>
                          </a:solidFill>
                          <a:latin typeface="Arial"/>
                          <a:cs typeface="Arial"/>
                          <a:sym typeface="Arial"/>
                        </a:rPr>
                        <a:t>Environmental focus: </a:t>
                      </a:r>
                      <a:r>
                        <a:rPr lang="en-GB" sz="800" dirty="0"/>
                        <a:t>coastal and marine management</a:t>
                      </a: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5902234"/>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0A75AF"/>
                          </a:solidFill>
                          <a:latin typeface="Arial"/>
                          <a:cs typeface="Arial"/>
                          <a:sym typeface="Arial"/>
                        </a:rPr>
                        <a:t>Participant Numbers: </a:t>
                      </a:r>
                      <a:r>
                        <a:rPr lang="en-GB" sz="800" b="0" i="0" u="none" strike="noStrike" cap="none" dirty="0">
                          <a:solidFill>
                            <a:srgbClr val="000000"/>
                          </a:solidFill>
                          <a:latin typeface="Arial"/>
                          <a:cs typeface="Arial"/>
                          <a:sym typeface="Arial"/>
                        </a:rPr>
                        <a:t>2</a:t>
                      </a:r>
                      <a:r>
                        <a:rPr lang="en-GB" sz="800" dirty="0"/>
                        <a:t>00 groups. Approx. 6,000 members.</a:t>
                      </a: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74619592"/>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0A75AF"/>
                          </a:solidFill>
                          <a:latin typeface="Arial"/>
                          <a:cs typeface="Arial"/>
                          <a:sym typeface="Arial"/>
                        </a:rPr>
                        <a:t>Financial instruments: </a:t>
                      </a:r>
                      <a:r>
                        <a:rPr lang="en-GB" sz="800" dirty="0"/>
                        <a:t>Community eco-credit, VSLA, social &amp; emergency funds, enterprise funds for bulk purchase of rice</a:t>
                      </a: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79597444"/>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0A75AF"/>
                          </a:solidFill>
                          <a:latin typeface="Arial"/>
                          <a:cs typeface="Arial"/>
                          <a:sym typeface="Arial"/>
                        </a:rPr>
                        <a:t>Summary theory of change: </a:t>
                      </a:r>
                      <a:r>
                        <a:rPr lang="en-GB" sz="800" dirty="0"/>
                        <a:t>Conditional credit access contributes to resilient coastal ecosystems by making access to community-level finance conditional on sustainable resource management and good local governance..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76057184"/>
                  </a:ext>
                </a:extLst>
              </a:tr>
              <a:tr h="370840">
                <a:tc>
                  <a:txBody>
                    <a:bodyPr/>
                    <a:lstStyle/>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i="0" u="none" strike="noStrike" cap="none" dirty="0">
                          <a:solidFill>
                            <a:srgbClr val="0A75AF"/>
                          </a:solidFill>
                          <a:latin typeface="Arial"/>
                          <a:cs typeface="Arial"/>
                          <a:sym typeface="Arial"/>
                        </a:rPr>
                        <a:t>Environmental management mechanism: </a:t>
                      </a:r>
                      <a:r>
                        <a:rPr lang="en-GB" sz="800" dirty="0"/>
                        <a:t>access to credit drawn from a group’s community eco-credit fund is contingent on participation in group ecological management activities such as beach patrols and mangrove planting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81439825"/>
                  </a:ext>
                </a:extLst>
              </a:tr>
              <a:tr h="370840">
                <a:tc>
                  <a:txBody>
                    <a:bodyPr/>
                    <a:lstStyle/>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0A75AF"/>
                          </a:solidFill>
                          <a:latin typeface="Arial"/>
                          <a:cs typeface="Arial"/>
                          <a:sym typeface="Arial"/>
                        </a:rPr>
                        <a:t>Governance Mechanism: </a:t>
                      </a:r>
                      <a:r>
                        <a:rPr lang="en-GB" sz="800" b="0" dirty="0">
                          <a:solidFill>
                            <a:schemeClr val="tx1"/>
                          </a:solidFill>
                        </a:rPr>
                        <a:t>groups are governed by elected group officers under a constitution and linked through a programme committee of village leaders, NRM committee members &amp; eco-credit group leaders to ecological actions in support of the community </a:t>
                      </a:r>
                      <a:r>
                        <a:rPr lang="en-GB" sz="800" dirty="0"/>
                        <a:t>natural resource management plan. </a:t>
                      </a: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94308957"/>
                  </a:ext>
                </a:extLst>
              </a:tr>
            </a:tbl>
          </a:graphicData>
        </a:graphic>
      </p:graphicFrame>
      <p:grpSp>
        <p:nvGrpSpPr>
          <p:cNvPr id="51" name="Group 50">
            <a:extLst>
              <a:ext uri="{FF2B5EF4-FFF2-40B4-BE49-F238E27FC236}">
                <a16:creationId xmlns:a16="http://schemas.microsoft.com/office/drawing/2014/main" id="{19600BA6-522A-5338-857E-B3816745BBD9}"/>
              </a:ext>
            </a:extLst>
          </p:cNvPr>
          <p:cNvGrpSpPr/>
          <p:nvPr/>
        </p:nvGrpSpPr>
        <p:grpSpPr>
          <a:xfrm>
            <a:off x="519453" y="1204308"/>
            <a:ext cx="192664" cy="3337888"/>
            <a:chOff x="507164" y="1391922"/>
            <a:chExt cx="192664" cy="3337888"/>
          </a:xfrm>
          <a:solidFill>
            <a:srgbClr val="0A75AF"/>
          </a:solidFill>
        </p:grpSpPr>
        <p:sp>
          <p:nvSpPr>
            <p:cNvPr id="53" name="Oval 52">
              <a:extLst>
                <a:ext uri="{FF2B5EF4-FFF2-40B4-BE49-F238E27FC236}">
                  <a16:creationId xmlns:a16="http://schemas.microsoft.com/office/drawing/2014/main" id="{9E0194B5-757B-00E7-EEC7-E3825CE1F02E}"/>
                </a:ext>
              </a:extLst>
            </p:cNvPr>
            <p:cNvSpPr/>
            <p:nvPr/>
          </p:nvSpPr>
          <p:spPr>
            <a:xfrm>
              <a:off x="519828" y="1391922"/>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54" name="Oval 53">
              <a:extLst>
                <a:ext uri="{FF2B5EF4-FFF2-40B4-BE49-F238E27FC236}">
                  <a16:creationId xmlns:a16="http://schemas.microsoft.com/office/drawing/2014/main" id="{09D38641-4FA7-5CF6-DC2C-35B19F7F2F3B}"/>
                </a:ext>
              </a:extLst>
            </p:cNvPr>
            <p:cNvSpPr/>
            <p:nvPr/>
          </p:nvSpPr>
          <p:spPr>
            <a:xfrm>
              <a:off x="519828" y="1815685"/>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55" name="Oval 54">
              <a:extLst>
                <a:ext uri="{FF2B5EF4-FFF2-40B4-BE49-F238E27FC236}">
                  <a16:creationId xmlns:a16="http://schemas.microsoft.com/office/drawing/2014/main" id="{A7A4F6BB-ACF2-5B20-D005-82FE2C024402}"/>
                </a:ext>
              </a:extLst>
            </p:cNvPr>
            <p:cNvSpPr/>
            <p:nvPr/>
          </p:nvSpPr>
          <p:spPr>
            <a:xfrm>
              <a:off x="519828" y="2191216"/>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56" name="Oval 55">
              <a:extLst>
                <a:ext uri="{FF2B5EF4-FFF2-40B4-BE49-F238E27FC236}">
                  <a16:creationId xmlns:a16="http://schemas.microsoft.com/office/drawing/2014/main" id="{85C01E04-25D3-80BA-BA48-9A39162235EF}"/>
                </a:ext>
              </a:extLst>
            </p:cNvPr>
            <p:cNvSpPr/>
            <p:nvPr/>
          </p:nvSpPr>
          <p:spPr>
            <a:xfrm>
              <a:off x="519828" y="2555291"/>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57" name="Oval 56">
              <a:extLst>
                <a:ext uri="{FF2B5EF4-FFF2-40B4-BE49-F238E27FC236}">
                  <a16:creationId xmlns:a16="http://schemas.microsoft.com/office/drawing/2014/main" id="{49B10160-7501-F2C7-B7A3-9E6D4239713B}"/>
                </a:ext>
              </a:extLst>
            </p:cNvPr>
            <p:cNvSpPr/>
            <p:nvPr/>
          </p:nvSpPr>
          <p:spPr>
            <a:xfrm>
              <a:off x="519828" y="2941652"/>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58" name="Oval 57">
              <a:extLst>
                <a:ext uri="{FF2B5EF4-FFF2-40B4-BE49-F238E27FC236}">
                  <a16:creationId xmlns:a16="http://schemas.microsoft.com/office/drawing/2014/main" id="{5AC08B35-6822-EF0E-C17D-8DAD4AA7D582}"/>
                </a:ext>
              </a:extLst>
            </p:cNvPr>
            <p:cNvSpPr/>
            <p:nvPr/>
          </p:nvSpPr>
          <p:spPr>
            <a:xfrm>
              <a:off x="519828" y="3391579"/>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59" name="Oval 58">
              <a:extLst>
                <a:ext uri="{FF2B5EF4-FFF2-40B4-BE49-F238E27FC236}">
                  <a16:creationId xmlns:a16="http://schemas.microsoft.com/office/drawing/2014/main" id="{6A2940A4-7946-799C-72F7-E64A047E831F}"/>
                </a:ext>
              </a:extLst>
            </p:cNvPr>
            <p:cNvSpPr/>
            <p:nvPr/>
          </p:nvSpPr>
          <p:spPr>
            <a:xfrm>
              <a:off x="507164" y="3970360"/>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&gt;</a:t>
              </a:r>
            </a:p>
          </p:txBody>
        </p:sp>
        <p:sp>
          <p:nvSpPr>
            <p:cNvPr id="60" name="Oval 59">
              <a:extLst>
                <a:ext uri="{FF2B5EF4-FFF2-40B4-BE49-F238E27FC236}">
                  <a16:creationId xmlns:a16="http://schemas.microsoft.com/office/drawing/2014/main" id="{2BACBA06-F08E-3086-D94F-6578F0511F19}"/>
                </a:ext>
              </a:extLst>
            </p:cNvPr>
            <p:cNvSpPr/>
            <p:nvPr/>
          </p:nvSpPr>
          <p:spPr>
            <a:xfrm>
              <a:off x="507164" y="4549810"/>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&gt;</a:t>
              </a:r>
            </a:p>
          </p:txBody>
        </p:sp>
      </p:grpSp>
      <p:pic>
        <p:nvPicPr>
          <p:cNvPr id="62" name="Graphic 61" descr="Wave with solid fill">
            <a:extLst>
              <a:ext uri="{FF2B5EF4-FFF2-40B4-BE49-F238E27FC236}">
                <a16:creationId xmlns:a16="http://schemas.microsoft.com/office/drawing/2014/main" id="{E8010BDA-760E-B525-9355-01F7323CAA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9384" y="727734"/>
            <a:ext cx="285884" cy="285884"/>
          </a:xfrm>
          <a:prstGeom prst="rect">
            <a:avLst/>
          </a:prstGeom>
        </p:spPr>
      </p:pic>
      <p:sp>
        <p:nvSpPr>
          <p:cNvPr id="4" name="Rectangle 3">
            <a:extLst>
              <a:ext uri="{FF2B5EF4-FFF2-40B4-BE49-F238E27FC236}">
                <a16:creationId xmlns:a16="http://schemas.microsoft.com/office/drawing/2014/main" id="{BFB42315-83A7-6297-2DAB-E63A3B088288}"/>
              </a:ext>
            </a:extLst>
          </p:cNvPr>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t>9</a:t>
            </a:r>
          </a:p>
        </p:txBody>
      </p:sp>
    </p:spTree>
    <p:extLst>
      <p:ext uri="{BB962C8B-B14F-4D97-AF65-F5344CB8AC3E}">
        <p14:creationId xmlns:p14="http://schemas.microsoft.com/office/powerpoint/2010/main" val="408536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Google Shape;93;p19">
            <a:extLst>
              <a:ext uri="{FF2B5EF4-FFF2-40B4-BE49-F238E27FC236}">
                <a16:creationId xmlns:a16="http://schemas.microsoft.com/office/drawing/2014/main" id="{D52EFEF5-70A0-F98E-1697-49AE7A93A10E}"/>
              </a:ext>
            </a:extLst>
          </p:cNvPr>
          <p:cNvSpPr txBox="1">
            <a:spLocks noGrp="1"/>
          </p:cNvSpPr>
          <p:nvPr>
            <p:ph type="title"/>
          </p:nvPr>
        </p:nvSpPr>
        <p:spPr>
          <a:xfrm>
            <a:off x="311700" y="2412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b="1" dirty="0"/>
              <a:t>Model design reflects different problem framings and theories of change. Each case embodies a distinct idea of how finance drives sustainability.</a:t>
            </a:r>
            <a:endParaRPr sz="1100" b="1" dirty="0"/>
          </a:p>
        </p:txBody>
      </p:sp>
      <p:graphicFrame>
        <p:nvGraphicFramePr>
          <p:cNvPr id="4" name="Table 3">
            <a:extLst>
              <a:ext uri="{FF2B5EF4-FFF2-40B4-BE49-F238E27FC236}">
                <a16:creationId xmlns:a16="http://schemas.microsoft.com/office/drawing/2014/main" id="{97C600DE-ADB8-580A-4744-9C29AA7EB0C9}"/>
              </a:ext>
            </a:extLst>
          </p:cNvPr>
          <p:cNvGraphicFramePr>
            <a:graphicFrameLocks/>
          </p:cNvGraphicFramePr>
          <p:nvPr>
            <p:extLst>
              <p:ext uri="{D42A27DB-BD31-4B8C-83A1-F6EECF244321}">
                <p14:modId xmlns:p14="http://schemas.microsoft.com/office/powerpoint/2010/main" val="308732390"/>
              </p:ext>
            </p:extLst>
          </p:nvPr>
        </p:nvGraphicFramePr>
        <p:xfrm>
          <a:off x="164210" y="966043"/>
          <a:ext cx="8885582" cy="4160520"/>
        </p:xfrm>
        <a:graphic>
          <a:graphicData uri="http://schemas.openxmlformats.org/drawingml/2006/table">
            <a:tbl>
              <a:tblPr firstRow="1" bandRow="1">
                <a:tableStyleId>{FBE496A5-39A5-4D36-864B-86C4D11E6225}</a:tableStyleId>
              </a:tblPr>
              <a:tblGrid>
                <a:gridCol w="409465">
                  <a:extLst>
                    <a:ext uri="{9D8B030D-6E8A-4147-A177-3AD203B41FA5}">
                      <a16:colId xmlns:a16="http://schemas.microsoft.com/office/drawing/2014/main" val="958866808"/>
                    </a:ext>
                  </a:extLst>
                </a:gridCol>
                <a:gridCol w="1878715">
                  <a:extLst>
                    <a:ext uri="{9D8B030D-6E8A-4147-A177-3AD203B41FA5}">
                      <a16:colId xmlns:a16="http://schemas.microsoft.com/office/drawing/2014/main" val="267576220"/>
                    </a:ext>
                  </a:extLst>
                </a:gridCol>
                <a:gridCol w="372239">
                  <a:extLst>
                    <a:ext uri="{9D8B030D-6E8A-4147-A177-3AD203B41FA5}">
                      <a16:colId xmlns:a16="http://schemas.microsoft.com/office/drawing/2014/main" val="553909967"/>
                    </a:ext>
                  </a:extLst>
                </a:gridCol>
                <a:gridCol w="2548747">
                  <a:extLst>
                    <a:ext uri="{9D8B030D-6E8A-4147-A177-3AD203B41FA5}">
                      <a16:colId xmlns:a16="http://schemas.microsoft.com/office/drawing/2014/main" val="187754822"/>
                    </a:ext>
                  </a:extLst>
                </a:gridCol>
                <a:gridCol w="344820">
                  <a:extLst>
                    <a:ext uri="{9D8B030D-6E8A-4147-A177-3AD203B41FA5}">
                      <a16:colId xmlns:a16="http://schemas.microsoft.com/office/drawing/2014/main" val="2279344676"/>
                    </a:ext>
                  </a:extLst>
                </a:gridCol>
                <a:gridCol w="2206487">
                  <a:extLst>
                    <a:ext uri="{9D8B030D-6E8A-4147-A177-3AD203B41FA5}">
                      <a16:colId xmlns:a16="http://schemas.microsoft.com/office/drawing/2014/main" val="1907218351"/>
                    </a:ext>
                  </a:extLst>
                </a:gridCol>
                <a:gridCol w="333955">
                  <a:extLst>
                    <a:ext uri="{9D8B030D-6E8A-4147-A177-3AD203B41FA5}">
                      <a16:colId xmlns:a16="http://schemas.microsoft.com/office/drawing/2014/main" val="24916126"/>
                    </a:ext>
                  </a:extLst>
                </a:gridCol>
                <a:gridCol w="791154">
                  <a:extLst>
                    <a:ext uri="{9D8B030D-6E8A-4147-A177-3AD203B41FA5}">
                      <a16:colId xmlns:a16="http://schemas.microsoft.com/office/drawing/2014/main" val="1202415531"/>
                    </a:ext>
                  </a:extLst>
                </a:gridCol>
              </a:tblGrid>
              <a:tr h="370840">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p>
                      <a:endParaRPr lang="en-GB" sz="750"/>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750" b="0" i="0" u="none" strike="noStrike" cap="none">
                        <a:solidFill>
                          <a:schemeClr val="tx1"/>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583963"/>
                  </a:ext>
                </a:extLst>
              </a:tr>
              <a:tr h="392540">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a:solidFill>
                            <a:schemeClr val="tx1"/>
                          </a:solidFill>
                        </a:rPr>
                        <a:t>Resource users want to adopt sustainable practices or technologies but lack upfront capital for initial investments</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a:solidFill>
                            <a:schemeClr val="tx1"/>
                          </a:solidFill>
                        </a:rPr>
                        <a:t>By pooling savings into accumulating funds, communities generate credit for sustainable investments, enabling investment in low-cost resource-protecting practices and technologies.</a:t>
                      </a:r>
                    </a:p>
                    <a:p>
                      <a:pPr marR="0" algn="l" rtl="0">
                        <a:lnSpc>
                          <a:spcPct val="100000"/>
                        </a:lnSpc>
                        <a:spcBef>
                          <a:spcPts val="0"/>
                        </a:spcBef>
                        <a:spcAft>
                          <a:spcPts val="0"/>
                        </a:spcAft>
                        <a:buClr>
                          <a:srgbClr val="000000"/>
                        </a:buClr>
                        <a:buFont typeface="Arial"/>
                      </a:pPr>
                      <a:endParaRPr lang="en-GB" sz="750" b="0" i="0" u="none" strike="noStrike" cap="none">
                        <a:solidFill>
                          <a:schemeClr val="tx1"/>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u="none">
                          <a:solidFill>
                            <a:srgbClr val="16A085"/>
                          </a:solidFill>
                        </a:rPr>
                        <a:t>Accumulated Savings &amp; Credit Association (ASCA) Model: </a:t>
                      </a:r>
                      <a:r>
                        <a:rPr lang="en-GB" sz="750">
                          <a:solidFill>
                            <a:schemeClr val="tx1"/>
                          </a:solidFill>
                        </a:rPr>
                        <a:t>community group members pool savings, lend to each other with interest, and later share accumulated funds, providing both credit and returns.</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dirty="0">
                          <a:solidFill>
                            <a:schemeClr val="tx1"/>
                          </a:solidFill>
                        </a:rPr>
                        <a:t>VICOBA</a:t>
                      </a:r>
                    </a:p>
                    <a:p>
                      <a:r>
                        <a:rPr lang="en-GB" sz="750" dirty="0">
                          <a:solidFill>
                            <a:schemeClr val="tx1"/>
                          </a:solidFill>
                        </a:rPr>
                        <a:t>COCOBA</a:t>
                      </a:r>
                    </a:p>
                    <a:p>
                      <a:r>
                        <a:rPr lang="en-GB" sz="750" dirty="0">
                          <a:solidFill>
                            <a:schemeClr val="tx1"/>
                          </a:solidFill>
                        </a:rPr>
                        <a:t>(East Africa)</a:t>
                      </a:r>
                    </a:p>
                    <a:p>
                      <a:endParaRPr lang="en-GB" sz="7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085218"/>
                  </a:ext>
                </a:extLst>
              </a:tr>
              <a:tr h="370840">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r>
                        <a:rPr lang="en-GB" sz="750" b="0" i="0" u="none" strike="noStrike" cap="none">
                          <a:solidFill>
                            <a:schemeClr val="tx1"/>
                          </a:solidFill>
                          <a:latin typeface="Arial"/>
                          <a:cs typeface="Arial"/>
                          <a:sym typeface="Arial"/>
                        </a:rPr>
                        <a:t>Most small-scale producers face immediate costs but delayed or externalised benefits from conservation. With limited access to formal credit, they will not be able to access credit incentives through formal channels.</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a:solidFill>
                            <a:schemeClr val="tx1"/>
                          </a:solidFill>
                        </a:rPr>
                        <a:t>Embedding ecological obligations into credit offsets conservation costs with financial benefits, encouraging small-scale producers excluded from formal finance to invest in restoration and sustain natural resource management.</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u="none">
                          <a:solidFill>
                            <a:srgbClr val="16A085"/>
                          </a:solidFill>
                        </a:rPr>
                        <a:t>Community Eco-Credit Model: </a:t>
                      </a:r>
                      <a:r>
                        <a:rPr lang="en-GB" sz="750">
                          <a:solidFill>
                            <a:schemeClr val="tx1"/>
                          </a:solidFill>
                        </a:rPr>
                        <a:t>A group-based finance model where members access loans tied to ecological obligations, so that credit use both supports livelihoods and ensures investment in restoring and sustaining natural resources.</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dirty="0">
                          <a:solidFill>
                            <a:schemeClr val="tx1"/>
                          </a:solidFill>
                        </a:rPr>
                        <a:t>MKUBA, Nature Fundi</a:t>
                      </a:r>
                    </a:p>
                    <a:p>
                      <a:r>
                        <a:rPr lang="en-GB" sz="750" dirty="0">
                          <a:solidFill>
                            <a:schemeClr val="tx1"/>
                          </a:solidFill>
                        </a:rPr>
                        <a:t>(Zanzibar &amp; Mainland Tanzania)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465099"/>
                  </a:ext>
                </a:extLst>
              </a:tr>
              <a:tr h="370840">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a:solidFill>
                            <a:schemeClr val="tx1"/>
                          </a:solidFill>
                        </a:rPr>
                        <a:t>Low-income households face sudden climate and environmental shocks, such as floods, droughts, or storms, and without savings or insurance, they lack timely financial support to cope without undermining their livelihoods.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a:solidFill>
                            <a:schemeClr val="tx1"/>
                          </a:solidFill>
                        </a:rPr>
                        <a:t>By providing rapid access to pooled resources in times of climate or environmental shocks, members can protect livelihoods, reduce distress asset sales, and maintain resilience to future risks.</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750" u="none">
                          <a:solidFill>
                            <a:srgbClr val="16A085"/>
                          </a:solidFill>
                        </a:rPr>
                        <a:t>Emergency Fund Model: </a:t>
                      </a:r>
                      <a:r>
                        <a:rPr lang="en-GB" sz="750">
                          <a:solidFill>
                            <a:schemeClr val="tx1"/>
                          </a:solidFill>
                        </a:rPr>
                        <a:t>A community-based pool of capital set aside to provide quick financial support during shocks such as floods, droughts, or storms, helping households recover without depleting livelihoods.</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dirty="0"/>
                        <a:t>Community Disaster Resilience Fund (CDRF) (India)</a:t>
                      </a:r>
                      <a:endParaRPr lang="en-GB" sz="7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4992701"/>
                  </a:ext>
                </a:extLst>
              </a:tr>
              <a:tr h="370840">
                <a:tc>
                  <a:txBody>
                    <a:bodyPr/>
                    <a:lstStyle/>
                    <a:p>
                      <a:endParaRPr lang="en-GB" sz="7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a:solidFill>
                            <a:schemeClr val="tx1"/>
                          </a:solidFill>
                        </a:rPr>
                        <a:t>Ecosystem services like clean water, soil fertility, and carbon storage are undervalued and overused, as land managers bear costs while the wider public reaps benefits, leaving little incentive to restore resources.</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sz="750">
                          <a:solidFill>
                            <a:schemeClr val="tx1"/>
                          </a:solidFill>
                        </a:rPr>
                        <a:t>By channelling external payments into community revolving microloan</a:t>
                      </a:r>
                      <a:endParaRPr lang="en-US"/>
                    </a:p>
                    <a:p>
                      <a:pPr marL="0" marR="0" lvl="0" indent="0" algn="l">
                        <a:lnSpc>
                          <a:spcPct val="100000"/>
                        </a:lnSpc>
                        <a:spcBef>
                          <a:spcPts val="0"/>
                        </a:spcBef>
                        <a:spcAft>
                          <a:spcPts val="0"/>
                        </a:spcAft>
                        <a:buSzTx/>
                        <a:buFont typeface="Arial"/>
                        <a:buNone/>
                      </a:pPr>
                      <a:r>
                        <a:rPr lang="en-GB" sz="750">
                          <a:solidFill>
                            <a:schemeClr val="tx1"/>
                          </a:solidFill>
                        </a:rPr>
                        <a:t> funds, ecosystem stewards receive tangible compensation (micro-nudges) for conservation, creating a sustainable financing loop that rewards restoration and resource management while helping to promote long-term behaviour change.</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sz="750" b="0" u="none">
                          <a:solidFill>
                            <a:srgbClr val="16A085"/>
                          </a:solidFill>
                        </a:rPr>
                        <a:t>Payments for Ecosystem Services Fund Capitalisation Model: </a:t>
                      </a:r>
                      <a:r>
                        <a:rPr lang="en-GB" sz="750">
                          <a:solidFill>
                            <a:schemeClr val="tx1"/>
                          </a:solidFill>
                        </a:rPr>
                        <a:t>Payments for conservation actions are pooled into group accounts, building up their savings base for revolving, no-interest microloans. These recurring financial incentives reward ecosystem stewardship and promote behaviour change underpinning long-term improvements in resource management.</a:t>
                      </a:r>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dirty="0" err="1">
                          <a:solidFill>
                            <a:schemeClr val="tx1"/>
                          </a:solidFill>
                        </a:rPr>
                        <a:t>Bewambay</a:t>
                      </a:r>
                      <a:r>
                        <a:rPr lang="en-GB" sz="750" dirty="0">
                          <a:solidFill>
                            <a:schemeClr val="tx1"/>
                          </a:solidFill>
                        </a:rPr>
                        <a:t> (Pemba)</a:t>
                      </a:r>
                    </a:p>
                    <a:p>
                      <a:endParaRPr lang="en-GB" sz="7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509828"/>
                  </a:ext>
                </a:extLst>
              </a:tr>
            </a:tbl>
          </a:graphicData>
        </a:graphic>
      </p:graphicFrame>
      <p:sp>
        <p:nvSpPr>
          <p:cNvPr id="7" name="Rectangle: Rounded Corners 6">
            <a:extLst>
              <a:ext uri="{FF2B5EF4-FFF2-40B4-BE49-F238E27FC236}">
                <a16:creationId xmlns:a16="http://schemas.microsoft.com/office/drawing/2014/main" id="{4118585D-434A-319F-9329-CDB0F125EE2F}"/>
              </a:ext>
            </a:extLst>
          </p:cNvPr>
          <p:cNvSpPr/>
          <p:nvPr/>
        </p:nvSpPr>
        <p:spPr>
          <a:xfrm>
            <a:off x="8027424" y="972395"/>
            <a:ext cx="917050"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t>       </a:t>
            </a:r>
            <a:r>
              <a:rPr lang="en-GB" sz="800" b="1">
                <a:solidFill>
                  <a:schemeClr val="tx1"/>
                </a:solidFill>
              </a:rPr>
              <a:t>Example</a:t>
            </a:r>
          </a:p>
        </p:txBody>
      </p:sp>
      <p:sp>
        <p:nvSpPr>
          <p:cNvPr id="6" name="Rectangle: Rounded Corners 5">
            <a:extLst>
              <a:ext uri="{FF2B5EF4-FFF2-40B4-BE49-F238E27FC236}">
                <a16:creationId xmlns:a16="http://schemas.microsoft.com/office/drawing/2014/main" id="{17AA6904-D802-69BB-C4D6-D60520F141F9}"/>
              </a:ext>
            </a:extLst>
          </p:cNvPr>
          <p:cNvSpPr/>
          <p:nvPr/>
        </p:nvSpPr>
        <p:spPr>
          <a:xfrm>
            <a:off x="5563603" y="966042"/>
            <a:ext cx="2200345"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t>     </a:t>
            </a:r>
            <a:r>
              <a:rPr lang="en-GB" sz="800" b="1">
                <a:solidFill>
                  <a:schemeClr val="tx1"/>
                </a:solidFill>
              </a:rPr>
              <a:t>Financial Instrument</a:t>
            </a:r>
          </a:p>
        </p:txBody>
      </p:sp>
      <p:grpSp>
        <p:nvGrpSpPr>
          <p:cNvPr id="43" name="Group 42">
            <a:extLst>
              <a:ext uri="{FF2B5EF4-FFF2-40B4-BE49-F238E27FC236}">
                <a16:creationId xmlns:a16="http://schemas.microsoft.com/office/drawing/2014/main" id="{737D50C2-AEFE-8449-3EAD-0F01548DC2FB}"/>
              </a:ext>
            </a:extLst>
          </p:cNvPr>
          <p:cNvGrpSpPr/>
          <p:nvPr/>
        </p:nvGrpSpPr>
        <p:grpSpPr>
          <a:xfrm>
            <a:off x="7891526" y="966042"/>
            <a:ext cx="360000" cy="360000"/>
            <a:chOff x="7289994" y="368903"/>
            <a:chExt cx="360000" cy="360000"/>
          </a:xfrm>
        </p:grpSpPr>
        <p:sp>
          <p:nvSpPr>
            <p:cNvPr id="9" name="Oval 8">
              <a:extLst>
                <a:ext uri="{FF2B5EF4-FFF2-40B4-BE49-F238E27FC236}">
                  <a16:creationId xmlns:a16="http://schemas.microsoft.com/office/drawing/2014/main" id="{4C1B330B-94E5-EC61-3184-DB21D5A16DA1}"/>
                </a:ext>
              </a:extLst>
            </p:cNvPr>
            <p:cNvSpPr/>
            <p:nvPr/>
          </p:nvSpPr>
          <p:spPr>
            <a:xfrm>
              <a:off x="7289994" y="368903"/>
              <a:ext cx="360000" cy="36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grpSp>
          <p:nvGrpSpPr>
            <p:cNvPr id="10" name="Graphic 15" descr="Group of men with solid fill">
              <a:extLst>
                <a:ext uri="{FF2B5EF4-FFF2-40B4-BE49-F238E27FC236}">
                  <a16:creationId xmlns:a16="http://schemas.microsoft.com/office/drawing/2014/main" id="{74364B68-17A2-315A-7D10-C042F60C998B}"/>
                </a:ext>
              </a:extLst>
            </p:cNvPr>
            <p:cNvGrpSpPr/>
            <p:nvPr/>
          </p:nvGrpSpPr>
          <p:grpSpPr>
            <a:xfrm>
              <a:off x="7365179" y="446040"/>
              <a:ext cx="209630" cy="189605"/>
              <a:chOff x="7583426" y="1052396"/>
              <a:chExt cx="209630" cy="189605"/>
            </a:xfrm>
            <a:solidFill>
              <a:schemeClr val="bg1"/>
            </a:solidFill>
          </p:grpSpPr>
          <p:sp>
            <p:nvSpPr>
              <p:cNvPr id="11" name="Free-form: Shape 10">
                <a:extLst>
                  <a:ext uri="{FF2B5EF4-FFF2-40B4-BE49-F238E27FC236}">
                    <a16:creationId xmlns:a16="http://schemas.microsoft.com/office/drawing/2014/main" id="{F275B7DB-09B3-5107-13CA-29FF9E2C4083}"/>
                  </a:ext>
                </a:extLst>
              </p:cNvPr>
              <p:cNvSpPr/>
              <p:nvPr/>
            </p:nvSpPr>
            <p:spPr>
              <a:xfrm>
                <a:off x="7732231" y="1052396"/>
                <a:ext cx="34207" cy="34207"/>
              </a:xfrm>
              <a:custGeom>
                <a:avLst/>
                <a:gdLst>
                  <a:gd name="connsiteX0" fmla="*/ 34207 w 34207"/>
                  <a:gd name="connsiteY0" fmla="*/ 17104 h 34207"/>
                  <a:gd name="connsiteX1" fmla="*/ 17104 w 34207"/>
                  <a:gd name="connsiteY1" fmla="*/ 34207 h 34207"/>
                  <a:gd name="connsiteX2" fmla="*/ 0 w 34207"/>
                  <a:gd name="connsiteY2" fmla="*/ 17104 h 34207"/>
                  <a:gd name="connsiteX3" fmla="*/ 17104 w 34207"/>
                  <a:gd name="connsiteY3" fmla="*/ 0 h 34207"/>
                  <a:gd name="connsiteX4" fmla="*/ 34207 w 34207"/>
                  <a:gd name="connsiteY4" fmla="*/ 17104 h 3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7" h="34207">
                    <a:moveTo>
                      <a:pt x="34207" y="17104"/>
                    </a:moveTo>
                    <a:cubicBezTo>
                      <a:pt x="34207" y="26550"/>
                      <a:pt x="26550" y="34207"/>
                      <a:pt x="17104" y="34207"/>
                    </a:cubicBezTo>
                    <a:cubicBezTo>
                      <a:pt x="7658" y="34207"/>
                      <a:pt x="0" y="26550"/>
                      <a:pt x="0" y="17104"/>
                    </a:cubicBezTo>
                    <a:cubicBezTo>
                      <a:pt x="0" y="7658"/>
                      <a:pt x="7658" y="0"/>
                      <a:pt x="17104" y="0"/>
                    </a:cubicBezTo>
                    <a:cubicBezTo>
                      <a:pt x="26550" y="0"/>
                      <a:pt x="34207" y="7658"/>
                      <a:pt x="34207" y="17104"/>
                    </a:cubicBezTo>
                    <a:close/>
                  </a:path>
                </a:pathLst>
              </a:custGeom>
              <a:solidFill>
                <a:schemeClr val="bg1"/>
              </a:solidFill>
              <a:ln w="2381" cap="flat">
                <a:noFill/>
                <a:prstDash val="solid"/>
                <a:miter/>
              </a:ln>
            </p:spPr>
            <p:txBody>
              <a:bodyPr rtlCol="0" anchor="ctr"/>
              <a:lstStyle/>
              <a:p>
                <a:endParaRPr lang="en-GB" sz="800"/>
              </a:p>
            </p:txBody>
          </p:sp>
          <p:sp>
            <p:nvSpPr>
              <p:cNvPr id="12" name="Free-form: Shape 11">
                <a:extLst>
                  <a:ext uri="{FF2B5EF4-FFF2-40B4-BE49-F238E27FC236}">
                    <a16:creationId xmlns:a16="http://schemas.microsoft.com/office/drawing/2014/main" id="{D2007BA5-D7F2-A568-BDD3-7281199252CB}"/>
                  </a:ext>
                </a:extLst>
              </p:cNvPr>
              <p:cNvSpPr/>
              <p:nvPr/>
            </p:nvSpPr>
            <p:spPr>
              <a:xfrm>
                <a:off x="7610062" y="1052396"/>
                <a:ext cx="34207" cy="34207"/>
              </a:xfrm>
              <a:custGeom>
                <a:avLst/>
                <a:gdLst>
                  <a:gd name="connsiteX0" fmla="*/ 34207 w 34207"/>
                  <a:gd name="connsiteY0" fmla="*/ 17104 h 34207"/>
                  <a:gd name="connsiteX1" fmla="*/ 17104 w 34207"/>
                  <a:gd name="connsiteY1" fmla="*/ 34207 h 34207"/>
                  <a:gd name="connsiteX2" fmla="*/ 0 w 34207"/>
                  <a:gd name="connsiteY2" fmla="*/ 17104 h 34207"/>
                  <a:gd name="connsiteX3" fmla="*/ 17104 w 34207"/>
                  <a:gd name="connsiteY3" fmla="*/ 0 h 34207"/>
                  <a:gd name="connsiteX4" fmla="*/ 34207 w 34207"/>
                  <a:gd name="connsiteY4" fmla="*/ 17104 h 3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7" h="34207">
                    <a:moveTo>
                      <a:pt x="34207" y="17104"/>
                    </a:moveTo>
                    <a:cubicBezTo>
                      <a:pt x="34207" y="26550"/>
                      <a:pt x="26550" y="34207"/>
                      <a:pt x="17104" y="34207"/>
                    </a:cubicBezTo>
                    <a:cubicBezTo>
                      <a:pt x="7658" y="34207"/>
                      <a:pt x="0" y="26550"/>
                      <a:pt x="0" y="17104"/>
                    </a:cubicBezTo>
                    <a:cubicBezTo>
                      <a:pt x="0" y="7658"/>
                      <a:pt x="7658" y="0"/>
                      <a:pt x="17104" y="0"/>
                    </a:cubicBezTo>
                    <a:cubicBezTo>
                      <a:pt x="26550" y="0"/>
                      <a:pt x="34207" y="7658"/>
                      <a:pt x="34207" y="17104"/>
                    </a:cubicBezTo>
                    <a:close/>
                  </a:path>
                </a:pathLst>
              </a:custGeom>
              <a:solidFill>
                <a:schemeClr val="bg1"/>
              </a:solidFill>
              <a:ln w="2381" cap="flat">
                <a:noFill/>
                <a:prstDash val="solid"/>
                <a:miter/>
              </a:ln>
            </p:spPr>
            <p:txBody>
              <a:bodyPr rtlCol="0" anchor="ctr"/>
              <a:lstStyle/>
              <a:p>
                <a:endParaRPr lang="en-GB" sz="800"/>
              </a:p>
            </p:txBody>
          </p:sp>
          <p:sp>
            <p:nvSpPr>
              <p:cNvPr id="13" name="Free-form: Shape 12">
                <a:extLst>
                  <a:ext uri="{FF2B5EF4-FFF2-40B4-BE49-F238E27FC236}">
                    <a16:creationId xmlns:a16="http://schemas.microsoft.com/office/drawing/2014/main" id="{9DCD8EA5-ED30-E3A7-62FD-31BBE692E826}"/>
                  </a:ext>
                </a:extLst>
              </p:cNvPr>
              <p:cNvSpPr/>
              <p:nvPr/>
            </p:nvSpPr>
            <p:spPr>
              <a:xfrm>
                <a:off x="7671146" y="1052396"/>
                <a:ext cx="34207" cy="34207"/>
              </a:xfrm>
              <a:custGeom>
                <a:avLst/>
                <a:gdLst>
                  <a:gd name="connsiteX0" fmla="*/ 34207 w 34207"/>
                  <a:gd name="connsiteY0" fmla="*/ 17104 h 34207"/>
                  <a:gd name="connsiteX1" fmla="*/ 17104 w 34207"/>
                  <a:gd name="connsiteY1" fmla="*/ 34207 h 34207"/>
                  <a:gd name="connsiteX2" fmla="*/ 0 w 34207"/>
                  <a:gd name="connsiteY2" fmla="*/ 17104 h 34207"/>
                  <a:gd name="connsiteX3" fmla="*/ 17104 w 34207"/>
                  <a:gd name="connsiteY3" fmla="*/ 0 h 34207"/>
                  <a:gd name="connsiteX4" fmla="*/ 34207 w 34207"/>
                  <a:gd name="connsiteY4" fmla="*/ 17104 h 3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7" h="34207">
                    <a:moveTo>
                      <a:pt x="34207" y="17104"/>
                    </a:moveTo>
                    <a:cubicBezTo>
                      <a:pt x="34207" y="26550"/>
                      <a:pt x="26550" y="34207"/>
                      <a:pt x="17104" y="34207"/>
                    </a:cubicBezTo>
                    <a:cubicBezTo>
                      <a:pt x="7658" y="34207"/>
                      <a:pt x="0" y="26550"/>
                      <a:pt x="0" y="17104"/>
                    </a:cubicBezTo>
                    <a:cubicBezTo>
                      <a:pt x="0" y="7658"/>
                      <a:pt x="7658" y="0"/>
                      <a:pt x="17104" y="0"/>
                    </a:cubicBezTo>
                    <a:cubicBezTo>
                      <a:pt x="26550" y="0"/>
                      <a:pt x="34207" y="7658"/>
                      <a:pt x="34207" y="17104"/>
                    </a:cubicBezTo>
                    <a:close/>
                  </a:path>
                </a:pathLst>
              </a:custGeom>
              <a:solidFill>
                <a:schemeClr val="bg1"/>
              </a:solidFill>
              <a:ln w="2381" cap="flat">
                <a:noFill/>
                <a:prstDash val="solid"/>
                <a:miter/>
              </a:ln>
            </p:spPr>
            <p:txBody>
              <a:bodyPr rtlCol="0" anchor="ctr"/>
              <a:lstStyle/>
              <a:p>
                <a:endParaRPr lang="en-GB" sz="800"/>
              </a:p>
            </p:txBody>
          </p:sp>
          <p:sp>
            <p:nvSpPr>
              <p:cNvPr id="14" name="Free-form: Shape 13">
                <a:extLst>
                  <a:ext uri="{FF2B5EF4-FFF2-40B4-BE49-F238E27FC236}">
                    <a16:creationId xmlns:a16="http://schemas.microsoft.com/office/drawing/2014/main" id="{C7FD524D-4721-E871-AC6F-5EE5736DCEB7}"/>
                  </a:ext>
                </a:extLst>
              </p:cNvPr>
              <p:cNvSpPr/>
              <p:nvPr/>
            </p:nvSpPr>
            <p:spPr>
              <a:xfrm>
                <a:off x="7644999" y="1091735"/>
                <a:ext cx="86976" cy="150266"/>
              </a:xfrm>
              <a:custGeom>
                <a:avLst/>
                <a:gdLst>
                  <a:gd name="connsiteX0" fmla="*/ 86743 w 86976"/>
                  <a:gd name="connsiteY0" fmla="*/ 57419 h 150266"/>
                  <a:gd name="connsiteX1" fmla="*/ 75748 w 86976"/>
                  <a:gd name="connsiteY1" fmla="*/ 16859 h 150266"/>
                  <a:gd name="connsiteX2" fmla="*/ 73549 w 86976"/>
                  <a:gd name="connsiteY2" fmla="*/ 12950 h 150266"/>
                  <a:gd name="connsiteX3" fmla="*/ 56690 w 86976"/>
                  <a:gd name="connsiteY3" fmla="*/ 2199 h 150266"/>
                  <a:gd name="connsiteX4" fmla="*/ 43495 w 86976"/>
                  <a:gd name="connsiteY4" fmla="*/ 0 h 150266"/>
                  <a:gd name="connsiteX5" fmla="*/ 30301 w 86976"/>
                  <a:gd name="connsiteY5" fmla="*/ 2199 h 150266"/>
                  <a:gd name="connsiteX6" fmla="*/ 13442 w 86976"/>
                  <a:gd name="connsiteY6" fmla="*/ 12950 h 150266"/>
                  <a:gd name="connsiteX7" fmla="*/ 11243 w 86976"/>
                  <a:gd name="connsiteY7" fmla="*/ 16859 h 150266"/>
                  <a:gd name="connsiteX8" fmla="*/ 248 w 86976"/>
                  <a:gd name="connsiteY8" fmla="*/ 57419 h 150266"/>
                  <a:gd name="connsiteX9" fmla="*/ 5379 w 86976"/>
                  <a:gd name="connsiteY9" fmla="*/ 66704 h 150266"/>
                  <a:gd name="connsiteX10" fmla="*/ 7334 w 86976"/>
                  <a:gd name="connsiteY10" fmla="*/ 66948 h 150266"/>
                  <a:gd name="connsiteX11" fmla="*/ 14419 w 86976"/>
                  <a:gd name="connsiteY11" fmla="*/ 61573 h 150266"/>
                  <a:gd name="connsiteX12" fmla="*/ 24193 w 86976"/>
                  <a:gd name="connsiteY12" fmla="*/ 25900 h 150266"/>
                  <a:gd name="connsiteX13" fmla="*/ 24193 w 86976"/>
                  <a:gd name="connsiteY13" fmla="*/ 150267 h 150266"/>
                  <a:gd name="connsiteX14" fmla="*/ 38853 w 86976"/>
                  <a:gd name="connsiteY14" fmla="*/ 150267 h 150266"/>
                  <a:gd name="connsiteX15" fmla="*/ 38853 w 86976"/>
                  <a:gd name="connsiteY15" fmla="*/ 80387 h 150266"/>
                  <a:gd name="connsiteX16" fmla="*/ 48626 w 86976"/>
                  <a:gd name="connsiteY16" fmla="*/ 80387 h 150266"/>
                  <a:gd name="connsiteX17" fmla="*/ 48626 w 86976"/>
                  <a:gd name="connsiteY17" fmla="*/ 150023 h 150266"/>
                  <a:gd name="connsiteX18" fmla="*/ 63287 w 86976"/>
                  <a:gd name="connsiteY18" fmla="*/ 150023 h 150266"/>
                  <a:gd name="connsiteX19" fmla="*/ 63287 w 86976"/>
                  <a:gd name="connsiteY19" fmla="*/ 25900 h 150266"/>
                  <a:gd name="connsiteX20" fmla="*/ 73060 w 86976"/>
                  <a:gd name="connsiteY20" fmla="*/ 61573 h 150266"/>
                  <a:gd name="connsiteX21" fmla="*/ 80146 w 86976"/>
                  <a:gd name="connsiteY21" fmla="*/ 66948 h 150266"/>
                  <a:gd name="connsiteX22" fmla="*/ 82101 w 86976"/>
                  <a:gd name="connsiteY22" fmla="*/ 66704 h 150266"/>
                  <a:gd name="connsiteX23" fmla="*/ 86743 w 86976"/>
                  <a:gd name="connsiteY23" fmla="*/ 57419 h 15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6976" h="150266">
                    <a:moveTo>
                      <a:pt x="86743" y="57419"/>
                    </a:moveTo>
                    <a:lnTo>
                      <a:pt x="75748" y="16859"/>
                    </a:lnTo>
                    <a:cubicBezTo>
                      <a:pt x="75259" y="15393"/>
                      <a:pt x="74526" y="13927"/>
                      <a:pt x="73549" y="12950"/>
                    </a:cubicBezTo>
                    <a:cubicBezTo>
                      <a:pt x="68906" y="8063"/>
                      <a:pt x="63042" y="4398"/>
                      <a:pt x="56690" y="2199"/>
                    </a:cubicBezTo>
                    <a:cubicBezTo>
                      <a:pt x="52536" y="733"/>
                      <a:pt x="48138" y="0"/>
                      <a:pt x="43495" y="0"/>
                    </a:cubicBezTo>
                    <a:cubicBezTo>
                      <a:pt x="38853" y="0"/>
                      <a:pt x="34455" y="733"/>
                      <a:pt x="30301" y="2199"/>
                    </a:cubicBezTo>
                    <a:cubicBezTo>
                      <a:pt x="23704" y="4398"/>
                      <a:pt x="18084" y="8063"/>
                      <a:pt x="13442" y="12950"/>
                    </a:cubicBezTo>
                    <a:cubicBezTo>
                      <a:pt x="12465" y="14172"/>
                      <a:pt x="11732" y="15393"/>
                      <a:pt x="11243" y="16859"/>
                    </a:cubicBezTo>
                    <a:lnTo>
                      <a:pt x="248" y="57419"/>
                    </a:lnTo>
                    <a:cubicBezTo>
                      <a:pt x="-730" y="61328"/>
                      <a:pt x="1225" y="65727"/>
                      <a:pt x="5379" y="66704"/>
                    </a:cubicBezTo>
                    <a:cubicBezTo>
                      <a:pt x="6112" y="66948"/>
                      <a:pt x="6601" y="66948"/>
                      <a:pt x="7334" y="66948"/>
                    </a:cubicBezTo>
                    <a:cubicBezTo>
                      <a:pt x="10510" y="66948"/>
                      <a:pt x="13442" y="64749"/>
                      <a:pt x="14419" y="61573"/>
                    </a:cubicBezTo>
                    <a:lnTo>
                      <a:pt x="24193" y="25900"/>
                    </a:lnTo>
                    <a:lnTo>
                      <a:pt x="24193" y="150267"/>
                    </a:lnTo>
                    <a:lnTo>
                      <a:pt x="38853" y="150267"/>
                    </a:lnTo>
                    <a:lnTo>
                      <a:pt x="38853" y="80387"/>
                    </a:lnTo>
                    <a:lnTo>
                      <a:pt x="48626" y="80387"/>
                    </a:lnTo>
                    <a:lnTo>
                      <a:pt x="48626" y="150023"/>
                    </a:lnTo>
                    <a:lnTo>
                      <a:pt x="63287" y="150023"/>
                    </a:lnTo>
                    <a:lnTo>
                      <a:pt x="63287" y="25900"/>
                    </a:lnTo>
                    <a:lnTo>
                      <a:pt x="73060" y="61573"/>
                    </a:lnTo>
                    <a:cubicBezTo>
                      <a:pt x="74037" y="64749"/>
                      <a:pt x="76969" y="66948"/>
                      <a:pt x="80146" y="66948"/>
                    </a:cubicBezTo>
                    <a:cubicBezTo>
                      <a:pt x="80879" y="66948"/>
                      <a:pt x="81368" y="66948"/>
                      <a:pt x="82101" y="66704"/>
                    </a:cubicBezTo>
                    <a:cubicBezTo>
                      <a:pt x="85521" y="65727"/>
                      <a:pt x="87720" y="61328"/>
                      <a:pt x="86743" y="57419"/>
                    </a:cubicBezTo>
                    <a:close/>
                  </a:path>
                </a:pathLst>
              </a:custGeom>
              <a:solidFill>
                <a:schemeClr val="bg1"/>
              </a:solidFill>
              <a:ln w="2381" cap="flat">
                <a:noFill/>
                <a:prstDash val="solid"/>
                <a:miter/>
              </a:ln>
            </p:spPr>
            <p:txBody>
              <a:bodyPr rtlCol="0" anchor="ctr"/>
              <a:lstStyle/>
              <a:p>
                <a:endParaRPr lang="en-GB" sz="800"/>
              </a:p>
            </p:txBody>
          </p:sp>
          <p:sp>
            <p:nvSpPr>
              <p:cNvPr id="15" name="Free-form: Shape 14">
                <a:extLst>
                  <a:ext uri="{FF2B5EF4-FFF2-40B4-BE49-F238E27FC236}">
                    <a16:creationId xmlns:a16="http://schemas.microsoft.com/office/drawing/2014/main" id="{5E89D95A-1CD6-BE4A-5F66-69834F779BEF}"/>
                  </a:ext>
                </a:extLst>
              </p:cNvPr>
              <p:cNvSpPr/>
              <p:nvPr/>
            </p:nvSpPr>
            <p:spPr>
              <a:xfrm>
                <a:off x="7583426" y="1091490"/>
                <a:ext cx="70616" cy="150511"/>
              </a:xfrm>
              <a:custGeom>
                <a:avLst/>
                <a:gdLst>
                  <a:gd name="connsiteX0" fmla="*/ 56690 w 70616"/>
                  <a:gd name="connsiteY0" fmla="*/ 56442 h 150511"/>
                  <a:gd name="connsiteX1" fmla="*/ 67685 w 70616"/>
                  <a:gd name="connsiteY1" fmla="*/ 15882 h 150511"/>
                  <a:gd name="connsiteX2" fmla="*/ 70617 w 70616"/>
                  <a:gd name="connsiteY2" fmla="*/ 10018 h 150511"/>
                  <a:gd name="connsiteX3" fmla="*/ 56690 w 70616"/>
                  <a:gd name="connsiteY3" fmla="*/ 2199 h 150511"/>
                  <a:gd name="connsiteX4" fmla="*/ 43495 w 70616"/>
                  <a:gd name="connsiteY4" fmla="*/ 0 h 150511"/>
                  <a:gd name="connsiteX5" fmla="*/ 30301 w 70616"/>
                  <a:gd name="connsiteY5" fmla="*/ 2199 h 150511"/>
                  <a:gd name="connsiteX6" fmla="*/ 13442 w 70616"/>
                  <a:gd name="connsiteY6" fmla="*/ 12950 h 150511"/>
                  <a:gd name="connsiteX7" fmla="*/ 11243 w 70616"/>
                  <a:gd name="connsiteY7" fmla="*/ 16859 h 150511"/>
                  <a:gd name="connsiteX8" fmla="*/ 248 w 70616"/>
                  <a:gd name="connsiteY8" fmla="*/ 57663 h 150511"/>
                  <a:gd name="connsiteX9" fmla="*/ 5379 w 70616"/>
                  <a:gd name="connsiteY9" fmla="*/ 66948 h 150511"/>
                  <a:gd name="connsiteX10" fmla="*/ 7334 w 70616"/>
                  <a:gd name="connsiteY10" fmla="*/ 67193 h 150511"/>
                  <a:gd name="connsiteX11" fmla="*/ 14419 w 70616"/>
                  <a:gd name="connsiteY11" fmla="*/ 61817 h 150511"/>
                  <a:gd name="connsiteX12" fmla="*/ 24193 w 70616"/>
                  <a:gd name="connsiteY12" fmla="*/ 26144 h 150511"/>
                  <a:gd name="connsiteX13" fmla="*/ 24193 w 70616"/>
                  <a:gd name="connsiteY13" fmla="*/ 150511 h 150511"/>
                  <a:gd name="connsiteX14" fmla="*/ 38853 w 70616"/>
                  <a:gd name="connsiteY14" fmla="*/ 150511 h 150511"/>
                  <a:gd name="connsiteX15" fmla="*/ 38853 w 70616"/>
                  <a:gd name="connsiteY15" fmla="*/ 80631 h 150511"/>
                  <a:gd name="connsiteX16" fmla="*/ 48626 w 70616"/>
                  <a:gd name="connsiteY16" fmla="*/ 80631 h 150511"/>
                  <a:gd name="connsiteX17" fmla="*/ 48626 w 70616"/>
                  <a:gd name="connsiteY17" fmla="*/ 150267 h 150511"/>
                  <a:gd name="connsiteX18" fmla="*/ 63287 w 70616"/>
                  <a:gd name="connsiteY18" fmla="*/ 150267 h 150511"/>
                  <a:gd name="connsiteX19" fmla="*/ 63287 w 70616"/>
                  <a:gd name="connsiteY19" fmla="*/ 71102 h 150511"/>
                  <a:gd name="connsiteX20" fmla="*/ 56690 w 70616"/>
                  <a:gd name="connsiteY20" fmla="*/ 56442 h 15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616" h="150511">
                    <a:moveTo>
                      <a:pt x="56690" y="56442"/>
                    </a:moveTo>
                    <a:lnTo>
                      <a:pt x="67685" y="15882"/>
                    </a:lnTo>
                    <a:cubicBezTo>
                      <a:pt x="68173" y="13683"/>
                      <a:pt x="69395" y="11728"/>
                      <a:pt x="70617" y="10018"/>
                    </a:cubicBezTo>
                    <a:cubicBezTo>
                      <a:pt x="66707" y="6597"/>
                      <a:pt x="61821" y="3909"/>
                      <a:pt x="56690" y="2199"/>
                    </a:cubicBezTo>
                    <a:cubicBezTo>
                      <a:pt x="52536" y="733"/>
                      <a:pt x="48138" y="0"/>
                      <a:pt x="43495" y="0"/>
                    </a:cubicBezTo>
                    <a:cubicBezTo>
                      <a:pt x="38853" y="0"/>
                      <a:pt x="34455" y="733"/>
                      <a:pt x="30301" y="2199"/>
                    </a:cubicBezTo>
                    <a:cubicBezTo>
                      <a:pt x="23704" y="4398"/>
                      <a:pt x="18084" y="8063"/>
                      <a:pt x="13442" y="12950"/>
                    </a:cubicBezTo>
                    <a:cubicBezTo>
                      <a:pt x="12465" y="14172"/>
                      <a:pt x="11732" y="15393"/>
                      <a:pt x="11243" y="16859"/>
                    </a:cubicBezTo>
                    <a:lnTo>
                      <a:pt x="248" y="57663"/>
                    </a:lnTo>
                    <a:cubicBezTo>
                      <a:pt x="-730" y="61573"/>
                      <a:pt x="1225" y="65971"/>
                      <a:pt x="5379" y="66948"/>
                    </a:cubicBezTo>
                    <a:cubicBezTo>
                      <a:pt x="6112" y="67193"/>
                      <a:pt x="6601" y="67193"/>
                      <a:pt x="7334" y="67193"/>
                    </a:cubicBezTo>
                    <a:cubicBezTo>
                      <a:pt x="10510" y="67193"/>
                      <a:pt x="13442" y="64993"/>
                      <a:pt x="14419" y="61817"/>
                    </a:cubicBezTo>
                    <a:lnTo>
                      <a:pt x="24193" y="26144"/>
                    </a:lnTo>
                    <a:lnTo>
                      <a:pt x="24193" y="150511"/>
                    </a:lnTo>
                    <a:lnTo>
                      <a:pt x="38853" y="150511"/>
                    </a:lnTo>
                    <a:lnTo>
                      <a:pt x="38853" y="80631"/>
                    </a:lnTo>
                    <a:lnTo>
                      <a:pt x="48626" y="80631"/>
                    </a:lnTo>
                    <a:lnTo>
                      <a:pt x="48626" y="150267"/>
                    </a:lnTo>
                    <a:lnTo>
                      <a:pt x="63287" y="150267"/>
                    </a:lnTo>
                    <a:lnTo>
                      <a:pt x="63287" y="71102"/>
                    </a:lnTo>
                    <a:cubicBezTo>
                      <a:pt x="58156" y="68659"/>
                      <a:pt x="55224" y="62550"/>
                      <a:pt x="56690" y="56442"/>
                    </a:cubicBezTo>
                    <a:close/>
                  </a:path>
                </a:pathLst>
              </a:custGeom>
              <a:solidFill>
                <a:schemeClr val="bg1"/>
              </a:solidFill>
              <a:ln w="2381" cap="flat">
                <a:noFill/>
                <a:prstDash val="solid"/>
                <a:miter/>
              </a:ln>
            </p:spPr>
            <p:txBody>
              <a:bodyPr rtlCol="0" anchor="ctr"/>
              <a:lstStyle/>
              <a:p>
                <a:endParaRPr lang="en-GB" sz="800"/>
              </a:p>
            </p:txBody>
          </p:sp>
          <p:sp>
            <p:nvSpPr>
              <p:cNvPr id="16" name="Free-form: Shape 15">
                <a:extLst>
                  <a:ext uri="{FF2B5EF4-FFF2-40B4-BE49-F238E27FC236}">
                    <a16:creationId xmlns:a16="http://schemas.microsoft.com/office/drawing/2014/main" id="{FB4AEF63-CE9E-A16E-2805-400FADACAA08}"/>
                  </a:ext>
                </a:extLst>
              </p:cNvPr>
              <p:cNvSpPr/>
              <p:nvPr/>
            </p:nvSpPr>
            <p:spPr>
              <a:xfrm>
                <a:off x="7722213" y="1091735"/>
                <a:ext cx="70843" cy="150266"/>
              </a:xfrm>
              <a:custGeom>
                <a:avLst/>
                <a:gdLst>
                  <a:gd name="connsiteX0" fmla="*/ 70613 w 70843"/>
                  <a:gd name="connsiteY0" fmla="*/ 57419 h 150266"/>
                  <a:gd name="connsiteX1" fmla="*/ 59374 w 70843"/>
                  <a:gd name="connsiteY1" fmla="*/ 16859 h 150266"/>
                  <a:gd name="connsiteX2" fmla="*/ 57175 w 70843"/>
                  <a:gd name="connsiteY2" fmla="*/ 12950 h 150266"/>
                  <a:gd name="connsiteX3" fmla="*/ 40316 w 70843"/>
                  <a:gd name="connsiteY3" fmla="*/ 2199 h 150266"/>
                  <a:gd name="connsiteX4" fmla="*/ 27121 w 70843"/>
                  <a:gd name="connsiteY4" fmla="*/ 0 h 150266"/>
                  <a:gd name="connsiteX5" fmla="*/ 13927 w 70843"/>
                  <a:gd name="connsiteY5" fmla="*/ 2199 h 150266"/>
                  <a:gd name="connsiteX6" fmla="*/ 0 w 70843"/>
                  <a:gd name="connsiteY6" fmla="*/ 10018 h 150266"/>
                  <a:gd name="connsiteX7" fmla="*/ 2932 w 70843"/>
                  <a:gd name="connsiteY7" fmla="*/ 15638 h 150266"/>
                  <a:gd name="connsiteX8" fmla="*/ 13927 w 70843"/>
                  <a:gd name="connsiteY8" fmla="*/ 56197 h 150266"/>
                  <a:gd name="connsiteX9" fmla="*/ 7330 w 70843"/>
                  <a:gd name="connsiteY9" fmla="*/ 70858 h 150266"/>
                  <a:gd name="connsiteX10" fmla="*/ 7330 w 70843"/>
                  <a:gd name="connsiteY10" fmla="*/ 150267 h 150266"/>
                  <a:gd name="connsiteX11" fmla="*/ 21990 w 70843"/>
                  <a:gd name="connsiteY11" fmla="*/ 150267 h 150266"/>
                  <a:gd name="connsiteX12" fmla="*/ 21990 w 70843"/>
                  <a:gd name="connsiteY12" fmla="*/ 80387 h 150266"/>
                  <a:gd name="connsiteX13" fmla="*/ 31764 w 70843"/>
                  <a:gd name="connsiteY13" fmla="*/ 80387 h 150266"/>
                  <a:gd name="connsiteX14" fmla="*/ 31764 w 70843"/>
                  <a:gd name="connsiteY14" fmla="*/ 150023 h 150266"/>
                  <a:gd name="connsiteX15" fmla="*/ 46424 w 70843"/>
                  <a:gd name="connsiteY15" fmla="*/ 150023 h 150266"/>
                  <a:gd name="connsiteX16" fmla="*/ 46424 w 70843"/>
                  <a:gd name="connsiteY16" fmla="*/ 25900 h 150266"/>
                  <a:gd name="connsiteX17" fmla="*/ 56197 w 70843"/>
                  <a:gd name="connsiteY17" fmla="*/ 61573 h 150266"/>
                  <a:gd name="connsiteX18" fmla="*/ 63283 w 70843"/>
                  <a:gd name="connsiteY18" fmla="*/ 66948 h 150266"/>
                  <a:gd name="connsiteX19" fmla="*/ 65238 w 70843"/>
                  <a:gd name="connsiteY19" fmla="*/ 66704 h 150266"/>
                  <a:gd name="connsiteX20" fmla="*/ 70613 w 70843"/>
                  <a:gd name="connsiteY20" fmla="*/ 57419 h 15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843" h="150266">
                    <a:moveTo>
                      <a:pt x="70613" y="57419"/>
                    </a:moveTo>
                    <a:lnTo>
                      <a:pt x="59374" y="16859"/>
                    </a:lnTo>
                    <a:cubicBezTo>
                      <a:pt x="58885" y="15393"/>
                      <a:pt x="58152" y="13927"/>
                      <a:pt x="57175" y="12950"/>
                    </a:cubicBezTo>
                    <a:cubicBezTo>
                      <a:pt x="52532" y="8063"/>
                      <a:pt x="46668" y="4398"/>
                      <a:pt x="40316" y="2199"/>
                    </a:cubicBezTo>
                    <a:cubicBezTo>
                      <a:pt x="36162" y="733"/>
                      <a:pt x="31764" y="0"/>
                      <a:pt x="27121" y="0"/>
                    </a:cubicBezTo>
                    <a:cubicBezTo>
                      <a:pt x="22479" y="0"/>
                      <a:pt x="18081" y="733"/>
                      <a:pt x="13927" y="2199"/>
                    </a:cubicBezTo>
                    <a:cubicBezTo>
                      <a:pt x="8796" y="3909"/>
                      <a:pt x="4154" y="6597"/>
                      <a:pt x="0" y="10018"/>
                    </a:cubicBezTo>
                    <a:cubicBezTo>
                      <a:pt x="1466" y="11728"/>
                      <a:pt x="2443" y="13683"/>
                      <a:pt x="2932" y="15638"/>
                    </a:cubicBezTo>
                    <a:lnTo>
                      <a:pt x="13927" y="56197"/>
                    </a:lnTo>
                    <a:cubicBezTo>
                      <a:pt x="15638" y="62306"/>
                      <a:pt x="12461" y="68414"/>
                      <a:pt x="7330" y="70858"/>
                    </a:cubicBezTo>
                    <a:lnTo>
                      <a:pt x="7330" y="150267"/>
                    </a:lnTo>
                    <a:lnTo>
                      <a:pt x="21990" y="150267"/>
                    </a:lnTo>
                    <a:lnTo>
                      <a:pt x="21990" y="80387"/>
                    </a:lnTo>
                    <a:lnTo>
                      <a:pt x="31764" y="80387"/>
                    </a:lnTo>
                    <a:lnTo>
                      <a:pt x="31764" y="150023"/>
                    </a:lnTo>
                    <a:lnTo>
                      <a:pt x="46424" y="150023"/>
                    </a:lnTo>
                    <a:lnTo>
                      <a:pt x="46424" y="25900"/>
                    </a:lnTo>
                    <a:lnTo>
                      <a:pt x="56197" y="61573"/>
                    </a:lnTo>
                    <a:cubicBezTo>
                      <a:pt x="57175" y="64749"/>
                      <a:pt x="60107" y="66948"/>
                      <a:pt x="63283" y="66948"/>
                    </a:cubicBezTo>
                    <a:cubicBezTo>
                      <a:pt x="64016" y="66948"/>
                      <a:pt x="64505" y="66948"/>
                      <a:pt x="65238" y="66704"/>
                    </a:cubicBezTo>
                    <a:cubicBezTo>
                      <a:pt x="69392" y="65727"/>
                      <a:pt x="71591" y="61328"/>
                      <a:pt x="70613" y="57419"/>
                    </a:cubicBezTo>
                    <a:close/>
                  </a:path>
                </a:pathLst>
              </a:custGeom>
              <a:solidFill>
                <a:schemeClr val="bg1"/>
              </a:solidFill>
              <a:ln w="2381" cap="flat">
                <a:noFill/>
                <a:prstDash val="solid"/>
                <a:miter/>
              </a:ln>
            </p:spPr>
            <p:txBody>
              <a:bodyPr rtlCol="0" anchor="ctr"/>
              <a:lstStyle/>
              <a:p>
                <a:endParaRPr lang="en-GB" sz="800"/>
              </a:p>
            </p:txBody>
          </p:sp>
        </p:grpSp>
      </p:grpSp>
      <p:sp>
        <p:nvSpPr>
          <p:cNvPr id="5" name="Rectangle: Rounded Corners 4">
            <a:extLst>
              <a:ext uri="{FF2B5EF4-FFF2-40B4-BE49-F238E27FC236}">
                <a16:creationId xmlns:a16="http://schemas.microsoft.com/office/drawing/2014/main" id="{C6339777-3C7A-C9AE-C356-6EC5A8E2FE5B}"/>
              </a:ext>
            </a:extLst>
          </p:cNvPr>
          <p:cNvSpPr/>
          <p:nvPr/>
        </p:nvSpPr>
        <p:spPr>
          <a:xfrm>
            <a:off x="2618450" y="959688"/>
            <a:ext cx="2588071"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a:t>
            </a:r>
            <a:r>
              <a:rPr lang="en-GB" sz="800" b="1">
                <a:solidFill>
                  <a:schemeClr val="tx1"/>
                </a:solidFill>
              </a:rPr>
              <a:t>Theory of Change</a:t>
            </a:r>
          </a:p>
        </p:txBody>
      </p:sp>
      <p:sp>
        <p:nvSpPr>
          <p:cNvPr id="19" name="Rectangle: Rounded Corners 18">
            <a:extLst>
              <a:ext uri="{FF2B5EF4-FFF2-40B4-BE49-F238E27FC236}">
                <a16:creationId xmlns:a16="http://schemas.microsoft.com/office/drawing/2014/main" id="{941FFD51-B218-F231-07C0-F59FC8C7F441}"/>
              </a:ext>
            </a:extLst>
          </p:cNvPr>
          <p:cNvSpPr/>
          <p:nvPr/>
        </p:nvSpPr>
        <p:spPr>
          <a:xfrm>
            <a:off x="392446" y="971532"/>
            <a:ext cx="1896631"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t>     </a:t>
            </a:r>
            <a:r>
              <a:rPr lang="en-GB" sz="800" b="1">
                <a:solidFill>
                  <a:schemeClr val="tx1"/>
                </a:solidFill>
              </a:rPr>
              <a:t>Problem Definition</a:t>
            </a:r>
          </a:p>
        </p:txBody>
      </p:sp>
      <p:grpSp>
        <p:nvGrpSpPr>
          <p:cNvPr id="40" name="Group 39">
            <a:extLst>
              <a:ext uri="{FF2B5EF4-FFF2-40B4-BE49-F238E27FC236}">
                <a16:creationId xmlns:a16="http://schemas.microsoft.com/office/drawing/2014/main" id="{3F5380CA-34BE-D65B-D4A0-63A4BFCF26F7}"/>
              </a:ext>
            </a:extLst>
          </p:cNvPr>
          <p:cNvGrpSpPr/>
          <p:nvPr/>
        </p:nvGrpSpPr>
        <p:grpSpPr>
          <a:xfrm>
            <a:off x="2451982" y="972395"/>
            <a:ext cx="360000" cy="360000"/>
            <a:chOff x="1838421" y="345498"/>
            <a:chExt cx="360000" cy="360000"/>
          </a:xfrm>
        </p:grpSpPr>
        <p:sp>
          <p:nvSpPr>
            <p:cNvPr id="22" name="Oval 21">
              <a:extLst>
                <a:ext uri="{FF2B5EF4-FFF2-40B4-BE49-F238E27FC236}">
                  <a16:creationId xmlns:a16="http://schemas.microsoft.com/office/drawing/2014/main" id="{3E14E064-99E9-E0E9-C9EF-6FB5D2A329B3}"/>
                </a:ext>
              </a:extLst>
            </p:cNvPr>
            <p:cNvSpPr/>
            <p:nvPr/>
          </p:nvSpPr>
          <p:spPr>
            <a:xfrm>
              <a:off x="1838421" y="345498"/>
              <a:ext cx="360000" cy="360000"/>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39" name="Graphic 21" descr="Single gear with solid fill">
              <a:extLst>
                <a:ext uri="{FF2B5EF4-FFF2-40B4-BE49-F238E27FC236}">
                  <a16:creationId xmlns:a16="http://schemas.microsoft.com/office/drawing/2014/main" id="{3D6F8042-BF88-C366-4843-FC144BBCA891}"/>
                </a:ext>
              </a:extLst>
            </p:cNvPr>
            <p:cNvSpPr/>
            <p:nvPr/>
          </p:nvSpPr>
          <p:spPr>
            <a:xfrm>
              <a:off x="1880052" y="387129"/>
              <a:ext cx="277145" cy="276738"/>
            </a:xfrm>
            <a:custGeom>
              <a:avLst/>
              <a:gdLst>
                <a:gd name="connsiteX0" fmla="*/ 138369 w 277145"/>
                <a:gd name="connsiteY0" fmla="*/ 187205 h 276738"/>
                <a:gd name="connsiteX1" fmla="*/ 89533 w 277145"/>
                <a:gd name="connsiteY1" fmla="*/ 138369 h 276738"/>
                <a:gd name="connsiteX2" fmla="*/ 138369 w 277145"/>
                <a:gd name="connsiteY2" fmla="*/ 89533 h 276738"/>
                <a:gd name="connsiteX3" fmla="*/ 187205 w 277145"/>
                <a:gd name="connsiteY3" fmla="*/ 138369 h 276738"/>
                <a:gd name="connsiteX4" fmla="*/ 138369 w 277145"/>
                <a:gd name="connsiteY4" fmla="*/ 187205 h 276738"/>
                <a:gd name="connsiteX5" fmla="*/ 248250 w 277145"/>
                <a:gd name="connsiteY5" fmla="*/ 107846 h 276738"/>
                <a:gd name="connsiteX6" fmla="*/ 237669 w 277145"/>
                <a:gd name="connsiteY6" fmla="*/ 82614 h 276738"/>
                <a:gd name="connsiteX7" fmla="*/ 247843 w 277145"/>
                <a:gd name="connsiteY7" fmla="*/ 52092 h 276738"/>
                <a:gd name="connsiteX8" fmla="*/ 224646 w 277145"/>
                <a:gd name="connsiteY8" fmla="*/ 28895 h 276738"/>
                <a:gd name="connsiteX9" fmla="*/ 194124 w 277145"/>
                <a:gd name="connsiteY9" fmla="*/ 39069 h 276738"/>
                <a:gd name="connsiteX10" fmla="*/ 168485 w 277145"/>
                <a:gd name="connsiteY10" fmla="*/ 28488 h 276738"/>
                <a:gd name="connsiteX11" fmla="*/ 154648 w 277145"/>
                <a:gd name="connsiteY11" fmla="*/ 0 h 276738"/>
                <a:gd name="connsiteX12" fmla="*/ 122090 w 277145"/>
                <a:gd name="connsiteY12" fmla="*/ 0 h 276738"/>
                <a:gd name="connsiteX13" fmla="*/ 107846 w 277145"/>
                <a:gd name="connsiteY13" fmla="*/ 28488 h 276738"/>
                <a:gd name="connsiteX14" fmla="*/ 82614 w 277145"/>
                <a:gd name="connsiteY14" fmla="*/ 39069 h 276738"/>
                <a:gd name="connsiteX15" fmla="*/ 52092 w 277145"/>
                <a:gd name="connsiteY15" fmla="*/ 28895 h 276738"/>
                <a:gd name="connsiteX16" fmla="*/ 28895 w 277145"/>
                <a:gd name="connsiteY16" fmla="*/ 52092 h 276738"/>
                <a:gd name="connsiteX17" fmla="*/ 39069 w 277145"/>
                <a:gd name="connsiteY17" fmla="*/ 82614 h 276738"/>
                <a:gd name="connsiteX18" fmla="*/ 28488 w 277145"/>
                <a:gd name="connsiteY18" fmla="*/ 108253 h 276738"/>
                <a:gd name="connsiteX19" fmla="*/ 0 w 277145"/>
                <a:gd name="connsiteY19" fmla="*/ 122090 h 276738"/>
                <a:gd name="connsiteX20" fmla="*/ 0 w 277145"/>
                <a:gd name="connsiteY20" fmla="*/ 154648 h 276738"/>
                <a:gd name="connsiteX21" fmla="*/ 28488 w 277145"/>
                <a:gd name="connsiteY21" fmla="*/ 168892 h 276738"/>
                <a:gd name="connsiteX22" fmla="*/ 39069 w 277145"/>
                <a:gd name="connsiteY22" fmla="*/ 194124 h 276738"/>
                <a:gd name="connsiteX23" fmla="*/ 28895 w 277145"/>
                <a:gd name="connsiteY23" fmla="*/ 224646 h 276738"/>
                <a:gd name="connsiteX24" fmla="*/ 52092 w 277145"/>
                <a:gd name="connsiteY24" fmla="*/ 247843 h 276738"/>
                <a:gd name="connsiteX25" fmla="*/ 82614 w 277145"/>
                <a:gd name="connsiteY25" fmla="*/ 237669 h 276738"/>
                <a:gd name="connsiteX26" fmla="*/ 108253 w 277145"/>
                <a:gd name="connsiteY26" fmla="*/ 248250 h 276738"/>
                <a:gd name="connsiteX27" fmla="*/ 122497 w 277145"/>
                <a:gd name="connsiteY27" fmla="*/ 276738 h 276738"/>
                <a:gd name="connsiteX28" fmla="*/ 155055 w 277145"/>
                <a:gd name="connsiteY28" fmla="*/ 276738 h 276738"/>
                <a:gd name="connsiteX29" fmla="*/ 169299 w 277145"/>
                <a:gd name="connsiteY29" fmla="*/ 248250 h 276738"/>
                <a:gd name="connsiteX30" fmla="*/ 194531 w 277145"/>
                <a:gd name="connsiteY30" fmla="*/ 237669 h 276738"/>
                <a:gd name="connsiteX31" fmla="*/ 225053 w 277145"/>
                <a:gd name="connsiteY31" fmla="*/ 247843 h 276738"/>
                <a:gd name="connsiteX32" fmla="*/ 248250 w 277145"/>
                <a:gd name="connsiteY32" fmla="*/ 224646 h 276738"/>
                <a:gd name="connsiteX33" fmla="*/ 238076 w 277145"/>
                <a:gd name="connsiteY33" fmla="*/ 194124 h 276738"/>
                <a:gd name="connsiteX34" fmla="*/ 248657 w 277145"/>
                <a:gd name="connsiteY34" fmla="*/ 168485 h 276738"/>
                <a:gd name="connsiteX35" fmla="*/ 277145 w 277145"/>
                <a:gd name="connsiteY35" fmla="*/ 154241 h 276738"/>
                <a:gd name="connsiteX36" fmla="*/ 277145 w 277145"/>
                <a:gd name="connsiteY36" fmla="*/ 121683 h 276738"/>
                <a:gd name="connsiteX37" fmla="*/ 248250 w 277145"/>
                <a:gd name="connsiteY37" fmla="*/ 107846 h 27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77145" h="276738">
                  <a:moveTo>
                    <a:pt x="138369" y="187205"/>
                  </a:moveTo>
                  <a:cubicBezTo>
                    <a:pt x="111509" y="187205"/>
                    <a:pt x="89533" y="165229"/>
                    <a:pt x="89533" y="138369"/>
                  </a:cubicBezTo>
                  <a:cubicBezTo>
                    <a:pt x="89533" y="111509"/>
                    <a:pt x="111509" y="89533"/>
                    <a:pt x="138369" y="89533"/>
                  </a:cubicBezTo>
                  <a:cubicBezTo>
                    <a:pt x="165229" y="89533"/>
                    <a:pt x="187205" y="111509"/>
                    <a:pt x="187205" y="138369"/>
                  </a:cubicBezTo>
                  <a:cubicBezTo>
                    <a:pt x="187205" y="165229"/>
                    <a:pt x="165229" y="187205"/>
                    <a:pt x="138369" y="187205"/>
                  </a:cubicBezTo>
                  <a:close/>
                  <a:moveTo>
                    <a:pt x="248250" y="107846"/>
                  </a:moveTo>
                  <a:cubicBezTo>
                    <a:pt x="245809" y="98893"/>
                    <a:pt x="242146" y="90347"/>
                    <a:pt x="237669" y="82614"/>
                  </a:cubicBezTo>
                  <a:lnTo>
                    <a:pt x="247843" y="52092"/>
                  </a:lnTo>
                  <a:lnTo>
                    <a:pt x="224646" y="28895"/>
                  </a:lnTo>
                  <a:lnTo>
                    <a:pt x="194124" y="39069"/>
                  </a:lnTo>
                  <a:cubicBezTo>
                    <a:pt x="185984" y="34592"/>
                    <a:pt x="177438" y="30930"/>
                    <a:pt x="168485" y="28488"/>
                  </a:cubicBezTo>
                  <a:lnTo>
                    <a:pt x="154648" y="0"/>
                  </a:lnTo>
                  <a:lnTo>
                    <a:pt x="122090" y="0"/>
                  </a:lnTo>
                  <a:lnTo>
                    <a:pt x="107846" y="28488"/>
                  </a:lnTo>
                  <a:cubicBezTo>
                    <a:pt x="98893" y="30930"/>
                    <a:pt x="90347" y="34592"/>
                    <a:pt x="82614" y="39069"/>
                  </a:cubicBezTo>
                  <a:lnTo>
                    <a:pt x="52092" y="28895"/>
                  </a:lnTo>
                  <a:lnTo>
                    <a:pt x="28895" y="52092"/>
                  </a:lnTo>
                  <a:lnTo>
                    <a:pt x="39069" y="82614"/>
                  </a:lnTo>
                  <a:cubicBezTo>
                    <a:pt x="34592" y="90754"/>
                    <a:pt x="30930" y="99300"/>
                    <a:pt x="28488" y="108253"/>
                  </a:cubicBezTo>
                  <a:lnTo>
                    <a:pt x="0" y="122090"/>
                  </a:lnTo>
                  <a:lnTo>
                    <a:pt x="0" y="154648"/>
                  </a:lnTo>
                  <a:lnTo>
                    <a:pt x="28488" y="168892"/>
                  </a:lnTo>
                  <a:cubicBezTo>
                    <a:pt x="30930" y="177845"/>
                    <a:pt x="34592" y="186391"/>
                    <a:pt x="39069" y="194124"/>
                  </a:cubicBezTo>
                  <a:lnTo>
                    <a:pt x="28895" y="224646"/>
                  </a:lnTo>
                  <a:lnTo>
                    <a:pt x="52092" y="247843"/>
                  </a:lnTo>
                  <a:lnTo>
                    <a:pt x="82614" y="237669"/>
                  </a:lnTo>
                  <a:cubicBezTo>
                    <a:pt x="90754" y="242146"/>
                    <a:pt x="99300" y="245809"/>
                    <a:pt x="108253" y="248250"/>
                  </a:cubicBezTo>
                  <a:lnTo>
                    <a:pt x="122497" y="276738"/>
                  </a:lnTo>
                  <a:lnTo>
                    <a:pt x="155055" y="276738"/>
                  </a:lnTo>
                  <a:lnTo>
                    <a:pt x="169299" y="248250"/>
                  </a:lnTo>
                  <a:cubicBezTo>
                    <a:pt x="178252" y="245809"/>
                    <a:pt x="186798" y="242146"/>
                    <a:pt x="194531" y="237669"/>
                  </a:cubicBezTo>
                  <a:lnTo>
                    <a:pt x="225053" y="247843"/>
                  </a:lnTo>
                  <a:lnTo>
                    <a:pt x="248250" y="224646"/>
                  </a:lnTo>
                  <a:lnTo>
                    <a:pt x="238076" y="194124"/>
                  </a:lnTo>
                  <a:cubicBezTo>
                    <a:pt x="242553" y="185984"/>
                    <a:pt x="246215" y="177438"/>
                    <a:pt x="248657" y="168485"/>
                  </a:cubicBezTo>
                  <a:lnTo>
                    <a:pt x="277145" y="154241"/>
                  </a:lnTo>
                  <a:lnTo>
                    <a:pt x="277145" y="121683"/>
                  </a:lnTo>
                  <a:lnTo>
                    <a:pt x="248250" y="107846"/>
                  </a:lnTo>
                  <a:close/>
                </a:path>
              </a:pathLst>
            </a:custGeom>
            <a:solidFill>
              <a:schemeClr val="bg1"/>
            </a:solidFill>
            <a:ln w="4068" cap="flat">
              <a:noFill/>
              <a:prstDash val="solid"/>
              <a:miter/>
            </a:ln>
          </p:spPr>
          <p:txBody>
            <a:bodyPr rtlCol="0" anchor="ctr"/>
            <a:lstStyle/>
            <a:p>
              <a:endParaRPr lang="en-GB" sz="800"/>
            </a:p>
          </p:txBody>
        </p:sp>
      </p:grpSp>
      <p:grpSp>
        <p:nvGrpSpPr>
          <p:cNvPr id="82" name="Group 81">
            <a:extLst>
              <a:ext uri="{FF2B5EF4-FFF2-40B4-BE49-F238E27FC236}">
                <a16:creationId xmlns:a16="http://schemas.microsoft.com/office/drawing/2014/main" id="{70A70248-59B2-FFED-B600-BE8A0CCFA4D6}"/>
              </a:ext>
            </a:extLst>
          </p:cNvPr>
          <p:cNvGrpSpPr/>
          <p:nvPr/>
        </p:nvGrpSpPr>
        <p:grpSpPr>
          <a:xfrm>
            <a:off x="206461" y="971531"/>
            <a:ext cx="360000" cy="360000"/>
            <a:chOff x="171460" y="1203413"/>
            <a:chExt cx="360000" cy="360000"/>
          </a:xfrm>
          <a:solidFill>
            <a:srgbClr val="E74C3C"/>
          </a:solidFill>
        </p:grpSpPr>
        <p:sp>
          <p:nvSpPr>
            <p:cNvPr id="20" name="Oval 19">
              <a:extLst>
                <a:ext uri="{FF2B5EF4-FFF2-40B4-BE49-F238E27FC236}">
                  <a16:creationId xmlns:a16="http://schemas.microsoft.com/office/drawing/2014/main" id="{92472FC4-6B27-1FB0-CD34-87FAE9E2906C}"/>
                </a:ext>
              </a:extLst>
            </p:cNvPr>
            <p:cNvSpPr/>
            <p:nvPr/>
          </p:nvSpPr>
          <p:spPr>
            <a:xfrm>
              <a:off x="171460" y="1203413"/>
              <a:ext cx="360000" cy="36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21" name="Graphic 19" descr="Tag with solid fill">
              <a:extLst>
                <a:ext uri="{FF2B5EF4-FFF2-40B4-BE49-F238E27FC236}">
                  <a16:creationId xmlns:a16="http://schemas.microsoft.com/office/drawing/2014/main" id="{CDD5DA7A-3371-13E1-1AB8-011781DE75FB}"/>
                </a:ext>
              </a:extLst>
            </p:cNvPr>
            <p:cNvSpPr/>
            <p:nvPr/>
          </p:nvSpPr>
          <p:spPr>
            <a:xfrm>
              <a:off x="247552" y="1284053"/>
              <a:ext cx="205256" cy="216895"/>
            </a:xfrm>
            <a:custGeom>
              <a:avLst/>
              <a:gdLst>
                <a:gd name="connsiteX0" fmla="*/ 58384 w 205256"/>
                <a:gd name="connsiteY0" fmla="*/ 81737 h 216895"/>
                <a:gd name="connsiteX1" fmla="*/ 46707 w 205256"/>
                <a:gd name="connsiteY1" fmla="*/ 70061 h 216895"/>
                <a:gd name="connsiteX2" fmla="*/ 52253 w 205256"/>
                <a:gd name="connsiteY2" fmla="*/ 60135 h 216895"/>
                <a:gd name="connsiteX3" fmla="*/ 52545 w 205256"/>
                <a:gd name="connsiteY3" fmla="*/ 67141 h 216895"/>
                <a:gd name="connsiteX4" fmla="*/ 58384 w 205256"/>
                <a:gd name="connsiteY4" fmla="*/ 72980 h 216895"/>
                <a:gd name="connsiteX5" fmla="*/ 64222 w 205256"/>
                <a:gd name="connsiteY5" fmla="*/ 67141 h 216895"/>
                <a:gd name="connsiteX6" fmla="*/ 63930 w 205256"/>
                <a:gd name="connsiteY6" fmla="*/ 59843 h 216895"/>
                <a:gd name="connsiteX7" fmla="*/ 70061 w 205256"/>
                <a:gd name="connsiteY7" fmla="*/ 70061 h 216895"/>
                <a:gd name="connsiteX8" fmla="*/ 58384 w 205256"/>
                <a:gd name="connsiteY8" fmla="*/ 81737 h 216895"/>
                <a:gd name="connsiteX9" fmla="*/ 202008 w 205256"/>
                <a:gd name="connsiteY9" fmla="*/ 131947 h 216895"/>
                <a:gd name="connsiteX10" fmla="*/ 120271 w 205256"/>
                <a:gd name="connsiteY10" fmla="*/ 50210 h 216895"/>
                <a:gd name="connsiteX11" fmla="*/ 112097 w 205256"/>
                <a:gd name="connsiteY11" fmla="*/ 46707 h 216895"/>
                <a:gd name="connsiteX12" fmla="*/ 61887 w 205256"/>
                <a:gd name="connsiteY12" fmla="*/ 46707 h 216895"/>
                <a:gd name="connsiteX13" fmla="*/ 42036 w 205256"/>
                <a:gd name="connsiteY13" fmla="*/ 29192 h 216895"/>
                <a:gd name="connsiteX14" fmla="*/ 31819 w 205256"/>
                <a:gd name="connsiteY14" fmla="*/ 27440 h 216895"/>
                <a:gd name="connsiteX15" fmla="*/ 11677 w 205256"/>
                <a:gd name="connsiteY15" fmla="*/ 5838 h 216895"/>
                <a:gd name="connsiteX16" fmla="*/ 5838 w 205256"/>
                <a:gd name="connsiteY16" fmla="*/ 0 h 216895"/>
                <a:gd name="connsiteX17" fmla="*/ 0 w 205256"/>
                <a:gd name="connsiteY17" fmla="*/ 5838 h 216895"/>
                <a:gd name="connsiteX18" fmla="*/ 30068 w 205256"/>
                <a:gd name="connsiteY18" fmla="*/ 39117 h 216895"/>
                <a:gd name="connsiteX19" fmla="*/ 39993 w 205256"/>
                <a:gd name="connsiteY19" fmla="*/ 40869 h 216895"/>
                <a:gd name="connsiteX20" fmla="*/ 50210 w 205256"/>
                <a:gd name="connsiteY20" fmla="*/ 48459 h 216895"/>
                <a:gd name="connsiteX21" fmla="*/ 35322 w 205256"/>
                <a:gd name="connsiteY21" fmla="*/ 70352 h 216895"/>
                <a:gd name="connsiteX22" fmla="*/ 35322 w 205256"/>
                <a:gd name="connsiteY22" fmla="*/ 123774 h 216895"/>
                <a:gd name="connsiteX23" fmla="*/ 38825 w 205256"/>
                <a:gd name="connsiteY23" fmla="*/ 131947 h 216895"/>
                <a:gd name="connsiteX24" fmla="*/ 120562 w 205256"/>
                <a:gd name="connsiteY24" fmla="*/ 213685 h 216895"/>
                <a:gd name="connsiteX25" fmla="*/ 128444 w 205256"/>
                <a:gd name="connsiteY25" fmla="*/ 216896 h 216895"/>
                <a:gd name="connsiteX26" fmla="*/ 136618 w 205256"/>
                <a:gd name="connsiteY26" fmla="*/ 213393 h 216895"/>
                <a:gd name="connsiteX27" fmla="*/ 201716 w 205256"/>
                <a:gd name="connsiteY27" fmla="*/ 148295 h 216895"/>
                <a:gd name="connsiteX28" fmla="*/ 202008 w 205256"/>
                <a:gd name="connsiteY28" fmla="*/ 131947 h 21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5256" h="216895">
                  <a:moveTo>
                    <a:pt x="58384" y="81737"/>
                  </a:moveTo>
                  <a:cubicBezTo>
                    <a:pt x="51962" y="81737"/>
                    <a:pt x="46707" y="76483"/>
                    <a:pt x="46707" y="70061"/>
                  </a:cubicBezTo>
                  <a:cubicBezTo>
                    <a:pt x="46707" y="65974"/>
                    <a:pt x="49042" y="62179"/>
                    <a:pt x="52253" y="60135"/>
                  </a:cubicBezTo>
                  <a:cubicBezTo>
                    <a:pt x="52253" y="62179"/>
                    <a:pt x="52545" y="64514"/>
                    <a:pt x="52545" y="67141"/>
                  </a:cubicBezTo>
                  <a:cubicBezTo>
                    <a:pt x="52545" y="70352"/>
                    <a:pt x="55173" y="72980"/>
                    <a:pt x="58384" y="72980"/>
                  </a:cubicBezTo>
                  <a:cubicBezTo>
                    <a:pt x="61595" y="72980"/>
                    <a:pt x="64222" y="70352"/>
                    <a:pt x="64222" y="67141"/>
                  </a:cubicBezTo>
                  <a:cubicBezTo>
                    <a:pt x="64222" y="64514"/>
                    <a:pt x="64222" y="62179"/>
                    <a:pt x="63930" y="59843"/>
                  </a:cubicBezTo>
                  <a:cubicBezTo>
                    <a:pt x="67433" y="61887"/>
                    <a:pt x="70061" y="65682"/>
                    <a:pt x="70061" y="70061"/>
                  </a:cubicBezTo>
                  <a:cubicBezTo>
                    <a:pt x="70061" y="76483"/>
                    <a:pt x="64806" y="81737"/>
                    <a:pt x="58384" y="81737"/>
                  </a:cubicBezTo>
                  <a:close/>
                  <a:moveTo>
                    <a:pt x="202008" y="131947"/>
                  </a:moveTo>
                  <a:lnTo>
                    <a:pt x="120271" y="50210"/>
                  </a:lnTo>
                  <a:cubicBezTo>
                    <a:pt x="117935" y="47875"/>
                    <a:pt x="115016" y="46707"/>
                    <a:pt x="112097" y="46707"/>
                  </a:cubicBezTo>
                  <a:lnTo>
                    <a:pt x="61887" y="46707"/>
                  </a:lnTo>
                  <a:cubicBezTo>
                    <a:pt x="58676" y="36490"/>
                    <a:pt x="52545" y="31235"/>
                    <a:pt x="42036" y="29192"/>
                  </a:cubicBezTo>
                  <a:cubicBezTo>
                    <a:pt x="38241" y="28608"/>
                    <a:pt x="35030" y="28024"/>
                    <a:pt x="31819" y="27440"/>
                  </a:cubicBezTo>
                  <a:cubicBezTo>
                    <a:pt x="15180" y="25105"/>
                    <a:pt x="11677" y="24521"/>
                    <a:pt x="11677" y="5838"/>
                  </a:cubicBezTo>
                  <a:cubicBezTo>
                    <a:pt x="11677" y="2627"/>
                    <a:pt x="9049" y="0"/>
                    <a:pt x="5838" y="0"/>
                  </a:cubicBezTo>
                  <a:cubicBezTo>
                    <a:pt x="2627" y="0"/>
                    <a:pt x="0" y="2627"/>
                    <a:pt x="0" y="5838"/>
                  </a:cubicBezTo>
                  <a:cubicBezTo>
                    <a:pt x="0" y="33279"/>
                    <a:pt x="10801" y="36198"/>
                    <a:pt x="30068" y="39117"/>
                  </a:cubicBezTo>
                  <a:cubicBezTo>
                    <a:pt x="32987" y="39701"/>
                    <a:pt x="36198" y="39993"/>
                    <a:pt x="39993" y="40869"/>
                  </a:cubicBezTo>
                  <a:cubicBezTo>
                    <a:pt x="43788" y="41744"/>
                    <a:pt x="47875" y="42328"/>
                    <a:pt x="50210" y="48459"/>
                  </a:cubicBezTo>
                  <a:cubicBezTo>
                    <a:pt x="41452" y="51962"/>
                    <a:pt x="35322" y="60427"/>
                    <a:pt x="35322" y="70352"/>
                  </a:cubicBezTo>
                  <a:lnTo>
                    <a:pt x="35322" y="123774"/>
                  </a:lnTo>
                  <a:cubicBezTo>
                    <a:pt x="35322" y="126985"/>
                    <a:pt x="36490" y="129904"/>
                    <a:pt x="38825" y="131947"/>
                  </a:cubicBezTo>
                  <a:lnTo>
                    <a:pt x="120562" y="213685"/>
                  </a:lnTo>
                  <a:cubicBezTo>
                    <a:pt x="122606" y="216020"/>
                    <a:pt x="125525" y="216896"/>
                    <a:pt x="128444" y="216896"/>
                  </a:cubicBezTo>
                  <a:cubicBezTo>
                    <a:pt x="131363" y="216896"/>
                    <a:pt x="134283" y="215728"/>
                    <a:pt x="136618" y="213393"/>
                  </a:cubicBezTo>
                  <a:lnTo>
                    <a:pt x="201716" y="148295"/>
                  </a:lnTo>
                  <a:cubicBezTo>
                    <a:pt x="206387" y="143916"/>
                    <a:pt x="206387" y="136326"/>
                    <a:pt x="202008" y="131947"/>
                  </a:cubicBezTo>
                  <a:close/>
                </a:path>
              </a:pathLst>
            </a:custGeom>
            <a:solidFill>
              <a:schemeClr val="bg1"/>
            </a:solidFill>
            <a:ln w="2877" cap="flat">
              <a:noFill/>
              <a:prstDash val="solid"/>
              <a:miter/>
            </a:ln>
          </p:spPr>
          <p:txBody>
            <a:bodyPr rtlCol="0" anchor="ctr"/>
            <a:lstStyle/>
            <a:p>
              <a:endParaRPr lang="en-GB" sz="800"/>
            </a:p>
          </p:txBody>
        </p:sp>
      </p:grpSp>
      <p:grpSp>
        <p:nvGrpSpPr>
          <p:cNvPr id="42" name="Group 41">
            <a:extLst>
              <a:ext uri="{FF2B5EF4-FFF2-40B4-BE49-F238E27FC236}">
                <a16:creationId xmlns:a16="http://schemas.microsoft.com/office/drawing/2014/main" id="{3FF1707C-4F81-63E7-713A-7BF3749A1BA9}"/>
              </a:ext>
            </a:extLst>
          </p:cNvPr>
          <p:cNvGrpSpPr/>
          <p:nvPr/>
        </p:nvGrpSpPr>
        <p:grpSpPr>
          <a:xfrm>
            <a:off x="259237" y="1431632"/>
            <a:ext cx="192530" cy="2611704"/>
            <a:chOff x="656045" y="854414"/>
            <a:chExt cx="192530" cy="2611704"/>
          </a:xfrm>
          <a:solidFill>
            <a:srgbClr val="E74C3C"/>
          </a:solidFill>
        </p:grpSpPr>
        <p:sp>
          <p:nvSpPr>
            <p:cNvPr id="24" name="Oval 23">
              <a:extLst>
                <a:ext uri="{FF2B5EF4-FFF2-40B4-BE49-F238E27FC236}">
                  <a16:creationId xmlns:a16="http://schemas.microsoft.com/office/drawing/2014/main" id="{A10DAEE2-3DFA-23EA-248C-9B8AAE0B6C46}"/>
                </a:ext>
              </a:extLst>
            </p:cNvPr>
            <p:cNvSpPr/>
            <p:nvPr/>
          </p:nvSpPr>
          <p:spPr>
            <a:xfrm>
              <a:off x="673647" y="854414"/>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5" name="Oval 24">
              <a:extLst>
                <a:ext uri="{FF2B5EF4-FFF2-40B4-BE49-F238E27FC236}">
                  <a16:creationId xmlns:a16="http://schemas.microsoft.com/office/drawing/2014/main" id="{B24CDE4B-B7D4-C3A2-CB55-F3044948F077}"/>
                </a:ext>
              </a:extLst>
            </p:cNvPr>
            <p:cNvSpPr/>
            <p:nvPr/>
          </p:nvSpPr>
          <p:spPr>
            <a:xfrm>
              <a:off x="656045" y="162725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6" name="Oval 25">
              <a:extLst>
                <a:ext uri="{FF2B5EF4-FFF2-40B4-BE49-F238E27FC236}">
                  <a16:creationId xmlns:a16="http://schemas.microsoft.com/office/drawing/2014/main" id="{C3E5F8A2-2B41-8E86-0436-BDF74AFDFE2A}"/>
                </a:ext>
              </a:extLst>
            </p:cNvPr>
            <p:cNvSpPr/>
            <p:nvPr/>
          </p:nvSpPr>
          <p:spPr>
            <a:xfrm>
              <a:off x="673283" y="2518354"/>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1" name="Oval 40">
              <a:extLst>
                <a:ext uri="{FF2B5EF4-FFF2-40B4-BE49-F238E27FC236}">
                  <a16:creationId xmlns:a16="http://schemas.microsoft.com/office/drawing/2014/main" id="{4EA49B39-21CC-88DA-6C00-F3FE323AC269}"/>
                </a:ext>
              </a:extLst>
            </p:cNvPr>
            <p:cNvSpPr/>
            <p:nvPr/>
          </p:nvSpPr>
          <p:spPr>
            <a:xfrm>
              <a:off x="673283" y="329119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63" name="Group 62">
            <a:extLst>
              <a:ext uri="{FF2B5EF4-FFF2-40B4-BE49-F238E27FC236}">
                <a16:creationId xmlns:a16="http://schemas.microsoft.com/office/drawing/2014/main" id="{FD3BCA95-FB56-DDAA-6F06-3C2AFE1AEF4C}"/>
              </a:ext>
            </a:extLst>
          </p:cNvPr>
          <p:cNvGrpSpPr/>
          <p:nvPr/>
        </p:nvGrpSpPr>
        <p:grpSpPr>
          <a:xfrm>
            <a:off x="2532786" y="1453201"/>
            <a:ext cx="188272" cy="2620149"/>
            <a:chOff x="660401" y="854414"/>
            <a:chExt cx="188272" cy="2620149"/>
          </a:xfrm>
          <a:solidFill>
            <a:srgbClr val="34495E"/>
          </a:solidFill>
        </p:grpSpPr>
        <p:sp>
          <p:nvSpPr>
            <p:cNvPr id="64" name="Oval 63">
              <a:extLst>
                <a:ext uri="{FF2B5EF4-FFF2-40B4-BE49-F238E27FC236}">
                  <a16:creationId xmlns:a16="http://schemas.microsoft.com/office/drawing/2014/main" id="{54D6BE3D-2705-1EFF-9554-F713F198C06C}"/>
                </a:ext>
              </a:extLst>
            </p:cNvPr>
            <p:cNvSpPr/>
            <p:nvPr/>
          </p:nvSpPr>
          <p:spPr>
            <a:xfrm>
              <a:off x="673647" y="854414"/>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5" name="Oval 64">
              <a:extLst>
                <a:ext uri="{FF2B5EF4-FFF2-40B4-BE49-F238E27FC236}">
                  <a16:creationId xmlns:a16="http://schemas.microsoft.com/office/drawing/2014/main" id="{12FA7188-B9B6-C1A0-A731-FBBCC1C2BD3A}"/>
                </a:ext>
              </a:extLst>
            </p:cNvPr>
            <p:cNvSpPr/>
            <p:nvPr/>
          </p:nvSpPr>
          <p:spPr>
            <a:xfrm>
              <a:off x="673745" y="1605681"/>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6" name="Oval 65">
              <a:extLst>
                <a:ext uri="{FF2B5EF4-FFF2-40B4-BE49-F238E27FC236}">
                  <a16:creationId xmlns:a16="http://schemas.microsoft.com/office/drawing/2014/main" id="{08FABE2F-56A0-3884-D7C5-8EC7B9096914}"/>
                </a:ext>
              </a:extLst>
            </p:cNvPr>
            <p:cNvSpPr/>
            <p:nvPr/>
          </p:nvSpPr>
          <p:spPr>
            <a:xfrm>
              <a:off x="672133" y="2500362"/>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7" name="Oval 66">
              <a:extLst>
                <a:ext uri="{FF2B5EF4-FFF2-40B4-BE49-F238E27FC236}">
                  <a16:creationId xmlns:a16="http://schemas.microsoft.com/office/drawing/2014/main" id="{5CF6FDA5-1167-DED4-BE3F-06356EEC7F2E}"/>
                </a:ext>
              </a:extLst>
            </p:cNvPr>
            <p:cNvSpPr/>
            <p:nvPr/>
          </p:nvSpPr>
          <p:spPr>
            <a:xfrm>
              <a:off x="660401" y="3299635"/>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68" name="Group 67">
            <a:extLst>
              <a:ext uri="{FF2B5EF4-FFF2-40B4-BE49-F238E27FC236}">
                <a16:creationId xmlns:a16="http://schemas.microsoft.com/office/drawing/2014/main" id="{E55A6E15-0F33-1C7A-7E9E-ADA433F11412}"/>
              </a:ext>
            </a:extLst>
          </p:cNvPr>
          <p:cNvGrpSpPr/>
          <p:nvPr/>
        </p:nvGrpSpPr>
        <p:grpSpPr>
          <a:xfrm>
            <a:off x="5435548" y="1453201"/>
            <a:ext cx="180483" cy="2620149"/>
            <a:chOff x="668092" y="854414"/>
            <a:chExt cx="180483" cy="2620149"/>
          </a:xfrm>
          <a:solidFill>
            <a:srgbClr val="16A085"/>
          </a:solidFill>
        </p:grpSpPr>
        <p:sp>
          <p:nvSpPr>
            <p:cNvPr id="69" name="Oval 68">
              <a:extLst>
                <a:ext uri="{FF2B5EF4-FFF2-40B4-BE49-F238E27FC236}">
                  <a16:creationId xmlns:a16="http://schemas.microsoft.com/office/drawing/2014/main" id="{E8EBDFB6-B386-8E37-EE8B-0403349425C6}"/>
                </a:ext>
              </a:extLst>
            </p:cNvPr>
            <p:cNvSpPr/>
            <p:nvPr/>
          </p:nvSpPr>
          <p:spPr>
            <a:xfrm>
              <a:off x="673647" y="854414"/>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70" name="Oval 69">
              <a:extLst>
                <a:ext uri="{FF2B5EF4-FFF2-40B4-BE49-F238E27FC236}">
                  <a16:creationId xmlns:a16="http://schemas.microsoft.com/office/drawing/2014/main" id="{7DDA41A3-A1C8-E5B7-D57E-1FA840F88E97}"/>
                </a:ext>
              </a:extLst>
            </p:cNvPr>
            <p:cNvSpPr/>
            <p:nvPr/>
          </p:nvSpPr>
          <p:spPr>
            <a:xfrm>
              <a:off x="668092" y="1605681"/>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71" name="Oval 70">
              <a:extLst>
                <a:ext uri="{FF2B5EF4-FFF2-40B4-BE49-F238E27FC236}">
                  <a16:creationId xmlns:a16="http://schemas.microsoft.com/office/drawing/2014/main" id="{11C6ACBC-9BC0-4684-A804-22E73585DF53}"/>
                </a:ext>
              </a:extLst>
            </p:cNvPr>
            <p:cNvSpPr/>
            <p:nvPr/>
          </p:nvSpPr>
          <p:spPr>
            <a:xfrm>
              <a:off x="668092" y="2496785"/>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72" name="Oval 71">
              <a:extLst>
                <a:ext uri="{FF2B5EF4-FFF2-40B4-BE49-F238E27FC236}">
                  <a16:creationId xmlns:a16="http://schemas.microsoft.com/office/drawing/2014/main" id="{8DF6CD3D-AFC0-480F-F413-8979A59C4CEA}"/>
                </a:ext>
              </a:extLst>
            </p:cNvPr>
            <p:cNvSpPr/>
            <p:nvPr/>
          </p:nvSpPr>
          <p:spPr>
            <a:xfrm>
              <a:off x="668092" y="3299635"/>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78" name="Group 77">
            <a:extLst>
              <a:ext uri="{FF2B5EF4-FFF2-40B4-BE49-F238E27FC236}">
                <a16:creationId xmlns:a16="http://schemas.microsoft.com/office/drawing/2014/main" id="{4714F6E1-DF6C-195D-14AD-1DFD75E88D2F}"/>
              </a:ext>
            </a:extLst>
          </p:cNvPr>
          <p:cNvGrpSpPr/>
          <p:nvPr/>
        </p:nvGrpSpPr>
        <p:grpSpPr>
          <a:xfrm>
            <a:off x="7993347" y="1453201"/>
            <a:ext cx="195999" cy="2620149"/>
            <a:chOff x="7356928" y="854414"/>
            <a:chExt cx="195999" cy="2620149"/>
          </a:xfrm>
          <a:solidFill>
            <a:srgbClr val="7F8C8D"/>
          </a:solidFill>
        </p:grpSpPr>
        <p:sp>
          <p:nvSpPr>
            <p:cNvPr id="74" name="Oval 73">
              <a:extLst>
                <a:ext uri="{FF2B5EF4-FFF2-40B4-BE49-F238E27FC236}">
                  <a16:creationId xmlns:a16="http://schemas.microsoft.com/office/drawing/2014/main" id="{34DEF6DF-403F-996C-13A7-78843BFB4ABA}"/>
                </a:ext>
              </a:extLst>
            </p:cNvPr>
            <p:cNvSpPr/>
            <p:nvPr/>
          </p:nvSpPr>
          <p:spPr>
            <a:xfrm>
              <a:off x="7364459" y="854414"/>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75" name="Oval 74">
              <a:extLst>
                <a:ext uri="{FF2B5EF4-FFF2-40B4-BE49-F238E27FC236}">
                  <a16:creationId xmlns:a16="http://schemas.microsoft.com/office/drawing/2014/main" id="{19DEEBDC-72D6-B642-3207-3AD59F0B35D6}"/>
                </a:ext>
              </a:extLst>
            </p:cNvPr>
            <p:cNvSpPr/>
            <p:nvPr/>
          </p:nvSpPr>
          <p:spPr>
            <a:xfrm>
              <a:off x="7364459" y="1633865"/>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76" name="Oval 75">
              <a:extLst>
                <a:ext uri="{FF2B5EF4-FFF2-40B4-BE49-F238E27FC236}">
                  <a16:creationId xmlns:a16="http://schemas.microsoft.com/office/drawing/2014/main" id="{1E8ED5D8-55CD-FCBB-88C8-F9E3762D0217}"/>
                </a:ext>
              </a:extLst>
            </p:cNvPr>
            <p:cNvSpPr/>
            <p:nvPr/>
          </p:nvSpPr>
          <p:spPr>
            <a:xfrm>
              <a:off x="7356928" y="2496785"/>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77" name="Oval 76">
              <a:extLst>
                <a:ext uri="{FF2B5EF4-FFF2-40B4-BE49-F238E27FC236}">
                  <a16:creationId xmlns:a16="http://schemas.microsoft.com/office/drawing/2014/main" id="{475615E8-81EF-CAB5-5562-1FF512F66BE7}"/>
                </a:ext>
              </a:extLst>
            </p:cNvPr>
            <p:cNvSpPr/>
            <p:nvPr/>
          </p:nvSpPr>
          <p:spPr>
            <a:xfrm>
              <a:off x="7377999" y="3299635"/>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44" name="Group 43">
            <a:extLst>
              <a:ext uri="{FF2B5EF4-FFF2-40B4-BE49-F238E27FC236}">
                <a16:creationId xmlns:a16="http://schemas.microsoft.com/office/drawing/2014/main" id="{8DCA6100-28C0-C826-84B3-A8C7F5641F46}"/>
              </a:ext>
            </a:extLst>
          </p:cNvPr>
          <p:cNvGrpSpPr/>
          <p:nvPr/>
        </p:nvGrpSpPr>
        <p:grpSpPr>
          <a:xfrm>
            <a:off x="5369409" y="972505"/>
            <a:ext cx="388387" cy="360000"/>
            <a:chOff x="5219042" y="367306"/>
            <a:chExt cx="360000" cy="360000"/>
          </a:xfrm>
        </p:grpSpPr>
        <p:sp>
          <p:nvSpPr>
            <p:cNvPr id="8" name="Oval 7">
              <a:extLst>
                <a:ext uri="{FF2B5EF4-FFF2-40B4-BE49-F238E27FC236}">
                  <a16:creationId xmlns:a16="http://schemas.microsoft.com/office/drawing/2014/main" id="{0B34AF2F-57E1-8491-1A44-05EC81DB6DC7}"/>
                </a:ext>
              </a:extLst>
            </p:cNvPr>
            <p:cNvSpPr/>
            <p:nvPr/>
          </p:nvSpPr>
          <p:spPr>
            <a:xfrm>
              <a:off x="5219042" y="367306"/>
              <a:ext cx="360000" cy="36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7" name="Free-form: Shape 16">
              <a:extLst>
                <a:ext uri="{FF2B5EF4-FFF2-40B4-BE49-F238E27FC236}">
                  <a16:creationId xmlns:a16="http://schemas.microsoft.com/office/drawing/2014/main" id="{F069FC75-8C57-2E8E-18A9-A463606D1E02}"/>
                </a:ext>
              </a:extLst>
            </p:cNvPr>
            <p:cNvSpPr/>
            <p:nvPr/>
          </p:nvSpPr>
          <p:spPr>
            <a:xfrm>
              <a:off x="5323529" y="477154"/>
              <a:ext cx="165513" cy="186713"/>
            </a:xfrm>
            <a:custGeom>
              <a:avLst/>
              <a:gdLst>
                <a:gd name="connsiteX0" fmla="*/ 143058 w 165513"/>
                <a:gd name="connsiteY0" fmla="*/ 139122 h 186713"/>
                <a:gd name="connsiteX1" fmla="*/ 165508 w 165513"/>
                <a:gd name="connsiteY1" fmla="*/ 186507 h 186713"/>
                <a:gd name="connsiteX2" fmla="*/ 165387 w 165513"/>
                <a:gd name="connsiteY2" fmla="*/ 186709 h 186713"/>
                <a:gd name="connsiteX3" fmla="*/ 165212 w 165513"/>
                <a:gd name="connsiteY3" fmla="*/ 186646 h 186713"/>
                <a:gd name="connsiteX4" fmla="*/ 150176 w 165513"/>
                <a:gd name="connsiteY4" fmla="*/ 172606 h 186713"/>
                <a:gd name="connsiteX5" fmla="*/ 150176 w 165513"/>
                <a:gd name="connsiteY5" fmla="*/ 172606 h 186713"/>
                <a:gd name="connsiteX6" fmla="*/ 133237 w 165513"/>
                <a:gd name="connsiteY6" fmla="*/ 141099 h 186713"/>
                <a:gd name="connsiteX7" fmla="*/ 133125 w 165513"/>
                <a:gd name="connsiteY7" fmla="*/ 141049 h 186713"/>
                <a:gd name="connsiteX8" fmla="*/ 119759 w 165513"/>
                <a:gd name="connsiteY8" fmla="*/ 139353 h 186713"/>
                <a:gd name="connsiteX9" fmla="*/ 88433 w 165513"/>
                <a:gd name="connsiteY9" fmla="*/ 116232 h 186713"/>
                <a:gd name="connsiteX10" fmla="*/ 88523 w 165513"/>
                <a:gd name="connsiteY10" fmla="*/ 116090 h 186713"/>
                <a:gd name="connsiteX11" fmla="*/ 107950 w 165513"/>
                <a:gd name="connsiteY11" fmla="*/ 111485 h 186713"/>
                <a:gd name="connsiteX12" fmla="*/ 108219 w 165513"/>
                <a:gd name="connsiteY12" fmla="*/ 110836 h 186713"/>
                <a:gd name="connsiteX13" fmla="*/ 107652 w 165513"/>
                <a:gd name="connsiteY13" fmla="*/ 110541 h 186713"/>
                <a:gd name="connsiteX14" fmla="*/ 107637 w 165513"/>
                <a:gd name="connsiteY14" fmla="*/ 110541 h 186713"/>
                <a:gd name="connsiteX15" fmla="*/ 72236 w 165513"/>
                <a:gd name="connsiteY15" fmla="*/ 97284 h 186713"/>
                <a:gd name="connsiteX16" fmla="*/ 54583 w 165513"/>
                <a:gd name="connsiteY16" fmla="*/ 79351 h 186713"/>
                <a:gd name="connsiteX17" fmla="*/ 27111 w 165513"/>
                <a:gd name="connsiteY17" fmla="*/ 58611 h 186713"/>
                <a:gd name="connsiteX18" fmla="*/ 26931 w 165513"/>
                <a:gd name="connsiteY18" fmla="*/ 57029 h 186713"/>
                <a:gd name="connsiteX19" fmla="*/ 27608 w 165513"/>
                <a:gd name="connsiteY19" fmla="*/ 56622 h 186713"/>
                <a:gd name="connsiteX20" fmla="*/ 44788 w 165513"/>
                <a:gd name="connsiteY20" fmla="*/ 49544 h 186713"/>
                <a:gd name="connsiteX21" fmla="*/ 45004 w 165513"/>
                <a:gd name="connsiteY21" fmla="*/ 49186 h 186713"/>
                <a:gd name="connsiteX22" fmla="*/ 44571 w 165513"/>
                <a:gd name="connsiteY22" fmla="*/ 48632 h 186713"/>
                <a:gd name="connsiteX23" fmla="*/ 44360 w 165513"/>
                <a:gd name="connsiteY23" fmla="*/ 48651 h 186713"/>
                <a:gd name="connsiteX24" fmla="*/ 20306 w 165513"/>
                <a:gd name="connsiteY24" fmla="*/ 49357 h 186713"/>
                <a:gd name="connsiteX25" fmla="*/ 8330 w 165513"/>
                <a:gd name="connsiteY25" fmla="*/ 41939 h 186713"/>
                <a:gd name="connsiteX26" fmla="*/ 4200 w 165513"/>
                <a:gd name="connsiteY26" fmla="*/ 10150 h 186713"/>
                <a:gd name="connsiteX27" fmla="*/ 35721 w 165513"/>
                <a:gd name="connsiteY27" fmla="*/ 431 h 186713"/>
                <a:gd name="connsiteX28" fmla="*/ 55019 w 165513"/>
                <a:gd name="connsiteY28" fmla="*/ 15272 h 186713"/>
                <a:gd name="connsiteX29" fmla="*/ 57333 w 165513"/>
                <a:gd name="connsiteY29" fmla="*/ 24132 h 186713"/>
                <a:gd name="connsiteX30" fmla="*/ 57830 w 165513"/>
                <a:gd name="connsiteY30" fmla="*/ 24630 h 186713"/>
                <a:gd name="connsiteX31" fmla="*/ 58328 w 165513"/>
                <a:gd name="connsiteY31" fmla="*/ 24132 h 186713"/>
                <a:gd name="connsiteX32" fmla="*/ 58522 w 165513"/>
                <a:gd name="connsiteY32" fmla="*/ 22641 h 186713"/>
                <a:gd name="connsiteX33" fmla="*/ 57743 w 165513"/>
                <a:gd name="connsiteY33" fmla="*/ 7845 h 186713"/>
                <a:gd name="connsiteX34" fmla="*/ 58547 w 165513"/>
                <a:gd name="connsiteY34" fmla="*/ 6511 h 186713"/>
                <a:gd name="connsiteX35" fmla="*/ 59195 w 165513"/>
                <a:gd name="connsiteY35" fmla="*/ 6547 h 186713"/>
                <a:gd name="connsiteX36" fmla="*/ 92013 w 165513"/>
                <a:gd name="connsiteY36" fmla="*/ 24791 h 186713"/>
                <a:gd name="connsiteX37" fmla="*/ 124085 w 165513"/>
                <a:gd name="connsiteY37" fmla="*/ 53763 h 186713"/>
                <a:gd name="connsiteX38" fmla="*/ 133284 w 165513"/>
                <a:gd name="connsiteY38" fmla="*/ 78923 h 186713"/>
                <a:gd name="connsiteX39" fmla="*/ 131335 w 165513"/>
                <a:gd name="connsiteY39" fmla="*/ 90360 h 186713"/>
                <a:gd name="connsiteX40" fmla="*/ 131633 w 165513"/>
                <a:gd name="connsiteY40" fmla="*/ 90997 h 186713"/>
                <a:gd name="connsiteX41" fmla="*/ 132228 w 165513"/>
                <a:gd name="connsiteY41" fmla="*/ 90788 h 186713"/>
                <a:gd name="connsiteX42" fmla="*/ 138941 w 165513"/>
                <a:gd name="connsiteY42" fmla="*/ 75343 h 186713"/>
                <a:gd name="connsiteX43" fmla="*/ 139144 w 165513"/>
                <a:gd name="connsiteY43" fmla="*/ 75311 h 186713"/>
                <a:gd name="connsiteX44" fmla="*/ 152513 w 165513"/>
                <a:gd name="connsiteY44" fmla="*/ 116333 h 186713"/>
                <a:gd name="connsiteX45" fmla="*/ 147197 w 165513"/>
                <a:gd name="connsiteY45" fmla="*/ 134199 h 186713"/>
                <a:gd name="connsiteX46" fmla="*/ 147043 w 165513"/>
                <a:gd name="connsiteY46" fmla="*/ 134202 h 186713"/>
                <a:gd name="connsiteX47" fmla="*/ 147023 w 165513"/>
                <a:gd name="connsiteY47" fmla="*/ 134177 h 186713"/>
                <a:gd name="connsiteX48" fmla="*/ 105431 w 165513"/>
                <a:gd name="connsiteY48" fmla="*/ 76286 h 186713"/>
                <a:gd name="connsiteX49" fmla="*/ 71390 w 165513"/>
                <a:gd name="connsiteY49" fmla="*/ 48641 h 186713"/>
                <a:gd name="connsiteX50" fmla="*/ 65764 w 165513"/>
                <a:gd name="connsiteY50" fmla="*/ 46155 h 186713"/>
                <a:gd name="connsiteX51" fmla="*/ 65132 w 165513"/>
                <a:gd name="connsiteY51" fmla="*/ 46464 h 186713"/>
                <a:gd name="connsiteX52" fmla="*/ 65344 w 165513"/>
                <a:gd name="connsiteY52" fmla="*/ 47050 h 186713"/>
                <a:gd name="connsiteX53" fmla="*/ 93831 w 165513"/>
                <a:gd name="connsiteY53" fmla="*/ 70883 h 186713"/>
                <a:gd name="connsiteX54" fmla="*/ 141372 w 165513"/>
                <a:gd name="connsiteY54" fmla="*/ 136104 h 186713"/>
                <a:gd name="connsiteX55" fmla="*/ 143058 w 165513"/>
                <a:gd name="connsiteY55" fmla="*/ 139122 h 186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65513" h="186713">
                  <a:moveTo>
                    <a:pt x="143058" y="139122"/>
                  </a:moveTo>
                  <a:cubicBezTo>
                    <a:pt x="148644" y="148162"/>
                    <a:pt x="160566" y="168671"/>
                    <a:pt x="165508" y="186507"/>
                  </a:cubicBezTo>
                  <a:cubicBezTo>
                    <a:pt x="165531" y="186596"/>
                    <a:pt x="165477" y="186686"/>
                    <a:pt x="165387" y="186709"/>
                  </a:cubicBezTo>
                  <a:cubicBezTo>
                    <a:pt x="165322" y="186725"/>
                    <a:pt x="165252" y="186701"/>
                    <a:pt x="165212" y="186646"/>
                  </a:cubicBezTo>
                  <a:cubicBezTo>
                    <a:pt x="160803" y="181359"/>
                    <a:pt x="155752" y="176643"/>
                    <a:pt x="150176" y="172606"/>
                  </a:cubicBezTo>
                  <a:lnTo>
                    <a:pt x="150176" y="172606"/>
                  </a:lnTo>
                  <a:cubicBezTo>
                    <a:pt x="150104" y="172400"/>
                    <a:pt x="145847" y="160272"/>
                    <a:pt x="133237" y="141099"/>
                  </a:cubicBezTo>
                  <a:cubicBezTo>
                    <a:pt x="133213" y="141061"/>
                    <a:pt x="133169" y="141042"/>
                    <a:pt x="133125" y="141049"/>
                  </a:cubicBezTo>
                  <a:cubicBezTo>
                    <a:pt x="128600" y="141448"/>
                    <a:pt x="124042" y="140869"/>
                    <a:pt x="119759" y="139353"/>
                  </a:cubicBezTo>
                  <a:cubicBezTo>
                    <a:pt x="102314" y="134510"/>
                    <a:pt x="89676" y="117930"/>
                    <a:pt x="88433" y="116232"/>
                  </a:cubicBezTo>
                  <a:cubicBezTo>
                    <a:pt x="88384" y="116164"/>
                    <a:pt x="88433" y="116090"/>
                    <a:pt x="88523" y="116090"/>
                  </a:cubicBezTo>
                  <a:cubicBezTo>
                    <a:pt x="95260" y="116013"/>
                    <a:pt x="101895" y="114440"/>
                    <a:pt x="107950" y="111485"/>
                  </a:cubicBezTo>
                  <a:cubicBezTo>
                    <a:pt x="108204" y="111380"/>
                    <a:pt x="108324" y="111089"/>
                    <a:pt x="108219" y="110836"/>
                  </a:cubicBezTo>
                  <a:cubicBezTo>
                    <a:pt x="108127" y="110612"/>
                    <a:pt x="107887" y="110488"/>
                    <a:pt x="107652" y="110541"/>
                  </a:cubicBezTo>
                  <a:lnTo>
                    <a:pt x="107637" y="110541"/>
                  </a:lnTo>
                  <a:cubicBezTo>
                    <a:pt x="94327" y="112650"/>
                    <a:pt x="80886" y="107617"/>
                    <a:pt x="72236" y="97284"/>
                  </a:cubicBezTo>
                  <a:cubicBezTo>
                    <a:pt x="66862" y="90824"/>
                    <a:pt x="60958" y="84825"/>
                    <a:pt x="54583" y="79351"/>
                  </a:cubicBezTo>
                  <a:cubicBezTo>
                    <a:pt x="46585" y="72482"/>
                    <a:pt x="36464" y="65662"/>
                    <a:pt x="27111" y="58611"/>
                  </a:cubicBezTo>
                  <a:cubicBezTo>
                    <a:pt x="26624" y="58224"/>
                    <a:pt x="26544" y="57515"/>
                    <a:pt x="26931" y="57029"/>
                  </a:cubicBezTo>
                  <a:cubicBezTo>
                    <a:pt x="27100" y="56816"/>
                    <a:pt x="27341" y="56671"/>
                    <a:pt x="27608" y="56622"/>
                  </a:cubicBezTo>
                  <a:cubicBezTo>
                    <a:pt x="33762" y="55473"/>
                    <a:pt x="39611" y="53063"/>
                    <a:pt x="44788" y="49544"/>
                  </a:cubicBezTo>
                  <a:cubicBezTo>
                    <a:pt x="44909" y="49462"/>
                    <a:pt x="44988" y="49331"/>
                    <a:pt x="45004" y="49186"/>
                  </a:cubicBezTo>
                  <a:cubicBezTo>
                    <a:pt x="45038" y="48913"/>
                    <a:pt x="44844" y="48665"/>
                    <a:pt x="44571" y="48632"/>
                  </a:cubicBezTo>
                  <a:cubicBezTo>
                    <a:pt x="44500" y="48623"/>
                    <a:pt x="44428" y="48630"/>
                    <a:pt x="44360" y="48651"/>
                  </a:cubicBezTo>
                  <a:cubicBezTo>
                    <a:pt x="36550" y="51037"/>
                    <a:pt x="28243" y="51281"/>
                    <a:pt x="20306" y="49357"/>
                  </a:cubicBezTo>
                  <a:cubicBezTo>
                    <a:pt x="15634" y="48204"/>
                    <a:pt x="11444" y="45608"/>
                    <a:pt x="8330" y="41939"/>
                  </a:cubicBezTo>
                  <a:cubicBezTo>
                    <a:pt x="49" y="32265"/>
                    <a:pt x="-3355" y="21865"/>
                    <a:pt x="4200" y="10150"/>
                  </a:cubicBezTo>
                  <a:cubicBezTo>
                    <a:pt x="9349" y="2162"/>
                    <a:pt x="20836" y="-1287"/>
                    <a:pt x="35721" y="431"/>
                  </a:cubicBezTo>
                  <a:cubicBezTo>
                    <a:pt x="44432" y="1356"/>
                    <a:pt x="51888" y="7089"/>
                    <a:pt x="55019" y="15272"/>
                  </a:cubicBezTo>
                  <a:cubicBezTo>
                    <a:pt x="56088" y="18139"/>
                    <a:pt x="56864" y="21108"/>
                    <a:pt x="57333" y="24132"/>
                  </a:cubicBezTo>
                  <a:cubicBezTo>
                    <a:pt x="57333" y="24407"/>
                    <a:pt x="57556" y="24630"/>
                    <a:pt x="57830" y="24630"/>
                  </a:cubicBezTo>
                  <a:cubicBezTo>
                    <a:pt x="58105" y="24630"/>
                    <a:pt x="58328" y="24407"/>
                    <a:pt x="58328" y="24132"/>
                  </a:cubicBezTo>
                  <a:cubicBezTo>
                    <a:pt x="58402" y="23635"/>
                    <a:pt x="58464" y="23138"/>
                    <a:pt x="58522" y="22641"/>
                  </a:cubicBezTo>
                  <a:cubicBezTo>
                    <a:pt x="59075" y="17700"/>
                    <a:pt x="58812" y="12701"/>
                    <a:pt x="57743" y="7845"/>
                  </a:cubicBezTo>
                  <a:cubicBezTo>
                    <a:pt x="57597" y="7255"/>
                    <a:pt x="57957" y="6658"/>
                    <a:pt x="58547" y="6511"/>
                  </a:cubicBezTo>
                  <a:cubicBezTo>
                    <a:pt x="58762" y="6458"/>
                    <a:pt x="58988" y="6471"/>
                    <a:pt x="59195" y="6547"/>
                  </a:cubicBezTo>
                  <a:cubicBezTo>
                    <a:pt x="70859" y="11223"/>
                    <a:pt x="81886" y="17353"/>
                    <a:pt x="92013" y="24791"/>
                  </a:cubicBezTo>
                  <a:cubicBezTo>
                    <a:pt x="103742" y="33233"/>
                    <a:pt x="114499" y="42950"/>
                    <a:pt x="124085" y="53763"/>
                  </a:cubicBezTo>
                  <a:cubicBezTo>
                    <a:pt x="130239" y="60675"/>
                    <a:pt x="133529" y="69672"/>
                    <a:pt x="133284" y="78923"/>
                  </a:cubicBezTo>
                  <a:cubicBezTo>
                    <a:pt x="133131" y="82804"/>
                    <a:pt x="132475" y="86648"/>
                    <a:pt x="131335" y="90360"/>
                  </a:cubicBezTo>
                  <a:cubicBezTo>
                    <a:pt x="131242" y="90618"/>
                    <a:pt x="131375" y="90904"/>
                    <a:pt x="131633" y="90997"/>
                  </a:cubicBezTo>
                  <a:cubicBezTo>
                    <a:pt x="131856" y="91078"/>
                    <a:pt x="132105" y="90991"/>
                    <a:pt x="132228" y="90788"/>
                  </a:cubicBezTo>
                  <a:cubicBezTo>
                    <a:pt x="135409" y="86103"/>
                    <a:pt x="137686" y="80865"/>
                    <a:pt x="138941" y="75343"/>
                  </a:cubicBezTo>
                  <a:lnTo>
                    <a:pt x="139144" y="75311"/>
                  </a:lnTo>
                  <a:cubicBezTo>
                    <a:pt x="145077" y="86693"/>
                    <a:pt x="151503" y="104519"/>
                    <a:pt x="152513" y="116333"/>
                  </a:cubicBezTo>
                  <a:cubicBezTo>
                    <a:pt x="153152" y="123822"/>
                    <a:pt x="151051" y="130540"/>
                    <a:pt x="147197" y="134199"/>
                  </a:cubicBezTo>
                  <a:cubicBezTo>
                    <a:pt x="147155" y="134243"/>
                    <a:pt x="147086" y="134244"/>
                    <a:pt x="147043" y="134202"/>
                  </a:cubicBezTo>
                  <a:cubicBezTo>
                    <a:pt x="147035" y="134195"/>
                    <a:pt x="147028" y="134186"/>
                    <a:pt x="147023" y="134177"/>
                  </a:cubicBezTo>
                  <a:cubicBezTo>
                    <a:pt x="137717" y="117731"/>
                    <a:pt x="118859" y="89746"/>
                    <a:pt x="105431" y="76286"/>
                  </a:cubicBezTo>
                  <a:cubicBezTo>
                    <a:pt x="95195" y="65781"/>
                    <a:pt x="83772" y="56504"/>
                    <a:pt x="71390" y="48641"/>
                  </a:cubicBezTo>
                  <a:cubicBezTo>
                    <a:pt x="69646" y="47542"/>
                    <a:pt x="67751" y="46704"/>
                    <a:pt x="65764" y="46155"/>
                  </a:cubicBezTo>
                  <a:cubicBezTo>
                    <a:pt x="65504" y="46066"/>
                    <a:pt x="65221" y="46204"/>
                    <a:pt x="65132" y="46464"/>
                  </a:cubicBezTo>
                  <a:cubicBezTo>
                    <a:pt x="65056" y="46685"/>
                    <a:pt x="65144" y="46929"/>
                    <a:pt x="65344" y="47050"/>
                  </a:cubicBezTo>
                  <a:cubicBezTo>
                    <a:pt x="75528" y="54133"/>
                    <a:pt x="85062" y="62109"/>
                    <a:pt x="93831" y="70883"/>
                  </a:cubicBezTo>
                  <a:cubicBezTo>
                    <a:pt x="109325" y="86397"/>
                    <a:pt x="130955" y="116269"/>
                    <a:pt x="141372" y="136104"/>
                  </a:cubicBezTo>
                  <a:cubicBezTo>
                    <a:pt x="141904" y="137138"/>
                    <a:pt x="142456" y="138130"/>
                    <a:pt x="143058" y="139122"/>
                  </a:cubicBezTo>
                  <a:close/>
                </a:path>
              </a:pathLst>
            </a:custGeom>
            <a:solidFill>
              <a:schemeClr val="bg1"/>
            </a:solidFill>
            <a:ln w="2480" cap="flat">
              <a:noFill/>
              <a:prstDash val="solid"/>
              <a:miter/>
            </a:ln>
          </p:spPr>
          <p:txBody>
            <a:bodyPr rtlCol="0" anchor="ctr"/>
            <a:lstStyle/>
            <a:p>
              <a:endParaRPr lang="en-GB" sz="800"/>
            </a:p>
          </p:txBody>
        </p:sp>
      </p:grpSp>
      <p:sp>
        <p:nvSpPr>
          <p:cNvPr id="85" name="Rectangle 84">
            <a:extLst>
              <a:ext uri="{FF2B5EF4-FFF2-40B4-BE49-F238E27FC236}">
                <a16:creationId xmlns:a16="http://schemas.microsoft.com/office/drawing/2014/main" id="{60676C90-FA46-ECAF-93A3-DC1B7B70EEF5}"/>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10</a:t>
            </a:r>
          </a:p>
        </p:txBody>
      </p:sp>
    </p:spTree>
    <p:extLst>
      <p:ext uri="{BB962C8B-B14F-4D97-AF65-F5344CB8AC3E}">
        <p14:creationId xmlns:p14="http://schemas.microsoft.com/office/powerpoint/2010/main" val="133413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20">
            <a:extLst>
              <a:ext uri="{FF2B5EF4-FFF2-40B4-BE49-F238E27FC236}">
                <a16:creationId xmlns:a16="http://schemas.microsoft.com/office/drawing/2014/main" id="{8DF52E58-C335-E9E0-CB14-BCB3C283AD2F}"/>
              </a:ext>
            </a:extLst>
          </p:cNvPr>
          <p:cNvSpPr txBox="1">
            <a:spLocks/>
          </p:cNvSpPr>
          <p:nvPr/>
        </p:nvSpPr>
        <p:spPr>
          <a:xfrm>
            <a:off x="464100" y="241200"/>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0" indent="0">
              <a:buClr>
                <a:schemeClr val="dk1"/>
              </a:buClr>
              <a:buSzPts val="2800"/>
              <a:buNone/>
              <a:defRPr sz="1100" b="1">
                <a:solidFill>
                  <a:schemeClr val="dk1"/>
                </a:solidFill>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GB" dirty="0"/>
              <a:t>NGOs which support use of green financial instruments by IFSHGs combine finance with capacity-building and other support services.</a:t>
            </a:r>
          </a:p>
        </p:txBody>
      </p:sp>
      <p:graphicFrame>
        <p:nvGraphicFramePr>
          <p:cNvPr id="5" name="Table 4">
            <a:extLst>
              <a:ext uri="{FF2B5EF4-FFF2-40B4-BE49-F238E27FC236}">
                <a16:creationId xmlns:a16="http://schemas.microsoft.com/office/drawing/2014/main" id="{6ED93312-7544-1C11-7E34-BF39062C6D04}"/>
              </a:ext>
            </a:extLst>
          </p:cNvPr>
          <p:cNvGraphicFramePr>
            <a:graphicFrameLocks noGrp="1"/>
          </p:cNvGraphicFramePr>
          <p:nvPr>
            <p:extLst>
              <p:ext uri="{D42A27DB-BD31-4B8C-83A1-F6EECF244321}">
                <p14:modId xmlns:p14="http://schemas.microsoft.com/office/powerpoint/2010/main" val="2069532160"/>
              </p:ext>
            </p:extLst>
          </p:nvPr>
        </p:nvGraphicFramePr>
        <p:xfrm>
          <a:off x="385348" y="939513"/>
          <a:ext cx="7678038" cy="2529840"/>
        </p:xfrm>
        <a:graphic>
          <a:graphicData uri="http://schemas.openxmlformats.org/drawingml/2006/table">
            <a:tbl>
              <a:tblPr firstRow="1" bandRow="1">
                <a:tableStyleId>{FBE496A5-39A5-4D36-864B-86C4D11E6225}</a:tableStyleId>
              </a:tblPr>
              <a:tblGrid>
                <a:gridCol w="267420">
                  <a:extLst>
                    <a:ext uri="{9D8B030D-6E8A-4147-A177-3AD203B41FA5}">
                      <a16:colId xmlns:a16="http://schemas.microsoft.com/office/drawing/2014/main" val="2592951359"/>
                    </a:ext>
                  </a:extLst>
                </a:gridCol>
                <a:gridCol w="1355697">
                  <a:extLst>
                    <a:ext uri="{9D8B030D-6E8A-4147-A177-3AD203B41FA5}">
                      <a16:colId xmlns:a16="http://schemas.microsoft.com/office/drawing/2014/main" val="3804716954"/>
                    </a:ext>
                  </a:extLst>
                </a:gridCol>
                <a:gridCol w="250466">
                  <a:extLst>
                    <a:ext uri="{9D8B030D-6E8A-4147-A177-3AD203B41FA5}">
                      <a16:colId xmlns:a16="http://schemas.microsoft.com/office/drawing/2014/main" val="381428352"/>
                    </a:ext>
                  </a:extLst>
                </a:gridCol>
                <a:gridCol w="3677479">
                  <a:extLst>
                    <a:ext uri="{9D8B030D-6E8A-4147-A177-3AD203B41FA5}">
                      <a16:colId xmlns:a16="http://schemas.microsoft.com/office/drawing/2014/main" val="3715267709"/>
                    </a:ext>
                  </a:extLst>
                </a:gridCol>
                <a:gridCol w="302149">
                  <a:extLst>
                    <a:ext uri="{9D8B030D-6E8A-4147-A177-3AD203B41FA5}">
                      <a16:colId xmlns:a16="http://schemas.microsoft.com/office/drawing/2014/main" val="621696472"/>
                    </a:ext>
                  </a:extLst>
                </a:gridCol>
                <a:gridCol w="1824827">
                  <a:extLst>
                    <a:ext uri="{9D8B030D-6E8A-4147-A177-3AD203B41FA5}">
                      <a16:colId xmlns:a16="http://schemas.microsoft.com/office/drawing/2014/main" val="893373458"/>
                    </a:ext>
                  </a:extLst>
                </a:gridCol>
              </a:tblGrid>
              <a:tr h="370840">
                <a:tc>
                  <a:txBody>
                    <a:bodyPr/>
                    <a:lstStyle/>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p>
                      <a:endParaRPr lang="en-GB" sz="800"/>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95231516"/>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 Livelihood Training</a:t>
                      </a:r>
                      <a:endParaRPr lang="en-GB" sz="800"/>
                    </a:p>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a:t> </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solidFill>
                            <a:schemeClr val="tx1"/>
                          </a:solidFill>
                        </a:rPr>
                        <a:t>Supports households to adopt more productive and remunerative livelihood strategies, e.g. improved crop practices, diversified farming, or value-added processing, enhancing income security and resilience.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Nature Fundi project trains in good agricultural practices.</a:t>
                      </a:r>
                    </a:p>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05441380"/>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dirty="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solidFill>
                            <a:schemeClr val="tx1"/>
                          </a:solidFill>
                        </a:rPr>
                        <a:t> Environmental Training</a:t>
                      </a:r>
                    </a:p>
                    <a:p>
                      <a:pPr algn="l"/>
                      <a:endParaRPr lang="en-GB" sz="800" dirty="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Builds awareness and skills for sustainable resource use, e.g. soil conservation, agroforestry, or water management, reducing environmental degradation and supporting long-term productivity.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solidFill>
                            <a:schemeClr val="tx1"/>
                          </a:solidFill>
                        </a:rPr>
                        <a:t>MKUBA programme trains in ecological management actions required by loan terms</a:t>
                      </a:r>
                    </a:p>
                    <a:p>
                      <a:pPr algn="l"/>
                      <a:endParaRPr lang="en-GB" sz="800" dirty="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32880949"/>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Financial Literacy Training</a:t>
                      </a:r>
                    </a:p>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solidFill>
                            <a:schemeClr val="tx1"/>
                          </a:solidFill>
                        </a:rPr>
                        <a:t>Improves financial skills, e.g. budgeting, savings, credit management, and group fund governance, enabling better decision-making and access to finance.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Most programmes will offer this as standard.</a:t>
                      </a:r>
                    </a:p>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320329017"/>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Market Linkages</a:t>
                      </a:r>
                    </a:p>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solidFill>
                            <a:schemeClr val="tx1"/>
                          </a:solidFill>
                        </a:rPr>
                        <a:t>Connects producers with buyers and value chains, e.g. collective marketing, certification schemes, or partnerships with private firms, securing better prices and stable demand.</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solidFill>
                            <a:schemeClr val="tx1"/>
                          </a:solidFill>
                        </a:rPr>
                        <a:t>Nature Fundi project connects farmers to reputable offtakers.</a:t>
                      </a:r>
                    </a:p>
                    <a:p>
                      <a:pPr algn="l"/>
                      <a:endParaRPr lang="en-GB" sz="800" dirty="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87430178"/>
                  </a:ext>
                </a:extLst>
              </a:tr>
            </a:tbl>
          </a:graphicData>
        </a:graphic>
      </p:graphicFrame>
      <p:sp>
        <p:nvSpPr>
          <p:cNvPr id="6" name="Rectangle: Rounded Corners 5">
            <a:extLst>
              <a:ext uri="{FF2B5EF4-FFF2-40B4-BE49-F238E27FC236}">
                <a16:creationId xmlns:a16="http://schemas.microsoft.com/office/drawing/2014/main" id="{5524FDEC-A31C-A409-C217-A54BF19FE011}"/>
              </a:ext>
            </a:extLst>
          </p:cNvPr>
          <p:cNvSpPr/>
          <p:nvPr/>
        </p:nvSpPr>
        <p:spPr>
          <a:xfrm>
            <a:off x="6049027" y="939513"/>
            <a:ext cx="2014360"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t>     </a:t>
            </a:r>
            <a:r>
              <a:rPr lang="en-GB" sz="900">
                <a:solidFill>
                  <a:schemeClr val="tx1"/>
                </a:solidFill>
              </a:rPr>
              <a:t>Financial Instrument</a:t>
            </a:r>
            <a:endParaRPr lang="en-GB" sz="800">
              <a:solidFill>
                <a:schemeClr val="tx1"/>
              </a:solidFill>
            </a:endParaRPr>
          </a:p>
        </p:txBody>
      </p:sp>
      <p:sp>
        <p:nvSpPr>
          <p:cNvPr id="7" name="Rectangle: Rounded Corners 6">
            <a:extLst>
              <a:ext uri="{FF2B5EF4-FFF2-40B4-BE49-F238E27FC236}">
                <a16:creationId xmlns:a16="http://schemas.microsoft.com/office/drawing/2014/main" id="{F70FDE45-2412-1599-596B-E4868EF7B9C0}"/>
              </a:ext>
            </a:extLst>
          </p:cNvPr>
          <p:cNvSpPr/>
          <p:nvPr/>
        </p:nvSpPr>
        <p:spPr>
          <a:xfrm>
            <a:off x="2160352" y="939513"/>
            <a:ext cx="3797678"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     Theory of Change</a:t>
            </a:r>
          </a:p>
        </p:txBody>
      </p:sp>
      <p:sp>
        <p:nvSpPr>
          <p:cNvPr id="8" name="Rectangle: Rounded Corners 7">
            <a:extLst>
              <a:ext uri="{FF2B5EF4-FFF2-40B4-BE49-F238E27FC236}">
                <a16:creationId xmlns:a16="http://schemas.microsoft.com/office/drawing/2014/main" id="{FB7B24ED-EBCC-76F7-0023-9F92681D6CBC}"/>
              </a:ext>
            </a:extLst>
          </p:cNvPr>
          <p:cNvSpPr/>
          <p:nvPr/>
        </p:nvSpPr>
        <p:spPr>
          <a:xfrm>
            <a:off x="571333" y="941545"/>
            <a:ext cx="1589019"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dirty="0"/>
              <a:t>   </a:t>
            </a:r>
            <a:r>
              <a:rPr lang="en-GB" sz="900" dirty="0">
                <a:solidFill>
                  <a:schemeClr val="tx1"/>
                </a:solidFill>
              </a:rPr>
              <a:t>Problem Definition</a:t>
            </a:r>
            <a:endParaRPr lang="en-GB" sz="800" dirty="0">
              <a:solidFill>
                <a:schemeClr val="tx1"/>
              </a:solidFill>
            </a:endParaRPr>
          </a:p>
        </p:txBody>
      </p:sp>
      <p:sp>
        <p:nvSpPr>
          <p:cNvPr id="10" name="Oval 9">
            <a:extLst>
              <a:ext uri="{FF2B5EF4-FFF2-40B4-BE49-F238E27FC236}">
                <a16:creationId xmlns:a16="http://schemas.microsoft.com/office/drawing/2014/main" id="{E5B7E5DF-7AD5-B97D-E7E0-0B016B5D929A}"/>
              </a:ext>
            </a:extLst>
          </p:cNvPr>
          <p:cNvSpPr/>
          <p:nvPr/>
        </p:nvSpPr>
        <p:spPr>
          <a:xfrm>
            <a:off x="1993884" y="952220"/>
            <a:ext cx="360000" cy="360000"/>
          </a:xfrm>
          <a:prstGeom prst="ellipse">
            <a:avLst/>
          </a:prstGeom>
          <a:solidFill>
            <a:srgbClr val="34495E"/>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grpSp>
        <p:nvGrpSpPr>
          <p:cNvPr id="12" name="Group 11">
            <a:extLst>
              <a:ext uri="{FF2B5EF4-FFF2-40B4-BE49-F238E27FC236}">
                <a16:creationId xmlns:a16="http://schemas.microsoft.com/office/drawing/2014/main" id="{4914A2BE-AC24-7C79-2235-6EB1F5C6ABD9}"/>
              </a:ext>
            </a:extLst>
          </p:cNvPr>
          <p:cNvGrpSpPr/>
          <p:nvPr/>
        </p:nvGrpSpPr>
        <p:grpSpPr>
          <a:xfrm>
            <a:off x="342557" y="941544"/>
            <a:ext cx="360000" cy="360000"/>
            <a:chOff x="171460" y="1203413"/>
            <a:chExt cx="360000" cy="360000"/>
          </a:xfrm>
          <a:solidFill>
            <a:srgbClr val="E74C3C"/>
          </a:solidFill>
        </p:grpSpPr>
        <p:sp>
          <p:nvSpPr>
            <p:cNvPr id="13" name="Oval 12">
              <a:extLst>
                <a:ext uri="{FF2B5EF4-FFF2-40B4-BE49-F238E27FC236}">
                  <a16:creationId xmlns:a16="http://schemas.microsoft.com/office/drawing/2014/main" id="{2BC4E9E4-1A5C-BF46-56A6-8D683AC93E8D}"/>
                </a:ext>
              </a:extLst>
            </p:cNvPr>
            <p:cNvSpPr/>
            <p:nvPr/>
          </p:nvSpPr>
          <p:spPr>
            <a:xfrm>
              <a:off x="171460" y="1203413"/>
              <a:ext cx="360000" cy="360000"/>
            </a:xfrm>
            <a:prstGeom prst="ellipse">
              <a:avLst/>
            </a:prstGeom>
            <a:grp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4" name="Graphic 19" descr="Tag with solid fill">
              <a:extLst>
                <a:ext uri="{FF2B5EF4-FFF2-40B4-BE49-F238E27FC236}">
                  <a16:creationId xmlns:a16="http://schemas.microsoft.com/office/drawing/2014/main" id="{68AD13BE-5CBD-8070-157B-DDAD08D83A30}"/>
                </a:ext>
              </a:extLst>
            </p:cNvPr>
            <p:cNvSpPr/>
            <p:nvPr/>
          </p:nvSpPr>
          <p:spPr>
            <a:xfrm>
              <a:off x="247552" y="1284053"/>
              <a:ext cx="205256" cy="216895"/>
            </a:xfrm>
            <a:custGeom>
              <a:avLst/>
              <a:gdLst>
                <a:gd name="connsiteX0" fmla="*/ 58384 w 205256"/>
                <a:gd name="connsiteY0" fmla="*/ 81737 h 216895"/>
                <a:gd name="connsiteX1" fmla="*/ 46707 w 205256"/>
                <a:gd name="connsiteY1" fmla="*/ 70061 h 216895"/>
                <a:gd name="connsiteX2" fmla="*/ 52253 w 205256"/>
                <a:gd name="connsiteY2" fmla="*/ 60135 h 216895"/>
                <a:gd name="connsiteX3" fmla="*/ 52545 w 205256"/>
                <a:gd name="connsiteY3" fmla="*/ 67141 h 216895"/>
                <a:gd name="connsiteX4" fmla="*/ 58384 w 205256"/>
                <a:gd name="connsiteY4" fmla="*/ 72980 h 216895"/>
                <a:gd name="connsiteX5" fmla="*/ 64222 w 205256"/>
                <a:gd name="connsiteY5" fmla="*/ 67141 h 216895"/>
                <a:gd name="connsiteX6" fmla="*/ 63930 w 205256"/>
                <a:gd name="connsiteY6" fmla="*/ 59843 h 216895"/>
                <a:gd name="connsiteX7" fmla="*/ 70061 w 205256"/>
                <a:gd name="connsiteY7" fmla="*/ 70061 h 216895"/>
                <a:gd name="connsiteX8" fmla="*/ 58384 w 205256"/>
                <a:gd name="connsiteY8" fmla="*/ 81737 h 216895"/>
                <a:gd name="connsiteX9" fmla="*/ 202008 w 205256"/>
                <a:gd name="connsiteY9" fmla="*/ 131947 h 216895"/>
                <a:gd name="connsiteX10" fmla="*/ 120271 w 205256"/>
                <a:gd name="connsiteY10" fmla="*/ 50210 h 216895"/>
                <a:gd name="connsiteX11" fmla="*/ 112097 w 205256"/>
                <a:gd name="connsiteY11" fmla="*/ 46707 h 216895"/>
                <a:gd name="connsiteX12" fmla="*/ 61887 w 205256"/>
                <a:gd name="connsiteY12" fmla="*/ 46707 h 216895"/>
                <a:gd name="connsiteX13" fmla="*/ 42036 w 205256"/>
                <a:gd name="connsiteY13" fmla="*/ 29192 h 216895"/>
                <a:gd name="connsiteX14" fmla="*/ 31819 w 205256"/>
                <a:gd name="connsiteY14" fmla="*/ 27440 h 216895"/>
                <a:gd name="connsiteX15" fmla="*/ 11677 w 205256"/>
                <a:gd name="connsiteY15" fmla="*/ 5838 h 216895"/>
                <a:gd name="connsiteX16" fmla="*/ 5838 w 205256"/>
                <a:gd name="connsiteY16" fmla="*/ 0 h 216895"/>
                <a:gd name="connsiteX17" fmla="*/ 0 w 205256"/>
                <a:gd name="connsiteY17" fmla="*/ 5838 h 216895"/>
                <a:gd name="connsiteX18" fmla="*/ 30068 w 205256"/>
                <a:gd name="connsiteY18" fmla="*/ 39117 h 216895"/>
                <a:gd name="connsiteX19" fmla="*/ 39993 w 205256"/>
                <a:gd name="connsiteY19" fmla="*/ 40869 h 216895"/>
                <a:gd name="connsiteX20" fmla="*/ 50210 w 205256"/>
                <a:gd name="connsiteY20" fmla="*/ 48459 h 216895"/>
                <a:gd name="connsiteX21" fmla="*/ 35322 w 205256"/>
                <a:gd name="connsiteY21" fmla="*/ 70352 h 216895"/>
                <a:gd name="connsiteX22" fmla="*/ 35322 w 205256"/>
                <a:gd name="connsiteY22" fmla="*/ 123774 h 216895"/>
                <a:gd name="connsiteX23" fmla="*/ 38825 w 205256"/>
                <a:gd name="connsiteY23" fmla="*/ 131947 h 216895"/>
                <a:gd name="connsiteX24" fmla="*/ 120562 w 205256"/>
                <a:gd name="connsiteY24" fmla="*/ 213685 h 216895"/>
                <a:gd name="connsiteX25" fmla="*/ 128444 w 205256"/>
                <a:gd name="connsiteY25" fmla="*/ 216896 h 216895"/>
                <a:gd name="connsiteX26" fmla="*/ 136618 w 205256"/>
                <a:gd name="connsiteY26" fmla="*/ 213393 h 216895"/>
                <a:gd name="connsiteX27" fmla="*/ 201716 w 205256"/>
                <a:gd name="connsiteY27" fmla="*/ 148295 h 216895"/>
                <a:gd name="connsiteX28" fmla="*/ 202008 w 205256"/>
                <a:gd name="connsiteY28" fmla="*/ 131947 h 21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5256" h="216895">
                  <a:moveTo>
                    <a:pt x="58384" y="81737"/>
                  </a:moveTo>
                  <a:cubicBezTo>
                    <a:pt x="51962" y="81737"/>
                    <a:pt x="46707" y="76483"/>
                    <a:pt x="46707" y="70061"/>
                  </a:cubicBezTo>
                  <a:cubicBezTo>
                    <a:pt x="46707" y="65974"/>
                    <a:pt x="49042" y="62179"/>
                    <a:pt x="52253" y="60135"/>
                  </a:cubicBezTo>
                  <a:cubicBezTo>
                    <a:pt x="52253" y="62179"/>
                    <a:pt x="52545" y="64514"/>
                    <a:pt x="52545" y="67141"/>
                  </a:cubicBezTo>
                  <a:cubicBezTo>
                    <a:pt x="52545" y="70352"/>
                    <a:pt x="55173" y="72980"/>
                    <a:pt x="58384" y="72980"/>
                  </a:cubicBezTo>
                  <a:cubicBezTo>
                    <a:pt x="61595" y="72980"/>
                    <a:pt x="64222" y="70352"/>
                    <a:pt x="64222" y="67141"/>
                  </a:cubicBezTo>
                  <a:cubicBezTo>
                    <a:pt x="64222" y="64514"/>
                    <a:pt x="64222" y="62179"/>
                    <a:pt x="63930" y="59843"/>
                  </a:cubicBezTo>
                  <a:cubicBezTo>
                    <a:pt x="67433" y="61887"/>
                    <a:pt x="70061" y="65682"/>
                    <a:pt x="70061" y="70061"/>
                  </a:cubicBezTo>
                  <a:cubicBezTo>
                    <a:pt x="70061" y="76483"/>
                    <a:pt x="64806" y="81737"/>
                    <a:pt x="58384" y="81737"/>
                  </a:cubicBezTo>
                  <a:close/>
                  <a:moveTo>
                    <a:pt x="202008" y="131947"/>
                  </a:moveTo>
                  <a:lnTo>
                    <a:pt x="120271" y="50210"/>
                  </a:lnTo>
                  <a:cubicBezTo>
                    <a:pt x="117935" y="47875"/>
                    <a:pt x="115016" y="46707"/>
                    <a:pt x="112097" y="46707"/>
                  </a:cubicBezTo>
                  <a:lnTo>
                    <a:pt x="61887" y="46707"/>
                  </a:lnTo>
                  <a:cubicBezTo>
                    <a:pt x="58676" y="36490"/>
                    <a:pt x="52545" y="31235"/>
                    <a:pt x="42036" y="29192"/>
                  </a:cubicBezTo>
                  <a:cubicBezTo>
                    <a:pt x="38241" y="28608"/>
                    <a:pt x="35030" y="28024"/>
                    <a:pt x="31819" y="27440"/>
                  </a:cubicBezTo>
                  <a:cubicBezTo>
                    <a:pt x="15180" y="25105"/>
                    <a:pt x="11677" y="24521"/>
                    <a:pt x="11677" y="5838"/>
                  </a:cubicBezTo>
                  <a:cubicBezTo>
                    <a:pt x="11677" y="2627"/>
                    <a:pt x="9049" y="0"/>
                    <a:pt x="5838" y="0"/>
                  </a:cubicBezTo>
                  <a:cubicBezTo>
                    <a:pt x="2627" y="0"/>
                    <a:pt x="0" y="2627"/>
                    <a:pt x="0" y="5838"/>
                  </a:cubicBezTo>
                  <a:cubicBezTo>
                    <a:pt x="0" y="33279"/>
                    <a:pt x="10801" y="36198"/>
                    <a:pt x="30068" y="39117"/>
                  </a:cubicBezTo>
                  <a:cubicBezTo>
                    <a:pt x="32987" y="39701"/>
                    <a:pt x="36198" y="39993"/>
                    <a:pt x="39993" y="40869"/>
                  </a:cubicBezTo>
                  <a:cubicBezTo>
                    <a:pt x="43788" y="41744"/>
                    <a:pt x="47875" y="42328"/>
                    <a:pt x="50210" y="48459"/>
                  </a:cubicBezTo>
                  <a:cubicBezTo>
                    <a:pt x="41452" y="51962"/>
                    <a:pt x="35322" y="60427"/>
                    <a:pt x="35322" y="70352"/>
                  </a:cubicBezTo>
                  <a:lnTo>
                    <a:pt x="35322" y="123774"/>
                  </a:lnTo>
                  <a:cubicBezTo>
                    <a:pt x="35322" y="126985"/>
                    <a:pt x="36490" y="129904"/>
                    <a:pt x="38825" y="131947"/>
                  </a:cubicBezTo>
                  <a:lnTo>
                    <a:pt x="120562" y="213685"/>
                  </a:lnTo>
                  <a:cubicBezTo>
                    <a:pt x="122606" y="216020"/>
                    <a:pt x="125525" y="216896"/>
                    <a:pt x="128444" y="216896"/>
                  </a:cubicBezTo>
                  <a:cubicBezTo>
                    <a:pt x="131363" y="216896"/>
                    <a:pt x="134283" y="215728"/>
                    <a:pt x="136618" y="213393"/>
                  </a:cubicBezTo>
                  <a:lnTo>
                    <a:pt x="201716" y="148295"/>
                  </a:lnTo>
                  <a:cubicBezTo>
                    <a:pt x="206387" y="143916"/>
                    <a:pt x="206387" y="136326"/>
                    <a:pt x="202008" y="131947"/>
                  </a:cubicBezTo>
                  <a:close/>
                </a:path>
              </a:pathLst>
            </a:custGeom>
            <a:grpFill/>
            <a:ln w="9525" cap="flat">
              <a:solidFill>
                <a:schemeClr val="bg1"/>
              </a:solidFill>
              <a:prstDash val="solid"/>
              <a:miter/>
            </a:ln>
          </p:spPr>
          <p:txBody>
            <a:bodyPr rtlCol="0" anchor="ctr"/>
            <a:lstStyle/>
            <a:p>
              <a:endParaRPr lang="en-GB" sz="800"/>
            </a:p>
          </p:txBody>
        </p:sp>
      </p:grpSp>
      <p:grpSp>
        <p:nvGrpSpPr>
          <p:cNvPr id="15" name="Group 14">
            <a:extLst>
              <a:ext uri="{FF2B5EF4-FFF2-40B4-BE49-F238E27FC236}">
                <a16:creationId xmlns:a16="http://schemas.microsoft.com/office/drawing/2014/main" id="{998AB517-DEFF-6EBA-26A8-66D4D52255B4}"/>
              </a:ext>
            </a:extLst>
          </p:cNvPr>
          <p:cNvGrpSpPr/>
          <p:nvPr/>
        </p:nvGrpSpPr>
        <p:grpSpPr>
          <a:xfrm>
            <a:off x="5871248" y="926806"/>
            <a:ext cx="355558" cy="360000"/>
            <a:chOff x="5219042" y="367306"/>
            <a:chExt cx="360000" cy="360000"/>
          </a:xfrm>
          <a:solidFill>
            <a:srgbClr val="7F8C8D"/>
          </a:solidFill>
        </p:grpSpPr>
        <p:sp>
          <p:nvSpPr>
            <p:cNvPr id="16" name="Oval 15">
              <a:extLst>
                <a:ext uri="{FF2B5EF4-FFF2-40B4-BE49-F238E27FC236}">
                  <a16:creationId xmlns:a16="http://schemas.microsoft.com/office/drawing/2014/main" id="{B6D43276-6CFD-DAE4-96B5-9ACC65398166}"/>
                </a:ext>
              </a:extLst>
            </p:cNvPr>
            <p:cNvSpPr/>
            <p:nvPr/>
          </p:nvSpPr>
          <p:spPr>
            <a:xfrm>
              <a:off x="5219042" y="36730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7" name="Free-form: Shape 16">
              <a:extLst>
                <a:ext uri="{FF2B5EF4-FFF2-40B4-BE49-F238E27FC236}">
                  <a16:creationId xmlns:a16="http://schemas.microsoft.com/office/drawing/2014/main" id="{4F7A9312-6F94-878C-49A5-C10A0FF944E2}"/>
                </a:ext>
              </a:extLst>
            </p:cNvPr>
            <p:cNvSpPr/>
            <p:nvPr/>
          </p:nvSpPr>
          <p:spPr>
            <a:xfrm>
              <a:off x="5306908" y="466656"/>
              <a:ext cx="165513" cy="186713"/>
            </a:xfrm>
            <a:custGeom>
              <a:avLst/>
              <a:gdLst>
                <a:gd name="connsiteX0" fmla="*/ 143058 w 165513"/>
                <a:gd name="connsiteY0" fmla="*/ 139122 h 186713"/>
                <a:gd name="connsiteX1" fmla="*/ 165508 w 165513"/>
                <a:gd name="connsiteY1" fmla="*/ 186507 h 186713"/>
                <a:gd name="connsiteX2" fmla="*/ 165387 w 165513"/>
                <a:gd name="connsiteY2" fmla="*/ 186709 h 186713"/>
                <a:gd name="connsiteX3" fmla="*/ 165212 w 165513"/>
                <a:gd name="connsiteY3" fmla="*/ 186646 h 186713"/>
                <a:gd name="connsiteX4" fmla="*/ 150176 w 165513"/>
                <a:gd name="connsiteY4" fmla="*/ 172606 h 186713"/>
                <a:gd name="connsiteX5" fmla="*/ 150176 w 165513"/>
                <a:gd name="connsiteY5" fmla="*/ 172606 h 186713"/>
                <a:gd name="connsiteX6" fmla="*/ 133237 w 165513"/>
                <a:gd name="connsiteY6" fmla="*/ 141099 h 186713"/>
                <a:gd name="connsiteX7" fmla="*/ 133125 w 165513"/>
                <a:gd name="connsiteY7" fmla="*/ 141049 h 186713"/>
                <a:gd name="connsiteX8" fmla="*/ 119759 w 165513"/>
                <a:gd name="connsiteY8" fmla="*/ 139353 h 186713"/>
                <a:gd name="connsiteX9" fmla="*/ 88433 w 165513"/>
                <a:gd name="connsiteY9" fmla="*/ 116232 h 186713"/>
                <a:gd name="connsiteX10" fmla="*/ 88523 w 165513"/>
                <a:gd name="connsiteY10" fmla="*/ 116090 h 186713"/>
                <a:gd name="connsiteX11" fmla="*/ 107950 w 165513"/>
                <a:gd name="connsiteY11" fmla="*/ 111485 h 186713"/>
                <a:gd name="connsiteX12" fmla="*/ 108219 w 165513"/>
                <a:gd name="connsiteY12" fmla="*/ 110836 h 186713"/>
                <a:gd name="connsiteX13" fmla="*/ 107652 w 165513"/>
                <a:gd name="connsiteY13" fmla="*/ 110541 h 186713"/>
                <a:gd name="connsiteX14" fmla="*/ 107637 w 165513"/>
                <a:gd name="connsiteY14" fmla="*/ 110541 h 186713"/>
                <a:gd name="connsiteX15" fmla="*/ 72236 w 165513"/>
                <a:gd name="connsiteY15" fmla="*/ 97284 h 186713"/>
                <a:gd name="connsiteX16" fmla="*/ 54583 w 165513"/>
                <a:gd name="connsiteY16" fmla="*/ 79351 h 186713"/>
                <a:gd name="connsiteX17" fmla="*/ 27111 w 165513"/>
                <a:gd name="connsiteY17" fmla="*/ 58611 h 186713"/>
                <a:gd name="connsiteX18" fmla="*/ 26931 w 165513"/>
                <a:gd name="connsiteY18" fmla="*/ 57029 h 186713"/>
                <a:gd name="connsiteX19" fmla="*/ 27608 w 165513"/>
                <a:gd name="connsiteY19" fmla="*/ 56622 h 186713"/>
                <a:gd name="connsiteX20" fmla="*/ 44788 w 165513"/>
                <a:gd name="connsiteY20" fmla="*/ 49544 h 186713"/>
                <a:gd name="connsiteX21" fmla="*/ 45004 w 165513"/>
                <a:gd name="connsiteY21" fmla="*/ 49186 h 186713"/>
                <a:gd name="connsiteX22" fmla="*/ 44571 w 165513"/>
                <a:gd name="connsiteY22" fmla="*/ 48632 h 186713"/>
                <a:gd name="connsiteX23" fmla="*/ 44360 w 165513"/>
                <a:gd name="connsiteY23" fmla="*/ 48651 h 186713"/>
                <a:gd name="connsiteX24" fmla="*/ 20306 w 165513"/>
                <a:gd name="connsiteY24" fmla="*/ 49357 h 186713"/>
                <a:gd name="connsiteX25" fmla="*/ 8330 w 165513"/>
                <a:gd name="connsiteY25" fmla="*/ 41939 h 186713"/>
                <a:gd name="connsiteX26" fmla="*/ 4200 w 165513"/>
                <a:gd name="connsiteY26" fmla="*/ 10150 h 186713"/>
                <a:gd name="connsiteX27" fmla="*/ 35721 w 165513"/>
                <a:gd name="connsiteY27" fmla="*/ 431 h 186713"/>
                <a:gd name="connsiteX28" fmla="*/ 55019 w 165513"/>
                <a:gd name="connsiteY28" fmla="*/ 15272 h 186713"/>
                <a:gd name="connsiteX29" fmla="*/ 57333 w 165513"/>
                <a:gd name="connsiteY29" fmla="*/ 24132 h 186713"/>
                <a:gd name="connsiteX30" fmla="*/ 57830 w 165513"/>
                <a:gd name="connsiteY30" fmla="*/ 24630 h 186713"/>
                <a:gd name="connsiteX31" fmla="*/ 58328 w 165513"/>
                <a:gd name="connsiteY31" fmla="*/ 24132 h 186713"/>
                <a:gd name="connsiteX32" fmla="*/ 58522 w 165513"/>
                <a:gd name="connsiteY32" fmla="*/ 22641 h 186713"/>
                <a:gd name="connsiteX33" fmla="*/ 57743 w 165513"/>
                <a:gd name="connsiteY33" fmla="*/ 7845 h 186713"/>
                <a:gd name="connsiteX34" fmla="*/ 58547 w 165513"/>
                <a:gd name="connsiteY34" fmla="*/ 6511 h 186713"/>
                <a:gd name="connsiteX35" fmla="*/ 59195 w 165513"/>
                <a:gd name="connsiteY35" fmla="*/ 6547 h 186713"/>
                <a:gd name="connsiteX36" fmla="*/ 92013 w 165513"/>
                <a:gd name="connsiteY36" fmla="*/ 24791 h 186713"/>
                <a:gd name="connsiteX37" fmla="*/ 124085 w 165513"/>
                <a:gd name="connsiteY37" fmla="*/ 53763 h 186713"/>
                <a:gd name="connsiteX38" fmla="*/ 133284 w 165513"/>
                <a:gd name="connsiteY38" fmla="*/ 78923 h 186713"/>
                <a:gd name="connsiteX39" fmla="*/ 131335 w 165513"/>
                <a:gd name="connsiteY39" fmla="*/ 90360 h 186713"/>
                <a:gd name="connsiteX40" fmla="*/ 131633 w 165513"/>
                <a:gd name="connsiteY40" fmla="*/ 90997 h 186713"/>
                <a:gd name="connsiteX41" fmla="*/ 132228 w 165513"/>
                <a:gd name="connsiteY41" fmla="*/ 90788 h 186713"/>
                <a:gd name="connsiteX42" fmla="*/ 138941 w 165513"/>
                <a:gd name="connsiteY42" fmla="*/ 75343 h 186713"/>
                <a:gd name="connsiteX43" fmla="*/ 139144 w 165513"/>
                <a:gd name="connsiteY43" fmla="*/ 75311 h 186713"/>
                <a:gd name="connsiteX44" fmla="*/ 152513 w 165513"/>
                <a:gd name="connsiteY44" fmla="*/ 116333 h 186713"/>
                <a:gd name="connsiteX45" fmla="*/ 147197 w 165513"/>
                <a:gd name="connsiteY45" fmla="*/ 134199 h 186713"/>
                <a:gd name="connsiteX46" fmla="*/ 147043 w 165513"/>
                <a:gd name="connsiteY46" fmla="*/ 134202 h 186713"/>
                <a:gd name="connsiteX47" fmla="*/ 147023 w 165513"/>
                <a:gd name="connsiteY47" fmla="*/ 134177 h 186713"/>
                <a:gd name="connsiteX48" fmla="*/ 105431 w 165513"/>
                <a:gd name="connsiteY48" fmla="*/ 76286 h 186713"/>
                <a:gd name="connsiteX49" fmla="*/ 71390 w 165513"/>
                <a:gd name="connsiteY49" fmla="*/ 48641 h 186713"/>
                <a:gd name="connsiteX50" fmla="*/ 65764 w 165513"/>
                <a:gd name="connsiteY50" fmla="*/ 46155 h 186713"/>
                <a:gd name="connsiteX51" fmla="*/ 65132 w 165513"/>
                <a:gd name="connsiteY51" fmla="*/ 46464 h 186713"/>
                <a:gd name="connsiteX52" fmla="*/ 65344 w 165513"/>
                <a:gd name="connsiteY52" fmla="*/ 47050 h 186713"/>
                <a:gd name="connsiteX53" fmla="*/ 93831 w 165513"/>
                <a:gd name="connsiteY53" fmla="*/ 70883 h 186713"/>
                <a:gd name="connsiteX54" fmla="*/ 141372 w 165513"/>
                <a:gd name="connsiteY54" fmla="*/ 136104 h 186713"/>
                <a:gd name="connsiteX55" fmla="*/ 143058 w 165513"/>
                <a:gd name="connsiteY55" fmla="*/ 139122 h 186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65513" h="186713">
                  <a:moveTo>
                    <a:pt x="143058" y="139122"/>
                  </a:moveTo>
                  <a:cubicBezTo>
                    <a:pt x="148644" y="148162"/>
                    <a:pt x="160566" y="168671"/>
                    <a:pt x="165508" y="186507"/>
                  </a:cubicBezTo>
                  <a:cubicBezTo>
                    <a:pt x="165531" y="186596"/>
                    <a:pt x="165477" y="186686"/>
                    <a:pt x="165387" y="186709"/>
                  </a:cubicBezTo>
                  <a:cubicBezTo>
                    <a:pt x="165322" y="186725"/>
                    <a:pt x="165252" y="186701"/>
                    <a:pt x="165212" y="186646"/>
                  </a:cubicBezTo>
                  <a:cubicBezTo>
                    <a:pt x="160803" y="181359"/>
                    <a:pt x="155752" y="176643"/>
                    <a:pt x="150176" y="172606"/>
                  </a:cubicBezTo>
                  <a:lnTo>
                    <a:pt x="150176" y="172606"/>
                  </a:lnTo>
                  <a:cubicBezTo>
                    <a:pt x="150104" y="172400"/>
                    <a:pt x="145847" y="160272"/>
                    <a:pt x="133237" y="141099"/>
                  </a:cubicBezTo>
                  <a:cubicBezTo>
                    <a:pt x="133213" y="141061"/>
                    <a:pt x="133169" y="141042"/>
                    <a:pt x="133125" y="141049"/>
                  </a:cubicBezTo>
                  <a:cubicBezTo>
                    <a:pt x="128600" y="141448"/>
                    <a:pt x="124042" y="140869"/>
                    <a:pt x="119759" y="139353"/>
                  </a:cubicBezTo>
                  <a:cubicBezTo>
                    <a:pt x="102314" y="134510"/>
                    <a:pt x="89676" y="117930"/>
                    <a:pt x="88433" y="116232"/>
                  </a:cubicBezTo>
                  <a:cubicBezTo>
                    <a:pt x="88384" y="116164"/>
                    <a:pt x="88433" y="116090"/>
                    <a:pt x="88523" y="116090"/>
                  </a:cubicBezTo>
                  <a:cubicBezTo>
                    <a:pt x="95260" y="116013"/>
                    <a:pt x="101895" y="114440"/>
                    <a:pt x="107950" y="111485"/>
                  </a:cubicBezTo>
                  <a:cubicBezTo>
                    <a:pt x="108204" y="111380"/>
                    <a:pt x="108324" y="111089"/>
                    <a:pt x="108219" y="110836"/>
                  </a:cubicBezTo>
                  <a:cubicBezTo>
                    <a:pt x="108127" y="110612"/>
                    <a:pt x="107887" y="110488"/>
                    <a:pt x="107652" y="110541"/>
                  </a:cubicBezTo>
                  <a:lnTo>
                    <a:pt x="107637" y="110541"/>
                  </a:lnTo>
                  <a:cubicBezTo>
                    <a:pt x="94327" y="112650"/>
                    <a:pt x="80886" y="107617"/>
                    <a:pt x="72236" y="97284"/>
                  </a:cubicBezTo>
                  <a:cubicBezTo>
                    <a:pt x="66862" y="90824"/>
                    <a:pt x="60958" y="84825"/>
                    <a:pt x="54583" y="79351"/>
                  </a:cubicBezTo>
                  <a:cubicBezTo>
                    <a:pt x="46585" y="72482"/>
                    <a:pt x="36464" y="65662"/>
                    <a:pt x="27111" y="58611"/>
                  </a:cubicBezTo>
                  <a:cubicBezTo>
                    <a:pt x="26624" y="58224"/>
                    <a:pt x="26544" y="57515"/>
                    <a:pt x="26931" y="57029"/>
                  </a:cubicBezTo>
                  <a:cubicBezTo>
                    <a:pt x="27100" y="56816"/>
                    <a:pt x="27341" y="56671"/>
                    <a:pt x="27608" y="56622"/>
                  </a:cubicBezTo>
                  <a:cubicBezTo>
                    <a:pt x="33762" y="55473"/>
                    <a:pt x="39611" y="53063"/>
                    <a:pt x="44788" y="49544"/>
                  </a:cubicBezTo>
                  <a:cubicBezTo>
                    <a:pt x="44909" y="49462"/>
                    <a:pt x="44988" y="49331"/>
                    <a:pt x="45004" y="49186"/>
                  </a:cubicBezTo>
                  <a:cubicBezTo>
                    <a:pt x="45038" y="48913"/>
                    <a:pt x="44844" y="48665"/>
                    <a:pt x="44571" y="48632"/>
                  </a:cubicBezTo>
                  <a:cubicBezTo>
                    <a:pt x="44500" y="48623"/>
                    <a:pt x="44428" y="48630"/>
                    <a:pt x="44360" y="48651"/>
                  </a:cubicBezTo>
                  <a:cubicBezTo>
                    <a:pt x="36550" y="51037"/>
                    <a:pt x="28243" y="51281"/>
                    <a:pt x="20306" y="49357"/>
                  </a:cubicBezTo>
                  <a:cubicBezTo>
                    <a:pt x="15634" y="48204"/>
                    <a:pt x="11444" y="45608"/>
                    <a:pt x="8330" y="41939"/>
                  </a:cubicBezTo>
                  <a:cubicBezTo>
                    <a:pt x="49" y="32265"/>
                    <a:pt x="-3355" y="21865"/>
                    <a:pt x="4200" y="10150"/>
                  </a:cubicBezTo>
                  <a:cubicBezTo>
                    <a:pt x="9349" y="2162"/>
                    <a:pt x="20836" y="-1287"/>
                    <a:pt x="35721" y="431"/>
                  </a:cubicBezTo>
                  <a:cubicBezTo>
                    <a:pt x="44432" y="1356"/>
                    <a:pt x="51888" y="7089"/>
                    <a:pt x="55019" y="15272"/>
                  </a:cubicBezTo>
                  <a:cubicBezTo>
                    <a:pt x="56088" y="18139"/>
                    <a:pt x="56864" y="21108"/>
                    <a:pt x="57333" y="24132"/>
                  </a:cubicBezTo>
                  <a:cubicBezTo>
                    <a:pt x="57333" y="24407"/>
                    <a:pt x="57556" y="24630"/>
                    <a:pt x="57830" y="24630"/>
                  </a:cubicBezTo>
                  <a:cubicBezTo>
                    <a:pt x="58105" y="24630"/>
                    <a:pt x="58328" y="24407"/>
                    <a:pt x="58328" y="24132"/>
                  </a:cubicBezTo>
                  <a:cubicBezTo>
                    <a:pt x="58402" y="23635"/>
                    <a:pt x="58464" y="23138"/>
                    <a:pt x="58522" y="22641"/>
                  </a:cubicBezTo>
                  <a:cubicBezTo>
                    <a:pt x="59075" y="17700"/>
                    <a:pt x="58812" y="12701"/>
                    <a:pt x="57743" y="7845"/>
                  </a:cubicBezTo>
                  <a:cubicBezTo>
                    <a:pt x="57597" y="7255"/>
                    <a:pt x="57957" y="6658"/>
                    <a:pt x="58547" y="6511"/>
                  </a:cubicBezTo>
                  <a:cubicBezTo>
                    <a:pt x="58762" y="6458"/>
                    <a:pt x="58988" y="6471"/>
                    <a:pt x="59195" y="6547"/>
                  </a:cubicBezTo>
                  <a:cubicBezTo>
                    <a:pt x="70859" y="11223"/>
                    <a:pt x="81886" y="17353"/>
                    <a:pt x="92013" y="24791"/>
                  </a:cubicBezTo>
                  <a:cubicBezTo>
                    <a:pt x="103742" y="33233"/>
                    <a:pt x="114499" y="42950"/>
                    <a:pt x="124085" y="53763"/>
                  </a:cubicBezTo>
                  <a:cubicBezTo>
                    <a:pt x="130239" y="60675"/>
                    <a:pt x="133529" y="69672"/>
                    <a:pt x="133284" y="78923"/>
                  </a:cubicBezTo>
                  <a:cubicBezTo>
                    <a:pt x="133131" y="82804"/>
                    <a:pt x="132475" y="86648"/>
                    <a:pt x="131335" y="90360"/>
                  </a:cubicBezTo>
                  <a:cubicBezTo>
                    <a:pt x="131242" y="90618"/>
                    <a:pt x="131375" y="90904"/>
                    <a:pt x="131633" y="90997"/>
                  </a:cubicBezTo>
                  <a:cubicBezTo>
                    <a:pt x="131856" y="91078"/>
                    <a:pt x="132105" y="90991"/>
                    <a:pt x="132228" y="90788"/>
                  </a:cubicBezTo>
                  <a:cubicBezTo>
                    <a:pt x="135409" y="86103"/>
                    <a:pt x="137686" y="80865"/>
                    <a:pt x="138941" y="75343"/>
                  </a:cubicBezTo>
                  <a:lnTo>
                    <a:pt x="139144" y="75311"/>
                  </a:lnTo>
                  <a:cubicBezTo>
                    <a:pt x="145077" y="86693"/>
                    <a:pt x="151503" y="104519"/>
                    <a:pt x="152513" y="116333"/>
                  </a:cubicBezTo>
                  <a:cubicBezTo>
                    <a:pt x="153152" y="123822"/>
                    <a:pt x="151051" y="130540"/>
                    <a:pt x="147197" y="134199"/>
                  </a:cubicBezTo>
                  <a:cubicBezTo>
                    <a:pt x="147155" y="134243"/>
                    <a:pt x="147086" y="134244"/>
                    <a:pt x="147043" y="134202"/>
                  </a:cubicBezTo>
                  <a:cubicBezTo>
                    <a:pt x="147035" y="134195"/>
                    <a:pt x="147028" y="134186"/>
                    <a:pt x="147023" y="134177"/>
                  </a:cubicBezTo>
                  <a:cubicBezTo>
                    <a:pt x="137717" y="117731"/>
                    <a:pt x="118859" y="89746"/>
                    <a:pt x="105431" y="76286"/>
                  </a:cubicBezTo>
                  <a:cubicBezTo>
                    <a:pt x="95195" y="65781"/>
                    <a:pt x="83772" y="56504"/>
                    <a:pt x="71390" y="48641"/>
                  </a:cubicBezTo>
                  <a:cubicBezTo>
                    <a:pt x="69646" y="47542"/>
                    <a:pt x="67751" y="46704"/>
                    <a:pt x="65764" y="46155"/>
                  </a:cubicBezTo>
                  <a:cubicBezTo>
                    <a:pt x="65504" y="46066"/>
                    <a:pt x="65221" y="46204"/>
                    <a:pt x="65132" y="46464"/>
                  </a:cubicBezTo>
                  <a:cubicBezTo>
                    <a:pt x="65056" y="46685"/>
                    <a:pt x="65144" y="46929"/>
                    <a:pt x="65344" y="47050"/>
                  </a:cubicBezTo>
                  <a:cubicBezTo>
                    <a:pt x="75528" y="54133"/>
                    <a:pt x="85062" y="62109"/>
                    <a:pt x="93831" y="70883"/>
                  </a:cubicBezTo>
                  <a:cubicBezTo>
                    <a:pt x="109325" y="86397"/>
                    <a:pt x="130955" y="116269"/>
                    <a:pt x="141372" y="136104"/>
                  </a:cubicBezTo>
                  <a:cubicBezTo>
                    <a:pt x="141904" y="137138"/>
                    <a:pt x="142456" y="138130"/>
                    <a:pt x="143058" y="139122"/>
                  </a:cubicBezTo>
                  <a:close/>
                </a:path>
              </a:pathLst>
            </a:custGeom>
            <a:grpFill/>
            <a:ln w="6350" cap="flat">
              <a:solidFill>
                <a:schemeClr val="bg1"/>
              </a:solidFill>
              <a:prstDash val="solid"/>
              <a:miter/>
            </a:ln>
          </p:spPr>
          <p:txBody>
            <a:bodyPr rtlCol="0" anchor="ctr"/>
            <a:lstStyle/>
            <a:p>
              <a:endParaRPr lang="en-GB" sz="800"/>
            </a:p>
          </p:txBody>
        </p:sp>
      </p:grpSp>
      <p:sp>
        <p:nvSpPr>
          <p:cNvPr id="19" name="Oval 18">
            <a:extLst>
              <a:ext uri="{FF2B5EF4-FFF2-40B4-BE49-F238E27FC236}">
                <a16:creationId xmlns:a16="http://schemas.microsoft.com/office/drawing/2014/main" id="{CCD1373B-C4E1-C75E-178F-DF87F1CC0887}"/>
              </a:ext>
            </a:extLst>
          </p:cNvPr>
          <p:cNvSpPr/>
          <p:nvPr/>
        </p:nvSpPr>
        <p:spPr>
          <a:xfrm>
            <a:off x="364041" y="1983807"/>
            <a:ext cx="318454" cy="318454"/>
          </a:xfrm>
          <a:prstGeom prst="ellipse">
            <a:avLst/>
          </a:prstGeom>
          <a:solidFill>
            <a:srgbClr val="E74C3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88DE7D34-4E64-4785-4726-5D9E38B16E6E}"/>
              </a:ext>
            </a:extLst>
          </p:cNvPr>
          <p:cNvSpPr/>
          <p:nvPr/>
        </p:nvSpPr>
        <p:spPr>
          <a:xfrm>
            <a:off x="351589" y="2564327"/>
            <a:ext cx="318454" cy="318454"/>
          </a:xfrm>
          <a:prstGeom prst="ellipse">
            <a:avLst/>
          </a:prstGeom>
          <a:solidFill>
            <a:srgbClr val="E74C3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7FCACF1E-3A1F-5DB6-35AD-DE0991557FAC}"/>
              </a:ext>
            </a:extLst>
          </p:cNvPr>
          <p:cNvSpPr/>
          <p:nvPr/>
        </p:nvSpPr>
        <p:spPr>
          <a:xfrm>
            <a:off x="343268" y="1425126"/>
            <a:ext cx="360000" cy="360000"/>
          </a:xfrm>
          <a:prstGeom prst="ellipse">
            <a:avLst/>
          </a:prstGeom>
          <a:solidFill>
            <a:srgbClr val="E74C3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21" name="Oval 20">
            <a:extLst>
              <a:ext uri="{FF2B5EF4-FFF2-40B4-BE49-F238E27FC236}">
                <a16:creationId xmlns:a16="http://schemas.microsoft.com/office/drawing/2014/main" id="{4174A8F6-4960-9903-B5AC-81B6CCCA308C}"/>
              </a:ext>
            </a:extLst>
          </p:cNvPr>
          <p:cNvSpPr/>
          <p:nvPr/>
        </p:nvSpPr>
        <p:spPr>
          <a:xfrm>
            <a:off x="364041" y="3074833"/>
            <a:ext cx="318454" cy="318454"/>
          </a:xfrm>
          <a:prstGeom prst="ellipse">
            <a:avLst/>
          </a:prstGeom>
          <a:solidFill>
            <a:srgbClr val="E74C3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Graphic 22" descr="Farmer female with solid fill">
            <a:extLst>
              <a:ext uri="{FF2B5EF4-FFF2-40B4-BE49-F238E27FC236}">
                <a16:creationId xmlns:a16="http://schemas.microsoft.com/office/drawing/2014/main" id="{71259796-9D5F-ADEE-D151-A36DC8418D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4155" y="1487544"/>
            <a:ext cx="221787" cy="221787"/>
          </a:xfrm>
          <a:prstGeom prst="rect">
            <a:avLst/>
          </a:prstGeom>
        </p:spPr>
      </p:pic>
      <p:pic>
        <p:nvPicPr>
          <p:cNvPr id="24" name="Graphic 23" descr="Leaf with solid fill">
            <a:extLst>
              <a:ext uri="{FF2B5EF4-FFF2-40B4-BE49-F238E27FC236}">
                <a16:creationId xmlns:a16="http://schemas.microsoft.com/office/drawing/2014/main" id="{C092FA0C-DA4E-D36C-F82C-95106640E4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7157" y="2053057"/>
            <a:ext cx="188757" cy="188757"/>
          </a:xfrm>
          <a:prstGeom prst="rect">
            <a:avLst/>
          </a:prstGeom>
        </p:spPr>
      </p:pic>
      <p:pic>
        <p:nvPicPr>
          <p:cNvPr id="25" name="Graphic 24" descr="Calculator with solid fill">
            <a:extLst>
              <a:ext uri="{FF2B5EF4-FFF2-40B4-BE49-F238E27FC236}">
                <a16:creationId xmlns:a16="http://schemas.microsoft.com/office/drawing/2014/main" id="{EEDAC0EB-C1A4-DB73-5C63-340A414E5D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7397" y="2616350"/>
            <a:ext cx="205739" cy="205739"/>
          </a:xfrm>
          <a:prstGeom prst="rect">
            <a:avLst/>
          </a:prstGeom>
        </p:spPr>
      </p:pic>
      <p:pic>
        <p:nvPicPr>
          <p:cNvPr id="28" name="Graphic 27" descr="Shopping cart with solid fill">
            <a:extLst>
              <a:ext uri="{FF2B5EF4-FFF2-40B4-BE49-F238E27FC236}">
                <a16:creationId xmlns:a16="http://schemas.microsoft.com/office/drawing/2014/main" id="{8A60BAEE-201F-A0F9-69A7-7AA2C21622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8827" y="3144847"/>
            <a:ext cx="167178" cy="167178"/>
          </a:xfrm>
          <a:prstGeom prst="rect">
            <a:avLst/>
          </a:prstGeom>
        </p:spPr>
      </p:pic>
      <p:sp>
        <p:nvSpPr>
          <p:cNvPr id="30" name="Oval 29">
            <a:extLst>
              <a:ext uri="{FF2B5EF4-FFF2-40B4-BE49-F238E27FC236}">
                <a16:creationId xmlns:a16="http://schemas.microsoft.com/office/drawing/2014/main" id="{BB3D5445-E665-57C0-B11E-D21843D0BA52}"/>
              </a:ext>
            </a:extLst>
          </p:cNvPr>
          <p:cNvSpPr/>
          <p:nvPr/>
        </p:nvSpPr>
        <p:spPr>
          <a:xfrm>
            <a:off x="2059697" y="1425126"/>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1" name="Oval 30">
            <a:extLst>
              <a:ext uri="{FF2B5EF4-FFF2-40B4-BE49-F238E27FC236}">
                <a16:creationId xmlns:a16="http://schemas.microsoft.com/office/drawing/2014/main" id="{7BE24FAD-241C-EADB-F231-E249E5F17327}"/>
              </a:ext>
            </a:extLst>
          </p:cNvPr>
          <p:cNvSpPr/>
          <p:nvPr/>
        </p:nvSpPr>
        <p:spPr>
          <a:xfrm>
            <a:off x="2059697" y="1957609"/>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2" name="Oval 31">
            <a:extLst>
              <a:ext uri="{FF2B5EF4-FFF2-40B4-BE49-F238E27FC236}">
                <a16:creationId xmlns:a16="http://schemas.microsoft.com/office/drawing/2014/main" id="{70A3A857-15F3-464B-1CDF-66E2380267A5}"/>
              </a:ext>
            </a:extLst>
          </p:cNvPr>
          <p:cNvSpPr/>
          <p:nvPr/>
        </p:nvSpPr>
        <p:spPr>
          <a:xfrm>
            <a:off x="2074819" y="2511407"/>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4" name="Oval 33">
            <a:extLst>
              <a:ext uri="{FF2B5EF4-FFF2-40B4-BE49-F238E27FC236}">
                <a16:creationId xmlns:a16="http://schemas.microsoft.com/office/drawing/2014/main" id="{3D0B0372-4F2D-3C35-E650-BA87ED9829BC}"/>
              </a:ext>
            </a:extLst>
          </p:cNvPr>
          <p:cNvSpPr/>
          <p:nvPr/>
        </p:nvSpPr>
        <p:spPr>
          <a:xfrm>
            <a:off x="2072888" y="3057007"/>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&gt;</a:t>
            </a:r>
          </a:p>
        </p:txBody>
      </p:sp>
      <p:sp>
        <p:nvSpPr>
          <p:cNvPr id="37" name="Oval 36">
            <a:extLst>
              <a:ext uri="{FF2B5EF4-FFF2-40B4-BE49-F238E27FC236}">
                <a16:creationId xmlns:a16="http://schemas.microsoft.com/office/drawing/2014/main" id="{9FF8680D-AAB1-A0B5-3DA8-522F008254F9}"/>
              </a:ext>
            </a:extLst>
          </p:cNvPr>
          <p:cNvSpPr/>
          <p:nvPr/>
        </p:nvSpPr>
        <p:spPr>
          <a:xfrm>
            <a:off x="5974376" y="1442952"/>
            <a:ext cx="174928" cy="174928"/>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8" name="Oval 37">
            <a:extLst>
              <a:ext uri="{FF2B5EF4-FFF2-40B4-BE49-F238E27FC236}">
                <a16:creationId xmlns:a16="http://schemas.microsoft.com/office/drawing/2014/main" id="{F133009A-C64E-E69E-293B-CAEB790166E2}"/>
              </a:ext>
            </a:extLst>
          </p:cNvPr>
          <p:cNvSpPr/>
          <p:nvPr/>
        </p:nvSpPr>
        <p:spPr>
          <a:xfrm>
            <a:off x="5974376" y="1896454"/>
            <a:ext cx="174928" cy="174928"/>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&gt;</a:t>
            </a:r>
          </a:p>
        </p:txBody>
      </p:sp>
      <p:sp>
        <p:nvSpPr>
          <p:cNvPr id="39" name="Oval 38">
            <a:extLst>
              <a:ext uri="{FF2B5EF4-FFF2-40B4-BE49-F238E27FC236}">
                <a16:creationId xmlns:a16="http://schemas.microsoft.com/office/drawing/2014/main" id="{F58C11C1-C699-1262-B95C-914A09ED028C}"/>
              </a:ext>
            </a:extLst>
          </p:cNvPr>
          <p:cNvSpPr/>
          <p:nvPr/>
        </p:nvSpPr>
        <p:spPr>
          <a:xfrm>
            <a:off x="5989498" y="2529233"/>
            <a:ext cx="174928" cy="174928"/>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0" name="Oval 39">
            <a:extLst>
              <a:ext uri="{FF2B5EF4-FFF2-40B4-BE49-F238E27FC236}">
                <a16:creationId xmlns:a16="http://schemas.microsoft.com/office/drawing/2014/main" id="{C53241AA-0DAE-F906-D4D1-688378AC74D3}"/>
              </a:ext>
            </a:extLst>
          </p:cNvPr>
          <p:cNvSpPr/>
          <p:nvPr/>
        </p:nvSpPr>
        <p:spPr>
          <a:xfrm>
            <a:off x="5987567" y="3074833"/>
            <a:ext cx="174928" cy="174928"/>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2" name="Graphic 21" descr="Single gear with solid fill">
            <a:extLst>
              <a:ext uri="{FF2B5EF4-FFF2-40B4-BE49-F238E27FC236}">
                <a16:creationId xmlns:a16="http://schemas.microsoft.com/office/drawing/2014/main" id="{818A3177-5937-406F-EC54-42574130D280}"/>
              </a:ext>
            </a:extLst>
          </p:cNvPr>
          <p:cNvSpPr/>
          <p:nvPr/>
        </p:nvSpPr>
        <p:spPr>
          <a:xfrm>
            <a:off x="2029326" y="998524"/>
            <a:ext cx="277145" cy="276738"/>
          </a:xfrm>
          <a:custGeom>
            <a:avLst/>
            <a:gdLst>
              <a:gd name="connsiteX0" fmla="*/ 138369 w 277145"/>
              <a:gd name="connsiteY0" fmla="*/ 187205 h 276738"/>
              <a:gd name="connsiteX1" fmla="*/ 89533 w 277145"/>
              <a:gd name="connsiteY1" fmla="*/ 138369 h 276738"/>
              <a:gd name="connsiteX2" fmla="*/ 138369 w 277145"/>
              <a:gd name="connsiteY2" fmla="*/ 89533 h 276738"/>
              <a:gd name="connsiteX3" fmla="*/ 187205 w 277145"/>
              <a:gd name="connsiteY3" fmla="*/ 138369 h 276738"/>
              <a:gd name="connsiteX4" fmla="*/ 138369 w 277145"/>
              <a:gd name="connsiteY4" fmla="*/ 187205 h 276738"/>
              <a:gd name="connsiteX5" fmla="*/ 248250 w 277145"/>
              <a:gd name="connsiteY5" fmla="*/ 107846 h 276738"/>
              <a:gd name="connsiteX6" fmla="*/ 237669 w 277145"/>
              <a:gd name="connsiteY6" fmla="*/ 82614 h 276738"/>
              <a:gd name="connsiteX7" fmla="*/ 247843 w 277145"/>
              <a:gd name="connsiteY7" fmla="*/ 52092 h 276738"/>
              <a:gd name="connsiteX8" fmla="*/ 224646 w 277145"/>
              <a:gd name="connsiteY8" fmla="*/ 28895 h 276738"/>
              <a:gd name="connsiteX9" fmla="*/ 194124 w 277145"/>
              <a:gd name="connsiteY9" fmla="*/ 39069 h 276738"/>
              <a:gd name="connsiteX10" fmla="*/ 168485 w 277145"/>
              <a:gd name="connsiteY10" fmla="*/ 28488 h 276738"/>
              <a:gd name="connsiteX11" fmla="*/ 154648 w 277145"/>
              <a:gd name="connsiteY11" fmla="*/ 0 h 276738"/>
              <a:gd name="connsiteX12" fmla="*/ 122090 w 277145"/>
              <a:gd name="connsiteY12" fmla="*/ 0 h 276738"/>
              <a:gd name="connsiteX13" fmla="*/ 107846 w 277145"/>
              <a:gd name="connsiteY13" fmla="*/ 28488 h 276738"/>
              <a:gd name="connsiteX14" fmla="*/ 82614 w 277145"/>
              <a:gd name="connsiteY14" fmla="*/ 39069 h 276738"/>
              <a:gd name="connsiteX15" fmla="*/ 52092 w 277145"/>
              <a:gd name="connsiteY15" fmla="*/ 28895 h 276738"/>
              <a:gd name="connsiteX16" fmla="*/ 28895 w 277145"/>
              <a:gd name="connsiteY16" fmla="*/ 52092 h 276738"/>
              <a:gd name="connsiteX17" fmla="*/ 39069 w 277145"/>
              <a:gd name="connsiteY17" fmla="*/ 82614 h 276738"/>
              <a:gd name="connsiteX18" fmla="*/ 28488 w 277145"/>
              <a:gd name="connsiteY18" fmla="*/ 108253 h 276738"/>
              <a:gd name="connsiteX19" fmla="*/ 0 w 277145"/>
              <a:gd name="connsiteY19" fmla="*/ 122090 h 276738"/>
              <a:gd name="connsiteX20" fmla="*/ 0 w 277145"/>
              <a:gd name="connsiteY20" fmla="*/ 154648 h 276738"/>
              <a:gd name="connsiteX21" fmla="*/ 28488 w 277145"/>
              <a:gd name="connsiteY21" fmla="*/ 168892 h 276738"/>
              <a:gd name="connsiteX22" fmla="*/ 39069 w 277145"/>
              <a:gd name="connsiteY22" fmla="*/ 194124 h 276738"/>
              <a:gd name="connsiteX23" fmla="*/ 28895 w 277145"/>
              <a:gd name="connsiteY23" fmla="*/ 224646 h 276738"/>
              <a:gd name="connsiteX24" fmla="*/ 52092 w 277145"/>
              <a:gd name="connsiteY24" fmla="*/ 247843 h 276738"/>
              <a:gd name="connsiteX25" fmla="*/ 82614 w 277145"/>
              <a:gd name="connsiteY25" fmla="*/ 237669 h 276738"/>
              <a:gd name="connsiteX26" fmla="*/ 108253 w 277145"/>
              <a:gd name="connsiteY26" fmla="*/ 248250 h 276738"/>
              <a:gd name="connsiteX27" fmla="*/ 122497 w 277145"/>
              <a:gd name="connsiteY27" fmla="*/ 276738 h 276738"/>
              <a:gd name="connsiteX28" fmla="*/ 155055 w 277145"/>
              <a:gd name="connsiteY28" fmla="*/ 276738 h 276738"/>
              <a:gd name="connsiteX29" fmla="*/ 169299 w 277145"/>
              <a:gd name="connsiteY29" fmla="*/ 248250 h 276738"/>
              <a:gd name="connsiteX30" fmla="*/ 194531 w 277145"/>
              <a:gd name="connsiteY30" fmla="*/ 237669 h 276738"/>
              <a:gd name="connsiteX31" fmla="*/ 225053 w 277145"/>
              <a:gd name="connsiteY31" fmla="*/ 247843 h 276738"/>
              <a:gd name="connsiteX32" fmla="*/ 248250 w 277145"/>
              <a:gd name="connsiteY32" fmla="*/ 224646 h 276738"/>
              <a:gd name="connsiteX33" fmla="*/ 238076 w 277145"/>
              <a:gd name="connsiteY33" fmla="*/ 194124 h 276738"/>
              <a:gd name="connsiteX34" fmla="*/ 248657 w 277145"/>
              <a:gd name="connsiteY34" fmla="*/ 168485 h 276738"/>
              <a:gd name="connsiteX35" fmla="*/ 277145 w 277145"/>
              <a:gd name="connsiteY35" fmla="*/ 154241 h 276738"/>
              <a:gd name="connsiteX36" fmla="*/ 277145 w 277145"/>
              <a:gd name="connsiteY36" fmla="*/ 121683 h 276738"/>
              <a:gd name="connsiteX37" fmla="*/ 248250 w 277145"/>
              <a:gd name="connsiteY37" fmla="*/ 107846 h 27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77145" h="276738">
                <a:moveTo>
                  <a:pt x="138369" y="187205"/>
                </a:moveTo>
                <a:cubicBezTo>
                  <a:pt x="111509" y="187205"/>
                  <a:pt x="89533" y="165229"/>
                  <a:pt x="89533" y="138369"/>
                </a:cubicBezTo>
                <a:cubicBezTo>
                  <a:pt x="89533" y="111509"/>
                  <a:pt x="111509" y="89533"/>
                  <a:pt x="138369" y="89533"/>
                </a:cubicBezTo>
                <a:cubicBezTo>
                  <a:pt x="165229" y="89533"/>
                  <a:pt x="187205" y="111509"/>
                  <a:pt x="187205" y="138369"/>
                </a:cubicBezTo>
                <a:cubicBezTo>
                  <a:pt x="187205" y="165229"/>
                  <a:pt x="165229" y="187205"/>
                  <a:pt x="138369" y="187205"/>
                </a:cubicBezTo>
                <a:close/>
                <a:moveTo>
                  <a:pt x="248250" y="107846"/>
                </a:moveTo>
                <a:cubicBezTo>
                  <a:pt x="245809" y="98893"/>
                  <a:pt x="242146" y="90347"/>
                  <a:pt x="237669" y="82614"/>
                </a:cubicBezTo>
                <a:lnTo>
                  <a:pt x="247843" y="52092"/>
                </a:lnTo>
                <a:lnTo>
                  <a:pt x="224646" y="28895"/>
                </a:lnTo>
                <a:lnTo>
                  <a:pt x="194124" y="39069"/>
                </a:lnTo>
                <a:cubicBezTo>
                  <a:pt x="185984" y="34592"/>
                  <a:pt x="177438" y="30930"/>
                  <a:pt x="168485" y="28488"/>
                </a:cubicBezTo>
                <a:lnTo>
                  <a:pt x="154648" y="0"/>
                </a:lnTo>
                <a:lnTo>
                  <a:pt x="122090" y="0"/>
                </a:lnTo>
                <a:lnTo>
                  <a:pt x="107846" y="28488"/>
                </a:lnTo>
                <a:cubicBezTo>
                  <a:pt x="98893" y="30930"/>
                  <a:pt x="90347" y="34592"/>
                  <a:pt x="82614" y="39069"/>
                </a:cubicBezTo>
                <a:lnTo>
                  <a:pt x="52092" y="28895"/>
                </a:lnTo>
                <a:lnTo>
                  <a:pt x="28895" y="52092"/>
                </a:lnTo>
                <a:lnTo>
                  <a:pt x="39069" y="82614"/>
                </a:lnTo>
                <a:cubicBezTo>
                  <a:pt x="34592" y="90754"/>
                  <a:pt x="30930" y="99300"/>
                  <a:pt x="28488" y="108253"/>
                </a:cubicBezTo>
                <a:lnTo>
                  <a:pt x="0" y="122090"/>
                </a:lnTo>
                <a:lnTo>
                  <a:pt x="0" y="154648"/>
                </a:lnTo>
                <a:lnTo>
                  <a:pt x="28488" y="168892"/>
                </a:lnTo>
                <a:cubicBezTo>
                  <a:pt x="30930" y="177845"/>
                  <a:pt x="34592" y="186391"/>
                  <a:pt x="39069" y="194124"/>
                </a:cubicBezTo>
                <a:lnTo>
                  <a:pt x="28895" y="224646"/>
                </a:lnTo>
                <a:lnTo>
                  <a:pt x="52092" y="247843"/>
                </a:lnTo>
                <a:lnTo>
                  <a:pt x="82614" y="237669"/>
                </a:lnTo>
                <a:cubicBezTo>
                  <a:pt x="90754" y="242146"/>
                  <a:pt x="99300" y="245809"/>
                  <a:pt x="108253" y="248250"/>
                </a:cubicBezTo>
                <a:lnTo>
                  <a:pt x="122497" y="276738"/>
                </a:lnTo>
                <a:lnTo>
                  <a:pt x="155055" y="276738"/>
                </a:lnTo>
                <a:lnTo>
                  <a:pt x="169299" y="248250"/>
                </a:lnTo>
                <a:cubicBezTo>
                  <a:pt x="178252" y="245809"/>
                  <a:pt x="186798" y="242146"/>
                  <a:pt x="194531" y="237669"/>
                </a:cubicBezTo>
                <a:lnTo>
                  <a:pt x="225053" y="247843"/>
                </a:lnTo>
                <a:lnTo>
                  <a:pt x="248250" y="224646"/>
                </a:lnTo>
                <a:lnTo>
                  <a:pt x="238076" y="194124"/>
                </a:lnTo>
                <a:cubicBezTo>
                  <a:pt x="242553" y="185984"/>
                  <a:pt x="246215" y="177438"/>
                  <a:pt x="248657" y="168485"/>
                </a:cubicBezTo>
                <a:lnTo>
                  <a:pt x="277145" y="154241"/>
                </a:lnTo>
                <a:lnTo>
                  <a:pt x="277145" y="121683"/>
                </a:lnTo>
                <a:lnTo>
                  <a:pt x="248250" y="107846"/>
                </a:lnTo>
                <a:close/>
              </a:path>
            </a:pathLst>
          </a:custGeom>
          <a:solidFill>
            <a:schemeClr val="bg1"/>
          </a:solidFill>
          <a:ln w="4068" cap="flat">
            <a:noFill/>
            <a:prstDash val="solid"/>
            <a:miter/>
          </a:ln>
        </p:spPr>
        <p:txBody>
          <a:bodyPr rtlCol="0" anchor="ctr"/>
          <a:lstStyle/>
          <a:p>
            <a:endParaRPr lang="en-GB"/>
          </a:p>
        </p:txBody>
      </p:sp>
      <p:sp>
        <p:nvSpPr>
          <p:cNvPr id="43" name="Rectangle 42">
            <a:extLst>
              <a:ext uri="{FF2B5EF4-FFF2-40B4-BE49-F238E27FC236}">
                <a16:creationId xmlns:a16="http://schemas.microsoft.com/office/drawing/2014/main" id="{0ECE00F7-4AFC-CBF2-0931-82B8A3FC5D47}"/>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11</a:t>
            </a:r>
          </a:p>
        </p:txBody>
      </p:sp>
      <p:pic>
        <p:nvPicPr>
          <p:cNvPr id="26" name="Graphic 25" descr="Bank with solid fill">
            <a:extLst>
              <a:ext uri="{FF2B5EF4-FFF2-40B4-BE49-F238E27FC236}">
                <a16:creationId xmlns:a16="http://schemas.microsoft.com/office/drawing/2014/main" id="{53F98B11-09FB-D50C-9E69-B2500734785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73515" y="3955108"/>
            <a:ext cx="914400" cy="914400"/>
          </a:xfrm>
          <a:prstGeom prst="rect">
            <a:avLst/>
          </a:prstGeom>
        </p:spPr>
      </p:pic>
      <p:pic>
        <p:nvPicPr>
          <p:cNvPr id="47" name="Graphic 46" descr="Sustainability with solid fill">
            <a:extLst>
              <a:ext uri="{FF2B5EF4-FFF2-40B4-BE49-F238E27FC236}">
                <a16:creationId xmlns:a16="http://schemas.microsoft.com/office/drawing/2014/main" id="{C14EC8B9-5128-4054-4A86-5174A71757F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44791" y="3790430"/>
            <a:ext cx="914400" cy="914400"/>
          </a:xfrm>
          <a:prstGeom prst="rect">
            <a:avLst/>
          </a:prstGeom>
        </p:spPr>
      </p:pic>
    </p:spTree>
    <p:extLst>
      <p:ext uri="{BB962C8B-B14F-4D97-AF65-F5344CB8AC3E}">
        <p14:creationId xmlns:p14="http://schemas.microsoft.com/office/powerpoint/2010/main" val="21316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72F0-3F2F-86DA-20AB-8B1C6BCCF2D6}"/>
              </a:ext>
            </a:extLst>
          </p:cNvPr>
          <p:cNvSpPr>
            <a:spLocks noGrp="1"/>
          </p:cNvSpPr>
          <p:nvPr>
            <p:ph type="title"/>
          </p:nvPr>
        </p:nvSpPr>
        <p:spPr>
          <a:xfrm>
            <a:off x="311700" y="241200"/>
            <a:ext cx="8520600" cy="572700"/>
          </a:xfrm>
          <a:noFill/>
          <a:ln>
            <a:noFill/>
          </a:ln>
        </p:spPr>
        <p:txBody>
          <a:bodyPr spcFirstLastPara="1" wrap="square" lIns="91425" tIns="91425" rIns="91425" bIns="91425" anchor="t" anchorCtr="0">
            <a:normAutofit/>
          </a:bodyPr>
          <a:lstStyle/>
          <a:p>
            <a:r>
              <a:rPr lang="en-GB" sz="1100" b="1" dirty="0"/>
              <a:t>Organisations and individuals developing green financial instruments for IFSGs, come from different backgrounds and have different expertise and experience. Design of green financial instruments reflects a range of influences and principles.</a:t>
            </a:r>
          </a:p>
        </p:txBody>
      </p:sp>
      <p:graphicFrame>
        <p:nvGraphicFramePr>
          <p:cNvPr id="4" name="Table 3">
            <a:extLst>
              <a:ext uri="{FF2B5EF4-FFF2-40B4-BE49-F238E27FC236}">
                <a16:creationId xmlns:a16="http://schemas.microsoft.com/office/drawing/2014/main" id="{5C90AFF4-28F3-5720-DE74-3335004ADCC3}"/>
              </a:ext>
            </a:extLst>
          </p:cNvPr>
          <p:cNvGraphicFramePr>
            <a:graphicFrameLocks noGrp="1"/>
          </p:cNvGraphicFramePr>
          <p:nvPr>
            <p:extLst>
              <p:ext uri="{D42A27DB-BD31-4B8C-83A1-F6EECF244321}">
                <p14:modId xmlns:p14="http://schemas.microsoft.com/office/powerpoint/2010/main" val="1766433232"/>
              </p:ext>
            </p:extLst>
          </p:nvPr>
        </p:nvGraphicFramePr>
        <p:xfrm>
          <a:off x="349036" y="867046"/>
          <a:ext cx="8140808" cy="3627120"/>
        </p:xfrm>
        <a:graphic>
          <a:graphicData uri="http://schemas.openxmlformats.org/drawingml/2006/table">
            <a:tbl>
              <a:tblPr firstRow="1" bandRow="1">
                <a:tableStyleId>{FBE496A5-39A5-4D36-864B-86C4D11E6225}</a:tableStyleId>
              </a:tblPr>
              <a:tblGrid>
                <a:gridCol w="523460">
                  <a:extLst>
                    <a:ext uri="{9D8B030D-6E8A-4147-A177-3AD203B41FA5}">
                      <a16:colId xmlns:a16="http://schemas.microsoft.com/office/drawing/2014/main" val="821855157"/>
                    </a:ext>
                  </a:extLst>
                </a:gridCol>
                <a:gridCol w="3546944">
                  <a:extLst>
                    <a:ext uri="{9D8B030D-6E8A-4147-A177-3AD203B41FA5}">
                      <a16:colId xmlns:a16="http://schemas.microsoft.com/office/drawing/2014/main" val="1811440656"/>
                    </a:ext>
                  </a:extLst>
                </a:gridCol>
                <a:gridCol w="432684">
                  <a:extLst>
                    <a:ext uri="{9D8B030D-6E8A-4147-A177-3AD203B41FA5}">
                      <a16:colId xmlns:a16="http://schemas.microsoft.com/office/drawing/2014/main" val="1481232866"/>
                    </a:ext>
                  </a:extLst>
                </a:gridCol>
                <a:gridCol w="3637720">
                  <a:extLst>
                    <a:ext uri="{9D8B030D-6E8A-4147-A177-3AD203B41FA5}">
                      <a16:colId xmlns:a16="http://schemas.microsoft.com/office/drawing/2014/main" val="384171141"/>
                    </a:ext>
                  </a:extLst>
                </a:gridCol>
              </a:tblGrid>
              <a:tr h="370840">
                <a:tc>
                  <a:txBody>
                    <a:bodyPr/>
                    <a:lstStyle/>
                    <a:p>
                      <a:endParaRPr lang="en-GB"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a:solidFill>
                            <a:srgbClr val="C0392B"/>
                          </a:solidFill>
                        </a:rPr>
                        <a:t>Payments for ecosystem services</a:t>
                      </a:r>
                    </a:p>
                    <a:p>
                      <a:r>
                        <a:rPr lang="en-GB" sz="800"/>
                        <a:t>Both capitalisation funds and access to credit are strong incentives for groups and individuals to participate in ecosystem protection and restoration.</a:t>
                      </a:r>
                    </a:p>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a:solidFill>
                            <a:srgbClr val="F39C12"/>
                          </a:solidFill>
                        </a:rPr>
                        <a:t>Community banking</a:t>
                      </a:r>
                      <a:br>
                        <a:rPr lang="en-GB" sz="800" b="1">
                          <a:solidFill>
                            <a:srgbClr val="16A085"/>
                          </a:solidFill>
                        </a:rPr>
                      </a:br>
                      <a:r>
                        <a:rPr lang="en-GB" sz="800"/>
                        <a:t>Local control of pools of capital offers the possibility for communities to direct finance to development of local assets and priorities.</a:t>
                      </a:r>
                      <a:endParaRPr lang="en-GB" sz="800" b="1"/>
                    </a:p>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003136"/>
                  </a:ext>
                </a:extLst>
              </a:tr>
              <a:tr h="370840">
                <a:tc>
                  <a:txBody>
                    <a:bodyPr/>
                    <a:lstStyle/>
                    <a:p>
                      <a:endParaRPr lang="en-GB"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a:solidFill>
                            <a:srgbClr val="16A085"/>
                          </a:solidFill>
                        </a:rPr>
                        <a:t>Credit incentives</a:t>
                      </a:r>
                    </a:p>
                    <a:p>
                      <a:r>
                        <a:rPr lang="en-GB" sz="800"/>
                        <a:t>Linking loan conditions to sustainable practices provides strong motivation for borrowers, offering improved terms or access to finance when ecological objectives are met.</a:t>
                      </a:r>
                      <a:endParaRPr lang="en-GB" sz="800" b="1"/>
                    </a:p>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a:solidFill>
                            <a:srgbClr val="FFD700"/>
                          </a:solidFill>
                        </a:rPr>
                        <a:t>Funding availability</a:t>
                      </a:r>
                    </a:p>
                    <a:p>
                      <a:r>
                        <a:rPr lang="en-GB" sz="800"/>
                        <a:t>A narrative of support for financial self-help is attractive to funders. Self determination and “locally-led” initiatives are also a donor priority.</a:t>
                      </a:r>
                    </a:p>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021718"/>
                  </a:ext>
                </a:extLst>
              </a:tr>
              <a:tr h="370840">
                <a:tc>
                  <a:txBody>
                    <a:bodyPr/>
                    <a:lstStyle/>
                    <a:p>
                      <a:endParaRPr lang="en-GB"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dirty="0">
                          <a:solidFill>
                            <a:srgbClr val="7F8C8D"/>
                          </a:solidFill>
                        </a:rPr>
                        <a:t>Helping correct failures of formal microfinance</a:t>
                      </a:r>
                    </a:p>
                    <a:p>
                      <a:r>
                        <a:rPr lang="en-GB" sz="800" dirty="0">
                          <a:solidFill>
                            <a:schemeClr val="tx1"/>
                          </a:solidFill>
                        </a:rPr>
                        <a:t>While formal microfinance can smooth cashflow for low-income earners, its wider benefits are contested. Additionally, most rural and coastal inhabitants are not able to access this form of finance.</a:t>
                      </a:r>
                    </a:p>
                    <a:p>
                      <a:endParaRPr lang="en-GB" sz="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a:solidFill>
                            <a:srgbClr val="0A75AF"/>
                          </a:solidFill>
                        </a:rPr>
                        <a:t>Self determination</a:t>
                      </a:r>
                      <a:br>
                        <a:rPr lang="en-GB" sz="800" b="1"/>
                      </a:br>
                      <a:r>
                        <a:rPr lang="en-GB" sz="800"/>
                        <a:t>These instruments offer the possibility to set financial fund and loan terms and locally determine which ecosystems to prioritise in protecting. </a:t>
                      </a:r>
                      <a:endParaRPr lang="en-GB" sz="800" b="1"/>
                    </a:p>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4739050"/>
                  </a:ext>
                </a:extLst>
              </a:tr>
              <a:tr h="370840">
                <a:tc>
                  <a:txBody>
                    <a:bodyPr/>
                    <a:lstStyle/>
                    <a:p>
                      <a:endParaRPr lang="en-GB"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dirty="0">
                          <a:solidFill>
                            <a:srgbClr val="34495E"/>
                          </a:solidFill>
                        </a:rPr>
                        <a:t>Community-based natural resource management</a:t>
                      </a:r>
                    </a:p>
                    <a:p>
                      <a:r>
                        <a:rPr lang="en-GB" sz="800" dirty="0"/>
                        <a:t>These are instruments which can be deployed by community-based natural resource institutions in service of their objectives. The numbers of IFSHGs and associated members can help to quickly get nature-based solutions and management practices to a scale that can make a difference.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a:solidFill>
                            <a:srgbClr val="C00000"/>
                          </a:solidFill>
                        </a:rPr>
                        <a:t>Alignment with financial regulation</a:t>
                      </a:r>
                    </a:p>
                    <a:p>
                      <a:r>
                        <a:rPr lang="en-GB" sz="800"/>
                        <a:t>Credit issuance is increasingly regulated, which imposes costs on issuers. Small groups issuing credit are mostly lightly regulated or exempted as the opportunities for fraud and abuse are lower. </a:t>
                      </a:r>
                    </a:p>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7774681"/>
                  </a:ext>
                </a:extLst>
              </a:tr>
              <a:tr h="370840">
                <a:tc>
                  <a:txBody>
                    <a:bodyPr/>
                    <a:lstStyle/>
                    <a:p>
                      <a:endParaRPr lang="en-GB"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a:solidFill>
                            <a:srgbClr val="27AE60"/>
                          </a:solidFill>
                        </a:rPr>
                        <a:t>Sustainable and durable funding source</a:t>
                      </a:r>
                    </a:p>
                    <a:p>
                      <a:r>
                        <a:rPr lang="en-GB" sz="800"/>
                        <a:t>Once capitalised, long-term financial pools provide sustainable incentives for improved natural resource management</a:t>
                      </a:r>
                    </a:p>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800" b="1" dirty="0">
                          <a:solidFill>
                            <a:srgbClr val="7F8C8D"/>
                          </a:solidFill>
                        </a:rPr>
                        <a:t>Raiffeisenism</a:t>
                      </a:r>
                    </a:p>
                    <a:p>
                      <a:r>
                        <a:rPr lang="en-GB" sz="800" dirty="0"/>
                        <a:t>A 19th-century cooperative model where communities pooled local savings and provided credit to members on fair terms. It built strong, trust-based institutions that reinvested capital locally, offering a traditional framework for sustainable finance in North West Europe.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6647416"/>
                  </a:ext>
                </a:extLst>
              </a:tr>
            </a:tbl>
          </a:graphicData>
        </a:graphic>
      </p:graphicFrame>
      <p:sp>
        <p:nvSpPr>
          <p:cNvPr id="5" name="Oval 4">
            <a:extLst>
              <a:ext uri="{FF2B5EF4-FFF2-40B4-BE49-F238E27FC236}">
                <a16:creationId xmlns:a16="http://schemas.microsoft.com/office/drawing/2014/main" id="{4A06D485-C149-783A-DCAB-9020AF320AE0}"/>
              </a:ext>
            </a:extLst>
          </p:cNvPr>
          <p:cNvSpPr/>
          <p:nvPr/>
        </p:nvSpPr>
        <p:spPr>
          <a:xfrm>
            <a:off x="432284" y="930702"/>
            <a:ext cx="360000" cy="36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7" name="Oval 6">
            <a:extLst>
              <a:ext uri="{FF2B5EF4-FFF2-40B4-BE49-F238E27FC236}">
                <a16:creationId xmlns:a16="http://schemas.microsoft.com/office/drawing/2014/main" id="{FC35D1C5-36E0-2124-A74D-7A49F045E02D}"/>
              </a:ext>
            </a:extLst>
          </p:cNvPr>
          <p:cNvSpPr/>
          <p:nvPr/>
        </p:nvSpPr>
        <p:spPr>
          <a:xfrm>
            <a:off x="432284" y="1632643"/>
            <a:ext cx="360000" cy="36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9" name="Oval 8">
            <a:extLst>
              <a:ext uri="{FF2B5EF4-FFF2-40B4-BE49-F238E27FC236}">
                <a16:creationId xmlns:a16="http://schemas.microsoft.com/office/drawing/2014/main" id="{EE6EB450-B8DB-A16E-07B0-2F295F1D558B}"/>
              </a:ext>
            </a:extLst>
          </p:cNvPr>
          <p:cNvSpPr/>
          <p:nvPr/>
        </p:nvSpPr>
        <p:spPr>
          <a:xfrm>
            <a:off x="432284" y="2324700"/>
            <a:ext cx="360000" cy="36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11" name="Oval 10">
            <a:extLst>
              <a:ext uri="{FF2B5EF4-FFF2-40B4-BE49-F238E27FC236}">
                <a16:creationId xmlns:a16="http://schemas.microsoft.com/office/drawing/2014/main" id="{4A72B1A7-BBBC-B4BA-7B63-0067C485E6A0}"/>
              </a:ext>
            </a:extLst>
          </p:cNvPr>
          <p:cNvSpPr/>
          <p:nvPr/>
        </p:nvSpPr>
        <p:spPr>
          <a:xfrm>
            <a:off x="432284" y="3034971"/>
            <a:ext cx="360000" cy="360000"/>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13" name="Oval 12">
            <a:extLst>
              <a:ext uri="{FF2B5EF4-FFF2-40B4-BE49-F238E27FC236}">
                <a16:creationId xmlns:a16="http://schemas.microsoft.com/office/drawing/2014/main" id="{A15A025A-2A66-3CA2-64C5-95B97BF8F782}"/>
              </a:ext>
            </a:extLst>
          </p:cNvPr>
          <p:cNvSpPr/>
          <p:nvPr/>
        </p:nvSpPr>
        <p:spPr>
          <a:xfrm>
            <a:off x="432284" y="3717300"/>
            <a:ext cx="360000" cy="360000"/>
          </a:xfrm>
          <a:prstGeom prst="ellipse">
            <a:avLst/>
          </a:prstGeom>
          <a:solidFill>
            <a:srgbClr val="27AE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6" name="Oval 5">
            <a:extLst>
              <a:ext uri="{FF2B5EF4-FFF2-40B4-BE49-F238E27FC236}">
                <a16:creationId xmlns:a16="http://schemas.microsoft.com/office/drawing/2014/main" id="{436D5C04-E783-FDDE-A0C0-6A56782068FC}"/>
              </a:ext>
            </a:extLst>
          </p:cNvPr>
          <p:cNvSpPr/>
          <p:nvPr/>
        </p:nvSpPr>
        <p:spPr>
          <a:xfrm>
            <a:off x="4465772" y="930702"/>
            <a:ext cx="360000" cy="360000"/>
          </a:xfrm>
          <a:prstGeom prst="ellipse">
            <a:avLst/>
          </a:prstGeom>
          <a:solidFill>
            <a:srgbClr val="F39C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8" name="Oval 7">
            <a:extLst>
              <a:ext uri="{FF2B5EF4-FFF2-40B4-BE49-F238E27FC236}">
                <a16:creationId xmlns:a16="http://schemas.microsoft.com/office/drawing/2014/main" id="{FFB13A73-6F57-B9EB-0402-6FB6CA42026D}"/>
              </a:ext>
            </a:extLst>
          </p:cNvPr>
          <p:cNvSpPr/>
          <p:nvPr/>
        </p:nvSpPr>
        <p:spPr>
          <a:xfrm>
            <a:off x="4465772" y="1624148"/>
            <a:ext cx="360000" cy="360000"/>
          </a:xfrm>
          <a:prstGeom prst="ellipse">
            <a:avLst/>
          </a:prstGeom>
          <a:solidFill>
            <a:srgbClr val="FFD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10" name="Oval 9">
            <a:extLst>
              <a:ext uri="{FF2B5EF4-FFF2-40B4-BE49-F238E27FC236}">
                <a16:creationId xmlns:a16="http://schemas.microsoft.com/office/drawing/2014/main" id="{94BC67A6-6DED-024D-C759-596483E79526}"/>
              </a:ext>
            </a:extLst>
          </p:cNvPr>
          <p:cNvSpPr/>
          <p:nvPr/>
        </p:nvSpPr>
        <p:spPr>
          <a:xfrm>
            <a:off x="4456356" y="2327348"/>
            <a:ext cx="360000" cy="360000"/>
          </a:xfrm>
          <a:prstGeom prst="ellipse">
            <a:avLst/>
          </a:prstGeom>
          <a:solidFill>
            <a:srgbClr val="0A75A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12" name="Oval 11">
            <a:extLst>
              <a:ext uri="{FF2B5EF4-FFF2-40B4-BE49-F238E27FC236}">
                <a16:creationId xmlns:a16="http://schemas.microsoft.com/office/drawing/2014/main" id="{DB6069E6-62B9-742C-9327-26D597E82FEE}"/>
              </a:ext>
            </a:extLst>
          </p:cNvPr>
          <p:cNvSpPr/>
          <p:nvPr/>
        </p:nvSpPr>
        <p:spPr>
          <a:xfrm>
            <a:off x="4465772" y="3034971"/>
            <a:ext cx="360000" cy="3600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14" name="Oval 13">
            <a:extLst>
              <a:ext uri="{FF2B5EF4-FFF2-40B4-BE49-F238E27FC236}">
                <a16:creationId xmlns:a16="http://schemas.microsoft.com/office/drawing/2014/main" id="{46428E96-426A-3266-57DE-00A1A077A384}"/>
              </a:ext>
            </a:extLst>
          </p:cNvPr>
          <p:cNvSpPr/>
          <p:nvPr/>
        </p:nvSpPr>
        <p:spPr>
          <a:xfrm>
            <a:off x="4465772" y="3736135"/>
            <a:ext cx="360000" cy="36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b="1"/>
          </a:p>
        </p:txBody>
      </p:sp>
      <p:sp>
        <p:nvSpPr>
          <p:cNvPr id="23" name="Rectangle 22">
            <a:extLst>
              <a:ext uri="{FF2B5EF4-FFF2-40B4-BE49-F238E27FC236}">
                <a16:creationId xmlns:a16="http://schemas.microsoft.com/office/drawing/2014/main" id="{CC6A86C6-9714-EF7C-E4A1-F0B07B4C1918}"/>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12</a:t>
            </a:r>
          </a:p>
        </p:txBody>
      </p:sp>
      <p:pic>
        <p:nvPicPr>
          <p:cNvPr id="25" name="Graphic 24" descr="Credit card with solid fill">
            <a:extLst>
              <a:ext uri="{FF2B5EF4-FFF2-40B4-BE49-F238E27FC236}">
                <a16:creationId xmlns:a16="http://schemas.microsoft.com/office/drawing/2014/main" id="{B4AADAD1-3149-FB9B-D46A-8BCD462A8B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827" y="1669423"/>
            <a:ext cx="295277" cy="295277"/>
          </a:xfrm>
          <a:prstGeom prst="rect">
            <a:avLst/>
          </a:prstGeom>
        </p:spPr>
      </p:pic>
      <p:pic>
        <p:nvPicPr>
          <p:cNvPr id="27" name="Graphic 26" descr="Coins with solid fill">
            <a:extLst>
              <a:ext uri="{FF2B5EF4-FFF2-40B4-BE49-F238E27FC236}">
                <a16:creationId xmlns:a16="http://schemas.microsoft.com/office/drawing/2014/main" id="{EC5C2E03-C7A4-47F9-2C94-418EF39D54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3739" y="982545"/>
            <a:ext cx="242405" cy="242405"/>
          </a:xfrm>
          <a:prstGeom prst="rect">
            <a:avLst/>
          </a:prstGeom>
        </p:spPr>
      </p:pic>
      <p:pic>
        <p:nvPicPr>
          <p:cNvPr id="31" name="Graphic 30" descr="Weights Uneven with solid fill">
            <a:extLst>
              <a:ext uri="{FF2B5EF4-FFF2-40B4-BE49-F238E27FC236}">
                <a16:creationId xmlns:a16="http://schemas.microsoft.com/office/drawing/2014/main" id="{52E06837-3B79-317A-C690-C78FF175B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06100" y="3065962"/>
            <a:ext cx="279344" cy="279344"/>
          </a:xfrm>
          <a:prstGeom prst="rect">
            <a:avLst/>
          </a:prstGeom>
        </p:spPr>
      </p:pic>
      <p:pic>
        <p:nvPicPr>
          <p:cNvPr id="33" name="Graphic 32" descr="Raised hand with solid fill">
            <a:extLst>
              <a:ext uri="{FF2B5EF4-FFF2-40B4-BE49-F238E27FC236}">
                <a16:creationId xmlns:a16="http://schemas.microsoft.com/office/drawing/2014/main" id="{DBD0D3A6-0051-7B7F-8E37-B9A9B003E2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88747" y="2360193"/>
            <a:ext cx="296697" cy="296697"/>
          </a:xfrm>
          <a:prstGeom prst="rect">
            <a:avLst/>
          </a:prstGeom>
        </p:spPr>
      </p:pic>
      <p:pic>
        <p:nvPicPr>
          <p:cNvPr id="35" name="Graphic 34" descr="Clipboard Ticked with solid fill">
            <a:extLst>
              <a:ext uri="{FF2B5EF4-FFF2-40B4-BE49-F238E27FC236}">
                <a16:creationId xmlns:a16="http://schemas.microsoft.com/office/drawing/2014/main" id="{F5255F89-16D8-39AA-9FC7-3AA2D85FD9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96572" y="1654948"/>
            <a:ext cx="298400" cy="298400"/>
          </a:xfrm>
          <a:prstGeom prst="rect">
            <a:avLst/>
          </a:prstGeom>
        </p:spPr>
      </p:pic>
      <p:pic>
        <p:nvPicPr>
          <p:cNvPr id="37" name="Graphic 36" descr="Bank with solid fill">
            <a:extLst>
              <a:ext uri="{FF2B5EF4-FFF2-40B4-BE49-F238E27FC236}">
                <a16:creationId xmlns:a16="http://schemas.microsoft.com/office/drawing/2014/main" id="{0C6FD405-5AC4-858A-FC3D-7AB63B5E411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488281" y="930702"/>
            <a:ext cx="314982" cy="314982"/>
          </a:xfrm>
          <a:prstGeom prst="rect">
            <a:avLst/>
          </a:prstGeom>
        </p:spPr>
      </p:pic>
      <p:pic>
        <p:nvPicPr>
          <p:cNvPr id="39" name="Graphic 38" descr="Sustainability with solid fill">
            <a:extLst>
              <a:ext uri="{FF2B5EF4-FFF2-40B4-BE49-F238E27FC236}">
                <a16:creationId xmlns:a16="http://schemas.microsoft.com/office/drawing/2014/main" id="{E0733807-90BC-58A5-8726-DA2F7C0D7B5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739" y="3763518"/>
            <a:ext cx="267563" cy="267563"/>
          </a:xfrm>
          <a:prstGeom prst="rect">
            <a:avLst/>
          </a:prstGeom>
        </p:spPr>
      </p:pic>
      <p:pic>
        <p:nvPicPr>
          <p:cNvPr id="41" name="Graphic 40" descr="Group success with solid fill">
            <a:extLst>
              <a:ext uri="{FF2B5EF4-FFF2-40B4-BE49-F238E27FC236}">
                <a16:creationId xmlns:a16="http://schemas.microsoft.com/office/drawing/2014/main" id="{D28D910B-A4A5-5136-C287-F73C9DE3D6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472827" y="3075515"/>
            <a:ext cx="278912" cy="278912"/>
          </a:xfrm>
          <a:prstGeom prst="rect">
            <a:avLst/>
          </a:prstGeom>
        </p:spPr>
      </p:pic>
      <p:pic>
        <p:nvPicPr>
          <p:cNvPr id="43" name="Graphic 42" descr="Warning outline">
            <a:extLst>
              <a:ext uri="{FF2B5EF4-FFF2-40B4-BE49-F238E27FC236}">
                <a16:creationId xmlns:a16="http://schemas.microsoft.com/office/drawing/2014/main" id="{F67B6CDD-1C0F-6BF3-6F3C-CB5E786331E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3739" y="2364578"/>
            <a:ext cx="257089" cy="257089"/>
          </a:xfrm>
          <a:prstGeom prst="rect">
            <a:avLst/>
          </a:prstGeom>
        </p:spPr>
      </p:pic>
      <p:pic>
        <p:nvPicPr>
          <p:cNvPr id="45" name="Graphic 44" descr="Cow with solid fill">
            <a:extLst>
              <a:ext uri="{FF2B5EF4-FFF2-40B4-BE49-F238E27FC236}">
                <a16:creationId xmlns:a16="http://schemas.microsoft.com/office/drawing/2014/main" id="{61C00EC3-9D85-53AD-00B1-9D556598C7E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523919" y="3806206"/>
            <a:ext cx="224875" cy="224875"/>
          </a:xfrm>
          <a:prstGeom prst="rect">
            <a:avLst/>
          </a:prstGeom>
        </p:spPr>
      </p:pic>
    </p:spTree>
    <p:extLst>
      <p:ext uri="{BB962C8B-B14F-4D97-AF65-F5344CB8AC3E}">
        <p14:creationId xmlns:p14="http://schemas.microsoft.com/office/powerpoint/2010/main" val="342017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dirty="0"/>
              <a:t>Instruments vary in both cost and contribution to environmental outcomes.</a:t>
            </a:r>
            <a:endParaRPr sz="1100" b="1" dirty="0"/>
          </a:p>
        </p:txBody>
      </p:sp>
      <p:cxnSp>
        <p:nvCxnSpPr>
          <p:cNvPr id="5" name="Straight Connector 4">
            <a:extLst>
              <a:ext uri="{FF2B5EF4-FFF2-40B4-BE49-F238E27FC236}">
                <a16:creationId xmlns:a16="http://schemas.microsoft.com/office/drawing/2014/main" id="{ABC37089-69E3-D8CC-52C5-D751892372CC}"/>
              </a:ext>
            </a:extLst>
          </p:cNvPr>
          <p:cNvCxnSpPr>
            <a:cxnSpLocks/>
          </p:cNvCxnSpPr>
          <p:nvPr/>
        </p:nvCxnSpPr>
        <p:spPr>
          <a:xfrm>
            <a:off x="4071882" y="1335818"/>
            <a:ext cx="0" cy="2880000"/>
          </a:xfrm>
          <a:prstGeom prst="line">
            <a:avLst/>
          </a:prstGeom>
          <a:ln w="38100">
            <a:solidFill>
              <a:srgbClr val="7F8C8D"/>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FDBAEDF-790C-4032-F83B-E03B705BFB11}"/>
              </a:ext>
            </a:extLst>
          </p:cNvPr>
          <p:cNvCxnSpPr>
            <a:cxnSpLocks/>
          </p:cNvCxnSpPr>
          <p:nvPr/>
        </p:nvCxnSpPr>
        <p:spPr>
          <a:xfrm>
            <a:off x="2631882" y="2775818"/>
            <a:ext cx="2880000" cy="0"/>
          </a:xfrm>
          <a:prstGeom prst="line">
            <a:avLst/>
          </a:prstGeom>
          <a:ln w="38100">
            <a:solidFill>
              <a:srgbClr val="7F8C8D"/>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0EAB42-BB1B-1D4B-E46B-43C04E3C5FE8}"/>
              </a:ext>
            </a:extLst>
          </p:cNvPr>
          <p:cNvSpPr txBox="1"/>
          <p:nvPr/>
        </p:nvSpPr>
        <p:spPr>
          <a:xfrm>
            <a:off x="5569889" y="2645011"/>
            <a:ext cx="1242845" cy="261610"/>
          </a:xfrm>
          <a:prstGeom prst="rect">
            <a:avLst/>
          </a:prstGeom>
          <a:noFill/>
        </p:spPr>
        <p:txBody>
          <a:bodyPr wrap="square" rtlCol="0">
            <a:spAutoFit/>
          </a:bodyPr>
          <a:lstStyle/>
          <a:p>
            <a:r>
              <a:rPr lang="en-GB" sz="1100"/>
              <a:t>High cost</a:t>
            </a:r>
          </a:p>
        </p:txBody>
      </p:sp>
      <p:sp>
        <p:nvSpPr>
          <p:cNvPr id="9" name="TextBox 8">
            <a:extLst>
              <a:ext uri="{FF2B5EF4-FFF2-40B4-BE49-F238E27FC236}">
                <a16:creationId xmlns:a16="http://schemas.microsoft.com/office/drawing/2014/main" id="{A430FD34-D3F5-94FE-4635-6286374D320B}"/>
              </a:ext>
            </a:extLst>
          </p:cNvPr>
          <p:cNvSpPr txBox="1"/>
          <p:nvPr/>
        </p:nvSpPr>
        <p:spPr>
          <a:xfrm>
            <a:off x="1848990" y="2645011"/>
            <a:ext cx="1242845" cy="261610"/>
          </a:xfrm>
          <a:prstGeom prst="rect">
            <a:avLst/>
          </a:prstGeom>
          <a:noFill/>
        </p:spPr>
        <p:txBody>
          <a:bodyPr wrap="square" rtlCol="0">
            <a:spAutoFit/>
          </a:bodyPr>
          <a:lstStyle/>
          <a:p>
            <a:r>
              <a:rPr lang="en-GB" sz="1100"/>
              <a:t>Low cost</a:t>
            </a:r>
          </a:p>
        </p:txBody>
      </p:sp>
      <p:sp>
        <p:nvSpPr>
          <p:cNvPr id="10" name="TextBox 9">
            <a:extLst>
              <a:ext uri="{FF2B5EF4-FFF2-40B4-BE49-F238E27FC236}">
                <a16:creationId xmlns:a16="http://schemas.microsoft.com/office/drawing/2014/main" id="{C0B065CF-FCB8-1D09-96DC-648752E977A4}"/>
              </a:ext>
            </a:extLst>
          </p:cNvPr>
          <p:cNvSpPr txBox="1"/>
          <p:nvPr/>
        </p:nvSpPr>
        <p:spPr>
          <a:xfrm>
            <a:off x="3563061" y="4346625"/>
            <a:ext cx="1242845" cy="261610"/>
          </a:xfrm>
          <a:prstGeom prst="rect">
            <a:avLst/>
          </a:prstGeom>
          <a:noFill/>
        </p:spPr>
        <p:txBody>
          <a:bodyPr wrap="square" rtlCol="0">
            <a:spAutoFit/>
          </a:bodyPr>
          <a:lstStyle/>
          <a:p>
            <a:r>
              <a:rPr lang="en-GB" sz="1100"/>
              <a:t>Lower Impact</a:t>
            </a:r>
          </a:p>
        </p:txBody>
      </p:sp>
      <p:sp>
        <p:nvSpPr>
          <p:cNvPr id="11" name="TextBox 10">
            <a:extLst>
              <a:ext uri="{FF2B5EF4-FFF2-40B4-BE49-F238E27FC236}">
                <a16:creationId xmlns:a16="http://schemas.microsoft.com/office/drawing/2014/main" id="{E7246E63-6228-1C53-988A-09E1127313B8}"/>
              </a:ext>
            </a:extLst>
          </p:cNvPr>
          <p:cNvSpPr txBox="1"/>
          <p:nvPr/>
        </p:nvSpPr>
        <p:spPr>
          <a:xfrm>
            <a:off x="3563060" y="943401"/>
            <a:ext cx="1242845" cy="261610"/>
          </a:xfrm>
          <a:prstGeom prst="rect">
            <a:avLst/>
          </a:prstGeom>
          <a:noFill/>
        </p:spPr>
        <p:txBody>
          <a:bodyPr wrap="square" rtlCol="0">
            <a:spAutoFit/>
          </a:bodyPr>
          <a:lstStyle/>
          <a:p>
            <a:r>
              <a:rPr lang="en-GB" sz="1100"/>
              <a:t>Higher Impact</a:t>
            </a:r>
          </a:p>
        </p:txBody>
      </p:sp>
      <p:sp>
        <p:nvSpPr>
          <p:cNvPr id="12" name="Rectangle: Rounded Corners 11">
            <a:extLst>
              <a:ext uri="{FF2B5EF4-FFF2-40B4-BE49-F238E27FC236}">
                <a16:creationId xmlns:a16="http://schemas.microsoft.com/office/drawing/2014/main" id="{1F44729F-363C-82FC-9570-F7955017480F}"/>
              </a:ext>
            </a:extLst>
          </p:cNvPr>
          <p:cNvSpPr/>
          <p:nvPr/>
        </p:nvSpPr>
        <p:spPr>
          <a:xfrm>
            <a:off x="3198113" y="3019474"/>
            <a:ext cx="1373888" cy="261602"/>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VSLA Africa: $20-50pp</a:t>
            </a:r>
          </a:p>
        </p:txBody>
      </p:sp>
      <p:sp>
        <p:nvSpPr>
          <p:cNvPr id="13" name="Rectangle: Rounded Corners 12">
            <a:extLst>
              <a:ext uri="{FF2B5EF4-FFF2-40B4-BE49-F238E27FC236}">
                <a16:creationId xmlns:a16="http://schemas.microsoft.com/office/drawing/2014/main" id="{8CC2A49E-5105-2FE8-8787-C152AE47B940}"/>
              </a:ext>
            </a:extLst>
          </p:cNvPr>
          <p:cNvSpPr/>
          <p:nvPr/>
        </p:nvSpPr>
        <p:spPr>
          <a:xfrm>
            <a:off x="3198113" y="3299620"/>
            <a:ext cx="1373888" cy="261602"/>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VSLA Asia: $10-20 pp</a:t>
            </a:r>
          </a:p>
        </p:txBody>
      </p:sp>
      <p:sp>
        <p:nvSpPr>
          <p:cNvPr id="14" name="Rectangle: Rounded Corners 13">
            <a:extLst>
              <a:ext uri="{FF2B5EF4-FFF2-40B4-BE49-F238E27FC236}">
                <a16:creationId xmlns:a16="http://schemas.microsoft.com/office/drawing/2014/main" id="{5642ECBE-F20D-95AE-6B48-916983252362}"/>
              </a:ext>
            </a:extLst>
          </p:cNvPr>
          <p:cNvSpPr/>
          <p:nvPr/>
        </p:nvSpPr>
        <p:spPr>
          <a:xfrm>
            <a:off x="4824632" y="1635164"/>
            <a:ext cx="2125834" cy="261602"/>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solidFill>
                  <a:schemeClr val="tx1"/>
                </a:solidFill>
              </a:rPr>
              <a:t>Community Eco-Credit: $150-175pp</a:t>
            </a:r>
          </a:p>
        </p:txBody>
      </p:sp>
      <p:sp>
        <p:nvSpPr>
          <p:cNvPr id="15" name="Rectangle: Rounded Corners 14">
            <a:extLst>
              <a:ext uri="{FF2B5EF4-FFF2-40B4-BE49-F238E27FC236}">
                <a16:creationId xmlns:a16="http://schemas.microsoft.com/office/drawing/2014/main" id="{81953F89-6D03-EB4C-16B7-EAE1F548F6A8}"/>
              </a:ext>
            </a:extLst>
          </p:cNvPr>
          <p:cNvSpPr/>
          <p:nvPr/>
        </p:nvSpPr>
        <p:spPr>
          <a:xfrm>
            <a:off x="2741739" y="2008958"/>
            <a:ext cx="1525352" cy="261602"/>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Emergency Fund*: $0pp</a:t>
            </a:r>
          </a:p>
        </p:txBody>
      </p:sp>
      <p:sp>
        <p:nvSpPr>
          <p:cNvPr id="16" name="Rectangle: Rounded Corners 15">
            <a:extLst>
              <a:ext uri="{FF2B5EF4-FFF2-40B4-BE49-F238E27FC236}">
                <a16:creationId xmlns:a16="http://schemas.microsoft.com/office/drawing/2014/main" id="{308AB60C-E292-E2C1-B519-5DB6264420F4}"/>
              </a:ext>
            </a:extLst>
          </p:cNvPr>
          <p:cNvSpPr/>
          <p:nvPr/>
        </p:nvSpPr>
        <p:spPr>
          <a:xfrm>
            <a:off x="4542952" y="1887793"/>
            <a:ext cx="2407514" cy="261602"/>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Payments for Ecosystem Services: $150pp</a:t>
            </a:r>
          </a:p>
        </p:txBody>
      </p:sp>
      <p:sp>
        <p:nvSpPr>
          <p:cNvPr id="17" name="Oval 16">
            <a:extLst>
              <a:ext uri="{FF2B5EF4-FFF2-40B4-BE49-F238E27FC236}">
                <a16:creationId xmlns:a16="http://schemas.microsoft.com/office/drawing/2014/main" id="{D1A57A5B-C097-4614-D4A7-9AFC8D0732F9}"/>
              </a:ext>
            </a:extLst>
          </p:cNvPr>
          <p:cNvSpPr/>
          <p:nvPr/>
        </p:nvSpPr>
        <p:spPr>
          <a:xfrm>
            <a:off x="2568739" y="2008958"/>
            <a:ext cx="261602" cy="261602"/>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8" name="Oval 17">
            <a:extLst>
              <a:ext uri="{FF2B5EF4-FFF2-40B4-BE49-F238E27FC236}">
                <a16:creationId xmlns:a16="http://schemas.microsoft.com/office/drawing/2014/main" id="{7B40EB0A-A667-D5A7-3703-E7910AA7D973}"/>
              </a:ext>
            </a:extLst>
          </p:cNvPr>
          <p:cNvSpPr/>
          <p:nvPr/>
        </p:nvSpPr>
        <p:spPr>
          <a:xfrm>
            <a:off x="3023221" y="3019470"/>
            <a:ext cx="261602" cy="261602"/>
          </a:xfrm>
          <a:prstGeom prst="ellipse">
            <a:avLst/>
          </a:prstGeom>
          <a:solidFill>
            <a:srgbClr val="27AE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9" name="Oval 18">
            <a:extLst>
              <a:ext uri="{FF2B5EF4-FFF2-40B4-BE49-F238E27FC236}">
                <a16:creationId xmlns:a16="http://schemas.microsoft.com/office/drawing/2014/main" id="{D3023262-714C-BADB-B176-241CF4E79117}"/>
              </a:ext>
            </a:extLst>
          </p:cNvPr>
          <p:cNvSpPr/>
          <p:nvPr/>
        </p:nvSpPr>
        <p:spPr>
          <a:xfrm>
            <a:off x="3018084" y="3299620"/>
            <a:ext cx="261602" cy="261602"/>
          </a:xfrm>
          <a:prstGeom prst="ellipse">
            <a:avLst/>
          </a:prstGeom>
          <a:solidFill>
            <a:srgbClr val="FFD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0" name="Oval 19">
            <a:extLst>
              <a:ext uri="{FF2B5EF4-FFF2-40B4-BE49-F238E27FC236}">
                <a16:creationId xmlns:a16="http://schemas.microsoft.com/office/drawing/2014/main" id="{04FDE974-01A1-2EF7-EF8B-BC7383FCA4E5}"/>
              </a:ext>
            </a:extLst>
          </p:cNvPr>
          <p:cNvSpPr/>
          <p:nvPr/>
        </p:nvSpPr>
        <p:spPr>
          <a:xfrm>
            <a:off x="4643573" y="1626190"/>
            <a:ext cx="261602" cy="261602"/>
          </a:xfrm>
          <a:prstGeom prst="ellipse">
            <a:avLst/>
          </a:prstGeom>
          <a:solidFill>
            <a:srgbClr val="D354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1" name="Oval 20">
            <a:extLst>
              <a:ext uri="{FF2B5EF4-FFF2-40B4-BE49-F238E27FC236}">
                <a16:creationId xmlns:a16="http://schemas.microsoft.com/office/drawing/2014/main" id="{28DB8CE8-577D-733D-900D-09AEA901414B}"/>
              </a:ext>
            </a:extLst>
          </p:cNvPr>
          <p:cNvSpPr/>
          <p:nvPr/>
        </p:nvSpPr>
        <p:spPr>
          <a:xfrm>
            <a:off x="4371697" y="1896063"/>
            <a:ext cx="261602" cy="261602"/>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2" name="TextBox 21">
            <a:extLst>
              <a:ext uri="{FF2B5EF4-FFF2-40B4-BE49-F238E27FC236}">
                <a16:creationId xmlns:a16="http://schemas.microsoft.com/office/drawing/2014/main" id="{186012BA-349F-5BEA-A842-0EED525312F4}"/>
              </a:ext>
            </a:extLst>
          </p:cNvPr>
          <p:cNvSpPr txBox="1"/>
          <p:nvPr/>
        </p:nvSpPr>
        <p:spPr>
          <a:xfrm>
            <a:off x="5970952" y="4267189"/>
            <a:ext cx="2861348" cy="553998"/>
          </a:xfrm>
          <a:prstGeom prst="rect">
            <a:avLst/>
          </a:prstGeom>
          <a:noFill/>
        </p:spPr>
        <p:txBody>
          <a:bodyPr wrap="square" rtlCol="0">
            <a:spAutoFit/>
          </a:bodyPr>
          <a:lstStyle/>
          <a:p>
            <a:r>
              <a:rPr lang="en-GB" sz="1000" dirty="0"/>
              <a:t>* This is so low because emergency funds are established alongside other funds which carry the cost.</a:t>
            </a:r>
          </a:p>
        </p:txBody>
      </p:sp>
      <p:sp>
        <p:nvSpPr>
          <p:cNvPr id="23" name="Rectangle 22">
            <a:extLst>
              <a:ext uri="{FF2B5EF4-FFF2-40B4-BE49-F238E27FC236}">
                <a16:creationId xmlns:a16="http://schemas.microsoft.com/office/drawing/2014/main" id="{EEBD685D-B0EC-EBA8-19D1-BCAF2711DA14}"/>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E3B7CA72-802A-CD5C-5DAF-08EA771C9E23}"/>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20A94A29-6440-2B93-868D-9C312142E854}"/>
              </a:ext>
            </a:extLst>
          </p:cNvPr>
          <p:cNvGrpSpPr/>
          <p:nvPr/>
        </p:nvGrpSpPr>
        <p:grpSpPr>
          <a:xfrm>
            <a:off x="242161" y="941276"/>
            <a:ext cx="1315556" cy="583709"/>
            <a:chOff x="242161" y="941276"/>
            <a:chExt cx="1315556" cy="583709"/>
          </a:xfrm>
        </p:grpSpPr>
        <p:sp>
          <p:nvSpPr>
            <p:cNvPr id="2198" name="Rectangle: Rounded Corners 2197">
              <a:extLst>
                <a:ext uri="{FF2B5EF4-FFF2-40B4-BE49-F238E27FC236}">
                  <a16:creationId xmlns:a16="http://schemas.microsoft.com/office/drawing/2014/main" id="{179F3747-0487-C341-69C5-FD50D2517656}"/>
                </a:ext>
              </a:extLst>
            </p:cNvPr>
            <p:cNvSpPr/>
            <p:nvPr/>
          </p:nvSpPr>
          <p:spPr>
            <a:xfrm>
              <a:off x="455745" y="941276"/>
              <a:ext cx="1101972"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Stage</a:t>
              </a:r>
            </a:p>
          </p:txBody>
        </p:sp>
        <p:grpSp>
          <p:nvGrpSpPr>
            <p:cNvPr id="8" name="Group 7">
              <a:extLst>
                <a:ext uri="{FF2B5EF4-FFF2-40B4-BE49-F238E27FC236}">
                  <a16:creationId xmlns:a16="http://schemas.microsoft.com/office/drawing/2014/main" id="{4CB0B829-6CA6-E758-11CF-53D5D4A38BBE}"/>
                </a:ext>
              </a:extLst>
            </p:cNvPr>
            <p:cNvGrpSpPr/>
            <p:nvPr/>
          </p:nvGrpSpPr>
          <p:grpSpPr>
            <a:xfrm>
              <a:off x="242161" y="941277"/>
              <a:ext cx="360000" cy="360000"/>
              <a:chOff x="242161" y="941277"/>
              <a:chExt cx="360000" cy="360000"/>
            </a:xfrm>
          </p:grpSpPr>
          <p:sp>
            <p:nvSpPr>
              <p:cNvPr id="2196" name="Oval 2195">
                <a:extLst>
                  <a:ext uri="{FF2B5EF4-FFF2-40B4-BE49-F238E27FC236}">
                    <a16:creationId xmlns:a16="http://schemas.microsoft.com/office/drawing/2014/main" id="{30D17672-EE1A-98C4-5B33-024B59DC282C}"/>
                  </a:ext>
                </a:extLst>
              </p:cNvPr>
              <p:cNvSpPr/>
              <p:nvPr/>
            </p:nvSpPr>
            <p:spPr>
              <a:xfrm>
                <a:off x="242161" y="941277"/>
                <a:ext cx="360000" cy="360000"/>
              </a:xfrm>
              <a:prstGeom prst="ellipse">
                <a:avLst/>
              </a:prstGeom>
              <a:solidFill>
                <a:srgbClr val="C0392B"/>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33" name="Graphic 2232" descr="Stopwatch with solid fill">
                <a:extLst>
                  <a:ext uri="{FF2B5EF4-FFF2-40B4-BE49-F238E27FC236}">
                    <a16:creationId xmlns:a16="http://schemas.microsoft.com/office/drawing/2014/main" id="{EE849AAA-40C5-55C0-901D-30BE24E71E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243" y="1002359"/>
                <a:ext cx="237836" cy="237836"/>
              </a:xfrm>
              <a:prstGeom prst="rect">
                <a:avLst/>
              </a:prstGeom>
            </p:spPr>
          </p:pic>
        </p:grpSp>
        <p:sp>
          <p:nvSpPr>
            <p:cNvPr id="2263" name="Oval 2262">
              <a:extLst>
                <a:ext uri="{FF2B5EF4-FFF2-40B4-BE49-F238E27FC236}">
                  <a16:creationId xmlns:a16="http://schemas.microsoft.com/office/drawing/2014/main" id="{9E9A0169-ACBE-74EA-F421-BC09321B8BBF}"/>
                </a:ext>
              </a:extLst>
            </p:cNvPr>
            <p:cNvSpPr/>
            <p:nvPr/>
          </p:nvSpPr>
          <p:spPr>
            <a:xfrm>
              <a:off x="331059" y="1350057"/>
              <a:ext cx="174928" cy="174928"/>
            </a:xfrm>
            <a:prstGeom prst="ellipse">
              <a:avLst/>
            </a:prstGeom>
            <a:solidFill>
              <a:srgbClr val="C039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sp>
        <p:nvSpPr>
          <p:cNvPr id="129" name="Google Shape;129;p25">
            <a:extLst>
              <a:ext uri="{FF2B5EF4-FFF2-40B4-BE49-F238E27FC236}">
                <a16:creationId xmlns:a16="http://schemas.microsoft.com/office/drawing/2014/main" id="{18FB9B58-93D9-609D-296A-EDC3368C4B95}"/>
              </a:ext>
            </a:extLst>
          </p:cNvPr>
          <p:cNvSpPr txBox="1">
            <a:spLocks noGrp="1"/>
          </p:cNvSpPr>
          <p:nvPr>
            <p:ph type="title"/>
          </p:nvPr>
        </p:nvSpPr>
        <p:spPr>
          <a:xfrm>
            <a:off x="311700" y="2412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b="1"/>
              <a:t>A new ecosystem of funders, expertise, tools, and implementers is taking shape.</a:t>
            </a:r>
            <a:endParaRPr sz="1100" b="1"/>
          </a:p>
        </p:txBody>
      </p:sp>
      <p:pic>
        <p:nvPicPr>
          <p:cNvPr id="2190" name="Graphic 2189" descr="Single gear with solid fill">
            <a:extLst>
              <a:ext uri="{FF2B5EF4-FFF2-40B4-BE49-F238E27FC236}">
                <a16:creationId xmlns:a16="http://schemas.microsoft.com/office/drawing/2014/main" id="{75FDE7E7-3C10-A766-C705-2945A1A5B6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7495" y="855560"/>
            <a:ext cx="304662" cy="304662"/>
          </a:xfrm>
          <a:prstGeom prst="rect">
            <a:avLst/>
          </a:prstGeom>
        </p:spPr>
      </p:pic>
      <p:sp>
        <p:nvSpPr>
          <p:cNvPr id="2259" name="Rectangle: Rounded Corners 2258">
            <a:extLst>
              <a:ext uri="{FF2B5EF4-FFF2-40B4-BE49-F238E27FC236}">
                <a16:creationId xmlns:a16="http://schemas.microsoft.com/office/drawing/2014/main" id="{B143306B-FA7C-CC76-F126-83A2F309F879}"/>
              </a:ext>
            </a:extLst>
          </p:cNvPr>
          <p:cNvSpPr/>
          <p:nvPr/>
        </p:nvSpPr>
        <p:spPr>
          <a:xfrm>
            <a:off x="220243" y="2276727"/>
            <a:ext cx="8537097" cy="2331559"/>
          </a:xfrm>
          <a:prstGeom prst="roundRect">
            <a:avLst>
              <a:gd name="adj" fmla="val 1852"/>
            </a:avLst>
          </a:prstGeom>
          <a:ln w="3175">
            <a:solidFill>
              <a:schemeClr val="bg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2243" name="Group 2242">
            <a:extLst>
              <a:ext uri="{FF2B5EF4-FFF2-40B4-BE49-F238E27FC236}">
                <a16:creationId xmlns:a16="http://schemas.microsoft.com/office/drawing/2014/main" id="{B24884B5-62B5-14F8-506A-F9789E332BA8}"/>
              </a:ext>
            </a:extLst>
          </p:cNvPr>
          <p:cNvGrpSpPr/>
          <p:nvPr/>
        </p:nvGrpSpPr>
        <p:grpSpPr>
          <a:xfrm>
            <a:off x="1329791" y="975733"/>
            <a:ext cx="6147248" cy="3528000"/>
            <a:chOff x="1293376" y="1285717"/>
            <a:chExt cx="6147248" cy="3600000"/>
          </a:xfrm>
        </p:grpSpPr>
        <p:cxnSp>
          <p:nvCxnSpPr>
            <p:cNvPr id="2238" name="Straight Connector 2237">
              <a:extLst>
                <a:ext uri="{FF2B5EF4-FFF2-40B4-BE49-F238E27FC236}">
                  <a16:creationId xmlns:a16="http://schemas.microsoft.com/office/drawing/2014/main" id="{AAB5ACDA-F363-645C-44EE-3F51FC8635A9}"/>
                </a:ext>
              </a:extLst>
            </p:cNvPr>
            <p:cNvCxnSpPr>
              <a:cxnSpLocks/>
            </p:cNvCxnSpPr>
            <p:nvPr/>
          </p:nvCxnSpPr>
          <p:spPr>
            <a:xfrm>
              <a:off x="2560692" y="1285717"/>
              <a:ext cx="0" cy="3600000"/>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237" name="Straight Connector 2236">
              <a:extLst>
                <a:ext uri="{FF2B5EF4-FFF2-40B4-BE49-F238E27FC236}">
                  <a16:creationId xmlns:a16="http://schemas.microsoft.com/office/drawing/2014/main" id="{82676DC3-E3E2-CF2F-8405-CE43FD262870}"/>
                </a:ext>
              </a:extLst>
            </p:cNvPr>
            <p:cNvCxnSpPr>
              <a:cxnSpLocks/>
            </p:cNvCxnSpPr>
            <p:nvPr/>
          </p:nvCxnSpPr>
          <p:spPr>
            <a:xfrm>
              <a:off x="1293376" y="1285717"/>
              <a:ext cx="0" cy="3600000"/>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239" name="Straight Connector 2238">
              <a:extLst>
                <a:ext uri="{FF2B5EF4-FFF2-40B4-BE49-F238E27FC236}">
                  <a16:creationId xmlns:a16="http://schemas.microsoft.com/office/drawing/2014/main" id="{7B3B2756-A666-AE73-AD26-0472F76E5E7A}"/>
                </a:ext>
              </a:extLst>
            </p:cNvPr>
            <p:cNvCxnSpPr>
              <a:cxnSpLocks/>
            </p:cNvCxnSpPr>
            <p:nvPr/>
          </p:nvCxnSpPr>
          <p:spPr>
            <a:xfrm>
              <a:off x="3740394" y="1285717"/>
              <a:ext cx="0" cy="3600000"/>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240" name="Straight Connector 2239">
              <a:extLst>
                <a:ext uri="{FF2B5EF4-FFF2-40B4-BE49-F238E27FC236}">
                  <a16:creationId xmlns:a16="http://schemas.microsoft.com/office/drawing/2014/main" id="{E65AFC7B-1B98-823E-13E2-0346AAF7B7CE}"/>
                </a:ext>
              </a:extLst>
            </p:cNvPr>
            <p:cNvCxnSpPr>
              <a:cxnSpLocks/>
            </p:cNvCxnSpPr>
            <p:nvPr/>
          </p:nvCxnSpPr>
          <p:spPr>
            <a:xfrm>
              <a:off x="5015712" y="1285717"/>
              <a:ext cx="0" cy="3600000"/>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241" name="Straight Connector 2240">
              <a:extLst>
                <a:ext uri="{FF2B5EF4-FFF2-40B4-BE49-F238E27FC236}">
                  <a16:creationId xmlns:a16="http://schemas.microsoft.com/office/drawing/2014/main" id="{898B23F0-21A6-8017-F21B-FEEC37E79B4C}"/>
                </a:ext>
              </a:extLst>
            </p:cNvPr>
            <p:cNvCxnSpPr>
              <a:cxnSpLocks/>
            </p:cNvCxnSpPr>
            <p:nvPr/>
          </p:nvCxnSpPr>
          <p:spPr>
            <a:xfrm>
              <a:off x="6232214" y="1285717"/>
              <a:ext cx="0" cy="3600000"/>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242" name="Straight Connector 2241">
              <a:extLst>
                <a:ext uri="{FF2B5EF4-FFF2-40B4-BE49-F238E27FC236}">
                  <a16:creationId xmlns:a16="http://schemas.microsoft.com/office/drawing/2014/main" id="{BDD9E646-18EC-77A2-7917-94582A7C7887}"/>
                </a:ext>
              </a:extLst>
            </p:cNvPr>
            <p:cNvCxnSpPr>
              <a:cxnSpLocks/>
            </p:cNvCxnSpPr>
            <p:nvPr/>
          </p:nvCxnSpPr>
          <p:spPr>
            <a:xfrm>
              <a:off x="7440624" y="1285717"/>
              <a:ext cx="0" cy="3600000"/>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3564869D-67B5-FF86-4F58-3371008B34A8}"/>
              </a:ext>
            </a:extLst>
          </p:cNvPr>
          <p:cNvSpPr/>
          <p:nvPr/>
        </p:nvSpPr>
        <p:spPr>
          <a:xfrm>
            <a:off x="386660" y="2267605"/>
            <a:ext cx="8438028" cy="1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 name="Group 51">
            <a:extLst>
              <a:ext uri="{FF2B5EF4-FFF2-40B4-BE49-F238E27FC236}">
                <a16:creationId xmlns:a16="http://schemas.microsoft.com/office/drawing/2014/main" id="{684C6FEB-33E4-97DC-582E-4C70D8F1951D}"/>
              </a:ext>
            </a:extLst>
          </p:cNvPr>
          <p:cNvGrpSpPr/>
          <p:nvPr/>
        </p:nvGrpSpPr>
        <p:grpSpPr>
          <a:xfrm>
            <a:off x="1398813" y="2394706"/>
            <a:ext cx="1140243" cy="464719"/>
            <a:chOff x="1276114" y="2928028"/>
            <a:chExt cx="1140243" cy="464719"/>
          </a:xfrm>
        </p:grpSpPr>
        <p:sp>
          <p:nvSpPr>
            <p:cNvPr id="49" name="Rectangle: Rounded Corners 48">
              <a:extLst>
                <a:ext uri="{FF2B5EF4-FFF2-40B4-BE49-F238E27FC236}">
                  <a16:creationId xmlns:a16="http://schemas.microsoft.com/office/drawing/2014/main" id="{D688DFF4-741B-FDDD-15CB-23AED5574114}"/>
                </a:ext>
              </a:extLst>
            </p:cNvPr>
            <p:cNvSpPr/>
            <p:nvPr/>
          </p:nvSpPr>
          <p:spPr>
            <a:xfrm>
              <a:off x="1298000" y="2928028"/>
              <a:ext cx="1096471" cy="464719"/>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8" name="Picture 47" descr="A green blue and purple text on a black background&#10;&#10;AI-generated content may be incorrect.">
              <a:extLst>
                <a:ext uri="{FF2B5EF4-FFF2-40B4-BE49-F238E27FC236}">
                  <a16:creationId xmlns:a16="http://schemas.microsoft.com/office/drawing/2014/main" id="{46ED1E1C-F168-2B45-9935-689E0DF67691}"/>
                </a:ext>
              </a:extLst>
            </p:cNvPr>
            <p:cNvPicPr>
              <a:picLocks noChangeAspect="1"/>
            </p:cNvPicPr>
            <p:nvPr/>
          </p:nvPicPr>
          <p:blipFill>
            <a:blip r:embed="rId7"/>
            <a:stretch>
              <a:fillRect/>
            </a:stretch>
          </p:blipFill>
          <p:spPr>
            <a:xfrm>
              <a:off x="1499900" y="2958148"/>
              <a:ext cx="691869" cy="231488"/>
            </a:xfrm>
            <a:prstGeom prst="rect">
              <a:avLst/>
            </a:prstGeom>
          </p:spPr>
        </p:pic>
        <p:sp>
          <p:nvSpPr>
            <p:cNvPr id="50" name="TextBox 49">
              <a:extLst>
                <a:ext uri="{FF2B5EF4-FFF2-40B4-BE49-F238E27FC236}">
                  <a16:creationId xmlns:a16="http://schemas.microsoft.com/office/drawing/2014/main" id="{0CE6F523-F862-5295-DED2-03FDF90250A1}"/>
                </a:ext>
              </a:extLst>
            </p:cNvPr>
            <p:cNvSpPr txBox="1"/>
            <p:nvPr/>
          </p:nvSpPr>
          <p:spPr>
            <a:xfrm>
              <a:off x="1276114" y="3160387"/>
              <a:ext cx="1140243" cy="207749"/>
            </a:xfrm>
            <a:prstGeom prst="rect">
              <a:avLst/>
            </a:prstGeom>
            <a:noFill/>
          </p:spPr>
          <p:txBody>
            <a:bodyPr wrap="square" rtlCol="0">
              <a:spAutoFit/>
            </a:bodyPr>
            <a:lstStyle/>
            <a:p>
              <a:r>
                <a:rPr lang="en-GB" sz="750"/>
                <a:t>Community Eco-Credit</a:t>
              </a:r>
            </a:p>
          </p:txBody>
        </p:sp>
      </p:grpSp>
      <p:grpSp>
        <p:nvGrpSpPr>
          <p:cNvPr id="53" name="Group 52">
            <a:extLst>
              <a:ext uri="{FF2B5EF4-FFF2-40B4-BE49-F238E27FC236}">
                <a16:creationId xmlns:a16="http://schemas.microsoft.com/office/drawing/2014/main" id="{3016E22A-CCAC-63F5-5188-03EF934D85C2}"/>
              </a:ext>
            </a:extLst>
          </p:cNvPr>
          <p:cNvGrpSpPr/>
          <p:nvPr/>
        </p:nvGrpSpPr>
        <p:grpSpPr>
          <a:xfrm>
            <a:off x="1383116" y="3398840"/>
            <a:ext cx="1140243" cy="464719"/>
            <a:chOff x="1265476" y="2928028"/>
            <a:chExt cx="1140243" cy="464719"/>
          </a:xfrm>
        </p:grpSpPr>
        <p:sp>
          <p:nvSpPr>
            <p:cNvPr id="54" name="Rectangle: Rounded Corners 53">
              <a:extLst>
                <a:ext uri="{FF2B5EF4-FFF2-40B4-BE49-F238E27FC236}">
                  <a16:creationId xmlns:a16="http://schemas.microsoft.com/office/drawing/2014/main" id="{979E05D9-8C1A-868C-5EC0-BEB906B571C7}"/>
                </a:ext>
              </a:extLst>
            </p:cNvPr>
            <p:cNvSpPr/>
            <p:nvPr/>
          </p:nvSpPr>
          <p:spPr>
            <a:xfrm>
              <a:off x="1298000" y="2928028"/>
              <a:ext cx="1096471" cy="464719"/>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368F2F54-5CE0-D271-1893-3899ABE05388}"/>
                </a:ext>
              </a:extLst>
            </p:cNvPr>
            <p:cNvSpPr txBox="1"/>
            <p:nvPr/>
          </p:nvSpPr>
          <p:spPr>
            <a:xfrm>
              <a:off x="1265476" y="2940169"/>
              <a:ext cx="1140243" cy="438582"/>
            </a:xfrm>
            <a:prstGeom prst="rect">
              <a:avLst/>
            </a:prstGeom>
            <a:noFill/>
          </p:spPr>
          <p:txBody>
            <a:bodyPr wrap="square" rtlCol="0">
              <a:spAutoFit/>
            </a:bodyPr>
            <a:lstStyle/>
            <a:p>
              <a:pPr algn="ctr"/>
              <a:r>
                <a:rPr lang="en-GB" sz="750"/>
                <a:t>Bewambay Payments for Ecosystem Services Approach</a:t>
              </a:r>
            </a:p>
          </p:txBody>
        </p:sp>
      </p:grpSp>
      <p:grpSp>
        <p:nvGrpSpPr>
          <p:cNvPr id="139" name="Group 138">
            <a:extLst>
              <a:ext uri="{FF2B5EF4-FFF2-40B4-BE49-F238E27FC236}">
                <a16:creationId xmlns:a16="http://schemas.microsoft.com/office/drawing/2014/main" id="{9CE11968-6C0F-B76D-28ED-EF3BF0486649}"/>
              </a:ext>
            </a:extLst>
          </p:cNvPr>
          <p:cNvGrpSpPr/>
          <p:nvPr/>
        </p:nvGrpSpPr>
        <p:grpSpPr>
          <a:xfrm>
            <a:off x="1389548" y="2904618"/>
            <a:ext cx="1268232" cy="464719"/>
            <a:chOff x="1247980" y="4345885"/>
            <a:chExt cx="1268232" cy="464719"/>
          </a:xfrm>
        </p:grpSpPr>
        <p:grpSp>
          <p:nvGrpSpPr>
            <p:cNvPr id="60" name="Group 59">
              <a:extLst>
                <a:ext uri="{FF2B5EF4-FFF2-40B4-BE49-F238E27FC236}">
                  <a16:creationId xmlns:a16="http://schemas.microsoft.com/office/drawing/2014/main" id="{8753516F-FC8C-81A4-7011-52834E579549}"/>
                </a:ext>
              </a:extLst>
            </p:cNvPr>
            <p:cNvGrpSpPr/>
            <p:nvPr/>
          </p:nvGrpSpPr>
          <p:grpSpPr>
            <a:xfrm>
              <a:off x="1247980" y="4345885"/>
              <a:ext cx="1140243" cy="464719"/>
              <a:chOff x="1265476" y="2928028"/>
              <a:chExt cx="1140243" cy="464719"/>
            </a:xfrm>
          </p:grpSpPr>
          <p:sp>
            <p:nvSpPr>
              <p:cNvPr id="61" name="Rectangle: Rounded Corners 60">
                <a:extLst>
                  <a:ext uri="{FF2B5EF4-FFF2-40B4-BE49-F238E27FC236}">
                    <a16:creationId xmlns:a16="http://schemas.microsoft.com/office/drawing/2014/main" id="{043F1255-8D5C-2A75-2963-A8BE15F3AB8B}"/>
                  </a:ext>
                </a:extLst>
              </p:cNvPr>
              <p:cNvSpPr/>
              <p:nvPr/>
            </p:nvSpPr>
            <p:spPr>
              <a:xfrm>
                <a:off x="1298000" y="2928028"/>
                <a:ext cx="1096471" cy="464719"/>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a:extLst>
                  <a:ext uri="{FF2B5EF4-FFF2-40B4-BE49-F238E27FC236}">
                    <a16:creationId xmlns:a16="http://schemas.microsoft.com/office/drawing/2014/main" id="{AC6F7BCA-3BD6-CFF6-08A0-17898191476A}"/>
                  </a:ext>
                </a:extLst>
              </p:cNvPr>
              <p:cNvSpPr txBox="1"/>
              <p:nvPr/>
            </p:nvSpPr>
            <p:spPr>
              <a:xfrm>
                <a:off x="1265476" y="2940169"/>
                <a:ext cx="1140243" cy="207749"/>
              </a:xfrm>
              <a:prstGeom prst="rect">
                <a:avLst/>
              </a:prstGeom>
              <a:noFill/>
            </p:spPr>
            <p:txBody>
              <a:bodyPr wrap="square" rtlCol="0">
                <a:spAutoFit/>
              </a:bodyPr>
              <a:lstStyle/>
              <a:p>
                <a:pPr algn="ctr"/>
                <a:endParaRPr lang="en-GB" sz="750"/>
              </a:p>
            </p:txBody>
          </p:sp>
        </p:grpSp>
        <p:pic>
          <p:nvPicPr>
            <p:cNvPr id="128" name="Picture 127">
              <a:extLst>
                <a:ext uri="{FF2B5EF4-FFF2-40B4-BE49-F238E27FC236}">
                  <a16:creationId xmlns:a16="http://schemas.microsoft.com/office/drawing/2014/main" id="{2A088467-AA4A-24D8-867F-BEE282643DA3}"/>
                </a:ext>
              </a:extLst>
            </p:cNvPr>
            <p:cNvPicPr>
              <a:picLocks noChangeAspect="1"/>
            </p:cNvPicPr>
            <p:nvPr/>
          </p:nvPicPr>
          <p:blipFill>
            <a:blip r:embed="rId8"/>
            <a:stretch>
              <a:fillRect/>
            </a:stretch>
          </p:blipFill>
          <p:spPr>
            <a:xfrm>
              <a:off x="1290490" y="4455860"/>
              <a:ext cx="217012" cy="219830"/>
            </a:xfrm>
            <a:prstGeom prst="rect">
              <a:avLst/>
            </a:prstGeom>
          </p:spPr>
        </p:pic>
        <p:sp>
          <p:nvSpPr>
            <p:cNvPr id="131" name="TextBox 130">
              <a:extLst>
                <a:ext uri="{FF2B5EF4-FFF2-40B4-BE49-F238E27FC236}">
                  <a16:creationId xmlns:a16="http://schemas.microsoft.com/office/drawing/2014/main" id="{FB538F3C-3418-E5A8-E3B2-8302244EAFC9}"/>
                </a:ext>
              </a:extLst>
            </p:cNvPr>
            <p:cNvSpPr txBox="1"/>
            <p:nvPr/>
          </p:nvSpPr>
          <p:spPr>
            <a:xfrm>
              <a:off x="1454192" y="4361358"/>
              <a:ext cx="1062020" cy="438582"/>
            </a:xfrm>
            <a:prstGeom prst="rect">
              <a:avLst/>
            </a:prstGeom>
            <a:noFill/>
          </p:spPr>
          <p:txBody>
            <a:bodyPr wrap="square" rtlCol="0">
              <a:spAutoFit/>
            </a:bodyPr>
            <a:lstStyle/>
            <a:p>
              <a:r>
                <a:rPr lang="en-GB" sz="750"/>
                <a:t>MCCC CBRNM Governance Approach</a:t>
              </a:r>
            </a:p>
          </p:txBody>
        </p:sp>
      </p:grpSp>
      <p:grpSp>
        <p:nvGrpSpPr>
          <p:cNvPr id="138" name="Group 137">
            <a:extLst>
              <a:ext uri="{FF2B5EF4-FFF2-40B4-BE49-F238E27FC236}">
                <a16:creationId xmlns:a16="http://schemas.microsoft.com/office/drawing/2014/main" id="{29A43D3B-0FA7-3D4F-59F6-46C7F072DF91}"/>
              </a:ext>
            </a:extLst>
          </p:cNvPr>
          <p:cNvGrpSpPr/>
          <p:nvPr/>
        </p:nvGrpSpPr>
        <p:grpSpPr>
          <a:xfrm>
            <a:off x="1367411" y="1439658"/>
            <a:ext cx="1167333" cy="496413"/>
            <a:chOff x="1335558" y="2131182"/>
            <a:chExt cx="1167333" cy="496413"/>
          </a:xfrm>
        </p:grpSpPr>
        <p:grpSp>
          <p:nvGrpSpPr>
            <p:cNvPr id="134" name="Group 133">
              <a:extLst>
                <a:ext uri="{FF2B5EF4-FFF2-40B4-BE49-F238E27FC236}">
                  <a16:creationId xmlns:a16="http://schemas.microsoft.com/office/drawing/2014/main" id="{50617C88-C5CD-47AA-DAE4-B7753B237128}"/>
                </a:ext>
              </a:extLst>
            </p:cNvPr>
            <p:cNvGrpSpPr/>
            <p:nvPr/>
          </p:nvGrpSpPr>
          <p:grpSpPr>
            <a:xfrm>
              <a:off x="1335558" y="2131182"/>
              <a:ext cx="1167333" cy="496413"/>
              <a:chOff x="1337344" y="2928028"/>
              <a:chExt cx="1167333" cy="496413"/>
            </a:xfrm>
          </p:grpSpPr>
          <p:sp>
            <p:nvSpPr>
              <p:cNvPr id="135" name="Rectangle: Rounded Corners 134">
                <a:extLst>
                  <a:ext uri="{FF2B5EF4-FFF2-40B4-BE49-F238E27FC236}">
                    <a16:creationId xmlns:a16="http://schemas.microsoft.com/office/drawing/2014/main" id="{0CDE9C5F-CCA0-BB15-2894-31C4BA9A1D7C}"/>
                  </a:ext>
                </a:extLst>
              </p:cNvPr>
              <p:cNvSpPr/>
              <p:nvPr/>
            </p:nvSpPr>
            <p:spPr>
              <a:xfrm>
                <a:off x="1337392" y="2928028"/>
                <a:ext cx="1167285" cy="464719"/>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TextBox 136">
                <a:extLst>
                  <a:ext uri="{FF2B5EF4-FFF2-40B4-BE49-F238E27FC236}">
                    <a16:creationId xmlns:a16="http://schemas.microsoft.com/office/drawing/2014/main" id="{E7F78A91-640C-C778-E75A-BF79C38DFC21}"/>
                  </a:ext>
                </a:extLst>
              </p:cNvPr>
              <p:cNvSpPr txBox="1"/>
              <p:nvPr/>
            </p:nvSpPr>
            <p:spPr>
              <a:xfrm>
                <a:off x="1337344" y="3101276"/>
                <a:ext cx="1156485" cy="323165"/>
              </a:xfrm>
              <a:prstGeom prst="rect">
                <a:avLst/>
              </a:prstGeom>
              <a:noFill/>
            </p:spPr>
            <p:txBody>
              <a:bodyPr wrap="square" rtlCol="0">
                <a:spAutoFit/>
              </a:bodyPr>
              <a:lstStyle/>
              <a:p>
                <a:pPr algn="ctr"/>
                <a:r>
                  <a:rPr lang="en-GB" sz="750"/>
                  <a:t>Village Savings and Loans methodology</a:t>
                </a:r>
              </a:p>
            </p:txBody>
          </p:sp>
        </p:grpSp>
        <p:pic>
          <p:nvPicPr>
            <p:cNvPr id="133" name="Picture 132">
              <a:extLst>
                <a:ext uri="{FF2B5EF4-FFF2-40B4-BE49-F238E27FC236}">
                  <a16:creationId xmlns:a16="http://schemas.microsoft.com/office/drawing/2014/main" id="{394375BE-B078-7419-D0EF-9993A2ADD72B}"/>
                </a:ext>
              </a:extLst>
            </p:cNvPr>
            <p:cNvPicPr>
              <a:picLocks noChangeAspect="1"/>
            </p:cNvPicPr>
            <p:nvPr/>
          </p:nvPicPr>
          <p:blipFill>
            <a:blip r:embed="rId9"/>
            <a:stretch>
              <a:fillRect/>
            </a:stretch>
          </p:blipFill>
          <p:spPr>
            <a:xfrm>
              <a:off x="1612293" y="2144813"/>
              <a:ext cx="473381" cy="175947"/>
            </a:xfrm>
            <a:prstGeom prst="rect">
              <a:avLst/>
            </a:prstGeom>
          </p:spPr>
        </p:pic>
      </p:grpSp>
      <p:sp>
        <p:nvSpPr>
          <p:cNvPr id="141" name="Rectangle: Rounded Corners 140">
            <a:extLst>
              <a:ext uri="{FF2B5EF4-FFF2-40B4-BE49-F238E27FC236}">
                <a16:creationId xmlns:a16="http://schemas.microsoft.com/office/drawing/2014/main" id="{055CEA07-84E9-618D-824D-9DB2CE30FD7B}"/>
              </a:ext>
            </a:extLst>
          </p:cNvPr>
          <p:cNvSpPr/>
          <p:nvPr/>
        </p:nvSpPr>
        <p:spPr>
          <a:xfrm>
            <a:off x="2716441" y="2417653"/>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dirty="0">
                <a:solidFill>
                  <a:schemeClr val="tx1"/>
                </a:solidFill>
              </a:rPr>
              <a:t>MKUBA </a:t>
            </a:r>
          </a:p>
        </p:txBody>
      </p:sp>
      <p:sp>
        <p:nvSpPr>
          <p:cNvPr id="144" name="Rectangle: Rounded Corners 143">
            <a:extLst>
              <a:ext uri="{FF2B5EF4-FFF2-40B4-BE49-F238E27FC236}">
                <a16:creationId xmlns:a16="http://schemas.microsoft.com/office/drawing/2014/main" id="{4FCA5D2A-D053-9362-E1A6-9ED358693A59}"/>
              </a:ext>
            </a:extLst>
          </p:cNvPr>
          <p:cNvSpPr/>
          <p:nvPr/>
        </p:nvSpPr>
        <p:spPr>
          <a:xfrm>
            <a:off x="2716441" y="2700901"/>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Kwale Eco-Credit</a:t>
            </a:r>
          </a:p>
        </p:txBody>
      </p:sp>
      <p:sp>
        <p:nvSpPr>
          <p:cNvPr id="145" name="Rectangle: Rounded Corners 144">
            <a:extLst>
              <a:ext uri="{FF2B5EF4-FFF2-40B4-BE49-F238E27FC236}">
                <a16:creationId xmlns:a16="http://schemas.microsoft.com/office/drawing/2014/main" id="{4F978786-4632-F7AA-61DD-9F3404F63EF9}"/>
              </a:ext>
            </a:extLst>
          </p:cNvPr>
          <p:cNvSpPr/>
          <p:nvPr/>
        </p:nvSpPr>
        <p:spPr>
          <a:xfrm>
            <a:off x="2716441" y="3004882"/>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Nature Fundi</a:t>
            </a:r>
          </a:p>
        </p:txBody>
      </p:sp>
      <p:sp>
        <p:nvSpPr>
          <p:cNvPr id="146" name="Rectangle: Rounded Corners 145">
            <a:extLst>
              <a:ext uri="{FF2B5EF4-FFF2-40B4-BE49-F238E27FC236}">
                <a16:creationId xmlns:a16="http://schemas.microsoft.com/office/drawing/2014/main" id="{4E8F3A49-CA04-D73B-9351-217FBA23B304}"/>
              </a:ext>
            </a:extLst>
          </p:cNvPr>
          <p:cNvSpPr/>
          <p:nvPr/>
        </p:nvSpPr>
        <p:spPr>
          <a:xfrm>
            <a:off x="2716441" y="3592111"/>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Bewambay </a:t>
            </a:r>
          </a:p>
        </p:txBody>
      </p:sp>
      <p:sp>
        <p:nvSpPr>
          <p:cNvPr id="147" name="Rectangle: Rounded Corners 146">
            <a:extLst>
              <a:ext uri="{FF2B5EF4-FFF2-40B4-BE49-F238E27FC236}">
                <a16:creationId xmlns:a16="http://schemas.microsoft.com/office/drawing/2014/main" id="{78A594C0-C24C-4F96-23C5-4F226C4CCCC8}"/>
              </a:ext>
            </a:extLst>
          </p:cNvPr>
          <p:cNvSpPr/>
          <p:nvPr/>
        </p:nvSpPr>
        <p:spPr>
          <a:xfrm>
            <a:off x="2698081" y="1697241"/>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Project Indonesia </a:t>
            </a:r>
          </a:p>
        </p:txBody>
      </p:sp>
      <p:sp>
        <p:nvSpPr>
          <p:cNvPr id="148" name="Rectangle: Rounded Corners 147">
            <a:extLst>
              <a:ext uri="{FF2B5EF4-FFF2-40B4-BE49-F238E27FC236}">
                <a16:creationId xmlns:a16="http://schemas.microsoft.com/office/drawing/2014/main" id="{D26BE06E-5D21-F9C5-AC95-8777FA781A8E}"/>
              </a:ext>
            </a:extLst>
          </p:cNvPr>
          <p:cNvSpPr/>
          <p:nvPr/>
        </p:nvSpPr>
        <p:spPr>
          <a:xfrm>
            <a:off x="2716441" y="3300037"/>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Sea Sense </a:t>
            </a:r>
          </a:p>
        </p:txBody>
      </p:sp>
      <p:sp>
        <p:nvSpPr>
          <p:cNvPr id="149" name="Rectangle: Rounded Corners 148">
            <a:extLst>
              <a:ext uri="{FF2B5EF4-FFF2-40B4-BE49-F238E27FC236}">
                <a16:creationId xmlns:a16="http://schemas.microsoft.com/office/drawing/2014/main" id="{C53A4599-A4B7-E692-155B-232452799D0F}"/>
              </a:ext>
            </a:extLst>
          </p:cNvPr>
          <p:cNvSpPr/>
          <p:nvPr/>
        </p:nvSpPr>
        <p:spPr>
          <a:xfrm>
            <a:off x="2698080" y="1394171"/>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Helvetas RIPOMA</a:t>
            </a:r>
          </a:p>
        </p:txBody>
      </p:sp>
      <p:sp>
        <p:nvSpPr>
          <p:cNvPr id="150" name="Rectangle: Rounded Corners 149">
            <a:extLst>
              <a:ext uri="{FF2B5EF4-FFF2-40B4-BE49-F238E27FC236}">
                <a16:creationId xmlns:a16="http://schemas.microsoft.com/office/drawing/2014/main" id="{ED341542-0E13-BC72-66B9-673561FFBE11}"/>
              </a:ext>
            </a:extLst>
          </p:cNvPr>
          <p:cNvSpPr/>
          <p:nvPr/>
        </p:nvSpPr>
        <p:spPr>
          <a:xfrm>
            <a:off x="3915358" y="1687690"/>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Project Indonesia </a:t>
            </a:r>
          </a:p>
        </p:txBody>
      </p:sp>
      <p:grpSp>
        <p:nvGrpSpPr>
          <p:cNvPr id="2156" name="Group 2155">
            <a:extLst>
              <a:ext uri="{FF2B5EF4-FFF2-40B4-BE49-F238E27FC236}">
                <a16:creationId xmlns:a16="http://schemas.microsoft.com/office/drawing/2014/main" id="{35B44DE8-3A2F-85F7-CA97-AAFAA90C10B6}"/>
              </a:ext>
            </a:extLst>
          </p:cNvPr>
          <p:cNvGrpSpPr/>
          <p:nvPr/>
        </p:nvGrpSpPr>
        <p:grpSpPr>
          <a:xfrm>
            <a:off x="5146363" y="3465631"/>
            <a:ext cx="1096471" cy="259443"/>
            <a:chOff x="5098178" y="3990237"/>
            <a:chExt cx="1096471" cy="259443"/>
          </a:xfrm>
        </p:grpSpPr>
        <p:sp>
          <p:nvSpPr>
            <p:cNvPr id="159" name="Rectangle: Rounded Corners 158">
              <a:extLst>
                <a:ext uri="{FF2B5EF4-FFF2-40B4-BE49-F238E27FC236}">
                  <a16:creationId xmlns:a16="http://schemas.microsoft.com/office/drawing/2014/main" id="{DC17573E-5875-26AD-D27D-75B0BD755D5A}"/>
                </a:ext>
              </a:extLst>
            </p:cNvPr>
            <p:cNvSpPr/>
            <p:nvPr/>
          </p:nvSpPr>
          <p:spPr>
            <a:xfrm>
              <a:off x="5098178" y="3990237"/>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750">
                <a:solidFill>
                  <a:schemeClr val="tx1"/>
                </a:solidFill>
              </a:endParaRPr>
            </a:p>
          </p:txBody>
        </p:sp>
        <p:pic>
          <p:nvPicPr>
            <p:cNvPr id="166" name="Picture 165">
              <a:extLst>
                <a:ext uri="{FF2B5EF4-FFF2-40B4-BE49-F238E27FC236}">
                  <a16:creationId xmlns:a16="http://schemas.microsoft.com/office/drawing/2014/main" id="{1D38EFC4-4B5A-BB2B-5968-97E5E9D5B696}"/>
                </a:ext>
              </a:extLst>
            </p:cNvPr>
            <p:cNvPicPr>
              <a:picLocks noChangeAspect="1"/>
            </p:cNvPicPr>
            <p:nvPr/>
          </p:nvPicPr>
          <p:blipFill>
            <a:blip r:embed="rId10"/>
            <a:stretch>
              <a:fillRect/>
            </a:stretch>
          </p:blipFill>
          <p:spPr>
            <a:xfrm>
              <a:off x="5150494" y="4015176"/>
              <a:ext cx="866309" cy="205067"/>
            </a:xfrm>
            <a:prstGeom prst="rect">
              <a:avLst/>
            </a:prstGeom>
          </p:spPr>
        </p:pic>
      </p:grpSp>
      <p:grpSp>
        <p:nvGrpSpPr>
          <p:cNvPr id="2157" name="Group 2156">
            <a:extLst>
              <a:ext uri="{FF2B5EF4-FFF2-40B4-BE49-F238E27FC236}">
                <a16:creationId xmlns:a16="http://schemas.microsoft.com/office/drawing/2014/main" id="{F7DB8F02-5DEF-C859-A22E-4B0E1A700F37}"/>
              </a:ext>
            </a:extLst>
          </p:cNvPr>
          <p:cNvGrpSpPr/>
          <p:nvPr/>
        </p:nvGrpSpPr>
        <p:grpSpPr>
          <a:xfrm>
            <a:off x="5146363" y="4033162"/>
            <a:ext cx="1096471" cy="259443"/>
            <a:chOff x="5085423" y="3714178"/>
            <a:chExt cx="1096471" cy="259443"/>
          </a:xfrm>
        </p:grpSpPr>
        <p:sp>
          <p:nvSpPr>
            <p:cNvPr id="158" name="Rectangle: Rounded Corners 157">
              <a:extLst>
                <a:ext uri="{FF2B5EF4-FFF2-40B4-BE49-F238E27FC236}">
                  <a16:creationId xmlns:a16="http://schemas.microsoft.com/office/drawing/2014/main" id="{77743461-D226-307F-A0A3-350D07AEBD15}"/>
                </a:ext>
              </a:extLst>
            </p:cNvPr>
            <p:cNvSpPr/>
            <p:nvPr/>
          </p:nvSpPr>
          <p:spPr>
            <a:xfrm>
              <a:off x="5085423" y="3714178"/>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WCS</a:t>
              </a:r>
            </a:p>
          </p:txBody>
        </p:sp>
        <p:pic>
          <p:nvPicPr>
            <p:cNvPr id="169" name="Graphic 168">
              <a:extLst>
                <a:ext uri="{FF2B5EF4-FFF2-40B4-BE49-F238E27FC236}">
                  <a16:creationId xmlns:a16="http://schemas.microsoft.com/office/drawing/2014/main" id="{AA0E2D0D-D6E8-D36B-665E-950CA347FF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22172" y="3729874"/>
              <a:ext cx="217363" cy="217363"/>
            </a:xfrm>
            <a:prstGeom prst="rect">
              <a:avLst/>
            </a:prstGeom>
          </p:spPr>
        </p:pic>
      </p:grpSp>
      <p:grpSp>
        <p:nvGrpSpPr>
          <p:cNvPr id="2158" name="Group 2157">
            <a:extLst>
              <a:ext uri="{FF2B5EF4-FFF2-40B4-BE49-F238E27FC236}">
                <a16:creationId xmlns:a16="http://schemas.microsoft.com/office/drawing/2014/main" id="{75F4C6BD-B65B-CEE2-BC3A-837AB91861A3}"/>
              </a:ext>
            </a:extLst>
          </p:cNvPr>
          <p:cNvGrpSpPr/>
          <p:nvPr/>
        </p:nvGrpSpPr>
        <p:grpSpPr>
          <a:xfrm>
            <a:off x="5146363" y="3170881"/>
            <a:ext cx="1096471" cy="259443"/>
            <a:chOff x="5089015" y="3431853"/>
            <a:chExt cx="1096471" cy="259443"/>
          </a:xfrm>
        </p:grpSpPr>
        <p:sp>
          <p:nvSpPr>
            <p:cNvPr id="157" name="Rectangle: Rounded Corners 156">
              <a:extLst>
                <a:ext uri="{FF2B5EF4-FFF2-40B4-BE49-F238E27FC236}">
                  <a16:creationId xmlns:a16="http://schemas.microsoft.com/office/drawing/2014/main" id="{D75309D9-007F-DF28-C834-DD8795DACB5F}"/>
                </a:ext>
              </a:extLst>
            </p:cNvPr>
            <p:cNvSpPr/>
            <p:nvPr/>
          </p:nvSpPr>
          <p:spPr>
            <a:xfrm>
              <a:off x="5089015" y="3431853"/>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   Blue Ventures</a:t>
              </a:r>
            </a:p>
          </p:txBody>
        </p:sp>
        <p:pic>
          <p:nvPicPr>
            <p:cNvPr id="174" name="Picture 173" descr="A white letters on a blue background&#10;&#10;AI-generated content may be incorrect.">
              <a:extLst>
                <a:ext uri="{FF2B5EF4-FFF2-40B4-BE49-F238E27FC236}">
                  <a16:creationId xmlns:a16="http://schemas.microsoft.com/office/drawing/2014/main" id="{491DA3A4-2C35-CF06-F29F-54F6F70E4441}"/>
                </a:ext>
              </a:extLst>
            </p:cNvPr>
            <p:cNvPicPr>
              <a:picLocks noChangeAspect="1"/>
            </p:cNvPicPr>
            <p:nvPr/>
          </p:nvPicPr>
          <p:blipFill>
            <a:blip r:embed="rId13"/>
            <a:stretch>
              <a:fillRect/>
            </a:stretch>
          </p:blipFill>
          <p:spPr>
            <a:xfrm>
              <a:off x="5146169" y="3469624"/>
              <a:ext cx="182769" cy="182769"/>
            </a:xfrm>
            <a:prstGeom prst="rect">
              <a:avLst/>
            </a:prstGeom>
          </p:spPr>
        </p:pic>
      </p:grpSp>
      <p:grpSp>
        <p:nvGrpSpPr>
          <p:cNvPr id="2159" name="Group 2158">
            <a:extLst>
              <a:ext uri="{FF2B5EF4-FFF2-40B4-BE49-F238E27FC236}">
                <a16:creationId xmlns:a16="http://schemas.microsoft.com/office/drawing/2014/main" id="{AD54AA54-4F24-28E7-A2C8-10333DE1A65A}"/>
              </a:ext>
            </a:extLst>
          </p:cNvPr>
          <p:cNvGrpSpPr/>
          <p:nvPr/>
        </p:nvGrpSpPr>
        <p:grpSpPr>
          <a:xfrm>
            <a:off x="5146363" y="2887115"/>
            <a:ext cx="1096471" cy="259443"/>
            <a:chOff x="5089016" y="3154938"/>
            <a:chExt cx="1096471" cy="259443"/>
          </a:xfrm>
        </p:grpSpPr>
        <p:sp>
          <p:nvSpPr>
            <p:cNvPr id="156" name="Rectangle: Rounded Corners 155">
              <a:extLst>
                <a:ext uri="{FF2B5EF4-FFF2-40B4-BE49-F238E27FC236}">
                  <a16:creationId xmlns:a16="http://schemas.microsoft.com/office/drawing/2014/main" id="{85215E5B-2FF0-31AA-1F80-48D22C8C5715}"/>
                </a:ext>
              </a:extLst>
            </p:cNvPr>
            <p:cNvSpPr/>
            <p:nvPr/>
          </p:nvSpPr>
          <p:spPr>
            <a:xfrm>
              <a:off x="5089016" y="3154938"/>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  Fauna &amp; Flora</a:t>
              </a:r>
            </a:p>
          </p:txBody>
        </p:sp>
        <p:pic>
          <p:nvPicPr>
            <p:cNvPr id="176" name="Picture 175">
              <a:extLst>
                <a:ext uri="{FF2B5EF4-FFF2-40B4-BE49-F238E27FC236}">
                  <a16:creationId xmlns:a16="http://schemas.microsoft.com/office/drawing/2014/main" id="{1E466868-4F89-3A39-C67B-7012EBC162E7}"/>
                </a:ext>
              </a:extLst>
            </p:cNvPr>
            <p:cNvPicPr>
              <a:picLocks noChangeAspect="1"/>
            </p:cNvPicPr>
            <p:nvPr/>
          </p:nvPicPr>
          <p:blipFill>
            <a:blip r:embed="rId14"/>
            <a:stretch>
              <a:fillRect/>
            </a:stretch>
          </p:blipFill>
          <p:spPr>
            <a:xfrm>
              <a:off x="5160308" y="3195708"/>
              <a:ext cx="167413" cy="167413"/>
            </a:xfrm>
            <a:prstGeom prst="rect">
              <a:avLst/>
            </a:prstGeom>
          </p:spPr>
        </p:pic>
      </p:grpSp>
      <p:sp>
        <p:nvSpPr>
          <p:cNvPr id="153" name="Rectangle: Rounded Corners 152">
            <a:extLst>
              <a:ext uri="{FF2B5EF4-FFF2-40B4-BE49-F238E27FC236}">
                <a16:creationId xmlns:a16="http://schemas.microsoft.com/office/drawing/2014/main" id="{983D07AA-08A1-41D3-5CCB-4E17296B5804}"/>
              </a:ext>
            </a:extLst>
          </p:cNvPr>
          <p:cNvSpPr/>
          <p:nvPr/>
        </p:nvSpPr>
        <p:spPr>
          <a:xfrm>
            <a:off x="3915988" y="3018906"/>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TIMAP</a:t>
            </a:r>
          </a:p>
        </p:txBody>
      </p:sp>
      <p:grpSp>
        <p:nvGrpSpPr>
          <p:cNvPr id="2160" name="Group 2159">
            <a:extLst>
              <a:ext uri="{FF2B5EF4-FFF2-40B4-BE49-F238E27FC236}">
                <a16:creationId xmlns:a16="http://schemas.microsoft.com/office/drawing/2014/main" id="{DDA9ECC7-D4AA-D9BC-56FF-38F6C40C1F04}"/>
              </a:ext>
            </a:extLst>
          </p:cNvPr>
          <p:cNvGrpSpPr/>
          <p:nvPr/>
        </p:nvGrpSpPr>
        <p:grpSpPr>
          <a:xfrm>
            <a:off x="5146363" y="2319583"/>
            <a:ext cx="1096471" cy="259443"/>
            <a:chOff x="5089016" y="2878496"/>
            <a:chExt cx="1096471" cy="259443"/>
          </a:xfrm>
        </p:grpSpPr>
        <p:sp>
          <p:nvSpPr>
            <p:cNvPr id="155" name="Rectangle: Rounded Corners 154">
              <a:extLst>
                <a:ext uri="{FF2B5EF4-FFF2-40B4-BE49-F238E27FC236}">
                  <a16:creationId xmlns:a16="http://schemas.microsoft.com/office/drawing/2014/main" id="{425B8323-D173-65C3-6D40-34C9AEB00670}"/>
                </a:ext>
              </a:extLst>
            </p:cNvPr>
            <p:cNvSpPr/>
            <p:nvPr/>
          </p:nvSpPr>
          <p:spPr>
            <a:xfrm>
              <a:off x="5089016" y="2878496"/>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750">
                <a:solidFill>
                  <a:schemeClr val="tx1"/>
                </a:solidFill>
              </a:endParaRPr>
            </a:p>
          </p:txBody>
        </p:sp>
        <p:pic>
          <p:nvPicPr>
            <p:cNvPr id="178" name="Picture 177">
              <a:extLst>
                <a:ext uri="{FF2B5EF4-FFF2-40B4-BE49-F238E27FC236}">
                  <a16:creationId xmlns:a16="http://schemas.microsoft.com/office/drawing/2014/main" id="{A1B12D20-37DA-66F4-A48D-1B72C14F47E0}"/>
                </a:ext>
              </a:extLst>
            </p:cNvPr>
            <p:cNvPicPr>
              <a:picLocks noChangeAspect="1"/>
            </p:cNvPicPr>
            <p:nvPr/>
          </p:nvPicPr>
          <p:blipFill>
            <a:blip r:embed="rId15"/>
            <a:stretch>
              <a:fillRect/>
            </a:stretch>
          </p:blipFill>
          <p:spPr>
            <a:xfrm>
              <a:off x="5230853" y="2888447"/>
              <a:ext cx="730042" cy="241475"/>
            </a:xfrm>
            <a:prstGeom prst="rect">
              <a:avLst/>
            </a:prstGeom>
          </p:spPr>
        </p:pic>
      </p:grpSp>
      <p:grpSp>
        <p:nvGrpSpPr>
          <p:cNvPr id="2155" name="Group 2154">
            <a:extLst>
              <a:ext uri="{FF2B5EF4-FFF2-40B4-BE49-F238E27FC236}">
                <a16:creationId xmlns:a16="http://schemas.microsoft.com/office/drawing/2014/main" id="{F405887B-D51F-B01A-158D-6F56F746025A}"/>
              </a:ext>
            </a:extLst>
          </p:cNvPr>
          <p:cNvGrpSpPr/>
          <p:nvPr/>
        </p:nvGrpSpPr>
        <p:grpSpPr>
          <a:xfrm>
            <a:off x="5146363" y="2603349"/>
            <a:ext cx="1096471" cy="259443"/>
            <a:chOff x="5097579" y="4257157"/>
            <a:chExt cx="1096471" cy="259443"/>
          </a:xfrm>
        </p:grpSpPr>
        <p:sp>
          <p:nvSpPr>
            <p:cNvPr id="160" name="Rectangle: Rounded Corners 159">
              <a:extLst>
                <a:ext uri="{FF2B5EF4-FFF2-40B4-BE49-F238E27FC236}">
                  <a16:creationId xmlns:a16="http://schemas.microsoft.com/office/drawing/2014/main" id="{D9CA428F-7874-D9CD-A8BF-C3988A569B60}"/>
                </a:ext>
              </a:extLst>
            </p:cNvPr>
            <p:cNvSpPr/>
            <p:nvPr/>
          </p:nvSpPr>
          <p:spPr>
            <a:xfrm>
              <a:off x="5097579" y="4257157"/>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   </a:t>
              </a:r>
            </a:p>
          </p:txBody>
        </p:sp>
        <p:pic>
          <p:nvPicPr>
            <p:cNvPr id="180" name="Picture 179">
              <a:extLst>
                <a:ext uri="{FF2B5EF4-FFF2-40B4-BE49-F238E27FC236}">
                  <a16:creationId xmlns:a16="http://schemas.microsoft.com/office/drawing/2014/main" id="{FC88960D-4915-DB85-831F-94F2C6EDA148}"/>
                </a:ext>
              </a:extLst>
            </p:cNvPr>
            <p:cNvPicPr>
              <a:picLocks noChangeAspect="1"/>
            </p:cNvPicPr>
            <p:nvPr/>
          </p:nvPicPr>
          <p:blipFill>
            <a:blip r:embed="rId16"/>
            <a:stretch>
              <a:fillRect/>
            </a:stretch>
          </p:blipFill>
          <p:spPr>
            <a:xfrm>
              <a:off x="5150292" y="4274619"/>
              <a:ext cx="866511" cy="196261"/>
            </a:xfrm>
            <a:prstGeom prst="rect">
              <a:avLst/>
            </a:prstGeom>
          </p:spPr>
        </p:pic>
      </p:grpSp>
      <p:grpSp>
        <p:nvGrpSpPr>
          <p:cNvPr id="2144" name="Group 2143">
            <a:extLst>
              <a:ext uri="{FF2B5EF4-FFF2-40B4-BE49-F238E27FC236}">
                <a16:creationId xmlns:a16="http://schemas.microsoft.com/office/drawing/2014/main" id="{2EA4FEE1-3B50-1C72-496B-7594AE23C82A}"/>
              </a:ext>
            </a:extLst>
          </p:cNvPr>
          <p:cNvGrpSpPr/>
          <p:nvPr/>
        </p:nvGrpSpPr>
        <p:grpSpPr>
          <a:xfrm>
            <a:off x="3915988" y="2713334"/>
            <a:ext cx="1096471" cy="259443"/>
            <a:chOff x="3804003" y="3502385"/>
            <a:chExt cx="1096471" cy="259443"/>
          </a:xfrm>
        </p:grpSpPr>
        <p:sp>
          <p:nvSpPr>
            <p:cNvPr id="152" name="Rectangle: Rounded Corners 151">
              <a:extLst>
                <a:ext uri="{FF2B5EF4-FFF2-40B4-BE49-F238E27FC236}">
                  <a16:creationId xmlns:a16="http://schemas.microsoft.com/office/drawing/2014/main" id="{BE8C1E8A-6319-EFBE-8B8F-CCB0A540931E}"/>
                </a:ext>
              </a:extLst>
            </p:cNvPr>
            <p:cNvSpPr/>
            <p:nvPr/>
          </p:nvSpPr>
          <p:spPr>
            <a:xfrm>
              <a:off x="3804003" y="3502385"/>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  COMRED</a:t>
              </a:r>
            </a:p>
          </p:txBody>
        </p:sp>
        <p:pic>
          <p:nvPicPr>
            <p:cNvPr id="184" name="Picture 183">
              <a:extLst>
                <a:ext uri="{FF2B5EF4-FFF2-40B4-BE49-F238E27FC236}">
                  <a16:creationId xmlns:a16="http://schemas.microsoft.com/office/drawing/2014/main" id="{3EF5C250-B9DA-EA75-FA0A-3B372D00EFB3}"/>
                </a:ext>
              </a:extLst>
            </p:cNvPr>
            <p:cNvPicPr>
              <a:picLocks noChangeAspect="1"/>
            </p:cNvPicPr>
            <p:nvPr/>
          </p:nvPicPr>
          <p:blipFill>
            <a:blip r:embed="rId17">
              <a:clrChange>
                <a:clrFrom>
                  <a:srgbClr val="E5E5E6"/>
                </a:clrFrom>
                <a:clrTo>
                  <a:srgbClr val="E5E5E6">
                    <a:alpha val="0"/>
                  </a:srgbClr>
                </a:clrTo>
              </a:clrChange>
            </a:blip>
            <a:stretch>
              <a:fillRect/>
            </a:stretch>
          </p:blipFill>
          <p:spPr>
            <a:xfrm>
              <a:off x="3859047" y="3548950"/>
              <a:ext cx="280905" cy="193253"/>
            </a:xfrm>
            <a:prstGeom prst="rect">
              <a:avLst/>
            </a:prstGeom>
          </p:spPr>
        </p:pic>
      </p:grpSp>
      <p:grpSp>
        <p:nvGrpSpPr>
          <p:cNvPr id="2143" name="Group 2142">
            <a:extLst>
              <a:ext uri="{FF2B5EF4-FFF2-40B4-BE49-F238E27FC236}">
                <a16:creationId xmlns:a16="http://schemas.microsoft.com/office/drawing/2014/main" id="{9A3605A5-A51A-8BF1-6423-4B0579DA3BDC}"/>
              </a:ext>
            </a:extLst>
          </p:cNvPr>
          <p:cNvGrpSpPr/>
          <p:nvPr/>
        </p:nvGrpSpPr>
        <p:grpSpPr>
          <a:xfrm>
            <a:off x="3915988" y="2426732"/>
            <a:ext cx="1096471" cy="259443"/>
            <a:chOff x="3783288" y="3214641"/>
            <a:chExt cx="1096471" cy="259443"/>
          </a:xfrm>
        </p:grpSpPr>
        <p:sp>
          <p:nvSpPr>
            <p:cNvPr id="151" name="Rectangle: Rounded Corners 150">
              <a:extLst>
                <a:ext uri="{FF2B5EF4-FFF2-40B4-BE49-F238E27FC236}">
                  <a16:creationId xmlns:a16="http://schemas.microsoft.com/office/drawing/2014/main" id="{139520D8-47D2-C497-0B44-DB66F737FE1C}"/>
                </a:ext>
              </a:extLst>
            </p:cNvPr>
            <p:cNvSpPr/>
            <p:nvPr/>
          </p:nvSpPr>
          <p:spPr>
            <a:xfrm>
              <a:off x="3783288" y="3214641"/>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err="1">
                  <a:solidFill>
                    <a:schemeClr val="tx1"/>
                  </a:solidFill>
                </a:rPr>
                <a:t>Mwambao</a:t>
              </a:r>
              <a:r>
                <a:rPr lang="en-GB" sz="750">
                  <a:solidFill>
                    <a:schemeClr val="tx1"/>
                  </a:solidFill>
                </a:rPr>
                <a:t>/ </a:t>
              </a:r>
            </a:p>
            <a:p>
              <a:pPr algn="ctr"/>
              <a:r>
                <a:rPr lang="en-GB" sz="750">
                  <a:solidFill>
                    <a:schemeClr val="tx1"/>
                  </a:solidFill>
                </a:rPr>
                <a:t>MCCC</a:t>
              </a:r>
            </a:p>
          </p:txBody>
        </p:sp>
        <p:pic>
          <p:nvPicPr>
            <p:cNvPr id="185" name="Picture 184">
              <a:extLst>
                <a:ext uri="{FF2B5EF4-FFF2-40B4-BE49-F238E27FC236}">
                  <a16:creationId xmlns:a16="http://schemas.microsoft.com/office/drawing/2014/main" id="{F5D8411D-53DD-BC6E-3F2B-366FBE920606}"/>
                </a:ext>
              </a:extLst>
            </p:cNvPr>
            <p:cNvPicPr>
              <a:picLocks noChangeAspect="1"/>
            </p:cNvPicPr>
            <p:nvPr/>
          </p:nvPicPr>
          <p:blipFill>
            <a:blip r:embed="rId8"/>
            <a:stretch>
              <a:fillRect/>
            </a:stretch>
          </p:blipFill>
          <p:spPr>
            <a:xfrm>
              <a:off x="3812823" y="3219986"/>
              <a:ext cx="217012" cy="219830"/>
            </a:xfrm>
            <a:prstGeom prst="rect">
              <a:avLst/>
            </a:prstGeom>
          </p:spPr>
        </p:pic>
      </p:grpSp>
      <p:grpSp>
        <p:nvGrpSpPr>
          <p:cNvPr id="2146" name="Group 2145">
            <a:extLst>
              <a:ext uri="{FF2B5EF4-FFF2-40B4-BE49-F238E27FC236}">
                <a16:creationId xmlns:a16="http://schemas.microsoft.com/office/drawing/2014/main" id="{24DB8365-E1CD-B7BC-17F8-49F083D792EE}"/>
              </a:ext>
            </a:extLst>
          </p:cNvPr>
          <p:cNvGrpSpPr/>
          <p:nvPr/>
        </p:nvGrpSpPr>
        <p:grpSpPr>
          <a:xfrm>
            <a:off x="3915988" y="3592110"/>
            <a:ext cx="1096471" cy="259443"/>
            <a:chOff x="3792383" y="4079625"/>
            <a:chExt cx="1096471" cy="259443"/>
          </a:xfrm>
        </p:grpSpPr>
        <p:sp>
          <p:nvSpPr>
            <p:cNvPr id="154" name="Rectangle: Rounded Corners 153">
              <a:extLst>
                <a:ext uri="{FF2B5EF4-FFF2-40B4-BE49-F238E27FC236}">
                  <a16:creationId xmlns:a16="http://schemas.microsoft.com/office/drawing/2014/main" id="{17E972ED-5B88-4CCB-93A6-5024B1A73F39}"/>
                </a:ext>
              </a:extLst>
            </p:cNvPr>
            <p:cNvSpPr/>
            <p:nvPr/>
          </p:nvSpPr>
          <p:spPr>
            <a:xfrm>
              <a:off x="3792383" y="4079625"/>
              <a:ext cx="1096471" cy="259443"/>
            </a:xfrm>
            <a:prstGeom prst="roundRect">
              <a:avLst>
                <a:gd name="adj" fmla="val 10636"/>
              </a:avLst>
            </a:prstGeom>
            <a:solidFill>
              <a:srgbClr val="0A75AF"/>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750">
                <a:solidFill>
                  <a:schemeClr val="tx1"/>
                </a:solidFill>
              </a:endParaRPr>
            </a:p>
          </p:txBody>
        </p:sp>
        <p:pic>
          <p:nvPicPr>
            <p:cNvPr id="187" name="Picture 186">
              <a:extLst>
                <a:ext uri="{FF2B5EF4-FFF2-40B4-BE49-F238E27FC236}">
                  <a16:creationId xmlns:a16="http://schemas.microsoft.com/office/drawing/2014/main" id="{0D77A24E-3F5B-374B-B217-9FE37946D78B}"/>
                </a:ext>
              </a:extLst>
            </p:cNvPr>
            <p:cNvPicPr>
              <a:picLocks noChangeAspect="1"/>
            </p:cNvPicPr>
            <p:nvPr/>
          </p:nvPicPr>
          <p:blipFill>
            <a:blip r:embed="rId18"/>
            <a:stretch>
              <a:fillRect/>
            </a:stretch>
          </p:blipFill>
          <p:spPr>
            <a:xfrm>
              <a:off x="4009774" y="4081377"/>
              <a:ext cx="561506" cy="241692"/>
            </a:xfrm>
            <a:prstGeom prst="rect">
              <a:avLst/>
            </a:prstGeom>
          </p:spPr>
        </p:pic>
      </p:grpSp>
      <p:cxnSp>
        <p:nvCxnSpPr>
          <p:cNvPr id="2096" name="Connector: Elbow 2095">
            <a:extLst>
              <a:ext uri="{FF2B5EF4-FFF2-40B4-BE49-F238E27FC236}">
                <a16:creationId xmlns:a16="http://schemas.microsoft.com/office/drawing/2014/main" id="{4F03942E-6BBE-193A-93F7-A112E5F913C3}"/>
              </a:ext>
            </a:extLst>
          </p:cNvPr>
          <p:cNvCxnSpPr>
            <a:cxnSpLocks/>
            <a:endCxn id="148" idx="1"/>
          </p:cNvCxnSpPr>
          <p:nvPr/>
        </p:nvCxnSpPr>
        <p:spPr>
          <a:xfrm rot="16200000" flipH="1">
            <a:off x="2233384" y="2946702"/>
            <a:ext cx="877426" cy="88687"/>
          </a:xfrm>
          <a:prstGeom prst="bentConnector2">
            <a:avLst/>
          </a:prstGeom>
          <a:ln w="3175">
            <a:solidFill>
              <a:srgbClr val="C0392B"/>
            </a:solidFill>
            <a:tailEnd type="triangle"/>
          </a:ln>
        </p:spPr>
        <p:style>
          <a:lnRef idx="1">
            <a:schemeClr val="accent1"/>
          </a:lnRef>
          <a:fillRef idx="0">
            <a:schemeClr val="accent1"/>
          </a:fillRef>
          <a:effectRef idx="0">
            <a:schemeClr val="accent1"/>
          </a:effectRef>
          <a:fontRef idx="minor">
            <a:schemeClr val="tx1"/>
          </a:fontRef>
        </p:style>
      </p:cxnSp>
      <p:cxnSp>
        <p:nvCxnSpPr>
          <p:cNvPr id="2101" name="Straight Arrow Connector 2100">
            <a:extLst>
              <a:ext uri="{FF2B5EF4-FFF2-40B4-BE49-F238E27FC236}">
                <a16:creationId xmlns:a16="http://schemas.microsoft.com/office/drawing/2014/main" id="{7B6B303F-921E-4048-CDBD-ECC3FF0E469C}"/>
              </a:ext>
            </a:extLst>
          </p:cNvPr>
          <p:cNvCxnSpPr>
            <a:cxnSpLocks/>
            <a:endCxn id="141" idx="1"/>
          </p:cNvCxnSpPr>
          <p:nvPr/>
        </p:nvCxnSpPr>
        <p:spPr>
          <a:xfrm>
            <a:off x="2620797" y="2547374"/>
            <a:ext cx="95644" cy="1"/>
          </a:xfrm>
          <a:prstGeom prst="straightConnector1">
            <a:avLst/>
          </a:prstGeom>
          <a:ln>
            <a:solidFill>
              <a:srgbClr val="C0392B"/>
            </a:solidFill>
            <a:tailEnd type="triangle"/>
          </a:ln>
        </p:spPr>
        <p:style>
          <a:lnRef idx="1">
            <a:schemeClr val="accent1"/>
          </a:lnRef>
          <a:fillRef idx="0">
            <a:schemeClr val="accent1"/>
          </a:fillRef>
          <a:effectRef idx="0">
            <a:schemeClr val="accent1"/>
          </a:effectRef>
          <a:fontRef idx="minor">
            <a:schemeClr val="tx1"/>
          </a:fontRef>
        </p:style>
      </p:cxnSp>
      <p:cxnSp>
        <p:nvCxnSpPr>
          <p:cNvPr id="2103" name="Straight Arrow Connector 2102">
            <a:extLst>
              <a:ext uri="{FF2B5EF4-FFF2-40B4-BE49-F238E27FC236}">
                <a16:creationId xmlns:a16="http://schemas.microsoft.com/office/drawing/2014/main" id="{55E14538-F34A-810C-6466-AF2EEB8761F7}"/>
              </a:ext>
            </a:extLst>
          </p:cNvPr>
          <p:cNvCxnSpPr/>
          <p:nvPr/>
        </p:nvCxnSpPr>
        <p:spPr>
          <a:xfrm>
            <a:off x="2620797" y="2830622"/>
            <a:ext cx="106079" cy="0"/>
          </a:xfrm>
          <a:prstGeom prst="straightConnector1">
            <a:avLst/>
          </a:prstGeom>
          <a:ln>
            <a:solidFill>
              <a:srgbClr val="C0392B"/>
            </a:solidFill>
            <a:tailEnd type="triangle"/>
          </a:ln>
        </p:spPr>
        <p:style>
          <a:lnRef idx="1">
            <a:schemeClr val="accent1"/>
          </a:lnRef>
          <a:fillRef idx="0">
            <a:schemeClr val="accent1"/>
          </a:fillRef>
          <a:effectRef idx="0">
            <a:schemeClr val="accent1"/>
          </a:effectRef>
          <a:fontRef idx="minor">
            <a:schemeClr val="tx1"/>
          </a:fontRef>
        </p:style>
      </p:cxnSp>
      <p:cxnSp>
        <p:nvCxnSpPr>
          <p:cNvPr id="2104" name="Straight Arrow Connector 2103">
            <a:extLst>
              <a:ext uri="{FF2B5EF4-FFF2-40B4-BE49-F238E27FC236}">
                <a16:creationId xmlns:a16="http://schemas.microsoft.com/office/drawing/2014/main" id="{6E5AF337-19F7-32F4-0973-ECE020BF2555}"/>
              </a:ext>
            </a:extLst>
          </p:cNvPr>
          <p:cNvCxnSpPr>
            <a:cxnSpLocks/>
          </p:cNvCxnSpPr>
          <p:nvPr/>
        </p:nvCxnSpPr>
        <p:spPr>
          <a:xfrm>
            <a:off x="2627754" y="3150169"/>
            <a:ext cx="106079" cy="0"/>
          </a:xfrm>
          <a:prstGeom prst="straightConnector1">
            <a:avLst/>
          </a:prstGeom>
          <a:ln>
            <a:solidFill>
              <a:srgbClr val="C0392B"/>
            </a:solidFill>
            <a:tailEnd type="triangle"/>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1AE72C2F-14CC-B92E-7642-432181430AF6}"/>
              </a:ext>
            </a:extLst>
          </p:cNvPr>
          <p:cNvCxnSpPr>
            <a:cxnSpLocks/>
            <a:stCxn id="49" idx="3"/>
          </p:cNvCxnSpPr>
          <p:nvPr/>
        </p:nvCxnSpPr>
        <p:spPr>
          <a:xfrm flipV="1">
            <a:off x="2517170" y="2627065"/>
            <a:ext cx="110584" cy="1"/>
          </a:xfrm>
          <a:prstGeom prst="line">
            <a:avLst/>
          </a:prstGeom>
          <a:ln w="3175">
            <a:solidFill>
              <a:srgbClr val="C0392B"/>
            </a:solidFill>
          </a:ln>
        </p:spPr>
        <p:style>
          <a:lnRef idx="1">
            <a:schemeClr val="accent1"/>
          </a:lnRef>
          <a:fillRef idx="0">
            <a:schemeClr val="accent1"/>
          </a:fillRef>
          <a:effectRef idx="0">
            <a:schemeClr val="accent1"/>
          </a:effectRef>
          <a:fontRef idx="minor">
            <a:schemeClr val="tx1"/>
          </a:fontRef>
        </p:style>
      </p:cxnSp>
      <p:cxnSp>
        <p:nvCxnSpPr>
          <p:cNvPr id="2128" name="Connector: Elbow 2127">
            <a:extLst>
              <a:ext uri="{FF2B5EF4-FFF2-40B4-BE49-F238E27FC236}">
                <a16:creationId xmlns:a16="http://schemas.microsoft.com/office/drawing/2014/main" id="{0AF9398E-D132-5267-00AF-F63CC61F2406}"/>
              </a:ext>
            </a:extLst>
          </p:cNvPr>
          <p:cNvCxnSpPr>
            <a:cxnSpLocks/>
            <a:endCxn id="141" idx="0"/>
          </p:cNvCxnSpPr>
          <p:nvPr/>
        </p:nvCxnSpPr>
        <p:spPr>
          <a:xfrm>
            <a:off x="2580881" y="2161151"/>
            <a:ext cx="683796" cy="256502"/>
          </a:xfrm>
          <a:prstGeom prst="bentConnector2">
            <a:avLst/>
          </a:prstGeom>
          <a:ln w="3175">
            <a:solidFill>
              <a:srgbClr val="C0392B"/>
            </a:solidFill>
            <a:tailEnd type="triangle"/>
          </a:ln>
        </p:spPr>
        <p:style>
          <a:lnRef idx="1">
            <a:schemeClr val="accent1"/>
          </a:lnRef>
          <a:fillRef idx="0">
            <a:schemeClr val="accent1"/>
          </a:fillRef>
          <a:effectRef idx="0">
            <a:schemeClr val="accent1"/>
          </a:effectRef>
          <a:fontRef idx="minor">
            <a:schemeClr val="tx1"/>
          </a:fontRef>
        </p:style>
      </p:cxnSp>
      <p:cxnSp>
        <p:nvCxnSpPr>
          <p:cNvPr id="2136" name="Connector: Elbow 2135">
            <a:extLst>
              <a:ext uri="{FF2B5EF4-FFF2-40B4-BE49-F238E27FC236}">
                <a16:creationId xmlns:a16="http://schemas.microsoft.com/office/drawing/2014/main" id="{12242607-A12B-883C-6C89-5DFE8CFD8EEB}"/>
              </a:ext>
            </a:extLst>
          </p:cNvPr>
          <p:cNvCxnSpPr>
            <a:cxnSpLocks/>
            <a:stCxn id="137" idx="2"/>
            <a:endCxn id="149" idx="1"/>
          </p:cNvCxnSpPr>
          <p:nvPr/>
        </p:nvCxnSpPr>
        <p:spPr>
          <a:xfrm rot="5400000" flipH="1" flipV="1">
            <a:off x="2115778" y="1353769"/>
            <a:ext cx="412178" cy="752426"/>
          </a:xfrm>
          <a:prstGeom prst="bentConnector4">
            <a:avLst>
              <a:gd name="adj1" fmla="val -55461"/>
              <a:gd name="adj2" fmla="val 88425"/>
            </a:avLst>
          </a:prstGeom>
          <a:ln w="3175">
            <a:solidFill>
              <a:srgbClr val="C0392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9" name="Straight Arrow Connector 2138">
            <a:extLst>
              <a:ext uri="{FF2B5EF4-FFF2-40B4-BE49-F238E27FC236}">
                <a16:creationId xmlns:a16="http://schemas.microsoft.com/office/drawing/2014/main" id="{9BE7D842-400F-534E-F2DF-448EF11645F1}"/>
              </a:ext>
            </a:extLst>
          </p:cNvPr>
          <p:cNvCxnSpPr/>
          <p:nvPr/>
        </p:nvCxnSpPr>
        <p:spPr>
          <a:xfrm>
            <a:off x="2609245" y="1824670"/>
            <a:ext cx="106079" cy="0"/>
          </a:xfrm>
          <a:prstGeom prst="straightConnector1">
            <a:avLst/>
          </a:prstGeom>
          <a:ln>
            <a:solidFill>
              <a:srgbClr val="C0392B"/>
            </a:solidFill>
            <a:tailEnd type="triangle"/>
          </a:ln>
        </p:spPr>
        <p:style>
          <a:lnRef idx="1">
            <a:schemeClr val="accent1"/>
          </a:lnRef>
          <a:fillRef idx="0">
            <a:schemeClr val="accent1"/>
          </a:fillRef>
          <a:effectRef idx="0">
            <a:schemeClr val="accent1"/>
          </a:effectRef>
          <a:fontRef idx="minor">
            <a:schemeClr val="tx1"/>
          </a:fontRef>
        </p:style>
      </p:cxnSp>
      <p:cxnSp>
        <p:nvCxnSpPr>
          <p:cNvPr id="2140" name="Straight Arrow Connector 2139">
            <a:extLst>
              <a:ext uri="{FF2B5EF4-FFF2-40B4-BE49-F238E27FC236}">
                <a16:creationId xmlns:a16="http://schemas.microsoft.com/office/drawing/2014/main" id="{DE0AFAD9-7FBA-C4B3-B804-AD9D90E0E19F}"/>
              </a:ext>
            </a:extLst>
          </p:cNvPr>
          <p:cNvCxnSpPr/>
          <p:nvPr/>
        </p:nvCxnSpPr>
        <p:spPr>
          <a:xfrm>
            <a:off x="2599805" y="1527964"/>
            <a:ext cx="106079" cy="0"/>
          </a:xfrm>
          <a:prstGeom prst="straightConnector1">
            <a:avLst/>
          </a:prstGeom>
          <a:ln>
            <a:solidFill>
              <a:srgbClr val="C0392B"/>
            </a:solidFill>
            <a:tailEnd type="triangle"/>
          </a:ln>
        </p:spPr>
        <p:style>
          <a:lnRef idx="1">
            <a:schemeClr val="accent1"/>
          </a:lnRef>
          <a:fillRef idx="0">
            <a:schemeClr val="accent1"/>
          </a:fillRef>
          <a:effectRef idx="0">
            <a:schemeClr val="accent1"/>
          </a:effectRef>
          <a:fontRef idx="minor">
            <a:schemeClr val="tx1"/>
          </a:fontRef>
        </p:style>
      </p:cxnSp>
      <p:cxnSp>
        <p:nvCxnSpPr>
          <p:cNvPr id="2149" name="Straight Arrow Connector 2148">
            <a:extLst>
              <a:ext uri="{FF2B5EF4-FFF2-40B4-BE49-F238E27FC236}">
                <a16:creationId xmlns:a16="http://schemas.microsoft.com/office/drawing/2014/main" id="{93D638E3-52A9-C700-C22A-D59866C0D678}"/>
              </a:ext>
            </a:extLst>
          </p:cNvPr>
          <p:cNvCxnSpPr/>
          <p:nvPr/>
        </p:nvCxnSpPr>
        <p:spPr>
          <a:xfrm flipH="1">
            <a:off x="3807163" y="2540570"/>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142" name="Straight Arrow Connector 2141">
            <a:extLst>
              <a:ext uri="{FF2B5EF4-FFF2-40B4-BE49-F238E27FC236}">
                <a16:creationId xmlns:a16="http://schemas.microsoft.com/office/drawing/2014/main" id="{924F9014-B330-A131-DF64-4DFE7DF5886D}"/>
              </a:ext>
            </a:extLst>
          </p:cNvPr>
          <p:cNvCxnSpPr/>
          <p:nvPr/>
        </p:nvCxnSpPr>
        <p:spPr>
          <a:xfrm flipH="1">
            <a:off x="3794946" y="1821449"/>
            <a:ext cx="120412"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150" name="Straight Arrow Connector 2149">
            <a:extLst>
              <a:ext uri="{FF2B5EF4-FFF2-40B4-BE49-F238E27FC236}">
                <a16:creationId xmlns:a16="http://schemas.microsoft.com/office/drawing/2014/main" id="{53A3806F-23C4-D39C-A5FA-6538C0F04DE2}"/>
              </a:ext>
            </a:extLst>
          </p:cNvPr>
          <p:cNvCxnSpPr/>
          <p:nvPr/>
        </p:nvCxnSpPr>
        <p:spPr>
          <a:xfrm flipH="1">
            <a:off x="3807162" y="2819798"/>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151" name="Straight Arrow Connector 2150">
            <a:extLst>
              <a:ext uri="{FF2B5EF4-FFF2-40B4-BE49-F238E27FC236}">
                <a16:creationId xmlns:a16="http://schemas.microsoft.com/office/drawing/2014/main" id="{D720A804-C177-4482-80F3-01A172A1C7E3}"/>
              </a:ext>
            </a:extLst>
          </p:cNvPr>
          <p:cNvCxnSpPr/>
          <p:nvPr/>
        </p:nvCxnSpPr>
        <p:spPr>
          <a:xfrm flipH="1">
            <a:off x="3803117" y="3133693"/>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sp>
        <p:nvSpPr>
          <p:cNvPr id="2147" name="Rectangle: Rounded Corners 2146">
            <a:extLst>
              <a:ext uri="{FF2B5EF4-FFF2-40B4-BE49-F238E27FC236}">
                <a16:creationId xmlns:a16="http://schemas.microsoft.com/office/drawing/2014/main" id="{8E921EB3-8F80-28A0-9165-83F43A24815A}"/>
              </a:ext>
            </a:extLst>
          </p:cNvPr>
          <p:cNvSpPr/>
          <p:nvPr/>
        </p:nvSpPr>
        <p:spPr>
          <a:xfrm>
            <a:off x="3915988" y="3316524"/>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Sea Sense </a:t>
            </a:r>
          </a:p>
        </p:txBody>
      </p:sp>
      <p:cxnSp>
        <p:nvCxnSpPr>
          <p:cNvPr id="2152" name="Straight Arrow Connector 2151">
            <a:extLst>
              <a:ext uri="{FF2B5EF4-FFF2-40B4-BE49-F238E27FC236}">
                <a16:creationId xmlns:a16="http://schemas.microsoft.com/office/drawing/2014/main" id="{995EB02A-35C2-4B71-0765-13F62424497C}"/>
              </a:ext>
            </a:extLst>
          </p:cNvPr>
          <p:cNvCxnSpPr/>
          <p:nvPr/>
        </p:nvCxnSpPr>
        <p:spPr>
          <a:xfrm flipH="1">
            <a:off x="3807888" y="3446246"/>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153" name="Straight Arrow Connector 2152">
            <a:extLst>
              <a:ext uri="{FF2B5EF4-FFF2-40B4-BE49-F238E27FC236}">
                <a16:creationId xmlns:a16="http://schemas.microsoft.com/office/drawing/2014/main" id="{EE574E99-F9CB-2113-4CE2-698C7E29336C}"/>
              </a:ext>
            </a:extLst>
          </p:cNvPr>
          <p:cNvCxnSpPr/>
          <p:nvPr/>
        </p:nvCxnSpPr>
        <p:spPr>
          <a:xfrm flipH="1">
            <a:off x="3807888" y="3721831"/>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grpSp>
        <p:nvGrpSpPr>
          <p:cNvPr id="2166" name="Group 2165">
            <a:extLst>
              <a:ext uri="{FF2B5EF4-FFF2-40B4-BE49-F238E27FC236}">
                <a16:creationId xmlns:a16="http://schemas.microsoft.com/office/drawing/2014/main" id="{1E317029-6EFE-7E82-824D-36AD058D1360}"/>
              </a:ext>
            </a:extLst>
          </p:cNvPr>
          <p:cNvGrpSpPr/>
          <p:nvPr/>
        </p:nvGrpSpPr>
        <p:grpSpPr>
          <a:xfrm>
            <a:off x="5146363" y="3749397"/>
            <a:ext cx="1096471" cy="259443"/>
            <a:chOff x="5079660" y="4280284"/>
            <a:chExt cx="1096471" cy="259443"/>
          </a:xfrm>
        </p:grpSpPr>
        <p:sp>
          <p:nvSpPr>
            <p:cNvPr id="2162" name="Rectangle: Rounded Corners 2161">
              <a:extLst>
                <a:ext uri="{FF2B5EF4-FFF2-40B4-BE49-F238E27FC236}">
                  <a16:creationId xmlns:a16="http://schemas.microsoft.com/office/drawing/2014/main" id="{8F9F4DD8-865E-D591-775F-52CF19FC11BB}"/>
                </a:ext>
              </a:extLst>
            </p:cNvPr>
            <p:cNvSpPr/>
            <p:nvPr/>
          </p:nvSpPr>
          <p:spPr>
            <a:xfrm>
              <a:off x="5079660" y="4280284"/>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750">
                <a:solidFill>
                  <a:schemeClr val="tx1"/>
                </a:solidFill>
              </a:endParaRPr>
            </a:p>
          </p:txBody>
        </p:sp>
        <p:pic>
          <p:nvPicPr>
            <p:cNvPr id="2165" name="Picture 2164">
              <a:extLst>
                <a:ext uri="{FF2B5EF4-FFF2-40B4-BE49-F238E27FC236}">
                  <a16:creationId xmlns:a16="http://schemas.microsoft.com/office/drawing/2014/main" id="{BE1ACB9B-8CFE-4C9D-B702-EF35A94FED72}"/>
                </a:ext>
              </a:extLst>
            </p:cNvPr>
            <p:cNvPicPr>
              <a:picLocks noChangeAspect="1"/>
            </p:cNvPicPr>
            <p:nvPr/>
          </p:nvPicPr>
          <p:blipFill>
            <a:blip r:embed="rId19"/>
            <a:stretch>
              <a:fillRect/>
            </a:stretch>
          </p:blipFill>
          <p:spPr>
            <a:xfrm>
              <a:off x="5264387" y="4293183"/>
              <a:ext cx="629376" cy="204547"/>
            </a:xfrm>
            <a:prstGeom prst="rect">
              <a:avLst/>
            </a:prstGeom>
          </p:spPr>
        </p:pic>
      </p:grpSp>
      <p:sp>
        <p:nvSpPr>
          <p:cNvPr id="2170" name="Rectangle: Rounded Corners 2169">
            <a:extLst>
              <a:ext uri="{FF2B5EF4-FFF2-40B4-BE49-F238E27FC236}">
                <a16:creationId xmlns:a16="http://schemas.microsoft.com/office/drawing/2014/main" id="{3CC93F98-063F-3FAB-3FAD-6C4C416DC772}"/>
              </a:ext>
            </a:extLst>
          </p:cNvPr>
          <p:cNvSpPr/>
          <p:nvPr/>
        </p:nvSpPr>
        <p:spPr>
          <a:xfrm>
            <a:off x="6365242" y="2877545"/>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World Bank</a:t>
            </a:r>
          </a:p>
        </p:txBody>
      </p:sp>
      <p:sp>
        <p:nvSpPr>
          <p:cNvPr id="2171" name="Rectangle: Rounded Corners 2170">
            <a:extLst>
              <a:ext uri="{FF2B5EF4-FFF2-40B4-BE49-F238E27FC236}">
                <a16:creationId xmlns:a16="http://schemas.microsoft.com/office/drawing/2014/main" id="{4CF2A9D6-E5FA-0E42-8F98-2E0CE28061C1}"/>
              </a:ext>
            </a:extLst>
          </p:cNvPr>
          <p:cNvSpPr/>
          <p:nvPr/>
        </p:nvSpPr>
        <p:spPr>
          <a:xfrm>
            <a:off x="6365242" y="3189401"/>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FCDO</a:t>
            </a:r>
          </a:p>
        </p:txBody>
      </p:sp>
      <p:sp>
        <p:nvSpPr>
          <p:cNvPr id="2172" name="Rectangle: Rounded Corners 2171">
            <a:extLst>
              <a:ext uri="{FF2B5EF4-FFF2-40B4-BE49-F238E27FC236}">
                <a16:creationId xmlns:a16="http://schemas.microsoft.com/office/drawing/2014/main" id="{13A56B08-5B04-09E5-F233-AB49D7F818A3}"/>
              </a:ext>
            </a:extLst>
          </p:cNvPr>
          <p:cNvSpPr/>
          <p:nvPr/>
        </p:nvSpPr>
        <p:spPr>
          <a:xfrm>
            <a:off x="6365242" y="3486799"/>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NORAD</a:t>
            </a:r>
          </a:p>
        </p:txBody>
      </p:sp>
      <p:sp>
        <p:nvSpPr>
          <p:cNvPr id="2173" name="Rectangle: Rounded Corners 2172">
            <a:extLst>
              <a:ext uri="{FF2B5EF4-FFF2-40B4-BE49-F238E27FC236}">
                <a16:creationId xmlns:a16="http://schemas.microsoft.com/office/drawing/2014/main" id="{32851C78-7323-D5F6-7B55-81A2B61CCBF6}"/>
              </a:ext>
            </a:extLst>
          </p:cNvPr>
          <p:cNvSpPr/>
          <p:nvPr/>
        </p:nvSpPr>
        <p:spPr>
          <a:xfrm>
            <a:off x="5122088" y="1388121"/>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750">
              <a:solidFill>
                <a:schemeClr val="tx1"/>
              </a:solidFill>
            </a:endParaRPr>
          </a:p>
        </p:txBody>
      </p:sp>
      <p:pic>
        <p:nvPicPr>
          <p:cNvPr id="2175" name="Picture 2174">
            <a:extLst>
              <a:ext uri="{FF2B5EF4-FFF2-40B4-BE49-F238E27FC236}">
                <a16:creationId xmlns:a16="http://schemas.microsoft.com/office/drawing/2014/main" id="{61E8807B-C2C7-9246-C4E3-C5E678294A4E}"/>
              </a:ext>
            </a:extLst>
          </p:cNvPr>
          <p:cNvPicPr>
            <a:picLocks noChangeAspect="1"/>
          </p:cNvPicPr>
          <p:nvPr/>
        </p:nvPicPr>
        <p:blipFill>
          <a:blip r:embed="rId20"/>
          <a:stretch>
            <a:fillRect/>
          </a:stretch>
        </p:blipFill>
        <p:spPr>
          <a:xfrm>
            <a:off x="5242609" y="1410037"/>
            <a:ext cx="812654" cy="210830"/>
          </a:xfrm>
          <a:prstGeom prst="rect">
            <a:avLst/>
          </a:prstGeom>
        </p:spPr>
      </p:pic>
      <p:sp>
        <p:nvSpPr>
          <p:cNvPr id="2203" name="Rectangle: Rounded Corners 2202">
            <a:extLst>
              <a:ext uri="{FF2B5EF4-FFF2-40B4-BE49-F238E27FC236}">
                <a16:creationId xmlns:a16="http://schemas.microsoft.com/office/drawing/2014/main" id="{657FE98D-5D4C-A0F4-389D-1EAE9C31518E}"/>
              </a:ext>
            </a:extLst>
          </p:cNvPr>
          <p:cNvSpPr/>
          <p:nvPr/>
        </p:nvSpPr>
        <p:spPr>
          <a:xfrm>
            <a:off x="1514968" y="932296"/>
            <a:ext cx="1297015"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Methodologies</a:t>
            </a:r>
          </a:p>
        </p:txBody>
      </p:sp>
      <p:grpSp>
        <p:nvGrpSpPr>
          <p:cNvPr id="2205" name="Group 2204">
            <a:extLst>
              <a:ext uri="{FF2B5EF4-FFF2-40B4-BE49-F238E27FC236}">
                <a16:creationId xmlns:a16="http://schemas.microsoft.com/office/drawing/2014/main" id="{32C41390-2386-E777-57E1-A088184A0E24}"/>
              </a:ext>
            </a:extLst>
          </p:cNvPr>
          <p:cNvGrpSpPr/>
          <p:nvPr/>
        </p:nvGrpSpPr>
        <p:grpSpPr>
          <a:xfrm>
            <a:off x="2599805" y="934482"/>
            <a:ext cx="1377431" cy="360001"/>
            <a:chOff x="197062" y="1215896"/>
            <a:chExt cx="1377431" cy="360001"/>
          </a:xfrm>
          <a:solidFill>
            <a:schemeClr val="bg1">
              <a:lumMod val="95000"/>
            </a:schemeClr>
          </a:solidFill>
        </p:grpSpPr>
        <p:sp>
          <p:nvSpPr>
            <p:cNvPr id="2206" name="Rectangle: Rounded Corners 2205">
              <a:extLst>
                <a:ext uri="{FF2B5EF4-FFF2-40B4-BE49-F238E27FC236}">
                  <a16:creationId xmlns:a16="http://schemas.microsoft.com/office/drawing/2014/main" id="{718B1068-BC4F-A21F-3F93-031C6EE2D11D}"/>
                </a:ext>
              </a:extLst>
            </p:cNvPr>
            <p:cNvSpPr/>
            <p:nvPr/>
          </p:nvSpPr>
          <p:spPr>
            <a:xfrm>
              <a:off x="377061" y="1215896"/>
              <a:ext cx="1197432"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Project</a:t>
              </a:r>
            </a:p>
          </p:txBody>
        </p:sp>
        <p:sp>
          <p:nvSpPr>
            <p:cNvPr id="2207" name="Oval 2206">
              <a:extLst>
                <a:ext uri="{FF2B5EF4-FFF2-40B4-BE49-F238E27FC236}">
                  <a16:creationId xmlns:a16="http://schemas.microsoft.com/office/drawing/2014/main" id="{B771F9EC-BBFF-4AB4-096B-684F0408A216}"/>
                </a:ext>
              </a:extLst>
            </p:cNvPr>
            <p:cNvSpPr/>
            <p:nvPr/>
          </p:nvSpPr>
          <p:spPr>
            <a:xfrm>
              <a:off x="197062" y="1215897"/>
              <a:ext cx="360000" cy="360000"/>
            </a:xfrm>
            <a:prstGeom prst="ellipse">
              <a:avLst/>
            </a:prstGeom>
            <a:solidFill>
              <a:srgbClr val="7F8C8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223" name="Graphic 2222" descr="Single gear with solid fill">
            <a:extLst>
              <a:ext uri="{FF2B5EF4-FFF2-40B4-BE49-F238E27FC236}">
                <a16:creationId xmlns:a16="http://schemas.microsoft.com/office/drawing/2014/main" id="{3E50D109-3487-29E1-416A-DB0078B37C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27754" y="960091"/>
            <a:ext cx="306000" cy="306000"/>
          </a:xfrm>
          <a:prstGeom prst="rect">
            <a:avLst/>
          </a:prstGeom>
        </p:spPr>
      </p:pic>
      <p:grpSp>
        <p:nvGrpSpPr>
          <p:cNvPr id="2208" name="Group 2207">
            <a:extLst>
              <a:ext uri="{FF2B5EF4-FFF2-40B4-BE49-F238E27FC236}">
                <a16:creationId xmlns:a16="http://schemas.microsoft.com/office/drawing/2014/main" id="{41288D43-CFE5-5C4B-D85F-34E1D6BDC669}"/>
              </a:ext>
            </a:extLst>
          </p:cNvPr>
          <p:cNvGrpSpPr/>
          <p:nvPr/>
        </p:nvGrpSpPr>
        <p:grpSpPr>
          <a:xfrm>
            <a:off x="3778595" y="937224"/>
            <a:ext cx="1464014" cy="360001"/>
            <a:chOff x="197062" y="1215896"/>
            <a:chExt cx="1464014" cy="360001"/>
          </a:xfrm>
          <a:solidFill>
            <a:schemeClr val="bg1">
              <a:lumMod val="95000"/>
            </a:schemeClr>
          </a:solidFill>
        </p:grpSpPr>
        <p:sp>
          <p:nvSpPr>
            <p:cNvPr id="2209" name="Rectangle: Rounded Corners 2208">
              <a:extLst>
                <a:ext uri="{FF2B5EF4-FFF2-40B4-BE49-F238E27FC236}">
                  <a16:creationId xmlns:a16="http://schemas.microsoft.com/office/drawing/2014/main" id="{DDBADFE4-52AA-4E50-1EBE-1CD52F2FF193}"/>
                </a:ext>
              </a:extLst>
            </p:cNvPr>
            <p:cNvSpPr/>
            <p:nvPr/>
          </p:nvSpPr>
          <p:spPr>
            <a:xfrm>
              <a:off x="377061" y="1215896"/>
              <a:ext cx="1284015"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Local Implementer</a:t>
              </a:r>
            </a:p>
          </p:txBody>
        </p:sp>
        <p:sp>
          <p:nvSpPr>
            <p:cNvPr id="2210" name="Oval 2209">
              <a:extLst>
                <a:ext uri="{FF2B5EF4-FFF2-40B4-BE49-F238E27FC236}">
                  <a16:creationId xmlns:a16="http://schemas.microsoft.com/office/drawing/2014/main" id="{6E57F084-2708-9603-FF3B-84019E91FA15}"/>
                </a:ext>
              </a:extLst>
            </p:cNvPr>
            <p:cNvSpPr/>
            <p:nvPr/>
          </p:nvSpPr>
          <p:spPr>
            <a:xfrm>
              <a:off x="197062" y="1215897"/>
              <a:ext cx="360000" cy="360000"/>
            </a:xfrm>
            <a:prstGeom prst="ellipse">
              <a:avLst/>
            </a:prstGeom>
            <a:solidFill>
              <a:srgbClr val="34495E"/>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11" name="Group 2210">
            <a:extLst>
              <a:ext uri="{FF2B5EF4-FFF2-40B4-BE49-F238E27FC236}">
                <a16:creationId xmlns:a16="http://schemas.microsoft.com/office/drawing/2014/main" id="{A55425CC-7187-C90C-6F48-9BA4AAA9F9D9}"/>
              </a:ext>
            </a:extLst>
          </p:cNvPr>
          <p:cNvGrpSpPr/>
          <p:nvPr/>
        </p:nvGrpSpPr>
        <p:grpSpPr>
          <a:xfrm>
            <a:off x="5032943" y="932297"/>
            <a:ext cx="1361793" cy="368547"/>
            <a:chOff x="197062" y="1215897"/>
            <a:chExt cx="1361793" cy="368547"/>
          </a:xfrm>
          <a:solidFill>
            <a:schemeClr val="bg1">
              <a:lumMod val="95000"/>
            </a:schemeClr>
          </a:solidFill>
        </p:grpSpPr>
        <p:sp>
          <p:nvSpPr>
            <p:cNvPr id="2212" name="Rectangle: Rounded Corners 2211">
              <a:extLst>
                <a:ext uri="{FF2B5EF4-FFF2-40B4-BE49-F238E27FC236}">
                  <a16:creationId xmlns:a16="http://schemas.microsoft.com/office/drawing/2014/main" id="{53D78937-5A6B-F253-9D4A-1ED6CFB54D90}"/>
                </a:ext>
              </a:extLst>
            </p:cNvPr>
            <p:cNvSpPr/>
            <p:nvPr/>
          </p:nvSpPr>
          <p:spPr>
            <a:xfrm>
              <a:off x="290076" y="1224444"/>
              <a:ext cx="1268779"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Sponsor</a:t>
              </a:r>
            </a:p>
          </p:txBody>
        </p:sp>
        <p:sp>
          <p:nvSpPr>
            <p:cNvPr id="2213" name="Oval 2212">
              <a:extLst>
                <a:ext uri="{FF2B5EF4-FFF2-40B4-BE49-F238E27FC236}">
                  <a16:creationId xmlns:a16="http://schemas.microsoft.com/office/drawing/2014/main" id="{FF5C87B6-A8F7-4617-75AF-6F48A1FBA744}"/>
                </a:ext>
              </a:extLst>
            </p:cNvPr>
            <p:cNvSpPr/>
            <p:nvPr/>
          </p:nvSpPr>
          <p:spPr>
            <a:xfrm>
              <a:off x="197062" y="1215897"/>
              <a:ext cx="360000" cy="360000"/>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226" name="Graphic 2225" descr="Piggy Bank with solid fill">
            <a:extLst>
              <a:ext uri="{FF2B5EF4-FFF2-40B4-BE49-F238E27FC236}">
                <a16:creationId xmlns:a16="http://schemas.microsoft.com/office/drawing/2014/main" id="{73020D87-5D3C-9B7D-48DE-738A32A2AF8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527734" y="942551"/>
            <a:ext cx="319003" cy="319003"/>
          </a:xfrm>
          <a:prstGeom prst="rect">
            <a:avLst/>
          </a:prstGeom>
        </p:spPr>
      </p:pic>
      <p:grpSp>
        <p:nvGrpSpPr>
          <p:cNvPr id="2214" name="Group 2213">
            <a:extLst>
              <a:ext uri="{FF2B5EF4-FFF2-40B4-BE49-F238E27FC236}">
                <a16:creationId xmlns:a16="http://schemas.microsoft.com/office/drawing/2014/main" id="{3F75FEC8-EC72-0651-B801-4FC2F7812B97}"/>
              </a:ext>
            </a:extLst>
          </p:cNvPr>
          <p:cNvGrpSpPr/>
          <p:nvPr/>
        </p:nvGrpSpPr>
        <p:grpSpPr>
          <a:xfrm>
            <a:off x="6280024" y="926109"/>
            <a:ext cx="1431686" cy="360001"/>
            <a:chOff x="197062" y="1215896"/>
            <a:chExt cx="1431686" cy="360001"/>
          </a:xfrm>
          <a:solidFill>
            <a:schemeClr val="bg1">
              <a:lumMod val="95000"/>
            </a:schemeClr>
          </a:solidFill>
        </p:grpSpPr>
        <p:sp>
          <p:nvSpPr>
            <p:cNvPr id="2215" name="Rectangle: Rounded Corners 2214">
              <a:extLst>
                <a:ext uri="{FF2B5EF4-FFF2-40B4-BE49-F238E27FC236}">
                  <a16:creationId xmlns:a16="http://schemas.microsoft.com/office/drawing/2014/main" id="{471E2C9D-3A7E-54B5-7ACC-03757587B0A6}"/>
                </a:ext>
              </a:extLst>
            </p:cNvPr>
            <p:cNvSpPr/>
            <p:nvPr/>
          </p:nvSpPr>
          <p:spPr>
            <a:xfrm>
              <a:off x="377061" y="1215896"/>
              <a:ext cx="1251687"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Funders</a:t>
              </a:r>
            </a:p>
          </p:txBody>
        </p:sp>
        <p:sp>
          <p:nvSpPr>
            <p:cNvPr id="2216" name="Oval 2215">
              <a:extLst>
                <a:ext uri="{FF2B5EF4-FFF2-40B4-BE49-F238E27FC236}">
                  <a16:creationId xmlns:a16="http://schemas.microsoft.com/office/drawing/2014/main" id="{01F3AB93-DF96-E274-EF9F-4A17C8A41ECC}"/>
                </a:ext>
              </a:extLst>
            </p:cNvPr>
            <p:cNvSpPr/>
            <p:nvPr/>
          </p:nvSpPr>
          <p:spPr>
            <a:xfrm>
              <a:off x="197062" y="1215897"/>
              <a:ext cx="360000" cy="360000"/>
            </a:xfrm>
            <a:prstGeom prst="ellipse">
              <a:avLst/>
            </a:prstGeom>
            <a:solidFill>
              <a:srgbClr val="F39C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17" name="Group 2216">
            <a:extLst>
              <a:ext uri="{FF2B5EF4-FFF2-40B4-BE49-F238E27FC236}">
                <a16:creationId xmlns:a16="http://schemas.microsoft.com/office/drawing/2014/main" id="{27E85F0A-7D3B-70FB-4285-DA94740E1C0E}"/>
              </a:ext>
            </a:extLst>
          </p:cNvPr>
          <p:cNvGrpSpPr/>
          <p:nvPr/>
        </p:nvGrpSpPr>
        <p:grpSpPr>
          <a:xfrm>
            <a:off x="7489454" y="926109"/>
            <a:ext cx="1335234" cy="360001"/>
            <a:chOff x="197062" y="1215896"/>
            <a:chExt cx="1335234" cy="360001"/>
          </a:xfrm>
          <a:solidFill>
            <a:schemeClr val="bg1">
              <a:lumMod val="95000"/>
            </a:schemeClr>
          </a:solidFill>
        </p:grpSpPr>
        <p:sp>
          <p:nvSpPr>
            <p:cNvPr id="2218" name="Rectangle: Rounded Corners 2217">
              <a:extLst>
                <a:ext uri="{FF2B5EF4-FFF2-40B4-BE49-F238E27FC236}">
                  <a16:creationId xmlns:a16="http://schemas.microsoft.com/office/drawing/2014/main" id="{BD7E4C4D-0566-DF38-FBF1-37DE4A8B2ACA}"/>
                </a:ext>
              </a:extLst>
            </p:cNvPr>
            <p:cNvSpPr/>
            <p:nvPr/>
          </p:nvSpPr>
          <p:spPr>
            <a:xfrm>
              <a:off x="377061" y="1215896"/>
              <a:ext cx="1155235"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Tools</a:t>
              </a:r>
            </a:p>
          </p:txBody>
        </p:sp>
        <p:sp>
          <p:nvSpPr>
            <p:cNvPr id="2219" name="Oval 2218">
              <a:extLst>
                <a:ext uri="{FF2B5EF4-FFF2-40B4-BE49-F238E27FC236}">
                  <a16:creationId xmlns:a16="http://schemas.microsoft.com/office/drawing/2014/main" id="{359CEF2E-A85C-D362-0189-281C9E2A39B9}"/>
                </a:ext>
              </a:extLst>
            </p:cNvPr>
            <p:cNvSpPr/>
            <p:nvPr/>
          </p:nvSpPr>
          <p:spPr>
            <a:xfrm>
              <a:off x="197062" y="1215897"/>
              <a:ext cx="357283" cy="360000"/>
            </a:xfrm>
            <a:prstGeom prst="ellipse">
              <a:avLst/>
            </a:prstGeom>
            <a:solidFill>
              <a:srgbClr val="27AE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227" name="Graphic 2226" descr="Meeting with solid fill">
            <a:extLst>
              <a:ext uri="{FF2B5EF4-FFF2-40B4-BE49-F238E27FC236}">
                <a16:creationId xmlns:a16="http://schemas.microsoft.com/office/drawing/2014/main" id="{0E0A9FD1-CA6E-F105-8D7F-159D6D2046C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099780" y="995581"/>
            <a:ext cx="235751" cy="235751"/>
          </a:xfrm>
          <a:prstGeom prst="rect">
            <a:avLst/>
          </a:prstGeom>
        </p:spPr>
      </p:pic>
      <p:pic>
        <p:nvPicPr>
          <p:cNvPr id="2228" name="Graphic 2227" descr="Tools with solid fill">
            <a:extLst>
              <a:ext uri="{FF2B5EF4-FFF2-40B4-BE49-F238E27FC236}">
                <a16:creationId xmlns:a16="http://schemas.microsoft.com/office/drawing/2014/main" id="{327BE7F4-AF4E-3603-E3AD-8BF307F1AD5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569359" y="976316"/>
            <a:ext cx="235751" cy="235751"/>
          </a:xfrm>
          <a:prstGeom prst="rect">
            <a:avLst/>
          </a:prstGeom>
        </p:spPr>
      </p:pic>
      <p:pic>
        <p:nvPicPr>
          <p:cNvPr id="2229" name="Graphic 2228" descr="Construction worker female with solid fill">
            <a:extLst>
              <a:ext uri="{FF2B5EF4-FFF2-40B4-BE49-F238E27FC236}">
                <a16:creationId xmlns:a16="http://schemas.microsoft.com/office/drawing/2014/main" id="{EC04164B-FC6B-A989-75F5-3B297B1F987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807888" y="966605"/>
            <a:ext cx="306001" cy="306001"/>
          </a:xfrm>
          <a:prstGeom prst="rect">
            <a:avLst/>
          </a:prstGeom>
        </p:spPr>
      </p:pic>
      <p:grpSp>
        <p:nvGrpSpPr>
          <p:cNvPr id="10" name="Group 9">
            <a:extLst>
              <a:ext uri="{FF2B5EF4-FFF2-40B4-BE49-F238E27FC236}">
                <a16:creationId xmlns:a16="http://schemas.microsoft.com/office/drawing/2014/main" id="{08499B58-A8C2-4C0C-3DBB-01F225841247}"/>
              </a:ext>
            </a:extLst>
          </p:cNvPr>
          <p:cNvGrpSpPr/>
          <p:nvPr/>
        </p:nvGrpSpPr>
        <p:grpSpPr>
          <a:xfrm>
            <a:off x="1334969" y="932297"/>
            <a:ext cx="360000" cy="360000"/>
            <a:chOff x="1334969" y="932297"/>
            <a:chExt cx="360000" cy="360000"/>
          </a:xfrm>
        </p:grpSpPr>
        <p:sp>
          <p:nvSpPr>
            <p:cNvPr id="2204" name="Oval 2203">
              <a:extLst>
                <a:ext uri="{FF2B5EF4-FFF2-40B4-BE49-F238E27FC236}">
                  <a16:creationId xmlns:a16="http://schemas.microsoft.com/office/drawing/2014/main" id="{E0C0FBD7-648C-93BC-B6FE-F68697B6B61C}"/>
                </a:ext>
              </a:extLst>
            </p:cNvPr>
            <p:cNvSpPr/>
            <p:nvPr/>
          </p:nvSpPr>
          <p:spPr>
            <a:xfrm>
              <a:off x="1334969" y="932297"/>
              <a:ext cx="360000" cy="360000"/>
            </a:xfrm>
            <a:prstGeom prst="ellipse">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31" name="Graphic 2230" descr="List with solid fill">
              <a:extLst>
                <a:ext uri="{FF2B5EF4-FFF2-40B4-BE49-F238E27FC236}">
                  <a16:creationId xmlns:a16="http://schemas.microsoft.com/office/drawing/2014/main" id="{D6EFEDA9-2DD3-1253-D1B8-E9DC20BFB14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418093" y="1015421"/>
              <a:ext cx="193753" cy="193753"/>
            </a:xfrm>
            <a:prstGeom prst="rect">
              <a:avLst/>
            </a:prstGeom>
          </p:spPr>
        </p:pic>
      </p:grpSp>
      <p:sp>
        <p:nvSpPr>
          <p:cNvPr id="2244" name="TextBox 2243">
            <a:extLst>
              <a:ext uri="{FF2B5EF4-FFF2-40B4-BE49-F238E27FC236}">
                <a16:creationId xmlns:a16="http://schemas.microsoft.com/office/drawing/2014/main" id="{91B026AC-D392-8574-EBDC-3A9BB2B761ED}"/>
              </a:ext>
            </a:extLst>
          </p:cNvPr>
          <p:cNvSpPr txBox="1"/>
          <p:nvPr/>
        </p:nvSpPr>
        <p:spPr>
          <a:xfrm>
            <a:off x="454580" y="1328377"/>
            <a:ext cx="880474" cy="215444"/>
          </a:xfrm>
          <a:prstGeom prst="rect">
            <a:avLst/>
          </a:prstGeom>
          <a:noFill/>
        </p:spPr>
        <p:txBody>
          <a:bodyPr wrap="square" rtlCol="0">
            <a:spAutoFit/>
          </a:bodyPr>
          <a:lstStyle/>
          <a:p>
            <a:r>
              <a:rPr lang="en-GB" sz="800"/>
              <a:t>Existing</a:t>
            </a:r>
            <a:endParaRPr lang="en-GB" sz="900"/>
          </a:p>
        </p:txBody>
      </p:sp>
      <p:sp>
        <p:nvSpPr>
          <p:cNvPr id="2245" name="TextBox 2244">
            <a:extLst>
              <a:ext uri="{FF2B5EF4-FFF2-40B4-BE49-F238E27FC236}">
                <a16:creationId xmlns:a16="http://schemas.microsoft.com/office/drawing/2014/main" id="{F8AC2C9E-22A4-834E-B512-EF391E1B9245}"/>
              </a:ext>
            </a:extLst>
          </p:cNvPr>
          <p:cNvSpPr txBox="1"/>
          <p:nvPr/>
        </p:nvSpPr>
        <p:spPr>
          <a:xfrm>
            <a:off x="454580" y="2365694"/>
            <a:ext cx="1027525" cy="215444"/>
          </a:xfrm>
          <a:prstGeom prst="rect">
            <a:avLst/>
          </a:prstGeom>
          <a:noFill/>
        </p:spPr>
        <p:txBody>
          <a:bodyPr wrap="square" rtlCol="0">
            <a:spAutoFit/>
          </a:bodyPr>
          <a:lstStyle>
            <a:defPPr marR="0" lvl="0" algn="l" rtl="0">
              <a:lnSpc>
                <a:spcPct val="100000"/>
              </a:lnSpc>
              <a:spcBef>
                <a:spcPts val="0"/>
              </a:spcBef>
              <a:spcAft>
                <a:spcPts val="0"/>
              </a:spcAft>
            </a:defPPr>
            <a:lvl1pPr>
              <a:defRPr sz="900"/>
            </a:lvl1pPr>
          </a:lstStyle>
          <a:p>
            <a:r>
              <a:rPr lang="en-GB" sz="800">
                <a:solidFill>
                  <a:schemeClr val="tx1"/>
                </a:solidFill>
              </a:rPr>
              <a:t>Emerging</a:t>
            </a:r>
          </a:p>
        </p:txBody>
      </p:sp>
      <p:sp>
        <p:nvSpPr>
          <p:cNvPr id="2249" name="Rectangle: Rounded Corners 2248">
            <a:extLst>
              <a:ext uri="{FF2B5EF4-FFF2-40B4-BE49-F238E27FC236}">
                <a16:creationId xmlns:a16="http://schemas.microsoft.com/office/drawing/2014/main" id="{E477D5F0-EE38-9675-F7F1-06EB088A1342}"/>
              </a:ext>
            </a:extLst>
          </p:cNvPr>
          <p:cNvSpPr/>
          <p:nvPr/>
        </p:nvSpPr>
        <p:spPr>
          <a:xfrm>
            <a:off x="161879" y="886002"/>
            <a:ext cx="8670421" cy="3778965"/>
          </a:xfrm>
          <a:prstGeom prst="roundRect">
            <a:avLst>
              <a:gd name="adj" fmla="val 1789"/>
            </a:avLst>
          </a:prstGeom>
          <a:noFill/>
          <a:ln w="63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62" name="Connector: Elbow 2261">
            <a:extLst>
              <a:ext uri="{FF2B5EF4-FFF2-40B4-BE49-F238E27FC236}">
                <a16:creationId xmlns:a16="http://schemas.microsoft.com/office/drawing/2014/main" id="{3D6F3B1B-DAF5-B03D-0102-4CB43818C3C9}"/>
              </a:ext>
            </a:extLst>
          </p:cNvPr>
          <p:cNvCxnSpPr>
            <a:endCxn id="146" idx="1"/>
          </p:cNvCxnSpPr>
          <p:nvPr/>
        </p:nvCxnSpPr>
        <p:spPr>
          <a:xfrm>
            <a:off x="2517170" y="3641340"/>
            <a:ext cx="199271" cy="80493"/>
          </a:xfrm>
          <a:prstGeom prst="bentConnector3">
            <a:avLst/>
          </a:prstGeom>
          <a:ln w="31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64" name="Oval 2263">
            <a:extLst>
              <a:ext uri="{FF2B5EF4-FFF2-40B4-BE49-F238E27FC236}">
                <a16:creationId xmlns:a16="http://schemas.microsoft.com/office/drawing/2014/main" id="{9213134E-A989-3F03-F8F3-28B1F6740E8A}"/>
              </a:ext>
            </a:extLst>
          </p:cNvPr>
          <p:cNvSpPr/>
          <p:nvPr/>
        </p:nvSpPr>
        <p:spPr>
          <a:xfrm>
            <a:off x="311700" y="2384742"/>
            <a:ext cx="174928" cy="174928"/>
          </a:xfrm>
          <a:prstGeom prst="ellipse">
            <a:avLst/>
          </a:prstGeom>
          <a:solidFill>
            <a:srgbClr val="C039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pic>
        <p:nvPicPr>
          <p:cNvPr id="2265" name="Graphic 2264" descr="Bank with solid fill">
            <a:extLst>
              <a:ext uri="{FF2B5EF4-FFF2-40B4-BE49-F238E27FC236}">
                <a16:creationId xmlns:a16="http://schemas.microsoft.com/office/drawing/2014/main" id="{17D5DB41-DB78-952D-8F6E-40C0366A156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6347599" y="977352"/>
            <a:ext cx="249091" cy="249091"/>
          </a:xfrm>
          <a:prstGeom prst="rect">
            <a:avLst/>
          </a:prstGeom>
        </p:spPr>
      </p:pic>
      <p:sp>
        <p:nvSpPr>
          <p:cNvPr id="2266" name="Rectangle: Rounded Corners 2265">
            <a:extLst>
              <a:ext uri="{FF2B5EF4-FFF2-40B4-BE49-F238E27FC236}">
                <a16:creationId xmlns:a16="http://schemas.microsoft.com/office/drawing/2014/main" id="{716F2347-4E1B-AC15-B090-37C98DDF52BC}"/>
              </a:ext>
            </a:extLst>
          </p:cNvPr>
          <p:cNvSpPr/>
          <p:nvPr/>
        </p:nvSpPr>
        <p:spPr>
          <a:xfrm>
            <a:off x="7524408" y="1363722"/>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err="1">
                <a:solidFill>
                  <a:schemeClr val="tx1"/>
                </a:solidFill>
              </a:rPr>
              <a:t>Chomoka</a:t>
            </a:r>
            <a:endParaRPr lang="en-GB" sz="750">
              <a:solidFill>
                <a:schemeClr val="tx1"/>
              </a:solidFill>
            </a:endParaRPr>
          </a:p>
        </p:txBody>
      </p:sp>
      <p:sp>
        <p:nvSpPr>
          <p:cNvPr id="2267" name="Rectangle: Rounded Corners 2266">
            <a:extLst>
              <a:ext uri="{FF2B5EF4-FFF2-40B4-BE49-F238E27FC236}">
                <a16:creationId xmlns:a16="http://schemas.microsoft.com/office/drawing/2014/main" id="{F5C2E91A-4579-2DE7-6798-DE8397CD89BF}"/>
              </a:ext>
            </a:extLst>
          </p:cNvPr>
          <p:cNvSpPr/>
          <p:nvPr/>
        </p:nvSpPr>
        <p:spPr>
          <a:xfrm>
            <a:off x="7518890" y="1645298"/>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SAVIX</a:t>
            </a:r>
          </a:p>
        </p:txBody>
      </p:sp>
      <p:sp>
        <p:nvSpPr>
          <p:cNvPr id="2268" name="Rectangle: Rounded Corners 2267">
            <a:extLst>
              <a:ext uri="{FF2B5EF4-FFF2-40B4-BE49-F238E27FC236}">
                <a16:creationId xmlns:a16="http://schemas.microsoft.com/office/drawing/2014/main" id="{F8F9C544-A65D-694D-0580-DD20CA788D12}"/>
              </a:ext>
            </a:extLst>
          </p:cNvPr>
          <p:cNvSpPr/>
          <p:nvPr/>
        </p:nvSpPr>
        <p:spPr>
          <a:xfrm>
            <a:off x="7518890" y="2322643"/>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err="1">
                <a:solidFill>
                  <a:schemeClr val="tx1"/>
                </a:solidFill>
              </a:rPr>
              <a:t>OpenImpact</a:t>
            </a:r>
            <a:endParaRPr lang="en-GB" sz="750">
              <a:solidFill>
                <a:schemeClr val="tx1"/>
              </a:solidFill>
            </a:endParaRPr>
          </a:p>
        </p:txBody>
      </p:sp>
      <p:cxnSp>
        <p:nvCxnSpPr>
          <p:cNvPr id="2396" name="Straight Arrow Connector 2395">
            <a:extLst>
              <a:ext uri="{FF2B5EF4-FFF2-40B4-BE49-F238E27FC236}">
                <a16:creationId xmlns:a16="http://schemas.microsoft.com/office/drawing/2014/main" id="{1780B1CF-265C-626C-1A0C-78068D261AF4}"/>
              </a:ext>
            </a:extLst>
          </p:cNvPr>
          <p:cNvCxnSpPr/>
          <p:nvPr/>
        </p:nvCxnSpPr>
        <p:spPr>
          <a:xfrm flipH="1">
            <a:off x="5011829" y="2566102"/>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397" name="Straight Arrow Connector 2396">
            <a:extLst>
              <a:ext uri="{FF2B5EF4-FFF2-40B4-BE49-F238E27FC236}">
                <a16:creationId xmlns:a16="http://schemas.microsoft.com/office/drawing/2014/main" id="{B12421D5-EBB8-4346-8A70-83E3C4C53363}"/>
              </a:ext>
            </a:extLst>
          </p:cNvPr>
          <p:cNvCxnSpPr/>
          <p:nvPr/>
        </p:nvCxnSpPr>
        <p:spPr>
          <a:xfrm flipH="1">
            <a:off x="5008963" y="2846460"/>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398" name="Straight Arrow Connector 2397">
            <a:extLst>
              <a:ext uri="{FF2B5EF4-FFF2-40B4-BE49-F238E27FC236}">
                <a16:creationId xmlns:a16="http://schemas.microsoft.com/office/drawing/2014/main" id="{A51C45D6-0FC7-EFFF-B1F1-DFC933AD6C68}"/>
              </a:ext>
            </a:extLst>
          </p:cNvPr>
          <p:cNvCxnSpPr/>
          <p:nvPr/>
        </p:nvCxnSpPr>
        <p:spPr>
          <a:xfrm flipH="1">
            <a:off x="5008963" y="3153510"/>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399" name="Straight Arrow Connector 2398">
            <a:extLst>
              <a:ext uri="{FF2B5EF4-FFF2-40B4-BE49-F238E27FC236}">
                <a16:creationId xmlns:a16="http://schemas.microsoft.com/office/drawing/2014/main" id="{DE115573-E66D-2722-28B9-2FC2F464F0D2}"/>
              </a:ext>
            </a:extLst>
          </p:cNvPr>
          <p:cNvCxnSpPr/>
          <p:nvPr/>
        </p:nvCxnSpPr>
        <p:spPr>
          <a:xfrm flipH="1">
            <a:off x="5006957" y="3442589"/>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402" name="Straight Connector 2401">
            <a:extLst>
              <a:ext uri="{FF2B5EF4-FFF2-40B4-BE49-F238E27FC236}">
                <a16:creationId xmlns:a16="http://schemas.microsoft.com/office/drawing/2014/main" id="{9968BD1C-DB43-5F57-0D74-DE3ECD606897}"/>
              </a:ext>
            </a:extLst>
          </p:cNvPr>
          <p:cNvCxnSpPr>
            <a:cxnSpLocks/>
          </p:cNvCxnSpPr>
          <p:nvPr/>
        </p:nvCxnSpPr>
        <p:spPr>
          <a:xfrm>
            <a:off x="5119933" y="2453262"/>
            <a:ext cx="0" cy="1717465"/>
          </a:xfrm>
          <a:prstGeom prst="line">
            <a:avLst/>
          </a:prstGeom>
          <a:ln w="3175">
            <a:solidFill>
              <a:srgbClr val="7F8C8D"/>
            </a:solidFill>
          </a:ln>
        </p:spPr>
        <p:style>
          <a:lnRef idx="1">
            <a:schemeClr val="accent1"/>
          </a:lnRef>
          <a:fillRef idx="0">
            <a:schemeClr val="accent1"/>
          </a:fillRef>
          <a:effectRef idx="0">
            <a:schemeClr val="accent1"/>
          </a:effectRef>
          <a:fontRef idx="minor">
            <a:schemeClr val="tx1"/>
          </a:fontRef>
        </p:style>
      </p:cxnSp>
      <p:cxnSp>
        <p:nvCxnSpPr>
          <p:cNvPr id="2410" name="Straight Connector 2409">
            <a:extLst>
              <a:ext uri="{FF2B5EF4-FFF2-40B4-BE49-F238E27FC236}">
                <a16:creationId xmlns:a16="http://schemas.microsoft.com/office/drawing/2014/main" id="{ECFFBCD4-00A7-FC06-8E6D-E27D9A410113}"/>
              </a:ext>
            </a:extLst>
          </p:cNvPr>
          <p:cNvCxnSpPr>
            <a:cxnSpLocks/>
          </p:cNvCxnSpPr>
          <p:nvPr/>
        </p:nvCxnSpPr>
        <p:spPr>
          <a:xfrm flipH="1">
            <a:off x="5118610" y="2452364"/>
            <a:ext cx="29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4" name="Straight Connector 2413">
            <a:extLst>
              <a:ext uri="{FF2B5EF4-FFF2-40B4-BE49-F238E27FC236}">
                <a16:creationId xmlns:a16="http://schemas.microsoft.com/office/drawing/2014/main" id="{DBDCACDA-E380-CBD0-E057-2EB35B6DC8F4}"/>
              </a:ext>
            </a:extLst>
          </p:cNvPr>
          <p:cNvCxnSpPr>
            <a:cxnSpLocks/>
          </p:cNvCxnSpPr>
          <p:nvPr/>
        </p:nvCxnSpPr>
        <p:spPr>
          <a:xfrm flipH="1">
            <a:off x="5120198" y="3593680"/>
            <a:ext cx="29026" cy="0"/>
          </a:xfrm>
          <a:prstGeom prst="line">
            <a:avLst/>
          </a:prstGeom>
          <a:ln w="3175">
            <a:solidFill>
              <a:srgbClr val="7F8C8D"/>
            </a:solidFill>
          </a:ln>
        </p:spPr>
        <p:style>
          <a:lnRef idx="1">
            <a:schemeClr val="accent1"/>
          </a:lnRef>
          <a:fillRef idx="0">
            <a:schemeClr val="accent1"/>
          </a:fillRef>
          <a:effectRef idx="0">
            <a:schemeClr val="accent1"/>
          </a:effectRef>
          <a:fontRef idx="minor">
            <a:schemeClr val="tx1"/>
          </a:fontRef>
        </p:style>
      </p:cxnSp>
      <p:cxnSp>
        <p:nvCxnSpPr>
          <p:cNvPr id="2419" name="Straight Connector 2418">
            <a:extLst>
              <a:ext uri="{FF2B5EF4-FFF2-40B4-BE49-F238E27FC236}">
                <a16:creationId xmlns:a16="http://schemas.microsoft.com/office/drawing/2014/main" id="{32A5E466-B2EC-639B-71C8-A5A6DF000D55}"/>
              </a:ext>
            </a:extLst>
          </p:cNvPr>
          <p:cNvCxnSpPr>
            <a:cxnSpLocks/>
          </p:cNvCxnSpPr>
          <p:nvPr/>
        </p:nvCxnSpPr>
        <p:spPr>
          <a:xfrm flipH="1">
            <a:off x="5117064" y="3874021"/>
            <a:ext cx="29026" cy="0"/>
          </a:xfrm>
          <a:prstGeom prst="line">
            <a:avLst/>
          </a:prstGeom>
          <a:ln w="3175">
            <a:solidFill>
              <a:srgbClr val="7F8C8D"/>
            </a:solidFill>
          </a:ln>
        </p:spPr>
        <p:style>
          <a:lnRef idx="1">
            <a:schemeClr val="accent1"/>
          </a:lnRef>
          <a:fillRef idx="0">
            <a:schemeClr val="accent1"/>
          </a:fillRef>
          <a:effectRef idx="0">
            <a:schemeClr val="accent1"/>
          </a:effectRef>
          <a:fontRef idx="minor">
            <a:schemeClr val="tx1"/>
          </a:fontRef>
        </p:style>
      </p:cxnSp>
      <p:cxnSp>
        <p:nvCxnSpPr>
          <p:cNvPr id="2420" name="Straight Connector 2419">
            <a:extLst>
              <a:ext uri="{FF2B5EF4-FFF2-40B4-BE49-F238E27FC236}">
                <a16:creationId xmlns:a16="http://schemas.microsoft.com/office/drawing/2014/main" id="{E40151B8-B4F2-C7C9-B425-67BDED243209}"/>
              </a:ext>
            </a:extLst>
          </p:cNvPr>
          <p:cNvCxnSpPr>
            <a:cxnSpLocks/>
          </p:cNvCxnSpPr>
          <p:nvPr/>
        </p:nvCxnSpPr>
        <p:spPr>
          <a:xfrm flipH="1">
            <a:off x="5120200" y="4170664"/>
            <a:ext cx="29026" cy="0"/>
          </a:xfrm>
          <a:prstGeom prst="line">
            <a:avLst/>
          </a:prstGeom>
          <a:ln w="3175">
            <a:solidFill>
              <a:srgbClr val="7F8C8D"/>
            </a:solidFill>
          </a:ln>
        </p:spPr>
        <p:style>
          <a:lnRef idx="1">
            <a:schemeClr val="accent1"/>
          </a:lnRef>
          <a:fillRef idx="0">
            <a:schemeClr val="accent1"/>
          </a:fillRef>
          <a:effectRef idx="0">
            <a:schemeClr val="accent1"/>
          </a:effectRef>
          <a:fontRef idx="minor">
            <a:schemeClr val="tx1"/>
          </a:fontRef>
        </p:style>
      </p:cxnSp>
      <p:cxnSp>
        <p:nvCxnSpPr>
          <p:cNvPr id="2421" name="Straight Arrow Connector 2420">
            <a:extLst>
              <a:ext uri="{FF2B5EF4-FFF2-40B4-BE49-F238E27FC236}">
                <a16:creationId xmlns:a16="http://schemas.microsoft.com/office/drawing/2014/main" id="{968A8C49-A071-F97D-C226-50EBDF5858B9}"/>
              </a:ext>
            </a:extLst>
          </p:cNvPr>
          <p:cNvCxnSpPr/>
          <p:nvPr/>
        </p:nvCxnSpPr>
        <p:spPr>
          <a:xfrm flipH="1">
            <a:off x="5008066" y="3721831"/>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427" name="Straight Arrow Connector 2426">
            <a:extLst>
              <a:ext uri="{FF2B5EF4-FFF2-40B4-BE49-F238E27FC236}">
                <a16:creationId xmlns:a16="http://schemas.microsoft.com/office/drawing/2014/main" id="{74BC36E2-B3E9-DD80-D99D-D0B6FD138BDB}"/>
              </a:ext>
            </a:extLst>
          </p:cNvPr>
          <p:cNvCxnSpPr/>
          <p:nvPr/>
        </p:nvCxnSpPr>
        <p:spPr>
          <a:xfrm flipH="1">
            <a:off x="6236629" y="3021264"/>
            <a:ext cx="90000" cy="0"/>
          </a:xfrm>
          <a:prstGeom prst="straightConnector1">
            <a:avLst/>
          </a:prstGeom>
          <a:ln w="3175">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428" name="Straight Arrow Connector 2427">
            <a:extLst>
              <a:ext uri="{FF2B5EF4-FFF2-40B4-BE49-F238E27FC236}">
                <a16:creationId xmlns:a16="http://schemas.microsoft.com/office/drawing/2014/main" id="{045EF527-8A69-50CF-BE14-95EE79F07A7D}"/>
              </a:ext>
            </a:extLst>
          </p:cNvPr>
          <p:cNvCxnSpPr/>
          <p:nvPr/>
        </p:nvCxnSpPr>
        <p:spPr>
          <a:xfrm flipH="1">
            <a:off x="6236629" y="3328314"/>
            <a:ext cx="90000" cy="0"/>
          </a:xfrm>
          <a:prstGeom prst="straightConnector1">
            <a:avLst/>
          </a:prstGeom>
          <a:ln w="3175">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429" name="Straight Arrow Connector 2428">
            <a:extLst>
              <a:ext uri="{FF2B5EF4-FFF2-40B4-BE49-F238E27FC236}">
                <a16:creationId xmlns:a16="http://schemas.microsoft.com/office/drawing/2014/main" id="{279592EF-A8BB-F32C-49D9-3AE66105658A}"/>
              </a:ext>
            </a:extLst>
          </p:cNvPr>
          <p:cNvCxnSpPr/>
          <p:nvPr/>
        </p:nvCxnSpPr>
        <p:spPr>
          <a:xfrm flipH="1">
            <a:off x="6234623" y="3617393"/>
            <a:ext cx="90000" cy="0"/>
          </a:xfrm>
          <a:prstGeom prst="straightConnector1">
            <a:avLst/>
          </a:prstGeom>
          <a:ln w="3175">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430" name="Straight Connector 2429">
            <a:extLst>
              <a:ext uri="{FF2B5EF4-FFF2-40B4-BE49-F238E27FC236}">
                <a16:creationId xmlns:a16="http://schemas.microsoft.com/office/drawing/2014/main" id="{DD16F367-8896-42BC-65E0-E62D5137E35E}"/>
              </a:ext>
            </a:extLst>
          </p:cNvPr>
          <p:cNvCxnSpPr>
            <a:cxnSpLocks/>
          </p:cNvCxnSpPr>
          <p:nvPr/>
        </p:nvCxnSpPr>
        <p:spPr>
          <a:xfrm>
            <a:off x="6324623" y="3018906"/>
            <a:ext cx="0" cy="877729"/>
          </a:xfrm>
          <a:prstGeom prst="line">
            <a:avLst/>
          </a:prstGeom>
          <a:ln w="3175">
            <a:solidFill>
              <a:srgbClr val="7F8C8D"/>
            </a:solidFill>
          </a:ln>
        </p:spPr>
        <p:style>
          <a:lnRef idx="1">
            <a:schemeClr val="accent1"/>
          </a:lnRef>
          <a:fillRef idx="0">
            <a:schemeClr val="accent1"/>
          </a:fillRef>
          <a:effectRef idx="0">
            <a:schemeClr val="accent1"/>
          </a:effectRef>
          <a:fontRef idx="minor">
            <a:schemeClr val="tx1"/>
          </a:fontRef>
        </p:style>
      </p:cxnSp>
      <p:cxnSp>
        <p:nvCxnSpPr>
          <p:cNvPr id="2431" name="Straight Arrow Connector 2430">
            <a:extLst>
              <a:ext uri="{FF2B5EF4-FFF2-40B4-BE49-F238E27FC236}">
                <a16:creationId xmlns:a16="http://schemas.microsoft.com/office/drawing/2014/main" id="{A49D2CF8-F942-9511-74A4-D0245F482FA9}"/>
              </a:ext>
            </a:extLst>
          </p:cNvPr>
          <p:cNvCxnSpPr/>
          <p:nvPr/>
        </p:nvCxnSpPr>
        <p:spPr>
          <a:xfrm flipH="1">
            <a:off x="6235732" y="3896635"/>
            <a:ext cx="90000" cy="0"/>
          </a:xfrm>
          <a:prstGeom prst="straightConnector1">
            <a:avLst/>
          </a:prstGeom>
          <a:ln w="3175">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437" name="Connector: Elbow 2436">
            <a:extLst>
              <a:ext uri="{FF2B5EF4-FFF2-40B4-BE49-F238E27FC236}">
                <a16:creationId xmlns:a16="http://schemas.microsoft.com/office/drawing/2014/main" id="{27C8564B-9CC0-C4A1-6F99-B940CA7FB67B}"/>
              </a:ext>
            </a:extLst>
          </p:cNvPr>
          <p:cNvCxnSpPr>
            <a:stCxn id="2170" idx="1"/>
            <a:endCxn id="160" idx="3"/>
          </p:cNvCxnSpPr>
          <p:nvPr/>
        </p:nvCxnSpPr>
        <p:spPr>
          <a:xfrm rot="10800000">
            <a:off x="6242834" y="2733071"/>
            <a:ext cx="122408" cy="274196"/>
          </a:xfrm>
          <a:prstGeom prst="bentConnector3">
            <a:avLst>
              <a:gd name="adj1" fmla="val 17025"/>
            </a:avLst>
          </a:prstGeom>
          <a:ln w="3175">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2440" name="Straight Connector 2439">
            <a:extLst>
              <a:ext uri="{FF2B5EF4-FFF2-40B4-BE49-F238E27FC236}">
                <a16:creationId xmlns:a16="http://schemas.microsoft.com/office/drawing/2014/main" id="{653A3F9E-D201-92E8-D64A-6BCD27BC648E}"/>
              </a:ext>
            </a:extLst>
          </p:cNvPr>
          <p:cNvCxnSpPr>
            <a:stCxn id="2171" idx="1"/>
          </p:cNvCxnSpPr>
          <p:nvPr/>
        </p:nvCxnSpPr>
        <p:spPr>
          <a:xfrm flipH="1" flipV="1">
            <a:off x="6304038" y="3319122"/>
            <a:ext cx="61204" cy="1"/>
          </a:xfrm>
          <a:prstGeom prst="line">
            <a:avLst/>
          </a:prstGeom>
          <a:ln w="3175">
            <a:solidFill>
              <a:srgbClr val="7F8C8D"/>
            </a:solidFill>
          </a:ln>
        </p:spPr>
        <p:style>
          <a:lnRef idx="1">
            <a:schemeClr val="accent1"/>
          </a:lnRef>
          <a:fillRef idx="0">
            <a:schemeClr val="accent1"/>
          </a:fillRef>
          <a:effectRef idx="0">
            <a:schemeClr val="accent1"/>
          </a:effectRef>
          <a:fontRef idx="minor">
            <a:schemeClr val="tx1"/>
          </a:fontRef>
        </p:style>
      </p:cxnSp>
      <p:cxnSp>
        <p:nvCxnSpPr>
          <p:cNvPr id="2442" name="Straight Arrow Connector 2441">
            <a:extLst>
              <a:ext uri="{FF2B5EF4-FFF2-40B4-BE49-F238E27FC236}">
                <a16:creationId xmlns:a16="http://schemas.microsoft.com/office/drawing/2014/main" id="{40378A67-B389-C2C3-11C7-7047840DBEE9}"/>
              </a:ext>
            </a:extLst>
          </p:cNvPr>
          <p:cNvCxnSpPr/>
          <p:nvPr/>
        </p:nvCxnSpPr>
        <p:spPr>
          <a:xfrm>
            <a:off x="7603917" y="4029485"/>
            <a:ext cx="2700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43" name="Straight Arrow Connector 2442">
            <a:extLst>
              <a:ext uri="{FF2B5EF4-FFF2-40B4-BE49-F238E27FC236}">
                <a16:creationId xmlns:a16="http://schemas.microsoft.com/office/drawing/2014/main" id="{78E7426A-ED75-4550-9B74-DF4D0661261B}"/>
              </a:ext>
            </a:extLst>
          </p:cNvPr>
          <p:cNvCxnSpPr/>
          <p:nvPr/>
        </p:nvCxnSpPr>
        <p:spPr>
          <a:xfrm>
            <a:off x="7603917" y="4212511"/>
            <a:ext cx="270000"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sp>
        <p:nvSpPr>
          <p:cNvPr id="2445" name="TextBox 2444">
            <a:extLst>
              <a:ext uri="{FF2B5EF4-FFF2-40B4-BE49-F238E27FC236}">
                <a16:creationId xmlns:a16="http://schemas.microsoft.com/office/drawing/2014/main" id="{D04DF017-CDDF-029B-5B79-244537D1C3C0}"/>
              </a:ext>
            </a:extLst>
          </p:cNvPr>
          <p:cNvSpPr txBox="1"/>
          <p:nvPr/>
        </p:nvSpPr>
        <p:spPr>
          <a:xfrm>
            <a:off x="7939122" y="3921763"/>
            <a:ext cx="818218" cy="215444"/>
          </a:xfrm>
          <a:prstGeom prst="rect">
            <a:avLst/>
          </a:prstGeom>
          <a:noFill/>
        </p:spPr>
        <p:txBody>
          <a:bodyPr wrap="square" rtlCol="0">
            <a:spAutoFit/>
          </a:bodyPr>
          <a:lstStyle/>
          <a:p>
            <a:r>
              <a:rPr lang="en-GB" sz="800"/>
              <a:t>Methodology</a:t>
            </a:r>
          </a:p>
        </p:txBody>
      </p:sp>
      <p:sp>
        <p:nvSpPr>
          <p:cNvPr id="2446" name="TextBox 2445">
            <a:extLst>
              <a:ext uri="{FF2B5EF4-FFF2-40B4-BE49-F238E27FC236}">
                <a16:creationId xmlns:a16="http://schemas.microsoft.com/office/drawing/2014/main" id="{62454F82-A99C-BFCC-D93C-BC13E796AE7C}"/>
              </a:ext>
            </a:extLst>
          </p:cNvPr>
          <p:cNvSpPr txBox="1"/>
          <p:nvPr/>
        </p:nvSpPr>
        <p:spPr>
          <a:xfrm>
            <a:off x="7939122" y="4088371"/>
            <a:ext cx="818218" cy="215444"/>
          </a:xfrm>
          <a:prstGeom prst="rect">
            <a:avLst/>
          </a:prstGeom>
          <a:noFill/>
        </p:spPr>
        <p:txBody>
          <a:bodyPr wrap="square" rtlCol="0">
            <a:spAutoFit/>
          </a:bodyPr>
          <a:lstStyle/>
          <a:p>
            <a:r>
              <a:rPr lang="en-GB" sz="800"/>
              <a:t>Funding</a:t>
            </a:r>
          </a:p>
        </p:txBody>
      </p:sp>
      <p:sp>
        <p:nvSpPr>
          <p:cNvPr id="2448" name="Rectangle 2447">
            <a:extLst>
              <a:ext uri="{FF2B5EF4-FFF2-40B4-BE49-F238E27FC236}">
                <a16:creationId xmlns:a16="http://schemas.microsoft.com/office/drawing/2014/main" id="{03E56D1B-B30B-8B61-CD0A-AC2F6FDA10E0}"/>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14</a:t>
            </a:r>
          </a:p>
        </p:txBody>
      </p:sp>
      <p:sp>
        <p:nvSpPr>
          <p:cNvPr id="2" name="Rectangle: Rounded Corners 1">
            <a:extLst>
              <a:ext uri="{FF2B5EF4-FFF2-40B4-BE49-F238E27FC236}">
                <a16:creationId xmlns:a16="http://schemas.microsoft.com/office/drawing/2014/main" id="{512DCD6D-C5AC-A19B-EF75-406D8379ABD8}"/>
              </a:ext>
            </a:extLst>
          </p:cNvPr>
          <p:cNvSpPr/>
          <p:nvPr/>
        </p:nvSpPr>
        <p:spPr>
          <a:xfrm>
            <a:off x="2716440" y="3877763"/>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50">
                <a:solidFill>
                  <a:schemeClr val="tx1"/>
                </a:solidFill>
              </a:rPr>
              <a:t>Nyahururu Eco-Credit</a:t>
            </a:r>
          </a:p>
        </p:txBody>
      </p:sp>
      <p:sp>
        <p:nvSpPr>
          <p:cNvPr id="3" name="Rectangle: Rounded Corners 2">
            <a:extLst>
              <a:ext uri="{FF2B5EF4-FFF2-40B4-BE49-F238E27FC236}">
                <a16:creationId xmlns:a16="http://schemas.microsoft.com/office/drawing/2014/main" id="{E12C3A27-16CB-1920-C894-B24417702DE3}"/>
              </a:ext>
            </a:extLst>
          </p:cNvPr>
          <p:cNvSpPr/>
          <p:nvPr/>
        </p:nvSpPr>
        <p:spPr>
          <a:xfrm>
            <a:off x="3904804" y="3877764"/>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750">
              <a:solidFill>
                <a:schemeClr val="tx1"/>
              </a:solidFill>
            </a:endParaRPr>
          </a:p>
        </p:txBody>
      </p:sp>
      <p:sp>
        <p:nvSpPr>
          <p:cNvPr id="4" name="Rectangle: Rounded Corners 3">
            <a:extLst>
              <a:ext uri="{FF2B5EF4-FFF2-40B4-BE49-F238E27FC236}">
                <a16:creationId xmlns:a16="http://schemas.microsoft.com/office/drawing/2014/main" id="{C46A6063-CFDA-A7F9-0DE7-DFC5C1CDBA81}"/>
              </a:ext>
            </a:extLst>
          </p:cNvPr>
          <p:cNvSpPr/>
          <p:nvPr/>
        </p:nvSpPr>
        <p:spPr>
          <a:xfrm>
            <a:off x="5146363" y="4316146"/>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750">
              <a:solidFill>
                <a:schemeClr val="tx1"/>
              </a:solidFill>
            </a:endParaRPr>
          </a:p>
        </p:txBody>
      </p:sp>
      <p:pic>
        <p:nvPicPr>
          <p:cNvPr id="6" name="Picture 5">
            <a:extLst>
              <a:ext uri="{FF2B5EF4-FFF2-40B4-BE49-F238E27FC236}">
                <a16:creationId xmlns:a16="http://schemas.microsoft.com/office/drawing/2014/main" id="{943801B0-BB76-F8A5-83F4-214932E172C7}"/>
              </a:ext>
            </a:extLst>
          </p:cNvPr>
          <p:cNvPicPr>
            <a:picLocks noChangeAspect="1"/>
          </p:cNvPicPr>
          <p:nvPr/>
        </p:nvPicPr>
        <p:blipFill>
          <a:blip r:embed="rId33"/>
          <a:stretch>
            <a:fillRect/>
          </a:stretch>
        </p:blipFill>
        <p:spPr>
          <a:xfrm>
            <a:off x="5217655" y="4328702"/>
            <a:ext cx="973453" cy="190186"/>
          </a:xfrm>
          <a:prstGeom prst="rect">
            <a:avLst/>
          </a:prstGeom>
        </p:spPr>
      </p:pic>
      <p:pic>
        <p:nvPicPr>
          <p:cNvPr id="7" name="Picture 6" descr="A green blue and purple text on a black background&#10;&#10;AI-generated content may be incorrect.">
            <a:extLst>
              <a:ext uri="{FF2B5EF4-FFF2-40B4-BE49-F238E27FC236}">
                <a16:creationId xmlns:a16="http://schemas.microsoft.com/office/drawing/2014/main" id="{D1DDD14F-D85D-D528-8C34-BA19D8C9E005}"/>
              </a:ext>
            </a:extLst>
          </p:cNvPr>
          <p:cNvPicPr>
            <a:picLocks noChangeAspect="1"/>
          </p:cNvPicPr>
          <p:nvPr/>
        </p:nvPicPr>
        <p:blipFill>
          <a:blip r:embed="rId7"/>
          <a:stretch>
            <a:fillRect/>
          </a:stretch>
        </p:blipFill>
        <p:spPr>
          <a:xfrm>
            <a:off x="4120488" y="3899000"/>
            <a:ext cx="691869" cy="231488"/>
          </a:xfrm>
          <a:prstGeom prst="rect">
            <a:avLst/>
          </a:prstGeom>
        </p:spPr>
      </p:pic>
      <p:cxnSp>
        <p:nvCxnSpPr>
          <p:cNvPr id="17" name="Connector: Elbow 16">
            <a:extLst>
              <a:ext uri="{FF2B5EF4-FFF2-40B4-BE49-F238E27FC236}">
                <a16:creationId xmlns:a16="http://schemas.microsoft.com/office/drawing/2014/main" id="{A7D20024-8E84-6119-55B5-C9307B407E22}"/>
              </a:ext>
            </a:extLst>
          </p:cNvPr>
          <p:cNvCxnSpPr>
            <a:stCxn id="4" idx="1"/>
            <a:endCxn id="7" idx="2"/>
          </p:cNvCxnSpPr>
          <p:nvPr/>
        </p:nvCxnSpPr>
        <p:spPr>
          <a:xfrm rot="10800000">
            <a:off x="4466423" y="4130488"/>
            <a:ext cx="679940" cy="315380"/>
          </a:xfrm>
          <a:prstGeom prst="bentConnector2">
            <a:avLst/>
          </a:prstGeom>
          <a:ln w="3175">
            <a:solidFill>
              <a:srgbClr val="7F8C8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2A474B0-E549-B1DF-15D8-2DBC30290734}"/>
              </a:ext>
            </a:extLst>
          </p:cNvPr>
          <p:cNvCxnSpPr>
            <a:stCxn id="49" idx="1"/>
            <a:endCxn id="2" idx="2"/>
          </p:cNvCxnSpPr>
          <p:nvPr/>
        </p:nvCxnSpPr>
        <p:spPr>
          <a:xfrm rot="10800000" flipH="1" flipV="1">
            <a:off x="1420698" y="2627066"/>
            <a:ext cx="1843977" cy="1510140"/>
          </a:xfrm>
          <a:prstGeom prst="bentConnector4">
            <a:avLst>
              <a:gd name="adj1" fmla="val -12397"/>
              <a:gd name="adj2" fmla="val 115138"/>
            </a:avLst>
          </a:prstGeom>
          <a:ln w="3175">
            <a:solidFill>
              <a:srgbClr val="C0392B"/>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F3136BC-DF9F-E803-E791-B90BB3F63A23}"/>
              </a:ext>
            </a:extLst>
          </p:cNvPr>
          <p:cNvCxnSpPr/>
          <p:nvPr/>
        </p:nvCxnSpPr>
        <p:spPr>
          <a:xfrm flipH="1">
            <a:off x="3812911" y="4029485"/>
            <a:ext cx="113125" cy="0"/>
          </a:xfrm>
          <a:prstGeom prst="straightConnector1">
            <a:avLst/>
          </a:prstGeom>
          <a:ln>
            <a:solidFill>
              <a:srgbClr val="7F8C8D"/>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0CA6A137-0A09-E499-C753-F73939CF51C2}"/>
              </a:ext>
            </a:extLst>
          </p:cNvPr>
          <p:cNvSpPr/>
          <p:nvPr/>
        </p:nvSpPr>
        <p:spPr>
          <a:xfrm>
            <a:off x="7518890" y="1945182"/>
            <a:ext cx="1096471" cy="259443"/>
          </a:xfrm>
          <a:prstGeom prst="roundRect">
            <a:avLst>
              <a:gd name="adj" fmla="val 10636"/>
            </a:avLst>
          </a:prstGeom>
          <a:solidFill>
            <a:schemeClr val="bg1"/>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Many group management software tools</a:t>
            </a:r>
          </a:p>
        </p:txBody>
      </p:sp>
    </p:spTree>
    <p:extLst>
      <p:ext uri="{BB962C8B-B14F-4D97-AF65-F5344CB8AC3E}">
        <p14:creationId xmlns:p14="http://schemas.microsoft.com/office/powerpoint/2010/main" val="124211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C5F338C-5E2E-477F-39F6-834D4326B20D}"/>
              </a:ext>
            </a:extLst>
          </p:cNvPr>
          <p:cNvSpPr/>
          <p:nvPr/>
        </p:nvSpPr>
        <p:spPr>
          <a:xfrm>
            <a:off x="2182167" y="887511"/>
            <a:ext cx="3797678"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a:solidFill>
                  <a:schemeClr val="tx1"/>
                </a:solidFill>
              </a:rPr>
              <a:t>     Description</a:t>
            </a:r>
          </a:p>
        </p:txBody>
      </p:sp>
      <p:sp>
        <p:nvSpPr>
          <p:cNvPr id="129" name="Google Shape;129;p25"/>
          <p:cNvSpPr txBox="1">
            <a:spLocks noGrp="1"/>
          </p:cNvSpPr>
          <p:nvPr>
            <p:ph type="title"/>
          </p:nvPr>
        </p:nvSpPr>
        <p:spPr>
          <a:xfrm>
            <a:off x="311700" y="2412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b="1" dirty="0"/>
              <a:t>Challenges are becoming visible, but pathways to address them already exist.</a:t>
            </a:r>
            <a:endParaRPr sz="1100" b="1" dirty="0"/>
          </a:p>
        </p:txBody>
      </p:sp>
      <p:graphicFrame>
        <p:nvGraphicFramePr>
          <p:cNvPr id="4" name="Table 3">
            <a:extLst>
              <a:ext uri="{FF2B5EF4-FFF2-40B4-BE49-F238E27FC236}">
                <a16:creationId xmlns:a16="http://schemas.microsoft.com/office/drawing/2014/main" id="{943B3EB0-9488-78FF-C3DC-3E9FEDC6F7F9}"/>
              </a:ext>
            </a:extLst>
          </p:cNvPr>
          <p:cNvGraphicFramePr>
            <a:graphicFrameLocks/>
          </p:cNvGraphicFramePr>
          <p:nvPr>
            <p:extLst>
              <p:ext uri="{D42A27DB-BD31-4B8C-83A1-F6EECF244321}">
                <p14:modId xmlns:p14="http://schemas.microsoft.com/office/powerpoint/2010/main" val="3993639186"/>
              </p:ext>
            </p:extLst>
          </p:nvPr>
        </p:nvGraphicFramePr>
        <p:xfrm>
          <a:off x="438376" y="887511"/>
          <a:ext cx="7678038" cy="3810000"/>
        </p:xfrm>
        <a:graphic>
          <a:graphicData uri="http://schemas.openxmlformats.org/drawingml/2006/table">
            <a:tbl>
              <a:tblPr firstRow="1" bandRow="1">
                <a:tableStyleId>{FBE496A5-39A5-4D36-864B-86C4D11E6225}</a:tableStyleId>
              </a:tblPr>
              <a:tblGrid>
                <a:gridCol w="267420">
                  <a:extLst>
                    <a:ext uri="{9D8B030D-6E8A-4147-A177-3AD203B41FA5}">
                      <a16:colId xmlns:a16="http://schemas.microsoft.com/office/drawing/2014/main" val="2592951359"/>
                    </a:ext>
                  </a:extLst>
                </a:gridCol>
                <a:gridCol w="1355697">
                  <a:extLst>
                    <a:ext uri="{9D8B030D-6E8A-4147-A177-3AD203B41FA5}">
                      <a16:colId xmlns:a16="http://schemas.microsoft.com/office/drawing/2014/main" val="3804716954"/>
                    </a:ext>
                  </a:extLst>
                </a:gridCol>
                <a:gridCol w="250466">
                  <a:extLst>
                    <a:ext uri="{9D8B030D-6E8A-4147-A177-3AD203B41FA5}">
                      <a16:colId xmlns:a16="http://schemas.microsoft.com/office/drawing/2014/main" val="381428352"/>
                    </a:ext>
                  </a:extLst>
                </a:gridCol>
                <a:gridCol w="2799671">
                  <a:extLst>
                    <a:ext uri="{9D8B030D-6E8A-4147-A177-3AD203B41FA5}">
                      <a16:colId xmlns:a16="http://schemas.microsoft.com/office/drawing/2014/main" val="3715267709"/>
                    </a:ext>
                  </a:extLst>
                </a:gridCol>
                <a:gridCol w="250723">
                  <a:extLst>
                    <a:ext uri="{9D8B030D-6E8A-4147-A177-3AD203B41FA5}">
                      <a16:colId xmlns:a16="http://schemas.microsoft.com/office/drawing/2014/main" val="621696472"/>
                    </a:ext>
                  </a:extLst>
                </a:gridCol>
                <a:gridCol w="2754061">
                  <a:extLst>
                    <a:ext uri="{9D8B030D-6E8A-4147-A177-3AD203B41FA5}">
                      <a16:colId xmlns:a16="http://schemas.microsoft.com/office/drawing/2014/main" val="893373458"/>
                    </a:ext>
                  </a:extLst>
                </a:gridCol>
              </a:tblGrid>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p>
                      <a:endParaRPr lang="en-GB" sz="800"/>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95231516"/>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   Monitoring</a:t>
                      </a:r>
                      <a:endParaRPr lang="en-GB" sz="800"/>
                    </a:p>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a:t> </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Similar to many environmental projects, the cost of robust monitoring risks exceeding the financial and environmental benefits of the project itself, for both participants and sponsors.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a:t>Experiments in local determination of monitoring methodologies, mobile phone reporting and AI recognition. complemented by occasional audits.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05441380"/>
                  </a:ext>
                </a:extLst>
              </a:tr>
              <a:tr h="454061">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a:t>   Scalability</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The need to adapt tools to local socio-economic, governance, and environmental contexts ensures relevance and ownership, but reduces scope for cookie-cutter scalability.</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dirty="0"/>
                        <a:t>Recognise this is a feature not a bug. Build a pooled library of approaches that enables local innovators to rapidly identify and adapt methods best suited to their context.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683573278"/>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   Funding</a:t>
                      </a:r>
                    </a:p>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t>The costs of developing groups remain high, approximately 3.5 times the amount that actually reaches the groups, although relative to other conservation approaches, “bang-for-buck” may be better.</a:t>
                      </a:r>
                      <a:endParaRPr lang="en-GB" sz="800" dirty="0">
                        <a:solidFill>
                          <a:schemeClr val="tx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dirty="0"/>
                        <a:t>Develop direct-to-group funding models that channel resources efficiently while sustaining NGO support by reinforcing their ongoing efforts. Undertake cost benefit and value for money analysis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32880949"/>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   Trade-offs</a:t>
                      </a:r>
                    </a:p>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Environmental trade-offs are inherent: prioritising one ecosystem service can diminish another, and new funding streams create additional environmental footprints.”</a:t>
                      </a:r>
                      <a:endParaRPr lang="en-GB" sz="800">
                        <a:solidFill>
                          <a:schemeClr val="tx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a:t>Be explicit about trade-offs: while unavoidable, these models place both decision-making power and incentive mechanisms in the hands of those directly affected.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320329017"/>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a:t>   Risk management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Innovative financial mechanisms introduce novel risks that can lead to social harms if unmanaged.</a:t>
                      </a:r>
                      <a:endParaRPr lang="en-GB" sz="800">
                        <a:solidFill>
                          <a:schemeClr val="tx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a:t>Work through existing groups that already manage arrears and rely on strong internal trust to mitigate novel risks.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87430178"/>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a:t>   Change management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solidFill>
                            <a:schemeClr val="tx1"/>
                          </a:solidFill>
                        </a:rPr>
                        <a:t>Adoption takes time: new implementing teams may need a year or more to grasp approaches. Sometimes experiencing ideological resistance to paying poor people or linking nature with finance.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GB" sz="800" dirty="0"/>
                        <a:t>Invest in patient engagement and demonstration, allowing time for teams to learn and evidence to shift assumptions and ideological resistance.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89111516"/>
                  </a:ext>
                </a:extLst>
              </a:tr>
            </a:tbl>
          </a:graphicData>
        </a:graphic>
      </p:graphicFrame>
      <p:sp>
        <p:nvSpPr>
          <p:cNvPr id="5" name="Rectangle: Rounded Corners 4">
            <a:extLst>
              <a:ext uri="{FF2B5EF4-FFF2-40B4-BE49-F238E27FC236}">
                <a16:creationId xmlns:a16="http://schemas.microsoft.com/office/drawing/2014/main" id="{A8159E8E-7FE5-98E1-D7BD-DBF1FC42786A}"/>
              </a:ext>
            </a:extLst>
          </p:cNvPr>
          <p:cNvSpPr/>
          <p:nvPr/>
        </p:nvSpPr>
        <p:spPr>
          <a:xfrm>
            <a:off x="5261639" y="888557"/>
            <a:ext cx="2763976"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a:t>     </a:t>
            </a:r>
            <a:r>
              <a:rPr lang="en-GB" sz="1000">
                <a:solidFill>
                  <a:schemeClr val="tx1"/>
                </a:solidFill>
              </a:rPr>
              <a:t>Pathway Forward</a:t>
            </a:r>
          </a:p>
        </p:txBody>
      </p:sp>
      <p:sp>
        <p:nvSpPr>
          <p:cNvPr id="7" name="Rectangle: Rounded Corners 6">
            <a:extLst>
              <a:ext uri="{FF2B5EF4-FFF2-40B4-BE49-F238E27FC236}">
                <a16:creationId xmlns:a16="http://schemas.microsoft.com/office/drawing/2014/main" id="{3E6CB5F8-9683-34D1-DF5A-FC96A07C83AB}"/>
              </a:ext>
            </a:extLst>
          </p:cNvPr>
          <p:cNvSpPr/>
          <p:nvPr/>
        </p:nvSpPr>
        <p:spPr>
          <a:xfrm>
            <a:off x="593148" y="889543"/>
            <a:ext cx="1589019"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t>     </a:t>
            </a:r>
            <a:r>
              <a:rPr lang="en-GB" sz="1000" dirty="0">
                <a:solidFill>
                  <a:schemeClr val="tx1"/>
                </a:solidFill>
              </a:rPr>
              <a:t>Challenge</a:t>
            </a:r>
          </a:p>
        </p:txBody>
      </p:sp>
      <p:sp>
        <p:nvSpPr>
          <p:cNvPr id="9" name="Oval 8">
            <a:extLst>
              <a:ext uri="{FF2B5EF4-FFF2-40B4-BE49-F238E27FC236}">
                <a16:creationId xmlns:a16="http://schemas.microsoft.com/office/drawing/2014/main" id="{378D2EDC-978F-E492-54C9-FB54089ACDCC}"/>
              </a:ext>
            </a:extLst>
          </p:cNvPr>
          <p:cNvSpPr/>
          <p:nvPr/>
        </p:nvSpPr>
        <p:spPr>
          <a:xfrm>
            <a:off x="1996182" y="900218"/>
            <a:ext cx="360000" cy="360000"/>
          </a:xfrm>
          <a:prstGeom prst="ellipse">
            <a:avLst/>
          </a:prstGeom>
          <a:solidFill>
            <a:srgbClr val="7F8C8D"/>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12" name="Oval 11">
            <a:extLst>
              <a:ext uri="{FF2B5EF4-FFF2-40B4-BE49-F238E27FC236}">
                <a16:creationId xmlns:a16="http://schemas.microsoft.com/office/drawing/2014/main" id="{8F4772E5-A174-1DF9-E7C6-22F00E0327F5}"/>
              </a:ext>
            </a:extLst>
          </p:cNvPr>
          <p:cNvSpPr/>
          <p:nvPr/>
        </p:nvSpPr>
        <p:spPr>
          <a:xfrm>
            <a:off x="407163" y="889542"/>
            <a:ext cx="360000" cy="360000"/>
          </a:xfrm>
          <a:prstGeom prst="ellipse">
            <a:avLst/>
          </a:prstGeom>
          <a:solidFill>
            <a:srgbClr val="7F8C8D"/>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15" name="Oval 14">
            <a:extLst>
              <a:ext uri="{FF2B5EF4-FFF2-40B4-BE49-F238E27FC236}">
                <a16:creationId xmlns:a16="http://schemas.microsoft.com/office/drawing/2014/main" id="{2EA845E7-9BF7-AC3E-DF9F-356691A4E9AC}"/>
              </a:ext>
            </a:extLst>
          </p:cNvPr>
          <p:cNvSpPr/>
          <p:nvPr/>
        </p:nvSpPr>
        <p:spPr>
          <a:xfrm>
            <a:off x="5083860" y="875850"/>
            <a:ext cx="355558" cy="360000"/>
          </a:xfrm>
          <a:prstGeom prst="ellipse">
            <a:avLst/>
          </a:prstGeom>
          <a:solidFill>
            <a:srgbClr val="7F8C8D"/>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17" name="Oval 16">
            <a:extLst>
              <a:ext uri="{FF2B5EF4-FFF2-40B4-BE49-F238E27FC236}">
                <a16:creationId xmlns:a16="http://schemas.microsoft.com/office/drawing/2014/main" id="{24A6EE02-9AD1-9EC1-0D78-D4DD1A58F12B}"/>
              </a:ext>
            </a:extLst>
          </p:cNvPr>
          <p:cNvSpPr/>
          <p:nvPr/>
        </p:nvSpPr>
        <p:spPr>
          <a:xfrm>
            <a:off x="422976" y="1879668"/>
            <a:ext cx="318454" cy="318454"/>
          </a:xfrm>
          <a:prstGeom prst="ellipse">
            <a:avLst/>
          </a:prstGeom>
          <a:solidFill>
            <a:srgbClr val="27AE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18" name="Oval 17">
            <a:extLst>
              <a:ext uri="{FF2B5EF4-FFF2-40B4-BE49-F238E27FC236}">
                <a16:creationId xmlns:a16="http://schemas.microsoft.com/office/drawing/2014/main" id="{433E4642-6AC9-655C-2293-7AD29C17A668}"/>
              </a:ext>
            </a:extLst>
          </p:cNvPr>
          <p:cNvSpPr/>
          <p:nvPr/>
        </p:nvSpPr>
        <p:spPr>
          <a:xfrm>
            <a:off x="422976" y="2495025"/>
            <a:ext cx="318454" cy="318454"/>
          </a:xfrm>
          <a:prstGeom prst="ellipse">
            <a:avLst/>
          </a:prstGeom>
          <a:solidFill>
            <a:srgbClr val="D354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25" name="Oval 24">
            <a:extLst>
              <a:ext uri="{FF2B5EF4-FFF2-40B4-BE49-F238E27FC236}">
                <a16:creationId xmlns:a16="http://schemas.microsoft.com/office/drawing/2014/main" id="{AE0508E4-0C4F-6EF1-E305-C56BDB03EC0A}"/>
              </a:ext>
            </a:extLst>
          </p:cNvPr>
          <p:cNvSpPr/>
          <p:nvPr/>
        </p:nvSpPr>
        <p:spPr>
          <a:xfrm>
            <a:off x="2094703" y="1387160"/>
            <a:ext cx="174928" cy="174928"/>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6" name="Oval 25">
            <a:extLst>
              <a:ext uri="{FF2B5EF4-FFF2-40B4-BE49-F238E27FC236}">
                <a16:creationId xmlns:a16="http://schemas.microsoft.com/office/drawing/2014/main" id="{83CED040-D8C6-4252-6018-CA0E26C0A680}"/>
              </a:ext>
            </a:extLst>
          </p:cNvPr>
          <p:cNvSpPr/>
          <p:nvPr/>
        </p:nvSpPr>
        <p:spPr>
          <a:xfrm>
            <a:off x="2094703" y="1952043"/>
            <a:ext cx="174928" cy="174928"/>
          </a:xfrm>
          <a:prstGeom prst="ellipse">
            <a:avLst/>
          </a:prstGeom>
          <a:solidFill>
            <a:srgbClr val="27AE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7" name="Oval 26">
            <a:extLst>
              <a:ext uri="{FF2B5EF4-FFF2-40B4-BE49-F238E27FC236}">
                <a16:creationId xmlns:a16="http://schemas.microsoft.com/office/drawing/2014/main" id="{D89870D1-AF28-E215-1DDA-6CB7E87D58BB}"/>
              </a:ext>
            </a:extLst>
          </p:cNvPr>
          <p:cNvSpPr/>
          <p:nvPr/>
        </p:nvSpPr>
        <p:spPr>
          <a:xfrm>
            <a:off x="2094703" y="2540100"/>
            <a:ext cx="174928" cy="174928"/>
          </a:xfrm>
          <a:prstGeom prst="ellipse">
            <a:avLst/>
          </a:prstGeom>
          <a:solidFill>
            <a:srgbClr val="D354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9" name="Oval 28">
            <a:extLst>
              <a:ext uri="{FF2B5EF4-FFF2-40B4-BE49-F238E27FC236}">
                <a16:creationId xmlns:a16="http://schemas.microsoft.com/office/drawing/2014/main" id="{E254D193-5C03-7DD6-0481-BF8AA8179A05}"/>
              </a:ext>
            </a:extLst>
          </p:cNvPr>
          <p:cNvSpPr/>
          <p:nvPr/>
        </p:nvSpPr>
        <p:spPr>
          <a:xfrm>
            <a:off x="5172220" y="1385709"/>
            <a:ext cx="174928" cy="174928"/>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0" name="Oval 29">
            <a:extLst>
              <a:ext uri="{FF2B5EF4-FFF2-40B4-BE49-F238E27FC236}">
                <a16:creationId xmlns:a16="http://schemas.microsoft.com/office/drawing/2014/main" id="{476029C3-3936-EC54-BF2B-628BC354AE0F}"/>
              </a:ext>
            </a:extLst>
          </p:cNvPr>
          <p:cNvSpPr/>
          <p:nvPr/>
        </p:nvSpPr>
        <p:spPr>
          <a:xfrm>
            <a:off x="5172220" y="1969159"/>
            <a:ext cx="174928" cy="174928"/>
          </a:xfrm>
          <a:prstGeom prst="ellipse">
            <a:avLst/>
          </a:prstGeom>
          <a:solidFill>
            <a:srgbClr val="27AE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1" name="Oval 30">
            <a:extLst>
              <a:ext uri="{FF2B5EF4-FFF2-40B4-BE49-F238E27FC236}">
                <a16:creationId xmlns:a16="http://schemas.microsoft.com/office/drawing/2014/main" id="{B49F3692-AD86-1589-CF66-66EF3F4A06C2}"/>
              </a:ext>
            </a:extLst>
          </p:cNvPr>
          <p:cNvSpPr/>
          <p:nvPr/>
        </p:nvSpPr>
        <p:spPr>
          <a:xfrm>
            <a:off x="5172220" y="2523903"/>
            <a:ext cx="174928" cy="174928"/>
          </a:xfrm>
          <a:prstGeom prst="ellipse">
            <a:avLst/>
          </a:prstGeom>
          <a:solidFill>
            <a:srgbClr val="D354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4" name="Oval 33">
            <a:extLst>
              <a:ext uri="{FF2B5EF4-FFF2-40B4-BE49-F238E27FC236}">
                <a16:creationId xmlns:a16="http://schemas.microsoft.com/office/drawing/2014/main" id="{6D7A0EA7-8198-48BD-A05F-EB837923D987}"/>
              </a:ext>
            </a:extLst>
          </p:cNvPr>
          <p:cNvSpPr/>
          <p:nvPr/>
        </p:nvSpPr>
        <p:spPr>
          <a:xfrm>
            <a:off x="427935" y="3023518"/>
            <a:ext cx="318454" cy="318454"/>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Oval 34">
            <a:extLst>
              <a:ext uri="{FF2B5EF4-FFF2-40B4-BE49-F238E27FC236}">
                <a16:creationId xmlns:a16="http://schemas.microsoft.com/office/drawing/2014/main" id="{707DC951-AA86-8806-A8D6-C6150BE4E35B}"/>
              </a:ext>
            </a:extLst>
          </p:cNvPr>
          <p:cNvSpPr/>
          <p:nvPr/>
        </p:nvSpPr>
        <p:spPr>
          <a:xfrm>
            <a:off x="2094703" y="3119301"/>
            <a:ext cx="174928" cy="174928"/>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6" name="Oval 35">
            <a:extLst>
              <a:ext uri="{FF2B5EF4-FFF2-40B4-BE49-F238E27FC236}">
                <a16:creationId xmlns:a16="http://schemas.microsoft.com/office/drawing/2014/main" id="{64972E46-87E5-EA62-FBB4-B160D5CF500F}"/>
              </a:ext>
            </a:extLst>
          </p:cNvPr>
          <p:cNvSpPr/>
          <p:nvPr/>
        </p:nvSpPr>
        <p:spPr>
          <a:xfrm>
            <a:off x="5172220" y="3104414"/>
            <a:ext cx="174928" cy="174928"/>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8" name="Oval 37">
            <a:extLst>
              <a:ext uri="{FF2B5EF4-FFF2-40B4-BE49-F238E27FC236}">
                <a16:creationId xmlns:a16="http://schemas.microsoft.com/office/drawing/2014/main" id="{CDA31381-52A0-2C9A-A484-FB098A3BD9AD}"/>
              </a:ext>
            </a:extLst>
          </p:cNvPr>
          <p:cNvSpPr/>
          <p:nvPr/>
        </p:nvSpPr>
        <p:spPr>
          <a:xfrm>
            <a:off x="2094703" y="3676771"/>
            <a:ext cx="174928" cy="174928"/>
          </a:xfrm>
          <a:prstGeom prst="ellipse">
            <a:avLst/>
          </a:prstGeom>
          <a:solidFill>
            <a:srgbClr val="F39C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9" name="Oval 38">
            <a:extLst>
              <a:ext uri="{FF2B5EF4-FFF2-40B4-BE49-F238E27FC236}">
                <a16:creationId xmlns:a16="http://schemas.microsoft.com/office/drawing/2014/main" id="{4955DE9C-3872-A421-1ADE-5E5E547B6D18}"/>
              </a:ext>
            </a:extLst>
          </p:cNvPr>
          <p:cNvSpPr/>
          <p:nvPr/>
        </p:nvSpPr>
        <p:spPr>
          <a:xfrm>
            <a:off x="5181828" y="3659158"/>
            <a:ext cx="174928" cy="174928"/>
          </a:xfrm>
          <a:prstGeom prst="ellipse">
            <a:avLst/>
          </a:prstGeom>
          <a:solidFill>
            <a:srgbClr val="F39C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pic>
        <p:nvPicPr>
          <p:cNvPr id="41" name="Graphic 40" descr="Train Tracks with solid fill">
            <a:extLst>
              <a:ext uri="{FF2B5EF4-FFF2-40B4-BE49-F238E27FC236}">
                <a16:creationId xmlns:a16="http://schemas.microsoft.com/office/drawing/2014/main" id="{6F65D3E6-67C5-D0D3-A093-8AC0DB9CCC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7665" y="940678"/>
            <a:ext cx="236360" cy="236360"/>
          </a:xfrm>
          <a:prstGeom prst="rect">
            <a:avLst/>
          </a:prstGeom>
        </p:spPr>
      </p:pic>
      <p:pic>
        <p:nvPicPr>
          <p:cNvPr id="43" name="Graphic 42" descr="Puzzle with solid fill">
            <a:extLst>
              <a:ext uri="{FF2B5EF4-FFF2-40B4-BE49-F238E27FC236}">
                <a16:creationId xmlns:a16="http://schemas.microsoft.com/office/drawing/2014/main" id="{9D3DE378-7A39-496E-4492-81906AAA43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376" y="934788"/>
            <a:ext cx="297573" cy="297573"/>
          </a:xfrm>
          <a:prstGeom prst="rect">
            <a:avLst/>
          </a:prstGeom>
        </p:spPr>
      </p:pic>
      <p:pic>
        <p:nvPicPr>
          <p:cNvPr id="45" name="Graphic 44" descr="Quill with solid fill">
            <a:extLst>
              <a:ext uri="{FF2B5EF4-FFF2-40B4-BE49-F238E27FC236}">
                <a16:creationId xmlns:a16="http://schemas.microsoft.com/office/drawing/2014/main" id="{7A4FAEE1-B081-DC18-4647-C1B0CAC6EC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45749" y="934788"/>
            <a:ext cx="279219" cy="279219"/>
          </a:xfrm>
          <a:prstGeom prst="rect">
            <a:avLst/>
          </a:prstGeom>
        </p:spPr>
      </p:pic>
      <p:sp>
        <p:nvSpPr>
          <p:cNvPr id="46" name="Oval 45">
            <a:extLst>
              <a:ext uri="{FF2B5EF4-FFF2-40B4-BE49-F238E27FC236}">
                <a16:creationId xmlns:a16="http://schemas.microsoft.com/office/drawing/2014/main" id="{10F40674-90A5-11FC-5077-708FCDD9C709}"/>
              </a:ext>
            </a:extLst>
          </p:cNvPr>
          <p:cNvSpPr/>
          <p:nvPr/>
        </p:nvSpPr>
        <p:spPr>
          <a:xfrm>
            <a:off x="2094703" y="4146777"/>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7" name="Oval 46">
            <a:extLst>
              <a:ext uri="{FF2B5EF4-FFF2-40B4-BE49-F238E27FC236}">
                <a16:creationId xmlns:a16="http://schemas.microsoft.com/office/drawing/2014/main" id="{75203571-E793-B6BC-47D2-8CD75CE8480E}"/>
              </a:ext>
            </a:extLst>
          </p:cNvPr>
          <p:cNvSpPr/>
          <p:nvPr/>
        </p:nvSpPr>
        <p:spPr>
          <a:xfrm>
            <a:off x="5172220" y="4122984"/>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8" name="Oval 47">
            <a:extLst>
              <a:ext uri="{FF2B5EF4-FFF2-40B4-BE49-F238E27FC236}">
                <a16:creationId xmlns:a16="http://schemas.microsoft.com/office/drawing/2014/main" id="{20E1B50C-5F5B-EDB0-4F2E-E730ED85AFB4}"/>
              </a:ext>
            </a:extLst>
          </p:cNvPr>
          <p:cNvSpPr/>
          <p:nvPr/>
        </p:nvSpPr>
        <p:spPr>
          <a:xfrm>
            <a:off x="427935" y="1299937"/>
            <a:ext cx="318454" cy="318454"/>
          </a:xfrm>
          <a:prstGeom prst="ellipse">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a:p>
        </p:txBody>
      </p:sp>
      <p:grpSp>
        <p:nvGrpSpPr>
          <p:cNvPr id="133" name="Group 132">
            <a:extLst>
              <a:ext uri="{FF2B5EF4-FFF2-40B4-BE49-F238E27FC236}">
                <a16:creationId xmlns:a16="http://schemas.microsoft.com/office/drawing/2014/main" id="{41B01EA4-BB2C-8D3A-A204-CC352DDD4B74}"/>
              </a:ext>
            </a:extLst>
          </p:cNvPr>
          <p:cNvGrpSpPr/>
          <p:nvPr/>
        </p:nvGrpSpPr>
        <p:grpSpPr>
          <a:xfrm>
            <a:off x="422038" y="4065231"/>
            <a:ext cx="318454" cy="318454"/>
            <a:chOff x="611584" y="4115798"/>
            <a:chExt cx="318454" cy="318454"/>
          </a:xfrm>
        </p:grpSpPr>
        <p:sp>
          <p:nvSpPr>
            <p:cNvPr id="49" name="Oval 48">
              <a:extLst>
                <a:ext uri="{FF2B5EF4-FFF2-40B4-BE49-F238E27FC236}">
                  <a16:creationId xmlns:a16="http://schemas.microsoft.com/office/drawing/2014/main" id="{02305DC9-CBB5-E8A0-1D30-863DFC3DD603}"/>
                </a:ext>
              </a:extLst>
            </p:cNvPr>
            <p:cNvSpPr/>
            <p:nvPr/>
          </p:nvSpPr>
          <p:spPr>
            <a:xfrm>
              <a:off x="611584" y="4115798"/>
              <a:ext cx="318454" cy="318454"/>
            </a:xfrm>
            <a:prstGeom prst="ellipse">
              <a:avLst/>
            </a:prstGeom>
            <a:solidFill>
              <a:srgbClr val="34495E"/>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 name="Graphic 50" descr="Stopwatch 75% with solid fill">
              <a:extLst>
                <a:ext uri="{FF2B5EF4-FFF2-40B4-BE49-F238E27FC236}">
                  <a16:creationId xmlns:a16="http://schemas.microsoft.com/office/drawing/2014/main" id="{4E0B08D1-9000-AF33-0F85-D3EE1849E5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3649" y="4144104"/>
              <a:ext cx="244491" cy="244491"/>
            </a:xfrm>
            <a:prstGeom prst="rect">
              <a:avLst/>
            </a:prstGeom>
          </p:spPr>
        </p:pic>
      </p:grpSp>
      <p:pic>
        <p:nvPicPr>
          <p:cNvPr id="53" name="Graphic 52" descr="Circle with left arrow with solid fill">
            <a:extLst>
              <a:ext uri="{FF2B5EF4-FFF2-40B4-BE49-F238E27FC236}">
                <a16:creationId xmlns:a16="http://schemas.microsoft.com/office/drawing/2014/main" id="{5635AFCC-A3AD-C1D5-22EA-55453648769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5400000">
            <a:off x="477374" y="1940069"/>
            <a:ext cx="213794" cy="213794"/>
          </a:xfrm>
          <a:prstGeom prst="rect">
            <a:avLst/>
          </a:prstGeom>
        </p:spPr>
      </p:pic>
      <p:pic>
        <p:nvPicPr>
          <p:cNvPr id="55" name="Graphic 54" descr="Scales of justice with solid fill">
            <a:extLst>
              <a:ext uri="{FF2B5EF4-FFF2-40B4-BE49-F238E27FC236}">
                <a16:creationId xmlns:a16="http://schemas.microsoft.com/office/drawing/2014/main" id="{BB96812D-1F7E-99B8-265C-100E81C7CA0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308" y="3087456"/>
            <a:ext cx="181301" cy="181301"/>
          </a:xfrm>
          <a:prstGeom prst="rect">
            <a:avLst/>
          </a:prstGeom>
        </p:spPr>
      </p:pic>
      <p:grpSp>
        <p:nvGrpSpPr>
          <p:cNvPr id="132" name="Group 131">
            <a:extLst>
              <a:ext uri="{FF2B5EF4-FFF2-40B4-BE49-F238E27FC236}">
                <a16:creationId xmlns:a16="http://schemas.microsoft.com/office/drawing/2014/main" id="{769C56E9-3A54-5C06-143C-5AC49CBEA4A0}"/>
              </a:ext>
            </a:extLst>
          </p:cNvPr>
          <p:cNvGrpSpPr/>
          <p:nvPr/>
        </p:nvGrpSpPr>
        <p:grpSpPr>
          <a:xfrm>
            <a:off x="422976" y="3604463"/>
            <a:ext cx="318454" cy="318454"/>
            <a:chOff x="627397" y="3645247"/>
            <a:chExt cx="318454" cy="318454"/>
          </a:xfrm>
        </p:grpSpPr>
        <p:sp>
          <p:nvSpPr>
            <p:cNvPr id="37" name="Oval 36">
              <a:extLst>
                <a:ext uri="{FF2B5EF4-FFF2-40B4-BE49-F238E27FC236}">
                  <a16:creationId xmlns:a16="http://schemas.microsoft.com/office/drawing/2014/main" id="{7A65F323-4A0E-BB1E-F8EB-240C27B3F1A8}"/>
                </a:ext>
              </a:extLst>
            </p:cNvPr>
            <p:cNvSpPr/>
            <p:nvPr/>
          </p:nvSpPr>
          <p:spPr>
            <a:xfrm>
              <a:off x="627397" y="3645247"/>
              <a:ext cx="318454" cy="318454"/>
            </a:xfrm>
            <a:prstGeom prst="ellipse">
              <a:avLst/>
            </a:prstGeom>
            <a:solidFill>
              <a:srgbClr val="F39C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7" name="Graphic 56" descr="Warning outline">
              <a:extLst>
                <a:ext uri="{FF2B5EF4-FFF2-40B4-BE49-F238E27FC236}">
                  <a16:creationId xmlns:a16="http://schemas.microsoft.com/office/drawing/2014/main" id="{AACFF30A-05A7-2139-400B-7F66AEF1A30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1795" y="3689442"/>
              <a:ext cx="209657" cy="209657"/>
            </a:xfrm>
            <a:prstGeom prst="rect">
              <a:avLst/>
            </a:prstGeom>
          </p:spPr>
        </p:pic>
      </p:grpSp>
      <p:pic>
        <p:nvPicPr>
          <p:cNvPr id="61" name="Graphic 60" descr="Eye with solid fill">
            <a:extLst>
              <a:ext uri="{FF2B5EF4-FFF2-40B4-BE49-F238E27FC236}">
                <a16:creationId xmlns:a16="http://schemas.microsoft.com/office/drawing/2014/main" id="{B369876B-4341-55B2-798A-BC634CE8120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0557" y="1338877"/>
            <a:ext cx="255088" cy="255088"/>
          </a:xfrm>
          <a:prstGeom prst="rect">
            <a:avLst/>
          </a:prstGeom>
        </p:spPr>
      </p:pic>
      <p:pic>
        <p:nvPicPr>
          <p:cNvPr id="131" name="Graphic 130" descr="Money with solid fill">
            <a:extLst>
              <a:ext uri="{FF2B5EF4-FFF2-40B4-BE49-F238E27FC236}">
                <a16:creationId xmlns:a16="http://schemas.microsoft.com/office/drawing/2014/main" id="{D113DD62-AAC8-4144-56B2-213EF47B13A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4259" y="2531990"/>
            <a:ext cx="204769" cy="204769"/>
          </a:xfrm>
          <a:prstGeom prst="rect">
            <a:avLst/>
          </a:prstGeom>
        </p:spPr>
      </p:pic>
      <p:sp>
        <p:nvSpPr>
          <p:cNvPr id="134" name="Rectangle 133">
            <a:extLst>
              <a:ext uri="{FF2B5EF4-FFF2-40B4-BE49-F238E27FC236}">
                <a16:creationId xmlns:a16="http://schemas.microsoft.com/office/drawing/2014/main" id="{BCBA7410-474A-7F8B-E571-0C168AF9E0AC}"/>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23C19CE-019C-B270-901D-9ECD12FDA62C}"/>
              </a:ext>
            </a:extLst>
          </p:cNvPr>
          <p:cNvGraphicFramePr>
            <a:graphicFrameLocks noGrp="1"/>
          </p:cNvGraphicFramePr>
          <p:nvPr>
            <p:extLst>
              <p:ext uri="{D42A27DB-BD31-4B8C-83A1-F6EECF244321}">
                <p14:modId xmlns:p14="http://schemas.microsoft.com/office/powerpoint/2010/main" val="2547879263"/>
              </p:ext>
            </p:extLst>
          </p:nvPr>
        </p:nvGraphicFramePr>
        <p:xfrm>
          <a:off x="550258" y="1369182"/>
          <a:ext cx="7679340" cy="2821144"/>
        </p:xfrm>
        <a:graphic>
          <a:graphicData uri="http://schemas.openxmlformats.org/drawingml/2006/table">
            <a:tbl>
              <a:tblPr firstRow="1" bandRow="1">
                <a:tableStyleId>{FBE496A5-39A5-4D36-864B-86C4D11E6225}</a:tableStyleId>
              </a:tblPr>
              <a:tblGrid>
                <a:gridCol w="1279890">
                  <a:extLst>
                    <a:ext uri="{9D8B030D-6E8A-4147-A177-3AD203B41FA5}">
                      <a16:colId xmlns:a16="http://schemas.microsoft.com/office/drawing/2014/main" val="3644255044"/>
                    </a:ext>
                  </a:extLst>
                </a:gridCol>
                <a:gridCol w="1279890">
                  <a:extLst>
                    <a:ext uri="{9D8B030D-6E8A-4147-A177-3AD203B41FA5}">
                      <a16:colId xmlns:a16="http://schemas.microsoft.com/office/drawing/2014/main" val="1269525712"/>
                    </a:ext>
                  </a:extLst>
                </a:gridCol>
                <a:gridCol w="1279890">
                  <a:extLst>
                    <a:ext uri="{9D8B030D-6E8A-4147-A177-3AD203B41FA5}">
                      <a16:colId xmlns:a16="http://schemas.microsoft.com/office/drawing/2014/main" val="792198216"/>
                    </a:ext>
                  </a:extLst>
                </a:gridCol>
                <a:gridCol w="1279890">
                  <a:extLst>
                    <a:ext uri="{9D8B030D-6E8A-4147-A177-3AD203B41FA5}">
                      <a16:colId xmlns:a16="http://schemas.microsoft.com/office/drawing/2014/main" val="1812887072"/>
                    </a:ext>
                  </a:extLst>
                </a:gridCol>
                <a:gridCol w="1279890">
                  <a:extLst>
                    <a:ext uri="{9D8B030D-6E8A-4147-A177-3AD203B41FA5}">
                      <a16:colId xmlns:a16="http://schemas.microsoft.com/office/drawing/2014/main" val="3033655066"/>
                    </a:ext>
                  </a:extLst>
                </a:gridCol>
                <a:gridCol w="1279890">
                  <a:extLst>
                    <a:ext uri="{9D8B030D-6E8A-4147-A177-3AD203B41FA5}">
                      <a16:colId xmlns:a16="http://schemas.microsoft.com/office/drawing/2014/main" val="1524126796"/>
                    </a:ext>
                  </a:extLst>
                </a:gridCol>
              </a:tblGrid>
              <a:tr h="382744">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28588251"/>
                  </a:ext>
                </a:extLst>
              </a:tr>
              <a:tr h="1668168">
                <a:tc>
                  <a:txBody>
                    <a:bodyPr/>
                    <a:lstStyle/>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04467109"/>
                  </a:ext>
                </a:extLst>
              </a:tr>
            </a:tbl>
          </a:graphicData>
        </a:graphic>
      </p:graphicFrame>
      <p:sp>
        <p:nvSpPr>
          <p:cNvPr id="123" name="Google Shape;123;p24"/>
          <p:cNvSpPr txBox="1">
            <a:spLocks noGrp="1"/>
          </p:cNvSpPr>
          <p:nvPr>
            <p:ph type="title"/>
          </p:nvPr>
        </p:nvSpPr>
        <p:spPr>
          <a:xfrm>
            <a:off x="311700" y="241200"/>
            <a:ext cx="8520600" cy="572700"/>
          </a:xfrm>
          <a:prstGeom prst="rect">
            <a:avLst/>
          </a:prstGeom>
        </p:spPr>
        <p:txBody>
          <a:bodyPr spcFirstLastPara="1" wrap="square" lIns="91425" tIns="91425" rIns="91425" bIns="91425" anchor="t" anchorCtr="0">
            <a:noAutofit/>
          </a:bodyPr>
          <a:lstStyle/>
          <a:p>
            <a:pPr lvl="0"/>
            <a:r>
              <a:rPr lang="en-GB" sz="1100" b="1"/>
              <a:t>These models are new, and their evidence base is still emerging as models move beyond pilots and internal monitoring.</a:t>
            </a:r>
            <a:endParaRPr b="1"/>
          </a:p>
        </p:txBody>
      </p:sp>
      <p:grpSp>
        <p:nvGrpSpPr>
          <p:cNvPr id="47" name="Group 46">
            <a:extLst>
              <a:ext uri="{FF2B5EF4-FFF2-40B4-BE49-F238E27FC236}">
                <a16:creationId xmlns:a16="http://schemas.microsoft.com/office/drawing/2014/main" id="{9E3BBA96-B2E4-0252-F0B6-254D98245F8B}"/>
              </a:ext>
            </a:extLst>
          </p:cNvPr>
          <p:cNvGrpSpPr/>
          <p:nvPr/>
        </p:nvGrpSpPr>
        <p:grpSpPr>
          <a:xfrm>
            <a:off x="550257" y="1390913"/>
            <a:ext cx="7710697" cy="2835280"/>
            <a:chOff x="550257" y="1390913"/>
            <a:chExt cx="7710697" cy="2835280"/>
          </a:xfrm>
        </p:grpSpPr>
        <p:sp>
          <p:nvSpPr>
            <p:cNvPr id="13" name="Rectangle: Rounded Corners 12">
              <a:extLst>
                <a:ext uri="{FF2B5EF4-FFF2-40B4-BE49-F238E27FC236}">
                  <a16:creationId xmlns:a16="http://schemas.microsoft.com/office/drawing/2014/main" id="{1B7964A3-A442-5864-C7FA-CA73C0CA68A1}"/>
                </a:ext>
              </a:extLst>
            </p:cNvPr>
            <p:cNvSpPr/>
            <p:nvPr/>
          </p:nvSpPr>
          <p:spPr>
            <a:xfrm>
              <a:off x="550259" y="3861261"/>
              <a:ext cx="1450496" cy="360096"/>
            </a:xfrm>
            <a:prstGeom prst="roundRect">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900">
                  <a:solidFill>
                    <a:schemeClr val="tx1"/>
                  </a:solidFill>
                </a:rPr>
                <a:t>         Self-reporting</a:t>
              </a:r>
              <a:endParaRPr lang="en-GB" sz="900">
                <a:solidFill>
                  <a:schemeClr val="tx1"/>
                </a:solidFill>
                <a:cs typeface="Arial"/>
              </a:endParaRPr>
            </a:p>
          </p:txBody>
        </p:sp>
        <p:sp>
          <p:nvSpPr>
            <p:cNvPr id="7" name="Oval 6">
              <a:extLst>
                <a:ext uri="{FF2B5EF4-FFF2-40B4-BE49-F238E27FC236}">
                  <a16:creationId xmlns:a16="http://schemas.microsoft.com/office/drawing/2014/main" id="{0F69A617-C613-360F-07A1-0BB96FE53F93}"/>
                </a:ext>
              </a:extLst>
            </p:cNvPr>
            <p:cNvSpPr/>
            <p:nvPr/>
          </p:nvSpPr>
          <p:spPr>
            <a:xfrm>
              <a:off x="550257" y="3861261"/>
              <a:ext cx="360096" cy="360096"/>
            </a:xfrm>
            <a:prstGeom prst="ellipse">
              <a:avLst/>
            </a:prstGeom>
            <a:solidFill>
              <a:srgbClr val="34495E"/>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rPr>
                <a:t>1</a:t>
              </a:r>
            </a:p>
          </p:txBody>
        </p:sp>
        <p:sp>
          <p:nvSpPr>
            <p:cNvPr id="16" name="Rectangle: Rounded Corners 15">
              <a:extLst>
                <a:ext uri="{FF2B5EF4-FFF2-40B4-BE49-F238E27FC236}">
                  <a16:creationId xmlns:a16="http://schemas.microsoft.com/office/drawing/2014/main" id="{F562276E-B4DB-8015-83CE-C1AD2DD1CCF9}"/>
                </a:ext>
              </a:extLst>
            </p:cNvPr>
            <p:cNvSpPr/>
            <p:nvPr/>
          </p:nvSpPr>
          <p:spPr>
            <a:xfrm>
              <a:off x="1988617" y="3861261"/>
              <a:ext cx="1277867" cy="360096"/>
            </a:xfrm>
            <a:prstGeom prst="roundRect">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solidFill>
                    <a:schemeClr val="tx1"/>
                  </a:solidFill>
                </a:rPr>
                <a:t>Implementer verification</a:t>
              </a:r>
            </a:p>
          </p:txBody>
        </p:sp>
        <p:sp>
          <p:nvSpPr>
            <p:cNvPr id="17" name="Oval 16">
              <a:extLst>
                <a:ext uri="{FF2B5EF4-FFF2-40B4-BE49-F238E27FC236}">
                  <a16:creationId xmlns:a16="http://schemas.microsoft.com/office/drawing/2014/main" id="{987D0489-6125-9853-50A9-ED350394F470}"/>
                </a:ext>
              </a:extLst>
            </p:cNvPr>
            <p:cNvSpPr/>
            <p:nvPr/>
          </p:nvSpPr>
          <p:spPr>
            <a:xfrm>
              <a:off x="1815987" y="3861261"/>
              <a:ext cx="360096" cy="360096"/>
            </a:xfrm>
            <a:prstGeom prst="ellipse">
              <a:avLst/>
            </a:prstGeom>
            <a:solidFill>
              <a:srgbClr val="34495E"/>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rPr>
                <a:t>2</a:t>
              </a:r>
            </a:p>
          </p:txBody>
        </p:sp>
        <p:sp>
          <p:nvSpPr>
            <p:cNvPr id="19" name="Rectangle: Rounded Corners 18">
              <a:extLst>
                <a:ext uri="{FF2B5EF4-FFF2-40B4-BE49-F238E27FC236}">
                  <a16:creationId xmlns:a16="http://schemas.microsoft.com/office/drawing/2014/main" id="{3B6862FD-3D32-A537-E88D-F6C26D6269CC}"/>
                </a:ext>
              </a:extLst>
            </p:cNvPr>
            <p:cNvSpPr/>
            <p:nvPr/>
          </p:nvSpPr>
          <p:spPr>
            <a:xfrm>
              <a:off x="3176798" y="3866097"/>
              <a:ext cx="1277867" cy="360096"/>
            </a:xfrm>
            <a:prstGeom prst="roundRect">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solidFill>
                    <a:schemeClr val="tx1"/>
                  </a:solidFill>
                </a:rPr>
                <a:t>External </a:t>
              </a:r>
            </a:p>
            <a:p>
              <a:pPr algn="ctr"/>
              <a:r>
                <a:rPr lang="en-GB" sz="900">
                  <a:solidFill>
                    <a:schemeClr val="tx1"/>
                  </a:solidFill>
                </a:rPr>
                <a:t>verification</a:t>
              </a:r>
            </a:p>
          </p:txBody>
        </p:sp>
        <p:sp>
          <p:nvSpPr>
            <p:cNvPr id="20" name="Oval 19">
              <a:extLst>
                <a:ext uri="{FF2B5EF4-FFF2-40B4-BE49-F238E27FC236}">
                  <a16:creationId xmlns:a16="http://schemas.microsoft.com/office/drawing/2014/main" id="{EFFFE2F5-4EF4-0201-C6FF-6F027E17B48D}"/>
                </a:ext>
              </a:extLst>
            </p:cNvPr>
            <p:cNvSpPr/>
            <p:nvPr/>
          </p:nvSpPr>
          <p:spPr>
            <a:xfrm>
              <a:off x="3102619" y="3861261"/>
              <a:ext cx="360096" cy="360096"/>
            </a:xfrm>
            <a:prstGeom prst="ellipse">
              <a:avLst/>
            </a:prstGeom>
            <a:solidFill>
              <a:srgbClr val="34495E"/>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rPr>
                <a:t>3</a:t>
              </a:r>
            </a:p>
          </p:txBody>
        </p:sp>
        <p:sp>
          <p:nvSpPr>
            <p:cNvPr id="22" name="Rectangle: Rounded Corners 21">
              <a:extLst>
                <a:ext uri="{FF2B5EF4-FFF2-40B4-BE49-F238E27FC236}">
                  <a16:creationId xmlns:a16="http://schemas.microsoft.com/office/drawing/2014/main" id="{A3E52453-FF08-A7E7-9188-14291F21E49D}"/>
                </a:ext>
              </a:extLst>
            </p:cNvPr>
            <p:cNvSpPr/>
            <p:nvPr/>
          </p:nvSpPr>
          <p:spPr>
            <a:xfrm>
              <a:off x="4517377" y="3861261"/>
              <a:ext cx="1277867" cy="360096"/>
            </a:xfrm>
            <a:prstGeom prst="roundRect">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solidFill>
                    <a:schemeClr val="tx1"/>
                  </a:solidFill>
                </a:rPr>
                <a:t>Single-context Evaluation</a:t>
              </a:r>
            </a:p>
          </p:txBody>
        </p:sp>
        <p:sp>
          <p:nvSpPr>
            <p:cNvPr id="23" name="Oval 22">
              <a:extLst>
                <a:ext uri="{FF2B5EF4-FFF2-40B4-BE49-F238E27FC236}">
                  <a16:creationId xmlns:a16="http://schemas.microsoft.com/office/drawing/2014/main" id="{84498BAA-2D66-9A67-5541-CCEDE0CE2365}"/>
                </a:ext>
              </a:extLst>
            </p:cNvPr>
            <p:cNvSpPr/>
            <p:nvPr/>
          </p:nvSpPr>
          <p:spPr>
            <a:xfrm>
              <a:off x="4344747" y="3861261"/>
              <a:ext cx="360096" cy="360096"/>
            </a:xfrm>
            <a:prstGeom prst="ellipse">
              <a:avLst/>
            </a:prstGeom>
            <a:solidFill>
              <a:srgbClr val="34495E"/>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rPr>
                <a:t>4</a:t>
              </a:r>
            </a:p>
          </p:txBody>
        </p:sp>
        <p:sp>
          <p:nvSpPr>
            <p:cNvPr id="25" name="Rectangle: Rounded Corners 24">
              <a:extLst>
                <a:ext uri="{FF2B5EF4-FFF2-40B4-BE49-F238E27FC236}">
                  <a16:creationId xmlns:a16="http://schemas.microsoft.com/office/drawing/2014/main" id="{1A767D53-5CC9-F6B2-251B-390F27E23881}"/>
                </a:ext>
              </a:extLst>
            </p:cNvPr>
            <p:cNvSpPr/>
            <p:nvPr/>
          </p:nvSpPr>
          <p:spPr>
            <a:xfrm>
              <a:off x="5799290" y="3861261"/>
              <a:ext cx="1277867" cy="360096"/>
            </a:xfrm>
            <a:prstGeom prst="roundRect">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solidFill>
                    <a:schemeClr val="tx1"/>
                  </a:solidFill>
                </a:rPr>
                <a:t>Multi-context Evaluation</a:t>
              </a:r>
            </a:p>
          </p:txBody>
        </p:sp>
        <p:sp>
          <p:nvSpPr>
            <p:cNvPr id="26" name="Oval 25">
              <a:extLst>
                <a:ext uri="{FF2B5EF4-FFF2-40B4-BE49-F238E27FC236}">
                  <a16:creationId xmlns:a16="http://schemas.microsoft.com/office/drawing/2014/main" id="{73B03E17-65E3-0EF2-9886-FC7146F368E7}"/>
                </a:ext>
              </a:extLst>
            </p:cNvPr>
            <p:cNvSpPr/>
            <p:nvPr/>
          </p:nvSpPr>
          <p:spPr>
            <a:xfrm>
              <a:off x="5626660" y="3861261"/>
              <a:ext cx="360096" cy="360096"/>
            </a:xfrm>
            <a:prstGeom prst="ellipse">
              <a:avLst/>
            </a:prstGeom>
            <a:solidFill>
              <a:srgbClr val="34495E"/>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rPr>
                <a:t>5</a:t>
              </a:r>
            </a:p>
          </p:txBody>
        </p:sp>
        <p:sp>
          <p:nvSpPr>
            <p:cNvPr id="28" name="Rectangle: Rounded Corners 27">
              <a:extLst>
                <a:ext uri="{FF2B5EF4-FFF2-40B4-BE49-F238E27FC236}">
                  <a16:creationId xmlns:a16="http://schemas.microsoft.com/office/drawing/2014/main" id="{D4E0124F-E4F6-D37E-0F5A-7362C11AD036}"/>
                </a:ext>
              </a:extLst>
            </p:cNvPr>
            <p:cNvSpPr/>
            <p:nvPr/>
          </p:nvSpPr>
          <p:spPr>
            <a:xfrm>
              <a:off x="7075764" y="3861261"/>
              <a:ext cx="1185190" cy="360096"/>
            </a:xfrm>
            <a:prstGeom prst="roundRect">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solidFill>
                    <a:schemeClr val="tx1"/>
                  </a:solidFill>
                </a:rPr>
                <a:t> Meta Analysis</a:t>
              </a:r>
            </a:p>
          </p:txBody>
        </p:sp>
        <p:sp>
          <p:nvSpPr>
            <p:cNvPr id="29" name="Oval 28">
              <a:extLst>
                <a:ext uri="{FF2B5EF4-FFF2-40B4-BE49-F238E27FC236}">
                  <a16:creationId xmlns:a16="http://schemas.microsoft.com/office/drawing/2014/main" id="{D1633530-8340-FEBA-DA85-FB14A5AB8A45}"/>
                </a:ext>
              </a:extLst>
            </p:cNvPr>
            <p:cNvSpPr/>
            <p:nvPr/>
          </p:nvSpPr>
          <p:spPr>
            <a:xfrm>
              <a:off x="6915654" y="3861261"/>
              <a:ext cx="360000" cy="360096"/>
            </a:xfrm>
            <a:prstGeom prst="ellipse">
              <a:avLst/>
            </a:prstGeom>
            <a:solidFill>
              <a:srgbClr val="34495E"/>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rPr>
                <a:t>6</a:t>
              </a:r>
            </a:p>
          </p:txBody>
        </p:sp>
        <p:cxnSp>
          <p:nvCxnSpPr>
            <p:cNvPr id="33" name="Straight Connector 32">
              <a:extLst>
                <a:ext uri="{FF2B5EF4-FFF2-40B4-BE49-F238E27FC236}">
                  <a16:creationId xmlns:a16="http://schemas.microsoft.com/office/drawing/2014/main" id="{C281BC37-CC4A-8D23-F416-4DA8CED77C7C}"/>
                </a:ext>
              </a:extLst>
            </p:cNvPr>
            <p:cNvCxnSpPr>
              <a:cxnSpLocks/>
            </p:cNvCxnSpPr>
            <p:nvPr/>
          </p:nvCxnSpPr>
          <p:spPr>
            <a:xfrm>
              <a:off x="550257" y="1390913"/>
              <a:ext cx="0" cy="2806168"/>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E4D513-5CCD-B20F-DC56-8C7B96DBC2EA}"/>
                </a:ext>
              </a:extLst>
            </p:cNvPr>
            <p:cNvCxnSpPr>
              <a:cxnSpLocks/>
            </p:cNvCxnSpPr>
            <p:nvPr/>
          </p:nvCxnSpPr>
          <p:spPr>
            <a:xfrm>
              <a:off x="1783619" y="1390913"/>
              <a:ext cx="0" cy="2806168"/>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E4A90A3-A2AF-CD49-D345-C8D402948465}"/>
                </a:ext>
              </a:extLst>
            </p:cNvPr>
            <p:cNvCxnSpPr>
              <a:cxnSpLocks/>
            </p:cNvCxnSpPr>
            <p:nvPr/>
          </p:nvCxnSpPr>
          <p:spPr>
            <a:xfrm>
              <a:off x="3065532" y="1390913"/>
              <a:ext cx="0" cy="2806168"/>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40A986C-A26D-1F29-6B27-71018F2892AE}"/>
                </a:ext>
              </a:extLst>
            </p:cNvPr>
            <p:cNvCxnSpPr>
              <a:cxnSpLocks/>
            </p:cNvCxnSpPr>
            <p:nvPr/>
          </p:nvCxnSpPr>
          <p:spPr>
            <a:xfrm>
              <a:off x="4316425" y="1390913"/>
              <a:ext cx="0" cy="2806168"/>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1C283C-269D-9F9D-D7D6-E74DDFD8EBC7}"/>
                </a:ext>
              </a:extLst>
            </p:cNvPr>
            <p:cNvCxnSpPr>
              <a:cxnSpLocks/>
            </p:cNvCxnSpPr>
            <p:nvPr/>
          </p:nvCxnSpPr>
          <p:spPr>
            <a:xfrm>
              <a:off x="5605754" y="1390913"/>
              <a:ext cx="0" cy="2806168"/>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225BE16-91B7-F3D2-4D4B-CBDE5B0C0EE9}"/>
                </a:ext>
              </a:extLst>
            </p:cNvPr>
            <p:cNvCxnSpPr>
              <a:cxnSpLocks/>
            </p:cNvCxnSpPr>
            <p:nvPr/>
          </p:nvCxnSpPr>
          <p:spPr>
            <a:xfrm>
              <a:off x="6884972" y="1390913"/>
              <a:ext cx="0" cy="2806168"/>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C992E08-04F1-8A67-8C06-850BFE1B95F7}"/>
                </a:ext>
              </a:extLst>
            </p:cNvPr>
            <p:cNvCxnSpPr>
              <a:cxnSpLocks/>
            </p:cNvCxnSpPr>
            <p:nvPr/>
          </p:nvCxnSpPr>
          <p:spPr>
            <a:xfrm>
              <a:off x="8229598" y="1390913"/>
              <a:ext cx="0" cy="2806168"/>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FABA9F58-0E06-E130-16B2-9909EC13E3D4}"/>
              </a:ext>
            </a:extLst>
          </p:cNvPr>
          <p:cNvGrpSpPr/>
          <p:nvPr/>
        </p:nvGrpSpPr>
        <p:grpSpPr>
          <a:xfrm>
            <a:off x="4362276" y="1898740"/>
            <a:ext cx="2049351" cy="202301"/>
            <a:chOff x="4644830" y="1889490"/>
            <a:chExt cx="2049351" cy="202301"/>
          </a:xfrm>
        </p:grpSpPr>
        <p:sp>
          <p:nvSpPr>
            <p:cNvPr id="48" name="Rectangle: Rounded Corners 47">
              <a:extLst>
                <a:ext uri="{FF2B5EF4-FFF2-40B4-BE49-F238E27FC236}">
                  <a16:creationId xmlns:a16="http://schemas.microsoft.com/office/drawing/2014/main" id="{75BDDD4D-C652-4018-25EC-E6BA61CC9AC4}"/>
                </a:ext>
              </a:extLst>
            </p:cNvPr>
            <p:cNvSpPr/>
            <p:nvPr/>
          </p:nvSpPr>
          <p:spPr>
            <a:xfrm>
              <a:off x="4762206" y="1889490"/>
              <a:ext cx="1931975" cy="202301"/>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MKUBA Randomised Controlled Trial</a:t>
              </a:r>
            </a:p>
          </p:txBody>
        </p:sp>
        <p:sp>
          <p:nvSpPr>
            <p:cNvPr id="50" name="Oval 49">
              <a:extLst>
                <a:ext uri="{FF2B5EF4-FFF2-40B4-BE49-F238E27FC236}">
                  <a16:creationId xmlns:a16="http://schemas.microsoft.com/office/drawing/2014/main" id="{0E6AED2F-07B7-545B-0050-451D2B6BFE1F}"/>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52" name="Group 51">
            <a:extLst>
              <a:ext uri="{FF2B5EF4-FFF2-40B4-BE49-F238E27FC236}">
                <a16:creationId xmlns:a16="http://schemas.microsoft.com/office/drawing/2014/main" id="{BC430AD1-E276-4328-CEBF-8C5B46EB1F20}"/>
              </a:ext>
            </a:extLst>
          </p:cNvPr>
          <p:cNvGrpSpPr/>
          <p:nvPr/>
        </p:nvGrpSpPr>
        <p:grpSpPr>
          <a:xfrm>
            <a:off x="2277186" y="2636655"/>
            <a:ext cx="1472075" cy="202301"/>
            <a:chOff x="4644830" y="1889490"/>
            <a:chExt cx="1472075" cy="202301"/>
          </a:xfrm>
        </p:grpSpPr>
        <p:sp>
          <p:nvSpPr>
            <p:cNvPr id="53" name="Rectangle: Rounded Corners 52">
              <a:extLst>
                <a:ext uri="{FF2B5EF4-FFF2-40B4-BE49-F238E27FC236}">
                  <a16:creationId xmlns:a16="http://schemas.microsoft.com/office/drawing/2014/main" id="{FABC548F-D063-9BAC-F690-2B2F2C08722D}"/>
                </a:ext>
              </a:extLst>
            </p:cNvPr>
            <p:cNvSpPr/>
            <p:nvPr/>
          </p:nvSpPr>
          <p:spPr>
            <a:xfrm>
              <a:off x="4762207" y="1889490"/>
              <a:ext cx="1354698" cy="202301"/>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Kwale Eco-Credit Project</a:t>
              </a:r>
            </a:p>
          </p:txBody>
        </p:sp>
        <p:sp>
          <p:nvSpPr>
            <p:cNvPr id="54" name="Oval 53">
              <a:extLst>
                <a:ext uri="{FF2B5EF4-FFF2-40B4-BE49-F238E27FC236}">
                  <a16:creationId xmlns:a16="http://schemas.microsoft.com/office/drawing/2014/main" id="{50C66F60-F4CD-8BF2-ACEB-EFB92A9CDEFF}"/>
                </a:ext>
              </a:extLst>
            </p:cNvPr>
            <p:cNvSpPr/>
            <p:nvPr/>
          </p:nvSpPr>
          <p:spPr>
            <a:xfrm>
              <a:off x="4644830" y="1895128"/>
              <a:ext cx="182746" cy="182746"/>
            </a:xfrm>
            <a:prstGeom prst="ellipse">
              <a:avLst/>
            </a:prstGeom>
            <a:solidFill>
              <a:srgbClr val="34495E"/>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57" name="Group 56">
            <a:extLst>
              <a:ext uri="{FF2B5EF4-FFF2-40B4-BE49-F238E27FC236}">
                <a16:creationId xmlns:a16="http://schemas.microsoft.com/office/drawing/2014/main" id="{53394CDA-D23C-FE6D-6D1A-C8A634120A5C}"/>
              </a:ext>
            </a:extLst>
          </p:cNvPr>
          <p:cNvGrpSpPr/>
          <p:nvPr/>
        </p:nvGrpSpPr>
        <p:grpSpPr>
          <a:xfrm>
            <a:off x="2298474" y="1898740"/>
            <a:ext cx="1472075" cy="202301"/>
            <a:chOff x="4644830" y="1889490"/>
            <a:chExt cx="1472075" cy="202301"/>
          </a:xfrm>
        </p:grpSpPr>
        <p:sp>
          <p:nvSpPr>
            <p:cNvPr id="58" name="Rectangle: Rounded Corners 57">
              <a:extLst>
                <a:ext uri="{FF2B5EF4-FFF2-40B4-BE49-F238E27FC236}">
                  <a16:creationId xmlns:a16="http://schemas.microsoft.com/office/drawing/2014/main" id="{B0BFECD7-ADCD-A4B8-3E02-8AC65A3EF5F1}"/>
                </a:ext>
              </a:extLst>
            </p:cNvPr>
            <p:cNvSpPr/>
            <p:nvPr/>
          </p:nvSpPr>
          <p:spPr>
            <a:xfrm>
              <a:off x="4762207" y="1889490"/>
              <a:ext cx="1354698" cy="202301"/>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Bewambay Project</a:t>
              </a:r>
            </a:p>
          </p:txBody>
        </p:sp>
        <p:sp>
          <p:nvSpPr>
            <p:cNvPr id="59" name="Oval 58">
              <a:extLst>
                <a:ext uri="{FF2B5EF4-FFF2-40B4-BE49-F238E27FC236}">
                  <a16:creationId xmlns:a16="http://schemas.microsoft.com/office/drawing/2014/main" id="{F60D4609-7D44-6BF8-9186-A46F02B8C32B}"/>
                </a:ext>
              </a:extLst>
            </p:cNvPr>
            <p:cNvSpPr/>
            <p:nvPr/>
          </p:nvSpPr>
          <p:spPr>
            <a:xfrm>
              <a:off x="4644830" y="1895128"/>
              <a:ext cx="182746" cy="182746"/>
            </a:xfrm>
            <a:prstGeom prst="ellipse">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60" name="Group 59">
            <a:extLst>
              <a:ext uri="{FF2B5EF4-FFF2-40B4-BE49-F238E27FC236}">
                <a16:creationId xmlns:a16="http://schemas.microsoft.com/office/drawing/2014/main" id="{706813BB-FF42-9F45-068E-7731F1382F2E}"/>
              </a:ext>
            </a:extLst>
          </p:cNvPr>
          <p:cNvGrpSpPr/>
          <p:nvPr/>
        </p:nvGrpSpPr>
        <p:grpSpPr>
          <a:xfrm>
            <a:off x="2280489" y="3248958"/>
            <a:ext cx="1482645" cy="202301"/>
            <a:chOff x="4634260" y="1889490"/>
            <a:chExt cx="1482645" cy="202301"/>
          </a:xfrm>
        </p:grpSpPr>
        <p:sp>
          <p:nvSpPr>
            <p:cNvPr id="61" name="Rectangle: Rounded Corners 60">
              <a:extLst>
                <a:ext uri="{FF2B5EF4-FFF2-40B4-BE49-F238E27FC236}">
                  <a16:creationId xmlns:a16="http://schemas.microsoft.com/office/drawing/2014/main" id="{2207D568-7515-FDDE-E8CD-1CBC9BCBBA8F}"/>
                </a:ext>
              </a:extLst>
            </p:cNvPr>
            <p:cNvSpPr/>
            <p:nvPr/>
          </p:nvSpPr>
          <p:spPr>
            <a:xfrm>
              <a:off x="4762207" y="1889490"/>
              <a:ext cx="1354698" cy="202301"/>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Sea Sense Project</a:t>
              </a:r>
            </a:p>
          </p:txBody>
        </p:sp>
        <p:sp>
          <p:nvSpPr>
            <p:cNvPr id="62" name="Oval 61">
              <a:extLst>
                <a:ext uri="{FF2B5EF4-FFF2-40B4-BE49-F238E27FC236}">
                  <a16:creationId xmlns:a16="http://schemas.microsoft.com/office/drawing/2014/main" id="{D9CE442B-00C9-F346-7817-6DAB6270DF5F}"/>
                </a:ext>
              </a:extLst>
            </p:cNvPr>
            <p:cNvSpPr/>
            <p:nvPr/>
          </p:nvSpPr>
          <p:spPr>
            <a:xfrm>
              <a:off x="4634260" y="1906226"/>
              <a:ext cx="182746" cy="182746"/>
            </a:xfrm>
            <a:prstGeom prst="ellipse">
              <a:avLst/>
            </a:prstGeom>
            <a:solidFill>
              <a:srgbClr val="FFD7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63" name="Group 62">
            <a:extLst>
              <a:ext uri="{FF2B5EF4-FFF2-40B4-BE49-F238E27FC236}">
                <a16:creationId xmlns:a16="http://schemas.microsoft.com/office/drawing/2014/main" id="{0531E929-37C5-763D-A3E6-35C602F29616}"/>
              </a:ext>
            </a:extLst>
          </p:cNvPr>
          <p:cNvGrpSpPr/>
          <p:nvPr/>
        </p:nvGrpSpPr>
        <p:grpSpPr>
          <a:xfrm>
            <a:off x="878997" y="2935848"/>
            <a:ext cx="1472075" cy="202301"/>
            <a:chOff x="4644830" y="1889490"/>
            <a:chExt cx="1472075" cy="202301"/>
          </a:xfrm>
        </p:grpSpPr>
        <p:sp>
          <p:nvSpPr>
            <p:cNvPr id="64" name="Rectangle: Rounded Corners 63">
              <a:extLst>
                <a:ext uri="{FF2B5EF4-FFF2-40B4-BE49-F238E27FC236}">
                  <a16:creationId xmlns:a16="http://schemas.microsoft.com/office/drawing/2014/main" id="{D30871B2-DDED-2CEA-0C2F-3123BFC2F8DC}"/>
                </a:ext>
              </a:extLst>
            </p:cNvPr>
            <p:cNvSpPr/>
            <p:nvPr/>
          </p:nvSpPr>
          <p:spPr>
            <a:xfrm>
              <a:off x="4762207" y="1889490"/>
              <a:ext cx="1354698" cy="202301"/>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Nature Fundi Project</a:t>
              </a:r>
            </a:p>
          </p:txBody>
        </p:sp>
        <p:sp>
          <p:nvSpPr>
            <p:cNvPr id="65" name="Oval 64">
              <a:extLst>
                <a:ext uri="{FF2B5EF4-FFF2-40B4-BE49-F238E27FC236}">
                  <a16:creationId xmlns:a16="http://schemas.microsoft.com/office/drawing/2014/main" id="{55AC43DC-FA26-A257-1EA8-710C7334669F}"/>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66" name="Group 65">
            <a:extLst>
              <a:ext uri="{FF2B5EF4-FFF2-40B4-BE49-F238E27FC236}">
                <a16:creationId xmlns:a16="http://schemas.microsoft.com/office/drawing/2014/main" id="{CDE28090-DCD4-13A8-A97D-63C7642D82E5}"/>
              </a:ext>
            </a:extLst>
          </p:cNvPr>
          <p:cNvGrpSpPr/>
          <p:nvPr/>
        </p:nvGrpSpPr>
        <p:grpSpPr>
          <a:xfrm>
            <a:off x="3358221" y="1418298"/>
            <a:ext cx="1472075" cy="202301"/>
            <a:chOff x="4644830" y="1889490"/>
            <a:chExt cx="1472075" cy="202301"/>
          </a:xfrm>
        </p:grpSpPr>
        <p:sp>
          <p:nvSpPr>
            <p:cNvPr id="67" name="Rectangle: Rounded Corners 66">
              <a:extLst>
                <a:ext uri="{FF2B5EF4-FFF2-40B4-BE49-F238E27FC236}">
                  <a16:creationId xmlns:a16="http://schemas.microsoft.com/office/drawing/2014/main" id="{47FAEA3D-40E0-D8A6-28E7-4B4CE2464026}"/>
                </a:ext>
              </a:extLst>
            </p:cNvPr>
            <p:cNvSpPr/>
            <p:nvPr/>
          </p:nvSpPr>
          <p:spPr>
            <a:xfrm>
              <a:off x="4762207" y="1889490"/>
              <a:ext cx="1354698" cy="202301"/>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Planet Indonesia Project</a:t>
              </a:r>
            </a:p>
          </p:txBody>
        </p:sp>
        <p:sp>
          <p:nvSpPr>
            <p:cNvPr id="68" name="Oval 67">
              <a:extLst>
                <a:ext uri="{FF2B5EF4-FFF2-40B4-BE49-F238E27FC236}">
                  <a16:creationId xmlns:a16="http://schemas.microsoft.com/office/drawing/2014/main" id="{C5D6AF1E-4D03-2685-A4F8-36CADC12F375}"/>
                </a:ext>
              </a:extLst>
            </p:cNvPr>
            <p:cNvSpPr/>
            <p:nvPr/>
          </p:nvSpPr>
          <p:spPr>
            <a:xfrm>
              <a:off x="4644830" y="1895128"/>
              <a:ext cx="182746" cy="182746"/>
            </a:xfrm>
            <a:prstGeom prst="ellipse">
              <a:avLst/>
            </a:prstGeom>
            <a:solidFill>
              <a:srgbClr val="E74C3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77" name="Group 76">
            <a:extLst>
              <a:ext uri="{FF2B5EF4-FFF2-40B4-BE49-F238E27FC236}">
                <a16:creationId xmlns:a16="http://schemas.microsoft.com/office/drawing/2014/main" id="{CB5C6D85-278E-F610-737A-2776574440DA}"/>
              </a:ext>
            </a:extLst>
          </p:cNvPr>
          <p:cNvGrpSpPr/>
          <p:nvPr/>
        </p:nvGrpSpPr>
        <p:grpSpPr>
          <a:xfrm>
            <a:off x="5317501" y="2627732"/>
            <a:ext cx="1536115" cy="211864"/>
            <a:chOff x="4644830" y="1879928"/>
            <a:chExt cx="1536115" cy="211864"/>
          </a:xfrm>
        </p:grpSpPr>
        <p:sp>
          <p:nvSpPr>
            <p:cNvPr id="78" name="Rectangle: Rounded Corners 77">
              <a:extLst>
                <a:ext uri="{FF2B5EF4-FFF2-40B4-BE49-F238E27FC236}">
                  <a16:creationId xmlns:a16="http://schemas.microsoft.com/office/drawing/2014/main" id="{B1ECA6AF-61CC-0C6B-D1EB-B4410444887E}"/>
                </a:ext>
              </a:extLst>
            </p:cNvPr>
            <p:cNvSpPr/>
            <p:nvPr/>
          </p:nvSpPr>
          <p:spPr>
            <a:xfrm>
              <a:off x="4762206" y="1879928"/>
              <a:ext cx="1418739" cy="211864"/>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Helvetas RIPOMA Project</a:t>
              </a:r>
            </a:p>
          </p:txBody>
        </p:sp>
        <p:sp>
          <p:nvSpPr>
            <p:cNvPr id="79" name="Oval 78">
              <a:extLst>
                <a:ext uri="{FF2B5EF4-FFF2-40B4-BE49-F238E27FC236}">
                  <a16:creationId xmlns:a16="http://schemas.microsoft.com/office/drawing/2014/main" id="{22EEDE41-E7FB-881F-F6B5-A510EBE6A198}"/>
                </a:ext>
              </a:extLst>
            </p:cNvPr>
            <p:cNvSpPr/>
            <p:nvPr/>
          </p:nvSpPr>
          <p:spPr>
            <a:xfrm>
              <a:off x="4644830" y="1895128"/>
              <a:ext cx="182746" cy="182746"/>
            </a:xfrm>
            <a:prstGeom prst="ellipse">
              <a:avLst/>
            </a:prstGeom>
            <a:solidFill>
              <a:srgbClr val="7F8C8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sp>
        <p:nvSpPr>
          <p:cNvPr id="83" name="Isosceles Triangle 82">
            <a:extLst>
              <a:ext uri="{FF2B5EF4-FFF2-40B4-BE49-F238E27FC236}">
                <a16:creationId xmlns:a16="http://schemas.microsoft.com/office/drawing/2014/main" id="{811BCB45-5A37-B347-81DF-02445A0F0D28}"/>
              </a:ext>
            </a:extLst>
          </p:cNvPr>
          <p:cNvSpPr/>
          <p:nvPr/>
        </p:nvSpPr>
        <p:spPr>
          <a:xfrm rot="5400000">
            <a:off x="8070182" y="3862825"/>
            <a:ext cx="475734" cy="356968"/>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tx1"/>
              </a:solidFill>
            </a:endParaRPr>
          </a:p>
        </p:txBody>
      </p:sp>
      <p:sp>
        <p:nvSpPr>
          <p:cNvPr id="84" name="Rectangle 83">
            <a:extLst>
              <a:ext uri="{FF2B5EF4-FFF2-40B4-BE49-F238E27FC236}">
                <a16:creationId xmlns:a16="http://schemas.microsoft.com/office/drawing/2014/main" id="{6FDFD848-B3BB-B766-D4C4-3683A5608F9F}"/>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dirty="0"/>
              <a:t>Small-scale producers are vital for sustainability yet underserved with green financial instruments, presenting an opportunity to channel resources efficiently and improve their resource use.</a:t>
            </a:r>
          </a:p>
        </p:txBody>
      </p:sp>
      <p:sp>
        <p:nvSpPr>
          <p:cNvPr id="4" name="Rectangle 3">
            <a:extLst>
              <a:ext uri="{FF2B5EF4-FFF2-40B4-BE49-F238E27FC236}">
                <a16:creationId xmlns:a16="http://schemas.microsoft.com/office/drawing/2014/main" id="{3ABC117F-C324-268A-3138-43A00615080D}"/>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17</a:t>
            </a:r>
          </a:p>
        </p:txBody>
      </p:sp>
      <p:grpSp>
        <p:nvGrpSpPr>
          <p:cNvPr id="30" name="Group 29">
            <a:extLst>
              <a:ext uri="{FF2B5EF4-FFF2-40B4-BE49-F238E27FC236}">
                <a16:creationId xmlns:a16="http://schemas.microsoft.com/office/drawing/2014/main" id="{B0B51512-986E-3845-EFE0-CB861C64A6D0}"/>
              </a:ext>
            </a:extLst>
          </p:cNvPr>
          <p:cNvGrpSpPr/>
          <p:nvPr/>
        </p:nvGrpSpPr>
        <p:grpSpPr>
          <a:xfrm>
            <a:off x="3171073" y="1017678"/>
            <a:ext cx="5425200" cy="2714004"/>
            <a:chOff x="2629101" y="1062042"/>
            <a:chExt cx="5425200" cy="2714004"/>
          </a:xfrm>
        </p:grpSpPr>
        <p:sp>
          <p:nvSpPr>
            <p:cNvPr id="29" name="Rectangle: Rounded Corners 28">
              <a:extLst>
                <a:ext uri="{FF2B5EF4-FFF2-40B4-BE49-F238E27FC236}">
                  <a16:creationId xmlns:a16="http://schemas.microsoft.com/office/drawing/2014/main" id="{ECA90E4C-0D6C-BCB2-36F0-F6649BC7F91C}"/>
                </a:ext>
              </a:extLst>
            </p:cNvPr>
            <p:cNvSpPr/>
            <p:nvPr/>
          </p:nvSpPr>
          <p:spPr>
            <a:xfrm>
              <a:off x="2629101" y="1062042"/>
              <a:ext cx="5425200" cy="549588"/>
            </a:xfrm>
            <a:prstGeom prst="roundRect">
              <a:avLst>
                <a:gd name="adj" fmla="val 10633"/>
              </a:avLst>
            </a:prstGeom>
            <a:solidFill>
              <a:schemeClr val="bg1">
                <a:lumMod val="95000"/>
              </a:schemeClr>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29BB6CDC-64A0-A2CF-21AB-3505F38D845D}"/>
                </a:ext>
              </a:extLst>
            </p:cNvPr>
            <p:cNvSpPr/>
            <p:nvPr/>
          </p:nvSpPr>
          <p:spPr>
            <a:xfrm>
              <a:off x="2629492" y="1970935"/>
              <a:ext cx="5424809" cy="1805111"/>
            </a:xfrm>
            <a:prstGeom prst="roundRect">
              <a:avLst>
                <a:gd name="adj" fmla="val 729"/>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a:extLst>
                <a:ext uri="{FF2B5EF4-FFF2-40B4-BE49-F238E27FC236}">
                  <a16:creationId xmlns:a16="http://schemas.microsoft.com/office/drawing/2014/main" id="{A64FAE62-6FE4-C43F-1BFB-5FCF737915AD}"/>
                </a:ext>
              </a:extLst>
            </p:cNvPr>
            <p:cNvGrpSpPr/>
            <p:nvPr/>
          </p:nvGrpSpPr>
          <p:grpSpPr>
            <a:xfrm>
              <a:off x="2667000" y="2019082"/>
              <a:ext cx="5317548" cy="1716477"/>
              <a:chOff x="2667000" y="2019082"/>
              <a:chExt cx="5317548" cy="1716477"/>
            </a:xfrm>
          </p:grpSpPr>
          <p:sp>
            <p:nvSpPr>
              <p:cNvPr id="10" name="Rectangle: Rounded Corners 9">
                <a:extLst>
                  <a:ext uri="{FF2B5EF4-FFF2-40B4-BE49-F238E27FC236}">
                    <a16:creationId xmlns:a16="http://schemas.microsoft.com/office/drawing/2014/main" id="{9B249EAD-805A-8E65-2B9E-DA5B6BBAD19D}"/>
                  </a:ext>
                </a:extLst>
              </p:cNvPr>
              <p:cNvSpPr/>
              <p:nvPr/>
            </p:nvSpPr>
            <p:spPr>
              <a:xfrm>
                <a:off x="2667000" y="2024624"/>
                <a:ext cx="1260000" cy="502209"/>
              </a:xfrm>
              <a:prstGeom prst="roundRect">
                <a:avLst>
                  <a:gd name="adj" fmla="val 10063"/>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Savings Instruments</a:t>
                </a:r>
              </a:p>
            </p:txBody>
          </p:sp>
          <p:sp>
            <p:nvSpPr>
              <p:cNvPr id="11" name="Rectangle: Rounded Corners 10">
                <a:extLst>
                  <a:ext uri="{FF2B5EF4-FFF2-40B4-BE49-F238E27FC236}">
                    <a16:creationId xmlns:a16="http://schemas.microsoft.com/office/drawing/2014/main" id="{0230F52D-C1D2-F4E5-D550-3F86B5561359}"/>
                  </a:ext>
                </a:extLst>
              </p:cNvPr>
              <p:cNvSpPr/>
              <p:nvPr/>
            </p:nvSpPr>
            <p:spPr>
              <a:xfrm>
                <a:off x="4019516" y="2019083"/>
                <a:ext cx="1260000" cy="502209"/>
              </a:xfrm>
              <a:prstGeom prst="roundRect">
                <a:avLst>
                  <a:gd name="adj" fmla="val 10063"/>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Credit Instruments</a:t>
                </a:r>
              </a:p>
            </p:txBody>
          </p:sp>
          <p:sp>
            <p:nvSpPr>
              <p:cNvPr id="12" name="Rectangle: Rounded Corners 11">
                <a:extLst>
                  <a:ext uri="{FF2B5EF4-FFF2-40B4-BE49-F238E27FC236}">
                    <a16:creationId xmlns:a16="http://schemas.microsoft.com/office/drawing/2014/main" id="{32FC63A4-5ADE-381C-A261-B7F627C60A31}"/>
                  </a:ext>
                </a:extLst>
              </p:cNvPr>
              <p:cNvSpPr/>
              <p:nvPr/>
            </p:nvSpPr>
            <p:spPr>
              <a:xfrm>
                <a:off x="5372032" y="2019082"/>
                <a:ext cx="1260000" cy="502209"/>
              </a:xfrm>
              <a:prstGeom prst="roundRect">
                <a:avLst>
                  <a:gd name="adj" fmla="val 10063"/>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Grant Instruments</a:t>
                </a:r>
              </a:p>
            </p:txBody>
          </p:sp>
          <p:sp>
            <p:nvSpPr>
              <p:cNvPr id="13" name="Rectangle: Rounded Corners 12">
                <a:extLst>
                  <a:ext uri="{FF2B5EF4-FFF2-40B4-BE49-F238E27FC236}">
                    <a16:creationId xmlns:a16="http://schemas.microsoft.com/office/drawing/2014/main" id="{3D6C5D36-12E6-8CB9-9807-A7581DEF52DE}"/>
                  </a:ext>
                </a:extLst>
              </p:cNvPr>
              <p:cNvSpPr/>
              <p:nvPr/>
            </p:nvSpPr>
            <p:spPr>
              <a:xfrm>
                <a:off x="6724548" y="2019082"/>
                <a:ext cx="1260000" cy="502209"/>
              </a:xfrm>
              <a:prstGeom prst="roundRect">
                <a:avLst>
                  <a:gd name="adj" fmla="val 10063"/>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Insurance Instruments</a:t>
                </a:r>
              </a:p>
            </p:txBody>
          </p:sp>
          <p:sp>
            <p:nvSpPr>
              <p:cNvPr id="14" name="Rectangle: Rounded Corners 13">
                <a:extLst>
                  <a:ext uri="{FF2B5EF4-FFF2-40B4-BE49-F238E27FC236}">
                    <a16:creationId xmlns:a16="http://schemas.microsoft.com/office/drawing/2014/main" id="{D16E3D07-28BE-8C87-80D4-50A4FA2873F7}"/>
                  </a:ext>
                </a:extLst>
              </p:cNvPr>
              <p:cNvSpPr/>
              <p:nvPr/>
            </p:nvSpPr>
            <p:spPr>
              <a:xfrm>
                <a:off x="2667000" y="2608764"/>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ASCAs (VSLA)</a:t>
                </a:r>
              </a:p>
            </p:txBody>
          </p:sp>
          <p:sp>
            <p:nvSpPr>
              <p:cNvPr id="15" name="Rectangle: Rounded Corners 14">
                <a:extLst>
                  <a:ext uri="{FF2B5EF4-FFF2-40B4-BE49-F238E27FC236}">
                    <a16:creationId xmlns:a16="http://schemas.microsoft.com/office/drawing/2014/main" id="{946BE605-E76E-B922-D259-254AEDF3C1B8}"/>
                  </a:ext>
                </a:extLst>
              </p:cNvPr>
              <p:cNvSpPr/>
              <p:nvPr/>
            </p:nvSpPr>
            <p:spPr>
              <a:xfrm>
                <a:off x="2667000" y="3003009"/>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Innovation space</a:t>
                </a:r>
              </a:p>
            </p:txBody>
          </p:sp>
          <p:sp>
            <p:nvSpPr>
              <p:cNvPr id="16" name="Rectangle: Rounded Corners 15">
                <a:extLst>
                  <a:ext uri="{FF2B5EF4-FFF2-40B4-BE49-F238E27FC236}">
                    <a16:creationId xmlns:a16="http://schemas.microsoft.com/office/drawing/2014/main" id="{DC2E4535-C5D0-20BD-4059-53F056092735}"/>
                  </a:ext>
                </a:extLst>
              </p:cNvPr>
              <p:cNvSpPr/>
              <p:nvPr/>
            </p:nvSpPr>
            <p:spPr>
              <a:xfrm>
                <a:off x="4019516" y="2608764"/>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VSLA (ASCA)</a:t>
                </a:r>
              </a:p>
            </p:txBody>
          </p:sp>
          <p:sp>
            <p:nvSpPr>
              <p:cNvPr id="17" name="Rectangle: Rounded Corners 16">
                <a:extLst>
                  <a:ext uri="{FF2B5EF4-FFF2-40B4-BE49-F238E27FC236}">
                    <a16:creationId xmlns:a16="http://schemas.microsoft.com/office/drawing/2014/main" id="{7F8D8F20-5443-5521-DCE1-54AAE8A975CD}"/>
                  </a:ext>
                </a:extLst>
              </p:cNvPr>
              <p:cNvSpPr/>
              <p:nvPr/>
            </p:nvSpPr>
            <p:spPr>
              <a:xfrm>
                <a:off x="4019516" y="3003008"/>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Community eco-credit</a:t>
                </a:r>
              </a:p>
            </p:txBody>
          </p:sp>
          <p:sp>
            <p:nvSpPr>
              <p:cNvPr id="18" name="Rectangle: Rounded Corners 17">
                <a:extLst>
                  <a:ext uri="{FF2B5EF4-FFF2-40B4-BE49-F238E27FC236}">
                    <a16:creationId xmlns:a16="http://schemas.microsoft.com/office/drawing/2014/main" id="{9AE2F23F-A813-BD25-40EF-2AECB33FEE0E}"/>
                  </a:ext>
                </a:extLst>
              </p:cNvPr>
              <p:cNvSpPr/>
              <p:nvPr/>
            </p:nvSpPr>
            <p:spPr>
              <a:xfrm>
                <a:off x="5372032" y="2608763"/>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Payments for ES</a:t>
                </a:r>
              </a:p>
            </p:txBody>
          </p:sp>
          <p:sp>
            <p:nvSpPr>
              <p:cNvPr id="19" name="Rectangle: Rounded Corners 18">
                <a:extLst>
                  <a:ext uri="{FF2B5EF4-FFF2-40B4-BE49-F238E27FC236}">
                    <a16:creationId xmlns:a16="http://schemas.microsoft.com/office/drawing/2014/main" id="{17E8E2A4-82CB-57A7-5D0F-524C7CA94C9E}"/>
                  </a:ext>
                </a:extLst>
              </p:cNvPr>
              <p:cNvSpPr/>
              <p:nvPr/>
            </p:nvSpPr>
            <p:spPr>
              <a:xfrm>
                <a:off x="5372032" y="3003007"/>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Conditional CCTs</a:t>
                </a:r>
              </a:p>
            </p:txBody>
          </p:sp>
          <p:sp>
            <p:nvSpPr>
              <p:cNvPr id="20" name="Rectangle: Rounded Corners 19">
                <a:extLst>
                  <a:ext uri="{FF2B5EF4-FFF2-40B4-BE49-F238E27FC236}">
                    <a16:creationId xmlns:a16="http://schemas.microsoft.com/office/drawing/2014/main" id="{D1600069-9DB3-1B81-A4DB-EEF54C89ADB6}"/>
                  </a:ext>
                </a:extLst>
              </p:cNvPr>
              <p:cNvSpPr/>
              <p:nvPr/>
            </p:nvSpPr>
            <p:spPr>
              <a:xfrm>
                <a:off x="6724548" y="2608762"/>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Emergency Funds</a:t>
                </a:r>
              </a:p>
            </p:txBody>
          </p:sp>
          <p:sp>
            <p:nvSpPr>
              <p:cNvPr id="21" name="Rectangle: Rounded Corners 20">
                <a:extLst>
                  <a:ext uri="{FF2B5EF4-FFF2-40B4-BE49-F238E27FC236}">
                    <a16:creationId xmlns:a16="http://schemas.microsoft.com/office/drawing/2014/main" id="{E15358DF-6CBB-1964-B9A5-D4864A6E1B5D}"/>
                  </a:ext>
                </a:extLst>
              </p:cNvPr>
              <p:cNvSpPr/>
              <p:nvPr/>
            </p:nvSpPr>
            <p:spPr>
              <a:xfrm>
                <a:off x="6724548" y="3003006"/>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Innovation Space</a:t>
                </a:r>
              </a:p>
            </p:txBody>
          </p:sp>
          <p:sp>
            <p:nvSpPr>
              <p:cNvPr id="22" name="Rectangle: Rounded Corners 21">
                <a:extLst>
                  <a:ext uri="{FF2B5EF4-FFF2-40B4-BE49-F238E27FC236}">
                    <a16:creationId xmlns:a16="http://schemas.microsoft.com/office/drawing/2014/main" id="{33886D71-1618-4E10-2B8D-2A71D1224BF2}"/>
                  </a:ext>
                </a:extLst>
              </p:cNvPr>
              <p:cNvSpPr/>
              <p:nvPr/>
            </p:nvSpPr>
            <p:spPr>
              <a:xfrm>
                <a:off x="4019516" y="3411012"/>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Innovation space</a:t>
                </a:r>
              </a:p>
            </p:txBody>
          </p:sp>
          <p:sp>
            <p:nvSpPr>
              <p:cNvPr id="31" name="Rectangle: Rounded Corners 30">
                <a:extLst>
                  <a:ext uri="{FF2B5EF4-FFF2-40B4-BE49-F238E27FC236}">
                    <a16:creationId xmlns:a16="http://schemas.microsoft.com/office/drawing/2014/main" id="{70982D46-7079-4156-E4E6-CE1A72C81E3B}"/>
                  </a:ext>
                </a:extLst>
              </p:cNvPr>
              <p:cNvSpPr/>
              <p:nvPr/>
            </p:nvSpPr>
            <p:spPr>
              <a:xfrm>
                <a:off x="5372032" y="3397251"/>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Innovation space</a:t>
                </a:r>
              </a:p>
            </p:txBody>
          </p:sp>
          <p:sp>
            <p:nvSpPr>
              <p:cNvPr id="32" name="Rectangle: Rounded Corners 31">
                <a:extLst>
                  <a:ext uri="{FF2B5EF4-FFF2-40B4-BE49-F238E27FC236}">
                    <a16:creationId xmlns:a16="http://schemas.microsoft.com/office/drawing/2014/main" id="{E5219F07-0942-2AC2-5C9C-4A1059ADB50E}"/>
                  </a:ext>
                </a:extLst>
              </p:cNvPr>
              <p:cNvSpPr/>
              <p:nvPr/>
            </p:nvSpPr>
            <p:spPr>
              <a:xfrm>
                <a:off x="2667000" y="3411012"/>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Innovation space</a:t>
                </a:r>
              </a:p>
            </p:txBody>
          </p:sp>
          <p:sp>
            <p:nvSpPr>
              <p:cNvPr id="33" name="Rectangle: Rounded Corners 32">
                <a:extLst>
                  <a:ext uri="{FF2B5EF4-FFF2-40B4-BE49-F238E27FC236}">
                    <a16:creationId xmlns:a16="http://schemas.microsoft.com/office/drawing/2014/main" id="{1D7F2D50-3B87-6204-6986-86A4FAAD69DE}"/>
                  </a:ext>
                </a:extLst>
              </p:cNvPr>
              <p:cNvSpPr/>
              <p:nvPr/>
            </p:nvSpPr>
            <p:spPr>
              <a:xfrm>
                <a:off x="6724548" y="3397251"/>
                <a:ext cx="1260000" cy="324547"/>
              </a:xfrm>
              <a:prstGeom prst="roundRect">
                <a:avLst>
                  <a:gd name="adj" fmla="val 1006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Innovation space</a:t>
                </a:r>
              </a:p>
            </p:txBody>
          </p:sp>
        </p:grpSp>
        <p:grpSp>
          <p:nvGrpSpPr>
            <p:cNvPr id="28" name="Group 27">
              <a:extLst>
                <a:ext uri="{FF2B5EF4-FFF2-40B4-BE49-F238E27FC236}">
                  <a16:creationId xmlns:a16="http://schemas.microsoft.com/office/drawing/2014/main" id="{090B3F62-BD99-50ED-7B21-41B39FEE0EA5}"/>
                </a:ext>
              </a:extLst>
            </p:cNvPr>
            <p:cNvGrpSpPr/>
            <p:nvPr/>
          </p:nvGrpSpPr>
          <p:grpSpPr>
            <a:xfrm>
              <a:off x="2771130" y="1105757"/>
              <a:ext cx="5141143" cy="466457"/>
              <a:chOff x="2829429" y="1052872"/>
              <a:chExt cx="5141143" cy="466457"/>
            </a:xfrm>
          </p:grpSpPr>
          <p:sp>
            <p:nvSpPr>
              <p:cNvPr id="25" name="Rectangle: Rounded Corners 24">
                <a:extLst>
                  <a:ext uri="{FF2B5EF4-FFF2-40B4-BE49-F238E27FC236}">
                    <a16:creationId xmlns:a16="http://schemas.microsoft.com/office/drawing/2014/main" id="{81694769-7CC4-4E18-8189-32CBCF5D3D52}"/>
                  </a:ext>
                </a:extLst>
              </p:cNvPr>
              <p:cNvSpPr/>
              <p:nvPr/>
            </p:nvSpPr>
            <p:spPr>
              <a:xfrm>
                <a:off x="2829429" y="1059760"/>
                <a:ext cx="1656000" cy="459569"/>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Public Funding Mechanism</a:t>
                </a:r>
              </a:p>
            </p:txBody>
          </p:sp>
          <p:sp>
            <p:nvSpPr>
              <p:cNvPr id="26" name="Rectangle: Rounded Corners 25">
                <a:extLst>
                  <a:ext uri="{FF2B5EF4-FFF2-40B4-BE49-F238E27FC236}">
                    <a16:creationId xmlns:a16="http://schemas.microsoft.com/office/drawing/2014/main" id="{6BD991AE-8E42-B7C3-C6F4-C7F4E7D8F851}"/>
                  </a:ext>
                </a:extLst>
              </p:cNvPr>
              <p:cNvSpPr/>
              <p:nvPr/>
            </p:nvSpPr>
            <p:spPr>
              <a:xfrm>
                <a:off x="4572000" y="1052872"/>
                <a:ext cx="1656000" cy="459569"/>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Philanthropy Funding Mechanism</a:t>
                </a:r>
              </a:p>
            </p:txBody>
          </p:sp>
          <p:sp>
            <p:nvSpPr>
              <p:cNvPr id="27" name="Rectangle: Rounded Corners 26">
                <a:extLst>
                  <a:ext uri="{FF2B5EF4-FFF2-40B4-BE49-F238E27FC236}">
                    <a16:creationId xmlns:a16="http://schemas.microsoft.com/office/drawing/2014/main" id="{8F366553-DE4A-A482-13EC-1F3CF84B5047}"/>
                  </a:ext>
                </a:extLst>
              </p:cNvPr>
              <p:cNvSpPr/>
              <p:nvPr/>
            </p:nvSpPr>
            <p:spPr>
              <a:xfrm>
                <a:off x="6314572" y="1053947"/>
                <a:ext cx="1656000" cy="459569"/>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Crowd Funding Mechanism</a:t>
                </a:r>
              </a:p>
            </p:txBody>
          </p:sp>
        </p:grpSp>
      </p:grpSp>
      <p:sp>
        <p:nvSpPr>
          <p:cNvPr id="34" name="Rectangle: Rounded Corners 33">
            <a:extLst>
              <a:ext uri="{FF2B5EF4-FFF2-40B4-BE49-F238E27FC236}">
                <a16:creationId xmlns:a16="http://schemas.microsoft.com/office/drawing/2014/main" id="{9A152849-692D-A6CF-82D2-1C64C926E285}"/>
              </a:ext>
            </a:extLst>
          </p:cNvPr>
          <p:cNvSpPr/>
          <p:nvPr/>
        </p:nvSpPr>
        <p:spPr>
          <a:xfrm>
            <a:off x="3171073" y="3999348"/>
            <a:ext cx="5425200" cy="549588"/>
          </a:xfrm>
          <a:prstGeom prst="roundRect">
            <a:avLst>
              <a:gd name="adj" fmla="val 10633"/>
            </a:avLst>
          </a:prstGeom>
          <a:solidFill>
            <a:schemeClr val="bg1">
              <a:lumMod val="95000"/>
            </a:schemeClr>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solidFill>
                  <a:schemeClr val="tx1"/>
                </a:solidFill>
              </a:rPr>
              <a:t>Informal Financial Self-Help Groups</a:t>
            </a:r>
          </a:p>
        </p:txBody>
      </p:sp>
      <p:sp>
        <p:nvSpPr>
          <p:cNvPr id="35" name="Rectangle: Rounded Corners 34">
            <a:extLst>
              <a:ext uri="{FF2B5EF4-FFF2-40B4-BE49-F238E27FC236}">
                <a16:creationId xmlns:a16="http://schemas.microsoft.com/office/drawing/2014/main" id="{8CA4A54F-42B1-50C4-D758-CF310A3B38B1}"/>
              </a:ext>
            </a:extLst>
          </p:cNvPr>
          <p:cNvSpPr/>
          <p:nvPr/>
        </p:nvSpPr>
        <p:spPr>
          <a:xfrm>
            <a:off x="597400" y="1017678"/>
            <a:ext cx="2294103" cy="572700"/>
          </a:xfrm>
          <a:prstGeom prst="roundRect">
            <a:avLst>
              <a:gd name="adj" fmla="val 5085"/>
            </a:avLst>
          </a:prstGeom>
          <a:solidFill>
            <a:schemeClr val="bg1">
              <a:lumMod val="95000"/>
            </a:schemeClr>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a:solidFill>
                  <a:schemeClr val="tx1"/>
                </a:solidFill>
              </a:rPr>
              <a:t>Opportunity 1: </a:t>
            </a:r>
            <a:r>
              <a:rPr lang="en-GB" sz="1000">
                <a:solidFill>
                  <a:schemeClr val="tx1"/>
                </a:solidFill>
              </a:rPr>
              <a:t>develop a steady funding mechanism</a:t>
            </a:r>
          </a:p>
        </p:txBody>
      </p:sp>
      <p:sp>
        <p:nvSpPr>
          <p:cNvPr id="37" name="Rectangle: Rounded Corners 36">
            <a:extLst>
              <a:ext uri="{FF2B5EF4-FFF2-40B4-BE49-F238E27FC236}">
                <a16:creationId xmlns:a16="http://schemas.microsoft.com/office/drawing/2014/main" id="{BF6B8C5F-A0A4-4C06-0A0A-14C2BE4D96DC}"/>
              </a:ext>
            </a:extLst>
          </p:cNvPr>
          <p:cNvSpPr/>
          <p:nvPr/>
        </p:nvSpPr>
        <p:spPr>
          <a:xfrm>
            <a:off x="616888" y="3987792"/>
            <a:ext cx="2294103" cy="572700"/>
          </a:xfrm>
          <a:prstGeom prst="roundRect">
            <a:avLst>
              <a:gd name="adj" fmla="val 5085"/>
            </a:avLst>
          </a:prstGeom>
          <a:solidFill>
            <a:schemeClr val="bg1">
              <a:lumMod val="95000"/>
            </a:schemeClr>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b="1">
                <a:solidFill>
                  <a:schemeClr val="tx1"/>
                </a:solidFill>
              </a:rPr>
              <a:t>Opportunity3: </a:t>
            </a:r>
            <a:r>
              <a:rPr lang="en-GB" sz="1050">
                <a:solidFill>
                  <a:schemeClr val="tx1"/>
                </a:solidFill>
              </a:rPr>
              <a:t>Develop the mechanism by which groups access instruments and funds.</a:t>
            </a:r>
          </a:p>
        </p:txBody>
      </p:sp>
      <p:pic>
        <p:nvPicPr>
          <p:cNvPr id="40" name="Graphic 39" descr="Warning outline">
            <a:extLst>
              <a:ext uri="{FF2B5EF4-FFF2-40B4-BE49-F238E27FC236}">
                <a16:creationId xmlns:a16="http://schemas.microsoft.com/office/drawing/2014/main" id="{B184CDEA-DE0D-B1EE-BCB9-FBD54769E6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4548" y="2776795"/>
            <a:ext cx="914400" cy="914400"/>
          </a:xfrm>
          <a:prstGeom prst="rect">
            <a:avLst/>
          </a:prstGeom>
        </p:spPr>
      </p:pic>
      <p:pic>
        <p:nvPicPr>
          <p:cNvPr id="45" name="Graphic 44" descr="Meeting with solid fill">
            <a:extLst>
              <a:ext uri="{FF2B5EF4-FFF2-40B4-BE49-F238E27FC236}">
                <a16:creationId xmlns:a16="http://schemas.microsoft.com/office/drawing/2014/main" id="{04C68D05-CB83-B9F1-8B2E-F3A1C2C769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1580" y="2958642"/>
            <a:ext cx="235751" cy="235751"/>
          </a:xfrm>
          <a:prstGeom prst="rect">
            <a:avLst/>
          </a:prstGeom>
        </p:spPr>
      </p:pic>
      <p:grpSp>
        <p:nvGrpSpPr>
          <p:cNvPr id="148" name="Group 147">
            <a:extLst>
              <a:ext uri="{FF2B5EF4-FFF2-40B4-BE49-F238E27FC236}">
                <a16:creationId xmlns:a16="http://schemas.microsoft.com/office/drawing/2014/main" id="{62D5E5B2-50E1-4F72-1E73-50B85563A11E}"/>
              </a:ext>
            </a:extLst>
          </p:cNvPr>
          <p:cNvGrpSpPr/>
          <p:nvPr/>
        </p:nvGrpSpPr>
        <p:grpSpPr>
          <a:xfrm>
            <a:off x="3050931" y="3398299"/>
            <a:ext cx="4280475" cy="235751"/>
            <a:chOff x="2765231" y="3545172"/>
            <a:chExt cx="4280475" cy="235751"/>
          </a:xfrm>
        </p:grpSpPr>
        <p:grpSp>
          <p:nvGrpSpPr>
            <p:cNvPr id="52" name="Group 51">
              <a:extLst>
                <a:ext uri="{FF2B5EF4-FFF2-40B4-BE49-F238E27FC236}">
                  <a16:creationId xmlns:a16="http://schemas.microsoft.com/office/drawing/2014/main" id="{C0DB9F50-FB19-7B12-7BBC-45BD9E57C6A9}"/>
                </a:ext>
              </a:extLst>
            </p:cNvPr>
            <p:cNvGrpSpPr/>
            <p:nvPr/>
          </p:nvGrpSpPr>
          <p:grpSpPr>
            <a:xfrm>
              <a:off x="2765231" y="3545172"/>
              <a:ext cx="235751" cy="235751"/>
              <a:chOff x="2507010" y="3360724"/>
              <a:chExt cx="235751" cy="235751"/>
            </a:xfrm>
          </p:grpSpPr>
          <p:sp>
            <p:nvSpPr>
              <p:cNvPr id="53" name="Oval 52">
                <a:extLst>
                  <a:ext uri="{FF2B5EF4-FFF2-40B4-BE49-F238E27FC236}">
                    <a16:creationId xmlns:a16="http://schemas.microsoft.com/office/drawing/2014/main" id="{AB831D4A-E5B3-7D21-999C-73B3D269E45B}"/>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54" name="Graphic 53" descr="Puzzle pieces with solid fill">
                <a:extLst>
                  <a:ext uri="{FF2B5EF4-FFF2-40B4-BE49-F238E27FC236}">
                    <a16:creationId xmlns:a16="http://schemas.microsoft.com/office/drawing/2014/main" id="{8978F0B9-9A58-31C8-0A0C-BBB753B961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55" name="Group 54">
              <a:extLst>
                <a:ext uri="{FF2B5EF4-FFF2-40B4-BE49-F238E27FC236}">
                  <a16:creationId xmlns:a16="http://schemas.microsoft.com/office/drawing/2014/main" id="{F8CF4456-66F6-1B16-5C64-2D6EC3C2EF54}"/>
                </a:ext>
              </a:extLst>
            </p:cNvPr>
            <p:cNvGrpSpPr/>
            <p:nvPr/>
          </p:nvGrpSpPr>
          <p:grpSpPr>
            <a:xfrm>
              <a:off x="4111655" y="3545172"/>
              <a:ext cx="235751" cy="235751"/>
              <a:chOff x="2507010" y="3360724"/>
              <a:chExt cx="235751" cy="235751"/>
            </a:xfrm>
          </p:grpSpPr>
          <p:sp>
            <p:nvSpPr>
              <p:cNvPr id="56" name="Oval 55">
                <a:extLst>
                  <a:ext uri="{FF2B5EF4-FFF2-40B4-BE49-F238E27FC236}">
                    <a16:creationId xmlns:a16="http://schemas.microsoft.com/office/drawing/2014/main" id="{F3D1C619-98BE-503C-F691-B4DB380AB8B2}"/>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57" name="Graphic 56" descr="Puzzle pieces with solid fill">
                <a:extLst>
                  <a:ext uri="{FF2B5EF4-FFF2-40B4-BE49-F238E27FC236}">
                    <a16:creationId xmlns:a16="http://schemas.microsoft.com/office/drawing/2014/main" id="{CC9AFAA0-D3D5-55A5-BC0F-C0D2E4F825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58" name="Group 57">
              <a:extLst>
                <a:ext uri="{FF2B5EF4-FFF2-40B4-BE49-F238E27FC236}">
                  <a16:creationId xmlns:a16="http://schemas.microsoft.com/office/drawing/2014/main" id="{1A518BAF-906A-465C-667C-3F3A4F2292C6}"/>
                </a:ext>
              </a:extLst>
            </p:cNvPr>
            <p:cNvGrpSpPr/>
            <p:nvPr/>
          </p:nvGrpSpPr>
          <p:grpSpPr>
            <a:xfrm>
              <a:off x="5470918" y="3545172"/>
              <a:ext cx="235751" cy="235751"/>
              <a:chOff x="2507010" y="3360724"/>
              <a:chExt cx="235751" cy="235751"/>
            </a:xfrm>
          </p:grpSpPr>
          <p:sp>
            <p:nvSpPr>
              <p:cNvPr id="59" name="Oval 58">
                <a:extLst>
                  <a:ext uri="{FF2B5EF4-FFF2-40B4-BE49-F238E27FC236}">
                    <a16:creationId xmlns:a16="http://schemas.microsoft.com/office/drawing/2014/main" id="{DB4A0798-AD46-F879-6177-6899A501BCAA}"/>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60" name="Graphic 59" descr="Puzzle pieces with solid fill">
                <a:extLst>
                  <a:ext uri="{FF2B5EF4-FFF2-40B4-BE49-F238E27FC236}">
                    <a16:creationId xmlns:a16="http://schemas.microsoft.com/office/drawing/2014/main" id="{CA37B771-F36D-D9BB-00F9-4904B24AA9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131" name="Group 130">
              <a:extLst>
                <a:ext uri="{FF2B5EF4-FFF2-40B4-BE49-F238E27FC236}">
                  <a16:creationId xmlns:a16="http://schemas.microsoft.com/office/drawing/2014/main" id="{6F5ACCBB-0EC2-B4D2-D2B1-4F8F44B44C76}"/>
                </a:ext>
              </a:extLst>
            </p:cNvPr>
            <p:cNvGrpSpPr/>
            <p:nvPr/>
          </p:nvGrpSpPr>
          <p:grpSpPr>
            <a:xfrm>
              <a:off x="6809955" y="3545172"/>
              <a:ext cx="235751" cy="235751"/>
              <a:chOff x="2507010" y="3360724"/>
              <a:chExt cx="235751" cy="235751"/>
            </a:xfrm>
          </p:grpSpPr>
          <p:sp>
            <p:nvSpPr>
              <p:cNvPr id="132" name="Oval 131">
                <a:extLst>
                  <a:ext uri="{FF2B5EF4-FFF2-40B4-BE49-F238E27FC236}">
                    <a16:creationId xmlns:a16="http://schemas.microsoft.com/office/drawing/2014/main" id="{714C245F-D3FB-03E9-EA14-DE70D5B1682C}"/>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dirty="0"/>
              </a:p>
            </p:txBody>
          </p:sp>
          <p:pic>
            <p:nvPicPr>
              <p:cNvPr id="133" name="Graphic 132" descr="Puzzle pieces with solid fill">
                <a:extLst>
                  <a:ext uri="{FF2B5EF4-FFF2-40B4-BE49-F238E27FC236}">
                    <a16:creationId xmlns:a16="http://schemas.microsoft.com/office/drawing/2014/main" id="{078CEB9C-EFFC-3DBA-7737-314415EB47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grpSp>
        <p:nvGrpSpPr>
          <p:cNvPr id="176" name="Group 175">
            <a:extLst>
              <a:ext uri="{FF2B5EF4-FFF2-40B4-BE49-F238E27FC236}">
                <a16:creationId xmlns:a16="http://schemas.microsoft.com/office/drawing/2014/main" id="{8C22DA25-6C28-D799-6138-B4958F2503C4}"/>
              </a:ext>
            </a:extLst>
          </p:cNvPr>
          <p:cNvGrpSpPr/>
          <p:nvPr/>
        </p:nvGrpSpPr>
        <p:grpSpPr>
          <a:xfrm>
            <a:off x="311700" y="1978715"/>
            <a:ext cx="2599291" cy="572700"/>
            <a:chOff x="26000" y="2125588"/>
            <a:chExt cx="2599291" cy="572700"/>
          </a:xfrm>
        </p:grpSpPr>
        <p:sp>
          <p:nvSpPr>
            <p:cNvPr id="36" name="Rectangle: Rounded Corners 35">
              <a:extLst>
                <a:ext uri="{FF2B5EF4-FFF2-40B4-BE49-F238E27FC236}">
                  <a16:creationId xmlns:a16="http://schemas.microsoft.com/office/drawing/2014/main" id="{74B5E4E4-DF54-BDCD-0FD1-93BF903BEB70}"/>
                </a:ext>
              </a:extLst>
            </p:cNvPr>
            <p:cNvSpPr/>
            <p:nvPr/>
          </p:nvSpPr>
          <p:spPr>
            <a:xfrm>
              <a:off x="331188" y="2125588"/>
              <a:ext cx="2294103" cy="572700"/>
            </a:xfrm>
            <a:prstGeom prst="roundRect">
              <a:avLst>
                <a:gd name="adj" fmla="val 5085"/>
              </a:avLst>
            </a:prstGeom>
            <a:solidFill>
              <a:schemeClr val="bg1">
                <a:lumMod val="95000"/>
              </a:schemeClr>
            </a:solidFill>
            <a:ln w="3175">
              <a:solidFill>
                <a:srgbClr val="7F8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a:solidFill>
                    <a:schemeClr val="tx1"/>
                  </a:solidFill>
                </a:rPr>
                <a:t>Opportunity 2: </a:t>
              </a:r>
              <a:r>
                <a:rPr lang="en-GB" sz="1000">
                  <a:solidFill>
                    <a:schemeClr val="tx1"/>
                  </a:solidFill>
                </a:rPr>
                <a:t>Innovate and develop the range of green financial instruments available to groups</a:t>
              </a:r>
            </a:p>
          </p:txBody>
        </p:sp>
        <p:grpSp>
          <p:nvGrpSpPr>
            <p:cNvPr id="175" name="Group 174">
              <a:extLst>
                <a:ext uri="{FF2B5EF4-FFF2-40B4-BE49-F238E27FC236}">
                  <a16:creationId xmlns:a16="http://schemas.microsoft.com/office/drawing/2014/main" id="{EBF90997-8F91-AEEC-C0D5-EBCCBA4D6DCD}"/>
                </a:ext>
              </a:extLst>
            </p:cNvPr>
            <p:cNvGrpSpPr/>
            <p:nvPr/>
          </p:nvGrpSpPr>
          <p:grpSpPr>
            <a:xfrm>
              <a:off x="26000" y="2199266"/>
              <a:ext cx="425343" cy="425343"/>
              <a:chOff x="4967" y="2121591"/>
              <a:chExt cx="425343" cy="425343"/>
            </a:xfrm>
          </p:grpSpPr>
          <p:sp>
            <p:nvSpPr>
              <p:cNvPr id="146" name="Oval 145">
                <a:extLst>
                  <a:ext uri="{FF2B5EF4-FFF2-40B4-BE49-F238E27FC236}">
                    <a16:creationId xmlns:a16="http://schemas.microsoft.com/office/drawing/2014/main" id="{8FD98B3C-2301-4CFC-D80F-9E249A81B0DD}"/>
                  </a:ext>
                </a:extLst>
              </p:cNvPr>
              <p:cNvSpPr/>
              <p:nvPr/>
            </p:nvSpPr>
            <p:spPr>
              <a:xfrm>
                <a:off x="4967" y="2121591"/>
                <a:ext cx="425343" cy="425343"/>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47" name="Graphic 146" descr="Puzzle pieces with solid fill">
                <a:extLst>
                  <a:ext uri="{FF2B5EF4-FFF2-40B4-BE49-F238E27FC236}">
                    <a16:creationId xmlns:a16="http://schemas.microsoft.com/office/drawing/2014/main" id="{17566A86-D4D7-8696-2628-87FE8BD830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874" y="2143059"/>
                <a:ext cx="359595" cy="359595"/>
              </a:xfrm>
              <a:prstGeom prst="rect">
                <a:avLst/>
              </a:prstGeom>
            </p:spPr>
          </p:pic>
        </p:grpSp>
      </p:grpSp>
      <p:grpSp>
        <p:nvGrpSpPr>
          <p:cNvPr id="149" name="Group 148">
            <a:extLst>
              <a:ext uri="{FF2B5EF4-FFF2-40B4-BE49-F238E27FC236}">
                <a16:creationId xmlns:a16="http://schemas.microsoft.com/office/drawing/2014/main" id="{86569E34-5722-3F7F-7310-AC99FA240FE6}"/>
              </a:ext>
            </a:extLst>
          </p:cNvPr>
          <p:cNvGrpSpPr/>
          <p:nvPr/>
        </p:nvGrpSpPr>
        <p:grpSpPr>
          <a:xfrm>
            <a:off x="3058208" y="3001027"/>
            <a:ext cx="4280475" cy="235751"/>
            <a:chOff x="2765231" y="3545172"/>
            <a:chExt cx="4280475" cy="235751"/>
          </a:xfrm>
        </p:grpSpPr>
        <p:grpSp>
          <p:nvGrpSpPr>
            <p:cNvPr id="150" name="Group 149">
              <a:extLst>
                <a:ext uri="{FF2B5EF4-FFF2-40B4-BE49-F238E27FC236}">
                  <a16:creationId xmlns:a16="http://schemas.microsoft.com/office/drawing/2014/main" id="{D97EE9FD-557F-A56C-7507-CC3487D03681}"/>
                </a:ext>
              </a:extLst>
            </p:cNvPr>
            <p:cNvGrpSpPr/>
            <p:nvPr/>
          </p:nvGrpSpPr>
          <p:grpSpPr>
            <a:xfrm>
              <a:off x="2765231" y="3545172"/>
              <a:ext cx="235751" cy="235751"/>
              <a:chOff x="2507010" y="3360724"/>
              <a:chExt cx="235751" cy="235751"/>
            </a:xfrm>
          </p:grpSpPr>
          <p:sp>
            <p:nvSpPr>
              <p:cNvPr id="160" name="Oval 159">
                <a:extLst>
                  <a:ext uri="{FF2B5EF4-FFF2-40B4-BE49-F238E27FC236}">
                    <a16:creationId xmlns:a16="http://schemas.microsoft.com/office/drawing/2014/main" id="{33F28556-542F-B349-482B-E56440122D8D}"/>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61" name="Graphic 160" descr="Puzzle pieces with solid fill">
                <a:extLst>
                  <a:ext uri="{FF2B5EF4-FFF2-40B4-BE49-F238E27FC236}">
                    <a16:creationId xmlns:a16="http://schemas.microsoft.com/office/drawing/2014/main" id="{72B4717A-372A-2EF6-B079-194131126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151" name="Group 150">
              <a:extLst>
                <a:ext uri="{FF2B5EF4-FFF2-40B4-BE49-F238E27FC236}">
                  <a16:creationId xmlns:a16="http://schemas.microsoft.com/office/drawing/2014/main" id="{CB7AF323-D77D-BAC9-4E7C-ED7B01CADC12}"/>
                </a:ext>
              </a:extLst>
            </p:cNvPr>
            <p:cNvGrpSpPr/>
            <p:nvPr/>
          </p:nvGrpSpPr>
          <p:grpSpPr>
            <a:xfrm>
              <a:off x="4111655" y="3545172"/>
              <a:ext cx="235751" cy="235751"/>
              <a:chOff x="2507010" y="3360724"/>
              <a:chExt cx="235751" cy="235751"/>
            </a:xfrm>
          </p:grpSpPr>
          <p:sp>
            <p:nvSpPr>
              <p:cNvPr id="158" name="Oval 157">
                <a:extLst>
                  <a:ext uri="{FF2B5EF4-FFF2-40B4-BE49-F238E27FC236}">
                    <a16:creationId xmlns:a16="http://schemas.microsoft.com/office/drawing/2014/main" id="{F5D65B5C-525D-2B74-9547-5E517E4DE0D0}"/>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59" name="Graphic 158" descr="Puzzle pieces with solid fill">
                <a:extLst>
                  <a:ext uri="{FF2B5EF4-FFF2-40B4-BE49-F238E27FC236}">
                    <a16:creationId xmlns:a16="http://schemas.microsoft.com/office/drawing/2014/main" id="{357C3272-AE6D-5508-78CD-663A465C0D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152" name="Group 151">
              <a:extLst>
                <a:ext uri="{FF2B5EF4-FFF2-40B4-BE49-F238E27FC236}">
                  <a16:creationId xmlns:a16="http://schemas.microsoft.com/office/drawing/2014/main" id="{5B1D1734-8C49-2A29-7F3A-A8F2E2F980EE}"/>
                </a:ext>
              </a:extLst>
            </p:cNvPr>
            <p:cNvGrpSpPr/>
            <p:nvPr/>
          </p:nvGrpSpPr>
          <p:grpSpPr>
            <a:xfrm>
              <a:off x="5470918" y="3545172"/>
              <a:ext cx="235751" cy="235751"/>
              <a:chOff x="2507010" y="3360724"/>
              <a:chExt cx="235751" cy="235751"/>
            </a:xfrm>
          </p:grpSpPr>
          <p:sp>
            <p:nvSpPr>
              <p:cNvPr id="156" name="Oval 155">
                <a:extLst>
                  <a:ext uri="{FF2B5EF4-FFF2-40B4-BE49-F238E27FC236}">
                    <a16:creationId xmlns:a16="http://schemas.microsoft.com/office/drawing/2014/main" id="{2EFCFAF2-9E69-981A-A8D3-279EEEBFDAEF}"/>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57" name="Graphic 156" descr="Puzzle pieces with solid fill">
                <a:extLst>
                  <a:ext uri="{FF2B5EF4-FFF2-40B4-BE49-F238E27FC236}">
                    <a16:creationId xmlns:a16="http://schemas.microsoft.com/office/drawing/2014/main" id="{66B6D1DA-69FB-C440-B3EB-8C2F61FD5E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153" name="Group 152">
              <a:extLst>
                <a:ext uri="{FF2B5EF4-FFF2-40B4-BE49-F238E27FC236}">
                  <a16:creationId xmlns:a16="http://schemas.microsoft.com/office/drawing/2014/main" id="{C76046CB-CD85-997E-5486-70D15F7D0089}"/>
                </a:ext>
              </a:extLst>
            </p:cNvPr>
            <p:cNvGrpSpPr/>
            <p:nvPr/>
          </p:nvGrpSpPr>
          <p:grpSpPr>
            <a:xfrm>
              <a:off x="6809955" y="3545172"/>
              <a:ext cx="235751" cy="235751"/>
              <a:chOff x="2507010" y="3360724"/>
              <a:chExt cx="235751" cy="235751"/>
            </a:xfrm>
          </p:grpSpPr>
          <p:sp>
            <p:nvSpPr>
              <p:cNvPr id="154" name="Oval 153">
                <a:extLst>
                  <a:ext uri="{FF2B5EF4-FFF2-40B4-BE49-F238E27FC236}">
                    <a16:creationId xmlns:a16="http://schemas.microsoft.com/office/drawing/2014/main" id="{CD95578A-73F4-B4E7-7841-0C60C6C03A75}"/>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55" name="Graphic 154" descr="Puzzle pieces with solid fill">
                <a:extLst>
                  <a:ext uri="{FF2B5EF4-FFF2-40B4-BE49-F238E27FC236}">
                    <a16:creationId xmlns:a16="http://schemas.microsoft.com/office/drawing/2014/main" id="{34ABC195-81C9-D69F-D1A4-3FB51515E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grpSp>
        <p:nvGrpSpPr>
          <p:cNvPr id="162" name="Group 161">
            <a:extLst>
              <a:ext uri="{FF2B5EF4-FFF2-40B4-BE49-F238E27FC236}">
                <a16:creationId xmlns:a16="http://schemas.microsoft.com/office/drawing/2014/main" id="{F812012F-F7C5-1785-C4C4-D5BA7906942F}"/>
              </a:ext>
            </a:extLst>
          </p:cNvPr>
          <p:cNvGrpSpPr/>
          <p:nvPr/>
        </p:nvGrpSpPr>
        <p:grpSpPr>
          <a:xfrm>
            <a:off x="3051250" y="2632360"/>
            <a:ext cx="4280475" cy="235751"/>
            <a:chOff x="2765231" y="3545172"/>
            <a:chExt cx="4280475" cy="235751"/>
          </a:xfrm>
        </p:grpSpPr>
        <p:grpSp>
          <p:nvGrpSpPr>
            <p:cNvPr id="163" name="Group 162">
              <a:extLst>
                <a:ext uri="{FF2B5EF4-FFF2-40B4-BE49-F238E27FC236}">
                  <a16:creationId xmlns:a16="http://schemas.microsoft.com/office/drawing/2014/main" id="{B14348EB-F4CC-132A-C41C-D75EE6CB3864}"/>
                </a:ext>
              </a:extLst>
            </p:cNvPr>
            <p:cNvGrpSpPr/>
            <p:nvPr/>
          </p:nvGrpSpPr>
          <p:grpSpPr>
            <a:xfrm>
              <a:off x="2765231" y="3545172"/>
              <a:ext cx="235751" cy="235751"/>
              <a:chOff x="2507010" y="3360724"/>
              <a:chExt cx="235751" cy="235751"/>
            </a:xfrm>
          </p:grpSpPr>
          <p:sp>
            <p:nvSpPr>
              <p:cNvPr id="173" name="Oval 172">
                <a:extLst>
                  <a:ext uri="{FF2B5EF4-FFF2-40B4-BE49-F238E27FC236}">
                    <a16:creationId xmlns:a16="http://schemas.microsoft.com/office/drawing/2014/main" id="{E106A25C-7100-1118-9DB0-33525807E29D}"/>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74" name="Graphic 173" descr="Puzzle pieces with solid fill">
                <a:extLst>
                  <a:ext uri="{FF2B5EF4-FFF2-40B4-BE49-F238E27FC236}">
                    <a16:creationId xmlns:a16="http://schemas.microsoft.com/office/drawing/2014/main" id="{310B5ED4-6E52-D8CE-D631-8C924FAC17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164" name="Group 163">
              <a:extLst>
                <a:ext uri="{FF2B5EF4-FFF2-40B4-BE49-F238E27FC236}">
                  <a16:creationId xmlns:a16="http://schemas.microsoft.com/office/drawing/2014/main" id="{75083F56-7D79-B8D7-9DD5-718DCD310E77}"/>
                </a:ext>
              </a:extLst>
            </p:cNvPr>
            <p:cNvGrpSpPr/>
            <p:nvPr/>
          </p:nvGrpSpPr>
          <p:grpSpPr>
            <a:xfrm>
              <a:off x="4111655" y="3545172"/>
              <a:ext cx="235751" cy="235751"/>
              <a:chOff x="2507010" y="3360724"/>
              <a:chExt cx="235751" cy="235751"/>
            </a:xfrm>
          </p:grpSpPr>
          <p:sp>
            <p:nvSpPr>
              <p:cNvPr id="171" name="Oval 170">
                <a:extLst>
                  <a:ext uri="{FF2B5EF4-FFF2-40B4-BE49-F238E27FC236}">
                    <a16:creationId xmlns:a16="http://schemas.microsoft.com/office/drawing/2014/main" id="{74013883-40F7-42C1-AD5D-D9ADF3D349DD}"/>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72" name="Graphic 171" descr="Puzzle pieces with solid fill">
                <a:extLst>
                  <a:ext uri="{FF2B5EF4-FFF2-40B4-BE49-F238E27FC236}">
                    <a16:creationId xmlns:a16="http://schemas.microsoft.com/office/drawing/2014/main" id="{4D02D4AD-C43D-63C1-211A-A41F586402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165" name="Group 164">
              <a:extLst>
                <a:ext uri="{FF2B5EF4-FFF2-40B4-BE49-F238E27FC236}">
                  <a16:creationId xmlns:a16="http://schemas.microsoft.com/office/drawing/2014/main" id="{B0B30E6F-73BD-5033-30B5-B7997ED0A50E}"/>
                </a:ext>
              </a:extLst>
            </p:cNvPr>
            <p:cNvGrpSpPr/>
            <p:nvPr/>
          </p:nvGrpSpPr>
          <p:grpSpPr>
            <a:xfrm>
              <a:off x="5470918" y="3545172"/>
              <a:ext cx="235751" cy="235751"/>
              <a:chOff x="2507010" y="3360724"/>
              <a:chExt cx="235751" cy="235751"/>
            </a:xfrm>
          </p:grpSpPr>
          <p:sp>
            <p:nvSpPr>
              <p:cNvPr id="169" name="Oval 168">
                <a:extLst>
                  <a:ext uri="{FF2B5EF4-FFF2-40B4-BE49-F238E27FC236}">
                    <a16:creationId xmlns:a16="http://schemas.microsoft.com/office/drawing/2014/main" id="{96974DE3-B19D-427F-7980-7D635BBC3FAA}"/>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70" name="Graphic 169" descr="Puzzle pieces with solid fill">
                <a:extLst>
                  <a:ext uri="{FF2B5EF4-FFF2-40B4-BE49-F238E27FC236}">
                    <a16:creationId xmlns:a16="http://schemas.microsoft.com/office/drawing/2014/main" id="{9CABF623-20AF-B3EC-6B64-6D36554518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nvGrpSpPr>
            <p:cNvPr id="166" name="Group 165">
              <a:extLst>
                <a:ext uri="{FF2B5EF4-FFF2-40B4-BE49-F238E27FC236}">
                  <a16:creationId xmlns:a16="http://schemas.microsoft.com/office/drawing/2014/main" id="{40103B31-DE0E-6525-5AD7-7F071CE53AC4}"/>
                </a:ext>
              </a:extLst>
            </p:cNvPr>
            <p:cNvGrpSpPr/>
            <p:nvPr/>
          </p:nvGrpSpPr>
          <p:grpSpPr>
            <a:xfrm>
              <a:off x="6809955" y="3545172"/>
              <a:ext cx="235751" cy="235751"/>
              <a:chOff x="2507010" y="3360724"/>
              <a:chExt cx="235751" cy="235751"/>
            </a:xfrm>
          </p:grpSpPr>
          <p:sp>
            <p:nvSpPr>
              <p:cNvPr id="167" name="Oval 166">
                <a:extLst>
                  <a:ext uri="{FF2B5EF4-FFF2-40B4-BE49-F238E27FC236}">
                    <a16:creationId xmlns:a16="http://schemas.microsoft.com/office/drawing/2014/main" id="{AC9E58FC-C9AF-96B0-65E2-3E6EFF0F0D5C}"/>
                  </a:ext>
                </a:extLst>
              </p:cNvPr>
              <p:cNvSpPr/>
              <p:nvPr/>
            </p:nvSpPr>
            <p:spPr>
              <a:xfrm>
                <a:off x="2507010" y="3360724"/>
                <a:ext cx="235751" cy="235751"/>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68" name="Graphic 167" descr="Puzzle pieces with solid fill">
                <a:extLst>
                  <a:ext uri="{FF2B5EF4-FFF2-40B4-BE49-F238E27FC236}">
                    <a16:creationId xmlns:a16="http://schemas.microsoft.com/office/drawing/2014/main" id="{08171F01-4778-BF38-802F-B684F101C3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4287" y="3368001"/>
                <a:ext cx="221197" cy="221197"/>
              </a:xfrm>
              <a:prstGeom prst="rect">
                <a:avLst/>
              </a:prstGeom>
            </p:spPr>
          </p:pic>
        </p:grpSp>
      </p:grpSp>
      <p:sp>
        <p:nvSpPr>
          <p:cNvPr id="177" name="Oval 176">
            <a:extLst>
              <a:ext uri="{FF2B5EF4-FFF2-40B4-BE49-F238E27FC236}">
                <a16:creationId xmlns:a16="http://schemas.microsoft.com/office/drawing/2014/main" id="{DC3B769E-7275-A119-F883-0FA3F08528AF}"/>
              </a:ext>
            </a:extLst>
          </p:cNvPr>
          <p:cNvSpPr/>
          <p:nvPr/>
        </p:nvSpPr>
        <p:spPr>
          <a:xfrm>
            <a:off x="362119" y="4047807"/>
            <a:ext cx="425343" cy="425343"/>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79" name="Oval 178">
            <a:extLst>
              <a:ext uri="{FF2B5EF4-FFF2-40B4-BE49-F238E27FC236}">
                <a16:creationId xmlns:a16="http://schemas.microsoft.com/office/drawing/2014/main" id="{9F4D8056-BCD8-1379-29F5-94D743CCD921}"/>
              </a:ext>
            </a:extLst>
          </p:cNvPr>
          <p:cNvSpPr/>
          <p:nvPr/>
        </p:nvSpPr>
        <p:spPr>
          <a:xfrm>
            <a:off x="311700" y="1084215"/>
            <a:ext cx="425343" cy="425343"/>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3" name="Graphic 2" descr="Coins with solid fill">
            <a:extLst>
              <a:ext uri="{FF2B5EF4-FFF2-40B4-BE49-F238E27FC236}">
                <a16:creationId xmlns:a16="http://schemas.microsoft.com/office/drawing/2014/main" id="{D9D7123C-F643-747D-1968-77EAE369E0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809" y="1138197"/>
            <a:ext cx="287154" cy="287154"/>
          </a:xfrm>
          <a:prstGeom prst="rect">
            <a:avLst/>
          </a:prstGeom>
        </p:spPr>
      </p:pic>
      <p:sp>
        <p:nvSpPr>
          <p:cNvPr id="5" name="Graphic 21" descr="Single gear with solid fill">
            <a:extLst>
              <a:ext uri="{FF2B5EF4-FFF2-40B4-BE49-F238E27FC236}">
                <a16:creationId xmlns:a16="http://schemas.microsoft.com/office/drawing/2014/main" id="{4564F94D-3154-C8A1-B836-7293ECEB1336}"/>
              </a:ext>
            </a:extLst>
          </p:cNvPr>
          <p:cNvSpPr/>
          <p:nvPr/>
        </p:nvSpPr>
        <p:spPr>
          <a:xfrm>
            <a:off x="436217" y="4122109"/>
            <a:ext cx="277145" cy="276738"/>
          </a:xfrm>
          <a:custGeom>
            <a:avLst/>
            <a:gdLst>
              <a:gd name="connsiteX0" fmla="*/ 138369 w 277145"/>
              <a:gd name="connsiteY0" fmla="*/ 187205 h 276738"/>
              <a:gd name="connsiteX1" fmla="*/ 89533 w 277145"/>
              <a:gd name="connsiteY1" fmla="*/ 138369 h 276738"/>
              <a:gd name="connsiteX2" fmla="*/ 138369 w 277145"/>
              <a:gd name="connsiteY2" fmla="*/ 89533 h 276738"/>
              <a:gd name="connsiteX3" fmla="*/ 187205 w 277145"/>
              <a:gd name="connsiteY3" fmla="*/ 138369 h 276738"/>
              <a:gd name="connsiteX4" fmla="*/ 138369 w 277145"/>
              <a:gd name="connsiteY4" fmla="*/ 187205 h 276738"/>
              <a:gd name="connsiteX5" fmla="*/ 248250 w 277145"/>
              <a:gd name="connsiteY5" fmla="*/ 107846 h 276738"/>
              <a:gd name="connsiteX6" fmla="*/ 237669 w 277145"/>
              <a:gd name="connsiteY6" fmla="*/ 82614 h 276738"/>
              <a:gd name="connsiteX7" fmla="*/ 247843 w 277145"/>
              <a:gd name="connsiteY7" fmla="*/ 52092 h 276738"/>
              <a:gd name="connsiteX8" fmla="*/ 224646 w 277145"/>
              <a:gd name="connsiteY8" fmla="*/ 28895 h 276738"/>
              <a:gd name="connsiteX9" fmla="*/ 194124 w 277145"/>
              <a:gd name="connsiteY9" fmla="*/ 39069 h 276738"/>
              <a:gd name="connsiteX10" fmla="*/ 168485 w 277145"/>
              <a:gd name="connsiteY10" fmla="*/ 28488 h 276738"/>
              <a:gd name="connsiteX11" fmla="*/ 154648 w 277145"/>
              <a:gd name="connsiteY11" fmla="*/ 0 h 276738"/>
              <a:gd name="connsiteX12" fmla="*/ 122090 w 277145"/>
              <a:gd name="connsiteY12" fmla="*/ 0 h 276738"/>
              <a:gd name="connsiteX13" fmla="*/ 107846 w 277145"/>
              <a:gd name="connsiteY13" fmla="*/ 28488 h 276738"/>
              <a:gd name="connsiteX14" fmla="*/ 82614 w 277145"/>
              <a:gd name="connsiteY14" fmla="*/ 39069 h 276738"/>
              <a:gd name="connsiteX15" fmla="*/ 52092 w 277145"/>
              <a:gd name="connsiteY15" fmla="*/ 28895 h 276738"/>
              <a:gd name="connsiteX16" fmla="*/ 28895 w 277145"/>
              <a:gd name="connsiteY16" fmla="*/ 52092 h 276738"/>
              <a:gd name="connsiteX17" fmla="*/ 39069 w 277145"/>
              <a:gd name="connsiteY17" fmla="*/ 82614 h 276738"/>
              <a:gd name="connsiteX18" fmla="*/ 28488 w 277145"/>
              <a:gd name="connsiteY18" fmla="*/ 108253 h 276738"/>
              <a:gd name="connsiteX19" fmla="*/ 0 w 277145"/>
              <a:gd name="connsiteY19" fmla="*/ 122090 h 276738"/>
              <a:gd name="connsiteX20" fmla="*/ 0 w 277145"/>
              <a:gd name="connsiteY20" fmla="*/ 154648 h 276738"/>
              <a:gd name="connsiteX21" fmla="*/ 28488 w 277145"/>
              <a:gd name="connsiteY21" fmla="*/ 168892 h 276738"/>
              <a:gd name="connsiteX22" fmla="*/ 39069 w 277145"/>
              <a:gd name="connsiteY22" fmla="*/ 194124 h 276738"/>
              <a:gd name="connsiteX23" fmla="*/ 28895 w 277145"/>
              <a:gd name="connsiteY23" fmla="*/ 224646 h 276738"/>
              <a:gd name="connsiteX24" fmla="*/ 52092 w 277145"/>
              <a:gd name="connsiteY24" fmla="*/ 247843 h 276738"/>
              <a:gd name="connsiteX25" fmla="*/ 82614 w 277145"/>
              <a:gd name="connsiteY25" fmla="*/ 237669 h 276738"/>
              <a:gd name="connsiteX26" fmla="*/ 108253 w 277145"/>
              <a:gd name="connsiteY26" fmla="*/ 248250 h 276738"/>
              <a:gd name="connsiteX27" fmla="*/ 122497 w 277145"/>
              <a:gd name="connsiteY27" fmla="*/ 276738 h 276738"/>
              <a:gd name="connsiteX28" fmla="*/ 155055 w 277145"/>
              <a:gd name="connsiteY28" fmla="*/ 276738 h 276738"/>
              <a:gd name="connsiteX29" fmla="*/ 169299 w 277145"/>
              <a:gd name="connsiteY29" fmla="*/ 248250 h 276738"/>
              <a:gd name="connsiteX30" fmla="*/ 194531 w 277145"/>
              <a:gd name="connsiteY30" fmla="*/ 237669 h 276738"/>
              <a:gd name="connsiteX31" fmla="*/ 225053 w 277145"/>
              <a:gd name="connsiteY31" fmla="*/ 247843 h 276738"/>
              <a:gd name="connsiteX32" fmla="*/ 248250 w 277145"/>
              <a:gd name="connsiteY32" fmla="*/ 224646 h 276738"/>
              <a:gd name="connsiteX33" fmla="*/ 238076 w 277145"/>
              <a:gd name="connsiteY33" fmla="*/ 194124 h 276738"/>
              <a:gd name="connsiteX34" fmla="*/ 248657 w 277145"/>
              <a:gd name="connsiteY34" fmla="*/ 168485 h 276738"/>
              <a:gd name="connsiteX35" fmla="*/ 277145 w 277145"/>
              <a:gd name="connsiteY35" fmla="*/ 154241 h 276738"/>
              <a:gd name="connsiteX36" fmla="*/ 277145 w 277145"/>
              <a:gd name="connsiteY36" fmla="*/ 121683 h 276738"/>
              <a:gd name="connsiteX37" fmla="*/ 248250 w 277145"/>
              <a:gd name="connsiteY37" fmla="*/ 107846 h 27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77145" h="276738">
                <a:moveTo>
                  <a:pt x="138369" y="187205"/>
                </a:moveTo>
                <a:cubicBezTo>
                  <a:pt x="111509" y="187205"/>
                  <a:pt x="89533" y="165229"/>
                  <a:pt x="89533" y="138369"/>
                </a:cubicBezTo>
                <a:cubicBezTo>
                  <a:pt x="89533" y="111509"/>
                  <a:pt x="111509" y="89533"/>
                  <a:pt x="138369" y="89533"/>
                </a:cubicBezTo>
                <a:cubicBezTo>
                  <a:pt x="165229" y="89533"/>
                  <a:pt x="187205" y="111509"/>
                  <a:pt x="187205" y="138369"/>
                </a:cubicBezTo>
                <a:cubicBezTo>
                  <a:pt x="187205" y="165229"/>
                  <a:pt x="165229" y="187205"/>
                  <a:pt x="138369" y="187205"/>
                </a:cubicBezTo>
                <a:close/>
                <a:moveTo>
                  <a:pt x="248250" y="107846"/>
                </a:moveTo>
                <a:cubicBezTo>
                  <a:pt x="245809" y="98893"/>
                  <a:pt x="242146" y="90347"/>
                  <a:pt x="237669" y="82614"/>
                </a:cubicBezTo>
                <a:lnTo>
                  <a:pt x="247843" y="52092"/>
                </a:lnTo>
                <a:lnTo>
                  <a:pt x="224646" y="28895"/>
                </a:lnTo>
                <a:lnTo>
                  <a:pt x="194124" y="39069"/>
                </a:lnTo>
                <a:cubicBezTo>
                  <a:pt x="185984" y="34592"/>
                  <a:pt x="177438" y="30930"/>
                  <a:pt x="168485" y="28488"/>
                </a:cubicBezTo>
                <a:lnTo>
                  <a:pt x="154648" y="0"/>
                </a:lnTo>
                <a:lnTo>
                  <a:pt x="122090" y="0"/>
                </a:lnTo>
                <a:lnTo>
                  <a:pt x="107846" y="28488"/>
                </a:lnTo>
                <a:cubicBezTo>
                  <a:pt x="98893" y="30930"/>
                  <a:pt x="90347" y="34592"/>
                  <a:pt x="82614" y="39069"/>
                </a:cubicBezTo>
                <a:lnTo>
                  <a:pt x="52092" y="28895"/>
                </a:lnTo>
                <a:lnTo>
                  <a:pt x="28895" y="52092"/>
                </a:lnTo>
                <a:lnTo>
                  <a:pt x="39069" y="82614"/>
                </a:lnTo>
                <a:cubicBezTo>
                  <a:pt x="34592" y="90754"/>
                  <a:pt x="30930" y="99300"/>
                  <a:pt x="28488" y="108253"/>
                </a:cubicBezTo>
                <a:lnTo>
                  <a:pt x="0" y="122090"/>
                </a:lnTo>
                <a:lnTo>
                  <a:pt x="0" y="154648"/>
                </a:lnTo>
                <a:lnTo>
                  <a:pt x="28488" y="168892"/>
                </a:lnTo>
                <a:cubicBezTo>
                  <a:pt x="30930" y="177845"/>
                  <a:pt x="34592" y="186391"/>
                  <a:pt x="39069" y="194124"/>
                </a:cubicBezTo>
                <a:lnTo>
                  <a:pt x="28895" y="224646"/>
                </a:lnTo>
                <a:lnTo>
                  <a:pt x="52092" y="247843"/>
                </a:lnTo>
                <a:lnTo>
                  <a:pt x="82614" y="237669"/>
                </a:lnTo>
                <a:cubicBezTo>
                  <a:pt x="90754" y="242146"/>
                  <a:pt x="99300" y="245809"/>
                  <a:pt x="108253" y="248250"/>
                </a:cubicBezTo>
                <a:lnTo>
                  <a:pt x="122497" y="276738"/>
                </a:lnTo>
                <a:lnTo>
                  <a:pt x="155055" y="276738"/>
                </a:lnTo>
                <a:lnTo>
                  <a:pt x="169299" y="248250"/>
                </a:lnTo>
                <a:cubicBezTo>
                  <a:pt x="178252" y="245809"/>
                  <a:pt x="186798" y="242146"/>
                  <a:pt x="194531" y="237669"/>
                </a:cubicBezTo>
                <a:lnTo>
                  <a:pt x="225053" y="247843"/>
                </a:lnTo>
                <a:lnTo>
                  <a:pt x="248250" y="224646"/>
                </a:lnTo>
                <a:lnTo>
                  <a:pt x="238076" y="194124"/>
                </a:lnTo>
                <a:cubicBezTo>
                  <a:pt x="242553" y="185984"/>
                  <a:pt x="246215" y="177438"/>
                  <a:pt x="248657" y="168485"/>
                </a:cubicBezTo>
                <a:lnTo>
                  <a:pt x="277145" y="154241"/>
                </a:lnTo>
                <a:lnTo>
                  <a:pt x="277145" y="121683"/>
                </a:lnTo>
                <a:lnTo>
                  <a:pt x="248250" y="107846"/>
                </a:lnTo>
                <a:close/>
              </a:path>
            </a:pathLst>
          </a:custGeom>
          <a:solidFill>
            <a:schemeClr val="bg1"/>
          </a:solidFill>
          <a:ln w="4068" cap="flat">
            <a:noFill/>
            <a:prstDash val="solid"/>
            <a:miter/>
          </a:ln>
        </p:spPr>
        <p:txBody>
          <a:bodyPr rtlCol="0" anchor="ctr"/>
          <a:lstStyle/>
          <a:p>
            <a:endParaRPr lang="en-GB" sz="800"/>
          </a:p>
        </p:txBody>
      </p:sp>
      <p:grpSp>
        <p:nvGrpSpPr>
          <p:cNvPr id="41" name="Group 40">
            <a:extLst>
              <a:ext uri="{FF2B5EF4-FFF2-40B4-BE49-F238E27FC236}">
                <a16:creationId xmlns:a16="http://schemas.microsoft.com/office/drawing/2014/main" id="{36C0B1B4-BC27-8106-5B42-6572D438F490}"/>
              </a:ext>
            </a:extLst>
          </p:cNvPr>
          <p:cNvGrpSpPr/>
          <p:nvPr/>
        </p:nvGrpSpPr>
        <p:grpSpPr>
          <a:xfrm>
            <a:off x="8313661" y="1159817"/>
            <a:ext cx="235751" cy="235751"/>
            <a:chOff x="8277978" y="1366363"/>
            <a:chExt cx="235751" cy="235751"/>
          </a:xfrm>
        </p:grpSpPr>
        <p:sp>
          <p:nvSpPr>
            <p:cNvPr id="2" name="Oval 1">
              <a:extLst>
                <a:ext uri="{FF2B5EF4-FFF2-40B4-BE49-F238E27FC236}">
                  <a16:creationId xmlns:a16="http://schemas.microsoft.com/office/drawing/2014/main" id="{581DA0B5-2308-E3A9-A179-ACB9A4827163}"/>
                </a:ext>
              </a:extLst>
            </p:cNvPr>
            <p:cNvSpPr/>
            <p:nvPr/>
          </p:nvSpPr>
          <p:spPr>
            <a:xfrm>
              <a:off x="8277978" y="1366363"/>
              <a:ext cx="235751" cy="235751"/>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dirty="0"/>
            </a:p>
          </p:txBody>
        </p:sp>
        <p:pic>
          <p:nvPicPr>
            <p:cNvPr id="7" name="Graphic 6" descr="Good Idea with solid fill">
              <a:extLst>
                <a:ext uri="{FF2B5EF4-FFF2-40B4-BE49-F238E27FC236}">
                  <a16:creationId xmlns:a16="http://schemas.microsoft.com/office/drawing/2014/main" id="{461DFB2F-2C30-9DAA-DFA0-8607F8C6C6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10357" y="1391485"/>
              <a:ext cx="170991" cy="170991"/>
            </a:xfrm>
            <a:prstGeom prst="rect">
              <a:avLst/>
            </a:prstGeom>
          </p:spPr>
        </p:pic>
      </p:grpSp>
      <p:pic>
        <p:nvPicPr>
          <p:cNvPr id="38" name="Graphic 37" descr="Line arrow: Anti-clockwise curve with solid fill">
            <a:extLst>
              <a:ext uri="{FF2B5EF4-FFF2-40B4-BE49-F238E27FC236}">
                <a16:creationId xmlns:a16="http://schemas.microsoft.com/office/drawing/2014/main" id="{880E6E08-52E9-450B-560C-9CE6770CF38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1133440" flipH="1">
            <a:off x="8432989" y="888613"/>
            <a:ext cx="146301" cy="250193"/>
          </a:xfrm>
          <a:prstGeom prst="rect">
            <a:avLst/>
          </a:prstGeom>
        </p:spPr>
      </p:pic>
      <p:sp>
        <p:nvSpPr>
          <p:cNvPr id="39" name="Rectangle: Rounded Corners 38">
            <a:extLst>
              <a:ext uri="{FF2B5EF4-FFF2-40B4-BE49-F238E27FC236}">
                <a16:creationId xmlns:a16="http://schemas.microsoft.com/office/drawing/2014/main" id="{3B260EA4-5604-B5D0-6846-29466E3ECD4A}"/>
              </a:ext>
            </a:extLst>
          </p:cNvPr>
          <p:cNvSpPr/>
          <p:nvPr/>
        </p:nvSpPr>
        <p:spPr>
          <a:xfrm>
            <a:off x="7095655" y="709397"/>
            <a:ext cx="1398372" cy="282071"/>
          </a:xfrm>
          <a:prstGeom prst="roundRect">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a:solidFill>
                  <a:schemeClr val="bg1"/>
                </a:solidFill>
              </a:rPr>
              <a:t>Our current interest</a:t>
            </a:r>
            <a:endParaRPr lang="en-GB" sz="105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dirty="0"/>
              <a:t>References</a:t>
            </a:r>
            <a:endParaRPr sz="1100" b="1" dirty="0"/>
          </a:p>
        </p:txBody>
      </p:sp>
      <p:sp>
        <p:nvSpPr>
          <p:cNvPr id="8" name="Rectangle 7">
            <a:extLst>
              <a:ext uri="{FF2B5EF4-FFF2-40B4-BE49-F238E27FC236}">
                <a16:creationId xmlns:a16="http://schemas.microsoft.com/office/drawing/2014/main" id="{4DCE37EE-4764-26DD-91B2-A0C66762926B}"/>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19</a:t>
            </a:r>
          </a:p>
        </p:txBody>
      </p:sp>
      <p:graphicFrame>
        <p:nvGraphicFramePr>
          <p:cNvPr id="2" name="Table 1">
            <a:extLst>
              <a:ext uri="{FF2B5EF4-FFF2-40B4-BE49-F238E27FC236}">
                <a16:creationId xmlns:a16="http://schemas.microsoft.com/office/drawing/2014/main" id="{3B992562-D75B-DF74-7BD7-208DB4E9F35A}"/>
              </a:ext>
            </a:extLst>
          </p:cNvPr>
          <p:cNvGraphicFramePr>
            <a:graphicFrameLocks noGrp="1"/>
          </p:cNvGraphicFramePr>
          <p:nvPr>
            <p:extLst>
              <p:ext uri="{D42A27DB-BD31-4B8C-83A1-F6EECF244321}">
                <p14:modId xmlns:p14="http://schemas.microsoft.com/office/powerpoint/2010/main" val="531029049"/>
              </p:ext>
            </p:extLst>
          </p:nvPr>
        </p:nvGraphicFramePr>
        <p:xfrm>
          <a:off x="357211" y="629231"/>
          <a:ext cx="8074105" cy="4246880"/>
        </p:xfrm>
        <a:graphic>
          <a:graphicData uri="http://schemas.openxmlformats.org/drawingml/2006/table">
            <a:tbl>
              <a:tblPr firstRow="1" bandRow="1">
                <a:tableStyleId>{FBE496A5-39A5-4D36-864B-86C4D11E6225}</a:tableStyleId>
              </a:tblPr>
              <a:tblGrid>
                <a:gridCol w="528537">
                  <a:extLst>
                    <a:ext uri="{9D8B030D-6E8A-4147-A177-3AD203B41FA5}">
                      <a16:colId xmlns:a16="http://schemas.microsoft.com/office/drawing/2014/main" val="1240624773"/>
                    </a:ext>
                  </a:extLst>
                </a:gridCol>
                <a:gridCol w="7545568">
                  <a:extLst>
                    <a:ext uri="{9D8B030D-6E8A-4147-A177-3AD203B41FA5}">
                      <a16:colId xmlns:a16="http://schemas.microsoft.com/office/drawing/2014/main" val="896350195"/>
                    </a:ext>
                  </a:extLst>
                </a:gridCol>
              </a:tblGrid>
              <a:tr h="370840">
                <a:tc>
                  <a:txBody>
                    <a:bodyPr/>
                    <a:lstStyle/>
                    <a:p>
                      <a:r>
                        <a:rPr lang="en-GB" sz="700"/>
                        <a:t>Page 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b="1"/>
                        <a:t>Adams DW, Seibel HD.</a:t>
                      </a:r>
                      <a:r>
                        <a:rPr lang="en-GB" sz="700"/>
                        <a:t> The Expanding World of Self-Help Financial Groups. [Preprint]. 2020. https://www.researchgate.net/publication/344546873_The_Expanding_World_of_Self-Help_Financial_Groups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14620646"/>
                  </a:ext>
                </a:extLst>
              </a:tr>
              <a:tr h="370840">
                <a:tc>
                  <a:txBody>
                    <a:bodyPr/>
                    <a:lstStyle/>
                    <a:p>
                      <a:r>
                        <a:rPr lang="en-GB" sz="700"/>
                        <a:t>Page 2</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dirty="0"/>
                        <a:t>Multiple.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67638945"/>
                  </a:ext>
                </a:extLst>
              </a:tr>
              <a:tr h="370840">
                <a:tc>
                  <a:txBody>
                    <a:bodyPr/>
                    <a:lstStyle/>
                    <a:p>
                      <a:r>
                        <a:rPr lang="en-GB" sz="700"/>
                        <a:t>Page 3</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b="1" dirty="0"/>
                        <a:t>United Nations Environment Programme (UNEP); Development Bank of Latin America (CAF).</a:t>
                      </a:r>
                      <a:r>
                        <a:rPr lang="en-GB" sz="700" dirty="0"/>
                        <a:t> </a:t>
                      </a:r>
                      <a:r>
                        <a:rPr lang="en-GB" sz="700" i="1" dirty="0"/>
                        <a:t>Microfinance for Ecosystem-based Adaptation (MEbA): Catalogue of Measures</a:t>
                      </a:r>
                      <a:r>
                        <a:rPr lang="en-GB" sz="700" dirty="0"/>
                        <a:t>. Panama City: UNEP/CAF; 2012. Available from: </a:t>
                      </a:r>
                      <a:r>
                        <a:rPr lang="en-GB" sz="700" dirty="0">
                          <a:hlinkClick r:id="rId3"/>
                        </a:rPr>
                        <a:t>https://www.pnuma.org/meba</a:t>
                      </a:r>
                      <a:endParaRPr lang="en-GB" sz="700" dirty="0"/>
                    </a:p>
                    <a:p>
                      <a:r>
                        <a:rPr lang="en-GB" sz="700" b="1" dirty="0" err="1"/>
                        <a:t>Clarmondial</a:t>
                      </a:r>
                      <a:r>
                        <a:rPr lang="en-GB" sz="700" b="1" dirty="0"/>
                        <a:t>. </a:t>
                      </a:r>
                      <a:r>
                        <a:rPr lang="en-GB" sz="700" b="1" i="1" dirty="0"/>
                        <a:t>Impact in action: Food Securities Fund 2024 results</a:t>
                      </a:r>
                      <a:r>
                        <a:rPr lang="en-GB" sz="700" b="1" dirty="0"/>
                        <a:t>.</a:t>
                      </a:r>
                      <a:r>
                        <a:rPr lang="en-GB" sz="700" dirty="0"/>
                        <a:t> </a:t>
                      </a:r>
                      <a:r>
                        <a:rPr lang="en-GB" sz="700" dirty="0" err="1"/>
                        <a:t>Clarmondial</a:t>
                      </a:r>
                      <a:r>
                        <a:rPr lang="en-GB" sz="700" dirty="0"/>
                        <a:t>. Published July 2025. Accessed [date you accessed the page]. Available from: </a:t>
                      </a:r>
                      <a:r>
                        <a:rPr lang="en-GB" sz="700" dirty="0">
                          <a:hlinkClick r:id="rId4"/>
                        </a:rPr>
                        <a:t>https://www.clarmondial.com/fsf-4y-esg/</a:t>
                      </a:r>
                      <a:endParaRPr lang="en-GB" sz="700" dirty="0"/>
                    </a:p>
                    <a:p>
                      <a:r>
                        <a:rPr lang="en-GB" sz="700" b="1" dirty="0"/>
                        <a:t>Internal Documentation.</a:t>
                      </a:r>
                      <a:r>
                        <a:rPr lang="en-GB" sz="700" dirty="0"/>
                        <a:t> Climate-Smart Lending: loans from agri-lenders to farmers contingent on adoption of sustainable farming practices. Financial institutions can influence farmer </a:t>
                      </a:r>
                      <a:r>
                        <a:rPr lang="en-GB" sz="700" dirty="0" err="1"/>
                        <a:t>behavior</a:t>
                      </a:r>
                      <a:r>
                        <a:rPr lang="en-GB" sz="700" dirty="0"/>
                        <a:t> through credit incentives that improve sustainability and reduce credit risk. CRDB; [unpublished internal document].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90768352"/>
                  </a:ext>
                </a:extLst>
              </a:tr>
              <a:tr h="384097">
                <a:tc>
                  <a:txBody>
                    <a:bodyPr/>
                    <a:lstStyle/>
                    <a:p>
                      <a:r>
                        <a:rPr lang="en-GB" sz="700"/>
                        <a:t>Page 4</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b="1" dirty="0"/>
                        <a:t>Anderson J, </a:t>
                      </a:r>
                      <a:r>
                        <a:rPr lang="en-GB" sz="700" b="1" dirty="0" err="1"/>
                        <a:t>Karuppusamy</a:t>
                      </a:r>
                      <a:r>
                        <a:rPr lang="en-GB" sz="700" b="1" dirty="0"/>
                        <a:t> R, Neumann PE, Miller H, Tamara R.</a:t>
                      </a:r>
                      <a:r>
                        <a:rPr lang="en-GB" sz="700" dirty="0"/>
                        <a:t> </a:t>
                      </a:r>
                      <a:r>
                        <a:rPr lang="en-GB" sz="700" i="1" dirty="0"/>
                        <a:t>Smallholder Households: Distinct Segments, Different Needs.</a:t>
                      </a:r>
                      <a:r>
                        <a:rPr lang="en-GB" sz="700" dirty="0"/>
                        <a:t> Washington, DC: CGAP; 2019. Focus Note No. 111. ISBN: 978-1-62696-083-1. Available from: </a:t>
                      </a:r>
                      <a:r>
                        <a:rPr lang="en-GB" sz="700" dirty="0">
                          <a:hlinkClick r:id="rId5"/>
                        </a:rPr>
                        <a:t>https://www.cgap.org/research/publication/smallholder-households-distinct-segments-different-needs</a:t>
                      </a:r>
                      <a:endParaRPr lang="en-GB" sz="700" dirty="0"/>
                    </a:p>
                    <a:p>
                      <a:r>
                        <a:rPr lang="en-GB" sz="700" b="1" dirty="0"/>
                        <a:t>ISF Advisors. Understanding the Value Chain Finance Landscape for Smallholder Farmers.</a:t>
                      </a:r>
                      <a:r>
                        <a:rPr lang="en-GB" sz="700" dirty="0"/>
                        <a:t> Published 2025. Accessed 25 September 2025. Available from: </a:t>
                      </a:r>
                      <a:r>
                        <a:rPr lang="en-GB" sz="700" dirty="0">
                          <a:hlinkClick r:id="rId6"/>
                        </a:rPr>
                        <a:t>https://isfadvisors.co/understanding-the-value-chain-finance-landscape-for-smallholder-farmers/</a:t>
                      </a:r>
                      <a:endParaRPr lang="en-GB" sz="700" dirty="0"/>
                    </a:p>
                    <a:p>
                      <a:r>
                        <a:rPr lang="en-GB" sz="700" b="1" dirty="0"/>
                        <a:t>Dalberg Global Development Advisors; Rural and Agricultural Finance Learning Lab; Mastercard Foundation</a:t>
                      </a:r>
                      <a:r>
                        <a:rPr lang="en-GB" sz="700" dirty="0"/>
                        <a:t>. </a:t>
                      </a:r>
                      <a:r>
                        <a:rPr lang="en-GB" sz="700" i="1" dirty="0"/>
                        <a:t>Inflection Point: Unlocking Growth in the Era of Farmer Finance</a:t>
                      </a:r>
                      <a:r>
                        <a:rPr lang="en-GB" sz="700" dirty="0"/>
                        <a:t>. New York, NY: Dalberg; 2016.</a:t>
                      </a:r>
                      <a:endParaRPr lang="en-GB" sz="700" b="1" i="0" u="none" strike="noStrike" cap="none" dirty="0">
                        <a:solidFill>
                          <a:srgbClr val="0A75AF"/>
                        </a:solidFill>
                        <a:latin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33799757"/>
                  </a:ext>
                </a:extLst>
              </a:tr>
              <a:tr h="370840">
                <a:tc>
                  <a:txBody>
                    <a:bodyPr/>
                    <a:lstStyle/>
                    <a:p>
                      <a:r>
                        <a:rPr lang="en-GB" sz="700"/>
                        <a:t>Page 5</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00" b="1" dirty="0"/>
                        <a:t>Thangarajan R, Prabhakaran J, Kumar HS, Panda S, Precilla BC.</a:t>
                      </a:r>
                      <a:r>
                        <a:rPr lang="en-GB" sz="700" dirty="0"/>
                        <a:t> Self-Help Groups: Bridging the Gap for Financial Inclusion. </a:t>
                      </a:r>
                      <a:r>
                        <a:rPr lang="en-GB" sz="700" i="1" dirty="0"/>
                        <a:t>J Inform </a:t>
                      </a:r>
                      <a:r>
                        <a:rPr lang="en-GB" sz="700" i="1" dirty="0" err="1"/>
                        <a:t>Educ</a:t>
                      </a:r>
                      <a:r>
                        <a:rPr lang="en-GB" sz="700" i="1" dirty="0"/>
                        <a:t> Res.</a:t>
                      </a:r>
                      <a:r>
                        <a:rPr lang="en-GB" sz="700" dirty="0"/>
                        <a:t> 2024;4(3):2652–2656. Available from: Journal of Informatics Education and Research</a:t>
                      </a:r>
                      <a:endParaRPr lang="en-GB" sz="700" b="0" i="0" u="none" strike="noStrike" cap="none" dirty="0">
                        <a:solidFill>
                          <a:srgbClr val="000000"/>
                        </a:solidFill>
                        <a:latin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23684393"/>
                  </a:ext>
                </a:extLst>
              </a:tr>
              <a:tr h="370840">
                <a:tc>
                  <a:txBody>
                    <a:bodyPr/>
                    <a:lstStyle/>
                    <a:p>
                      <a:r>
                        <a:rPr lang="en-GB" sz="700"/>
                        <a:t>Page 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b="0" i="0" u="none" strike="noStrike" cap="none">
                          <a:solidFill>
                            <a:srgbClr val="000000"/>
                          </a:solidFill>
                          <a:latin typeface="Arial"/>
                          <a:cs typeface="Arial"/>
                          <a:sym typeface="Arial"/>
                        </a:rPr>
                        <a:t>Own research</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16721337"/>
                  </a:ext>
                </a:extLst>
              </a:tr>
              <a:tr h="370840">
                <a:tc>
                  <a:txBody>
                    <a:bodyPr/>
                    <a:lstStyle/>
                    <a:p>
                      <a:r>
                        <a:rPr lang="en-GB" sz="700"/>
                        <a:t>Slide 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dirty="0"/>
                        <a:t>Own research</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11394300"/>
                  </a:ext>
                </a:extLst>
              </a:tr>
              <a:tr h="370840">
                <a:tc>
                  <a:txBody>
                    <a:bodyPr/>
                    <a:lstStyle/>
                    <a:p>
                      <a:r>
                        <a:rPr lang="en-GB" sz="700"/>
                        <a:t>Slide 8</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b="1" dirty="0" err="1"/>
                        <a:t>Mtenga</a:t>
                      </a:r>
                      <a:r>
                        <a:rPr lang="en-GB" sz="700" b="1" dirty="0"/>
                        <a:t> RP, </a:t>
                      </a:r>
                      <a:r>
                        <a:rPr lang="en-GB" sz="700" b="1" dirty="0" err="1"/>
                        <a:t>Funga</a:t>
                      </a:r>
                      <a:r>
                        <a:rPr lang="en-GB" sz="700" b="1" dirty="0"/>
                        <a:t> A, </a:t>
                      </a:r>
                      <a:r>
                        <a:rPr lang="en-GB" sz="700" b="1" dirty="0" err="1"/>
                        <a:t>Kadigi</a:t>
                      </a:r>
                      <a:r>
                        <a:rPr lang="en-GB" sz="700" b="1" dirty="0"/>
                        <a:t> M.</a:t>
                      </a:r>
                      <a:r>
                        <a:rPr lang="en-GB" sz="700" dirty="0"/>
                        <a:t> Participation in village savings and lending associations and rice profitability in Tanzania: Application of propensity score matching and endogenous switching regression. </a:t>
                      </a:r>
                      <a:r>
                        <a:rPr lang="en-GB" sz="700" i="1" dirty="0"/>
                        <a:t>Sustainable Futures.</a:t>
                      </a:r>
                      <a:r>
                        <a:rPr lang="en-GB" sz="700" dirty="0"/>
                        <a:t> 2024;7:100169. doi:10.1016/j.sftr.2024.100169</a:t>
                      </a:r>
                    </a:p>
                    <a:p>
                      <a:r>
                        <a:rPr lang="en-GB" sz="700" b="1" dirty="0"/>
                        <a:t>Internal Documentation.</a:t>
                      </a:r>
                      <a:r>
                        <a:rPr lang="en-GB" sz="700" dirty="0"/>
                        <a:t> Case Study 1: NATURE FUNDI. Mbeya Region, Tanzania. Rikolto Tanzania and Tanzanian Informal Microfinance Association of Practitioners; [unpublished internal document].</a:t>
                      </a:r>
                      <a:endParaRPr lang="en-GB" sz="6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4230280"/>
                  </a:ext>
                </a:extLst>
              </a:tr>
              <a:tr h="370840">
                <a:tc>
                  <a:txBody>
                    <a:bodyPr/>
                    <a:lstStyle/>
                    <a:p>
                      <a:r>
                        <a:rPr lang="en-GB" sz="700" dirty="0"/>
                        <a:t>Slide 9 </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b="1" dirty="0"/>
                        <a:t>Internal Documentation.</a:t>
                      </a:r>
                      <a:r>
                        <a:rPr lang="en-GB" sz="700" dirty="0"/>
                        <a:t> Case Study 1: MKUBA. Pemba Island, Zanzibar Island, Mainland Tanzania Coast. MCCC Ltd (</a:t>
                      </a:r>
                      <a:r>
                        <a:rPr lang="en-GB" sz="700" dirty="0" err="1"/>
                        <a:t>Mwambao</a:t>
                      </a:r>
                      <a:r>
                        <a:rPr lang="en-GB" sz="700" dirty="0"/>
                        <a:t>); [unpublished internal document]. Available from: </a:t>
                      </a:r>
                      <a:r>
                        <a:rPr lang="en-GB" sz="700" dirty="0">
                          <a:hlinkClick r:id="rId7"/>
                        </a:rPr>
                        <a:t>https://mwambao.or.tz</a:t>
                      </a:r>
                      <a:endParaRPr lang="en-GB" sz="700" dirty="0"/>
                    </a:p>
                    <a:p>
                      <a:r>
                        <a:rPr lang="en-GB" sz="700" b="1" dirty="0"/>
                        <a:t>Internal Documentation.</a:t>
                      </a:r>
                      <a:r>
                        <a:rPr lang="en-GB" sz="700" dirty="0"/>
                        <a:t> Case Study 3: </a:t>
                      </a:r>
                      <a:r>
                        <a:rPr lang="en-GB" sz="700" dirty="0" err="1"/>
                        <a:t>Bewambay</a:t>
                      </a:r>
                      <a:r>
                        <a:rPr lang="en-GB" sz="700" dirty="0"/>
                        <a:t> Model. Pemba Island, Zanzibar. </a:t>
                      </a:r>
                      <a:r>
                        <a:rPr lang="en-GB" sz="700" dirty="0" err="1"/>
                        <a:t>Kwanini</a:t>
                      </a:r>
                      <a:r>
                        <a:rPr lang="en-GB" sz="700" dirty="0"/>
                        <a:t> Foundation and Wildlife Conservation Society (WCS); [unpublished internal document].</a:t>
                      </a:r>
                      <a:endParaRPr lang="en-GB" sz="6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4114339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6FC2588F-E322-B8AD-3E99-A59DEBB7D0A2}"/>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F9AD212D-8EA0-1A08-D1E1-EDCCBCA61E9D}"/>
              </a:ext>
            </a:extLst>
          </p:cNvPr>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dirty="0"/>
              <a:t>Executive Summary</a:t>
            </a:r>
            <a:endParaRPr sz="1100" b="1" dirty="0"/>
          </a:p>
        </p:txBody>
      </p:sp>
      <p:sp>
        <p:nvSpPr>
          <p:cNvPr id="280" name="Rectangle 279">
            <a:extLst>
              <a:ext uri="{FF2B5EF4-FFF2-40B4-BE49-F238E27FC236}">
                <a16:creationId xmlns:a16="http://schemas.microsoft.com/office/drawing/2014/main" id="{2589BDC6-4A63-873A-C73E-A73155B610AC}"/>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a:t>
            </a:r>
          </a:p>
        </p:txBody>
      </p:sp>
      <p:sp>
        <p:nvSpPr>
          <p:cNvPr id="3" name="TextBox 2">
            <a:extLst>
              <a:ext uri="{FF2B5EF4-FFF2-40B4-BE49-F238E27FC236}">
                <a16:creationId xmlns:a16="http://schemas.microsoft.com/office/drawing/2014/main" id="{48DB27D5-A8F3-8612-05B1-FD4AFD23E0A0}"/>
              </a:ext>
            </a:extLst>
          </p:cNvPr>
          <p:cNvSpPr txBox="1"/>
          <p:nvPr/>
        </p:nvSpPr>
        <p:spPr>
          <a:xfrm>
            <a:off x="311700" y="562549"/>
            <a:ext cx="4027251" cy="4401205"/>
          </a:xfrm>
          <a:prstGeom prst="rect">
            <a:avLst/>
          </a:prstGeom>
          <a:noFill/>
        </p:spPr>
        <p:txBody>
          <a:bodyPr wrap="square" rtlCol="0">
            <a:spAutoFit/>
          </a:bodyPr>
          <a:lstStyle/>
          <a:p>
            <a:r>
              <a:rPr lang="en-GB" sz="1000" b="1" dirty="0"/>
              <a:t>Financial incentives have long supported sustainable land management. </a:t>
            </a:r>
            <a:r>
              <a:rPr lang="en-GB" sz="1000" dirty="0"/>
              <a:t>More recently, a class of green incentives has emerged, which are embedded in financial instruments and managed by formal financial institutions and targeted at small-scale producers.</a:t>
            </a:r>
          </a:p>
          <a:p>
            <a:endParaRPr lang="en-GB" sz="1000" dirty="0"/>
          </a:p>
          <a:p>
            <a:r>
              <a:rPr lang="en-GB" sz="1000" dirty="0"/>
              <a:t>Whilst developing commercially-available credit products for small-scale producers that include sustainability requirements in loan terms, we observed that </a:t>
            </a:r>
            <a:r>
              <a:rPr lang="en-GB" sz="1000" b="1" dirty="0"/>
              <a:t>many emerging green financial instruments </a:t>
            </a:r>
            <a:r>
              <a:rPr lang="en-GB" sz="1000" dirty="0"/>
              <a:t>aiming to help small-scale producers to transition to sustainable production practices </a:t>
            </a:r>
            <a:r>
              <a:rPr lang="en-GB" sz="1000" b="1" dirty="0"/>
              <a:t>bypass the majority of producers because they are excluded from formal financial channels. </a:t>
            </a:r>
          </a:p>
          <a:p>
            <a:endParaRPr lang="en-GB" sz="1000" dirty="0"/>
          </a:p>
          <a:p>
            <a:r>
              <a:rPr lang="en-GB" sz="1000" b="1" dirty="0"/>
              <a:t>This is a gap: those excluded from formal financial channels manage much of the world’s land and seascapes yet remain least supported in transitioning to sustainable practices with green financial instruments.</a:t>
            </a:r>
          </a:p>
          <a:p>
            <a:endParaRPr lang="en-GB" sz="1000" b="1" dirty="0"/>
          </a:p>
          <a:p>
            <a:r>
              <a:rPr lang="en-GB" sz="1000" dirty="0"/>
              <a:t>Informal financial self-help groups (defined as “IFSHGs” for the purposes of this report), with hundreds of millions of members unserved by formal finance, provide </a:t>
            </a:r>
            <a:r>
              <a:rPr lang="en-GB" sz="1000" b="1" dirty="0"/>
              <a:t>a potential alternative platform for green financial incentives </a:t>
            </a:r>
            <a:r>
              <a:rPr lang="en-GB" sz="1000" dirty="0"/>
              <a:t>to support the transition to sustainable practices by the majority of small-scale producers. </a:t>
            </a:r>
          </a:p>
          <a:p>
            <a:endParaRPr lang="en-GB" sz="1000" dirty="0"/>
          </a:p>
          <a:p>
            <a:r>
              <a:rPr lang="en-GB" sz="1000" dirty="0"/>
              <a:t>IFSGs, variously called “savings groups”, “self help groups” or “chamas”, amongst other terms, differ in their size, composition and the financial instruments they use, but share the fact that they are</a:t>
            </a:r>
          </a:p>
          <a:p>
            <a:endParaRPr lang="en-GB" sz="1000" dirty="0"/>
          </a:p>
        </p:txBody>
      </p:sp>
      <p:sp>
        <p:nvSpPr>
          <p:cNvPr id="4" name="TextBox 3">
            <a:extLst>
              <a:ext uri="{FF2B5EF4-FFF2-40B4-BE49-F238E27FC236}">
                <a16:creationId xmlns:a16="http://schemas.microsoft.com/office/drawing/2014/main" id="{E067EA4C-B2B4-8D5D-324A-E0D0EF5714A4}"/>
              </a:ext>
            </a:extLst>
          </p:cNvPr>
          <p:cNvSpPr txBox="1"/>
          <p:nvPr/>
        </p:nvSpPr>
        <p:spPr>
          <a:xfrm>
            <a:off x="4465825" y="562549"/>
            <a:ext cx="4027251" cy="4093428"/>
          </a:xfrm>
          <a:prstGeom prst="rect">
            <a:avLst/>
          </a:prstGeom>
          <a:noFill/>
        </p:spPr>
        <p:txBody>
          <a:bodyPr wrap="square" rtlCol="0">
            <a:spAutoFit/>
          </a:bodyPr>
          <a:lstStyle/>
          <a:p>
            <a:r>
              <a:rPr lang="en-GB" sz="1000" dirty="0"/>
              <a:t>the principal vehicle for financially excluded people to access financial services.</a:t>
            </a:r>
          </a:p>
          <a:p>
            <a:endParaRPr lang="en-GB" sz="1000" dirty="0"/>
          </a:p>
          <a:p>
            <a:r>
              <a:rPr lang="en-GB" sz="1000" dirty="0"/>
              <a:t>Our research identified 32 projects and </a:t>
            </a:r>
            <a:r>
              <a:rPr lang="en-GB" sz="1000" b="1" dirty="0"/>
              <a:t>three adaptable models already in use</a:t>
            </a:r>
            <a:r>
              <a:rPr lang="en-GB" sz="1000" dirty="0"/>
              <a:t> (one of which we developed), and an </a:t>
            </a:r>
            <a:r>
              <a:rPr lang="en-GB" sz="1000" b="1" dirty="0"/>
              <a:t>emerging ecosystem of actors</a:t>
            </a:r>
            <a:r>
              <a:rPr lang="en-GB" sz="1000" dirty="0"/>
              <a:t> innovating and deploying these approaches. </a:t>
            </a:r>
          </a:p>
          <a:p>
            <a:endParaRPr lang="en-GB" sz="1000" dirty="0"/>
          </a:p>
          <a:p>
            <a:r>
              <a:rPr lang="en-GB" sz="1000" dirty="0"/>
              <a:t>Our analysis presents an opportunity to </a:t>
            </a:r>
            <a:r>
              <a:rPr lang="en-GB" sz="1000" b="1" dirty="0"/>
              <a:t>develop steady funding mechanisms</a:t>
            </a:r>
            <a:r>
              <a:rPr lang="en-GB" sz="1000" dirty="0"/>
              <a:t>, </a:t>
            </a:r>
            <a:r>
              <a:rPr lang="en-GB" sz="1000" b="1" dirty="0"/>
              <a:t>expand the range of green financial instruments</a:t>
            </a:r>
            <a:r>
              <a:rPr lang="en-GB" sz="1000" dirty="0"/>
              <a:t>, and </a:t>
            </a:r>
            <a:r>
              <a:rPr lang="en-GB" sz="1000" b="1" dirty="0"/>
              <a:t>improve the mechanisms of access</a:t>
            </a:r>
            <a:r>
              <a:rPr lang="en-GB" sz="1000" dirty="0"/>
              <a:t> available to IFSHGs.</a:t>
            </a:r>
          </a:p>
          <a:p>
            <a:endParaRPr lang="en-GB" sz="1000" dirty="0"/>
          </a:p>
          <a:p>
            <a:r>
              <a:rPr lang="en-GB" sz="1000" dirty="0"/>
              <a:t>This study traces how these models function across different contexts, analysing their </a:t>
            </a:r>
            <a:r>
              <a:rPr lang="en-GB" sz="1000" b="1" dirty="0"/>
              <a:t>problem framings, theories of change, and environmental management logics</a:t>
            </a:r>
            <a:r>
              <a:rPr lang="en-GB" sz="1000" dirty="0"/>
              <a:t>. </a:t>
            </a:r>
          </a:p>
          <a:p>
            <a:endParaRPr lang="en-GB" sz="1000" dirty="0"/>
          </a:p>
          <a:p>
            <a:r>
              <a:rPr lang="en-GB" sz="1000" dirty="0"/>
              <a:t>Case studies from both land and seascapes illustrate their operation in practice. We compare </a:t>
            </a:r>
            <a:r>
              <a:rPr lang="en-GB" sz="1000" b="1" dirty="0"/>
              <a:t>relative costs and impacts</a:t>
            </a:r>
            <a:r>
              <a:rPr lang="en-GB" sz="1000" dirty="0"/>
              <a:t>, explore the </a:t>
            </a:r>
            <a:r>
              <a:rPr lang="en-GB" sz="1000" b="1" dirty="0"/>
              <a:t>conceptual lenses</a:t>
            </a:r>
            <a:r>
              <a:rPr lang="en-GB" sz="1000" dirty="0"/>
              <a:t> that underpin design choices, and examine how organisations using the approach combine finance with capacity-building. </a:t>
            </a:r>
          </a:p>
          <a:p>
            <a:endParaRPr lang="en-GB" sz="1000" dirty="0"/>
          </a:p>
          <a:p>
            <a:r>
              <a:rPr lang="en-GB" sz="1000" dirty="0"/>
              <a:t>We also map the </a:t>
            </a:r>
            <a:r>
              <a:rPr lang="en-GB" sz="1000" b="1" dirty="0"/>
              <a:t>wider ecosystem of funders, methodologies, and implementers</a:t>
            </a:r>
            <a:r>
              <a:rPr lang="en-GB" sz="1000" dirty="0"/>
              <a:t> now taking shape, and assess the </a:t>
            </a:r>
            <a:r>
              <a:rPr lang="en-GB" sz="1000" b="1" dirty="0"/>
              <a:t>challenges and opportunities</a:t>
            </a:r>
            <a:r>
              <a:rPr lang="en-GB" sz="1000" dirty="0"/>
              <a:t> that define the pathway forward.</a:t>
            </a:r>
          </a:p>
          <a:p>
            <a:endParaRPr lang="en-GB" sz="1000" dirty="0"/>
          </a:p>
          <a:p>
            <a:r>
              <a:rPr lang="en-GB" sz="1000" i="1" dirty="0"/>
              <a:t>Mark Ellis-Jones, Obadiah Ngigi, Bryce Bray, Rob Wild</a:t>
            </a:r>
          </a:p>
        </p:txBody>
      </p:sp>
    </p:spTree>
    <p:extLst>
      <p:ext uri="{BB962C8B-B14F-4D97-AF65-F5344CB8AC3E}">
        <p14:creationId xmlns:p14="http://schemas.microsoft.com/office/powerpoint/2010/main" val="1772345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15B5C480-E081-2551-17A0-0E2710EA1AF3}"/>
            </a:ext>
          </a:extLst>
        </p:cNvPr>
        <p:cNvGrpSpPr/>
        <p:nvPr/>
      </p:nvGrpSpPr>
      <p:grpSpPr>
        <a:xfrm>
          <a:off x="0" y="0"/>
          <a:ext cx="0" cy="0"/>
          <a:chOff x="0" y="0"/>
          <a:chExt cx="0" cy="0"/>
        </a:xfrm>
      </p:grpSpPr>
      <p:sp>
        <p:nvSpPr>
          <p:cNvPr id="141" name="Google Shape;141;p27">
            <a:extLst>
              <a:ext uri="{FF2B5EF4-FFF2-40B4-BE49-F238E27FC236}">
                <a16:creationId xmlns:a16="http://schemas.microsoft.com/office/drawing/2014/main" id="{5B0B6871-8E59-A0A4-D673-B716CC61F4CB}"/>
              </a:ext>
            </a:extLst>
          </p:cNvPr>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a:t>References</a:t>
            </a:r>
            <a:endParaRPr sz="1100" b="1" dirty="0"/>
          </a:p>
        </p:txBody>
      </p:sp>
      <p:sp>
        <p:nvSpPr>
          <p:cNvPr id="8" name="Rectangle 7">
            <a:extLst>
              <a:ext uri="{FF2B5EF4-FFF2-40B4-BE49-F238E27FC236}">
                <a16:creationId xmlns:a16="http://schemas.microsoft.com/office/drawing/2014/main" id="{2AD38B22-9687-E3DD-DE55-088F73BD38ED}"/>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19</a:t>
            </a:r>
          </a:p>
        </p:txBody>
      </p:sp>
      <p:graphicFrame>
        <p:nvGraphicFramePr>
          <p:cNvPr id="2" name="Table 1">
            <a:extLst>
              <a:ext uri="{FF2B5EF4-FFF2-40B4-BE49-F238E27FC236}">
                <a16:creationId xmlns:a16="http://schemas.microsoft.com/office/drawing/2014/main" id="{627B692C-8AFD-8875-E340-9D90E4F3EF94}"/>
              </a:ext>
            </a:extLst>
          </p:cNvPr>
          <p:cNvGraphicFramePr>
            <a:graphicFrameLocks noGrp="1"/>
          </p:cNvGraphicFramePr>
          <p:nvPr>
            <p:extLst>
              <p:ext uri="{D42A27DB-BD31-4B8C-83A1-F6EECF244321}">
                <p14:modId xmlns:p14="http://schemas.microsoft.com/office/powerpoint/2010/main" val="2470737697"/>
              </p:ext>
            </p:extLst>
          </p:nvPr>
        </p:nvGraphicFramePr>
        <p:xfrm>
          <a:off x="405318" y="813900"/>
          <a:ext cx="8074105" cy="3422388"/>
        </p:xfrm>
        <a:graphic>
          <a:graphicData uri="http://schemas.openxmlformats.org/drawingml/2006/table">
            <a:tbl>
              <a:tblPr firstRow="1" bandRow="1">
                <a:tableStyleId>{FBE496A5-39A5-4D36-864B-86C4D11E6225}</a:tableStyleId>
              </a:tblPr>
              <a:tblGrid>
                <a:gridCol w="640405">
                  <a:extLst>
                    <a:ext uri="{9D8B030D-6E8A-4147-A177-3AD203B41FA5}">
                      <a16:colId xmlns:a16="http://schemas.microsoft.com/office/drawing/2014/main" val="1240624773"/>
                    </a:ext>
                  </a:extLst>
                </a:gridCol>
                <a:gridCol w="7433700">
                  <a:extLst>
                    <a:ext uri="{9D8B030D-6E8A-4147-A177-3AD203B41FA5}">
                      <a16:colId xmlns:a16="http://schemas.microsoft.com/office/drawing/2014/main" val="896350195"/>
                    </a:ext>
                  </a:extLst>
                </a:gridCol>
              </a:tblGrid>
              <a:tr h="370840">
                <a:tc>
                  <a:txBody>
                    <a:bodyPr/>
                    <a:lstStyle/>
                    <a:p>
                      <a:r>
                        <a:rPr lang="en-GB" sz="700"/>
                        <a:t>Page 10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dirty="0"/>
                        <a:t>Own research.</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14620646"/>
                  </a:ext>
                </a:extLst>
              </a:tr>
              <a:tr h="370840">
                <a:tc>
                  <a:txBody>
                    <a:bodyPr/>
                    <a:lstStyle/>
                    <a:p>
                      <a:r>
                        <a:rPr lang="en-GB" sz="700"/>
                        <a:t>Page 11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a:t>Own research</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67638945"/>
                  </a:ext>
                </a:extLst>
              </a:tr>
              <a:tr h="370840">
                <a:tc>
                  <a:txBody>
                    <a:bodyPr/>
                    <a:lstStyle/>
                    <a:p>
                      <a:r>
                        <a:rPr lang="en-GB" sz="700"/>
                        <a:t>Page 12</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a:t>Own research</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90768352"/>
                  </a:ext>
                </a:extLst>
              </a:tr>
              <a:tr h="370840">
                <a:tc>
                  <a:txBody>
                    <a:bodyPr/>
                    <a:lstStyle/>
                    <a:p>
                      <a:r>
                        <a:rPr lang="en-GB" sz="700"/>
                        <a:t>Page 13</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b="0" dirty="0"/>
                        <a:t>Singer J</a:t>
                      </a:r>
                      <a:r>
                        <a:rPr lang="en-GB" sz="700" b="1" dirty="0"/>
                        <a:t>.</a:t>
                      </a:r>
                      <a:r>
                        <a:rPr lang="en-GB" sz="700" dirty="0"/>
                        <a:t> </a:t>
                      </a:r>
                      <a:r>
                        <a:rPr lang="en-GB" sz="700" i="1" dirty="0"/>
                        <a:t>Village Savings and Loan Associations (VSLA): Website Briefing Note.</a:t>
                      </a:r>
                      <a:r>
                        <a:rPr lang="en-GB" sz="700" dirty="0"/>
                        <a:t> The Mastercard Foundation; 2019. Available from: </a:t>
                      </a:r>
                      <a:r>
                        <a:rPr lang="en-GB" sz="700" dirty="0">
                          <a:hlinkClick r:id="rId3"/>
                        </a:rPr>
                        <a:t>https://www.mastercardfoundation.org</a:t>
                      </a:r>
                      <a:endParaRPr lang="en-GB" sz="700" dirty="0"/>
                    </a:p>
                    <a:p>
                      <a:r>
                        <a:rPr lang="en-GB" sz="700" dirty="0"/>
                        <a:t>And own research</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33799757"/>
                  </a:ext>
                </a:extLst>
              </a:tr>
              <a:tr h="369308">
                <a:tc>
                  <a:txBody>
                    <a:bodyPr/>
                    <a:lstStyle/>
                    <a:p>
                      <a:r>
                        <a:rPr lang="en-GB" sz="700"/>
                        <a:t>Page 14</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00"/>
                        <a:t>Own research</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2368439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00"/>
                        <a:t>Page 16</a:t>
                      </a:r>
                    </a:p>
                    <a:p>
                      <a:endParaRPr lang="en-GB" sz="7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00"/>
                        <a:t>Own research</a:t>
                      </a:r>
                    </a:p>
                    <a:p>
                      <a:endParaRPr lang="en-GB" sz="700" b="0" i="0" u="none" strike="noStrike" cap="none">
                        <a:solidFill>
                          <a:srgbClr val="000000"/>
                        </a:solidFill>
                        <a:latin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1672133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00"/>
                        <a:t>Page 17</a:t>
                      </a:r>
                    </a:p>
                    <a:p>
                      <a:endParaRPr lang="en-GB" sz="7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00" dirty="0"/>
                        <a:t>Own research</a:t>
                      </a:r>
                    </a:p>
                    <a:p>
                      <a:endParaRPr lang="en-GB" sz="7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11394300"/>
                  </a:ext>
                </a:extLst>
              </a:tr>
              <a:tr h="370840">
                <a:tc>
                  <a:txBody>
                    <a:bodyPr/>
                    <a:lstStyle/>
                    <a:p>
                      <a:r>
                        <a:rPr lang="en-GB" sz="700" dirty="0"/>
                        <a:t>General</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t>Wild, R., </a:t>
                      </a:r>
                      <a:r>
                        <a:rPr lang="en-GB" sz="800" dirty="0" err="1"/>
                        <a:t>Egaru</a:t>
                      </a:r>
                      <a:r>
                        <a:rPr lang="en-GB" sz="800" dirty="0"/>
                        <a:t>, M., Ellis-Jones, M., </a:t>
                      </a:r>
                      <a:r>
                        <a:rPr lang="en-GB" sz="800" dirty="0" err="1"/>
                        <a:t>Nakangu</a:t>
                      </a:r>
                      <a:r>
                        <a:rPr lang="en-GB" sz="800" dirty="0"/>
                        <a:t> </a:t>
                      </a:r>
                      <a:r>
                        <a:rPr lang="en-GB" sz="800" dirty="0" err="1"/>
                        <a:t>Bugembe</a:t>
                      </a:r>
                      <a:r>
                        <a:rPr lang="en-GB" sz="800" dirty="0"/>
                        <a:t>, B., Mohamed, A., Ngigi, O., </a:t>
                      </a:r>
                      <a:r>
                        <a:rPr lang="en-GB" sz="800" dirty="0" err="1"/>
                        <a:t>Ogwok</a:t>
                      </a:r>
                      <a:r>
                        <a:rPr lang="en-GB" sz="800" dirty="0"/>
                        <a:t>, G., Roberts, J., &amp; </a:t>
                      </a:r>
                      <a:r>
                        <a:rPr lang="en-GB" sz="800" dirty="0" err="1"/>
                        <a:t>Kutegeka</a:t>
                      </a:r>
                      <a:r>
                        <a:rPr lang="en-GB" sz="800" dirty="0"/>
                        <a:t>, S. (2021). </a:t>
                      </a:r>
                      <a:r>
                        <a:rPr lang="en-GB" sz="800" i="1" dirty="0"/>
                        <a:t>Using inclusive finance to significantly scale climate change adaptation.</a:t>
                      </a:r>
                      <a:r>
                        <a:rPr lang="en-GB" sz="800" dirty="0"/>
                        <a:t> In W. Leal Filho et al. (Eds</a:t>
                      </a:r>
                      <a:r>
                        <a:rPr lang="en-GB" sz="800" b="0" dirty="0"/>
                        <a:t>.), African Handbook of Climate Change Adaptation (pp. 2565-2590</a:t>
                      </a:r>
                      <a:r>
                        <a:rPr lang="en-GB" sz="800" dirty="0"/>
                        <a:t>). Springer International Publishing. </a:t>
                      </a:r>
                      <a:r>
                        <a:rPr lang="en-GB" sz="800" dirty="0">
                          <a:hlinkClick r:id="rId4"/>
                        </a:rPr>
                        <a:t>https://doi.org/10.1007/978-3-030-45106-6_127</a:t>
                      </a:r>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37482634"/>
                  </a:ext>
                </a:extLst>
              </a:tr>
              <a:tr h="370840">
                <a:tc>
                  <a:txBody>
                    <a:bodyPr/>
                    <a:lstStyle/>
                    <a:p>
                      <a:endParaRPr lang="en-GB" sz="7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t>Ngigi, O. H. (2022). </a:t>
                      </a:r>
                      <a:r>
                        <a:rPr lang="en-GB" sz="800" i="1" dirty="0"/>
                        <a:t>Economic Analysis of Environmental Conditional Credit as Incentive for Soil and Water Management in </a:t>
                      </a:r>
                      <a:r>
                        <a:rPr lang="en-GB" sz="800" i="1" dirty="0" err="1"/>
                        <a:t>Sasumua</a:t>
                      </a:r>
                      <a:r>
                        <a:rPr lang="en-GB" sz="800" i="1" dirty="0"/>
                        <a:t> Sub-Watershed, </a:t>
                      </a:r>
                      <a:r>
                        <a:rPr lang="en-GB" sz="800" i="1" dirty="0" err="1"/>
                        <a:t>Nyandarua</a:t>
                      </a:r>
                      <a:r>
                        <a:rPr lang="en-GB" sz="800" i="1" dirty="0"/>
                        <a:t> County, Kenya</a:t>
                      </a:r>
                      <a:r>
                        <a:rPr lang="en-GB" sz="800" dirty="0"/>
                        <a:t> (PhD Thesis, Kenyatta University). Retrieved from </a:t>
                      </a:r>
                      <a:r>
                        <a:rPr lang="en-GB" sz="800" dirty="0">
                          <a:hlinkClick r:id="rId5"/>
                        </a:rPr>
                        <a:t>http://ir-library.ku.ac.ke/handle/123456789/24258</a:t>
                      </a:r>
                      <a:endParaRPr lang="en-GB" sz="7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57896881"/>
                  </a:ext>
                </a:extLst>
              </a:tr>
            </a:tbl>
          </a:graphicData>
        </a:graphic>
      </p:graphicFrame>
    </p:spTree>
    <p:extLst>
      <p:ext uri="{BB962C8B-B14F-4D97-AF65-F5344CB8AC3E}">
        <p14:creationId xmlns:p14="http://schemas.microsoft.com/office/powerpoint/2010/main" val="246103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dirty="0"/>
              <a:t>Financial incentives have long been used as tools for sustainable land management and resource use.</a:t>
            </a:r>
            <a:endParaRPr sz="1100" b="1" dirty="0"/>
          </a:p>
        </p:txBody>
      </p:sp>
      <p:graphicFrame>
        <p:nvGraphicFramePr>
          <p:cNvPr id="4" name="Table 3">
            <a:extLst>
              <a:ext uri="{FF2B5EF4-FFF2-40B4-BE49-F238E27FC236}">
                <a16:creationId xmlns:a16="http://schemas.microsoft.com/office/drawing/2014/main" id="{824A6EEF-8B57-C5C1-BAEA-1889F40DFBC9}"/>
              </a:ext>
            </a:extLst>
          </p:cNvPr>
          <p:cNvGraphicFramePr>
            <a:graphicFrameLocks noGrp="1"/>
          </p:cNvGraphicFramePr>
          <p:nvPr>
            <p:extLst>
              <p:ext uri="{D42A27DB-BD31-4B8C-83A1-F6EECF244321}">
                <p14:modId xmlns:p14="http://schemas.microsoft.com/office/powerpoint/2010/main" val="2727259617"/>
              </p:ext>
            </p:extLst>
          </p:nvPr>
        </p:nvGraphicFramePr>
        <p:xfrm>
          <a:off x="477955" y="1018824"/>
          <a:ext cx="7911028" cy="3624992"/>
        </p:xfrm>
        <a:graphic>
          <a:graphicData uri="http://schemas.openxmlformats.org/drawingml/2006/table">
            <a:tbl>
              <a:tblPr firstRow="1" bandRow="1">
                <a:tableStyleId>{FBE496A5-39A5-4D36-864B-86C4D11E6225}</a:tableStyleId>
              </a:tblPr>
              <a:tblGrid>
                <a:gridCol w="208280">
                  <a:extLst>
                    <a:ext uri="{9D8B030D-6E8A-4147-A177-3AD203B41FA5}">
                      <a16:colId xmlns:a16="http://schemas.microsoft.com/office/drawing/2014/main" val="1516430962"/>
                    </a:ext>
                  </a:extLst>
                </a:gridCol>
                <a:gridCol w="670053">
                  <a:extLst>
                    <a:ext uri="{9D8B030D-6E8A-4147-A177-3AD203B41FA5}">
                      <a16:colId xmlns:a16="http://schemas.microsoft.com/office/drawing/2014/main" val="352779253"/>
                    </a:ext>
                  </a:extLst>
                </a:gridCol>
                <a:gridCol w="208280">
                  <a:extLst>
                    <a:ext uri="{9D8B030D-6E8A-4147-A177-3AD203B41FA5}">
                      <a16:colId xmlns:a16="http://schemas.microsoft.com/office/drawing/2014/main" val="3301080769"/>
                    </a:ext>
                  </a:extLst>
                </a:gridCol>
                <a:gridCol w="1699272">
                  <a:extLst>
                    <a:ext uri="{9D8B030D-6E8A-4147-A177-3AD203B41FA5}">
                      <a16:colId xmlns:a16="http://schemas.microsoft.com/office/drawing/2014/main" val="314727824"/>
                    </a:ext>
                  </a:extLst>
                </a:gridCol>
                <a:gridCol w="284382">
                  <a:extLst>
                    <a:ext uri="{9D8B030D-6E8A-4147-A177-3AD203B41FA5}">
                      <a16:colId xmlns:a16="http://schemas.microsoft.com/office/drawing/2014/main" val="4244288709"/>
                    </a:ext>
                  </a:extLst>
                </a:gridCol>
                <a:gridCol w="4840761">
                  <a:extLst>
                    <a:ext uri="{9D8B030D-6E8A-4147-A177-3AD203B41FA5}">
                      <a16:colId xmlns:a16="http://schemas.microsoft.com/office/drawing/2014/main" val="1871131114"/>
                    </a:ext>
                  </a:extLst>
                </a:gridCol>
              </a:tblGrid>
              <a:tr h="374189">
                <a:tc>
                  <a:txBody>
                    <a:bodyPr/>
                    <a:lstStyle/>
                    <a:p>
                      <a:pPr algn="l"/>
                      <a:endParaRPr lang="en-GB"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2476082"/>
                  </a:ext>
                </a:extLst>
              </a:tr>
              <a:tr h="3741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1870s–1890s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dirty="0"/>
                        <a:t>Tree Planting Bounties (USA)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Farmers granted </a:t>
                      </a:r>
                      <a:r>
                        <a:rPr lang="en-GB" sz="800" b="1"/>
                        <a:t>cash payments or tax rebates</a:t>
                      </a:r>
                      <a:r>
                        <a:rPr lang="en-GB" sz="800"/>
                        <a:t> per acre of trees planted/maintained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5931969"/>
                  </a:ext>
                </a:extLst>
              </a:tr>
              <a:tr h="461329">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Mid–late 1800s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a:solidFill>
                            <a:srgbClr val="000000"/>
                          </a:solidFill>
                          <a:latin typeface="Arial"/>
                          <a:cs typeface="Arial"/>
                          <a:sym typeface="Arial"/>
                        </a:rPr>
                        <a:t>Colonial Forest Leases &amp; Community Payments (India &amp; Africa)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Colonial administrations provided </a:t>
                      </a:r>
                      <a:r>
                        <a:rPr lang="en-GB" sz="800" b="1"/>
                        <a:t>annual payments or revenue shares</a:t>
                      </a:r>
                      <a:r>
                        <a:rPr lang="en-GB" sz="800"/>
                        <a:t> to communities/chiefs in exchange for restricting hunting or logging in designated reserves.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6884537"/>
                  </a:ext>
                </a:extLst>
              </a:tr>
              <a:tr h="374189">
                <a:tc>
                  <a:txBody>
                    <a:bodyPr/>
                    <a:lstStyle/>
                    <a:p>
                      <a:pPr marR="0" algn="l" rtl="0">
                        <a:lnSpc>
                          <a:spcPct val="100000"/>
                        </a:lnSpc>
                        <a:spcBef>
                          <a:spcPts val="0"/>
                        </a:spcBef>
                        <a:spcAft>
                          <a:spcPts val="0"/>
                        </a:spcAft>
                        <a:buClr>
                          <a:srgbClr val="000000"/>
                        </a:buClr>
                        <a:buFont typeface="Arial"/>
                        <a:buNone/>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R="0" algn="l" rtl="0">
                        <a:lnSpc>
                          <a:spcPct val="100000"/>
                        </a:lnSpc>
                        <a:spcBef>
                          <a:spcPts val="0"/>
                        </a:spcBef>
                        <a:spcAft>
                          <a:spcPts val="0"/>
                        </a:spcAft>
                        <a:buClr>
                          <a:srgbClr val="000000"/>
                        </a:buClr>
                        <a:buFont typeface="Arial"/>
                        <a:buNone/>
                      </a:pPr>
                      <a:r>
                        <a:rPr lang="en-GB" sz="800"/>
                        <a:t>1936</a:t>
                      </a: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a:solidFill>
                            <a:srgbClr val="000000"/>
                          </a:solidFill>
                          <a:latin typeface="Arial"/>
                          <a:cs typeface="Arial"/>
                          <a:sym typeface="Arial"/>
                        </a:rPr>
                        <a:t>Agricultural Conservation Program (ACP) (USA)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R="0" algn="l" rtl="0">
                        <a:lnSpc>
                          <a:spcPct val="100000"/>
                        </a:lnSpc>
                        <a:spcBef>
                          <a:spcPts val="0"/>
                        </a:spcBef>
                        <a:spcAft>
                          <a:spcPts val="0"/>
                        </a:spcAft>
                        <a:buClr>
                          <a:srgbClr val="000000"/>
                        </a:buClr>
                        <a:buFont typeface="Arial"/>
                        <a:buNone/>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R="0" algn="l" rtl="0">
                        <a:lnSpc>
                          <a:spcPct val="100000"/>
                        </a:lnSpc>
                        <a:spcBef>
                          <a:spcPts val="0"/>
                        </a:spcBef>
                        <a:spcAft>
                          <a:spcPts val="0"/>
                        </a:spcAft>
                        <a:buClr>
                          <a:srgbClr val="000000"/>
                        </a:buClr>
                        <a:buFont typeface="Arial"/>
                        <a:buNone/>
                      </a:pPr>
                      <a:r>
                        <a:rPr lang="en-GB" sz="800" b="0" i="0" u="none" strike="noStrike" cap="none">
                          <a:solidFill>
                            <a:srgbClr val="000000"/>
                          </a:solidFill>
                          <a:latin typeface="Arial"/>
                          <a:cs typeface="Arial"/>
                          <a:sym typeface="Arial"/>
                        </a:rPr>
                        <a:t>Dust bowl era: first large-scale federal scheme. </a:t>
                      </a:r>
                      <a:r>
                        <a:rPr lang="en-GB" sz="800" b="1" i="0" u="none" strike="noStrike" cap="none">
                          <a:solidFill>
                            <a:srgbClr val="000000"/>
                          </a:solidFill>
                          <a:latin typeface="Arial"/>
                          <a:cs typeface="Arial"/>
                          <a:sym typeface="Arial"/>
                        </a:rPr>
                        <a:t>Direct cash payments</a:t>
                      </a:r>
                      <a:r>
                        <a:rPr lang="en-GB" sz="800" b="0" i="0" u="none" strike="noStrike" cap="none">
                          <a:solidFill>
                            <a:srgbClr val="000000"/>
                          </a:solidFill>
                          <a:latin typeface="Arial"/>
                          <a:cs typeface="Arial"/>
                          <a:sym typeface="Arial"/>
                        </a:rPr>
                        <a:t> to farmers to adopt soil conservation (cover crops, contour farming, retiring vulnerable 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7169976"/>
                  </a:ext>
                </a:extLst>
              </a:tr>
              <a:tr h="374189">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1956–1972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Soil Bank Program (USA)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R="0" algn="l" rtl="0">
                        <a:lnSpc>
                          <a:spcPct val="100000"/>
                        </a:lnSpc>
                        <a:spcBef>
                          <a:spcPts val="0"/>
                        </a:spcBef>
                        <a:spcAft>
                          <a:spcPts val="0"/>
                        </a:spcAft>
                        <a:buClr>
                          <a:srgbClr val="000000"/>
                        </a:buClr>
                        <a:buFont typeface="Arial"/>
                      </a:pPr>
                      <a:r>
                        <a:rPr lang="en-GB" sz="800"/>
                        <a:t>Farmers paid to </a:t>
                      </a:r>
                      <a:r>
                        <a:rPr lang="en-GB" sz="800" b="1"/>
                        <a:t>retire cropland</a:t>
                      </a:r>
                      <a:r>
                        <a:rPr lang="en-GB" sz="800"/>
                        <a:t> to reduce surpluses and prevent erosion — precursor to CRP.</a:t>
                      </a: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5679643"/>
                  </a:ext>
                </a:extLst>
              </a:tr>
              <a:tr h="374189">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1985–present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Conservation Reserve Program (CRP) (USA)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One of the world’s largest PES-style programs, still active. Farmers receive </a:t>
                      </a:r>
                      <a:r>
                        <a:rPr lang="en-GB" sz="800" b="1"/>
                        <a:t>annual rental payments</a:t>
                      </a:r>
                      <a:r>
                        <a:rPr lang="en-GB" sz="800"/>
                        <a:t> for retiring environmentally sensitive 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6264629"/>
                  </a:ext>
                </a:extLst>
              </a:tr>
              <a:tr h="374189">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1992–present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EU Agri-environment Regulation (EU)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First EU-wide scheme under CAP reforms: direct payments to farmers adopting environmentally friendly land management.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8913627"/>
                  </a:ext>
                </a:extLst>
              </a:tr>
              <a:tr h="461329">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1996–present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Forest PES Law (Costa Rica )</a:t>
                      </a:r>
                    </a:p>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Landmark </a:t>
                      </a:r>
                      <a:r>
                        <a:rPr lang="en-GB" sz="800" b="1"/>
                        <a:t>national PES program</a:t>
                      </a:r>
                      <a:r>
                        <a:rPr lang="en-GB" sz="800"/>
                        <a:t> paying landholders for reforestation, forest conservation, and sustainable management, funded by fossil fuel tax and donors.</a:t>
                      </a:r>
                    </a:p>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6931496"/>
                  </a:ext>
                </a:extLst>
              </a:tr>
              <a:tr h="374189">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a:t>1999–2012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Sloping Land Conversion Program (SLCP) (China)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800" dirty="0"/>
                        <a:t>Largest developing-country PES: millions of households received </a:t>
                      </a:r>
                      <a:r>
                        <a:rPr lang="en-GB" sz="800" b="1" dirty="0"/>
                        <a:t>cash &amp; grain subsidies</a:t>
                      </a:r>
                      <a:r>
                        <a:rPr lang="en-GB" sz="800" dirty="0"/>
                        <a:t> to convert sloping cropland to forest/grassland.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764965"/>
                  </a:ext>
                </a:extLst>
              </a:tr>
            </a:tbl>
          </a:graphicData>
        </a:graphic>
      </p:graphicFrame>
      <p:grpSp>
        <p:nvGrpSpPr>
          <p:cNvPr id="272" name="Group 271">
            <a:extLst>
              <a:ext uri="{FF2B5EF4-FFF2-40B4-BE49-F238E27FC236}">
                <a16:creationId xmlns:a16="http://schemas.microsoft.com/office/drawing/2014/main" id="{F041880D-A3B1-3AD6-922E-A4CC444DC3A7}"/>
              </a:ext>
            </a:extLst>
          </p:cNvPr>
          <p:cNvGrpSpPr/>
          <p:nvPr/>
        </p:nvGrpSpPr>
        <p:grpSpPr>
          <a:xfrm>
            <a:off x="409013" y="916013"/>
            <a:ext cx="7990853" cy="761358"/>
            <a:chOff x="374012" y="1029766"/>
            <a:chExt cx="7990853" cy="761358"/>
          </a:xfrm>
        </p:grpSpPr>
        <p:sp>
          <p:nvSpPr>
            <p:cNvPr id="120" name="Rectangle: Rounded Corners 119">
              <a:extLst>
                <a:ext uri="{FF2B5EF4-FFF2-40B4-BE49-F238E27FC236}">
                  <a16:creationId xmlns:a16="http://schemas.microsoft.com/office/drawing/2014/main" id="{95179C95-93D0-070B-0AD5-990DD22F791E}"/>
                </a:ext>
              </a:extLst>
            </p:cNvPr>
            <p:cNvSpPr/>
            <p:nvPr/>
          </p:nvSpPr>
          <p:spPr>
            <a:xfrm>
              <a:off x="498764" y="1046386"/>
              <a:ext cx="1605669" cy="35999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     Period</a:t>
              </a:r>
            </a:p>
          </p:txBody>
        </p:sp>
        <p:sp>
          <p:nvSpPr>
            <p:cNvPr id="126" name="Rectangle: Rounded Corners 125">
              <a:extLst>
                <a:ext uri="{FF2B5EF4-FFF2-40B4-BE49-F238E27FC236}">
                  <a16:creationId xmlns:a16="http://schemas.microsoft.com/office/drawing/2014/main" id="{66C3E9F5-D61F-D979-E797-7C3FED177B56}"/>
                </a:ext>
              </a:extLst>
            </p:cNvPr>
            <p:cNvSpPr/>
            <p:nvPr/>
          </p:nvSpPr>
          <p:spPr>
            <a:xfrm>
              <a:off x="1448102" y="1051589"/>
              <a:ext cx="2077454" cy="35999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a:t>
              </a:r>
              <a:r>
                <a:rPr lang="en-GB" sz="900">
                  <a:solidFill>
                    <a:schemeClr val="tx1"/>
                  </a:solidFill>
                </a:rPr>
                <a:t>Programme</a:t>
              </a:r>
              <a:endParaRPr lang="en-GB" sz="800">
                <a:solidFill>
                  <a:schemeClr val="tx1"/>
                </a:solidFill>
              </a:endParaRPr>
            </a:p>
          </p:txBody>
        </p:sp>
        <p:sp>
          <p:nvSpPr>
            <p:cNvPr id="129" name="Rectangle: Rounded Corners 128">
              <a:extLst>
                <a:ext uri="{FF2B5EF4-FFF2-40B4-BE49-F238E27FC236}">
                  <a16:creationId xmlns:a16="http://schemas.microsoft.com/office/drawing/2014/main" id="{58EDB0E4-F907-47DA-2715-C132BEDC0BBE}"/>
                </a:ext>
              </a:extLst>
            </p:cNvPr>
            <p:cNvSpPr/>
            <p:nvPr/>
          </p:nvSpPr>
          <p:spPr>
            <a:xfrm>
              <a:off x="3317330" y="1029766"/>
              <a:ext cx="5047535" cy="35999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      Financial Incentive Mechanism</a:t>
              </a:r>
            </a:p>
          </p:txBody>
        </p:sp>
        <p:grpSp>
          <p:nvGrpSpPr>
            <p:cNvPr id="235" name="Group 234">
              <a:extLst>
                <a:ext uri="{FF2B5EF4-FFF2-40B4-BE49-F238E27FC236}">
                  <a16:creationId xmlns:a16="http://schemas.microsoft.com/office/drawing/2014/main" id="{BF3E506F-AD21-E4EF-0C6D-3801CD2CD132}"/>
                </a:ext>
              </a:extLst>
            </p:cNvPr>
            <p:cNvGrpSpPr/>
            <p:nvPr/>
          </p:nvGrpSpPr>
          <p:grpSpPr>
            <a:xfrm>
              <a:off x="453838" y="1611124"/>
              <a:ext cx="3043493" cy="180000"/>
              <a:chOff x="333575" y="1339867"/>
              <a:chExt cx="3043493" cy="180000"/>
            </a:xfrm>
          </p:grpSpPr>
          <p:sp>
            <p:nvSpPr>
              <p:cNvPr id="132" name="Oval 131">
                <a:extLst>
                  <a:ext uri="{FF2B5EF4-FFF2-40B4-BE49-F238E27FC236}">
                    <a16:creationId xmlns:a16="http://schemas.microsoft.com/office/drawing/2014/main" id="{E977B78A-B2ED-1F77-EC4B-2FCD865BF477}"/>
                  </a:ext>
                </a:extLst>
              </p:cNvPr>
              <p:cNvSpPr/>
              <p:nvPr/>
            </p:nvSpPr>
            <p:spPr>
              <a:xfrm>
                <a:off x="333575" y="1339867"/>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134" name="Oval 133">
                <a:extLst>
                  <a:ext uri="{FF2B5EF4-FFF2-40B4-BE49-F238E27FC236}">
                    <a16:creationId xmlns:a16="http://schemas.microsoft.com/office/drawing/2014/main" id="{44D1F3CB-CB77-1BEF-9AD3-C2A226BF03D2}"/>
                  </a:ext>
                </a:extLst>
              </p:cNvPr>
              <p:cNvSpPr/>
              <p:nvPr/>
            </p:nvSpPr>
            <p:spPr>
              <a:xfrm>
                <a:off x="1210058" y="1339867"/>
                <a:ext cx="180000" cy="18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135" name="Oval 134">
                <a:extLst>
                  <a:ext uri="{FF2B5EF4-FFF2-40B4-BE49-F238E27FC236}">
                    <a16:creationId xmlns:a16="http://schemas.microsoft.com/office/drawing/2014/main" id="{C74EB047-5669-0DC9-E281-E55E14B34F50}"/>
                  </a:ext>
                </a:extLst>
              </p:cNvPr>
              <p:cNvSpPr/>
              <p:nvPr/>
            </p:nvSpPr>
            <p:spPr>
              <a:xfrm>
                <a:off x="3197068" y="1339867"/>
                <a:ext cx="180000" cy="18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grpSp>
          <p:nvGrpSpPr>
            <p:cNvPr id="270" name="Group 269">
              <a:extLst>
                <a:ext uri="{FF2B5EF4-FFF2-40B4-BE49-F238E27FC236}">
                  <a16:creationId xmlns:a16="http://schemas.microsoft.com/office/drawing/2014/main" id="{7B7CE24A-13AB-0F00-748F-F3A5D29D8095}"/>
                </a:ext>
              </a:extLst>
            </p:cNvPr>
            <p:cNvGrpSpPr/>
            <p:nvPr/>
          </p:nvGrpSpPr>
          <p:grpSpPr>
            <a:xfrm>
              <a:off x="374012" y="1041183"/>
              <a:ext cx="360000" cy="360000"/>
              <a:chOff x="319533" y="775129"/>
              <a:chExt cx="360000" cy="360000"/>
            </a:xfrm>
          </p:grpSpPr>
          <p:sp>
            <p:nvSpPr>
              <p:cNvPr id="121" name="Oval 120">
                <a:extLst>
                  <a:ext uri="{FF2B5EF4-FFF2-40B4-BE49-F238E27FC236}">
                    <a16:creationId xmlns:a16="http://schemas.microsoft.com/office/drawing/2014/main" id="{4FA84C81-C6D4-E5A0-9C0E-822F680DDD7F}"/>
                  </a:ext>
                </a:extLst>
              </p:cNvPr>
              <p:cNvSpPr/>
              <p:nvPr/>
            </p:nvSpPr>
            <p:spPr>
              <a:xfrm>
                <a:off x="319533" y="775129"/>
                <a:ext cx="360000" cy="360000"/>
              </a:xfrm>
              <a:prstGeom prst="ellipse">
                <a:avLst/>
              </a:prstGeom>
              <a:solidFill>
                <a:srgbClr val="E74C3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0" name="Graphic 229" descr="Stopwatch with solid fill">
                <a:extLst>
                  <a:ext uri="{FF2B5EF4-FFF2-40B4-BE49-F238E27FC236}">
                    <a16:creationId xmlns:a16="http://schemas.microsoft.com/office/drawing/2014/main" id="{3CB39835-1DC0-42C3-BB56-5AE4878973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36" y="809162"/>
                <a:ext cx="260394" cy="260394"/>
              </a:xfrm>
              <a:prstGeom prst="rect">
                <a:avLst/>
              </a:prstGeom>
            </p:spPr>
          </p:pic>
        </p:grpSp>
        <p:grpSp>
          <p:nvGrpSpPr>
            <p:cNvPr id="269" name="Group 268">
              <a:extLst>
                <a:ext uri="{FF2B5EF4-FFF2-40B4-BE49-F238E27FC236}">
                  <a16:creationId xmlns:a16="http://schemas.microsoft.com/office/drawing/2014/main" id="{3F3A666C-EA15-1003-2FDA-3927D6084EB7}"/>
                </a:ext>
              </a:extLst>
            </p:cNvPr>
            <p:cNvGrpSpPr/>
            <p:nvPr/>
          </p:nvGrpSpPr>
          <p:grpSpPr>
            <a:xfrm>
              <a:off x="3227331" y="1049912"/>
              <a:ext cx="360000" cy="360000"/>
              <a:chOff x="3728473" y="786653"/>
              <a:chExt cx="360000" cy="360000"/>
            </a:xfrm>
          </p:grpSpPr>
          <p:sp>
            <p:nvSpPr>
              <p:cNvPr id="130" name="Oval 129">
                <a:extLst>
                  <a:ext uri="{FF2B5EF4-FFF2-40B4-BE49-F238E27FC236}">
                    <a16:creationId xmlns:a16="http://schemas.microsoft.com/office/drawing/2014/main" id="{B68A324D-BE73-E225-0514-3B278B60AA05}"/>
                  </a:ext>
                </a:extLst>
              </p:cNvPr>
              <p:cNvSpPr/>
              <p:nvPr/>
            </p:nvSpPr>
            <p:spPr>
              <a:xfrm>
                <a:off x="3728473" y="786653"/>
                <a:ext cx="360000" cy="360000"/>
              </a:xfrm>
              <a:prstGeom prst="ellipse">
                <a:avLst/>
              </a:prstGeom>
              <a:solidFill>
                <a:srgbClr val="7F8C8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2" name="Graphic 231" descr="Coins with solid fill">
                <a:extLst>
                  <a:ext uri="{FF2B5EF4-FFF2-40B4-BE49-F238E27FC236}">
                    <a16:creationId xmlns:a16="http://schemas.microsoft.com/office/drawing/2014/main" id="{2037BFB3-8F79-49F5-E059-12C64EF57D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93629" y="850770"/>
                <a:ext cx="226139" cy="226139"/>
              </a:xfrm>
              <a:prstGeom prst="rect">
                <a:avLst/>
              </a:prstGeom>
            </p:spPr>
          </p:pic>
        </p:grpSp>
        <p:grpSp>
          <p:nvGrpSpPr>
            <p:cNvPr id="268" name="Group 267">
              <a:extLst>
                <a:ext uri="{FF2B5EF4-FFF2-40B4-BE49-F238E27FC236}">
                  <a16:creationId xmlns:a16="http://schemas.microsoft.com/office/drawing/2014/main" id="{814C8EED-ACA1-8B95-3C68-9869AF249369}"/>
                </a:ext>
              </a:extLst>
            </p:cNvPr>
            <p:cNvGrpSpPr/>
            <p:nvPr/>
          </p:nvGrpSpPr>
          <p:grpSpPr>
            <a:xfrm>
              <a:off x="1227905" y="1049912"/>
              <a:ext cx="360000" cy="360000"/>
              <a:chOff x="2316704" y="775129"/>
              <a:chExt cx="360000" cy="360000"/>
            </a:xfrm>
          </p:grpSpPr>
          <p:sp>
            <p:nvSpPr>
              <p:cNvPr id="127" name="Oval 126">
                <a:extLst>
                  <a:ext uri="{FF2B5EF4-FFF2-40B4-BE49-F238E27FC236}">
                    <a16:creationId xmlns:a16="http://schemas.microsoft.com/office/drawing/2014/main" id="{83C80EB8-C2BF-CD74-A38D-F4D5FFFBADAA}"/>
                  </a:ext>
                </a:extLst>
              </p:cNvPr>
              <p:cNvSpPr/>
              <p:nvPr/>
            </p:nvSpPr>
            <p:spPr>
              <a:xfrm>
                <a:off x="2316704" y="775129"/>
                <a:ext cx="360000" cy="360000"/>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00">
                  <a:solidFill>
                    <a:schemeClr val="tx1"/>
                  </a:solidFill>
                </a:endParaRPr>
              </a:p>
            </p:txBody>
          </p:sp>
          <p:pic>
            <p:nvPicPr>
              <p:cNvPr id="234" name="Graphic 233" descr="Leaf with solid fill">
                <a:extLst>
                  <a:ext uri="{FF2B5EF4-FFF2-40B4-BE49-F238E27FC236}">
                    <a16:creationId xmlns:a16="http://schemas.microsoft.com/office/drawing/2014/main" id="{38E38FBD-2657-6FE2-14F6-7C42BE577C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84260" y="845161"/>
                <a:ext cx="216135" cy="216135"/>
              </a:xfrm>
              <a:prstGeom prst="rect">
                <a:avLst/>
              </a:prstGeom>
            </p:spPr>
          </p:pic>
        </p:grpSp>
      </p:grpSp>
      <p:grpSp>
        <p:nvGrpSpPr>
          <p:cNvPr id="279" name="Group 278">
            <a:extLst>
              <a:ext uri="{FF2B5EF4-FFF2-40B4-BE49-F238E27FC236}">
                <a16:creationId xmlns:a16="http://schemas.microsoft.com/office/drawing/2014/main" id="{CC6F6405-6FD2-FBD5-D34D-68783EFCBF90}"/>
              </a:ext>
            </a:extLst>
          </p:cNvPr>
          <p:cNvGrpSpPr/>
          <p:nvPr/>
        </p:nvGrpSpPr>
        <p:grpSpPr>
          <a:xfrm>
            <a:off x="487065" y="1896310"/>
            <a:ext cx="3043493" cy="180000"/>
            <a:chOff x="452064" y="2010063"/>
            <a:chExt cx="3043493" cy="180000"/>
          </a:xfrm>
        </p:grpSpPr>
        <p:sp>
          <p:nvSpPr>
            <p:cNvPr id="237" name="Oval 236">
              <a:extLst>
                <a:ext uri="{FF2B5EF4-FFF2-40B4-BE49-F238E27FC236}">
                  <a16:creationId xmlns:a16="http://schemas.microsoft.com/office/drawing/2014/main" id="{41F1AFF3-E533-2C51-ED96-DFE02BD42C1A}"/>
                </a:ext>
              </a:extLst>
            </p:cNvPr>
            <p:cNvSpPr/>
            <p:nvPr/>
          </p:nvSpPr>
          <p:spPr>
            <a:xfrm>
              <a:off x="452064" y="2010063"/>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38" name="Oval 237">
              <a:extLst>
                <a:ext uri="{FF2B5EF4-FFF2-40B4-BE49-F238E27FC236}">
                  <a16:creationId xmlns:a16="http://schemas.microsoft.com/office/drawing/2014/main" id="{FAF53D15-8D67-C024-2D8D-F91DA2ED3697}"/>
                </a:ext>
              </a:extLst>
            </p:cNvPr>
            <p:cNvSpPr/>
            <p:nvPr/>
          </p:nvSpPr>
          <p:spPr>
            <a:xfrm>
              <a:off x="1328547" y="2010063"/>
              <a:ext cx="180000" cy="18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39" name="Oval 238">
              <a:extLst>
                <a:ext uri="{FF2B5EF4-FFF2-40B4-BE49-F238E27FC236}">
                  <a16:creationId xmlns:a16="http://schemas.microsoft.com/office/drawing/2014/main" id="{5315584F-EEF9-DDDB-2203-3C4EE6AD79B0}"/>
                </a:ext>
              </a:extLst>
            </p:cNvPr>
            <p:cNvSpPr/>
            <p:nvPr/>
          </p:nvSpPr>
          <p:spPr>
            <a:xfrm>
              <a:off x="3315557" y="2010063"/>
              <a:ext cx="180000" cy="18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grpSp>
        <p:nvGrpSpPr>
          <p:cNvPr id="278" name="Group 277">
            <a:extLst>
              <a:ext uri="{FF2B5EF4-FFF2-40B4-BE49-F238E27FC236}">
                <a16:creationId xmlns:a16="http://schemas.microsoft.com/office/drawing/2014/main" id="{9E28587F-1514-3D43-E684-E0E907EA0608}"/>
              </a:ext>
            </a:extLst>
          </p:cNvPr>
          <p:cNvGrpSpPr/>
          <p:nvPr/>
        </p:nvGrpSpPr>
        <p:grpSpPr>
          <a:xfrm>
            <a:off x="487065" y="2340089"/>
            <a:ext cx="3043493" cy="202542"/>
            <a:chOff x="452064" y="2453842"/>
            <a:chExt cx="3043493" cy="202542"/>
          </a:xfrm>
        </p:grpSpPr>
        <p:sp>
          <p:nvSpPr>
            <p:cNvPr id="241" name="Oval 240">
              <a:extLst>
                <a:ext uri="{FF2B5EF4-FFF2-40B4-BE49-F238E27FC236}">
                  <a16:creationId xmlns:a16="http://schemas.microsoft.com/office/drawing/2014/main" id="{2DA0CD3D-39CF-C1A5-A63C-D23C9DBBDEE3}"/>
                </a:ext>
              </a:extLst>
            </p:cNvPr>
            <p:cNvSpPr/>
            <p:nvPr/>
          </p:nvSpPr>
          <p:spPr>
            <a:xfrm>
              <a:off x="452064" y="2465034"/>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42" name="Oval 241">
              <a:extLst>
                <a:ext uri="{FF2B5EF4-FFF2-40B4-BE49-F238E27FC236}">
                  <a16:creationId xmlns:a16="http://schemas.microsoft.com/office/drawing/2014/main" id="{B1BDC9BA-C2A8-4765-F6E6-CCABB6BF71A2}"/>
                </a:ext>
              </a:extLst>
            </p:cNvPr>
            <p:cNvSpPr/>
            <p:nvPr/>
          </p:nvSpPr>
          <p:spPr>
            <a:xfrm>
              <a:off x="1328547" y="2476384"/>
              <a:ext cx="180000" cy="18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43" name="Oval 242">
              <a:extLst>
                <a:ext uri="{FF2B5EF4-FFF2-40B4-BE49-F238E27FC236}">
                  <a16:creationId xmlns:a16="http://schemas.microsoft.com/office/drawing/2014/main" id="{9736FF24-E024-92E6-DDD7-5EF729AC4410}"/>
                </a:ext>
              </a:extLst>
            </p:cNvPr>
            <p:cNvSpPr/>
            <p:nvPr/>
          </p:nvSpPr>
          <p:spPr>
            <a:xfrm>
              <a:off x="3315557" y="2453842"/>
              <a:ext cx="180000" cy="18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grpSp>
        <p:nvGrpSpPr>
          <p:cNvPr id="277" name="Group 276">
            <a:extLst>
              <a:ext uri="{FF2B5EF4-FFF2-40B4-BE49-F238E27FC236}">
                <a16:creationId xmlns:a16="http://schemas.microsoft.com/office/drawing/2014/main" id="{96DCC89A-535E-B7D4-1E46-70E4DDAF068D}"/>
              </a:ext>
            </a:extLst>
          </p:cNvPr>
          <p:cNvGrpSpPr/>
          <p:nvPr/>
        </p:nvGrpSpPr>
        <p:grpSpPr>
          <a:xfrm>
            <a:off x="487065" y="2716410"/>
            <a:ext cx="3053956" cy="191192"/>
            <a:chOff x="452064" y="2830163"/>
            <a:chExt cx="3053956" cy="191192"/>
          </a:xfrm>
        </p:grpSpPr>
        <p:sp>
          <p:nvSpPr>
            <p:cNvPr id="245" name="Oval 244">
              <a:extLst>
                <a:ext uri="{FF2B5EF4-FFF2-40B4-BE49-F238E27FC236}">
                  <a16:creationId xmlns:a16="http://schemas.microsoft.com/office/drawing/2014/main" id="{3C6FE494-008F-3206-3F19-B7B269C4CE21}"/>
                </a:ext>
              </a:extLst>
            </p:cNvPr>
            <p:cNvSpPr/>
            <p:nvPr/>
          </p:nvSpPr>
          <p:spPr>
            <a:xfrm>
              <a:off x="452064" y="2841355"/>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46" name="Oval 245">
              <a:extLst>
                <a:ext uri="{FF2B5EF4-FFF2-40B4-BE49-F238E27FC236}">
                  <a16:creationId xmlns:a16="http://schemas.microsoft.com/office/drawing/2014/main" id="{81C3033F-A832-1B64-DC17-3F9C1D0D85A9}"/>
                </a:ext>
              </a:extLst>
            </p:cNvPr>
            <p:cNvSpPr/>
            <p:nvPr/>
          </p:nvSpPr>
          <p:spPr>
            <a:xfrm>
              <a:off x="1328547" y="2841355"/>
              <a:ext cx="180000" cy="18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47" name="Oval 246">
              <a:extLst>
                <a:ext uri="{FF2B5EF4-FFF2-40B4-BE49-F238E27FC236}">
                  <a16:creationId xmlns:a16="http://schemas.microsoft.com/office/drawing/2014/main" id="{A095FC95-B58F-3DC9-4503-9A22878FE12D}"/>
                </a:ext>
              </a:extLst>
            </p:cNvPr>
            <p:cNvSpPr/>
            <p:nvPr/>
          </p:nvSpPr>
          <p:spPr>
            <a:xfrm>
              <a:off x="3326020" y="2830163"/>
              <a:ext cx="180000" cy="18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grpSp>
        <p:nvGrpSpPr>
          <p:cNvPr id="276" name="Group 275">
            <a:extLst>
              <a:ext uri="{FF2B5EF4-FFF2-40B4-BE49-F238E27FC236}">
                <a16:creationId xmlns:a16="http://schemas.microsoft.com/office/drawing/2014/main" id="{5886418D-4602-46CC-63C0-4F5BCA6F531C}"/>
              </a:ext>
            </a:extLst>
          </p:cNvPr>
          <p:cNvGrpSpPr/>
          <p:nvPr/>
        </p:nvGrpSpPr>
        <p:grpSpPr>
          <a:xfrm>
            <a:off x="487065" y="3103923"/>
            <a:ext cx="3043493" cy="180000"/>
            <a:chOff x="452064" y="3217676"/>
            <a:chExt cx="3043493" cy="180000"/>
          </a:xfrm>
        </p:grpSpPr>
        <p:sp>
          <p:nvSpPr>
            <p:cNvPr id="249" name="Oval 248">
              <a:extLst>
                <a:ext uri="{FF2B5EF4-FFF2-40B4-BE49-F238E27FC236}">
                  <a16:creationId xmlns:a16="http://schemas.microsoft.com/office/drawing/2014/main" id="{BC30066B-6C93-69FB-4AEF-4F11EBC86C16}"/>
                </a:ext>
              </a:extLst>
            </p:cNvPr>
            <p:cNvSpPr/>
            <p:nvPr/>
          </p:nvSpPr>
          <p:spPr>
            <a:xfrm>
              <a:off x="452064" y="3217676"/>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50" name="Oval 249">
              <a:extLst>
                <a:ext uri="{FF2B5EF4-FFF2-40B4-BE49-F238E27FC236}">
                  <a16:creationId xmlns:a16="http://schemas.microsoft.com/office/drawing/2014/main" id="{21005433-9F98-AF7E-7EA5-C4039AADA49D}"/>
                </a:ext>
              </a:extLst>
            </p:cNvPr>
            <p:cNvSpPr/>
            <p:nvPr/>
          </p:nvSpPr>
          <p:spPr>
            <a:xfrm>
              <a:off x="1328547" y="3217676"/>
              <a:ext cx="180000" cy="18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51" name="Oval 250">
              <a:extLst>
                <a:ext uri="{FF2B5EF4-FFF2-40B4-BE49-F238E27FC236}">
                  <a16:creationId xmlns:a16="http://schemas.microsoft.com/office/drawing/2014/main" id="{F225122C-A1CE-7DF0-ED30-A4520D524B8C}"/>
                </a:ext>
              </a:extLst>
            </p:cNvPr>
            <p:cNvSpPr/>
            <p:nvPr/>
          </p:nvSpPr>
          <p:spPr>
            <a:xfrm>
              <a:off x="3315557" y="3217676"/>
              <a:ext cx="180000" cy="18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grpSp>
        <p:nvGrpSpPr>
          <p:cNvPr id="275" name="Group 274">
            <a:extLst>
              <a:ext uri="{FF2B5EF4-FFF2-40B4-BE49-F238E27FC236}">
                <a16:creationId xmlns:a16="http://schemas.microsoft.com/office/drawing/2014/main" id="{9084A0F1-C209-722C-6F65-DBBE2E4869E4}"/>
              </a:ext>
            </a:extLst>
          </p:cNvPr>
          <p:cNvGrpSpPr/>
          <p:nvPr/>
        </p:nvGrpSpPr>
        <p:grpSpPr>
          <a:xfrm>
            <a:off x="487065" y="3446510"/>
            <a:ext cx="3053956" cy="213734"/>
            <a:chOff x="452064" y="3560263"/>
            <a:chExt cx="3053956" cy="213734"/>
          </a:xfrm>
        </p:grpSpPr>
        <p:sp>
          <p:nvSpPr>
            <p:cNvPr id="253" name="Oval 252">
              <a:extLst>
                <a:ext uri="{FF2B5EF4-FFF2-40B4-BE49-F238E27FC236}">
                  <a16:creationId xmlns:a16="http://schemas.microsoft.com/office/drawing/2014/main" id="{1264B917-C367-95A4-AB45-89196EF28AFD}"/>
                </a:ext>
              </a:extLst>
            </p:cNvPr>
            <p:cNvSpPr/>
            <p:nvPr/>
          </p:nvSpPr>
          <p:spPr>
            <a:xfrm>
              <a:off x="452064" y="3593997"/>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54" name="Oval 253">
              <a:extLst>
                <a:ext uri="{FF2B5EF4-FFF2-40B4-BE49-F238E27FC236}">
                  <a16:creationId xmlns:a16="http://schemas.microsoft.com/office/drawing/2014/main" id="{F0740702-76F8-CF0A-C7CF-9CFC1A6A8931}"/>
                </a:ext>
              </a:extLst>
            </p:cNvPr>
            <p:cNvSpPr/>
            <p:nvPr/>
          </p:nvSpPr>
          <p:spPr>
            <a:xfrm>
              <a:off x="1328547" y="3593997"/>
              <a:ext cx="180000" cy="18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55" name="Oval 254">
              <a:extLst>
                <a:ext uri="{FF2B5EF4-FFF2-40B4-BE49-F238E27FC236}">
                  <a16:creationId xmlns:a16="http://schemas.microsoft.com/office/drawing/2014/main" id="{E8A94DD4-4644-9351-E18C-81B56C3343D2}"/>
                </a:ext>
              </a:extLst>
            </p:cNvPr>
            <p:cNvSpPr/>
            <p:nvPr/>
          </p:nvSpPr>
          <p:spPr>
            <a:xfrm>
              <a:off x="3326020" y="3560263"/>
              <a:ext cx="180000" cy="18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grpSp>
        <p:nvGrpSpPr>
          <p:cNvPr id="274" name="Group 273">
            <a:extLst>
              <a:ext uri="{FF2B5EF4-FFF2-40B4-BE49-F238E27FC236}">
                <a16:creationId xmlns:a16="http://schemas.microsoft.com/office/drawing/2014/main" id="{BE20F958-427C-B8AC-579B-B650C125ACA2}"/>
              </a:ext>
            </a:extLst>
          </p:cNvPr>
          <p:cNvGrpSpPr/>
          <p:nvPr/>
        </p:nvGrpSpPr>
        <p:grpSpPr>
          <a:xfrm>
            <a:off x="487065" y="3845215"/>
            <a:ext cx="3043493" cy="180000"/>
            <a:chOff x="452064" y="3958968"/>
            <a:chExt cx="3043493" cy="180000"/>
          </a:xfrm>
        </p:grpSpPr>
        <p:sp>
          <p:nvSpPr>
            <p:cNvPr id="257" name="Oval 256">
              <a:extLst>
                <a:ext uri="{FF2B5EF4-FFF2-40B4-BE49-F238E27FC236}">
                  <a16:creationId xmlns:a16="http://schemas.microsoft.com/office/drawing/2014/main" id="{97F1AF61-BA35-FF98-A3ED-3957B756243F}"/>
                </a:ext>
              </a:extLst>
            </p:cNvPr>
            <p:cNvSpPr/>
            <p:nvPr/>
          </p:nvSpPr>
          <p:spPr>
            <a:xfrm>
              <a:off x="452064" y="3958968"/>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58" name="Oval 257">
              <a:extLst>
                <a:ext uri="{FF2B5EF4-FFF2-40B4-BE49-F238E27FC236}">
                  <a16:creationId xmlns:a16="http://schemas.microsoft.com/office/drawing/2014/main" id="{5177621F-53B0-8F2C-4729-DE4E053CC571}"/>
                </a:ext>
              </a:extLst>
            </p:cNvPr>
            <p:cNvSpPr/>
            <p:nvPr/>
          </p:nvSpPr>
          <p:spPr>
            <a:xfrm>
              <a:off x="1328547" y="3958968"/>
              <a:ext cx="180000" cy="18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59" name="Oval 258">
              <a:extLst>
                <a:ext uri="{FF2B5EF4-FFF2-40B4-BE49-F238E27FC236}">
                  <a16:creationId xmlns:a16="http://schemas.microsoft.com/office/drawing/2014/main" id="{D04661F9-D9FB-D785-B182-A19BE7159D3A}"/>
                </a:ext>
              </a:extLst>
            </p:cNvPr>
            <p:cNvSpPr/>
            <p:nvPr/>
          </p:nvSpPr>
          <p:spPr>
            <a:xfrm>
              <a:off x="3315557" y="3958968"/>
              <a:ext cx="180000" cy="18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grpSp>
        <p:nvGrpSpPr>
          <p:cNvPr id="273" name="Group 272">
            <a:extLst>
              <a:ext uri="{FF2B5EF4-FFF2-40B4-BE49-F238E27FC236}">
                <a16:creationId xmlns:a16="http://schemas.microsoft.com/office/drawing/2014/main" id="{AC654D2A-DED8-75E0-9E3B-EF2CC1D6D478}"/>
              </a:ext>
            </a:extLst>
          </p:cNvPr>
          <p:cNvGrpSpPr/>
          <p:nvPr/>
        </p:nvGrpSpPr>
        <p:grpSpPr>
          <a:xfrm>
            <a:off x="487065" y="4311536"/>
            <a:ext cx="3043493" cy="180000"/>
            <a:chOff x="452064" y="4425289"/>
            <a:chExt cx="3043493" cy="180000"/>
          </a:xfrm>
        </p:grpSpPr>
        <p:sp>
          <p:nvSpPr>
            <p:cNvPr id="261" name="Oval 260">
              <a:extLst>
                <a:ext uri="{FF2B5EF4-FFF2-40B4-BE49-F238E27FC236}">
                  <a16:creationId xmlns:a16="http://schemas.microsoft.com/office/drawing/2014/main" id="{B41EF849-8363-AA8F-84A0-57C02886D5EF}"/>
                </a:ext>
              </a:extLst>
            </p:cNvPr>
            <p:cNvSpPr/>
            <p:nvPr/>
          </p:nvSpPr>
          <p:spPr>
            <a:xfrm>
              <a:off x="452064" y="4425289"/>
              <a:ext cx="180000" cy="18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62" name="Oval 261">
              <a:extLst>
                <a:ext uri="{FF2B5EF4-FFF2-40B4-BE49-F238E27FC236}">
                  <a16:creationId xmlns:a16="http://schemas.microsoft.com/office/drawing/2014/main" id="{B4AEFC02-ECFA-B247-A097-CA135D10E0A2}"/>
                </a:ext>
              </a:extLst>
            </p:cNvPr>
            <p:cNvSpPr/>
            <p:nvPr/>
          </p:nvSpPr>
          <p:spPr>
            <a:xfrm>
              <a:off x="1328547" y="4425289"/>
              <a:ext cx="180000" cy="18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63" name="Oval 262">
              <a:extLst>
                <a:ext uri="{FF2B5EF4-FFF2-40B4-BE49-F238E27FC236}">
                  <a16:creationId xmlns:a16="http://schemas.microsoft.com/office/drawing/2014/main" id="{B7257EEB-156C-C579-05C5-B5586CA75D47}"/>
                </a:ext>
              </a:extLst>
            </p:cNvPr>
            <p:cNvSpPr/>
            <p:nvPr/>
          </p:nvSpPr>
          <p:spPr>
            <a:xfrm>
              <a:off x="3315557" y="4425289"/>
              <a:ext cx="180000" cy="18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sp>
        <p:nvSpPr>
          <p:cNvPr id="280" name="Rectangle 279">
            <a:extLst>
              <a:ext uri="{FF2B5EF4-FFF2-40B4-BE49-F238E27FC236}">
                <a16:creationId xmlns:a16="http://schemas.microsoft.com/office/drawing/2014/main" id="{E1D55DEC-1014-CDA5-C319-6345C0AC9417}"/>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84A267-2073-FA96-2FD5-2516050A7F46}"/>
              </a:ext>
            </a:extLst>
          </p:cNvPr>
          <p:cNvSpPr>
            <a:spLocks noGrp="1"/>
          </p:cNvSpPr>
          <p:nvPr>
            <p:ph type="title"/>
          </p:nvPr>
        </p:nvSpPr>
        <p:spPr>
          <a:noFill/>
          <a:ln>
            <a:noFill/>
          </a:ln>
        </p:spPr>
        <p:txBody>
          <a:bodyPr spcFirstLastPara="1" wrap="square" lIns="91425" tIns="91425" rIns="91425" bIns="91425" anchor="t" anchorCtr="0">
            <a:normAutofit fontScale="90000"/>
          </a:bodyPr>
          <a:lstStyle/>
          <a:p>
            <a:r>
              <a:rPr lang="en-GB" sz="1100" b="1" dirty="0"/>
              <a:t>More recently, a class of green incentives have emerged that are embedded in financial instruments, managed by formal financial institutions and targeted at small-scale producers. These often aim to mobilise private capital for the SDGs and create self-replenishing financial sources for incentives.</a:t>
            </a:r>
          </a:p>
        </p:txBody>
      </p:sp>
      <p:graphicFrame>
        <p:nvGraphicFramePr>
          <p:cNvPr id="4" name="Table 3">
            <a:extLst>
              <a:ext uri="{FF2B5EF4-FFF2-40B4-BE49-F238E27FC236}">
                <a16:creationId xmlns:a16="http://schemas.microsoft.com/office/drawing/2014/main" id="{E215DE8B-00C5-F4B1-0C87-314496B34C20}"/>
              </a:ext>
            </a:extLst>
          </p:cNvPr>
          <p:cNvGraphicFramePr>
            <a:graphicFrameLocks noGrp="1"/>
          </p:cNvGraphicFramePr>
          <p:nvPr>
            <p:extLst>
              <p:ext uri="{D42A27DB-BD31-4B8C-83A1-F6EECF244321}">
                <p14:modId xmlns:p14="http://schemas.microsoft.com/office/powerpoint/2010/main" val="3930098219"/>
              </p:ext>
            </p:extLst>
          </p:nvPr>
        </p:nvGraphicFramePr>
        <p:xfrm>
          <a:off x="360976" y="1051353"/>
          <a:ext cx="8066600" cy="3169920"/>
        </p:xfrm>
        <a:graphic>
          <a:graphicData uri="http://schemas.openxmlformats.org/drawingml/2006/table">
            <a:tbl>
              <a:tblPr firstRow="1" bandRow="1">
                <a:tableStyleId>{FBE496A5-39A5-4D36-864B-86C4D11E6225}</a:tableStyleId>
              </a:tblPr>
              <a:tblGrid>
                <a:gridCol w="371724">
                  <a:extLst>
                    <a:ext uri="{9D8B030D-6E8A-4147-A177-3AD203B41FA5}">
                      <a16:colId xmlns:a16="http://schemas.microsoft.com/office/drawing/2014/main" val="958866808"/>
                    </a:ext>
                  </a:extLst>
                </a:gridCol>
                <a:gridCol w="870668">
                  <a:extLst>
                    <a:ext uri="{9D8B030D-6E8A-4147-A177-3AD203B41FA5}">
                      <a16:colId xmlns:a16="http://schemas.microsoft.com/office/drawing/2014/main" val="267576220"/>
                    </a:ext>
                  </a:extLst>
                </a:gridCol>
                <a:gridCol w="385638">
                  <a:extLst>
                    <a:ext uri="{9D8B030D-6E8A-4147-A177-3AD203B41FA5}">
                      <a16:colId xmlns:a16="http://schemas.microsoft.com/office/drawing/2014/main" val="553909967"/>
                    </a:ext>
                  </a:extLst>
                </a:gridCol>
                <a:gridCol w="1163320">
                  <a:extLst>
                    <a:ext uri="{9D8B030D-6E8A-4147-A177-3AD203B41FA5}">
                      <a16:colId xmlns:a16="http://schemas.microsoft.com/office/drawing/2014/main" val="187754822"/>
                    </a:ext>
                  </a:extLst>
                </a:gridCol>
                <a:gridCol w="379233">
                  <a:extLst>
                    <a:ext uri="{9D8B030D-6E8A-4147-A177-3AD203B41FA5}">
                      <a16:colId xmlns:a16="http://schemas.microsoft.com/office/drawing/2014/main" val="2279344676"/>
                    </a:ext>
                  </a:extLst>
                </a:gridCol>
                <a:gridCol w="3792773">
                  <a:extLst>
                    <a:ext uri="{9D8B030D-6E8A-4147-A177-3AD203B41FA5}">
                      <a16:colId xmlns:a16="http://schemas.microsoft.com/office/drawing/2014/main" val="1907218351"/>
                    </a:ext>
                  </a:extLst>
                </a:gridCol>
                <a:gridCol w="369735">
                  <a:extLst>
                    <a:ext uri="{9D8B030D-6E8A-4147-A177-3AD203B41FA5}">
                      <a16:colId xmlns:a16="http://schemas.microsoft.com/office/drawing/2014/main" val="24916126"/>
                    </a:ext>
                  </a:extLst>
                </a:gridCol>
                <a:gridCol w="733509">
                  <a:extLst>
                    <a:ext uri="{9D8B030D-6E8A-4147-A177-3AD203B41FA5}">
                      <a16:colId xmlns:a16="http://schemas.microsoft.com/office/drawing/2014/main" val="1202415531"/>
                    </a:ext>
                  </a:extLst>
                </a:gridCol>
              </a:tblGrid>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p>
                      <a:endParaRPr lang="en-GB" sz="800"/>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15583963"/>
                  </a:ext>
                </a:extLst>
              </a:tr>
              <a:tr h="3925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Microfinance for Ecosystem-based Adaptation (MEbA)</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Loans finance adoption of climate resilient practices and technologies.</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Farmers and communities want to adopt climate-resilient practices but lack upfront capital. By offering targeted microloans bundled with inputs and technical assistance, MEbA removes this financial barrier, enabling adoption of ecosystem-based adaptation measures. The result is improved productivity, resilience, and livelihoods while restoring ecosystems.</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UNEP</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0085218"/>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Food Securities Fund</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Working capital loans to SMEs working with smallholder farmers, contingent on improvements in ESG ratings.</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Aggregators are uniquely placed to shift farming practices because they both interface directly with farmers and connect them to markets. By tying credit access to sustainability requirements, the Fund enables aggregators to use this position to incentivize their suppliers to adopt more sustainable practices.</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solidFill>
                            <a:schemeClr val="tx1"/>
                          </a:solidFill>
                        </a:rPr>
                        <a:t>Clarmondial</a:t>
                      </a:r>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56465099"/>
                  </a:ext>
                </a:extLst>
              </a:tr>
              <a:tr h="530886">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Climate-Smart Lending</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Loans from agri-lenders to farmers contingent on farmer adoption of sustainable farming practices</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solidFill>
                            <a:schemeClr val="tx1"/>
                          </a:solidFill>
                        </a:rPr>
                        <a:t>Financial institutions hold long term relationships with farming clients and are in strong position to influence farmer behaviour through credit incentives which both improve farming sustainability and reduce credit risk.</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dirty="0">
                          <a:solidFill>
                            <a:schemeClr val="tx1"/>
                          </a:solidFill>
                        </a:rPr>
                        <a:t>CRDB, Rikolto</a:t>
                      </a: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04992701"/>
                  </a:ext>
                </a:extLst>
              </a:tr>
            </a:tbl>
          </a:graphicData>
        </a:graphic>
      </p:graphicFrame>
      <p:sp>
        <p:nvSpPr>
          <p:cNvPr id="5" name="Rectangle: Rounded Corners 4">
            <a:extLst>
              <a:ext uri="{FF2B5EF4-FFF2-40B4-BE49-F238E27FC236}">
                <a16:creationId xmlns:a16="http://schemas.microsoft.com/office/drawing/2014/main" id="{93343416-48BB-415F-88D7-D97E2C1C154B}"/>
              </a:ext>
            </a:extLst>
          </p:cNvPr>
          <p:cNvSpPr/>
          <p:nvPr/>
        </p:nvSpPr>
        <p:spPr>
          <a:xfrm>
            <a:off x="1764383" y="1055328"/>
            <a:ext cx="1456164"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solidFill>
                  <a:schemeClr val="tx1"/>
                </a:solidFill>
              </a:rPr>
              <a:t>    Mechanism</a:t>
            </a:r>
          </a:p>
        </p:txBody>
      </p:sp>
      <p:sp>
        <p:nvSpPr>
          <p:cNvPr id="6" name="Rectangle: Rounded Corners 5">
            <a:extLst>
              <a:ext uri="{FF2B5EF4-FFF2-40B4-BE49-F238E27FC236}">
                <a16:creationId xmlns:a16="http://schemas.microsoft.com/office/drawing/2014/main" id="{C3CBF7A4-354A-6193-B1C1-90EB2DD3E978}"/>
              </a:ext>
            </a:extLst>
          </p:cNvPr>
          <p:cNvSpPr/>
          <p:nvPr/>
        </p:nvSpPr>
        <p:spPr>
          <a:xfrm>
            <a:off x="3264529" y="1051352"/>
            <a:ext cx="4123827"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a:t>     </a:t>
            </a:r>
            <a:r>
              <a:rPr lang="en-GB" sz="1100">
                <a:solidFill>
                  <a:schemeClr val="tx1"/>
                </a:solidFill>
              </a:rPr>
              <a:t>Description</a:t>
            </a:r>
            <a:endParaRPr lang="en-GB">
              <a:solidFill>
                <a:schemeClr val="tx1"/>
              </a:solidFill>
            </a:endParaRPr>
          </a:p>
        </p:txBody>
      </p:sp>
      <p:sp>
        <p:nvSpPr>
          <p:cNvPr id="7" name="Rectangle: Rounded Corners 6">
            <a:extLst>
              <a:ext uri="{FF2B5EF4-FFF2-40B4-BE49-F238E27FC236}">
                <a16:creationId xmlns:a16="http://schemas.microsoft.com/office/drawing/2014/main" id="{E8D005C1-EC95-6638-8777-E179786C5989}"/>
              </a:ext>
            </a:extLst>
          </p:cNvPr>
          <p:cNvSpPr/>
          <p:nvPr/>
        </p:nvSpPr>
        <p:spPr>
          <a:xfrm>
            <a:off x="7510527" y="1051352"/>
            <a:ext cx="917050"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a:t>   </a:t>
            </a:r>
            <a:r>
              <a:rPr lang="en-GB" sz="1050">
                <a:solidFill>
                  <a:schemeClr val="tx1"/>
                </a:solidFill>
              </a:rPr>
              <a:t>Who</a:t>
            </a:r>
            <a:endParaRPr lang="en-GB">
              <a:solidFill>
                <a:schemeClr val="tx1"/>
              </a:solidFill>
            </a:endParaRPr>
          </a:p>
        </p:txBody>
      </p:sp>
      <p:sp>
        <p:nvSpPr>
          <p:cNvPr id="8" name="Oval 7">
            <a:extLst>
              <a:ext uri="{FF2B5EF4-FFF2-40B4-BE49-F238E27FC236}">
                <a16:creationId xmlns:a16="http://schemas.microsoft.com/office/drawing/2014/main" id="{14407587-F7B5-37F5-32D4-4A8A1D7EAA88}"/>
              </a:ext>
            </a:extLst>
          </p:cNvPr>
          <p:cNvSpPr/>
          <p:nvPr/>
        </p:nvSpPr>
        <p:spPr>
          <a:xfrm>
            <a:off x="3166894" y="1066699"/>
            <a:ext cx="360000" cy="360000"/>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0C14E38F-24EC-7B4F-8048-7E2A34B42482}"/>
              </a:ext>
            </a:extLst>
          </p:cNvPr>
          <p:cNvSpPr/>
          <p:nvPr/>
        </p:nvSpPr>
        <p:spPr>
          <a:xfrm>
            <a:off x="7330527" y="1051351"/>
            <a:ext cx="360000" cy="360000"/>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aphic 15" descr="Group of men with solid fill">
            <a:extLst>
              <a:ext uri="{FF2B5EF4-FFF2-40B4-BE49-F238E27FC236}">
                <a16:creationId xmlns:a16="http://schemas.microsoft.com/office/drawing/2014/main" id="{4737D645-B3A0-A58C-405F-BEF70BD8B379}"/>
              </a:ext>
            </a:extLst>
          </p:cNvPr>
          <p:cNvGrpSpPr/>
          <p:nvPr/>
        </p:nvGrpSpPr>
        <p:grpSpPr>
          <a:xfrm>
            <a:off x="7405702" y="1138604"/>
            <a:ext cx="209630" cy="189605"/>
            <a:chOff x="7583426" y="1052396"/>
            <a:chExt cx="209630" cy="189605"/>
          </a:xfrm>
          <a:solidFill>
            <a:schemeClr val="bg1"/>
          </a:solidFill>
        </p:grpSpPr>
        <p:sp>
          <p:nvSpPr>
            <p:cNvPr id="11" name="Free-form: Shape 10">
              <a:extLst>
                <a:ext uri="{FF2B5EF4-FFF2-40B4-BE49-F238E27FC236}">
                  <a16:creationId xmlns:a16="http://schemas.microsoft.com/office/drawing/2014/main" id="{A6F89C3D-F244-41BE-2CAA-EB6C35D67D35}"/>
                </a:ext>
              </a:extLst>
            </p:cNvPr>
            <p:cNvSpPr/>
            <p:nvPr/>
          </p:nvSpPr>
          <p:spPr>
            <a:xfrm>
              <a:off x="7732231" y="1052396"/>
              <a:ext cx="34207" cy="34207"/>
            </a:xfrm>
            <a:custGeom>
              <a:avLst/>
              <a:gdLst>
                <a:gd name="connsiteX0" fmla="*/ 34207 w 34207"/>
                <a:gd name="connsiteY0" fmla="*/ 17104 h 34207"/>
                <a:gd name="connsiteX1" fmla="*/ 17104 w 34207"/>
                <a:gd name="connsiteY1" fmla="*/ 34207 h 34207"/>
                <a:gd name="connsiteX2" fmla="*/ 0 w 34207"/>
                <a:gd name="connsiteY2" fmla="*/ 17104 h 34207"/>
                <a:gd name="connsiteX3" fmla="*/ 17104 w 34207"/>
                <a:gd name="connsiteY3" fmla="*/ 0 h 34207"/>
                <a:gd name="connsiteX4" fmla="*/ 34207 w 34207"/>
                <a:gd name="connsiteY4" fmla="*/ 17104 h 3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7" h="34207">
                  <a:moveTo>
                    <a:pt x="34207" y="17104"/>
                  </a:moveTo>
                  <a:cubicBezTo>
                    <a:pt x="34207" y="26550"/>
                    <a:pt x="26550" y="34207"/>
                    <a:pt x="17104" y="34207"/>
                  </a:cubicBezTo>
                  <a:cubicBezTo>
                    <a:pt x="7658" y="34207"/>
                    <a:pt x="0" y="26550"/>
                    <a:pt x="0" y="17104"/>
                  </a:cubicBezTo>
                  <a:cubicBezTo>
                    <a:pt x="0" y="7658"/>
                    <a:pt x="7658" y="0"/>
                    <a:pt x="17104" y="0"/>
                  </a:cubicBezTo>
                  <a:cubicBezTo>
                    <a:pt x="26550" y="0"/>
                    <a:pt x="34207" y="7658"/>
                    <a:pt x="34207" y="17104"/>
                  </a:cubicBezTo>
                  <a:close/>
                </a:path>
              </a:pathLst>
            </a:custGeom>
            <a:solidFill>
              <a:schemeClr val="bg1"/>
            </a:solidFill>
            <a:ln w="2381"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B1ACFA85-BE87-CC87-6B70-873F4171408B}"/>
                </a:ext>
              </a:extLst>
            </p:cNvPr>
            <p:cNvSpPr/>
            <p:nvPr/>
          </p:nvSpPr>
          <p:spPr>
            <a:xfrm>
              <a:off x="7610062" y="1052396"/>
              <a:ext cx="34207" cy="34207"/>
            </a:xfrm>
            <a:custGeom>
              <a:avLst/>
              <a:gdLst>
                <a:gd name="connsiteX0" fmla="*/ 34207 w 34207"/>
                <a:gd name="connsiteY0" fmla="*/ 17104 h 34207"/>
                <a:gd name="connsiteX1" fmla="*/ 17104 w 34207"/>
                <a:gd name="connsiteY1" fmla="*/ 34207 h 34207"/>
                <a:gd name="connsiteX2" fmla="*/ 0 w 34207"/>
                <a:gd name="connsiteY2" fmla="*/ 17104 h 34207"/>
                <a:gd name="connsiteX3" fmla="*/ 17104 w 34207"/>
                <a:gd name="connsiteY3" fmla="*/ 0 h 34207"/>
                <a:gd name="connsiteX4" fmla="*/ 34207 w 34207"/>
                <a:gd name="connsiteY4" fmla="*/ 17104 h 3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7" h="34207">
                  <a:moveTo>
                    <a:pt x="34207" y="17104"/>
                  </a:moveTo>
                  <a:cubicBezTo>
                    <a:pt x="34207" y="26550"/>
                    <a:pt x="26550" y="34207"/>
                    <a:pt x="17104" y="34207"/>
                  </a:cubicBezTo>
                  <a:cubicBezTo>
                    <a:pt x="7658" y="34207"/>
                    <a:pt x="0" y="26550"/>
                    <a:pt x="0" y="17104"/>
                  </a:cubicBezTo>
                  <a:cubicBezTo>
                    <a:pt x="0" y="7658"/>
                    <a:pt x="7658" y="0"/>
                    <a:pt x="17104" y="0"/>
                  </a:cubicBezTo>
                  <a:cubicBezTo>
                    <a:pt x="26550" y="0"/>
                    <a:pt x="34207" y="7658"/>
                    <a:pt x="34207" y="17104"/>
                  </a:cubicBezTo>
                  <a:close/>
                </a:path>
              </a:pathLst>
            </a:custGeom>
            <a:solidFill>
              <a:schemeClr val="bg1"/>
            </a:solidFill>
            <a:ln w="2381"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C9EA6A2F-EF8B-C8E1-D177-301B530A7694}"/>
                </a:ext>
              </a:extLst>
            </p:cNvPr>
            <p:cNvSpPr/>
            <p:nvPr/>
          </p:nvSpPr>
          <p:spPr>
            <a:xfrm>
              <a:off x="7671146" y="1052396"/>
              <a:ext cx="34207" cy="34207"/>
            </a:xfrm>
            <a:custGeom>
              <a:avLst/>
              <a:gdLst>
                <a:gd name="connsiteX0" fmla="*/ 34207 w 34207"/>
                <a:gd name="connsiteY0" fmla="*/ 17104 h 34207"/>
                <a:gd name="connsiteX1" fmla="*/ 17104 w 34207"/>
                <a:gd name="connsiteY1" fmla="*/ 34207 h 34207"/>
                <a:gd name="connsiteX2" fmla="*/ 0 w 34207"/>
                <a:gd name="connsiteY2" fmla="*/ 17104 h 34207"/>
                <a:gd name="connsiteX3" fmla="*/ 17104 w 34207"/>
                <a:gd name="connsiteY3" fmla="*/ 0 h 34207"/>
                <a:gd name="connsiteX4" fmla="*/ 34207 w 34207"/>
                <a:gd name="connsiteY4" fmla="*/ 17104 h 3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7" h="34207">
                  <a:moveTo>
                    <a:pt x="34207" y="17104"/>
                  </a:moveTo>
                  <a:cubicBezTo>
                    <a:pt x="34207" y="26550"/>
                    <a:pt x="26550" y="34207"/>
                    <a:pt x="17104" y="34207"/>
                  </a:cubicBezTo>
                  <a:cubicBezTo>
                    <a:pt x="7658" y="34207"/>
                    <a:pt x="0" y="26550"/>
                    <a:pt x="0" y="17104"/>
                  </a:cubicBezTo>
                  <a:cubicBezTo>
                    <a:pt x="0" y="7658"/>
                    <a:pt x="7658" y="0"/>
                    <a:pt x="17104" y="0"/>
                  </a:cubicBezTo>
                  <a:cubicBezTo>
                    <a:pt x="26550" y="0"/>
                    <a:pt x="34207" y="7658"/>
                    <a:pt x="34207" y="17104"/>
                  </a:cubicBezTo>
                  <a:close/>
                </a:path>
              </a:pathLst>
            </a:custGeom>
            <a:solidFill>
              <a:schemeClr val="bg1"/>
            </a:solidFill>
            <a:ln w="2381"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4792AC55-DA4C-3E9C-AA6C-1925C0789567}"/>
                </a:ext>
              </a:extLst>
            </p:cNvPr>
            <p:cNvSpPr/>
            <p:nvPr/>
          </p:nvSpPr>
          <p:spPr>
            <a:xfrm>
              <a:off x="7644999" y="1091735"/>
              <a:ext cx="86976" cy="150266"/>
            </a:xfrm>
            <a:custGeom>
              <a:avLst/>
              <a:gdLst>
                <a:gd name="connsiteX0" fmla="*/ 86743 w 86976"/>
                <a:gd name="connsiteY0" fmla="*/ 57419 h 150266"/>
                <a:gd name="connsiteX1" fmla="*/ 75748 w 86976"/>
                <a:gd name="connsiteY1" fmla="*/ 16859 h 150266"/>
                <a:gd name="connsiteX2" fmla="*/ 73549 w 86976"/>
                <a:gd name="connsiteY2" fmla="*/ 12950 h 150266"/>
                <a:gd name="connsiteX3" fmla="*/ 56690 w 86976"/>
                <a:gd name="connsiteY3" fmla="*/ 2199 h 150266"/>
                <a:gd name="connsiteX4" fmla="*/ 43495 w 86976"/>
                <a:gd name="connsiteY4" fmla="*/ 0 h 150266"/>
                <a:gd name="connsiteX5" fmla="*/ 30301 w 86976"/>
                <a:gd name="connsiteY5" fmla="*/ 2199 h 150266"/>
                <a:gd name="connsiteX6" fmla="*/ 13442 w 86976"/>
                <a:gd name="connsiteY6" fmla="*/ 12950 h 150266"/>
                <a:gd name="connsiteX7" fmla="*/ 11243 w 86976"/>
                <a:gd name="connsiteY7" fmla="*/ 16859 h 150266"/>
                <a:gd name="connsiteX8" fmla="*/ 248 w 86976"/>
                <a:gd name="connsiteY8" fmla="*/ 57419 h 150266"/>
                <a:gd name="connsiteX9" fmla="*/ 5379 w 86976"/>
                <a:gd name="connsiteY9" fmla="*/ 66704 h 150266"/>
                <a:gd name="connsiteX10" fmla="*/ 7334 w 86976"/>
                <a:gd name="connsiteY10" fmla="*/ 66948 h 150266"/>
                <a:gd name="connsiteX11" fmla="*/ 14419 w 86976"/>
                <a:gd name="connsiteY11" fmla="*/ 61573 h 150266"/>
                <a:gd name="connsiteX12" fmla="*/ 24193 w 86976"/>
                <a:gd name="connsiteY12" fmla="*/ 25900 h 150266"/>
                <a:gd name="connsiteX13" fmla="*/ 24193 w 86976"/>
                <a:gd name="connsiteY13" fmla="*/ 150267 h 150266"/>
                <a:gd name="connsiteX14" fmla="*/ 38853 w 86976"/>
                <a:gd name="connsiteY14" fmla="*/ 150267 h 150266"/>
                <a:gd name="connsiteX15" fmla="*/ 38853 w 86976"/>
                <a:gd name="connsiteY15" fmla="*/ 80387 h 150266"/>
                <a:gd name="connsiteX16" fmla="*/ 48626 w 86976"/>
                <a:gd name="connsiteY16" fmla="*/ 80387 h 150266"/>
                <a:gd name="connsiteX17" fmla="*/ 48626 w 86976"/>
                <a:gd name="connsiteY17" fmla="*/ 150023 h 150266"/>
                <a:gd name="connsiteX18" fmla="*/ 63287 w 86976"/>
                <a:gd name="connsiteY18" fmla="*/ 150023 h 150266"/>
                <a:gd name="connsiteX19" fmla="*/ 63287 w 86976"/>
                <a:gd name="connsiteY19" fmla="*/ 25900 h 150266"/>
                <a:gd name="connsiteX20" fmla="*/ 73060 w 86976"/>
                <a:gd name="connsiteY20" fmla="*/ 61573 h 150266"/>
                <a:gd name="connsiteX21" fmla="*/ 80146 w 86976"/>
                <a:gd name="connsiteY21" fmla="*/ 66948 h 150266"/>
                <a:gd name="connsiteX22" fmla="*/ 82101 w 86976"/>
                <a:gd name="connsiteY22" fmla="*/ 66704 h 150266"/>
                <a:gd name="connsiteX23" fmla="*/ 86743 w 86976"/>
                <a:gd name="connsiteY23" fmla="*/ 57419 h 15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6976" h="150266">
                  <a:moveTo>
                    <a:pt x="86743" y="57419"/>
                  </a:moveTo>
                  <a:lnTo>
                    <a:pt x="75748" y="16859"/>
                  </a:lnTo>
                  <a:cubicBezTo>
                    <a:pt x="75259" y="15393"/>
                    <a:pt x="74526" y="13927"/>
                    <a:pt x="73549" y="12950"/>
                  </a:cubicBezTo>
                  <a:cubicBezTo>
                    <a:pt x="68906" y="8063"/>
                    <a:pt x="63042" y="4398"/>
                    <a:pt x="56690" y="2199"/>
                  </a:cubicBezTo>
                  <a:cubicBezTo>
                    <a:pt x="52536" y="733"/>
                    <a:pt x="48138" y="0"/>
                    <a:pt x="43495" y="0"/>
                  </a:cubicBezTo>
                  <a:cubicBezTo>
                    <a:pt x="38853" y="0"/>
                    <a:pt x="34455" y="733"/>
                    <a:pt x="30301" y="2199"/>
                  </a:cubicBezTo>
                  <a:cubicBezTo>
                    <a:pt x="23704" y="4398"/>
                    <a:pt x="18084" y="8063"/>
                    <a:pt x="13442" y="12950"/>
                  </a:cubicBezTo>
                  <a:cubicBezTo>
                    <a:pt x="12465" y="14172"/>
                    <a:pt x="11732" y="15393"/>
                    <a:pt x="11243" y="16859"/>
                  </a:cubicBezTo>
                  <a:lnTo>
                    <a:pt x="248" y="57419"/>
                  </a:lnTo>
                  <a:cubicBezTo>
                    <a:pt x="-730" y="61328"/>
                    <a:pt x="1225" y="65727"/>
                    <a:pt x="5379" y="66704"/>
                  </a:cubicBezTo>
                  <a:cubicBezTo>
                    <a:pt x="6112" y="66948"/>
                    <a:pt x="6601" y="66948"/>
                    <a:pt x="7334" y="66948"/>
                  </a:cubicBezTo>
                  <a:cubicBezTo>
                    <a:pt x="10510" y="66948"/>
                    <a:pt x="13442" y="64749"/>
                    <a:pt x="14419" y="61573"/>
                  </a:cubicBezTo>
                  <a:lnTo>
                    <a:pt x="24193" y="25900"/>
                  </a:lnTo>
                  <a:lnTo>
                    <a:pt x="24193" y="150267"/>
                  </a:lnTo>
                  <a:lnTo>
                    <a:pt x="38853" y="150267"/>
                  </a:lnTo>
                  <a:lnTo>
                    <a:pt x="38853" y="80387"/>
                  </a:lnTo>
                  <a:lnTo>
                    <a:pt x="48626" y="80387"/>
                  </a:lnTo>
                  <a:lnTo>
                    <a:pt x="48626" y="150023"/>
                  </a:lnTo>
                  <a:lnTo>
                    <a:pt x="63287" y="150023"/>
                  </a:lnTo>
                  <a:lnTo>
                    <a:pt x="63287" y="25900"/>
                  </a:lnTo>
                  <a:lnTo>
                    <a:pt x="73060" y="61573"/>
                  </a:lnTo>
                  <a:cubicBezTo>
                    <a:pt x="74037" y="64749"/>
                    <a:pt x="76969" y="66948"/>
                    <a:pt x="80146" y="66948"/>
                  </a:cubicBezTo>
                  <a:cubicBezTo>
                    <a:pt x="80879" y="66948"/>
                    <a:pt x="81368" y="66948"/>
                    <a:pt x="82101" y="66704"/>
                  </a:cubicBezTo>
                  <a:cubicBezTo>
                    <a:pt x="85521" y="65727"/>
                    <a:pt x="87720" y="61328"/>
                    <a:pt x="86743" y="57419"/>
                  </a:cubicBezTo>
                  <a:close/>
                </a:path>
              </a:pathLst>
            </a:custGeom>
            <a:solidFill>
              <a:schemeClr val="bg1"/>
            </a:solidFill>
            <a:ln w="2381"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3D50519-03F7-E9ED-9956-A601B705C409}"/>
                </a:ext>
              </a:extLst>
            </p:cNvPr>
            <p:cNvSpPr/>
            <p:nvPr/>
          </p:nvSpPr>
          <p:spPr>
            <a:xfrm>
              <a:off x="7583426" y="1091490"/>
              <a:ext cx="70616" cy="150511"/>
            </a:xfrm>
            <a:custGeom>
              <a:avLst/>
              <a:gdLst>
                <a:gd name="connsiteX0" fmla="*/ 56690 w 70616"/>
                <a:gd name="connsiteY0" fmla="*/ 56442 h 150511"/>
                <a:gd name="connsiteX1" fmla="*/ 67685 w 70616"/>
                <a:gd name="connsiteY1" fmla="*/ 15882 h 150511"/>
                <a:gd name="connsiteX2" fmla="*/ 70617 w 70616"/>
                <a:gd name="connsiteY2" fmla="*/ 10018 h 150511"/>
                <a:gd name="connsiteX3" fmla="*/ 56690 w 70616"/>
                <a:gd name="connsiteY3" fmla="*/ 2199 h 150511"/>
                <a:gd name="connsiteX4" fmla="*/ 43495 w 70616"/>
                <a:gd name="connsiteY4" fmla="*/ 0 h 150511"/>
                <a:gd name="connsiteX5" fmla="*/ 30301 w 70616"/>
                <a:gd name="connsiteY5" fmla="*/ 2199 h 150511"/>
                <a:gd name="connsiteX6" fmla="*/ 13442 w 70616"/>
                <a:gd name="connsiteY6" fmla="*/ 12950 h 150511"/>
                <a:gd name="connsiteX7" fmla="*/ 11243 w 70616"/>
                <a:gd name="connsiteY7" fmla="*/ 16859 h 150511"/>
                <a:gd name="connsiteX8" fmla="*/ 248 w 70616"/>
                <a:gd name="connsiteY8" fmla="*/ 57663 h 150511"/>
                <a:gd name="connsiteX9" fmla="*/ 5379 w 70616"/>
                <a:gd name="connsiteY9" fmla="*/ 66948 h 150511"/>
                <a:gd name="connsiteX10" fmla="*/ 7334 w 70616"/>
                <a:gd name="connsiteY10" fmla="*/ 67193 h 150511"/>
                <a:gd name="connsiteX11" fmla="*/ 14419 w 70616"/>
                <a:gd name="connsiteY11" fmla="*/ 61817 h 150511"/>
                <a:gd name="connsiteX12" fmla="*/ 24193 w 70616"/>
                <a:gd name="connsiteY12" fmla="*/ 26144 h 150511"/>
                <a:gd name="connsiteX13" fmla="*/ 24193 w 70616"/>
                <a:gd name="connsiteY13" fmla="*/ 150511 h 150511"/>
                <a:gd name="connsiteX14" fmla="*/ 38853 w 70616"/>
                <a:gd name="connsiteY14" fmla="*/ 150511 h 150511"/>
                <a:gd name="connsiteX15" fmla="*/ 38853 w 70616"/>
                <a:gd name="connsiteY15" fmla="*/ 80631 h 150511"/>
                <a:gd name="connsiteX16" fmla="*/ 48626 w 70616"/>
                <a:gd name="connsiteY16" fmla="*/ 80631 h 150511"/>
                <a:gd name="connsiteX17" fmla="*/ 48626 w 70616"/>
                <a:gd name="connsiteY17" fmla="*/ 150267 h 150511"/>
                <a:gd name="connsiteX18" fmla="*/ 63287 w 70616"/>
                <a:gd name="connsiteY18" fmla="*/ 150267 h 150511"/>
                <a:gd name="connsiteX19" fmla="*/ 63287 w 70616"/>
                <a:gd name="connsiteY19" fmla="*/ 71102 h 150511"/>
                <a:gd name="connsiteX20" fmla="*/ 56690 w 70616"/>
                <a:gd name="connsiteY20" fmla="*/ 56442 h 15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616" h="150511">
                  <a:moveTo>
                    <a:pt x="56690" y="56442"/>
                  </a:moveTo>
                  <a:lnTo>
                    <a:pt x="67685" y="15882"/>
                  </a:lnTo>
                  <a:cubicBezTo>
                    <a:pt x="68173" y="13683"/>
                    <a:pt x="69395" y="11728"/>
                    <a:pt x="70617" y="10018"/>
                  </a:cubicBezTo>
                  <a:cubicBezTo>
                    <a:pt x="66707" y="6597"/>
                    <a:pt x="61821" y="3909"/>
                    <a:pt x="56690" y="2199"/>
                  </a:cubicBezTo>
                  <a:cubicBezTo>
                    <a:pt x="52536" y="733"/>
                    <a:pt x="48138" y="0"/>
                    <a:pt x="43495" y="0"/>
                  </a:cubicBezTo>
                  <a:cubicBezTo>
                    <a:pt x="38853" y="0"/>
                    <a:pt x="34455" y="733"/>
                    <a:pt x="30301" y="2199"/>
                  </a:cubicBezTo>
                  <a:cubicBezTo>
                    <a:pt x="23704" y="4398"/>
                    <a:pt x="18084" y="8063"/>
                    <a:pt x="13442" y="12950"/>
                  </a:cubicBezTo>
                  <a:cubicBezTo>
                    <a:pt x="12465" y="14172"/>
                    <a:pt x="11732" y="15393"/>
                    <a:pt x="11243" y="16859"/>
                  </a:cubicBezTo>
                  <a:lnTo>
                    <a:pt x="248" y="57663"/>
                  </a:lnTo>
                  <a:cubicBezTo>
                    <a:pt x="-730" y="61573"/>
                    <a:pt x="1225" y="65971"/>
                    <a:pt x="5379" y="66948"/>
                  </a:cubicBezTo>
                  <a:cubicBezTo>
                    <a:pt x="6112" y="67193"/>
                    <a:pt x="6601" y="67193"/>
                    <a:pt x="7334" y="67193"/>
                  </a:cubicBezTo>
                  <a:cubicBezTo>
                    <a:pt x="10510" y="67193"/>
                    <a:pt x="13442" y="64993"/>
                    <a:pt x="14419" y="61817"/>
                  </a:cubicBezTo>
                  <a:lnTo>
                    <a:pt x="24193" y="26144"/>
                  </a:lnTo>
                  <a:lnTo>
                    <a:pt x="24193" y="150511"/>
                  </a:lnTo>
                  <a:lnTo>
                    <a:pt x="38853" y="150511"/>
                  </a:lnTo>
                  <a:lnTo>
                    <a:pt x="38853" y="80631"/>
                  </a:lnTo>
                  <a:lnTo>
                    <a:pt x="48626" y="80631"/>
                  </a:lnTo>
                  <a:lnTo>
                    <a:pt x="48626" y="150267"/>
                  </a:lnTo>
                  <a:lnTo>
                    <a:pt x="63287" y="150267"/>
                  </a:lnTo>
                  <a:lnTo>
                    <a:pt x="63287" y="71102"/>
                  </a:lnTo>
                  <a:cubicBezTo>
                    <a:pt x="58156" y="68659"/>
                    <a:pt x="55224" y="62550"/>
                    <a:pt x="56690" y="56442"/>
                  </a:cubicBezTo>
                  <a:close/>
                </a:path>
              </a:pathLst>
            </a:custGeom>
            <a:solidFill>
              <a:schemeClr val="bg1"/>
            </a:solidFill>
            <a:ln w="2381"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4EF97EF-82AE-3536-D2C7-1E81FC3A1701}"/>
                </a:ext>
              </a:extLst>
            </p:cNvPr>
            <p:cNvSpPr/>
            <p:nvPr/>
          </p:nvSpPr>
          <p:spPr>
            <a:xfrm>
              <a:off x="7722213" y="1091735"/>
              <a:ext cx="70843" cy="150266"/>
            </a:xfrm>
            <a:custGeom>
              <a:avLst/>
              <a:gdLst>
                <a:gd name="connsiteX0" fmla="*/ 70613 w 70843"/>
                <a:gd name="connsiteY0" fmla="*/ 57419 h 150266"/>
                <a:gd name="connsiteX1" fmla="*/ 59374 w 70843"/>
                <a:gd name="connsiteY1" fmla="*/ 16859 h 150266"/>
                <a:gd name="connsiteX2" fmla="*/ 57175 w 70843"/>
                <a:gd name="connsiteY2" fmla="*/ 12950 h 150266"/>
                <a:gd name="connsiteX3" fmla="*/ 40316 w 70843"/>
                <a:gd name="connsiteY3" fmla="*/ 2199 h 150266"/>
                <a:gd name="connsiteX4" fmla="*/ 27121 w 70843"/>
                <a:gd name="connsiteY4" fmla="*/ 0 h 150266"/>
                <a:gd name="connsiteX5" fmla="*/ 13927 w 70843"/>
                <a:gd name="connsiteY5" fmla="*/ 2199 h 150266"/>
                <a:gd name="connsiteX6" fmla="*/ 0 w 70843"/>
                <a:gd name="connsiteY6" fmla="*/ 10018 h 150266"/>
                <a:gd name="connsiteX7" fmla="*/ 2932 w 70843"/>
                <a:gd name="connsiteY7" fmla="*/ 15638 h 150266"/>
                <a:gd name="connsiteX8" fmla="*/ 13927 w 70843"/>
                <a:gd name="connsiteY8" fmla="*/ 56197 h 150266"/>
                <a:gd name="connsiteX9" fmla="*/ 7330 w 70843"/>
                <a:gd name="connsiteY9" fmla="*/ 70858 h 150266"/>
                <a:gd name="connsiteX10" fmla="*/ 7330 w 70843"/>
                <a:gd name="connsiteY10" fmla="*/ 150267 h 150266"/>
                <a:gd name="connsiteX11" fmla="*/ 21990 w 70843"/>
                <a:gd name="connsiteY11" fmla="*/ 150267 h 150266"/>
                <a:gd name="connsiteX12" fmla="*/ 21990 w 70843"/>
                <a:gd name="connsiteY12" fmla="*/ 80387 h 150266"/>
                <a:gd name="connsiteX13" fmla="*/ 31764 w 70843"/>
                <a:gd name="connsiteY13" fmla="*/ 80387 h 150266"/>
                <a:gd name="connsiteX14" fmla="*/ 31764 w 70843"/>
                <a:gd name="connsiteY14" fmla="*/ 150023 h 150266"/>
                <a:gd name="connsiteX15" fmla="*/ 46424 w 70843"/>
                <a:gd name="connsiteY15" fmla="*/ 150023 h 150266"/>
                <a:gd name="connsiteX16" fmla="*/ 46424 w 70843"/>
                <a:gd name="connsiteY16" fmla="*/ 25900 h 150266"/>
                <a:gd name="connsiteX17" fmla="*/ 56197 w 70843"/>
                <a:gd name="connsiteY17" fmla="*/ 61573 h 150266"/>
                <a:gd name="connsiteX18" fmla="*/ 63283 w 70843"/>
                <a:gd name="connsiteY18" fmla="*/ 66948 h 150266"/>
                <a:gd name="connsiteX19" fmla="*/ 65238 w 70843"/>
                <a:gd name="connsiteY19" fmla="*/ 66704 h 150266"/>
                <a:gd name="connsiteX20" fmla="*/ 70613 w 70843"/>
                <a:gd name="connsiteY20" fmla="*/ 57419 h 15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843" h="150266">
                  <a:moveTo>
                    <a:pt x="70613" y="57419"/>
                  </a:moveTo>
                  <a:lnTo>
                    <a:pt x="59374" y="16859"/>
                  </a:lnTo>
                  <a:cubicBezTo>
                    <a:pt x="58885" y="15393"/>
                    <a:pt x="58152" y="13927"/>
                    <a:pt x="57175" y="12950"/>
                  </a:cubicBezTo>
                  <a:cubicBezTo>
                    <a:pt x="52532" y="8063"/>
                    <a:pt x="46668" y="4398"/>
                    <a:pt x="40316" y="2199"/>
                  </a:cubicBezTo>
                  <a:cubicBezTo>
                    <a:pt x="36162" y="733"/>
                    <a:pt x="31764" y="0"/>
                    <a:pt x="27121" y="0"/>
                  </a:cubicBezTo>
                  <a:cubicBezTo>
                    <a:pt x="22479" y="0"/>
                    <a:pt x="18081" y="733"/>
                    <a:pt x="13927" y="2199"/>
                  </a:cubicBezTo>
                  <a:cubicBezTo>
                    <a:pt x="8796" y="3909"/>
                    <a:pt x="4154" y="6597"/>
                    <a:pt x="0" y="10018"/>
                  </a:cubicBezTo>
                  <a:cubicBezTo>
                    <a:pt x="1466" y="11728"/>
                    <a:pt x="2443" y="13683"/>
                    <a:pt x="2932" y="15638"/>
                  </a:cubicBezTo>
                  <a:lnTo>
                    <a:pt x="13927" y="56197"/>
                  </a:lnTo>
                  <a:cubicBezTo>
                    <a:pt x="15638" y="62306"/>
                    <a:pt x="12461" y="68414"/>
                    <a:pt x="7330" y="70858"/>
                  </a:cubicBezTo>
                  <a:lnTo>
                    <a:pt x="7330" y="150267"/>
                  </a:lnTo>
                  <a:lnTo>
                    <a:pt x="21990" y="150267"/>
                  </a:lnTo>
                  <a:lnTo>
                    <a:pt x="21990" y="80387"/>
                  </a:lnTo>
                  <a:lnTo>
                    <a:pt x="31764" y="80387"/>
                  </a:lnTo>
                  <a:lnTo>
                    <a:pt x="31764" y="150023"/>
                  </a:lnTo>
                  <a:lnTo>
                    <a:pt x="46424" y="150023"/>
                  </a:lnTo>
                  <a:lnTo>
                    <a:pt x="46424" y="25900"/>
                  </a:lnTo>
                  <a:lnTo>
                    <a:pt x="56197" y="61573"/>
                  </a:lnTo>
                  <a:cubicBezTo>
                    <a:pt x="57175" y="64749"/>
                    <a:pt x="60107" y="66948"/>
                    <a:pt x="63283" y="66948"/>
                  </a:cubicBezTo>
                  <a:cubicBezTo>
                    <a:pt x="64016" y="66948"/>
                    <a:pt x="64505" y="66948"/>
                    <a:pt x="65238" y="66704"/>
                  </a:cubicBezTo>
                  <a:cubicBezTo>
                    <a:pt x="69392" y="65727"/>
                    <a:pt x="71591" y="61328"/>
                    <a:pt x="70613" y="57419"/>
                  </a:cubicBezTo>
                  <a:close/>
                </a:path>
              </a:pathLst>
            </a:custGeom>
            <a:solidFill>
              <a:schemeClr val="bg1"/>
            </a:solidFill>
            <a:ln w="2381" cap="flat">
              <a:noFill/>
              <a:prstDash val="solid"/>
              <a:miter/>
            </a:ln>
          </p:spPr>
          <p:txBody>
            <a:bodyPr rtlCol="0" anchor="ctr"/>
            <a:lstStyle/>
            <a:p>
              <a:endParaRPr lang="en-GB"/>
            </a:p>
          </p:txBody>
        </p:sp>
      </p:grpSp>
      <p:sp>
        <p:nvSpPr>
          <p:cNvPr id="17" name="Free-form: Shape 16">
            <a:extLst>
              <a:ext uri="{FF2B5EF4-FFF2-40B4-BE49-F238E27FC236}">
                <a16:creationId xmlns:a16="http://schemas.microsoft.com/office/drawing/2014/main" id="{CA5DAB6B-AA2E-538B-BFEF-4E9A999B8E8F}"/>
              </a:ext>
            </a:extLst>
          </p:cNvPr>
          <p:cNvSpPr/>
          <p:nvPr/>
        </p:nvSpPr>
        <p:spPr>
          <a:xfrm>
            <a:off x="3247425" y="1144458"/>
            <a:ext cx="165513" cy="186713"/>
          </a:xfrm>
          <a:custGeom>
            <a:avLst/>
            <a:gdLst>
              <a:gd name="connsiteX0" fmla="*/ 143058 w 165513"/>
              <a:gd name="connsiteY0" fmla="*/ 139122 h 186713"/>
              <a:gd name="connsiteX1" fmla="*/ 165508 w 165513"/>
              <a:gd name="connsiteY1" fmla="*/ 186507 h 186713"/>
              <a:gd name="connsiteX2" fmla="*/ 165387 w 165513"/>
              <a:gd name="connsiteY2" fmla="*/ 186709 h 186713"/>
              <a:gd name="connsiteX3" fmla="*/ 165212 w 165513"/>
              <a:gd name="connsiteY3" fmla="*/ 186646 h 186713"/>
              <a:gd name="connsiteX4" fmla="*/ 150176 w 165513"/>
              <a:gd name="connsiteY4" fmla="*/ 172606 h 186713"/>
              <a:gd name="connsiteX5" fmla="*/ 150176 w 165513"/>
              <a:gd name="connsiteY5" fmla="*/ 172606 h 186713"/>
              <a:gd name="connsiteX6" fmla="*/ 133237 w 165513"/>
              <a:gd name="connsiteY6" fmla="*/ 141099 h 186713"/>
              <a:gd name="connsiteX7" fmla="*/ 133125 w 165513"/>
              <a:gd name="connsiteY7" fmla="*/ 141049 h 186713"/>
              <a:gd name="connsiteX8" fmla="*/ 119759 w 165513"/>
              <a:gd name="connsiteY8" fmla="*/ 139353 h 186713"/>
              <a:gd name="connsiteX9" fmla="*/ 88433 w 165513"/>
              <a:gd name="connsiteY9" fmla="*/ 116232 h 186713"/>
              <a:gd name="connsiteX10" fmla="*/ 88523 w 165513"/>
              <a:gd name="connsiteY10" fmla="*/ 116090 h 186713"/>
              <a:gd name="connsiteX11" fmla="*/ 107950 w 165513"/>
              <a:gd name="connsiteY11" fmla="*/ 111485 h 186713"/>
              <a:gd name="connsiteX12" fmla="*/ 108219 w 165513"/>
              <a:gd name="connsiteY12" fmla="*/ 110836 h 186713"/>
              <a:gd name="connsiteX13" fmla="*/ 107652 w 165513"/>
              <a:gd name="connsiteY13" fmla="*/ 110541 h 186713"/>
              <a:gd name="connsiteX14" fmla="*/ 107637 w 165513"/>
              <a:gd name="connsiteY14" fmla="*/ 110541 h 186713"/>
              <a:gd name="connsiteX15" fmla="*/ 72236 w 165513"/>
              <a:gd name="connsiteY15" fmla="*/ 97284 h 186713"/>
              <a:gd name="connsiteX16" fmla="*/ 54583 w 165513"/>
              <a:gd name="connsiteY16" fmla="*/ 79351 h 186713"/>
              <a:gd name="connsiteX17" fmla="*/ 27111 w 165513"/>
              <a:gd name="connsiteY17" fmla="*/ 58611 h 186713"/>
              <a:gd name="connsiteX18" fmla="*/ 26931 w 165513"/>
              <a:gd name="connsiteY18" fmla="*/ 57029 h 186713"/>
              <a:gd name="connsiteX19" fmla="*/ 27608 w 165513"/>
              <a:gd name="connsiteY19" fmla="*/ 56622 h 186713"/>
              <a:gd name="connsiteX20" fmla="*/ 44788 w 165513"/>
              <a:gd name="connsiteY20" fmla="*/ 49544 h 186713"/>
              <a:gd name="connsiteX21" fmla="*/ 45004 w 165513"/>
              <a:gd name="connsiteY21" fmla="*/ 49186 h 186713"/>
              <a:gd name="connsiteX22" fmla="*/ 44571 w 165513"/>
              <a:gd name="connsiteY22" fmla="*/ 48632 h 186713"/>
              <a:gd name="connsiteX23" fmla="*/ 44360 w 165513"/>
              <a:gd name="connsiteY23" fmla="*/ 48651 h 186713"/>
              <a:gd name="connsiteX24" fmla="*/ 20306 w 165513"/>
              <a:gd name="connsiteY24" fmla="*/ 49357 h 186713"/>
              <a:gd name="connsiteX25" fmla="*/ 8330 w 165513"/>
              <a:gd name="connsiteY25" fmla="*/ 41939 h 186713"/>
              <a:gd name="connsiteX26" fmla="*/ 4200 w 165513"/>
              <a:gd name="connsiteY26" fmla="*/ 10150 h 186713"/>
              <a:gd name="connsiteX27" fmla="*/ 35721 w 165513"/>
              <a:gd name="connsiteY27" fmla="*/ 431 h 186713"/>
              <a:gd name="connsiteX28" fmla="*/ 55019 w 165513"/>
              <a:gd name="connsiteY28" fmla="*/ 15272 h 186713"/>
              <a:gd name="connsiteX29" fmla="*/ 57333 w 165513"/>
              <a:gd name="connsiteY29" fmla="*/ 24132 h 186713"/>
              <a:gd name="connsiteX30" fmla="*/ 57830 w 165513"/>
              <a:gd name="connsiteY30" fmla="*/ 24630 h 186713"/>
              <a:gd name="connsiteX31" fmla="*/ 58328 w 165513"/>
              <a:gd name="connsiteY31" fmla="*/ 24132 h 186713"/>
              <a:gd name="connsiteX32" fmla="*/ 58522 w 165513"/>
              <a:gd name="connsiteY32" fmla="*/ 22641 h 186713"/>
              <a:gd name="connsiteX33" fmla="*/ 57743 w 165513"/>
              <a:gd name="connsiteY33" fmla="*/ 7845 h 186713"/>
              <a:gd name="connsiteX34" fmla="*/ 58547 w 165513"/>
              <a:gd name="connsiteY34" fmla="*/ 6511 h 186713"/>
              <a:gd name="connsiteX35" fmla="*/ 59195 w 165513"/>
              <a:gd name="connsiteY35" fmla="*/ 6547 h 186713"/>
              <a:gd name="connsiteX36" fmla="*/ 92013 w 165513"/>
              <a:gd name="connsiteY36" fmla="*/ 24791 h 186713"/>
              <a:gd name="connsiteX37" fmla="*/ 124085 w 165513"/>
              <a:gd name="connsiteY37" fmla="*/ 53763 h 186713"/>
              <a:gd name="connsiteX38" fmla="*/ 133284 w 165513"/>
              <a:gd name="connsiteY38" fmla="*/ 78923 h 186713"/>
              <a:gd name="connsiteX39" fmla="*/ 131335 w 165513"/>
              <a:gd name="connsiteY39" fmla="*/ 90360 h 186713"/>
              <a:gd name="connsiteX40" fmla="*/ 131633 w 165513"/>
              <a:gd name="connsiteY40" fmla="*/ 90997 h 186713"/>
              <a:gd name="connsiteX41" fmla="*/ 132228 w 165513"/>
              <a:gd name="connsiteY41" fmla="*/ 90788 h 186713"/>
              <a:gd name="connsiteX42" fmla="*/ 138941 w 165513"/>
              <a:gd name="connsiteY42" fmla="*/ 75343 h 186713"/>
              <a:gd name="connsiteX43" fmla="*/ 139144 w 165513"/>
              <a:gd name="connsiteY43" fmla="*/ 75311 h 186713"/>
              <a:gd name="connsiteX44" fmla="*/ 152513 w 165513"/>
              <a:gd name="connsiteY44" fmla="*/ 116333 h 186713"/>
              <a:gd name="connsiteX45" fmla="*/ 147197 w 165513"/>
              <a:gd name="connsiteY45" fmla="*/ 134199 h 186713"/>
              <a:gd name="connsiteX46" fmla="*/ 147043 w 165513"/>
              <a:gd name="connsiteY46" fmla="*/ 134202 h 186713"/>
              <a:gd name="connsiteX47" fmla="*/ 147023 w 165513"/>
              <a:gd name="connsiteY47" fmla="*/ 134177 h 186713"/>
              <a:gd name="connsiteX48" fmla="*/ 105431 w 165513"/>
              <a:gd name="connsiteY48" fmla="*/ 76286 h 186713"/>
              <a:gd name="connsiteX49" fmla="*/ 71390 w 165513"/>
              <a:gd name="connsiteY49" fmla="*/ 48641 h 186713"/>
              <a:gd name="connsiteX50" fmla="*/ 65764 w 165513"/>
              <a:gd name="connsiteY50" fmla="*/ 46155 h 186713"/>
              <a:gd name="connsiteX51" fmla="*/ 65132 w 165513"/>
              <a:gd name="connsiteY51" fmla="*/ 46464 h 186713"/>
              <a:gd name="connsiteX52" fmla="*/ 65344 w 165513"/>
              <a:gd name="connsiteY52" fmla="*/ 47050 h 186713"/>
              <a:gd name="connsiteX53" fmla="*/ 93831 w 165513"/>
              <a:gd name="connsiteY53" fmla="*/ 70883 h 186713"/>
              <a:gd name="connsiteX54" fmla="*/ 141372 w 165513"/>
              <a:gd name="connsiteY54" fmla="*/ 136104 h 186713"/>
              <a:gd name="connsiteX55" fmla="*/ 143058 w 165513"/>
              <a:gd name="connsiteY55" fmla="*/ 139122 h 186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65513" h="186713">
                <a:moveTo>
                  <a:pt x="143058" y="139122"/>
                </a:moveTo>
                <a:cubicBezTo>
                  <a:pt x="148644" y="148162"/>
                  <a:pt x="160566" y="168671"/>
                  <a:pt x="165508" y="186507"/>
                </a:cubicBezTo>
                <a:cubicBezTo>
                  <a:pt x="165531" y="186596"/>
                  <a:pt x="165477" y="186686"/>
                  <a:pt x="165387" y="186709"/>
                </a:cubicBezTo>
                <a:cubicBezTo>
                  <a:pt x="165322" y="186725"/>
                  <a:pt x="165252" y="186701"/>
                  <a:pt x="165212" y="186646"/>
                </a:cubicBezTo>
                <a:cubicBezTo>
                  <a:pt x="160803" y="181359"/>
                  <a:pt x="155752" y="176643"/>
                  <a:pt x="150176" y="172606"/>
                </a:cubicBezTo>
                <a:lnTo>
                  <a:pt x="150176" y="172606"/>
                </a:lnTo>
                <a:cubicBezTo>
                  <a:pt x="150104" y="172400"/>
                  <a:pt x="145847" y="160272"/>
                  <a:pt x="133237" y="141099"/>
                </a:cubicBezTo>
                <a:cubicBezTo>
                  <a:pt x="133213" y="141061"/>
                  <a:pt x="133169" y="141042"/>
                  <a:pt x="133125" y="141049"/>
                </a:cubicBezTo>
                <a:cubicBezTo>
                  <a:pt x="128600" y="141448"/>
                  <a:pt x="124042" y="140869"/>
                  <a:pt x="119759" y="139353"/>
                </a:cubicBezTo>
                <a:cubicBezTo>
                  <a:pt x="102314" y="134510"/>
                  <a:pt x="89676" y="117930"/>
                  <a:pt x="88433" y="116232"/>
                </a:cubicBezTo>
                <a:cubicBezTo>
                  <a:pt x="88384" y="116164"/>
                  <a:pt x="88433" y="116090"/>
                  <a:pt x="88523" y="116090"/>
                </a:cubicBezTo>
                <a:cubicBezTo>
                  <a:pt x="95260" y="116013"/>
                  <a:pt x="101895" y="114440"/>
                  <a:pt x="107950" y="111485"/>
                </a:cubicBezTo>
                <a:cubicBezTo>
                  <a:pt x="108204" y="111380"/>
                  <a:pt x="108324" y="111089"/>
                  <a:pt x="108219" y="110836"/>
                </a:cubicBezTo>
                <a:cubicBezTo>
                  <a:pt x="108127" y="110612"/>
                  <a:pt x="107887" y="110488"/>
                  <a:pt x="107652" y="110541"/>
                </a:cubicBezTo>
                <a:lnTo>
                  <a:pt x="107637" y="110541"/>
                </a:lnTo>
                <a:cubicBezTo>
                  <a:pt x="94327" y="112650"/>
                  <a:pt x="80886" y="107617"/>
                  <a:pt x="72236" y="97284"/>
                </a:cubicBezTo>
                <a:cubicBezTo>
                  <a:pt x="66862" y="90824"/>
                  <a:pt x="60958" y="84825"/>
                  <a:pt x="54583" y="79351"/>
                </a:cubicBezTo>
                <a:cubicBezTo>
                  <a:pt x="46585" y="72482"/>
                  <a:pt x="36464" y="65662"/>
                  <a:pt x="27111" y="58611"/>
                </a:cubicBezTo>
                <a:cubicBezTo>
                  <a:pt x="26624" y="58224"/>
                  <a:pt x="26544" y="57515"/>
                  <a:pt x="26931" y="57029"/>
                </a:cubicBezTo>
                <a:cubicBezTo>
                  <a:pt x="27100" y="56816"/>
                  <a:pt x="27341" y="56671"/>
                  <a:pt x="27608" y="56622"/>
                </a:cubicBezTo>
                <a:cubicBezTo>
                  <a:pt x="33762" y="55473"/>
                  <a:pt x="39611" y="53063"/>
                  <a:pt x="44788" y="49544"/>
                </a:cubicBezTo>
                <a:cubicBezTo>
                  <a:pt x="44909" y="49462"/>
                  <a:pt x="44988" y="49331"/>
                  <a:pt x="45004" y="49186"/>
                </a:cubicBezTo>
                <a:cubicBezTo>
                  <a:pt x="45038" y="48913"/>
                  <a:pt x="44844" y="48665"/>
                  <a:pt x="44571" y="48632"/>
                </a:cubicBezTo>
                <a:cubicBezTo>
                  <a:pt x="44500" y="48623"/>
                  <a:pt x="44428" y="48630"/>
                  <a:pt x="44360" y="48651"/>
                </a:cubicBezTo>
                <a:cubicBezTo>
                  <a:pt x="36550" y="51037"/>
                  <a:pt x="28243" y="51281"/>
                  <a:pt x="20306" y="49357"/>
                </a:cubicBezTo>
                <a:cubicBezTo>
                  <a:pt x="15634" y="48204"/>
                  <a:pt x="11444" y="45608"/>
                  <a:pt x="8330" y="41939"/>
                </a:cubicBezTo>
                <a:cubicBezTo>
                  <a:pt x="49" y="32265"/>
                  <a:pt x="-3355" y="21865"/>
                  <a:pt x="4200" y="10150"/>
                </a:cubicBezTo>
                <a:cubicBezTo>
                  <a:pt x="9349" y="2162"/>
                  <a:pt x="20836" y="-1287"/>
                  <a:pt x="35721" y="431"/>
                </a:cubicBezTo>
                <a:cubicBezTo>
                  <a:pt x="44432" y="1356"/>
                  <a:pt x="51888" y="7089"/>
                  <a:pt x="55019" y="15272"/>
                </a:cubicBezTo>
                <a:cubicBezTo>
                  <a:pt x="56088" y="18139"/>
                  <a:pt x="56864" y="21108"/>
                  <a:pt x="57333" y="24132"/>
                </a:cubicBezTo>
                <a:cubicBezTo>
                  <a:pt x="57333" y="24407"/>
                  <a:pt x="57556" y="24630"/>
                  <a:pt x="57830" y="24630"/>
                </a:cubicBezTo>
                <a:cubicBezTo>
                  <a:pt x="58105" y="24630"/>
                  <a:pt x="58328" y="24407"/>
                  <a:pt x="58328" y="24132"/>
                </a:cubicBezTo>
                <a:cubicBezTo>
                  <a:pt x="58402" y="23635"/>
                  <a:pt x="58464" y="23138"/>
                  <a:pt x="58522" y="22641"/>
                </a:cubicBezTo>
                <a:cubicBezTo>
                  <a:pt x="59075" y="17700"/>
                  <a:pt x="58812" y="12701"/>
                  <a:pt x="57743" y="7845"/>
                </a:cubicBezTo>
                <a:cubicBezTo>
                  <a:pt x="57597" y="7255"/>
                  <a:pt x="57957" y="6658"/>
                  <a:pt x="58547" y="6511"/>
                </a:cubicBezTo>
                <a:cubicBezTo>
                  <a:pt x="58762" y="6458"/>
                  <a:pt x="58988" y="6471"/>
                  <a:pt x="59195" y="6547"/>
                </a:cubicBezTo>
                <a:cubicBezTo>
                  <a:pt x="70859" y="11223"/>
                  <a:pt x="81886" y="17353"/>
                  <a:pt x="92013" y="24791"/>
                </a:cubicBezTo>
                <a:cubicBezTo>
                  <a:pt x="103742" y="33233"/>
                  <a:pt x="114499" y="42950"/>
                  <a:pt x="124085" y="53763"/>
                </a:cubicBezTo>
                <a:cubicBezTo>
                  <a:pt x="130239" y="60675"/>
                  <a:pt x="133529" y="69672"/>
                  <a:pt x="133284" y="78923"/>
                </a:cubicBezTo>
                <a:cubicBezTo>
                  <a:pt x="133131" y="82804"/>
                  <a:pt x="132475" y="86648"/>
                  <a:pt x="131335" y="90360"/>
                </a:cubicBezTo>
                <a:cubicBezTo>
                  <a:pt x="131242" y="90618"/>
                  <a:pt x="131375" y="90904"/>
                  <a:pt x="131633" y="90997"/>
                </a:cubicBezTo>
                <a:cubicBezTo>
                  <a:pt x="131856" y="91078"/>
                  <a:pt x="132105" y="90991"/>
                  <a:pt x="132228" y="90788"/>
                </a:cubicBezTo>
                <a:cubicBezTo>
                  <a:pt x="135409" y="86103"/>
                  <a:pt x="137686" y="80865"/>
                  <a:pt x="138941" y="75343"/>
                </a:cubicBezTo>
                <a:lnTo>
                  <a:pt x="139144" y="75311"/>
                </a:lnTo>
                <a:cubicBezTo>
                  <a:pt x="145077" y="86693"/>
                  <a:pt x="151503" y="104519"/>
                  <a:pt x="152513" y="116333"/>
                </a:cubicBezTo>
                <a:cubicBezTo>
                  <a:pt x="153152" y="123822"/>
                  <a:pt x="151051" y="130540"/>
                  <a:pt x="147197" y="134199"/>
                </a:cubicBezTo>
                <a:cubicBezTo>
                  <a:pt x="147155" y="134243"/>
                  <a:pt x="147086" y="134244"/>
                  <a:pt x="147043" y="134202"/>
                </a:cubicBezTo>
                <a:cubicBezTo>
                  <a:pt x="147035" y="134195"/>
                  <a:pt x="147028" y="134186"/>
                  <a:pt x="147023" y="134177"/>
                </a:cubicBezTo>
                <a:cubicBezTo>
                  <a:pt x="137717" y="117731"/>
                  <a:pt x="118859" y="89746"/>
                  <a:pt x="105431" y="76286"/>
                </a:cubicBezTo>
                <a:cubicBezTo>
                  <a:pt x="95195" y="65781"/>
                  <a:pt x="83772" y="56504"/>
                  <a:pt x="71390" y="48641"/>
                </a:cubicBezTo>
                <a:cubicBezTo>
                  <a:pt x="69646" y="47542"/>
                  <a:pt x="67751" y="46704"/>
                  <a:pt x="65764" y="46155"/>
                </a:cubicBezTo>
                <a:cubicBezTo>
                  <a:pt x="65504" y="46066"/>
                  <a:pt x="65221" y="46204"/>
                  <a:pt x="65132" y="46464"/>
                </a:cubicBezTo>
                <a:cubicBezTo>
                  <a:pt x="65056" y="46685"/>
                  <a:pt x="65144" y="46929"/>
                  <a:pt x="65344" y="47050"/>
                </a:cubicBezTo>
                <a:cubicBezTo>
                  <a:pt x="75528" y="54133"/>
                  <a:pt x="85062" y="62109"/>
                  <a:pt x="93831" y="70883"/>
                </a:cubicBezTo>
                <a:cubicBezTo>
                  <a:pt x="109325" y="86397"/>
                  <a:pt x="130955" y="116269"/>
                  <a:pt x="141372" y="136104"/>
                </a:cubicBezTo>
                <a:cubicBezTo>
                  <a:pt x="141904" y="137138"/>
                  <a:pt x="142456" y="138130"/>
                  <a:pt x="143058" y="139122"/>
                </a:cubicBezTo>
                <a:close/>
              </a:path>
            </a:pathLst>
          </a:custGeom>
          <a:solidFill>
            <a:schemeClr val="bg1"/>
          </a:solidFill>
          <a:ln w="2480" cap="flat">
            <a:noFill/>
            <a:prstDash val="solid"/>
            <a:miter/>
          </a:ln>
        </p:spPr>
        <p:txBody>
          <a:bodyPr rtlCol="0" anchor="ctr"/>
          <a:lstStyle/>
          <a:p>
            <a:endParaRPr lang="en-GB"/>
          </a:p>
        </p:txBody>
      </p:sp>
      <p:grpSp>
        <p:nvGrpSpPr>
          <p:cNvPr id="18" name="Group 17">
            <a:extLst>
              <a:ext uri="{FF2B5EF4-FFF2-40B4-BE49-F238E27FC236}">
                <a16:creationId xmlns:a16="http://schemas.microsoft.com/office/drawing/2014/main" id="{F135470A-4244-8478-C7D6-3BDAE3C32F23}"/>
              </a:ext>
            </a:extLst>
          </p:cNvPr>
          <p:cNvGrpSpPr/>
          <p:nvPr/>
        </p:nvGrpSpPr>
        <p:grpSpPr>
          <a:xfrm>
            <a:off x="367606" y="1051351"/>
            <a:ext cx="1321582" cy="360001"/>
            <a:chOff x="545330" y="965143"/>
            <a:chExt cx="1068786" cy="360001"/>
          </a:xfrm>
        </p:grpSpPr>
        <p:sp>
          <p:nvSpPr>
            <p:cNvPr id="19" name="Rectangle: Rounded Corners 18">
              <a:extLst>
                <a:ext uri="{FF2B5EF4-FFF2-40B4-BE49-F238E27FC236}">
                  <a16:creationId xmlns:a16="http://schemas.microsoft.com/office/drawing/2014/main" id="{D16690BF-86B0-E5DE-20F4-F4F9553FD21A}"/>
                </a:ext>
              </a:extLst>
            </p:cNvPr>
            <p:cNvSpPr/>
            <p:nvPr/>
          </p:nvSpPr>
          <p:spPr>
            <a:xfrm>
              <a:off x="695739" y="965144"/>
              <a:ext cx="918377" cy="3600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a:t>    </a:t>
              </a:r>
              <a:r>
                <a:rPr lang="en-GB" sz="1100">
                  <a:solidFill>
                    <a:schemeClr val="tx1"/>
                  </a:solidFill>
                </a:rPr>
                <a:t>Name</a:t>
              </a:r>
            </a:p>
          </p:txBody>
        </p:sp>
        <p:sp>
          <p:nvSpPr>
            <p:cNvPr id="20" name="Oval 19">
              <a:extLst>
                <a:ext uri="{FF2B5EF4-FFF2-40B4-BE49-F238E27FC236}">
                  <a16:creationId xmlns:a16="http://schemas.microsoft.com/office/drawing/2014/main" id="{23B3BBB4-B63F-C3F6-3AAC-D74D972A10E5}"/>
                </a:ext>
              </a:extLst>
            </p:cNvPr>
            <p:cNvSpPr/>
            <p:nvPr/>
          </p:nvSpPr>
          <p:spPr>
            <a:xfrm>
              <a:off x="545330" y="965143"/>
              <a:ext cx="291138" cy="360000"/>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Graphic 19" descr="Tag with solid fill">
            <a:extLst>
              <a:ext uri="{FF2B5EF4-FFF2-40B4-BE49-F238E27FC236}">
                <a16:creationId xmlns:a16="http://schemas.microsoft.com/office/drawing/2014/main" id="{555D3739-3872-FA6D-63F8-D068D0828368}"/>
              </a:ext>
            </a:extLst>
          </p:cNvPr>
          <p:cNvSpPr/>
          <p:nvPr/>
        </p:nvSpPr>
        <p:spPr>
          <a:xfrm>
            <a:off x="445079" y="1123341"/>
            <a:ext cx="205256" cy="216895"/>
          </a:xfrm>
          <a:custGeom>
            <a:avLst/>
            <a:gdLst>
              <a:gd name="connsiteX0" fmla="*/ 58384 w 205256"/>
              <a:gd name="connsiteY0" fmla="*/ 81737 h 216895"/>
              <a:gd name="connsiteX1" fmla="*/ 46707 w 205256"/>
              <a:gd name="connsiteY1" fmla="*/ 70061 h 216895"/>
              <a:gd name="connsiteX2" fmla="*/ 52253 w 205256"/>
              <a:gd name="connsiteY2" fmla="*/ 60135 h 216895"/>
              <a:gd name="connsiteX3" fmla="*/ 52545 w 205256"/>
              <a:gd name="connsiteY3" fmla="*/ 67141 h 216895"/>
              <a:gd name="connsiteX4" fmla="*/ 58384 w 205256"/>
              <a:gd name="connsiteY4" fmla="*/ 72980 h 216895"/>
              <a:gd name="connsiteX5" fmla="*/ 64222 w 205256"/>
              <a:gd name="connsiteY5" fmla="*/ 67141 h 216895"/>
              <a:gd name="connsiteX6" fmla="*/ 63930 w 205256"/>
              <a:gd name="connsiteY6" fmla="*/ 59843 h 216895"/>
              <a:gd name="connsiteX7" fmla="*/ 70061 w 205256"/>
              <a:gd name="connsiteY7" fmla="*/ 70061 h 216895"/>
              <a:gd name="connsiteX8" fmla="*/ 58384 w 205256"/>
              <a:gd name="connsiteY8" fmla="*/ 81737 h 216895"/>
              <a:gd name="connsiteX9" fmla="*/ 202008 w 205256"/>
              <a:gd name="connsiteY9" fmla="*/ 131947 h 216895"/>
              <a:gd name="connsiteX10" fmla="*/ 120271 w 205256"/>
              <a:gd name="connsiteY10" fmla="*/ 50210 h 216895"/>
              <a:gd name="connsiteX11" fmla="*/ 112097 w 205256"/>
              <a:gd name="connsiteY11" fmla="*/ 46707 h 216895"/>
              <a:gd name="connsiteX12" fmla="*/ 61887 w 205256"/>
              <a:gd name="connsiteY12" fmla="*/ 46707 h 216895"/>
              <a:gd name="connsiteX13" fmla="*/ 42036 w 205256"/>
              <a:gd name="connsiteY13" fmla="*/ 29192 h 216895"/>
              <a:gd name="connsiteX14" fmla="*/ 31819 w 205256"/>
              <a:gd name="connsiteY14" fmla="*/ 27440 h 216895"/>
              <a:gd name="connsiteX15" fmla="*/ 11677 w 205256"/>
              <a:gd name="connsiteY15" fmla="*/ 5838 h 216895"/>
              <a:gd name="connsiteX16" fmla="*/ 5838 w 205256"/>
              <a:gd name="connsiteY16" fmla="*/ 0 h 216895"/>
              <a:gd name="connsiteX17" fmla="*/ 0 w 205256"/>
              <a:gd name="connsiteY17" fmla="*/ 5838 h 216895"/>
              <a:gd name="connsiteX18" fmla="*/ 30068 w 205256"/>
              <a:gd name="connsiteY18" fmla="*/ 39117 h 216895"/>
              <a:gd name="connsiteX19" fmla="*/ 39993 w 205256"/>
              <a:gd name="connsiteY19" fmla="*/ 40869 h 216895"/>
              <a:gd name="connsiteX20" fmla="*/ 50210 w 205256"/>
              <a:gd name="connsiteY20" fmla="*/ 48459 h 216895"/>
              <a:gd name="connsiteX21" fmla="*/ 35322 w 205256"/>
              <a:gd name="connsiteY21" fmla="*/ 70352 h 216895"/>
              <a:gd name="connsiteX22" fmla="*/ 35322 w 205256"/>
              <a:gd name="connsiteY22" fmla="*/ 123774 h 216895"/>
              <a:gd name="connsiteX23" fmla="*/ 38825 w 205256"/>
              <a:gd name="connsiteY23" fmla="*/ 131947 h 216895"/>
              <a:gd name="connsiteX24" fmla="*/ 120562 w 205256"/>
              <a:gd name="connsiteY24" fmla="*/ 213685 h 216895"/>
              <a:gd name="connsiteX25" fmla="*/ 128444 w 205256"/>
              <a:gd name="connsiteY25" fmla="*/ 216896 h 216895"/>
              <a:gd name="connsiteX26" fmla="*/ 136618 w 205256"/>
              <a:gd name="connsiteY26" fmla="*/ 213393 h 216895"/>
              <a:gd name="connsiteX27" fmla="*/ 201716 w 205256"/>
              <a:gd name="connsiteY27" fmla="*/ 148295 h 216895"/>
              <a:gd name="connsiteX28" fmla="*/ 202008 w 205256"/>
              <a:gd name="connsiteY28" fmla="*/ 131947 h 21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5256" h="216895">
                <a:moveTo>
                  <a:pt x="58384" y="81737"/>
                </a:moveTo>
                <a:cubicBezTo>
                  <a:pt x="51962" y="81737"/>
                  <a:pt x="46707" y="76483"/>
                  <a:pt x="46707" y="70061"/>
                </a:cubicBezTo>
                <a:cubicBezTo>
                  <a:pt x="46707" y="65974"/>
                  <a:pt x="49042" y="62179"/>
                  <a:pt x="52253" y="60135"/>
                </a:cubicBezTo>
                <a:cubicBezTo>
                  <a:pt x="52253" y="62179"/>
                  <a:pt x="52545" y="64514"/>
                  <a:pt x="52545" y="67141"/>
                </a:cubicBezTo>
                <a:cubicBezTo>
                  <a:pt x="52545" y="70352"/>
                  <a:pt x="55173" y="72980"/>
                  <a:pt x="58384" y="72980"/>
                </a:cubicBezTo>
                <a:cubicBezTo>
                  <a:pt x="61595" y="72980"/>
                  <a:pt x="64222" y="70352"/>
                  <a:pt x="64222" y="67141"/>
                </a:cubicBezTo>
                <a:cubicBezTo>
                  <a:pt x="64222" y="64514"/>
                  <a:pt x="64222" y="62179"/>
                  <a:pt x="63930" y="59843"/>
                </a:cubicBezTo>
                <a:cubicBezTo>
                  <a:pt x="67433" y="61887"/>
                  <a:pt x="70061" y="65682"/>
                  <a:pt x="70061" y="70061"/>
                </a:cubicBezTo>
                <a:cubicBezTo>
                  <a:pt x="70061" y="76483"/>
                  <a:pt x="64806" y="81737"/>
                  <a:pt x="58384" y="81737"/>
                </a:cubicBezTo>
                <a:close/>
                <a:moveTo>
                  <a:pt x="202008" y="131947"/>
                </a:moveTo>
                <a:lnTo>
                  <a:pt x="120271" y="50210"/>
                </a:lnTo>
                <a:cubicBezTo>
                  <a:pt x="117935" y="47875"/>
                  <a:pt x="115016" y="46707"/>
                  <a:pt x="112097" y="46707"/>
                </a:cubicBezTo>
                <a:lnTo>
                  <a:pt x="61887" y="46707"/>
                </a:lnTo>
                <a:cubicBezTo>
                  <a:pt x="58676" y="36490"/>
                  <a:pt x="52545" y="31235"/>
                  <a:pt x="42036" y="29192"/>
                </a:cubicBezTo>
                <a:cubicBezTo>
                  <a:pt x="38241" y="28608"/>
                  <a:pt x="35030" y="28024"/>
                  <a:pt x="31819" y="27440"/>
                </a:cubicBezTo>
                <a:cubicBezTo>
                  <a:pt x="15180" y="25105"/>
                  <a:pt x="11677" y="24521"/>
                  <a:pt x="11677" y="5838"/>
                </a:cubicBezTo>
                <a:cubicBezTo>
                  <a:pt x="11677" y="2627"/>
                  <a:pt x="9049" y="0"/>
                  <a:pt x="5838" y="0"/>
                </a:cubicBezTo>
                <a:cubicBezTo>
                  <a:pt x="2627" y="0"/>
                  <a:pt x="0" y="2627"/>
                  <a:pt x="0" y="5838"/>
                </a:cubicBezTo>
                <a:cubicBezTo>
                  <a:pt x="0" y="33279"/>
                  <a:pt x="10801" y="36198"/>
                  <a:pt x="30068" y="39117"/>
                </a:cubicBezTo>
                <a:cubicBezTo>
                  <a:pt x="32987" y="39701"/>
                  <a:pt x="36198" y="39993"/>
                  <a:pt x="39993" y="40869"/>
                </a:cubicBezTo>
                <a:cubicBezTo>
                  <a:pt x="43788" y="41744"/>
                  <a:pt x="47875" y="42328"/>
                  <a:pt x="50210" y="48459"/>
                </a:cubicBezTo>
                <a:cubicBezTo>
                  <a:pt x="41452" y="51962"/>
                  <a:pt x="35322" y="60427"/>
                  <a:pt x="35322" y="70352"/>
                </a:cubicBezTo>
                <a:lnTo>
                  <a:pt x="35322" y="123774"/>
                </a:lnTo>
                <a:cubicBezTo>
                  <a:pt x="35322" y="126985"/>
                  <a:pt x="36490" y="129904"/>
                  <a:pt x="38825" y="131947"/>
                </a:cubicBezTo>
                <a:lnTo>
                  <a:pt x="120562" y="213685"/>
                </a:lnTo>
                <a:cubicBezTo>
                  <a:pt x="122606" y="216020"/>
                  <a:pt x="125525" y="216896"/>
                  <a:pt x="128444" y="216896"/>
                </a:cubicBezTo>
                <a:cubicBezTo>
                  <a:pt x="131363" y="216896"/>
                  <a:pt x="134283" y="215728"/>
                  <a:pt x="136618" y="213393"/>
                </a:cubicBezTo>
                <a:lnTo>
                  <a:pt x="201716" y="148295"/>
                </a:lnTo>
                <a:cubicBezTo>
                  <a:pt x="206387" y="143916"/>
                  <a:pt x="206387" y="136326"/>
                  <a:pt x="202008" y="131947"/>
                </a:cubicBezTo>
                <a:close/>
              </a:path>
            </a:pathLst>
          </a:custGeom>
          <a:solidFill>
            <a:schemeClr val="bg1"/>
          </a:solidFill>
          <a:ln w="2877" cap="flat">
            <a:noFill/>
            <a:prstDash val="solid"/>
            <a:miter/>
          </a:ln>
        </p:spPr>
        <p:txBody>
          <a:bodyPr rtlCol="0" anchor="ctr"/>
          <a:lstStyle/>
          <a:p>
            <a:endParaRPr lang="en-GB"/>
          </a:p>
        </p:txBody>
      </p:sp>
      <p:sp>
        <p:nvSpPr>
          <p:cNvPr id="22" name="Oval 21">
            <a:extLst>
              <a:ext uri="{FF2B5EF4-FFF2-40B4-BE49-F238E27FC236}">
                <a16:creationId xmlns:a16="http://schemas.microsoft.com/office/drawing/2014/main" id="{B559ECF2-6E33-CEA9-4E81-0622E6C6C8CD}"/>
              </a:ext>
            </a:extLst>
          </p:cNvPr>
          <p:cNvSpPr/>
          <p:nvPr/>
        </p:nvSpPr>
        <p:spPr>
          <a:xfrm>
            <a:off x="1624916" y="1036006"/>
            <a:ext cx="360000" cy="360000"/>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a:extLst>
              <a:ext uri="{FF2B5EF4-FFF2-40B4-BE49-F238E27FC236}">
                <a16:creationId xmlns:a16="http://schemas.microsoft.com/office/drawing/2014/main" id="{EC0C4734-6D7E-83D6-6576-528472305FA6}"/>
              </a:ext>
            </a:extLst>
          </p:cNvPr>
          <p:cNvGrpSpPr/>
          <p:nvPr/>
        </p:nvGrpSpPr>
        <p:grpSpPr>
          <a:xfrm>
            <a:off x="460142" y="1545579"/>
            <a:ext cx="174928" cy="1972429"/>
            <a:chOff x="641922" y="1371907"/>
            <a:chExt cx="174928" cy="1972429"/>
          </a:xfrm>
          <a:solidFill>
            <a:srgbClr val="E74C3C"/>
          </a:solidFill>
        </p:grpSpPr>
        <p:sp>
          <p:nvSpPr>
            <p:cNvPr id="24" name="Oval 23">
              <a:extLst>
                <a:ext uri="{FF2B5EF4-FFF2-40B4-BE49-F238E27FC236}">
                  <a16:creationId xmlns:a16="http://schemas.microsoft.com/office/drawing/2014/main" id="{D9323B08-A244-19EF-767A-EAFD588B1DDB}"/>
                </a:ext>
              </a:extLst>
            </p:cNvPr>
            <p:cNvSpPr/>
            <p:nvPr/>
          </p:nvSpPr>
          <p:spPr>
            <a:xfrm>
              <a:off x="641922" y="1371907"/>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25" name="Oval 24">
              <a:extLst>
                <a:ext uri="{FF2B5EF4-FFF2-40B4-BE49-F238E27FC236}">
                  <a16:creationId xmlns:a16="http://schemas.microsoft.com/office/drawing/2014/main" id="{6D5046A5-A5C0-11E6-E807-93B68AF5CD32}"/>
                </a:ext>
              </a:extLst>
            </p:cNvPr>
            <p:cNvSpPr/>
            <p:nvPr/>
          </p:nvSpPr>
          <p:spPr>
            <a:xfrm>
              <a:off x="641922" y="2214312"/>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26" name="Oval 25">
              <a:extLst>
                <a:ext uri="{FF2B5EF4-FFF2-40B4-BE49-F238E27FC236}">
                  <a16:creationId xmlns:a16="http://schemas.microsoft.com/office/drawing/2014/main" id="{FFDCF0A0-F100-BB54-AC40-E6057F09C09C}"/>
                </a:ext>
              </a:extLst>
            </p:cNvPr>
            <p:cNvSpPr/>
            <p:nvPr/>
          </p:nvSpPr>
          <p:spPr>
            <a:xfrm>
              <a:off x="641922" y="3169408"/>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grpSp>
        <p:nvGrpSpPr>
          <p:cNvPr id="27" name="Group 26">
            <a:extLst>
              <a:ext uri="{FF2B5EF4-FFF2-40B4-BE49-F238E27FC236}">
                <a16:creationId xmlns:a16="http://schemas.microsoft.com/office/drawing/2014/main" id="{104F9897-E7C4-20E0-C988-257C146A541A}"/>
              </a:ext>
            </a:extLst>
          </p:cNvPr>
          <p:cNvGrpSpPr/>
          <p:nvPr/>
        </p:nvGrpSpPr>
        <p:grpSpPr>
          <a:xfrm>
            <a:off x="1717452" y="1545579"/>
            <a:ext cx="174928" cy="1972429"/>
            <a:chOff x="1895611" y="1371907"/>
            <a:chExt cx="174928" cy="1972429"/>
          </a:xfrm>
        </p:grpSpPr>
        <p:sp>
          <p:nvSpPr>
            <p:cNvPr id="28" name="Oval 27">
              <a:extLst>
                <a:ext uri="{FF2B5EF4-FFF2-40B4-BE49-F238E27FC236}">
                  <a16:creationId xmlns:a16="http://schemas.microsoft.com/office/drawing/2014/main" id="{D532096E-72D6-28AF-65FF-CA8463014A3D}"/>
                </a:ext>
              </a:extLst>
            </p:cNvPr>
            <p:cNvSpPr/>
            <p:nvPr/>
          </p:nvSpPr>
          <p:spPr>
            <a:xfrm>
              <a:off x="1895611" y="1371907"/>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29" name="Oval 28">
              <a:extLst>
                <a:ext uri="{FF2B5EF4-FFF2-40B4-BE49-F238E27FC236}">
                  <a16:creationId xmlns:a16="http://schemas.microsoft.com/office/drawing/2014/main" id="{6886D7FD-AF96-8FC4-B32B-10FEB72F3B0A}"/>
                </a:ext>
              </a:extLst>
            </p:cNvPr>
            <p:cNvSpPr/>
            <p:nvPr/>
          </p:nvSpPr>
          <p:spPr>
            <a:xfrm>
              <a:off x="1895611" y="2214312"/>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30" name="Oval 29">
              <a:extLst>
                <a:ext uri="{FF2B5EF4-FFF2-40B4-BE49-F238E27FC236}">
                  <a16:creationId xmlns:a16="http://schemas.microsoft.com/office/drawing/2014/main" id="{863B8427-0B58-07DC-64F6-F06019584FB6}"/>
                </a:ext>
              </a:extLst>
            </p:cNvPr>
            <p:cNvSpPr/>
            <p:nvPr/>
          </p:nvSpPr>
          <p:spPr>
            <a:xfrm>
              <a:off x="1895611" y="3169408"/>
              <a:ext cx="174928" cy="174928"/>
            </a:xfrm>
            <a:prstGeom prst="ellips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grpSp>
        <p:nvGrpSpPr>
          <p:cNvPr id="31" name="Group 30">
            <a:extLst>
              <a:ext uri="{FF2B5EF4-FFF2-40B4-BE49-F238E27FC236}">
                <a16:creationId xmlns:a16="http://schemas.microsoft.com/office/drawing/2014/main" id="{4CD1C9BA-2154-3188-A3D6-A4EF036596F2}"/>
              </a:ext>
            </a:extLst>
          </p:cNvPr>
          <p:cNvGrpSpPr/>
          <p:nvPr/>
        </p:nvGrpSpPr>
        <p:grpSpPr>
          <a:xfrm>
            <a:off x="3264529" y="1576697"/>
            <a:ext cx="174928" cy="1972429"/>
            <a:chOff x="3430992" y="1371907"/>
            <a:chExt cx="174928" cy="1972429"/>
          </a:xfrm>
        </p:grpSpPr>
        <p:sp>
          <p:nvSpPr>
            <p:cNvPr id="32" name="Oval 31">
              <a:extLst>
                <a:ext uri="{FF2B5EF4-FFF2-40B4-BE49-F238E27FC236}">
                  <a16:creationId xmlns:a16="http://schemas.microsoft.com/office/drawing/2014/main" id="{5C32D313-62B5-BF86-8B08-4FA090190187}"/>
                </a:ext>
              </a:extLst>
            </p:cNvPr>
            <p:cNvSpPr/>
            <p:nvPr/>
          </p:nvSpPr>
          <p:spPr>
            <a:xfrm>
              <a:off x="3430992" y="1371907"/>
              <a:ext cx="174928" cy="174928"/>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33" name="Oval 32">
              <a:extLst>
                <a:ext uri="{FF2B5EF4-FFF2-40B4-BE49-F238E27FC236}">
                  <a16:creationId xmlns:a16="http://schemas.microsoft.com/office/drawing/2014/main" id="{BCACCCB3-85EE-3A88-E90D-5A6355F0DFFA}"/>
                </a:ext>
              </a:extLst>
            </p:cNvPr>
            <p:cNvSpPr/>
            <p:nvPr/>
          </p:nvSpPr>
          <p:spPr>
            <a:xfrm>
              <a:off x="3430992" y="2214312"/>
              <a:ext cx="174928" cy="174928"/>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34" name="Oval 33">
              <a:extLst>
                <a:ext uri="{FF2B5EF4-FFF2-40B4-BE49-F238E27FC236}">
                  <a16:creationId xmlns:a16="http://schemas.microsoft.com/office/drawing/2014/main" id="{6FE66A0F-AE67-DDFC-61C1-151BD8BB6771}"/>
                </a:ext>
              </a:extLst>
            </p:cNvPr>
            <p:cNvSpPr/>
            <p:nvPr/>
          </p:nvSpPr>
          <p:spPr>
            <a:xfrm>
              <a:off x="3430992" y="3169408"/>
              <a:ext cx="174928" cy="174928"/>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grpSp>
        <p:nvGrpSpPr>
          <p:cNvPr id="35" name="Group 34">
            <a:extLst>
              <a:ext uri="{FF2B5EF4-FFF2-40B4-BE49-F238E27FC236}">
                <a16:creationId xmlns:a16="http://schemas.microsoft.com/office/drawing/2014/main" id="{3EBCD2D6-C106-5A5A-5DE6-6990A15F7389}"/>
              </a:ext>
            </a:extLst>
          </p:cNvPr>
          <p:cNvGrpSpPr/>
          <p:nvPr/>
        </p:nvGrpSpPr>
        <p:grpSpPr>
          <a:xfrm>
            <a:off x="7440165" y="1545579"/>
            <a:ext cx="195668" cy="1933977"/>
            <a:chOff x="7607183" y="1371907"/>
            <a:chExt cx="195668" cy="1933977"/>
          </a:xfrm>
        </p:grpSpPr>
        <p:sp>
          <p:nvSpPr>
            <p:cNvPr id="36" name="Oval 35">
              <a:extLst>
                <a:ext uri="{FF2B5EF4-FFF2-40B4-BE49-F238E27FC236}">
                  <a16:creationId xmlns:a16="http://schemas.microsoft.com/office/drawing/2014/main" id="{52A61F12-F3EA-0E92-9751-3BDD2D1E9570}"/>
                </a:ext>
              </a:extLst>
            </p:cNvPr>
            <p:cNvSpPr/>
            <p:nvPr/>
          </p:nvSpPr>
          <p:spPr>
            <a:xfrm>
              <a:off x="7607183" y="1371907"/>
              <a:ext cx="174928" cy="174928"/>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37" name="Oval 36">
              <a:extLst>
                <a:ext uri="{FF2B5EF4-FFF2-40B4-BE49-F238E27FC236}">
                  <a16:creationId xmlns:a16="http://schemas.microsoft.com/office/drawing/2014/main" id="{52F32C34-0CC5-0FF9-4B38-2CE827B27831}"/>
                </a:ext>
              </a:extLst>
            </p:cNvPr>
            <p:cNvSpPr/>
            <p:nvPr/>
          </p:nvSpPr>
          <p:spPr>
            <a:xfrm>
              <a:off x="7607183" y="2214312"/>
              <a:ext cx="174928" cy="174928"/>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38" name="Oval 37">
              <a:extLst>
                <a:ext uri="{FF2B5EF4-FFF2-40B4-BE49-F238E27FC236}">
                  <a16:creationId xmlns:a16="http://schemas.microsoft.com/office/drawing/2014/main" id="{389A3249-4475-884D-EB16-31F6C1776CCA}"/>
                </a:ext>
              </a:extLst>
            </p:cNvPr>
            <p:cNvSpPr/>
            <p:nvPr/>
          </p:nvSpPr>
          <p:spPr>
            <a:xfrm>
              <a:off x="7627923" y="3130956"/>
              <a:ext cx="174928" cy="174928"/>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sp>
        <p:nvSpPr>
          <p:cNvPr id="39" name="Graphic 21" descr="Single gear with solid fill">
            <a:extLst>
              <a:ext uri="{FF2B5EF4-FFF2-40B4-BE49-F238E27FC236}">
                <a16:creationId xmlns:a16="http://schemas.microsoft.com/office/drawing/2014/main" id="{0992A971-4049-08D4-F0EB-284EE30A9A45}"/>
              </a:ext>
            </a:extLst>
          </p:cNvPr>
          <p:cNvSpPr/>
          <p:nvPr/>
        </p:nvSpPr>
        <p:spPr>
          <a:xfrm>
            <a:off x="1666547" y="1077637"/>
            <a:ext cx="277145" cy="276738"/>
          </a:xfrm>
          <a:custGeom>
            <a:avLst/>
            <a:gdLst>
              <a:gd name="connsiteX0" fmla="*/ 138369 w 277145"/>
              <a:gd name="connsiteY0" fmla="*/ 187205 h 276738"/>
              <a:gd name="connsiteX1" fmla="*/ 89533 w 277145"/>
              <a:gd name="connsiteY1" fmla="*/ 138369 h 276738"/>
              <a:gd name="connsiteX2" fmla="*/ 138369 w 277145"/>
              <a:gd name="connsiteY2" fmla="*/ 89533 h 276738"/>
              <a:gd name="connsiteX3" fmla="*/ 187205 w 277145"/>
              <a:gd name="connsiteY3" fmla="*/ 138369 h 276738"/>
              <a:gd name="connsiteX4" fmla="*/ 138369 w 277145"/>
              <a:gd name="connsiteY4" fmla="*/ 187205 h 276738"/>
              <a:gd name="connsiteX5" fmla="*/ 248250 w 277145"/>
              <a:gd name="connsiteY5" fmla="*/ 107846 h 276738"/>
              <a:gd name="connsiteX6" fmla="*/ 237669 w 277145"/>
              <a:gd name="connsiteY6" fmla="*/ 82614 h 276738"/>
              <a:gd name="connsiteX7" fmla="*/ 247843 w 277145"/>
              <a:gd name="connsiteY7" fmla="*/ 52092 h 276738"/>
              <a:gd name="connsiteX8" fmla="*/ 224646 w 277145"/>
              <a:gd name="connsiteY8" fmla="*/ 28895 h 276738"/>
              <a:gd name="connsiteX9" fmla="*/ 194124 w 277145"/>
              <a:gd name="connsiteY9" fmla="*/ 39069 h 276738"/>
              <a:gd name="connsiteX10" fmla="*/ 168485 w 277145"/>
              <a:gd name="connsiteY10" fmla="*/ 28488 h 276738"/>
              <a:gd name="connsiteX11" fmla="*/ 154648 w 277145"/>
              <a:gd name="connsiteY11" fmla="*/ 0 h 276738"/>
              <a:gd name="connsiteX12" fmla="*/ 122090 w 277145"/>
              <a:gd name="connsiteY12" fmla="*/ 0 h 276738"/>
              <a:gd name="connsiteX13" fmla="*/ 107846 w 277145"/>
              <a:gd name="connsiteY13" fmla="*/ 28488 h 276738"/>
              <a:gd name="connsiteX14" fmla="*/ 82614 w 277145"/>
              <a:gd name="connsiteY14" fmla="*/ 39069 h 276738"/>
              <a:gd name="connsiteX15" fmla="*/ 52092 w 277145"/>
              <a:gd name="connsiteY15" fmla="*/ 28895 h 276738"/>
              <a:gd name="connsiteX16" fmla="*/ 28895 w 277145"/>
              <a:gd name="connsiteY16" fmla="*/ 52092 h 276738"/>
              <a:gd name="connsiteX17" fmla="*/ 39069 w 277145"/>
              <a:gd name="connsiteY17" fmla="*/ 82614 h 276738"/>
              <a:gd name="connsiteX18" fmla="*/ 28488 w 277145"/>
              <a:gd name="connsiteY18" fmla="*/ 108253 h 276738"/>
              <a:gd name="connsiteX19" fmla="*/ 0 w 277145"/>
              <a:gd name="connsiteY19" fmla="*/ 122090 h 276738"/>
              <a:gd name="connsiteX20" fmla="*/ 0 w 277145"/>
              <a:gd name="connsiteY20" fmla="*/ 154648 h 276738"/>
              <a:gd name="connsiteX21" fmla="*/ 28488 w 277145"/>
              <a:gd name="connsiteY21" fmla="*/ 168892 h 276738"/>
              <a:gd name="connsiteX22" fmla="*/ 39069 w 277145"/>
              <a:gd name="connsiteY22" fmla="*/ 194124 h 276738"/>
              <a:gd name="connsiteX23" fmla="*/ 28895 w 277145"/>
              <a:gd name="connsiteY23" fmla="*/ 224646 h 276738"/>
              <a:gd name="connsiteX24" fmla="*/ 52092 w 277145"/>
              <a:gd name="connsiteY24" fmla="*/ 247843 h 276738"/>
              <a:gd name="connsiteX25" fmla="*/ 82614 w 277145"/>
              <a:gd name="connsiteY25" fmla="*/ 237669 h 276738"/>
              <a:gd name="connsiteX26" fmla="*/ 108253 w 277145"/>
              <a:gd name="connsiteY26" fmla="*/ 248250 h 276738"/>
              <a:gd name="connsiteX27" fmla="*/ 122497 w 277145"/>
              <a:gd name="connsiteY27" fmla="*/ 276738 h 276738"/>
              <a:gd name="connsiteX28" fmla="*/ 155055 w 277145"/>
              <a:gd name="connsiteY28" fmla="*/ 276738 h 276738"/>
              <a:gd name="connsiteX29" fmla="*/ 169299 w 277145"/>
              <a:gd name="connsiteY29" fmla="*/ 248250 h 276738"/>
              <a:gd name="connsiteX30" fmla="*/ 194531 w 277145"/>
              <a:gd name="connsiteY30" fmla="*/ 237669 h 276738"/>
              <a:gd name="connsiteX31" fmla="*/ 225053 w 277145"/>
              <a:gd name="connsiteY31" fmla="*/ 247843 h 276738"/>
              <a:gd name="connsiteX32" fmla="*/ 248250 w 277145"/>
              <a:gd name="connsiteY32" fmla="*/ 224646 h 276738"/>
              <a:gd name="connsiteX33" fmla="*/ 238076 w 277145"/>
              <a:gd name="connsiteY33" fmla="*/ 194124 h 276738"/>
              <a:gd name="connsiteX34" fmla="*/ 248657 w 277145"/>
              <a:gd name="connsiteY34" fmla="*/ 168485 h 276738"/>
              <a:gd name="connsiteX35" fmla="*/ 277145 w 277145"/>
              <a:gd name="connsiteY35" fmla="*/ 154241 h 276738"/>
              <a:gd name="connsiteX36" fmla="*/ 277145 w 277145"/>
              <a:gd name="connsiteY36" fmla="*/ 121683 h 276738"/>
              <a:gd name="connsiteX37" fmla="*/ 248250 w 277145"/>
              <a:gd name="connsiteY37" fmla="*/ 107846 h 27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77145" h="276738">
                <a:moveTo>
                  <a:pt x="138369" y="187205"/>
                </a:moveTo>
                <a:cubicBezTo>
                  <a:pt x="111509" y="187205"/>
                  <a:pt x="89533" y="165229"/>
                  <a:pt x="89533" y="138369"/>
                </a:cubicBezTo>
                <a:cubicBezTo>
                  <a:pt x="89533" y="111509"/>
                  <a:pt x="111509" y="89533"/>
                  <a:pt x="138369" y="89533"/>
                </a:cubicBezTo>
                <a:cubicBezTo>
                  <a:pt x="165229" y="89533"/>
                  <a:pt x="187205" y="111509"/>
                  <a:pt x="187205" y="138369"/>
                </a:cubicBezTo>
                <a:cubicBezTo>
                  <a:pt x="187205" y="165229"/>
                  <a:pt x="165229" y="187205"/>
                  <a:pt x="138369" y="187205"/>
                </a:cubicBezTo>
                <a:close/>
                <a:moveTo>
                  <a:pt x="248250" y="107846"/>
                </a:moveTo>
                <a:cubicBezTo>
                  <a:pt x="245809" y="98893"/>
                  <a:pt x="242146" y="90347"/>
                  <a:pt x="237669" y="82614"/>
                </a:cubicBezTo>
                <a:lnTo>
                  <a:pt x="247843" y="52092"/>
                </a:lnTo>
                <a:lnTo>
                  <a:pt x="224646" y="28895"/>
                </a:lnTo>
                <a:lnTo>
                  <a:pt x="194124" y="39069"/>
                </a:lnTo>
                <a:cubicBezTo>
                  <a:pt x="185984" y="34592"/>
                  <a:pt x="177438" y="30930"/>
                  <a:pt x="168485" y="28488"/>
                </a:cubicBezTo>
                <a:lnTo>
                  <a:pt x="154648" y="0"/>
                </a:lnTo>
                <a:lnTo>
                  <a:pt x="122090" y="0"/>
                </a:lnTo>
                <a:lnTo>
                  <a:pt x="107846" y="28488"/>
                </a:lnTo>
                <a:cubicBezTo>
                  <a:pt x="98893" y="30930"/>
                  <a:pt x="90347" y="34592"/>
                  <a:pt x="82614" y="39069"/>
                </a:cubicBezTo>
                <a:lnTo>
                  <a:pt x="52092" y="28895"/>
                </a:lnTo>
                <a:lnTo>
                  <a:pt x="28895" y="52092"/>
                </a:lnTo>
                <a:lnTo>
                  <a:pt x="39069" y="82614"/>
                </a:lnTo>
                <a:cubicBezTo>
                  <a:pt x="34592" y="90754"/>
                  <a:pt x="30930" y="99300"/>
                  <a:pt x="28488" y="108253"/>
                </a:cubicBezTo>
                <a:lnTo>
                  <a:pt x="0" y="122090"/>
                </a:lnTo>
                <a:lnTo>
                  <a:pt x="0" y="154648"/>
                </a:lnTo>
                <a:lnTo>
                  <a:pt x="28488" y="168892"/>
                </a:lnTo>
                <a:cubicBezTo>
                  <a:pt x="30930" y="177845"/>
                  <a:pt x="34592" y="186391"/>
                  <a:pt x="39069" y="194124"/>
                </a:cubicBezTo>
                <a:lnTo>
                  <a:pt x="28895" y="224646"/>
                </a:lnTo>
                <a:lnTo>
                  <a:pt x="52092" y="247843"/>
                </a:lnTo>
                <a:lnTo>
                  <a:pt x="82614" y="237669"/>
                </a:lnTo>
                <a:cubicBezTo>
                  <a:pt x="90754" y="242146"/>
                  <a:pt x="99300" y="245809"/>
                  <a:pt x="108253" y="248250"/>
                </a:cubicBezTo>
                <a:lnTo>
                  <a:pt x="122497" y="276738"/>
                </a:lnTo>
                <a:lnTo>
                  <a:pt x="155055" y="276738"/>
                </a:lnTo>
                <a:lnTo>
                  <a:pt x="169299" y="248250"/>
                </a:lnTo>
                <a:cubicBezTo>
                  <a:pt x="178252" y="245809"/>
                  <a:pt x="186798" y="242146"/>
                  <a:pt x="194531" y="237669"/>
                </a:cubicBezTo>
                <a:lnTo>
                  <a:pt x="225053" y="247843"/>
                </a:lnTo>
                <a:lnTo>
                  <a:pt x="248250" y="224646"/>
                </a:lnTo>
                <a:lnTo>
                  <a:pt x="238076" y="194124"/>
                </a:lnTo>
                <a:cubicBezTo>
                  <a:pt x="242553" y="185984"/>
                  <a:pt x="246215" y="177438"/>
                  <a:pt x="248657" y="168485"/>
                </a:cubicBezTo>
                <a:lnTo>
                  <a:pt x="277145" y="154241"/>
                </a:lnTo>
                <a:lnTo>
                  <a:pt x="277145" y="121683"/>
                </a:lnTo>
                <a:lnTo>
                  <a:pt x="248250" y="107846"/>
                </a:lnTo>
                <a:close/>
              </a:path>
            </a:pathLst>
          </a:custGeom>
          <a:solidFill>
            <a:schemeClr val="bg1"/>
          </a:solidFill>
          <a:ln w="4068" cap="flat">
            <a:noFill/>
            <a:prstDash val="solid"/>
            <a:miter/>
          </a:ln>
        </p:spPr>
        <p:txBody>
          <a:bodyPr rtlCol="0" anchor="ctr"/>
          <a:lstStyle/>
          <a:p>
            <a:endParaRPr lang="en-GB"/>
          </a:p>
        </p:txBody>
      </p:sp>
      <p:sp>
        <p:nvSpPr>
          <p:cNvPr id="2" name="Rectangle 1">
            <a:extLst>
              <a:ext uri="{FF2B5EF4-FFF2-40B4-BE49-F238E27FC236}">
                <a16:creationId xmlns:a16="http://schemas.microsoft.com/office/drawing/2014/main" id="{DB409645-9FDB-5451-1990-EFF0743C9C87}"/>
              </a:ext>
            </a:extLst>
          </p:cNvPr>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3</a:t>
            </a:r>
          </a:p>
        </p:txBody>
      </p:sp>
    </p:spTree>
    <p:extLst>
      <p:ext uri="{BB962C8B-B14F-4D97-AF65-F5344CB8AC3E}">
        <p14:creationId xmlns:p14="http://schemas.microsoft.com/office/powerpoint/2010/main" val="223468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5;p16">
            <a:extLst>
              <a:ext uri="{FF2B5EF4-FFF2-40B4-BE49-F238E27FC236}">
                <a16:creationId xmlns:a16="http://schemas.microsoft.com/office/drawing/2014/main" id="{FA20779D-96E5-8738-A6AE-129D7582BA01}"/>
              </a:ext>
            </a:extLst>
          </p:cNvPr>
          <p:cNvSpPr txBox="1">
            <a:spLocks noGrp="1"/>
          </p:cNvSpPr>
          <p:nvPr>
            <p:ph type="title"/>
          </p:nvPr>
        </p:nvSpPr>
        <p:spPr>
          <a:xfrm>
            <a:off x="311701" y="241200"/>
            <a:ext cx="7917900" cy="572700"/>
          </a:xfrm>
          <a:prstGeom prst="rect">
            <a:avLst/>
          </a:prstGeom>
          <a:noFill/>
          <a:ln>
            <a:noFill/>
          </a:ln>
        </p:spPr>
        <p:txBody>
          <a:bodyPr spcFirstLastPara="1" wrap="square" lIns="91425" tIns="91425" rIns="91425" bIns="91425" anchor="t" anchorCtr="0">
            <a:normAutofit/>
          </a:bodyPr>
          <a:lstStyle/>
          <a:p>
            <a:r>
              <a:rPr lang="en-GB" sz="1100" b="1" dirty="0">
                <a:sym typeface="Raleway"/>
              </a:rPr>
              <a:t>But incentive mechanisms embedded in formal finance will bypass most small-scale producers: those excluded from formal financial channels, but who manage much of the land and seascapes in developing countries.</a:t>
            </a:r>
            <a:endParaRPr sz="1100" b="1" dirty="0">
              <a:sym typeface="Raleway"/>
            </a:endParaRPr>
          </a:p>
        </p:txBody>
      </p:sp>
      <p:graphicFrame>
        <p:nvGraphicFramePr>
          <p:cNvPr id="5" name="Table 4">
            <a:extLst>
              <a:ext uri="{FF2B5EF4-FFF2-40B4-BE49-F238E27FC236}">
                <a16:creationId xmlns:a16="http://schemas.microsoft.com/office/drawing/2014/main" id="{020CDA61-579E-0766-0787-1368168E1303}"/>
              </a:ext>
            </a:extLst>
          </p:cNvPr>
          <p:cNvGraphicFramePr>
            <a:graphicFrameLocks noGrp="1"/>
          </p:cNvGraphicFramePr>
          <p:nvPr>
            <p:extLst>
              <p:ext uri="{D42A27DB-BD31-4B8C-83A1-F6EECF244321}">
                <p14:modId xmlns:p14="http://schemas.microsoft.com/office/powerpoint/2010/main" val="3961874127"/>
              </p:ext>
            </p:extLst>
          </p:nvPr>
        </p:nvGraphicFramePr>
        <p:xfrm>
          <a:off x="352004" y="971650"/>
          <a:ext cx="7738996" cy="1805940"/>
        </p:xfrm>
        <a:graphic>
          <a:graphicData uri="http://schemas.openxmlformats.org/drawingml/2006/table">
            <a:tbl>
              <a:tblPr firstRow="1" bandRow="1">
                <a:tableStyleId>{FBE496A5-39A5-4D36-864B-86C4D11E6225}</a:tableStyleId>
              </a:tblPr>
              <a:tblGrid>
                <a:gridCol w="318052">
                  <a:extLst>
                    <a:ext uri="{9D8B030D-6E8A-4147-A177-3AD203B41FA5}">
                      <a16:colId xmlns:a16="http://schemas.microsoft.com/office/drawing/2014/main" val="2322858243"/>
                    </a:ext>
                  </a:extLst>
                </a:gridCol>
                <a:gridCol w="985997">
                  <a:extLst>
                    <a:ext uri="{9D8B030D-6E8A-4147-A177-3AD203B41FA5}">
                      <a16:colId xmlns:a16="http://schemas.microsoft.com/office/drawing/2014/main" val="159200332"/>
                    </a:ext>
                  </a:extLst>
                </a:gridCol>
                <a:gridCol w="243306">
                  <a:extLst>
                    <a:ext uri="{9D8B030D-6E8A-4147-A177-3AD203B41FA5}">
                      <a16:colId xmlns:a16="http://schemas.microsoft.com/office/drawing/2014/main" val="1135018660"/>
                    </a:ext>
                  </a:extLst>
                </a:gridCol>
                <a:gridCol w="1718533">
                  <a:extLst>
                    <a:ext uri="{9D8B030D-6E8A-4147-A177-3AD203B41FA5}">
                      <a16:colId xmlns:a16="http://schemas.microsoft.com/office/drawing/2014/main" val="4236691552"/>
                    </a:ext>
                  </a:extLst>
                </a:gridCol>
                <a:gridCol w="290087">
                  <a:extLst>
                    <a:ext uri="{9D8B030D-6E8A-4147-A177-3AD203B41FA5}">
                      <a16:colId xmlns:a16="http://schemas.microsoft.com/office/drawing/2014/main" val="4078400946"/>
                    </a:ext>
                  </a:extLst>
                </a:gridCol>
                <a:gridCol w="1591449">
                  <a:extLst>
                    <a:ext uri="{9D8B030D-6E8A-4147-A177-3AD203B41FA5}">
                      <a16:colId xmlns:a16="http://schemas.microsoft.com/office/drawing/2014/main" val="3833020455"/>
                    </a:ext>
                  </a:extLst>
                </a:gridCol>
                <a:gridCol w="302174">
                  <a:extLst>
                    <a:ext uri="{9D8B030D-6E8A-4147-A177-3AD203B41FA5}">
                      <a16:colId xmlns:a16="http://schemas.microsoft.com/office/drawing/2014/main" val="513232331"/>
                    </a:ext>
                  </a:extLst>
                </a:gridCol>
                <a:gridCol w="580174">
                  <a:extLst>
                    <a:ext uri="{9D8B030D-6E8A-4147-A177-3AD203B41FA5}">
                      <a16:colId xmlns:a16="http://schemas.microsoft.com/office/drawing/2014/main" val="2183574987"/>
                    </a:ext>
                  </a:extLst>
                </a:gridCol>
                <a:gridCol w="265913">
                  <a:extLst>
                    <a:ext uri="{9D8B030D-6E8A-4147-A177-3AD203B41FA5}">
                      <a16:colId xmlns:a16="http://schemas.microsoft.com/office/drawing/2014/main" val="1021606494"/>
                    </a:ext>
                  </a:extLst>
                </a:gridCol>
                <a:gridCol w="1235031">
                  <a:extLst>
                    <a:ext uri="{9D8B030D-6E8A-4147-A177-3AD203B41FA5}">
                      <a16:colId xmlns:a16="http://schemas.microsoft.com/office/drawing/2014/main" val="2933229276"/>
                    </a:ext>
                  </a:extLst>
                </a:gridCol>
                <a:gridCol w="208280">
                  <a:extLst>
                    <a:ext uri="{9D8B030D-6E8A-4147-A177-3AD203B41FA5}">
                      <a16:colId xmlns:a16="http://schemas.microsoft.com/office/drawing/2014/main" val="1272545036"/>
                    </a:ext>
                  </a:extLst>
                </a:gridCol>
              </a:tblGrid>
              <a:tr h="433957">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p>
                      <a:endParaRPr lang="en-GB" sz="750"/>
                    </a:p>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8508403"/>
                  </a:ext>
                </a:extLst>
              </a:tr>
              <a:tr h="370840">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Commercialising</a:t>
                      </a:r>
                    </a:p>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a:solidFill>
                            <a:srgbClr val="000000"/>
                          </a:solidFill>
                          <a:latin typeface="Arial"/>
                          <a:cs typeface="Arial"/>
                          <a:sym typeface="Arial"/>
                        </a:rPr>
                        <a:t>Farming as a business; invest in inputs, sell surplus; traditional &amp; intensified types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a:solidFill>
                            <a:srgbClr val="000000"/>
                          </a:solidFill>
                          <a:latin typeface="Arial"/>
                          <a:cs typeface="Arial"/>
                          <a:sym typeface="Arial"/>
                        </a:rPr>
                        <a:t>Mix of informal &amp; formal (e.g. input credit, group lending)</a:t>
                      </a:r>
                    </a:p>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a:solidFill>
                            <a:srgbClr val="000000"/>
                          </a:solidFill>
                          <a:latin typeface="Arial"/>
                          <a:cs typeface="Arial"/>
                          <a:sym typeface="Arial"/>
                        </a:rPr>
                        <a:t>c. 40%</a:t>
                      </a:r>
                    </a:p>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r>
                        <a:rPr lang="en-GB" sz="800" b="0" i="0" u="none" strike="noStrike" cap="none">
                          <a:solidFill>
                            <a:srgbClr val="000000"/>
                          </a:solidFill>
                          <a:latin typeface="Arial"/>
                          <a:cs typeface="Arial"/>
                          <a:sym typeface="Arial"/>
                        </a:rPr>
                        <a:t>Limited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9562453"/>
                  </a:ext>
                </a:extLst>
              </a:tr>
              <a:tr h="370840">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Diversifying</a:t>
                      </a:r>
                    </a:p>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a:solidFill>
                            <a:srgbClr val="000000"/>
                          </a:solidFill>
                          <a:latin typeface="Arial"/>
                          <a:cs typeface="Arial"/>
                          <a:sym typeface="Arial"/>
                        </a:rPr>
                        <a:t>Farming is secondary; income mainly from labour, trade, or remittances; urban linkages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a:solidFill>
                            <a:srgbClr val="000000"/>
                          </a:solidFill>
                          <a:latin typeface="Arial"/>
                          <a:cs typeface="Arial"/>
                          <a:sym typeface="Arial"/>
                        </a:rPr>
                        <a:t>Mostly formal</a:t>
                      </a:r>
                    </a:p>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a:solidFill>
                            <a:srgbClr val="000000"/>
                          </a:solidFill>
                          <a:latin typeface="Arial"/>
                          <a:cs typeface="Arial"/>
                          <a:sym typeface="Arial"/>
                        </a:rPr>
                        <a:t>&gt;10%</a:t>
                      </a:r>
                    </a:p>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r>
                        <a:rPr lang="en-GB" sz="800" b="0" i="0" u="none" strike="noStrike" cap="none">
                          <a:solidFill>
                            <a:srgbClr val="000000"/>
                          </a:solidFill>
                          <a:latin typeface="Arial"/>
                          <a:cs typeface="Arial"/>
                          <a:sym typeface="Arial"/>
                        </a:rPr>
                        <a:t>Small numbers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8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9311891"/>
                  </a:ext>
                </a:extLst>
              </a:tr>
              <a:tr h="370840">
                <a:tc>
                  <a:txBody>
                    <a:bodyPr/>
                    <a:lstStyle/>
                    <a:p>
                      <a:endParaRPr lang="en-GB" sz="7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800" dirty="0">
                          <a:solidFill>
                            <a:srgbClr val="FF0000"/>
                          </a:solidFill>
                        </a:rPr>
                        <a:t>Subsisting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GB"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FF0000"/>
                          </a:solidFill>
                          <a:latin typeface="Arial"/>
                          <a:cs typeface="Arial"/>
                          <a:sym typeface="Arial"/>
                        </a:rPr>
                        <a:t>Primarily household consumption; low productivity; resilient &amp; vulnerable types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FF0000"/>
                          </a:solidFill>
                          <a:latin typeface="Arial"/>
                          <a:cs typeface="Arial"/>
                          <a:sym typeface="Arial"/>
                        </a:rPr>
                        <a:t>Very limited; mostly excluded, rely on informal savings/barter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dirty="0">
                        <a:solidFill>
                          <a:srgbClr val="FF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dirty="0">
                          <a:solidFill>
                            <a:srgbClr val="FF0000"/>
                          </a:solidFill>
                          <a:latin typeface="Arial"/>
                          <a:cs typeface="Arial"/>
                          <a:sym typeface="Arial"/>
                        </a:rPr>
                        <a:t>c. 60%</a:t>
                      </a:r>
                    </a:p>
                    <a:p>
                      <a:pPr marR="0" algn="l" rtl="0">
                        <a:lnSpc>
                          <a:spcPct val="100000"/>
                        </a:lnSpc>
                        <a:spcBef>
                          <a:spcPts val="0"/>
                        </a:spcBef>
                        <a:spcAft>
                          <a:spcPts val="0"/>
                        </a:spcAft>
                        <a:buClr>
                          <a:srgbClr val="000000"/>
                        </a:buClr>
                        <a:buFont typeface="Arial"/>
                      </a:pPr>
                      <a:endParaRPr lang="en-GB" sz="800" b="0" i="0" u="none" strike="noStrike" cap="none" dirty="0">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endParaRPr lang="en-GB" sz="800" b="0" i="0" u="none" strike="noStrike" cap="none">
                        <a:solidFill>
                          <a:srgbClr val="000000"/>
                        </a:solidFill>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FF0000"/>
                          </a:solidFill>
                          <a:latin typeface="Arial"/>
                          <a:cs typeface="Arial"/>
                          <a:sym typeface="Arial"/>
                        </a:rPr>
                        <a:t>Largely excluded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0043396"/>
                  </a:ext>
                </a:extLst>
              </a:tr>
            </a:tbl>
          </a:graphicData>
        </a:graphic>
      </p:graphicFrame>
      <p:sp>
        <p:nvSpPr>
          <p:cNvPr id="42" name="Rectangle: Rounded Corners 41">
            <a:extLst>
              <a:ext uri="{FF2B5EF4-FFF2-40B4-BE49-F238E27FC236}">
                <a16:creationId xmlns:a16="http://schemas.microsoft.com/office/drawing/2014/main" id="{28C581FD-C114-9373-0665-5DEC21F81827}"/>
              </a:ext>
            </a:extLst>
          </p:cNvPr>
          <p:cNvSpPr/>
          <p:nvPr/>
        </p:nvSpPr>
        <p:spPr>
          <a:xfrm>
            <a:off x="463315" y="970531"/>
            <a:ext cx="1203704" cy="37185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dirty="0">
                <a:solidFill>
                  <a:schemeClr val="tx1"/>
                </a:solidFill>
              </a:rPr>
              <a:t>      </a:t>
            </a:r>
            <a:r>
              <a:rPr lang="en-GB" sz="800" dirty="0">
                <a:solidFill>
                  <a:schemeClr val="tx1"/>
                </a:solidFill>
              </a:rPr>
              <a:t>Farmer Segment</a:t>
            </a:r>
          </a:p>
        </p:txBody>
      </p:sp>
      <p:sp>
        <p:nvSpPr>
          <p:cNvPr id="19" name="Oval 18">
            <a:extLst>
              <a:ext uri="{FF2B5EF4-FFF2-40B4-BE49-F238E27FC236}">
                <a16:creationId xmlns:a16="http://schemas.microsoft.com/office/drawing/2014/main" id="{0411FA53-14D8-7AB7-61BC-C4B74D1454E2}"/>
              </a:ext>
            </a:extLst>
          </p:cNvPr>
          <p:cNvSpPr/>
          <p:nvPr/>
        </p:nvSpPr>
        <p:spPr>
          <a:xfrm>
            <a:off x="323555" y="982386"/>
            <a:ext cx="360000" cy="360000"/>
          </a:xfrm>
          <a:prstGeom prst="ellipse">
            <a:avLst/>
          </a:prstGeom>
          <a:solidFill>
            <a:srgbClr val="E74C3C"/>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43" name="Rectangle: Rounded Corners 42">
            <a:extLst>
              <a:ext uri="{FF2B5EF4-FFF2-40B4-BE49-F238E27FC236}">
                <a16:creationId xmlns:a16="http://schemas.microsoft.com/office/drawing/2014/main" id="{9E3BFCF9-CC1B-77DC-F33B-0818A312FCAA}"/>
              </a:ext>
            </a:extLst>
          </p:cNvPr>
          <p:cNvSpPr/>
          <p:nvPr/>
        </p:nvSpPr>
        <p:spPr>
          <a:xfrm>
            <a:off x="1770455" y="976458"/>
            <a:ext cx="1894831" cy="37185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a:solidFill>
                  <a:schemeClr val="tx1"/>
                </a:solidFill>
              </a:rPr>
              <a:t>     </a:t>
            </a:r>
            <a:r>
              <a:rPr lang="en-GB" sz="800">
                <a:solidFill>
                  <a:schemeClr val="tx1"/>
                </a:solidFill>
              </a:rPr>
              <a:t>Description</a:t>
            </a:r>
          </a:p>
        </p:txBody>
      </p:sp>
      <p:sp>
        <p:nvSpPr>
          <p:cNvPr id="44" name="Rectangle: Rounded Corners 43">
            <a:extLst>
              <a:ext uri="{FF2B5EF4-FFF2-40B4-BE49-F238E27FC236}">
                <a16:creationId xmlns:a16="http://schemas.microsoft.com/office/drawing/2014/main" id="{03881648-0B06-82FD-190B-36B2C87E3360}"/>
              </a:ext>
            </a:extLst>
          </p:cNvPr>
          <p:cNvSpPr/>
          <p:nvPr/>
        </p:nvSpPr>
        <p:spPr>
          <a:xfrm>
            <a:off x="3728661" y="972767"/>
            <a:ext cx="1832070" cy="37185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a:solidFill>
                  <a:schemeClr val="tx1"/>
                </a:solidFill>
              </a:rPr>
              <a:t>      </a:t>
            </a:r>
            <a:r>
              <a:rPr lang="en-GB" sz="800">
                <a:solidFill>
                  <a:schemeClr val="tx1"/>
                </a:solidFill>
              </a:rPr>
              <a:t>Access to Credit*</a:t>
            </a:r>
          </a:p>
        </p:txBody>
      </p:sp>
      <p:sp>
        <p:nvSpPr>
          <p:cNvPr id="16" name="Oval 15">
            <a:extLst>
              <a:ext uri="{FF2B5EF4-FFF2-40B4-BE49-F238E27FC236}">
                <a16:creationId xmlns:a16="http://schemas.microsoft.com/office/drawing/2014/main" id="{2C8C9DEE-69F1-34F7-ADC8-0B1201BE6AE5}"/>
              </a:ext>
            </a:extLst>
          </p:cNvPr>
          <p:cNvSpPr/>
          <p:nvPr/>
        </p:nvSpPr>
        <p:spPr>
          <a:xfrm>
            <a:off x="1583625" y="968020"/>
            <a:ext cx="360000" cy="360000"/>
          </a:xfrm>
          <a:prstGeom prst="ellipse">
            <a:avLst/>
          </a:prstGeom>
          <a:solidFill>
            <a:srgbClr val="34495E"/>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22" name="Oval 21">
            <a:extLst>
              <a:ext uri="{FF2B5EF4-FFF2-40B4-BE49-F238E27FC236}">
                <a16:creationId xmlns:a16="http://schemas.microsoft.com/office/drawing/2014/main" id="{2AC717CE-A3FF-4CC7-2B1A-C3B45A57FD59}"/>
              </a:ext>
            </a:extLst>
          </p:cNvPr>
          <p:cNvSpPr/>
          <p:nvPr/>
        </p:nvSpPr>
        <p:spPr>
          <a:xfrm>
            <a:off x="3561814" y="982386"/>
            <a:ext cx="388387" cy="360000"/>
          </a:xfrm>
          <a:prstGeom prst="ellipse">
            <a:avLst/>
          </a:prstGeom>
          <a:solidFill>
            <a:srgbClr val="16A085"/>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45" name="Rectangle: Rounded Corners 44">
            <a:extLst>
              <a:ext uri="{FF2B5EF4-FFF2-40B4-BE49-F238E27FC236}">
                <a16:creationId xmlns:a16="http://schemas.microsoft.com/office/drawing/2014/main" id="{08132420-5391-0F70-839E-27A8199B2F31}"/>
              </a:ext>
            </a:extLst>
          </p:cNvPr>
          <p:cNvSpPr/>
          <p:nvPr/>
        </p:nvSpPr>
        <p:spPr>
          <a:xfrm>
            <a:off x="5582654" y="978576"/>
            <a:ext cx="874722" cy="37185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a:solidFill>
                  <a:schemeClr val="tx1"/>
                </a:solidFill>
              </a:rPr>
              <a:t>   </a:t>
            </a:r>
          </a:p>
        </p:txBody>
      </p:sp>
      <p:sp>
        <p:nvSpPr>
          <p:cNvPr id="7" name="Oval 6">
            <a:extLst>
              <a:ext uri="{FF2B5EF4-FFF2-40B4-BE49-F238E27FC236}">
                <a16:creationId xmlns:a16="http://schemas.microsoft.com/office/drawing/2014/main" id="{18F2CC73-5EFE-37B1-D843-ED8BEBE12D82}"/>
              </a:ext>
            </a:extLst>
          </p:cNvPr>
          <p:cNvSpPr/>
          <p:nvPr/>
        </p:nvSpPr>
        <p:spPr>
          <a:xfrm>
            <a:off x="5463730" y="982386"/>
            <a:ext cx="360000" cy="360000"/>
          </a:xfrm>
          <a:prstGeom prst="ellipse">
            <a:avLst/>
          </a:prstGeom>
          <a:solidFill>
            <a:srgbClr val="16A085"/>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b="1"/>
              <a:t>%</a:t>
            </a:r>
          </a:p>
        </p:txBody>
      </p:sp>
      <p:pic>
        <p:nvPicPr>
          <p:cNvPr id="48" name="Graphic 47" descr="Piggy Bank with solid fill">
            <a:extLst>
              <a:ext uri="{FF2B5EF4-FFF2-40B4-BE49-F238E27FC236}">
                <a16:creationId xmlns:a16="http://schemas.microsoft.com/office/drawing/2014/main" id="{241EBB1C-4B1B-7594-C146-BE3E7C95EF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9900" y="1022765"/>
            <a:ext cx="250509" cy="250509"/>
          </a:xfrm>
          <a:prstGeom prst="rect">
            <a:avLst/>
          </a:prstGeom>
        </p:spPr>
      </p:pic>
      <p:pic>
        <p:nvPicPr>
          <p:cNvPr id="54" name="Graphic 53" descr="Cake slice with solid fill">
            <a:extLst>
              <a:ext uri="{FF2B5EF4-FFF2-40B4-BE49-F238E27FC236}">
                <a16:creationId xmlns:a16="http://schemas.microsoft.com/office/drawing/2014/main" id="{04038028-67D0-36AF-DFBC-D26D5BB1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8935" y="1036791"/>
            <a:ext cx="277321" cy="277321"/>
          </a:xfrm>
          <a:prstGeom prst="rect">
            <a:avLst/>
          </a:prstGeom>
        </p:spPr>
      </p:pic>
      <p:pic>
        <p:nvPicPr>
          <p:cNvPr id="69" name="Graphic 68" descr="Quill with solid fill">
            <a:extLst>
              <a:ext uri="{FF2B5EF4-FFF2-40B4-BE49-F238E27FC236}">
                <a16:creationId xmlns:a16="http://schemas.microsoft.com/office/drawing/2014/main" id="{FB0C38FD-2233-1376-98E0-FC1BED8166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7181" y="1044284"/>
            <a:ext cx="212377" cy="212377"/>
          </a:xfrm>
          <a:prstGeom prst="rect">
            <a:avLst/>
          </a:prstGeom>
        </p:spPr>
      </p:pic>
      <p:sp>
        <p:nvSpPr>
          <p:cNvPr id="46" name="Rectangle: Rounded Corners 45">
            <a:extLst>
              <a:ext uri="{FF2B5EF4-FFF2-40B4-BE49-F238E27FC236}">
                <a16:creationId xmlns:a16="http://schemas.microsoft.com/office/drawing/2014/main" id="{879FCD8B-F768-C459-291F-2EE44B938EFF}"/>
              </a:ext>
            </a:extLst>
          </p:cNvPr>
          <p:cNvSpPr/>
          <p:nvPr/>
        </p:nvSpPr>
        <p:spPr>
          <a:xfrm>
            <a:off x="6512133" y="971534"/>
            <a:ext cx="1446095" cy="37185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solidFill>
                  <a:schemeClr val="tx1"/>
                </a:solidFill>
              </a:rPr>
              <a:t>   </a:t>
            </a:r>
            <a:r>
              <a:rPr lang="en-GB" sz="800">
                <a:solidFill>
                  <a:schemeClr val="tx1"/>
                </a:solidFill>
              </a:rPr>
              <a:t>Value Chain Integration</a:t>
            </a:r>
            <a:endParaRPr lang="en-GB" sz="900">
              <a:solidFill>
                <a:schemeClr val="tx1"/>
              </a:solidFill>
            </a:endParaRPr>
          </a:p>
        </p:txBody>
      </p:sp>
      <p:sp>
        <p:nvSpPr>
          <p:cNvPr id="49" name="Oval 48">
            <a:extLst>
              <a:ext uri="{FF2B5EF4-FFF2-40B4-BE49-F238E27FC236}">
                <a16:creationId xmlns:a16="http://schemas.microsoft.com/office/drawing/2014/main" id="{CAA128DC-0170-5339-D1A8-B61C1E89A906}"/>
              </a:ext>
            </a:extLst>
          </p:cNvPr>
          <p:cNvSpPr/>
          <p:nvPr/>
        </p:nvSpPr>
        <p:spPr>
          <a:xfrm>
            <a:off x="6317910" y="982386"/>
            <a:ext cx="360000" cy="360000"/>
          </a:xfrm>
          <a:prstGeom prst="ellipse">
            <a:avLst/>
          </a:prstGeom>
          <a:solidFill>
            <a:srgbClr val="F39C1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grpSp>
        <p:nvGrpSpPr>
          <p:cNvPr id="90" name="Group 89">
            <a:extLst>
              <a:ext uri="{FF2B5EF4-FFF2-40B4-BE49-F238E27FC236}">
                <a16:creationId xmlns:a16="http://schemas.microsoft.com/office/drawing/2014/main" id="{71D7EE18-C1A4-955E-CB71-792DFF71B603}"/>
              </a:ext>
            </a:extLst>
          </p:cNvPr>
          <p:cNvGrpSpPr/>
          <p:nvPr/>
        </p:nvGrpSpPr>
        <p:grpSpPr>
          <a:xfrm>
            <a:off x="1657181" y="1451609"/>
            <a:ext cx="184766" cy="1055181"/>
            <a:chOff x="1616877" y="2041630"/>
            <a:chExt cx="184766" cy="1055181"/>
          </a:xfrm>
          <a:solidFill>
            <a:srgbClr val="34495E"/>
          </a:solidFill>
        </p:grpSpPr>
        <p:sp>
          <p:nvSpPr>
            <p:cNvPr id="71" name="Oval 70">
              <a:extLst>
                <a:ext uri="{FF2B5EF4-FFF2-40B4-BE49-F238E27FC236}">
                  <a16:creationId xmlns:a16="http://schemas.microsoft.com/office/drawing/2014/main" id="{EF86AECF-B5A4-D3E4-0493-A02C1F9FEDB5}"/>
                </a:ext>
              </a:extLst>
            </p:cNvPr>
            <p:cNvSpPr/>
            <p:nvPr/>
          </p:nvSpPr>
          <p:spPr>
            <a:xfrm>
              <a:off x="1626715" y="204163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72" name="Oval 71">
              <a:extLst>
                <a:ext uri="{FF2B5EF4-FFF2-40B4-BE49-F238E27FC236}">
                  <a16:creationId xmlns:a16="http://schemas.microsoft.com/office/drawing/2014/main" id="{2DF6B7D4-9CD7-9840-0B82-85B4369E3868}"/>
                </a:ext>
              </a:extLst>
            </p:cNvPr>
            <p:cNvSpPr/>
            <p:nvPr/>
          </p:nvSpPr>
          <p:spPr>
            <a:xfrm>
              <a:off x="1616877" y="2484286"/>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73" name="Oval 72">
              <a:extLst>
                <a:ext uri="{FF2B5EF4-FFF2-40B4-BE49-F238E27FC236}">
                  <a16:creationId xmlns:a16="http://schemas.microsoft.com/office/drawing/2014/main" id="{279A0818-FFD1-52DB-E30D-D6363A055EE2}"/>
                </a:ext>
              </a:extLst>
            </p:cNvPr>
            <p:cNvSpPr/>
            <p:nvPr/>
          </p:nvSpPr>
          <p:spPr>
            <a:xfrm>
              <a:off x="1616877" y="2921883"/>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grpSp>
        <p:nvGrpSpPr>
          <p:cNvPr id="77" name="Group 76">
            <a:extLst>
              <a:ext uri="{FF2B5EF4-FFF2-40B4-BE49-F238E27FC236}">
                <a16:creationId xmlns:a16="http://schemas.microsoft.com/office/drawing/2014/main" id="{DAF1668F-D43D-B0FC-D936-0BB7A830B0BE}"/>
              </a:ext>
            </a:extLst>
          </p:cNvPr>
          <p:cNvGrpSpPr/>
          <p:nvPr/>
        </p:nvGrpSpPr>
        <p:grpSpPr>
          <a:xfrm>
            <a:off x="3665286" y="1449080"/>
            <a:ext cx="184766" cy="1055181"/>
            <a:chOff x="3675177" y="2948176"/>
            <a:chExt cx="184766" cy="1055181"/>
          </a:xfrm>
          <a:solidFill>
            <a:srgbClr val="16A085"/>
          </a:solidFill>
        </p:grpSpPr>
        <p:sp>
          <p:nvSpPr>
            <p:cNvPr id="74" name="Oval 73">
              <a:extLst>
                <a:ext uri="{FF2B5EF4-FFF2-40B4-BE49-F238E27FC236}">
                  <a16:creationId xmlns:a16="http://schemas.microsoft.com/office/drawing/2014/main" id="{84A05D2C-0728-4849-022B-C4396E7EE106}"/>
                </a:ext>
              </a:extLst>
            </p:cNvPr>
            <p:cNvSpPr/>
            <p:nvPr/>
          </p:nvSpPr>
          <p:spPr>
            <a:xfrm>
              <a:off x="3685015" y="2948176"/>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75" name="Oval 74">
              <a:extLst>
                <a:ext uri="{FF2B5EF4-FFF2-40B4-BE49-F238E27FC236}">
                  <a16:creationId xmlns:a16="http://schemas.microsoft.com/office/drawing/2014/main" id="{3A605439-3AAE-6D98-BA16-4A378D0B2CC1}"/>
                </a:ext>
              </a:extLst>
            </p:cNvPr>
            <p:cNvSpPr/>
            <p:nvPr/>
          </p:nvSpPr>
          <p:spPr>
            <a:xfrm>
              <a:off x="3675177" y="3390832"/>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76" name="Oval 75">
              <a:extLst>
                <a:ext uri="{FF2B5EF4-FFF2-40B4-BE49-F238E27FC236}">
                  <a16:creationId xmlns:a16="http://schemas.microsoft.com/office/drawing/2014/main" id="{E0D2EB41-C70C-B20A-7AE7-562E0A0C834C}"/>
                </a:ext>
              </a:extLst>
            </p:cNvPr>
            <p:cNvSpPr/>
            <p:nvPr/>
          </p:nvSpPr>
          <p:spPr>
            <a:xfrm>
              <a:off x="3675177" y="3828429"/>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grpSp>
        <p:nvGrpSpPr>
          <p:cNvPr id="78" name="Group 77">
            <a:extLst>
              <a:ext uri="{FF2B5EF4-FFF2-40B4-BE49-F238E27FC236}">
                <a16:creationId xmlns:a16="http://schemas.microsoft.com/office/drawing/2014/main" id="{699EEC06-8A2C-CCF1-F0FB-871D7BAA8201}"/>
              </a:ext>
            </a:extLst>
          </p:cNvPr>
          <p:cNvGrpSpPr/>
          <p:nvPr/>
        </p:nvGrpSpPr>
        <p:grpSpPr>
          <a:xfrm>
            <a:off x="5551347" y="1455175"/>
            <a:ext cx="184766" cy="1055181"/>
            <a:chOff x="3675177" y="2948176"/>
            <a:chExt cx="184766" cy="1055181"/>
          </a:xfrm>
          <a:solidFill>
            <a:srgbClr val="16A085"/>
          </a:solidFill>
        </p:grpSpPr>
        <p:sp>
          <p:nvSpPr>
            <p:cNvPr id="79" name="Oval 78">
              <a:extLst>
                <a:ext uri="{FF2B5EF4-FFF2-40B4-BE49-F238E27FC236}">
                  <a16:creationId xmlns:a16="http://schemas.microsoft.com/office/drawing/2014/main" id="{9783E421-B934-22CD-8888-A80F0CA4EDA9}"/>
                </a:ext>
              </a:extLst>
            </p:cNvPr>
            <p:cNvSpPr/>
            <p:nvPr/>
          </p:nvSpPr>
          <p:spPr>
            <a:xfrm>
              <a:off x="3685015" y="2948176"/>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80" name="Oval 79">
              <a:extLst>
                <a:ext uri="{FF2B5EF4-FFF2-40B4-BE49-F238E27FC236}">
                  <a16:creationId xmlns:a16="http://schemas.microsoft.com/office/drawing/2014/main" id="{7972C231-C5A0-17E5-6DA9-9EF00035CC72}"/>
                </a:ext>
              </a:extLst>
            </p:cNvPr>
            <p:cNvSpPr/>
            <p:nvPr/>
          </p:nvSpPr>
          <p:spPr>
            <a:xfrm>
              <a:off x="3675177" y="3390832"/>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81" name="Oval 80">
              <a:extLst>
                <a:ext uri="{FF2B5EF4-FFF2-40B4-BE49-F238E27FC236}">
                  <a16:creationId xmlns:a16="http://schemas.microsoft.com/office/drawing/2014/main" id="{00487981-8B44-AE09-1715-CC4C09890F18}"/>
                </a:ext>
              </a:extLst>
            </p:cNvPr>
            <p:cNvSpPr/>
            <p:nvPr/>
          </p:nvSpPr>
          <p:spPr>
            <a:xfrm>
              <a:off x="3675177" y="3828429"/>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grpSp>
        <p:nvGrpSpPr>
          <p:cNvPr id="82" name="Group 81">
            <a:extLst>
              <a:ext uri="{FF2B5EF4-FFF2-40B4-BE49-F238E27FC236}">
                <a16:creationId xmlns:a16="http://schemas.microsoft.com/office/drawing/2014/main" id="{717A70A4-CD32-E541-90BD-F7BEDD6CA3F9}"/>
              </a:ext>
            </a:extLst>
          </p:cNvPr>
          <p:cNvGrpSpPr/>
          <p:nvPr/>
        </p:nvGrpSpPr>
        <p:grpSpPr>
          <a:xfrm>
            <a:off x="6405527" y="1451609"/>
            <a:ext cx="184766" cy="1055181"/>
            <a:chOff x="3675177" y="2948176"/>
            <a:chExt cx="184766" cy="1055181"/>
          </a:xfrm>
          <a:solidFill>
            <a:srgbClr val="F39C12"/>
          </a:solidFill>
        </p:grpSpPr>
        <p:sp>
          <p:nvSpPr>
            <p:cNvPr id="83" name="Oval 82">
              <a:extLst>
                <a:ext uri="{FF2B5EF4-FFF2-40B4-BE49-F238E27FC236}">
                  <a16:creationId xmlns:a16="http://schemas.microsoft.com/office/drawing/2014/main" id="{18325B76-37B0-5EA5-2B0A-22A94804150F}"/>
                </a:ext>
              </a:extLst>
            </p:cNvPr>
            <p:cNvSpPr/>
            <p:nvPr/>
          </p:nvSpPr>
          <p:spPr>
            <a:xfrm>
              <a:off x="3685015" y="2948176"/>
              <a:ext cx="174928" cy="174928"/>
            </a:xfrm>
            <a:prstGeom prst="ellipse">
              <a:avLst/>
            </a:prstGeom>
            <a:solidFill>
              <a:srgbClr val="F39C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84" name="Oval 83">
              <a:extLst>
                <a:ext uri="{FF2B5EF4-FFF2-40B4-BE49-F238E27FC236}">
                  <a16:creationId xmlns:a16="http://schemas.microsoft.com/office/drawing/2014/main" id="{E6BE2B93-4E39-92EC-C7CD-0060FB07DF19}"/>
                </a:ext>
              </a:extLst>
            </p:cNvPr>
            <p:cNvSpPr/>
            <p:nvPr/>
          </p:nvSpPr>
          <p:spPr>
            <a:xfrm>
              <a:off x="3675177" y="3390832"/>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85" name="Oval 84">
              <a:extLst>
                <a:ext uri="{FF2B5EF4-FFF2-40B4-BE49-F238E27FC236}">
                  <a16:creationId xmlns:a16="http://schemas.microsoft.com/office/drawing/2014/main" id="{FF730CD2-892F-328E-AE4F-C574ADF72043}"/>
                </a:ext>
              </a:extLst>
            </p:cNvPr>
            <p:cNvSpPr/>
            <p:nvPr/>
          </p:nvSpPr>
          <p:spPr>
            <a:xfrm>
              <a:off x="3675177" y="3828429"/>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pic>
        <p:nvPicPr>
          <p:cNvPr id="91" name="Graphic 90" descr="Circle with left arrow with solid fill">
            <a:extLst>
              <a:ext uri="{FF2B5EF4-FFF2-40B4-BE49-F238E27FC236}">
                <a16:creationId xmlns:a16="http://schemas.microsoft.com/office/drawing/2014/main" id="{2814382F-17CA-F708-1BBB-91CF59C15A8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6330883" y="995359"/>
            <a:ext cx="334055" cy="334055"/>
          </a:xfrm>
          <a:prstGeom prst="rect">
            <a:avLst/>
          </a:prstGeom>
        </p:spPr>
      </p:pic>
      <p:sp>
        <p:nvSpPr>
          <p:cNvPr id="92" name="TextBox 91">
            <a:extLst>
              <a:ext uri="{FF2B5EF4-FFF2-40B4-BE49-F238E27FC236}">
                <a16:creationId xmlns:a16="http://schemas.microsoft.com/office/drawing/2014/main" id="{A58E2319-0BA0-EA0D-6843-34B8B85C02FD}"/>
              </a:ext>
            </a:extLst>
          </p:cNvPr>
          <p:cNvSpPr txBox="1"/>
          <p:nvPr/>
        </p:nvSpPr>
        <p:spPr>
          <a:xfrm>
            <a:off x="405907" y="3001049"/>
            <a:ext cx="8110487" cy="461665"/>
          </a:xfrm>
          <a:prstGeom prst="rect">
            <a:avLst/>
          </a:prstGeom>
          <a:noFill/>
        </p:spPr>
        <p:txBody>
          <a:bodyPr wrap="square" rtlCol="0">
            <a:spAutoFit/>
          </a:bodyPr>
          <a:lstStyle/>
          <a:p>
            <a:r>
              <a:rPr lang="en-GB" sz="800"/>
              <a:t>* Access to credit figures exclude “mobile instant credit.” While this innovation has greatly expanded credit access in recent years, regulators and researchers have raised concerns about high costs, abusive collection practices, and the risks of recurrent indebtedness and default among low-income users. It is often excluded from research into agricultural credit access. </a:t>
            </a:r>
          </a:p>
        </p:txBody>
      </p:sp>
      <p:sp>
        <p:nvSpPr>
          <p:cNvPr id="93" name="Rectangle 92">
            <a:extLst>
              <a:ext uri="{FF2B5EF4-FFF2-40B4-BE49-F238E27FC236}">
                <a16:creationId xmlns:a16="http://schemas.microsoft.com/office/drawing/2014/main" id="{B709A5BF-9780-9E37-6A18-1CFF93C39D84}"/>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4</a:t>
            </a:r>
          </a:p>
        </p:txBody>
      </p:sp>
      <p:grpSp>
        <p:nvGrpSpPr>
          <p:cNvPr id="6" name="Group 5">
            <a:extLst>
              <a:ext uri="{FF2B5EF4-FFF2-40B4-BE49-F238E27FC236}">
                <a16:creationId xmlns:a16="http://schemas.microsoft.com/office/drawing/2014/main" id="{9D49A31D-A63C-C332-9C50-647480EFE3A9}"/>
              </a:ext>
            </a:extLst>
          </p:cNvPr>
          <p:cNvGrpSpPr/>
          <p:nvPr/>
        </p:nvGrpSpPr>
        <p:grpSpPr>
          <a:xfrm>
            <a:off x="405907" y="1449080"/>
            <a:ext cx="184766" cy="1055181"/>
            <a:chOff x="1616877" y="2041630"/>
            <a:chExt cx="184766" cy="1055181"/>
          </a:xfrm>
          <a:solidFill>
            <a:srgbClr val="E74C3C"/>
          </a:solidFill>
        </p:grpSpPr>
        <p:sp>
          <p:nvSpPr>
            <p:cNvPr id="8" name="Oval 7">
              <a:extLst>
                <a:ext uri="{FF2B5EF4-FFF2-40B4-BE49-F238E27FC236}">
                  <a16:creationId xmlns:a16="http://schemas.microsoft.com/office/drawing/2014/main" id="{5D106B14-FBDD-18EC-A7E6-EC56981D73C8}"/>
                </a:ext>
              </a:extLst>
            </p:cNvPr>
            <p:cNvSpPr/>
            <p:nvPr/>
          </p:nvSpPr>
          <p:spPr>
            <a:xfrm>
              <a:off x="1626715" y="204163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9" name="Oval 8">
              <a:extLst>
                <a:ext uri="{FF2B5EF4-FFF2-40B4-BE49-F238E27FC236}">
                  <a16:creationId xmlns:a16="http://schemas.microsoft.com/office/drawing/2014/main" id="{54559D7A-63BE-9674-ABB8-C8BE6D64F66C}"/>
                </a:ext>
              </a:extLst>
            </p:cNvPr>
            <p:cNvSpPr/>
            <p:nvPr/>
          </p:nvSpPr>
          <p:spPr>
            <a:xfrm>
              <a:off x="1616877" y="2484286"/>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10" name="Oval 9">
              <a:extLst>
                <a:ext uri="{FF2B5EF4-FFF2-40B4-BE49-F238E27FC236}">
                  <a16:creationId xmlns:a16="http://schemas.microsoft.com/office/drawing/2014/main" id="{4148E003-A519-D1BB-FD6B-366E29277E0D}"/>
                </a:ext>
              </a:extLst>
            </p:cNvPr>
            <p:cNvSpPr/>
            <p:nvPr/>
          </p:nvSpPr>
          <p:spPr>
            <a:xfrm>
              <a:off x="1616877" y="2921883"/>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spTree>
    <p:extLst>
      <p:ext uri="{BB962C8B-B14F-4D97-AF65-F5344CB8AC3E}">
        <p14:creationId xmlns:p14="http://schemas.microsoft.com/office/powerpoint/2010/main" val="87014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C350F50-8EE4-99C4-CDE6-D00F02C99084}"/>
              </a:ext>
            </a:extLst>
          </p:cNvPr>
          <p:cNvGraphicFramePr>
            <a:graphicFrameLocks noGrp="1"/>
          </p:cNvGraphicFramePr>
          <p:nvPr>
            <p:extLst>
              <p:ext uri="{D42A27DB-BD31-4B8C-83A1-F6EECF244321}">
                <p14:modId xmlns:p14="http://schemas.microsoft.com/office/powerpoint/2010/main" val="1329764539"/>
              </p:ext>
            </p:extLst>
          </p:nvPr>
        </p:nvGraphicFramePr>
        <p:xfrm>
          <a:off x="311700" y="866240"/>
          <a:ext cx="8277803" cy="4036060"/>
        </p:xfrm>
        <a:graphic>
          <a:graphicData uri="http://schemas.openxmlformats.org/drawingml/2006/table">
            <a:tbl>
              <a:tblPr firstRow="1" bandRow="1">
                <a:tableStyleId>{FBE496A5-39A5-4D36-864B-86C4D11E6225}</a:tableStyleId>
              </a:tblPr>
              <a:tblGrid>
                <a:gridCol w="208280">
                  <a:extLst>
                    <a:ext uri="{9D8B030D-6E8A-4147-A177-3AD203B41FA5}">
                      <a16:colId xmlns:a16="http://schemas.microsoft.com/office/drawing/2014/main" val="1639850950"/>
                    </a:ext>
                  </a:extLst>
                </a:gridCol>
                <a:gridCol w="2986600">
                  <a:extLst>
                    <a:ext uri="{9D8B030D-6E8A-4147-A177-3AD203B41FA5}">
                      <a16:colId xmlns:a16="http://schemas.microsoft.com/office/drawing/2014/main" val="3928363515"/>
                    </a:ext>
                  </a:extLst>
                </a:gridCol>
                <a:gridCol w="208280">
                  <a:extLst>
                    <a:ext uri="{9D8B030D-6E8A-4147-A177-3AD203B41FA5}">
                      <a16:colId xmlns:a16="http://schemas.microsoft.com/office/drawing/2014/main" val="1281294213"/>
                    </a:ext>
                  </a:extLst>
                </a:gridCol>
                <a:gridCol w="2503115">
                  <a:extLst>
                    <a:ext uri="{9D8B030D-6E8A-4147-A177-3AD203B41FA5}">
                      <a16:colId xmlns:a16="http://schemas.microsoft.com/office/drawing/2014/main" val="668947070"/>
                    </a:ext>
                  </a:extLst>
                </a:gridCol>
                <a:gridCol w="208280">
                  <a:extLst>
                    <a:ext uri="{9D8B030D-6E8A-4147-A177-3AD203B41FA5}">
                      <a16:colId xmlns:a16="http://schemas.microsoft.com/office/drawing/2014/main" val="629531552"/>
                    </a:ext>
                  </a:extLst>
                </a:gridCol>
                <a:gridCol w="2163248">
                  <a:extLst>
                    <a:ext uri="{9D8B030D-6E8A-4147-A177-3AD203B41FA5}">
                      <a16:colId xmlns:a16="http://schemas.microsoft.com/office/drawing/2014/main" val="3478557665"/>
                    </a:ext>
                  </a:extLst>
                </a:gridCol>
              </a:tblGrid>
              <a:tr h="348009">
                <a:tc gridSpan="6">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1" i="1" dirty="0">
                          <a:solidFill>
                            <a:srgbClr val="C00000"/>
                          </a:solidFill>
                        </a:rPr>
                        <a:t>Definition: </a:t>
                      </a:r>
                      <a:r>
                        <a:rPr lang="en-GB" sz="900" dirty="0"/>
                        <a:t>An IFSHG is a small, voluntary, and informal association of individuals, often from similar background, who come together to address common financial needs through mutual support, savings, credit and other financial activities.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en-GB"/>
                    </a:p>
                  </a:txBody>
                  <a:tcPr/>
                </a:tc>
                <a:tc hMerge="1">
                  <a:txBody>
                    <a:bodyPr/>
                    <a:lstStyle/>
                    <a:p>
                      <a:endParaRPr lang="en-GB" sz="800" b="1"/>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800"/>
                    </a:p>
                  </a:txBody>
                  <a:tcPr/>
                </a:tc>
                <a:extLst>
                  <a:ext uri="{0D108BD9-81ED-4DB2-BD59-A6C34878D82A}">
                    <a16:rowId xmlns:a16="http://schemas.microsoft.com/office/drawing/2014/main" val="605646347"/>
                  </a:ext>
                </a:extLst>
              </a:tr>
              <a:tr h="370840">
                <a:tc gridSpan="2">
                  <a:txBody>
                    <a:bodyPr/>
                    <a:lstStyle/>
                    <a:p>
                      <a:endParaRPr lang="en-GB" sz="750" b="1"/>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750" b="1"/>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750" b="1"/>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750" b="1"/>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750" b="1"/>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0248681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cap="none">
                        <a:solidFill>
                          <a:srgbClr val="18181B"/>
                        </a:solidFill>
                        <a:effectLst/>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cap="none">
                          <a:solidFill>
                            <a:srgbClr val="E74C3C"/>
                          </a:solidFill>
                          <a:effectLst/>
                          <a:latin typeface="Arial"/>
                          <a:ea typeface="Arial"/>
                          <a:cs typeface="Arial"/>
                          <a:sym typeface="Arial"/>
                        </a:rPr>
                        <a:t>Informal Structure: </a:t>
                      </a:r>
                      <a:r>
                        <a:rPr lang="en-GB" sz="750" b="0" i="0" u="none" strike="noStrike" cap="none">
                          <a:solidFill>
                            <a:srgbClr val="18181B"/>
                          </a:solidFill>
                          <a:effectLst/>
                          <a:latin typeface="Arial"/>
                          <a:ea typeface="Arial"/>
                          <a:cs typeface="Arial"/>
                          <a:sym typeface="Arial"/>
                        </a:rPr>
                        <a:t>These groups are often not formally registered or regulated, operating on the basis of mutual trust and peer control rather than legal contracts.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50" b="1" i="0" u="none" strike="noStrike" kern="1200" cap="none">
                          <a:solidFill>
                            <a:srgbClr val="20B2AA"/>
                          </a:solidFill>
                          <a:latin typeface="Arial"/>
                          <a:ea typeface="Arial"/>
                          <a:cs typeface="Arial"/>
                          <a:sym typeface="Arial"/>
                        </a:rPr>
                        <a:t>ROSCAs (Rotating Savings and Credit Associations):</a:t>
                      </a:r>
                      <a:r>
                        <a:rPr lang="en-GB" sz="750" b="0" i="0" u="none" strike="noStrike" kern="1200" cap="none">
                          <a:solidFill>
                            <a:srgbClr val="20B2AA"/>
                          </a:solidFill>
                          <a:latin typeface="Arial"/>
                          <a:ea typeface="Arial"/>
                          <a:cs typeface="Arial"/>
                          <a:sym typeface="Arial"/>
                        </a:rPr>
                        <a:t> </a:t>
                      </a:r>
                      <a:r>
                        <a:rPr lang="en-GB" sz="750" b="0" i="0" u="none" strike="noStrike" kern="1200" cap="none">
                          <a:solidFill>
                            <a:schemeClr val="tx1"/>
                          </a:solidFill>
                          <a:latin typeface="Arial"/>
                          <a:ea typeface="Arial"/>
                          <a:cs typeface="Arial"/>
                          <a:sym typeface="Arial"/>
                        </a:rPr>
                        <a:t>Members contribute regularly; the pooled sum is given in turn to each member. </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750" b="0" i="1"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i="1"/>
                        <a:t>Chit Funds (India), </a:t>
                      </a:r>
                      <a:r>
                        <a:rPr lang="en-GB" sz="750" i="1" err="1"/>
                        <a:t>Arisan</a:t>
                      </a:r>
                      <a:r>
                        <a:rPr lang="en-GB" sz="750" i="1"/>
                        <a:t> (Indonesia), </a:t>
                      </a:r>
                      <a:r>
                        <a:rPr lang="en-GB" sz="750" i="1" err="1"/>
                        <a:t>Ikub</a:t>
                      </a:r>
                      <a:r>
                        <a:rPr lang="en-GB" sz="750" i="1"/>
                        <a:t> (Ethiopia), Stokvels (South Africa), Merry-go-rounds (East Africa).</a:t>
                      </a:r>
                      <a:endParaRPr lang="en-GB" sz="750" b="0" i="1" u="none" strike="noStrike" kern="1200" cap="none">
                        <a:solidFill>
                          <a:schemeClr val="tx1"/>
                        </a:solidFill>
                        <a:latin typeface="Arial"/>
                        <a:ea typeface="Arial"/>
                        <a:cs typeface="Arial"/>
                        <a:sym typeface="Arial"/>
                      </a:endParaRPr>
                    </a:p>
                    <a:p>
                      <a:endParaRPr lang="en-GB" sz="750" b="0" i="1"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7675748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cap="none">
                        <a:solidFill>
                          <a:srgbClr val="18181B"/>
                        </a:solidFill>
                        <a:effectLst/>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cap="none">
                          <a:solidFill>
                            <a:srgbClr val="E74C3C"/>
                          </a:solidFill>
                          <a:effectLst/>
                          <a:latin typeface="Arial"/>
                          <a:ea typeface="Arial"/>
                          <a:cs typeface="Arial"/>
                          <a:sym typeface="Arial"/>
                        </a:rPr>
                        <a:t>Voluntary Association: </a:t>
                      </a:r>
                      <a:r>
                        <a:rPr lang="en-GB" sz="750" b="0" i="0" u="none" strike="noStrike" cap="none">
                          <a:solidFill>
                            <a:srgbClr val="18181B"/>
                          </a:solidFill>
                          <a:effectLst/>
                          <a:latin typeface="Arial"/>
                          <a:ea typeface="Arial"/>
                          <a:cs typeface="Arial"/>
                          <a:sym typeface="Arial"/>
                        </a:rPr>
                        <a:t>Membership is voluntary, typically comprising 10–30+ individuals who share similar socio-economic backgrounds and common goals. </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kern="1200" cap="none">
                          <a:solidFill>
                            <a:srgbClr val="20B2AA"/>
                          </a:solidFill>
                          <a:latin typeface="Arial"/>
                          <a:ea typeface="Arial"/>
                          <a:cs typeface="Arial"/>
                          <a:sym typeface="Arial"/>
                        </a:rPr>
                        <a:t>ASCAs (Accumulating Savings and Credit Associations): </a:t>
                      </a:r>
                      <a:r>
                        <a:rPr lang="en-GB" sz="750" b="0" i="0" u="none" strike="noStrike" kern="1200" cap="none">
                          <a:solidFill>
                            <a:schemeClr val="tx1"/>
                          </a:solidFill>
                          <a:latin typeface="Arial"/>
                          <a:ea typeface="Arial"/>
                          <a:cs typeface="Arial"/>
                          <a:sym typeface="Arial"/>
                        </a:rPr>
                        <a:t>Members save into a fund; money is lent out with interest and shared at cycle’s end. </a:t>
                      </a:r>
                      <a:endParaRPr lang="en-GB" sz="750" b="1" i="0" u="none" strike="noStrike" kern="1200" cap="none">
                        <a:solidFill>
                          <a:srgbClr val="FF8C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a:t>.</a:t>
                      </a: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i="1"/>
                        <a:t>Village Savings and Loans</a:t>
                      </a:r>
                      <a:r>
                        <a:rPr lang="en-GB" sz="750"/>
                        <a:t> (CARE International), </a:t>
                      </a:r>
                      <a:r>
                        <a:rPr lang="en-GB" sz="750" i="1"/>
                        <a:t>Savings Groups</a:t>
                      </a:r>
                      <a:r>
                        <a:rPr lang="en-GB" sz="750"/>
                        <a:t> (Oxfam), </a:t>
                      </a:r>
                      <a:r>
                        <a:rPr lang="en-GB" sz="750" i="1"/>
                        <a:t>Savings for Transformation</a:t>
                      </a:r>
                      <a:r>
                        <a:rPr lang="en-GB" sz="750"/>
                        <a:t> (World Vision)</a:t>
                      </a: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52428229"/>
                  </a:ext>
                </a:extLst>
              </a:tr>
              <a:tr h="3558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cap="none">
                        <a:solidFill>
                          <a:srgbClr val="18181B"/>
                        </a:solidFill>
                        <a:effectLst/>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cap="none">
                          <a:solidFill>
                            <a:srgbClr val="E74C3C"/>
                          </a:solidFill>
                          <a:effectLst/>
                          <a:latin typeface="Arial"/>
                          <a:ea typeface="Arial"/>
                          <a:cs typeface="Arial"/>
                          <a:sym typeface="Arial"/>
                        </a:rPr>
                        <a:t>Mutual Financial Support: </a:t>
                      </a:r>
                      <a:r>
                        <a:rPr lang="en-GB" sz="750" b="0" i="0" u="none" strike="noStrike" cap="none">
                          <a:solidFill>
                            <a:srgbClr val="18181B"/>
                          </a:solidFill>
                          <a:effectLst/>
                          <a:latin typeface="Arial"/>
                          <a:ea typeface="Arial"/>
                          <a:cs typeface="Arial"/>
                          <a:sym typeface="Arial"/>
                        </a:rPr>
                        <a:t>The primary purpose is to solve members’ financial problems through collective financial activities such as saving, internal lending, and sometimes joint investment activities.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kern="1200" cap="none">
                          <a:solidFill>
                            <a:srgbClr val="20B2AA"/>
                          </a:solidFill>
                          <a:latin typeface="Arial"/>
                          <a:ea typeface="Arial"/>
                          <a:cs typeface="Arial"/>
                          <a:sym typeface="Arial"/>
                        </a:rPr>
                        <a:t>Emergency &amp; Social Funds: </a:t>
                      </a:r>
                      <a:r>
                        <a:rPr lang="en-GB" sz="750"/>
                        <a:t>Dedicated pools for crises such as illness, or community shocks. Or ad hoc social events like weddings or other community events.</a:t>
                      </a: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i="1"/>
                        <a:t>CARE VSLA social fund</a:t>
                      </a:r>
                      <a:r>
                        <a:rPr lang="en-GB" sz="750"/>
                        <a:t> (covers school fees, medical costs); </a:t>
                      </a:r>
                      <a:r>
                        <a:rPr lang="en-GB" sz="750" i="1"/>
                        <a:t>Plan International youth funds</a:t>
                      </a:r>
                      <a:r>
                        <a:rPr lang="en-GB" sz="750"/>
                        <a:t> (education emergencies).</a:t>
                      </a: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3635935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cap="none">
                        <a:solidFill>
                          <a:srgbClr val="18181B"/>
                        </a:solidFill>
                        <a:effectLst/>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cap="none">
                          <a:solidFill>
                            <a:srgbClr val="E74C3C"/>
                          </a:solidFill>
                          <a:effectLst/>
                          <a:latin typeface="Arial"/>
                          <a:ea typeface="Arial"/>
                          <a:cs typeface="Arial"/>
                          <a:sym typeface="Arial"/>
                        </a:rPr>
                        <a:t>Self-Governance: </a:t>
                      </a:r>
                      <a:r>
                        <a:rPr lang="en-GB" sz="750" b="0" i="0" u="none" strike="noStrike" cap="none">
                          <a:solidFill>
                            <a:srgbClr val="18181B"/>
                          </a:solidFill>
                          <a:effectLst/>
                          <a:latin typeface="Arial"/>
                          <a:ea typeface="Arial"/>
                          <a:cs typeface="Arial"/>
                          <a:sym typeface="Arial"/>
                        </a:rPr>
                        <a:t>The group is self-governed and peer-controlled, with members collectively making decisions and managing group funds.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a:solidFill>
                            <a:srgbClr val="20B2AA"/>
                          </a:solidFill>
                        </a:rPr>
                        <a:t>Insurance Pools:</a:t>
                      </a:r>
                      <a:r>
                        <a:rPr lang="en-GB" sz="750">
                          <a:solidFill>
                            <a:srgbClr val="20B2AA"/>
                          </a:solidFill>
                        </a:rPr>
                        <a:t> </a:t>
                      </a:r>
                      <a:r>
                        <a:rPr lang="en-GB" sz="750"/>
                        <a:t>Members contribute to cover risks like death, health shocks, or crop failure. </a:t>
                      </a:r>
                      <a:br>
                        <a:rPr lang="en-GB" sz="750"/>
                      </a:br>
                      <a:endParaRPr lang="en-GB" sz="7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i="1"/>
                        <a:t>CARE insurance pilots</a:t>
                      </a:r>
                      <a:r>
                        <a:rPr lang="en-GB" sz="750"/>
                        <a:t> (Niger, Tanzania); </a:t>
                      </a:r>
                      <a:r>
                        <a:rPr lang="en-GB" sz="750" i="1"/>
                        <a:t>Livestock insurance pools</a:t>
                      </a:r>
                      <a:r>
                        <a:rPr lang="en-GB" sz="750"/>
                        <a:t> (Ethiopia); </a:t>
                      </a:r>
                      <a:r>
                        <a:rPr lang="en-GB" sz="750" i="1"/>
                        <a:t>MicroEnsure linkages</a:t>
                      </a:r>
                      <a:r>
                        <a:rPr lang="en-GB" sz="750"/>
                        <a:t> (Ghana).</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8868858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cap="none">
                        <a:solidFill>
                          <a:srgbClr val="18181B"/>
                        </a:solidFill>
                        <a:effectLst/>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cap="none">
                          <a:solidFill>
                            <a:srgbClr val="E74C3C"/>
                          </a:solidFill>
                          <a:effectLst/>
                          <a:latin typeface="Arial"/>
                          <a:ea typeface="Arial"/>
                          <a:cs typeface="Arial"/>
                          <a:sym typeface="Arial"/>
                        </a:rPr>
                        <a:t>Focus on Financial Inclusion: </a:t>
                      </a:r>
                      <a:r>
                        <a:rPr lang="en-GB" sz="750" b="0" i="0" u="none" strike="noStrike" cap="none">
                          <a:solidFill>
                            <a:srgbClr val="18181B"/>
                          </a:solidFill>
                          <a:effectLst/>
                          <a:latin typeface="Arial"/>
                          <a:ea typeface="Arial"/>
                          <a:cs typeface="Arial"/>
                          <a:sym typeface="Arial"/>
                        </a:rPr>
                        <a:t>These groups often serve populations excluded from formal financial systems, helping members access credit, build savings, and improve financial literacy.</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7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50" b="1">
                          <a:solidFill>
                            <a:srgbClr val="20B2AA"/>
                          </a:solidFill>
                        </a:rPr>
                        <a:t>Savings fund only: </a:t>
                      </a:r>
                      <a:r>
                        <a:rPr lang="en-GB" sz="750"/>
                        <a:t>Members make regular contributions into a common pool, which accumulates over time and can be withdrawn at agreed intervals. </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750" b="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750" b="0"/>
                        <a:t>Susu/</a:t>
                      </a:r>
                      <a:r>
                        <a:rPr lang="en-GB" sz="750" b="0" err="1"/>
                        <a:t>Esusu</a:t>
                      </a:r>
                      <a:r>
                        <a:rPr lang="en-GB" sz="750" b="0"/>
                        <a:t> in West Africa, where members collectively build savings  via daily contributions collected by a paid collector</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1572829"/>
                  </a:ext>
                </a:extLst>
              </a:tr>
              <a:tr h="2105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cap="none">
                        <a:solidFill>
                          <a:srgbClr val="18181B"/>
                        </a:solidFill>
                        <a:effectLst/>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cap="none">
                          <a:solidFill>
                            <a:srgbClr val="E74C3C"/>
                          </a:solidFill>
                          <a:effectLst/>
                          <a:latin typeface="Arial"/>
                          <a:ea typeface="Arial"/>
                          <a:cs typeface="Arial"/>
                          <a:sym typeface="Arial"/>
                        </a:rPr>
                        <a:t>Empowerment and Social Capital: </a:t>
                      </a:r>
                      <a:r>
                        <a:rPr lang="en-GB" sz="750" b="0" i="0" u="none" strike="noStrike" cap="none">
                          <a:solidFill>
                            <a:srgbClr val="18181B"/>
                          </a:solidFill>
                          <a:effectLst/>
                          <a:latin typeface="Arial"/>
                          <a:ea typeface="Arial"/>
                          <a:cs typeface="Arial"/>
                          <a:sym typeface="Arial"/>
                        </a:rPr>
                        <a:t>Beyond financial benefits, such groups foster empowerment, especially among women, and build social capital within communities.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b="0" i="0" u="none" strike="noStrike" kern="1200" cap="none">
                        <a:solidFill>
                          <a:schemeClr val="tx1"/>
                        </a:solidFill>
                        <a:latin typeface="Arial"/>
                        <a:ea typeface="Arial"/>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b="1" i="0" u="none" strike="noStrike" kern="1200" cap="none">
                          <a:solidFill>
                            <a:srgbClr val="20B2AA"/>
                          </a:solidFill>
                          <a:latin typeface="Arial"/>
                          <a:ea typeface="Arial"/>
                          <a:cs typeface="Arial"/>
                          <a:sym typeface="Arial"/>
                        </a:rPr>
                        <a:t>Investment/Enterprise Funds: </a:t>
                      </a:r>
                      <a:r>
                        <a:rPr lang="en-GB" sz="750" b="0" i="0" u="none" strike="noStrike" kern="1200" cap="none">
                          <a:solidFill>
                            <a:schemeClr val="tx1"/>
                          </a:solidFill>
                          <a:latin typeface="Arial"/>
                          <a:ea typeface="Arial"/>
                          <a:cs typeface="Arial"/>
                          <a:sym typeface="Arial"/>
                        </a:rPr>
                        <a:t>Group savings used for collective enterprises (e.g. shops, grain mills, farming), asset investment or commodity bulk purchase.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i="1"/>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50" i="0" dirty="0"/>
                        <a:t>Chamas (Kenya, group investments in milling); Women’s cooperative funds (Uganda).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750" i="1"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03787787"/>
                  </a:ext>
                </a:extLst>
              </a:tr>
            </a:tbl>
          </a:graphicData>
        </a:graphic>
      </p:graphicFrame>
      <p:sp>
        <p:nvSpPr>
          <p:cNvPr id="6" name="Google Shape;81;p17">
            <a:extLst>
              <a:ext uri="{FF2B5EF4-FFF2-40B4-BE49-F238E27FC236}">
                <a16:creationId xmlns:a16="http://schemas.microsoft.com/office/drawing/2014/main" id="{BBC7308F-7271-AD1D-D677-2E53621C680D}"/>
              </a:ext>
            </a:extLst>
          </p:cNvPr>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dirty="0"/>
              <a:t>Informal financial self-help groups (IFSHGs) provide an alternative and bridge. Hundreds of millions, perhaps billions, participate in such groups using tested financial instruments.</a:t>
            </a:r>
            <a:endParaRPr sz="1100" b="1" dirty="0"/>
          </a:p>
        </p:txBody>
      </p:sp>
      <p:grpSp>
        <p:nvGrpSpPr>
          <p:cNvPr id="15" name="Group 14">
            <a:extLst>
              <a:ext uri="{FF2B5EF4-FFF2-40B4-BE49-F238E27FC236}">
                <a16:creationId xmlns:a16="http://schemas.microsoft.com/office/drawing/2014/main" id="{E0474EE2-62C2-200E-04C3-93B2B0238339}"/>
              </a:ext>
            </a:extLst>
          </p:cNvPr>
          <p:cNvGrpSpPr/>
          <p:nvPr/>
        </p:nvGrpSpPr>
        <p:grpSpPr>
          <a:xfrm>
            <a:off x="292857" y="1740923"/>
            <a:ext cx="176917" cy="2819543"/>
            <a:chOff x="397563" y="1985009"/>
            <a:chExt cx="176917" cy="2819543"/>
          </a:xfrm>
          <a:solidFill>
            <a:srgbClr val="E74C3C"/>
          </a:solidFill>
        </p:grpSpPr>
        <p:sp>
          <p:nvSpPr>
            <p:cNvPr id="9" name="Oval 8">
              <a:extLst>
                <a:ext uri="{FF2B5EF4-FFF2-40B4-BE49-F238E27FC236}">
                  <a16:creationId xmlns:a16="http://schemas.microsoft.com/office/drawing/2014/main" id="{9E324672-CB98-F04D-E2CF-EB7D135DED8C}"/>
                </a:ext>
              </a:extLst>
            </p:cNvPr>
            <p:cNvSpPr/>
            <p:nvPr/>
          </p:nvSpPr>
          <p:spPr>
            <a:xfrm>
              <a:off x="399552" y="1985009"/>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10" name="Oval 9">
              <a:extLst>
                <a:ext uri="{FF2B5EF4-FFF2-40B4-BE49-F238E27FC236}">
                  <a16:creationId xmlns:a16="http://schemas.microsoft.com/office/drawing/2014/main" id="{D28B11A9-959F-9CB8-EE9C-385F5D399B53}"/>
                </a:ext>
              </a:extLst>
            </p:cNvPr>
            <p:cNvSpPr/>
            <p:nvPr/>
          </p:nvSpPr>
          <p:spPr>
            <a:xfrm>
              <a:off x="399552" y="2524043"/>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11" name="Oval 10">
              <a:extLst>
                <a:ext uri="{FF2B5EF4-FFF2-40B4-BE49-F238E27FC236}">
                  <a16:creationId xmlns:a16="http://schemas.microsoft.com/office/drawing/2014/main" id="{B847AFCE-360C-41DF-8109-2DE4803DBD72}"/>
                </a:ext>
              </a:extLst>
            </p:cNvPr>
            <p:cNvSpPr/>
            <p:nvPr/>
          </p:nvSpPr>
          <p:spPr>
            <a:xfrm>
              <a:off x="399552" y="3099986"/>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12" name="Oval 11">
              <a:extLst>
                <a:ext uri="{FF2B5EF4-FFF2-40B4-BE49-F238E27FC236}">
                  <a16:creationId xmlns:a16="http://schemas.microsoft.com/office/drawing/2014/main" id="{B2F92796-B8A7-DFFA-072C-AA2A5E734B43}"/>
                </a:ext>
              </a:extLst>
            </p:cNvPr>
            <p:cNvSpPr/>
            <p:nvPr/>
          </p:nvSpPr>
          <p:spPr>
            <a:xfrm>
              <a:off x="399552" y="363902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13" name="Oval 12">
              <a:extLst>
                <a:ext uri="{FF2B5EF4-FFF2-40B4-BE49-F238E27FC236}">
                  <a16:creationId xmlns:a16="http://schemas.microsoft.com/office/drawing/2014/main" id="{3B2B1C1F-97E0-6219-E33E-B3F98DE73435}"/>
                </a:ext>
              </a:extLst>
            </p:cNvPr>
            <p:cNvSpPr/>
            <p:nvPr/>
          </p:nvSpPr>
          <p:spPr>
            <a:xfrm>
              <a:off x="397563" y="409059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14" name="Oval 13">
              <a:extLst>
                <a:ext uri="{FF2B5EF4-FFF2-40B4-BE49-F238E27FC236}">
                  <a16:creationId xmlns:a16="http://schemas.microsoft.com/office/drawing/2014/main" id="{4D1E5BD1-4EF5-00F7-7C32-64D0FA93B95B}"/>
                </a:ext>
              </a:extLst>
            </p:cNvPr>
            <p:cNvSpPr/>
            <p:nvPr/>
          </p:nvSpPr>
          <p:spPr>
            <a:xfrm>
              <a:off x="397563" y="4629624"/>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grpSp>
        <p:nvGrpSpPr>
          <p:cNvPr id="16" name="Group 15">
            <a:extLst>
              <a:ext uri="{FF2B5EF4-FFF2-40B4-BE49-F238E27FC236}">
                <a16:creationId xmlns:a16="http://schemas.microsoft.com/office/drawing/2014/main" id="{4F2F920D-2441-984B-A666-7ABD06E8E991}"/>
              </a:ext>
            </a:extLst>
          </p:cNvPr>
          <p:cNvGrpSpPr/>
          <p:nvPr/>
        </p:nvGrpSpPr>
        <p:grpSpPr>
          <a:xfrm>
            <a:off x="3573359" y="1740923"/>
            <a:ext cx="176917" cy="2819543"/>
            <a:chOff x="397563" y="1985009"/>
            <a:chExt cx="176917" cy="2819543"/>
          </a:xfrm>
          <a:solidFill>
            <a:srgbClr val="20B2AA"/>
          </a:solidFill>
        </p:grpSpPr>
        <p:sp>
          <p:nvSpPr>
            <p:cNvPr id="17" name="Oval 16">
              <a:extLst>
                <a:ext uri="{FF2B5EF4-FFF2-40B4-BE49-F238E27FC236}">
                  <a16:creationId xmlns:a16="http://schemas.microsoft.com/office/drawing/2014/main" id="{8A9F2753-5C8B-0FE1-9850-EEB2D804E34A}"/>
                </a:ext>
              </a:extLst>
            </p:cNvPr>
            <p:cNvSpPr/>
            <p:nvPr/>
          </p:nvSpPr>
          <p:spPr>
            <a:xfrm>
              <a:off x="399552" y="1985009"/>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18" name="Oval 17">
              <a:extLst>
                <a:ext uri="{FF2B5EF4-FFF2-40B4-BE49-F238E27FC236}">
                  <a16:creationId xmlns:a16="http://schemas.microsoft.com/office/drawing/2014/main" id="{410ED576-B1A8-DE33-B9C3-D74DF784433F}"/>
                </a:ext>
              </a:extLst>
            </p:cNvPr>
            <p:cNvSpPr/>
            <p:nvPr/>
          </p:nvSpPr>
          <p:spPr>
            <a:xfrm>
              <a:off x="399552" y="2524043"/>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19" name="Oval 18">
              <a:extLst>
                <a:ext uri="{FF2B5EF4-FFF2-40B4-BE49-F238E27FC236}">
                  <a16:creationId xmlns:a16="http://schemas.microsoft.com/office/drawing/2014/main" id="{5E101D08-2F5A-C066-AC5E-48DAD1BC41CE}"/>
                </a:ext>
              </a:extLst>
            </p:cNvPr>
            <p:cNvSpPr/>
            <p:nvPr/>
          </p:nvSpPr>
          <p:spPr>
            <a:xfrm>
              <a:off x="399552" y="3099986"/>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20" name="Oval 19">
              <a:extLst>
                <a:ext uri="{FF2B5EF4-FFF2-40B4-BE49-F238E27FC236}">
                  <a16:creationId xmlns:a16="http://schemas.microsoft.com/office/drawing/2014/main" id="{00944551-0064-0A2D-5562-26D847CEB66B}"/>
                </a:ext>
              </a:extLst>
            </p:cNvPr>
            <p:cNvSpPr/>
            <p:nvPr/>
          </p:nvSpPr>
          <p:spPr>
            <a:xfrm>
              <a:off x="399552" y="363902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21" name="Oval 20">
              <a:extLst>
                <a:ext uri="{FF2B5EF4-FFF2-40B4-BE49-F238E27FC236}">
                  <a16:creationId xmlns:a16="http://schemas.microsoft.com/office/drawing/2014/main" id="{F25BD437-47D8-0C57-6169-98A32B13B905}"/>
                </a:ext>
              </a:extLst>
            </p:cNvPr>
            <p:cNvSpPr/>
            <p:nvPr/>
          </p:nvSpPr>
          <p:spPr>
            <a:xfrm>
              <a:off x="397563" y="409059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22" name="Oval 21">
              <a:extLst>
                <a:ext uri="{FF2B5EF4-FFF2-40B4-BE49-F238E27FC236}">
                  <a16:creationId xmlns:a16="http://schemas.microsoft.com/office/drawing/2014/main" id="{F5C0D8D2-C81C-7E98-7763-9A165E83ECF8}"/>
                </a:ext>
              </a:extLst>
            </p:cNvPr>
            <p:cNvSpPr/>
            <p:nvPr/>
          </p:nvSpPr>
          <p:spPr>
            <a:xfrm>
              <a:off x="397563" y="4629624"/>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grpSp>
        <p:nvGrpSpPr>
          <p:cNvPr id="49" name="Group 48">
            <a:extLst>
              <a:ext uri="{FF2B5EF4-FFF2-40B4-BE49-F238E27FC236}">
                <a16:creationId xmlns:a16="http://schemas.microsoft.com/office/drawing/2014/main" id="{A0C105C2-2920-BB14-A9AC-8B20B9AFB697}"/>
              </a:ext>
            </a:extLst>
          </p:cNvPr>
          <p:cNvGrpSpPr/>
          <p:nvPr/>
        </p:nvGrpSpPr>
        <p:grpSpPr>
          <a:xfrm>
            <a:off x="246890" y="1269120"/>
            <a:ext cx="8299705" cy="328749"/>
            <a:chOff x="311700" y="1315603"/>
            <a:chExt cx="8299705" cy="328749"/>
          </a:xfrm>
        </p:grpSpPr>
        <p:sp>
          <p:nvSpPr>
            <p:cNvPr id="25" name="Rectangle: Rounded Corners 24">
              <a:extLst>
                <a:ext uri="{FF2B5EF4-FFF2-40B4-BE49-F238E27FC236}">
                  <a16:creationId xmlns:a16="http://schemas.microsoft.com/office/drawing/2014/main" id="{B6BC04D1-BCC2-C9B0-678E-E9852BE0ACE8}"/>
                </a:ext>
              </a:extLst>
            </p:cNvPr>
            <p:cNvSpPr/>
            <p:nvPr/>
          </p:nvSpPr>
          <p:spPr>
            <a:xfrm>
              <a:off x="3784949" y="1324446"/>
              <a:ext cx="2572173" cy="308416"/>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dirty="0">
                  <a:solidFill>
                    <a:schemeClr val="tx1"/>
                  </a:solidFill>
                </a:rPr>
                <a:t>   Financial instruments used by IFSHGs</a:t>
              </a:r>
            </a:p>
          </p:txBody>
        </p:sp>
        <p:sp>
          <p:nvSpPr>
            <p:cNvPr id="23" name="Rectangle: Rounded Corners 22">
              <a:extLst>
                <a:ext uri="{FF2B5EF4-FFF2-40B4-BE49-F238E27FC236}">
                  <a16:creationId xmlns:a16="http://schemas.microsoft.com/office/drawing/2014/main" id="{A7A1A4D2-99D6-2175-FD14-798C64229ADF}"/>
                </a:ext>
              </a:extLst>
            </p:cNvPr>
            <p:cNvSpPr/>
            <p:nvPr/>
          </p:nvSpPr>
          <p:spPr>
            <a:xfrm>
              <a:off x="532594" y="1335936"/>
              <a:ext cx="3209447" cy="308416"/>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dirty="0">
                  <a:solidFill>
                    <a:schemeClr val="tx1"/>
                  </a:solidFill>
                </a:rPr>
                <a:t>   Characteristics of IFSHGs</a:t>
              </a:r>
            </a:p>
          </p:txBody>
        </p:sp>
        <p:grpSp>
          <p:nvGrpSpPr>
            <p:cNvPr id="39" name="Group 38">
              <a:extLst>
                <a:ext uri="{FF2B5EF4-FFF2-40B4-BE49-F238E27FC236}">
                  <a16:creationId xmlns:a16="http://schemas.microsoft.com/office/drawing/2014/main" id="{086A74A1-C351-B31D-93FF-1DCCCCA90011}"/>
                </a:ext>
              </a:extLst>
            </p:cNvPr>
            <p:cNvGrpSpPr/>
            <p:nvPr/>
          </p:nvGrpSpPr>
          <p:grpSpPr>
            <a:xfrm>
              <a:off x="311700" y="1335936"/>
              <a:ext cx="308415" cy="308415"/>
              <a:chOff x="389612" y="1583993"/>
              <a:chExt cx="308415" cy="308415"/>
            </a:xfrm>
          </p:grpSpPr>
          <p:sp>
            <p:nvSpPr>
              <p:cNvPr id="24" name="Oval 23">
                <a:extLst>
                  <a:ext uri="{FF2B5EF4-FFF2-40B4-BE49-F238E27FC236}">
                    <a16:creationId xmlns:a16="http://schemas.microsoft.com/office/drawing/2014/main" id="{BCC7FDFA-6FEF-0867-A5E6-4FF99596EDDA}"/>
                  </a:ext>
                </a:extLst>
              </p:cNvPr>
              <p:cNvSpPr/>
              <p:nvPr/>
            </p:nvSpPr>
            <p:spPr>
              <a:xfrm>
                <a:off x="389612" y="1583993"/>
                <a:ext cx="308415" cy="308415"/>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CheckList with solid fill">
                <a:extLst>
                  <a:ext uri="{FF2B5EF4-FFF2-40B4-BE49-F238E27FC236}">
                    <a16:creationId xmlns:a16="http://schemas.microsoft.com/office/drawing/2014/main" id="{E22B7C79-52C8-C242-7FCF-9ACD7F2C43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6064" y="1629224"/>
                <a:ext cx="251144" cy="204177"/>
              </a:xfrm>
              <a:prstGeom prst="rect">
                <a:avLst/>
              </a:prstGeom>
            </p:spPr>
          </p:pic>
        </p:grpSp>
        <p:grpSp>
          <p:nvGrpSpPr>
            <p:cNvPr id="48" name="Group 47">
              <a:extLst>
                <a:ext uri="{FF2B5EF4-FFF2-40B4-BE49-F238E27FC236}">
                  <a16:creationId xmlns:a16="http://schemas.microsoft.com/office/drawing/2014/main" id="{69A0114C-44AA-2B09-F6F0-B34526FCF2C4}"/>
                </a:ext>
              </a:extLst>
            </p:cNvPr>
            <p:cNvGrpSpPr/>
            <p:nvPr/>
          </p:nvGrpSpPr>
          <p:grpSpPr>
            <a:xfrm>
              <a:off x="6200167" y="1320596"/>
              <a:ext cx="2411238" cy="312720"/>
              <a:chOff x="6213269" y="1568653"/>
              <a:chExt cx="2233515" cy="312720"/>
            </a:xfrm>
          </p:grpSpPr>
          <p:sp>
            <p:nvSpPr>
              <p:cNvPr id="27" name="Rectangle: Rounded Corners 26">
                <a:extLst>
                  <a:ext uri="{FF2B5EF4-FFF2-40B4-BE49-F238E27FC236}">
                    <a16:creationId xmlns:a16="http://schemas.microsoft.com/office/drawing/2014/main" id="{7D491C92-04C8-CF66-EA02-151903C61FF4}"/>
                  </a:ext>
                </a:extLst>
              </p:cNvPr>
              <p:cNvSpPr/>
              <p:nvPr/>
            </p:nvSpPr>
            <p:spPr>
              <a:xfrm>
                <a:off x="6386071" y="1568653"/>
                <a:ext cx="2060713" cy="308416"/>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a:solidFill>
                      <a:schemeClr val="tx1"/>
                    </a:solidFill>
                  </a:rPr>
                  <a:t>   Examples</a:t>
                </a:r>
              </a:p>
            </p:txBody>
          </p:sp>
          <p:grpSp>
            <p:nvGrpSpPr>
              <p:cNvPr id="35" name="Group 34">
                <a:extLst>
                  <a:ext uri="{FF2B5EF4-FFF2-40B4-BE49-F238E27FC236}">
                    <a16:creationId xmlns:a16="http://schemas.microsoft.com/office/drawing/2014/main" id="{C496AE32-DF54-F07C-A30D-D3EFE53D4C64}"/>
                  </a:ext>
                </a:extLst>
              </p:cNvPr>
              <p:cNvGrpSpPr/>
              <p:nvPr/>
            </p:nvGrpSpPr>
            <p:grpSpPr>
              <a:xfrm>
                <a:off x="6213269" y="1572958"/>
                <a:ext cx="308415" cy="308415"/>
                <a:chOff x="6475010" y="1583993"/>
                <a:chExt cx="308415" cy="308415"/>
              </a:xfrm>
            </p:grpSpPr>
            <p:sp>
              <p:nvSpPr>
                <p:cNvPr id="28" name="Oval 27">
                  <a:extLst>
                    <a:ext uri="{FF2B5EF4-FFF2-40B4-BE49-F238E27FC236}">
                      <a16:creationId xmlns:a16="http://schemas.microsoft.com/office/drawing/2014/main" id="{6BCDF50B-7053-4CF3-ACAC-4848D8B5B41D}"/>
                    </a:ext>
                  </a:extLst>
                </p:cNvPr>
                <p:cNvSpPr/>
                <p:nvPr/>
              </p:nvSpPr>
              <p:spPr>
                <a:xfrm>
                  <a:off x="6475010" y="1583993"/>
                  <a:ext cx="308415" cy="308415"/>
                </a:xfrm>
                <a:prstGeom prst="ellipse">
                  <a:avLst/>
                </a:prstGeom>
                <a:solidFill>
                  <a:srgbClr val="7F8C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Graphic 33" descr="Globe with solid fill">
                  <a:extLst>
                    <a:ext uri="{FF2B5EF4-FFF2-40B4-BE49-F238E27FC236}">
                      <a16:creationId xmlns:a16="http://schemas.microsoft.com/office/drawing/2014/main" id="{5847FAF6-FBD5-58E1-3CD8-D8A5EC927B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98057" y="1602335"/>
                  <a:ext cx="257953" cy="257953"/>
                </a:xfrm>
                <a:prstGeom prst="rect">
                  <a:avLst/>
                </a:prstGeom>
              </p:spPr>
            </p:pic>
          </p:grpSp>
        </p:grpSp>
        <p:grpSp>
          <p:nvGrpSpPr>
            <p:cNvPr id="38" name="Group 37">
              <a:extLst>
                <a:ext uri="{FF2B5EF4-FFF2-40B4-BE49-F238E27FC236}">
                  <a16:creationId xmlns:a16="http://schemas.microsoft.com/office/drawing/2014/main" id="{41ECB95C-C1CD-4300-25C7-1BE53947E66E}"/>
                </a:ext>
              </a:extLst>
            </p:cNvPr>
            <p:cNvGrpSpPr/>
            <p:nvPr/>
          </p:nvGrpSpPr>
          <p:grpSpPr>
            <a:xfrm>
              <a:off x="3572421" y="1315603"/>
              <a:ext cx="308415" cy="308415"/>
              <a:chOff x="3625290" y="1558926"/>
              <a:chExt cx="308415" cy="308415"/>
            </a:xfrm>
          </p:grpSpPr>
          <p:sp>
            <p:nvSpPr>
              <p:cNvPr id="26" name="Oval 25">
                <a:extLst>
                  <a:ext uri="{FF2B5EF4-FFF2-40B4-BE49-F238E27FC236}">
                    <a16:creationId xmlns:a16="http://schemas.microsoft.com/office/drawing/2014/main" id="{3A3F30B6-1142-8ED0-B938-FCCD62654E45}"/>
                  </a:ext>
                </a:extLst>
              </p:cNvPr>
              <p:cNvSpPr/>
              <p:nvPr/>
            </p:nvSpPr>
            <p:spPr>
              <a:xfrm>
                <a:off x="3625290" y="1558926"/>
                <a:ext cx="308415" cy="308415"/>
              </a:xfrm>
              <a:prstGeom prst="ellipse">
                <a:avLst/>
              </a:prstGeom>
              <a:solidFill>
                <a:srgbClr val="16A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Piggy Bank with solid fill">
                <a:extLst>
                  <a:ext uri="{FF2B5EF4-FFF2-40B4-BE49-F238E27FC236}">
                    <a16:creationId xmlns:a16="http://schemas.microsoft.com/office/drawing/2014/main" id="{342B96EF-5B6A-B287-1B01-E47CEBD53C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4750" y="1594453"/>
                <a:ext cx="250509" cy="250509"/>
              </a:xfrm>
              <a:prstGeom prst="rect">
                <a:avLst/>
              </a:prstGeom>
            </p:spPr>
          </p:pic>
        </p:grpSp>
      </p:grpSp>
      <p:grpSp>
        <p:nvGrpSpPr>
          <p:cNvPr id="41" name="Group 40">
            <a:extLst>
              <a:ext uri="{FF2B5EF4-FFF2-40B4-BE49-F238E27FC236}">
                <a16:creationId xmlns:a16="http://schemas.microsoft.com/office/drawing/2014/main" id="{9701AE3E-2500-85B9-AACA-0459A94A1B1A}"/>
              </a:ext>
            </a:extLst>
          </p:cNvPr>
          <p:cNvGrpSpPr/>
          <p:nvPr/>
        </p:nvGrpSpPr>
        <p:grpSpPr>
          <a:xfrm>
            <a:off x="6214823" y="1740923"/>
            <a:ext cx="176917" cy="2819543"/>
            <a:chOff x="397563" y="1985009"/>
            <a:chExt cx="176917" cy="2819543"/>
          </a:xfrm>
          <a:solidFill>
            <a:srgbClr val="7F8C8D"/>
          </a:solidFill>
        </p:grpSpPr>
        <p:sp>
          <p:nvSpPr>
            <p:cNvPr id="42" name="Oval 41">
              <a:extLst>
                <a:ext uri="{FF2B5EF4-FFF2-40B4-BE49-F238E27FC236}">
                  <a16:creationId xmlns:a16="http://schemas.microsoft.com/office/drawing/2014/main" id="{2C832A54-C563-ED79-F755-71137A0D1C17}"/>
                </a:ext>
              </a:extLst>
            </p:cNvPr>
            <p:cNvSpPr/>
            <p:nvPr/>
          </p:nvSpPr>
          <p:spPr>
            <a:xfrm>
              <a:off x="399552" y="1985009"/>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43" name="Oval 42">
              <a:extLst>
                <a:ext uri="{FF2B5EF4-FFF2-40B4-BE49-F238E27FC236}">
                  <a16:creationId xmlns:a16="http://schemas.microsoft.com/office/drawing/2014/main" id="{CAFA6809-F15A-0E7F-47E6-F77B35B04343}"/>
                </a:ext>
              </a:extLst>
            </p:cNvPr>
            <p:cNvSpPr/>
            <p:nvPr/>
          </p:nvSpPr>
          <p:spPr>
            <a:xfrm>
              <a:off x="399552" y="2524043"/>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44" name="Oval 43">
              <a:extLst>
                <a:ext uri="{FF2B5EF4-FFF2-40B4-BE49-F238E27FC236}">
                  <a16:creationId xmlns:a16="http://schemas.microsoft.com/office/drawing/2014/main" id="{3B00F613-9396-4085-892D-86DE94829D03}"/>
                </a:ext>
              </a:extLst>
            </p:cNvPr>
            <p:cNvSpPr/>
            <p:nvPr/>
          </p:nvSpPr>
          <p:spPr>
            <a:xfrm>
              <a:off x="399552" y="3099986"/>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45" name="Oval 44">
              <a:extLst>
                <a:ext uri="{FF2B5EF4-FFF2-40B4-BE49-F238E27FC236}">
                  <a16:creationId xmlns:a16="http://schemas.microsoft.com/office/drawing/2014/main" id="{AA9A9C75-3466-B117-33CD-6B3C36A9BD77}"/>
                </a:ext>
              </a:extLst>
            </p:cNvPr>
            <p:cNvSpPr/>
            <p:nvPr/>
          </p:nvSpPr>
          <p:spPr>
            <a:xfrm>
              <a:off x="399552" y="363902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46" name="Oval 45">
              <a:extLst>
                <a:ext uri="{FF2B5EF4-FFF2-40B4-BE49-F238E27FC236}">
                  <a16:creationId xmlns:a16="http://schemas.microsoft.com/office/drawing/2014/main" id="{03239603-6D6E-13CD-9B4F-F6C6910C14E9}"/>
                </a:ext>
              </a:extLst>
            </p:cNvPr>
            <p:cNvSpPr/>
            <p:nvPr/>
          </p:nvSpPr>
          <p:spPr>
            <a:xfrm>
              <a:off x="397563" y="4090590"/>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sp>
          <p:nvSpPr>
            <p:cNvPr id="47" name="Oval 46">
              <a:extLst>
                <a:ext uri="{FF2B5EF4-FFF2-40B4-BE49-F238E27FC236}">
                  <a16:creationId xmlns:a16="http://schemas.microsoft.com/office/drawing/2014/main" id="{96B3F6CA-CB77-E8B9-0F89-7C56A31CB10A}"/>
                </a:ext>
              </a:extLst>
            </p:cNvPr>
            <p:cNvSpPr/>
            <p:nvPr/>
          </p:nvSpPr>
          <p:spPr>
            <a:xfrm>
              <a:off x="397563" y="4629624"/>
              <a:ext cx="174928" cy="17492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a:t>&gt;</a:t>
              </a:r>
            </a:p>
          </p:txBody>
        </p:sp>
      </p:grpSp>
      <p:sp>
        <p:nvSpPr>
          <p:cNvPr id="50" name="Rectangle 49">
            <a:extLst>
              <a:ext uri="{FF2B5EF4-FFF2-40B4-BE49-F238E27FC236}">
                <a16:creationId xmlns:a16="http://schemas.microsoft.com/office/drawing/2014/main" id="{D7CA49D2-E5E1-B506-EA73-CC4BCC94F5A7}"/>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5</a:t>
            </a:r>
          </a:p>
        </p:txBody>
      </p:sp>
    </p:spTree>
    <p:extLst>
      <p:ext uri="{BB962C8B-B14F-4D97-AF65-F5344CB8AC3E}">
        <p14:creationId xmlns:p14="http://schemas.microsoft.com/office/powerpoint/2010/main" val="284327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5358B17B-D4F9-ED7A-1067-E07F1B13AEBE}"/>
              </a:ext>
            </a:extLst>
          </p:cNvPr>
          <p:cNvSpPr/>
          <p:nvPr/>
        </p:nvSpPr>
        <p:spPr>
          <a:xfrm>
            <a:off x="1457425" y="716751"/>
            <a:ext cx="6840269" cy="30548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E31B0566-13DA-EB3A-5D26-65B0FB358DEA}"/>
              </a:ext>
            </a:extLst>
          </p:cNvPr>
          <p:cNvSpPr>
            <a:spLocks noGrp="1"/>
          </p:cNvSpPr>
          <p:nvPr>
            <p:ph type="title"/>
          </p:nvPr>
        </p:nvSpPr>
        <p:spPr>
          <a:noFill/>
          <a:ln>
            <a:noFill/>
          </a:ln>
        </p:spPr>
        <p:txBody>
          <a:bodyPr spcFirstLastPara="1" wrap="square" lIns="91425" tIns="91425" rIns="91425" bIns="91425" anchor="t" anchorCtr="0">
            <a:normAutofit fontScale="90000"/>
          </a:bodyPr>
          <a:lstStyle/>
          <a:p>
            <a:r>
              <a:rPr lang="en-GB" sz="1100" b="1" dirty="0"/>
              <a:t>The logic of their operation may well be better suited to sustainable resource use objectives than other financial service providers.  </a:t>
            </a:r>
            <a:br>
              <a:rPr lang="en-GB" sz="1100" b="1" dirty="0"/>
            </a:br>
            <a:br>
              <a:rPr lang="en-GB" sz="1100" b="1" dirty="0"/>
            </a:br>
            <a:endParaRPr lang="en-GB" sz="1100" b="1" dirty="0"/>
          </a:p>
        </p:txBody>
      </p:sp>
      <p:graphicFrame>
        <p:nvGraphicFramePr>
          <p:cNvPr id="4" name="Table 3">
            <a:extLst>
              <a:ext uri="{FF2B5EF4-FFF2-40B4-BE49-F238E27FC236}">
                <a16:creationId xmlns:a16="http://schemas.microsoft.com/office/drawing/2014/main" id="{6A50EEA6-F5FC-566A-2066-37FA68004F09}"/>
              </a:ext>
            </a:extLst>
          </p:cNvPr>
          <p:cNvGraphicFramePr>
            <a:graphicFrameLocks noGrp="1"/>
          </p:cNvGraphicFramePr>
          <p:nvPr>
            <p:extLst>
              <p:ext uri="{D42A27DB-BD31-4B8C-83A1-F6EECF244321}">
                <p14:modId xmlns:p14="http://schemas.microsoft.com/office/powerpoint/2010/main" val="3740363106"/>
              </p:ext>
            </p:extLst>
          </p:nvPr>
        </p:nvGraphicFramePr>
        <p:xfrm>
          <a:off x="408283" y="716751"/>
          <a:ext cx="8075165" cy="4058920"/>
        </p:xfrm>
        <a:graphic>
          <a:graphicData uri="http://schemas.openxmlformats.org/drawingml/2006/table">
            <a:tbl>
              <a:tblPr firstRow="1" bandRow="1">
                <a:tableStyleId>{FBE496A5-39A5-4D36-864B-86C4D11E6225}</a:tableStyleId>
              </a:tblPr>
              <a:tblGrid>
                <a:gridCol w="1153595">
                  <a:extLst>
                    <a:ext uri="{9D8B030D-6E8A-4147-A177-3AD203B41FA5}">
                      <a16:colId xmlns:a16="http://schemas.microsoft.com/office/drawing/2014/main" val="3071253354"/>
                    </a:ext>
                  </a:extLst>
                </a:gridCol>
                <a:gridCol w="1153595">
                  <a:extLst>
                    <a:ext uri="{9D8B030D-6E8A-4147-A177-3AD203B41FA5}">
                      <a16:colId xmlns:a16="http://schemas.microsoft.com/office/drawing/2014/main" val="1398595275"/>
                    </a:ext>
                  </a:extLst>
                </a:gridCol>
                <a:gridCol w="1153595">
                  <a:extLst>
                    <a:ext uri="{9D8B030D-6E8A-4147-A177-3AD203B41FA5}">
                      <a16:colId xmlns:a16="http://schemas.microsoft.com/office/drawing/2014/main" val="1367466314"/>
                    </a:ext>
                  </a:extLst>
                </a:gridCol>
                <a:gridCol w="1153595">
                  <a:extLst>
                    <a:ext uri="{9D8B030D-6E8A-4147-A177-3AD203B41FA5}">
                      <a16:colId xmlns:a16="http://schemas.microsoft.com/office/drawing/2014/main" val="2793924259"/>
                    </a:ext>
                  </a:extLst>
                </a:gridCol>
                <a:gridCol w="1153595">
                  <a:extLst>
                    <a:ext uri="{9D8B030D-6E8A-4147-A177-3AD203B41FA5}">
                      <a16:colId xmlns:a16="http://schemas.microsoft.com/office/drawing/2014/main" val="3776272491"/>
                    </a:ext>
                  </a:extLst>
                </a:gridCol>
                <a:gridCol w="1153595">
                  <a:extLst>
                    <a:ext uri="{9D8B030D-6E8A-4147-A177-3AD203B41FA5}">
                      <a16:colId xmlns:a16="http://schemas.microsoft.com/office/drawing/2014/main" val="302170785"/>
                    </a:ext>
                  </a:extLst>
                </a:gridCol>
                <a:gridCol w="1153595">
                  <a:extLst>
                    <a:ext uri="{9D8B030D-6E8A-4147-A177-3AD203B41FA5}">
                      <a16:colId xmlns:a16="http://schemas.microsoft.com/office/drawing/2014/main" val="2628758213"/>
                    </a:ext>
                  </a:extLst>
                </a:gridCol>
              </a:tblGrid>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a:t>Banks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a:t>Private agri-lenders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a:t>NGO agri-lenders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a:t>Agri SACCOs/ Coops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a:t>Digital lenders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dirty="0">
                          <a:solidFill>
                            <a:srgbClr val="FF0000"/>
                          </a:solidFill>
                        </a:rPr>
                        <a:t>IFSHGs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19112453"/>
                  </a:ext>
                </a:extLst>
              </a:tr>
              <a:tr h="370840">
                <a:tc>
                  <a:txBody>
                    <a:bodyPr/>
                    <a:lstStyle/>
                    <a:p>
                      <a:r>
                        <a:rPr lang="en-GB" sz="800" b="1"/>
                        <a:t>Who They Serve</a:t>
                      </a:r>
                      <a:r>
                        <a:rPr lang="en-GB" sz="800"/>
                        <a:t> → </a:t>
                      </a:r>
                      <a:r>
                        <a:rPr lang="en-GB" sz="800" i="1"/>
                        <a:t>Target clients?</a:t>
                      </a:r>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Large farmers, agribusinesses with collateral</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Smallholders in urgent need, often cash-strapped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Marginalised smallholders, women, excluded groups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Member farmers, small to medium, within organised and semi-organised value chains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Anyone with SIM/mobile money profile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solidFill>
                            <a:srgbClr val="FF0000"/>
                          </a:solidFill>
                        </a:rPr>
                        <a:t>Group members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34573012"/>
                  </a:ext>
                </a:extLst>
              </a:tr>
              <a:tr h="370840">
                <a:tc>
                  <a:txBody>
                    <a:bodyPr/>
                    <a:lstStyle/>
                    <a:p>
                      <a:r>
                        <a:rPr lang="en-GB" sz="800" b="1"/>
                        <a:t>Small-scale producers served </a:t>
                      </a:r>
                    </a:p>
                    <a:p>
                      <a:r>
                        <a:rPr lang="en-GB" sz="800"/>
                        <a:t>→ </a:t>
                      </a:r>
                      <a:r>
                        <a:rPr lang="en-GB" sz="800" i="1"/>
                        <a:t>How many?</a:t>
                      </a:r>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Very few</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Some, but on costly terms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Credit-worthy small-scale producers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a:t>Credit-worthy small-scale producers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t>Yes, but on costly terms ill-suited to agricultural needs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solidFill>
                            <a:srgbClr val="FF0000"/>
                          </a:solidFill>
                        </a:rPr>
                        <a:t>Hundreds of millions globally - includes non-credit worthy.</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59490427"/>
                  </a:ext>
                </a:extLst>
              </a:tr>
              <a:tr h="370840">
                <a:tc>
                  <a:txBody>
                    <a:bodyPr/>
                    <a:lstStyle/>
                    <a:p>
                      <a:r>
                        <a:rPr lang="en-GB" sz="800" b="1"/>
                        <a:t>Ownership / Governance</a:t>
                      </a:r>
                      <a:r>
                        <a:rPr lang="en-GB" sz="800"/>
                        <a:t> → </a:t>
                      </a:r>
                      <a:r>
                        <a:rPr lang="en-GB" sz="800" i="1"/>
                        <a:t>Who controls it?</a:t>
                      </a:r>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Formal boards, regulators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Owner-driven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NGO programmes, donor oversight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Member-elected boards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Fintech management, investors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solidFill>
                            <a:srgbClr val="FF0000"/>
                          </a:solidFill>
                        </a:rPr>
                        <a:t>Group members, collective rules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03317661"/>
                  </a:ext>
                </a:extLst>
              </a:tr>
              <a:tr h="370840">
                <a:tc>
                  <a:txBody>
                    <a:bodyPr/>
                    <a:lstStyle/>
                    <a:p>
                      <a:r>
                        <a:rPr lang="en-GB" sz="800" b="1"/>
                        <a:t>Pricing Logic</a:t>
                      </a:r>
                      <a:r>
                        <a:rPr lang="en-GB" sz="800"/>
                        <a:t> → </a:t>
                      </a:r>
                      <a:r>
                        <a:rPr lang="en-GB" sz="800" i="1"/>
                        <a:t>How are loans priced?</a:t>
                      </a:r>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High interest, short term, risk-priced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Often subsidised, soft terms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Member-set, moderate interest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t>Portfolio-based </a:t>
                      </a:r>
                      <a:br>
                        <a:rPr lang="en-GB" sz="800" dirty="0"/>
                      </a:br>
                      <a:r>
                        <a:rPr lang="en-GB" sz="800" dirty="0"/>
                        <a:t>credit risk, high effective interest.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solidFill>
                            <a:srgbClr val="FF0000"/>
                          </a:solidFill>
                        </a:rPr>
                        <a:t>Member-set, usually modest; interest stays in group.</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63275154"/>
                  </a:ext>
                </a:extLst>
              </a:tr>
              <a:tr h="370840">
                <a:tc>
                  <a:txBody>
                    <a:bodyPr/>
                    <a:lstStyle/>
                    <a:p>
                      <a:r>
                        <a:rPr lang="en-GB" sz="800" b="1"/>
                        <a:t>Value Flow</a:t>
                      </a:r>
                      <a:r>
                        <a:rPr lang="en-GB" sz="800"/>
                        <a:t> → </a:t>
                      </a:r>
                      <a:r>
                        <a:rPr lang="en-GB" sz="800" i="1"/>
                        <a:t>Where does surplus go?</a:t>
                      </a:r>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Management and shareholders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Owners/investors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Recycled into programmes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Shared among members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Management and shareholders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solidFill>
                            <a:srgbClr val="FF0000"/>
                          </a:solidFill>
                        </a:rPr>
                        <a:t>Shared among members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42314542"/>
                  </a:ext>
                </a:extLst>
              </a:tr>
              <a:tr h="370840">
                <a:tc>
                  <a:txBody>
                    <a:bodyPr/>
                    <a:lstStyle/>
                    <a:p>
                      <a:r>
                        <a:rPr lang="en-GB" sz="800" b="1"/>
                        <a:t>Purpose / Mission</a:t>
                      </a:r>
                      <a:r>
                        <a:rPr lang="en-GB" sz="800"/>
                        <a:t> → </a:t>
                      </a:r>
                      <a:r>
                        <a:rPr lang="en-GB" sz="800" i="1"/>
                        <a:t>What’s the end goal?</a:t>
                      </a:r>
                      <a:r>
                        <a:rPr lang="en-GB" sz="800"/>
                        <a:t> </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Profit and financial stability</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Profit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Development and inclusion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Member welfare, collective bargaining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Scale, profit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solidFill>
                            <a:srgbClr val="FF0000"/>
                          </a:solidFill>
                        </a:rPr>
                        <a:t>Mutual support, resilience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9506508"/>
                  </a:ext>
                </a:extLst>
              </a:tr>
              <a:tr h="370840">
                <a:tc>
                  <a:txBody>
                    <a:bodyPr/>
                    <a:lstStyle/>
                    <a:p>
                      <a:r>
                        <a:rPr lang="en-GB" sz="800" b="1"/>
                        <a:t>Green / Social Instruments </a:t>
                      </a:r>
                      <a:r>
                        <a:rPr lang="en-GB" sz="800"/>
                        <a:t>→</a:t>
                      </a:r>
                    </a:p>
                    <a:p>
                      <a:r>
                        <a:rPr lang="en-GB" sz="800" i="1"/>
                        <a:t>What’s available?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Limited pilots, e.g. sustainability-linked loans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Very limited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Frequent, but mainly loans for green assets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Mainly loans for green assets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a:t>Very limited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dirty="0">
                          <a:solidFill>
                            <a:srgbClr val="FF0000"/>
                          </a:solidFill>
                        </a:rPr>
                        <a:t>Emerging - eco-credit, savings for sustainable investments, emergency funds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49080287"/>
                  </a:ext>
                </a:extLst>
              </a:tr>
            </a:tbl>
          </a:graphicData>
        </a:graphic>
      </p:graphicFrame>
      <p:sp>
        <p:nvSpPr>
          <p:cNvPr id="2" name="Rectangle 1">
            <a:extLst>
              <a:ext uri="{FF2B5EF4-FFF2-40B4-BE49-F238E27FC236}">
                <a16:creationId xmlns:a16="http://schemas.microsoft.com/office/drawing/2014/main" id="{82710977-933C-F65C-4571-C155E254B212}"/>
              </a:ext>
            </a:extLst>
          </p:cNvPr>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6</a:t>
            </a:r>
          </a:p>
        </p:txBody>
      </p:sp>
      <p:sp>
        <p:nvSpPr>
          <p:cNvPr id="7" name="TextBox 6">
            <a:extLst>
              <a:ext uri="{FF2B5EF4-FFF2-40B4-BE49-F238E27FC236}">
                <a16:creationId xmlns:a16="http://schemas.microsoft.com/office/drawing/2014/main" id="{7EF9B0B2-EDC6-670C-0A44-A4AD2BD2AC32}"/>
              </a:ext>
            </a:extLst>
          </p:cNvPr>
          <p:cNvSpPr txBox="1"/>
          <p:nvPr/>
        </p:nvSpPr>
        <p:spPr>
          <a:xfrm>
            <a:off x="311700" y="4794223"/>
            <a:ext cx="7541342" cy="338554"/>
          </a:xfrm>
          <a:prstGeom prst="rect">
            <a:avLst/>
          </a:prstGeom>
          <a:noFill/>
        </p:spPr>
        <p:txBody>
          <a:bodyPr wrap="square" rtlCol="0">
            <a:spAutoFit/>
          </a:bodyPr>
          <a:lstStyle/>
          <a:p>
            <a:r>
              <a:rPr lang="en-GB" sz="800" b="1"/>
              <a:t>Footnote:</a:t>
            </a:r>
            <a:r>
              <a:rPr lang="en-GB" sz="800"/>
              <a:t> </a:t>
            </a:r>
            <a:r>
              <a:rPr lang="en-GB" sz="800" i="1"/>
              <a:t>Value chain finance is increasingly prominent, with buyers, processors, and input suppliers extending credit tied to production or sales. However, it is not a distinct class of lender and typically reaches only farmers integrated into formal supply chains, excluding the majority of small-scale producers.</a:t>
            </a:r>
            <a:endParaRPr lang="en-GB" sz="700"/>
          </a:p>
        </p:txBody>
      </p:sp>
      <p:grpSp>
        <p:nvGrpSpPr>
          <p:cNvPr id="15" name="Group 14">
            <a:extLst>
              <a:ext uri="{FF2B5EF4-FFF2-40B4-BE49-F238E27FC236}">
                <a16:creationId xmlns:a16="http://schemas.microsoft.com/office/drawing/2014/main" id="{75D3B2C0-16E9-4F48-BFB5-C1885B64394D}"/>
              </a:ext>
            </a:extLst>
          </p:cNvPr>
          <p:cNvGrpSpPr/>
          <p:nvPr/>
        </p:nvGrpSpPr>
        <p:grpSpPr>
          <a:xfrm>
            <a:off x="1457425" y="746957"/>
            <a:ext cx="182746" cy="3543075"/>
            <a:chOff x="1457425" y="746957"/>
            <a:chExt cx="182746" cy="3543075"/>
          </a:xfrm>
          <a:solidFill>
            <a:srgbClr val="7F8C8D"/>
          </a:solidFill>
        </p:grpSpPr>
        <p:sp>
          <p:nvSpPr>
            <p:cNvPr id="8" name="Oval 7">
              <a:extLst>
                <a:ext uri="{FF2B5EF4-FFF2-40B4-BE49-F238E27FC236}">
                  <a16:creationId xmlns:a16="http://schemas.microsoft.com/office/drawing/2014/main" id="{83E11303-9AFA-65F3-DB9B-FCFE22CAE9F1}"/>
                </a:ext>
              </a:extLst>
            </p:cNvPr>
            <p:cNvSpPr/>
            <p:nvPr/>
          </p:nvSpPr>
          <p:spPr>
            <a:xfrm>
              <a:off x="1457425" y="1106705"/>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9" name="Oval 8">
              <a:extLst>
                <a:ext uri="{FF2B5EF4-FFF2-40B4-BE49-F238E27FC236}">
                  <a16:creationId xmlns:a16="http://schemas.microsoft.com/office/drawing/2014/main" id="{0E52B709-3A8E-82E3-5E51-59D7559E6A88}"/>
                </a:ext>
              </a:extLst>
            </p:cNvPr>
            <p:cNvSpPr/>
            <p:nvPr/>
          </p:nvSpPr>
          <p:spPr>
            <a:xfrm>
              <a:off x="1457425" y="1826202"/>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0" name="Oval 9">
              <a:extLst>
                <a:ext uri="{FF2B5EF4-FFF2-40B4-BE49-F238E27FC236}">
                  <a16:creationId xmlns:a16="http://schemas.microsoft.com/office/drawing/2014/main" id="{759FBB3E-ACC7-4223-6132-295A05281BF5}"/>
                </a:ext>
              </a:extLst>
            </p:cNvPr>
            <p:cNvSpPr/>
            <p:nvPr/>
          </p:nvSpPr>
          <p:spPr>
            <a:xfrm>
              <a:off x="1457425" y="22784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1" name="Oval 10">
              <a:extLst>
                <a:ext uri="{FF2B5EF4-FFF2-40B4-BE49-F238E27FC236}">
                  <a16:creationId xmlns:a16="http://schemas.microsoft.com/office/drawing/2014/main" id="{CD926C06-3DBC-9E28-5877-2C0F89AFB591}"/>
                </a:ext>
              </a:extLst>
            </p:cNvPr>
            <p:cNvSpPr/>
            <p:nvPr/>
          </p:nvSpPr>
          <p:spPr>
            <a:xfrm>
              <a:off x="1457425" y="31928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2" name="Oval 11">
              <a:extLst>
                <a:ext uri="{FF2B5EF4-FFF2-40B4-BE49-F238E27FC236}">
                  <a16:creationId xmlns:a16="http://schemas.microsoft.com/office/drawing/2014/main" id="{AF90417B-FA11-063C-677E-069BFD420B0C}"/>
                </a:ext>
              </a:extLst>
            </p:cNvPr>
            <p:cNvSpPr/>
            <p:nvPr/>
          </p:nvSpPr>
          <p:spPr>
            <a:xfrm>
              <a:off x="1457425" y="41072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3" name="Oval 12">
              <a:extLst>
                <a:ext uri="{FF2B5EF4-FFF2-40B4-BE49-F238E27FC236}">
                  <a16:creationId xmlns:a16="http://schemas.microsoft.com/office/drawing/2014/main" id="{1C4A9D65-4B28-8413-D256-943849A2E565}"/>
                </a:ext>
              </a:extLst>
            </p:cNvPr>
            <p:cNvSpPr/>
            <p:nvPr/>
          </p:nvSpPr>
          <p:spPr>
            <a:xfrm>
              <a:off x="1457425" y="36500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4" name="Oval 13">
              <a:extLst>
                <a:ext uri="{FF2B5EF4-FFF2-40B4-BE49-F238E27FC236}">
                  <a16:creationId xmlns:a16="http://schemas.microsoft.com/office/drawing/2014/main" id="{2C6A436C-18C6-8D3B-1DBF-BE2C0B6DB69E}"/>
                </a:ext>
              </a:extLst>
            </p:cNvPr>
            <p:cNvSpPr/>
            <p:nvPr/>
          </p:nvSpPr>
          <p:spPr>
            <a:xfrm>
              <a:off x="1457425" y="746957"/>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16" name="Group 15">
            <a:extLst>
              <a:ext uri="{FF2B5EF4-FFF2-40B4-BE49-F238E27FC236}">
                <a16:creationId xmlns:a16="http://schemas.microsoft.com/office/drawing/2014/main" id="{56AB70F6-442E-E74E-0405-56F647331137}"/>
              </a:ext>
            </a:extLst>
          </p:cNvPr>
          <p:cNvGrpSpPr/>
          <p:nvPr/>
        </p:nvGrpSpPr>
        <p:grpSpPr>
          <a:xfrm>
            <a:off x="2597940" y="746957"/>
            <a:ext cx="182746" cy="3543075"/>
            <a:chOff x="1457425" y="746957"/>
            <a:chExt cx="182746" cy="3543075"/>
          </a:xfrm>
          <a:solidFill>
            <a:srgbClr val="7F8C8D"/>
          </a:solidFill>
        </p:grpSpPr>
        <p:sp>
          <p:nvSpPr>
            <p:cNvPr id="17" name="Oval 16">
              <a:extLst>
                <a:ext uri="{FF2B5EF4-FFF2-40B4-BE49-F238E27FC236}">
                  <a16:creationId xmlns:a16="http://schemas.microsoft.com/office/drawing/2014/main" id="{C166AB6A-FC92-3C02-6C88-0941F393D082}"/>
                </a:ext>
              </a:extLst>
            </p:cNvPr>
            <p:cNvSpPr/>
            <p:nvPr/>
          </p:nvSpPr>
          <p:spPr>
            <a:xfrm>
              <a:off x="1457425" y="1106705"/>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8" name="Oval 17">
              <a:extLst>
                <a:ext uri="{FF2B5EF4-FFF2-40B4-BE49-F238E27FC236}">
                  <a16:creationId xmlns:a16="http://schemas.microsoft.com/office/drawing/2014/main" id="{B13B5ECC-AF0F-9229-E9C3-B138B2985781}"/>
                </a:ext>
              </a:extLst>
            </p:cNvPr>
            <p:cNvSpPr/>
            <p:nvPr/>
          </p:nvSpPr>
          <p:spPr>
            <a:xfrm>
              <a:off x="1457425" y="1826202"/>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19" name="Oval 18">
              <a:extLst>
                <a:ext uri="{FF2B5EF4-FFF2-40B4-BE49-F238E27FC236}">
                  <a16:creationId xmlns:a16="http://schemas.microsoft.com/office/drawing/2014/main" id="{69C42874-47FE-62C6-78C1-E116DA99622D}"/>
                </a:ext>
              </a:extLst>
            </p:cNvPr>
            <p:cNvSpPr/>
            <p:nvPr/>
          </p:nvSpPr>
          <p:spPr>
            <a:xfrm>
              <a:off x="1457425" y="22784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0" name="Oval 19">
              <a:extLst>
                <a:ext uri="{FF2B5EF4-FFF2-40B4-BE49-F238E27FC236}">
                  <a16:creationId xmlns:a16="http://schemas.microsoft.com/office/drawing/2014/main" id="{F1CAC811-38E4-8590-3B84-BAF03C964D47}"/>
                </a:ext>
              </a:extLst>
            </p:cNvPr>
            <p:cNvSpPr/>
            <p:nvPr/>
          </p:nvSpPr>
          <p:spPr>
            <a:xfrm>
              <a:off x="1457425" y="31928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1" name="Oval 20">
              <a:extLst>
                <a:ext uri="{FF2B5EF4-FFF2-40B4-BE49-F238E27FC236}">
                  <a16:creationId xmlns:a16="http://schemas.microsoft.com/office/drawing/2014/main" id="{DD222A8C-281D-35A5-C481-33AE191D0BC5}"/>
                </a:ext>
              </a:extLst>
            </p:cNvPr>
            <p:cNvSpPr/>
            <p:nvPr/>
          </p:nvSpPr>
          <p:spPr>
            <a:xfrm>
              <a:off x="1457425" y="41072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2" name="Oval 21">
              <a:extLst>
                <a:ext uri="{FF2B5EF4-FFF2-40B4-BE49-F238E27FC236}">
                  <a16:creationId xmlns:a16="http://schemas.microsoft.com/office/drawing/2014/main" id="{1FDA37E1-DE71-FCA7-848B-712163FBB419}"/>
                </a:ext>
              </a:extLst>
            </p:cNvPr>
            <p:cNvSpPr/>
            <p:nvPr/>
          </p:nvSpPr>
          <p:spPr>
            <a:xfrm>
              <a:off x="1457425" y="36500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3" name="Oval 22">
              <a:extLst>
                <a:ext uri="{FF2B5EF4-FFF2-40B4-BE49-F238E27FC236}">
                  <a16:creationId xmlns:a16="http://schemas.microsoft.com/office/drawing/2014/main" id="{6C484DBF-3117-F926-3A03-5A3FB9FAEF98}"/>
                </a:ext>
              </a:extLst>
            </p:cNvPr>
            <p:cNvSpPr/>
            <p:nvPr/>
          </p:nvSpPr>
          <p:spPr>
            <a:xfrm>
              <a:off x="1457425" y="746957"/>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24" name="Group 23">
            <a:extLst>
              <a:ext uri="{FF2B5EF4-FFF2-40B4-BE49-F238E27FC236}">
                <a16:creationId xmlns:a16="http://schemas.microsoft.com/office/drawing/2014/main" id="{9BD1453D-3CD1-5FAF-B12D-088B0BEC42FD}"/>
              </a:ext>
            </a:extLst>
          </p:cNvPr>
          <p:cNvGrpSpPr/>
          <p:nvPr/>
        </p:nvGrpSpPr>
        <p:grpSpPr>
          <a:xfrm>
            <a:off x="3771744" y="739495"/>
            <a:ext cx="182746" cy="3543075"/>
            <a:chOff x="1457425" y="746957"/>
            <a:chExt cx="182746" cy="3543075"/>
          </a:xfrm>
          <a:solidFill>
            <a:srgbClr val="7F8C8D"/>
          </a:solidFill>
        </p:grpSpPr>
        <p:sp>
          <p:nvSpPr>
            <p:cNvPr id="25" name="Oval 24">
              <a:extLst>
                <a:ext uri="{FF2B5EF4-FFF2-40B4-BE49-F238E27FC236}">
                  <a16:creationId xmlns:a16="http://schemas.microsoft.com/office/drawing/2014/main" id="{1CCDE6E8-472B-FEC1-7E01-DC1540465709}"/>
                </a:ext>
              </a:extLst>
            </p:cNvPr>
            <p:cNvSpPr/>
            <p:nvPr/>
          </p:nvSpPr>
          <p:spPr>
            <a:xfrm>
              <a:off x="1457425" y="1106705"/>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6" name="Oval 25">
              <a:extLst>
                <a:ext uri="{FF2B5EF4-FFF2-40B4-BE49-F238E27FC236}">
                  <a16:creationId xmlns:a16="http://schemas.microsoft.com/office/drawing/2014/main" id="{38516755-7F9F-3F26-C82F-FE3446806FEF}"/>
                </a:ext>
              </a:extLst>
            </p:cNvPr>
            <p:cNvSpPr/>
            <p:nvPr/>
          </p:nvSpPr>
          <p:spPr>
            <a:xfrm>
              <a:off x="1457425" y="1826202"/>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7" name="Oval 26">
              <a:extLst>
                <a:ext uri="{FF2B5EF4-FFF2-40B4-BE49-F238E27FC236}">
                  <a16:creationId xmlns:a16="http://schemas.microsoft.com/office/drawing/2014/main" id="{EEA21823-4D44-90FA-B7E2-D156B41EE38C}"/>
                </a:ext>
              </a:extLst>
            </p:cNvPr>
            <p:cNvSpPr/>
            <p:nvPr/>
          </p:nvSpPr>
          <p:spPr>
            <a:xfrm>
              <a:off x="1457425" y="22784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8" name="Oval 27">
              <a:extLst>
                <a:ext uri="{FF2B5EF4-FFF2-40B4-BE49-F238E27FC236}">
                  <a16:creationId xmlns:a16="http://schemas.microsoft.com/office/drawing/2014/main" id="{F81F42EF-069F-9C3F-C172-89FDFB694D41}"/>
                </a:ext>
              </a:extLst>
            </p:cNvPr>
            <p:cNvSpPr/>
            <p:nvPr/>
          </p:nvSpPr>
          <p:spPr>
            <a:xfrm>
              <a:off x="1457425" y="31928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29" name="Oval 28">
              <a:extLst>
                <a:ext uri="{FF2B5EF4-FFF2-40B4-BE49-F238E27FC236}">
                  <a16:creationId xmlns:a16="http://schemas.microsoft.com/office/drawing/2014/main" id="{AE1D5E97-44BC-E712-165A-001217E7E3B9}"/>
                </a:ext>
              </a:extLst>
            </p:cNvPr>
            <p:cNvSpPr/>
            <p:nvPr/>
          </p:nvSpPr>
          <p:spPr>
            <a:xfrm>
              <a:off x="1457425" y="41072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0" name="Oval 29">
              <a:extLst>
                <a:ext uri="{FF2B5EF4-FFF2-40B4-BE49-F238E27FC236}">
                  <a16:creationId xmlns:a16="http://schemas.microsoft.com/office/drawing/2014/main" id="{DDF2043C-99C1-506F-414E-9D35B3383B74}"/>
                </a:ext>
              </a:extLst>
            </p:cNvPr>
            <p:cNvSpPr/>
            <p:nvPr/>
          </p:nvSpPr>
          <p:spPr>
            <a:xfrm>
              <a:off x="1457425" y="36500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1" name="Oval 30">
              <a:extLst>
                <a:ext uri="{FF2B5EF4-FFF2-40B4-BE49-F238E27FC236}">
                  <a16:creationId xmlns:a16="http://schemas.microsoft.com/office/drawing/2014/main" id="{2DECBA9C-1936-6896-F7DF-D78D6692F0CD}"/>
                </a:ext>
              </a:extLst>
            </p:cNvPr>
            <p:cNvSpPr/>
            <p:nvPr/>
          </p:nvSpPr>
          <p:spPr>
            <a:xfrm>
              <a:off x="1457425" y="746957"/>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32" name="Group 31">
            <a:extLst>
              <a:ext uri="{FF2B5EF4-FFF2-40B4-BE49-F238E27FC236}">
                <a16:creationId xmlns:a16="http://schemas.microsoft.com/office/drawing/2014/main" id="{9CD4B8E9-7C9E-3C57-B8AD-405D61FD6240}"/>
              </a:ext>
            </a:extLst>
          </p:cNvPr>
          <p:cNvGrpSpPr/>
          <p:nvPr/>
        </p:nvGrpSpPr>
        <p:grpSpPr>
          <a:xfrm>
            <a:off x="4917123" y="746957"/>
            <a:ext cx="182746" cy="3543075"/>
            <a:chOff x="1457425" y="746957"/>
            <a:chExt cx="182746" cy="3543075"/>
          </a:xfrm>
          <a:solidFill>
            <a:srgbClr val="7F8C8D"/>
          </a:solidFill>
        </p:grpSpPr>
        <p:sp>
          <p:nvSpPr>
            <p:cNvPr id="33" name="Oval 32">
              <a:extLst>
                <a:ext uri="{FF2B5EF4-FFF2-40B4-BE49-F238E27FC236}">
                  <a16:creationId xmlns:a16="http://schemas.microsoft.com/office/drawing/2014/main" id="{857B85E3-CD83-ABF4-9330-3E2244944261}"/>
                </a:ext>
              </a:extLst>
            </p:cNvPr>
            <p:cNvSpPr/>
            <p:nvPr/>
          </p:nvSpPr>
          <p:spPr>
            <a:xfrm>
              <a:off x="1457425" y="1106705"/>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4" name="Oval 33">
              <a:extLst>
                <a:ext uri="{FF2B5EF4-FFF2-40B4-BE49-F238E27FC236}">
                  <a16:creationId xmlns:a16="http://schemas.microsoft.com/office/drawing/2014/main" id="{A758FF9B-2A3F-F404-E1DF-B71837BF3C53}"/>
                </a:ext>
              </a:extLst>
            </p:cNvPr>
            <p:cNvSpPr/>
            <p:nvPr/>
          </p:nvSpPr>
          <p:spPr>
            <a:xfrm>
              <a:off x="1457425" y="1826202"/>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5" name="Oval 34">
              <a:extLst>
                <a:ext uri="{FF2B5EF4-FFF2-40B4-BE49-F238E27FC236}">
                  <a16:creationId xmlns:a16="http://schemas.microsoft.com/office/drawing/2014/main" id="{A497C32A-5E5E-EDA0-CE65-408ED99085B0}"/>
                </a:ext>
              </a:extLst>
            </p:cNvPr>
            <p:cNvSpPr/>
            <p:nvPr/>
          </p:nvSpPr>
          <p:spPr>
            <a:xfrm>
              <a:off x="1457425" y="22784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6" name="Oval 35">
              <a:extLst>
                <a:ext uri="{FF2B5EF4-FFF2-40B4-BE49-F238E27FC236}">
                  <a16:creationId xmlns:a16="http://schemas.microsoft.com/office/drawing/2014/main" id="{C1C40417-BC90-11D8-3E55-AF229928418B}"/>
                </a:ext>
              </a:extLst>
            </p:cNvPr>
            <p:cNvSpPr/>
            <p:nvPr/>
          </p:nvSpPr>
          <p:spPr>
            <a:xfrm>
              <a:off x="1457425" y="31928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7" name="Oval 36">
              <a:extLst>
                <a:ext uri="{FF2B5EF4-FFF2-40B4-BE49-F238E27FC236}">
                  <a16:creationId xmlns:a16="http://schemas.microsoft.com/office/drawing/2014/main" id="{1D9CE632-5493-BE12-923B-8E23090A2EA9}"/>
                </a:ext>
              </a:extLst>
            </p:cNvPr>
            <p:cNvSpPr/>
            <p:nvPr/>
          </p:nvSpPr>
          <p:spPr>
            <a:xfrm>
              <a:off x="1457425" y="41072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8" name="Oval 37">
              <a:extLst>
                <a:ext uri="{FF2B5EF4-FFF2-40B4-BE49-F238E27FC236}">
                  <a16:creationId xmlns:a16="http://schemas.microsoft.com/office/drawing/2014/main" id="{01EE020D-D401-00DA-FED7-07803C7EC182}"/>
                </a:ext>
              </a:extLst>
            </p:cNvPr>
            <p:cNvSpPr/>
            <p:nvPr/>
          </p:nvSpPr>
          <p:spPr>
            <a:xfrm>
              <a:off x="1457425" y="36500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39" name="Oval 38">
              <a:extLst>
                <a:ext uri="{FF2B5EF4-FFF2-40B4-BE49-F238E27FC236}">
                  <a16:creationId xmlns:a16="http://schemas.microsoft.com/office/drawing/2014/main" id="{8C0FD764-7DF5-8046-316E-26A656ED3173}"/>
                </a:ext>
              </a:extLst>
            </p:cNvPr>
            <p:cNvSpPr/>
            <p:nvPr/>
          </p:nvSpPr>
          <p:spPr>
            <a:xfrm>
              <a:off x="1457425" y="746957"/>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40" name="Group 39">
            <a:extLst>
              <a:ext uri="{FF2B5EF4-FFF2-40B4-BE49-F238E27FC236}">
                <a16:creationId xmlns:a16="http://schemas.microsoft.com/office/drawing/2014/main" id="{9737F245-8FE5-CF2E-BB83-A1A2837967B3}"/>
              </a:ext>
            </a:extLst>
          </p:cNvPr>
          <p:cNvGrpSpPr/>
          <p:nvPr/>
        </p:nvGrpSpPr>
        <p:grpSpPr>
          <a:xfrm>
            <a:off x="6057638" y="746957"/>
            <a:ext cx="182746" cy="3543075"/>
            <a:chOff x="1457425" y="746957"/>
            <a:chExt cx="182746" cy="3543075"/>
          </a:xfrm>
          <a:solidFill>
            <a:srgbClr val="7F8C8D"/>
          </a:solidFill>
        </p:grpSpPr>
        <p:sp>
          <p:nvSpPr>
            <p:cNvPr id="41" name="Oval 40">
              <a:extLst>
                <a:ext uri="{FF2B5EF4-FFF2-40B4-BE49-F238E27FC236}">
                  <a16:creationId xmlns:a16="http://schemas.microsoft.com/office/drawing/2014/main" id="{44E12D73-FBE4-8F5B-FDC4-97FB06F7D510}"/>
                </a:ext>
              </a:extLst>
            </p:cNvPr>
            <p:cNvSpPr/>
            <p:nvPr/>
          </p:nvSpPr>
          <p:spPr>
            <a:xfrm>
              <a:off x="1457425" y="1106705"/>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2" name="Oval 41">
              <a:extLst>
                <a:ext uri="{FF2B5EF4-FFF2-40B4-BE49-F238E27FC236}">
                  <a16:creationId xmlns:a16="http://schemas.microsoft.com/office/drawing/2014/main" id="{E30EC715-2F59-60A3-8118-1CC87DC580AD}"/>
                </a:ext>
              </a:extLst>
            </p:cNvPr>
            <p:cNvSpPr/>
            <p:nvPr/>
          </p:nvSpPr>
          <p:spPr>
            <a:xfrm>
              <a:off x="1457425" y="1826202"/>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3" name="Oval 42">
              <a:extLst>
                <a:ext uri="{FF2B5EF4-FFF2-40B4-BE49-F238E27FC236}">
                  <a16:creationId xmlns:a16="http://schemas.microsoft.com/office/drawing/2014/main" id="{FED539A1-6CED-A7EF-D69C-5C4E37CBF24A}"/>
                </a:ext>
              </a:extLst>
            </p:cNvPr>
            <p:cNvSpPr/>
            <p:nvPr/>
          </p:nvSpPr>
          <p:spPr>
            <a:xfrm>
              <a:off x="1457425" y="22784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4" name="Oval 43">
              <a:extLst>
                <a:ext uri="{FF2B5EF4-FFF2-40B4-BE49-F238E27FC236}">
                  <a16:creationId xmlns:a16="http://schemas.microsoft.com/office/drawing/2014/main" id="{1890A34C-DB45-F57B-F0B5-7599FD6392EA}"/>
                </a:ext>
              </a:extLst>
            </p:cNvPr>
            <p:cNvSpPr/>
            <p:nvPr/>
          </p:nvSpPr>
          <p:spPr>
            <a:xfrm>
              <a:off x="1457425" y="31928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5" name="Oval 44">
              <a:extLst>
                <a:ext uri="{FF2B5EF4-FFF2-40B4-BE49-F238E27FC236}">
                  <a16:creationId xmlns:a16="http://schemas.microsoft.com/office/drawing/2014/main" id="{F673643F-F1BD-6B82-B8EA-9A30A67C87ED}"/>
                </a:ext>
              </a:extLst>
            </p:cNvPr>
            <p:cNvSpPr/>
            <p:nvPr/>
          </p:nvSpPr>
          <p:spPr>
            <a:xfrm>
              <a:off x="1457425" y="41072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6" name="Oval 45">
              <a:extLst>
                <a:ext uri="{FF2B5EF4-FFF2-40B4-BE49-F238E27FC236}">
                  <a16:creationId xmlns:a16="http://schemas.microsoft.com/office/drawing/2014/main" id="{DC3254D5-2B47-3048-2FCA-3547F053A870}"/>
                </a:ext>
              </a:extLst>
            </p:cNvPr>
            <p:cNvSpPr/>
            <p:nvPr/>
          </p:nvSpPr>
          <p:spPr>
            <a:xfrm>
              <a:off x="1457425" y="36500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47" name="Oval 46">
              <a:extLst>
                <a:ext uri="{FF2B5EF4-FFF2-40B4-BE49-F238E27FC236}">
                  <a16:creationId xmlns:a16="http://schemas.microsoft.com/office/drawing/2014/main" id="{37ED8455-25D0-4897-E923-16BDE0417E46}"/>
                </a:ext>
              </a:extLst>
            </p:cNvPr>
            <p:cNvSpPr/>
            <p:nvPr/>
          </p:nvSpPr>
          <p:spPr>
            <a:xfrm>
              <a:off x="1457425" y="746957"/>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grpSp>
        <p:nvGrpSpPr>
          <p:cNvPr id="56" name="Group 55">
            <a:extLst>
              <a:ext uri="{FF2B5EF4-FFF2-40B4-BE49-F238E27FC236}">
                <a16:creationId xmlns:a16="http://schemas.microsoft.com/office/drawing/2014/main" id="{A6DC9749-33D1-3885-2CDF-5A440E1BE6C8}"/>
              </a:ext>
            </a:extLst>
          </p:cNvPr>
          <p:cNvGrpSpPr/>
          <p:nvPr/>
        </p:nvGrpSpPr>
        <p:grpSpPr>
          <a:xfrm>
            <a:off x="297108" y="1101841"/>
            <a:ext cx="182746" cy="3183327"/>
            <a:chOff x="1457425" y="1106705"/>
            <a:chExt cx="182746" cy="3183327"/>
          </a:xfrm>
          <a:solidFill>
            <a:srgbClr val="7F8C8D"/>
          </a:solidFill>
        </p:grpSpPr>
        <p:sp>
          <p:nvSpPr>
            <p:cNvPr id="57" name="Oval 56">
              <a:extLst>
                <a:ext uri="{FF2B5EF4-FFF2-40B4-BE49-F238E27FC236}">
                  <a16:creationId xmlns:a16="http://schemas.microsoft.com/office/drawing/2014/main" id="{835CAD29-70F2-C70D-9CE4-4D4B2E1FD99F}"/>
                </a:ext>
              </a:extLst>
            </p:cNvPr>
            <p:cNvSpPr/>
            <p:nvPr/>
          </p:nvSpPr>
          <p:spPr>
            <a:xfrm>
              <a:off x="1457425" y="1106705"/>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&gt;</a:t>
              </a:r>
            </a:p>
          </p:txBody>
        </p:sp>
        <p:sp>
          <p:nvSpPr>
            <p:cNvPr id="58" name="Oval 57">
              <a:extLst>
                <a:ext uri="{FF2B5EF4-FFF2-40B4-BE49-F238E27FC236}">
                  <a16:creationId xmlns:a16="http://schemas.microsoft.com/office/drawing/2014/main" id="{9762F597-485D-5012-0FF0-35362104DDDF}"/>
                </a:ext>
              </a:extLst>
            </p:cNvPr>
            <p:cNvSpPr/>
            <p:nvPr/>
          </p:nvSpPr>
          <p:spPr>
            <a:xfrm>
              <a:off x="1457425" y="1826202"/>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59" name="Oval 58">
              <a:extLst>
                <a:ext uri="{FF2B5EF4-FFF2-40B4-BE49-F238E27FC236}">
                  <a16:creationId xmlns:a16="http://schemas.microsoft.com/office/drawing/2014/main" id="{C197E7C1-DC1B-DC2A-56EF-D5616B7DA001}"/>
                </a:ext>
              </a:extLst>
            </p:cNvPr>
            <p:cNvSpPr/>
            <p:nvPr/>
          </p:nvSpPr>
          <p:spPr>
            <a:xfrm>
              <a:off x="1457425" y="22784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0" name="Oval 59">
              <a:extLst>
                <a:ext uri="{FF2B5EF4-FFF2-40B4-BE49-F238E27FC236}">
                  <a16:creationId xmlns:a16="http://schemas.microsoft.com/office/drawing/2014/main" id="{51C39889-4F67-0715-ACFC-7060F32660D1}"/>
                </a:ext>
              </a:extLst>
            </p:cNvPr>
            <p:cNvSpPr/>
            <p:nvPr/>
          </p:nvSpPr>
          <p:spPr>
            <a:xfrm>
              <a:off x="1457425" y="31928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1" name="Oval 60">
              <a:extLst>
                <a:ext uri="{FF2B5EF4-FFF2-40B4-BE49-F238E27FC236}">
                  <a16:creationId xmlns:a16="http://schemas.microsoft.com/office/drawing/2014/main" id="{5A4ACA89-7EA8-88BC-8E55-EBA78A77715E}"/>
                </a:ext>
              </a:extLst>
            </p:cNvPr>
            <p:cNvSpPr/>
            <p:nvPr/>
          </p:nvSpPr>
          <p:spPr>
            <a:xfrm>
              <a:off x="1457425" y="41072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2" name="Oval 61">
              <a:extLst>
                <a:ext uri="{FF2B5EF4-FFF2-40B4-BE49-F238E27FC236}">
                  <a16:creationId xmlns:a16="http://schemas.microsoft.com/office/drawing/2014/main" id="{3EDD9B6A-B4D4-C8F8-A37F-F20C4DF49F08}"/>
                </a:ext>
              </a:extLst>
            </p:cNvPr>
            <p:cNvSpPr/>
            <p:nvPr/>
          </p:nvSpPr>
          <p:spPr>
            <a:xfrm>
              <a:off x="1457425" y="3650086"/>
              <a:ext cx="182746" cy="182746"/>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sp>
        <p:nvSpPr>
          <p:cNvPr id="65" name="Oval 64">
            <a:extLst>
              <a:ext uri="{FF2B5EF4-FFF2-40B4-BE49-F238E27FC236}">
                <a16:creationId xmlns:a16="http://schemas.microsoft.com/office/drawing/2014/main" id="{E5AD22B2-CEB5-F52C-867F-B85AEBF10441}"/>
              </a:ext>
            </a:extLst>
          </p:cNvPr>
          <p:cNvSpPr/>
          <p:nvPr/>
        </p:nvSpPr>
        <p:spPr>
          <a:xfrm>
            <a:off x="2597940" y="2730770"/>
            <a:ext cx="182746" cy="182746"/>
          </a:xfrm>
          <a:prstGeom prst="ellipse">
            <a:avLst/>
          </a:prstGeom>
          <a:solidFill>
            <a:srgbClr val="7F8C8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6" name="Oval 65">
            <a:extLst>
              <a:ext uri="{FF2B5EF4-FFF2-40B4-BE49-F238E27FC236}">
                <a16:creationId xmlns:a16="http://schemas.microsoft.com/office/drawing/2014/main" id="{1ACB01E1-A4EE-218D-5D10-28B83353DA0D}"/>
              </a:ext>
            </a:extLst>
          </p:cNvPr>
          <p:cNvSpPr/>
          <p:nvPr/>
        </p:nvSpPr>
        <p:spPr>
          <a:xfrm>
            <a:off x="3766880" y="2710003"/>
            <a:ext cx="182746" cy="182746"/>
          </a:xfrm>
          <a:prstGeom prst="ellipse">
            <a:avLst/>
          </a:prstGeom>
          <a:solidFill>
            <a:srgbClr val="7F8C8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7" name="Oval 66">
            <a:extLst>
              <a:ext uri="{FF2B5EF4-FFF2-40B4-BE49-F238E27FC236}">
                <a16:creationId xmlns:a16="http://schemas.microsoft.com/office/drawing/2014/main" id="{2E60771C-E02C-CBDD-0DA0-67259228B492}"/>
              </a:ext>
            </a:extLst>
          </p:cNvPr>
          <p:cNvSpPr/>
          <p:nvPr/>
        </p:nvSpPr>
        <p:spPr>
          <a:xfrm>
            <a:off x="4917123" y="2730770"/>
            <a:ext cx="182746" cy="182746"/>
          </a:xfrm>
          <a:prstGeom prst="ellipse">
            <a:avLst/>
          </a:prstGeom>
          <a:solidFill>
            <a:srgbClr val="7F8C8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68" name="Oval 67">
            <a:extLst>
              <a:ext uri="{FF2B5EF4-FFF2-40B4-BE49-F238E27FC236}">
                <a16:creationId xmlns:a16="http://schemas.microsoft.com/office/drawing/2014/main" id="{A8FF6056-AD18-5B0D-A452-973F35E9CB61}"/>
              </a:ext>
            </a:extLst>
          </p:cNvPr>
          <p:cNvSpPr/>
          <p:nvPr/>
        </p:nvSpPr>
        <p:spPr>
          <a:xfrm>
            <a:off x="6052774" y="2730770"/>
            <a:ext cx="182746" cy="182746"/>
          </a:xfrm>
          <a:prstGeom prst="ellipse">
            <a:avLst/>
          </a:prstGeom>
          <a:solidFill>
            <a:srgbClr val="7F8C8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grpSp>
        <p:nvGrpSpPr>
          <p:cNvPr id="5" name="Group 4">
            <a:extLst>
              <a:ext uri="{FF2B5EF4-FFF2-40B4-BE49-F238E27FC236}">
                <a16:creationId xmlns:a16="http://schemas.microsoft.com/office/drawing/2014/main" id="{8138F310-5483-5A64-FA94-29B82B245A50}"/>
              </a:ext>
            </a:extLst>
          </p:cNvPr>
          <p:cNvGrpSpPr/>
          <p:nvPr/>
        </p:nvGrpSpPr>
        <p:grpSpPr>
          <a:xfrm>
            <a:off x="7167938" y="739495"/>
            <a:ext cx="192474" cy="3543075"/>
            <a:chOff x="7226578" y="746957"/>
            <a:chExt cx="192474" cy="3543075"/>
          </a:xfrm>
        </p:grpSpPr>
        <p:grpSp>
          <p:nvGrpSpPr>
            <p:cNvPr id="48" name="Group 47">
              <a:extLst>
                <a:ext uri="{FF2B5EF4-FFF2-40B4-BE49-F238E27FC236}">
                  <a16:creationId xmlns:a16="http://schemas.microsoft.com/office/drawing/2014/main" id="{F706A580-2B3D-D9EA-5B5C-B59E315D48AB}"/>
                </a:ext>
              </a:extLst>
            </p:cNvPr>
            <p:cNvGrpSpPr/>
            <p:nvPr/>
          </p:nvGrpSpPr>
          <p:grpSpPr>
            <a:xfrm>
              <a:off x="7236306" y="746957"/>
              <a:ext cx="182746" cy="3543075"/>
              <a:chOff x="1457425" y="746957"/>
              <a:chExt cx="182746" cy="3543075"/>
            </a:xfrm>
            <a:solidFill>
              <a:srgbClr val="E74C3C"/>
            </a:solidFill>
          </p:grpSpPr>
          <p:sp>
            <p:nvSpPr>
              <p:cNvPr id="49" name="Oval 48">
                <a:extLst>
                  <a:ext uri="{FF2B5EF4-FFF2-40B4-BE49-F238E27FC236}">
                    <a16:creationId xmlns:a16="http://schemas.microsoft.com/office/drawing/2014/main" id="{099C261F-7B7C-DEA6-75AB-E50CD4355B2B}"/>
                  </a:ext>
                </a:extLst>
              </p:cNvPr>
              <p:cNvSpPr/>
              <p:nvPr/>
            </p:nvSpPr>
            <p:spPr>
              <a:xfrm>
                <a:off x="1457425" y="1106705"/>
                <a:ext cx="182746" cy="18274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50" name="Oval 49">
                <a:extLst>
                  <a:ext uri="{FF2B5EF4-FFF2-40B4-BE49-F238E27FC236}">
                    <a16:creationId xmlns:a16="http://schemas.microsoft.com/office/drawing/2014/main" id="{FB943EB9-B100-A973-6B10-00AADCF8EC43}"/>
                  </a:ext>
                </a:extLst>
              </p:cNvPr>
              <p:cNvSpPr/>
              <p:nvPr/>
            </p:nvSpPr>
            <p:spPr>
              <a:xfrm>
                <a:off x="1457425" y="1826202"/>
                <a:ext cx="182746" cy="18274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51" name="Oval 50">
                <a:extLst>
                  <a:ext uri="{FF2B5EF4-FFF2-40B4-BE49-F238E27FC236}">
                    <a16:creationId xmlns:a16="http://schemas.microsoft.com/office/drawing/2014/main" id="{5C9C81DB-04B6-9D0A-AB68-C2642D13BD24}"/>
                  </a:ext>
                </a:extLst>
              </p:cNvPr>
              <p:cNvSpPr/>
              <p:nvPr/>
            </p:nvSpPr>
            <p:spPr>
              <a:xfrm>
                <a:off x="1457425" y="2278486"/>
                <a:ext cx="182746" cy="18274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&gt;</a:t>
                </a:r>
              </a:p>
            </p:txBody>
          </p:sp>
          <p:sp>
            <p:nvSpPr>
              <p:cNvPr id="52" name="Oval 51">
                <a:extLst>
                  <a:ext uri="{FF2B5EF4-FFF2-40B4-BE49-F238E27FC236}">
                    <a16:creationId xmlns:a16="http://schemas.microsoft.com/office/drawing/2014/main" id="{DF0F098D-2D06-5911-E575-0AB470487F55}"/>
                  </a:ext>
                </a:extLst>
              </p:cNvPr>
              <p:cNvSpPr/>
              <p:nvPr/>
            </p:nvSpPr>
            <p:spPr>
              <a:xfrm>
                <a:off x="1457425" y="3192886"/>
                <a:ext cx="182746" cy="18274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53" name="Oval 52">
                <a:extLst>
                  <a:ext uri="{FF2B5EF4-FFF2-40B4-BE49-F238E27FC236}">
                    <a16:creationId xmlns:a16="http://schemas.microsoft.com/office/drawing/2014/main" id="{45C94B38-8242-295A-03AE-3C97123D8A5C}"/>
                  </a:ext>
                </a:extLst>
              </p:cNvPr>
              <p:cNvSpPr/>
              <p:nvPr/>
            </p:nvSpPr>
            <p:spPr>
              <a:xfrm>
                <a:off x="1457425" y="4107286"/>
                <a:ext cx="182746" cy="18274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54" name="Oval 53">
                <a:extLst>
                  <a:ext uri="{FF2B5EF4-FFF2-40B4-BE49-F238E27FC236}">
                    <a16:creationId xmlns:a16="http://schemas.microsoft.com/office/drawing/2014/main" id="{A56F3A45-408E-3E49-83BC-665EDBAF6F6B}"/>
                  </a:ext>
                </a:extLst>
              </p:cNvPr>
              <p:cNvSpPr/>
              <p:nvPr/>
            </p:nvSpPr>
            <p:spPr>
              <a:xfrm>
                <a:off x="1457425" y="3650086"/>
                <a:ext cx="182746" cy="18274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&gt;</a:t>
                </a:r>
              </a:p>
            </p:txBody>
          </p:sp>
          <p:sp>
            <p:nvSpPr>
              <p:cNvPr id="55" name="Oval 54">
                <a:extLst>
                  <a:ext uri="{FF2B5EF4-FFF2-40B4-BE49-F238E27FC236}">
                    <a16:creationId xmlns:a16="http://schemas.microsoft.com/office/drawing/2014/main" id="{D2DA8CC9-6158-C297-E9ED-CA0C0E6F82B0}"/>
                  </a:ext>
                </a:extLst>
              </p:cNvPr>
              <p:cNvSpPr/>
              <p:nvPr/>
            </p:nvSpPr>
            <p:spPr>
              <a:xfrm>
                <a:off x="1457425" y="746957"/>
                <a:ext cx="182746" cy="18274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&gt;</a:t>
                </a:r>
              </a:p>
            </p:txBody>
          </p:sp>
        </p:grpSp>
        <p:sp>
          <p:nvSpPr>
            <p:cNvPr id="69" name="Oval 68">
              <a:extLst>
                <a:ext uri="{FF2B5EF4-FFF2-40B4-BE49-F238E27FC236}">
                  <a16:creationId xmlns:a16="http://schemas.microsoft.com/office/drawing/2014/main" id="{755DA615-2239-FD20-E50E-A99102E853AC}"/>
                </a:ext>
              </a:extLst>
            </p:cNvPr>
            <p:cNvSpPr/>
            <p:nvPr/>
          </p:nvSpPr>
          <p:spPr>
            <a:xfrm>
              <a:off x="7226578" y="2730770"/>
              <a:ext cx="182746" cy="182746"/>
            </a:xfrm>
            <a:prstGeom prst="ellipse">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&gt;</a:t>
              </a:r>
            </a:p>
          </p:txBody>
        </p:sp>
      </p:grpSp>
    </p:spTree>
    <p:extLst>
      <p:ext uri="{BB962C8B-B14F-4D97-AF65-F5344CB8AC3E}">
        <p14:creationId xmlns:p14="http://schemas.microsoft.com/office/powerpoint/2010/main" val="352224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1DF4CE-C8E3-3CE3-73B0-9ECFB90B53F3}"/>
              </a:ext>
            </a:extLst>
          </p:cNvPr>
          <p:cNvSpPr>
            <a:spLocks noGrp="1"/>
          </p:cNvSpPr>
          <p:nvPr>
            <p:ph type="title"/>
          </p:nvPr>
        </p:nvSpPr>
        <p:spPr>
          <a:noFill/>
          <a:ln>
            <a:noFill/>
          </a:ln>
        </p:spPr>
        <p:txBody>
          <a:bodyPr spcFirstLastPara="1" wrap="square" lIns="91425" tIns="91425" rIns="91425" bIns="91425" anchor="t" anchorCtr="0">
            <a:normAutofit/>
          </a:bodyPr>
          <a:lstStyle/>
          <a:p>
            <a:r>
              <a:rPr lang="en-GB" sz="1100" b="1" dirty="0"/>
              <a:t>Our research shows the emergence of three basic models, established and experimental, which are or can be used to meet environmental objectives.</a:t>
            </a:r>
          </a:p>
        </p:txBody>
      </p:sp>
      <p:sp>
        <p:nvSpPr>
          <p:cNvPr id="4" name="Rectangle 3">
            <a:extLst>
              <a:ext uri="{FF2B5EF4-FFF2-40B4-BE49-F238E27FC236}">
                <a16:creationId xmlns:a16="http://schemas.microsoft.com/office/drawing/2014/main" id="{BB1BDBED-2A87-07DE-2CD7-D3A8EA60923A}"/>
              </a:ext>
            </a:extLst>
          </p:cNvPr>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6</a:t>
            </a:r>
          </a:p>
        </p:txBody>
      </p:sp>
      <p:sp>
        <p:nvSpPr>
          <p:cNvPr id="444" name="Rectangle 443">
            <a:extLst>
              <a:ext uri="{FF2B5EF4-FFF2-40B4-BE49-F238E27FC236}">
                <a16:creationId xmlns:a16="http://schemas.microsoft.com/office/drawing/2014/main" id="{B86591AE-1B25-B90E-343D-B6437A464CC4}"/>
              </a:ext>
            </a:extLst>
          </p:cNvPr>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7</a:t>
            </a:r>
          </a:p>
        </p:txBody>
      </p:sp>
      <p:grpSp>
        <p:nvGrpSpPr>
          <p:cNvPr id="10" name="Group 9">
            <a:extLst>
              <a:ext uri="{FF2B5EF4-FFF2-40B4-BE49-F238E27FC236}">
                <a16:creationId xmlns:a16="http://schemas.microsoft.com/office/drawing/2014/main" id="{2BF010D8-3A9C-F350-7D43-E141D3DEE0F8}"/>
              </a:ext>
            </a:extLst>
          </p:cNvPr>
          <p:cNvGrpSpPr/>
          <p:nvPr/>
        </p:nvGrpSpPr>
        <p:grpSpPr>
          <a:xfrm>
            <a:off x="354597" y="752991"/>
            <a:ext cx="2653562" cy="371855"/>
            <a:chOff x="323555" y="970531"/>
            <a:chExt cx="2483504" cy="371855"/>
          </a:xfrm>
        </p:grpSpPr>
        <p:sp>
          <p:nvSpPr>
            <p:cNvPr id="7" name="Rectangle: Rounded Corners 6">
              <a:extLst>
                <a:ext uri="{FF2B5EF4-FFF2-40B4-BE49-F238E27FC236}">
                  <a16:creationId xmlns:a16="http://schemas.microsoft.com/office/drawing/2014/main" id="{441302D9-1F19-E866-CF5B-5E392482BF18}"/>
                </a:ext>
              </a:extLst>
            </p:cNvPr>
            <p:cNvSpPr/>
            <p:nvPr/>
          </p:nvSpPr>
          <p:spPr>
            <a:xfrm>
              <a:off x="463315" y="970531"/>
              <a:ext cx="2343744" cy="37185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a:solidFill>
                    <a:schemeClr val="tx1"/>
                  </a:solidFill>
                </a:rPr>
                <a:t>      </a:t>
              </a:r>
              <a:r>
                <a:rPr lang="en-GB" sz="800">
                  <a:solidFill>
                    <a:schemeClr val="tx1"/>
                  </a:solidFill>
                </a:rPr>
                <a:t>Accumulated Savings &amp; Credit Associations</a:t>
              </a:r>
            </a:p>
          </p:txBody>
        </p:sp>
        <p:sp>
          <p:nvSpPr>
            <p:cNvPr id="8" name="Oval 7">
              <a:extLst>
                <a:ext uri="{FF2B5EF4-FFF2-40B4-BE49-F238E27FC236}">
                  <a16:creationId xmlns:a16="http://schemas.microsoft.com/office/drawing/2014/main" id="{7DA2C14F-9AEE-A25D-81A9-B69EB8C30277}"/>
                </a:ext>
              </a:extLst>
            </p:cNvPr>
            <p:cNvSpPr/>
            <p:nvPr/>
          </p:nvSpPr>
          <p:spPr>
            <a:xfrm>
              <a:off x="323555" y="982386"/>
              <a:ext cx="336929" cy="360000"/>
            </a:xfrm>
            <a:prstGeom prst="ellipse">
              <a:avLst/>
            </a:prstGeom>
            <a:solidFill>
              <a:srgbClr val="0A75AF"/>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grpSp>
      <p:sp>
        <p:nvSpPr>
          <p:cNvPr id="11" name="Rectangle: Rounded Corners 10">
            <a:extLst>
              <a:ext uri="{FF2B5EF4-FFF2-40B4-BE49-F238E27FC236}">
                <a16:creationId xmlns:a16="http://schemas.microsoft.com/office/drawing/2014/main" id="{D802A0E2-7F84-628F-1B6D-219D66060491}"/>
              </a:ext>
            </a:extLst>
          </p:cNvPr>
          <p:cNvSpPr/>
          <p:nvPr/>
        </p:nvSpPr>
        <p:spPr>
          <a:xfrm>
            <a:off x="3231998" y="1188628"/>
            <a:ext cx="2628000" cy="3680880"/>
          </a:xfrm>
          <a:prstGeom prst="roundRect">
            <a:avLst>
              <a:gd name="adj" fmla="val 2343"/>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F382AD69-14BD-DDCD-6344-5A455252BB0C}"/>
              </a:ext>
            </a:extLst>
          </p:cNvPr>
          <p:cNvSpPr/>
          <p:nvPr/>
        </p:nvSpPr>
        <p:spPr>
          <a:xfrm>
            <a:off x="380159" y="1188627"/>
            <a:ext cx="2628000" cy="3680880"/>
          </a:xfrm>
          <a:prstGeom prst="roundRect">
            <a:avLst>
              <a:gd name="adj" fmla="val 2343"/>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DD5BB89-2630-EC03-818E-72DE3A6915DA}"/>
              </a:ext>
            </a:extLst>
          </p:cNvPr>
          <p:cNvSpPr/>
          <p:nvPr/>
        </p:nvSpPr>
        <p:spPr>
          <a:xfrm>
            <a:off x="6083837" y="1188627"/>
            <a:ext cx="2628000" cy="3680879"/>
          </a:xfrm>
          <a:prstGeom prst="roundRect">
            <a:avLst>
              <a:gd name="adj" fmla="val 2343"/>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 16">
            <a:extLst>
              <a:ext uri="{FF2B5EF4-FFF2-40B4-BE49-F238E27FC236}">
                <a16:creationId xmlns:a16="http://schemas.microsoft.com/office/drawing/2014/main" id="{E26A24B1-661F-76ED-E2A2-2D888632A17F}"/>
              </a:ext>
            </a:extLst>
          </p:cNvPr>
          <p:cNvGrpSpPr/>
          <p:nvPr/>
        </p:nvGrpSpPr>
        <p:grpSpPr>
          <a:xfrm>
            <a:off x="3184752" y="742678"/>
            <a:ext cx="2675246" cy="375209"/>
            <a:chOff x="323555" y="967177"/>
            <a:chExt cx="2585030" cy="375209"/>
          </a:xfrm>
        </p:grpSpPr>
        <p:sp>
          <p:nvSpPr>
            <p:cNvPr id="18" name="Rectangle: Rounded Corners 17">
              <a:extLst>
                <a:ext uri="{FF2B5EF4-FFF2-40B4-BE49-F238E27FC236}">
                  <a16:creationId xmlns:a16="http://schemas.microsoft.com/office/drawing/2014/main" id="{995F245F-9739-CF79-DE41-2B2B42EC496C}"/>
                </a:ext>
              </a:extLst>
            </p:cNvPr>
            <p:cNvSpPr/>
            <p:nvPr/>
          </p:nvSpPr>
          <p:spPr>
            <a:xfrm>
              <a:off x="463316" y="970531"/>
              <a:ext cx="2445269" cy="37185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a:solidFill>
                    <a:schemeClr val="tx1"/>
                  </a:solidFill>
                </a:rPr>
                <a:t>      </a:t>
              </a:r>
              <a:r>
                <a:rPr lang="en-GB" sz="800">
                  <a:solidFill>
                    <a:schemeClr val="tx1"/>
                  </a:solidFill>
                </a:rPr>
                <a:t>Community Eco-Credit Groups</a:t>
              </a:r>
            </a:p>
          </p:txBody>
        </p:sp>
        <p:sp>
          <p:nvSpPr>
            <p:cNvPr id="19" name="Oval 18">
              <a:extLst>
                <a:ext uri="{FF2B5EF4-FFF2-40B4-BE49-F238E27FC236}">
                  <a16:creationId xmlns:a16="http://schemas.microsoft.com/office/drawing/2014/main" id="{314B3F63-84CD-828A-DD53-37F6E7736EFC}"/>
                </a:ext>
              </a:extLst>
            </p:cNvPr>
            <p:cNvSpPr/>
            <p:nvPr/>
          </p:nvSpPr>
          <p:spPr>
            <a:xfrm>
              <a:off x="323555" y="967177"/>
              <a:ext cx="347860" cy="360000"/>
            </a:xfrm>
            <a:prstGeom prst="ellipse">
              <a:avLst/>
            </a:prstGeom>
            <a:solidFill>
              <a:srgbClr val="16A085"/>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grpSp>
      <p:grpSp>
        <p:nvGrpSpPr>
          <p:cNvPr id="21" name="Group 20">
            <a:extLst>
              <a:ext uri="{FF2B5EF4-FFF2-40B4-BE49-F238E27FC236}">
                <a16:creationId xmlns:a16="http://schemas.microsoft.com/office/drawing/2014/main" id="{1D00A259-246F-12C1-442E-65042B7F1FBD}"/>
              </a:ext>
            </a:extLst>
          </p:cNvPr>
          <p:cNvGrpSpPr/>
          <p:nvPr/>
        </p:nvGrpSpPr>
        <p:grpSpPr>
          <a:xfrm>
            <a:off x="5970383" y="746032"/>
            <a:ext cx="2741453" cy="371855"/>
            <a:chOff x="323555" y="970531"/>
            <a:chExt cx="2649004" cy="371855"/>
          </a:xfrm>
        </p:grpSpPr>
        <p:sp>
          <p:nvSpPr>
            <p:cNvPr id="22" name="Rectangle: Rounded Corners 21">
              <a:extLst>
                <a:ext uri="{FF2B5EF4-FFF2-40B4-BE49-F238E27FC236}">
                  <a16:creationId xmlns:a16="http://schemas.microsoft.com/office/drawing/2014/main" id="{89038094-8F0C-F24E-00ED-777791008823}"/>
                </a:ext>
              </a:extLst>
            </p:cNvPr>
            <p:cNvSpPr/>
            <p:nvPr/>
          </p:nvSpPr>
          <p:spPr>
            <a:xfrm>
              <a:off x="463315" y="970531"/>
              <a:ext cx="2509244" cy="37185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b="1">
                  <a:solidFill>
                    <a:schemeClr val="tx1"/>
                  </a:solidFill>
                </a:rPr>
                <a:t>      </a:t>
              </a:r>
              <a:r>
                <a:rPr lang="en-GB" sz="800">
                  <a:solidFill>
                    <a:schemeClr val="tx1"/>
                  </a:solidFill>
                </a:rPr>
                <a:t>Emergency Funds</a:t>
              </a:r>
            </a:p>
          </p:txBody>
        </p:sp>
        <p:sp>
          <p:nvSpPr>
            <p:cNvPr id="23" name="Oval 22">
              <a:extLst>
                <a:ext uri="{FF2B5EF4-FFF2-40B4-BE49-F238E27FC236}">
                  <a16:creationId xmlns:a16="http://schemas.microsoft.com/office/drawing/2014/main" id="{CD824B94-718C-E060-39F3-26B695F88715}"/>
                </a:ext>
              </a:extLst>
            </p:cNvPr>
            <p:cNvSpPr/>
            <p:nvPr/>
          </p:nvSpPr>
          <p:spPr>
            <a:xfrm>
              <a:off x="323555" y="982386"/>
              <a:ext cx="347860" cy="360000"/>
            </a:xfrm>
            <a:prstGeom prst="ellipse">
              <a:avLst/>
            </a:prstGeom>
            <a:solidFill>
              <a:srgbClr val="F39C1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800"/>
            </a:p>
          </p:txBody>
        </p:sp>
      </p:grpSp>
      <p:cxnSp>
        <p:nvCxnSpPr>
          <p:cNvPr id="26" name="Straight Connector 25">
            <a:extLst>
              <a:ext uri="{FF2B5EF4-FFF2-40B4-BE49-F238E27FC236}">
                <a16:creationId xmlns:a16="http://schemas.microsoft.com/office/drawing/2014/main" id="{5508F258-771D-D619-1840-DC2A58FC95B9}"/>
              </a:ext>
            </a:extLst>
          </p:cNvPr>
          <p:cNvCxnSpPr>
            <a:cxnSpLocks/>
          </p:cNvCxnSpPr>
          <p:nvPr/>
        </p:nvCxnSpPr>
        <p:spPr>
          <a:xfrm>
            <a:off x="697420" y="3576720"/>
            <a:ext cx="1993479" cy="0"/>
          </a:xfrm>
          <a:prstGeom prst="line">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27" name="Straight Connector 26">
            <a:extLst>
              <a:ext uri="{FF2B5EF4-FFF2-40B4-BE49-F238E27FC236}">
                <a16:creationId xmlns:a16="http://schemas.microsoft.com/office/drawing/2014/main" id="{45207858-6B0E-2E83-7F2E-F611ACC01BBB}"/>
              </a:ext>
            </a:extLst>
          </p:cNvPr>
          <p:cNvCxnSpPr>
            <a:cxnSpLocks/>
          </p:cNvCxnSpPr>
          <p:nvPr/>
        </p:nvCxnSpPr>
        <p:spPr>
          <a:xfrm>
            <a:off x="3549259" y="3576720"/>
            <a:ext cx="1993479" cy="0"/>
          </a:xfrm>
          <a:prstGeom prst="line">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6CCD98EC-D65F-5906-45FC-07B13398B388}"/>
              </a:ext>
            </a:extLst>
          </p:cNvPr>
          <p:cNvCxnSpPr>
            <a:cxnSpLocks/>
          </p:cNvCxnSpPr>
          <p:nvPr/>
        </p:nvCxnSpPr>
        <p:spPr>
          <a:xfrm>
            <a:off x="6401098" y="3576720"/>
            <a:ext cx="1993479" cy="0"/>
          </a:xfrm>
          <a:prstGeom prst="line">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9" name="TextBox 28">
            <a:extLst>
              <a:ext uri="{FF2B5EF4-FFF2-40B4-BE49-F238E27FC236}">
                <a16:creationId xmlns:a16="http://schemas.microsoft.com/office/drawing/2014/main" id="{819DC7C4-81E0-B069-0B80-48DE2CA3D22B}"/>
              </a:ext>
            </a:extLst>
          </p:cNvPr>
          <p:cNvSpPr txBox="1"/>
          <p:nvPr/>
        </p:nvSpPr>
        <p:spPr>
          <a:xfrm>
            <a:off x="354597" y="3580252"/>
            <a:ext cx="2431178" cy="1200329"/>
          </a:xfrm>
          <a:prstGeom prst="rect">
            <a:avLst/>
          </a:prstGeom>
          <a:noFill/>
        </p:spPr>
        <p:txBody>
          <a:bodyPr wrap="square" rtlCol="0">
            <a:spAutoFit/>
          </a:bodyPr>
          <a:lstStyle/>
          <a:p>
            <a:r>
              <a:rPr lang="en-GB" sz="800" b="1" dirty="0">
                <a:solidFill>
                  <a:srgbClr val="0A75AF"/>
                </a:solidFill>
              </a:rPr>
              <a:t>Funding mechanism</a:t>
            </a:r>
            <a:r>
              <a:rPr lang="en-GB" sz="800" dirty="0"/>
              <a:t>: Member deposits</a:t>
            </a:r>
          </a:p>
          <a:p>
            <a:r>
              <a:rPr lang="en-GB" sz="800" b="1" dirty="0">
                <a:solidFill>
                  <a:srgbClr val="0A75AF"/>
                </a:solidFill>
              </a:rPr>
              <a:t>Environmental mechanism: </a:t>
            </a:r>
            <a:r>
              <a:rPr lang="en-GB" sz="800" dirty="0"/>
              <a:t>Training and/or encouragement to use savings and loans to invest in sustainable production technologies and systems. </a:t>
            </a:r>
          </a:p>
          <a:p>
            <a:r>
              <a:rPr lang="en-GB" sz="800" b="1" dirty="0">
                <a:solidFill>
                  <a:srgbClr val="0A75AF"/>
                </a:solidFill>
              </a:rPr>
              <a:t>Variations: </a:t>
            </a:r>
            <a:r>
              <a:rPr lang="en-GB" sz="800" dirty="0"/>
              <a:t>Many NGOs have evolved their own branded versions of the basic Village Savings and Loans Methodology.</a:t>
            </a:r>
          </a:p>
          <a:p>
            <a:r>
              <a:rPr lang="en-GB" sz="800" b="1" dirty="0">
                <a:solidFill>
                  <a:srgbClr val="0A75AF"/>
                </a:solidFill>
              </a:rPr>
              <a:t>Status:</a:t>
            </a:r>
            <a:r>
              <a:rPr lang="en-GB" sz="800" dirty="0"/>
              <a:t> Well established.</a:t>
            </a:r>
          </a:p>
        </p:txBody>
      </p:sp>
      <p:sp>
        <p:nvSpPr>
          <p:cNvPr id="31" name="TextBox 30">
            <a:extLst>
              <a:ext uri="{FF2B5EF4-FFF2-40B4-BE49-F238E27FC236}">
                <a16:creationId xmlns:a16="http://schemas.microsoft.com/office/drawing/2014/main" id="{BD25714F-9D8E-9C83-1D7E-292DFBC5807D}"/>
              </a:ext>
            </a:extLst>
          </p:cNvPr>
          <p:cNvSpPr txBox="1"/>
          <p:nvPr/>
        </p:nvSpPr>
        <p:spPr>
          <a:xfrm>
            <a:off x="3184752" y="3659651"/>
            <a:ext cx="2431178" cy="1323439"/>
          </a:xfrm>
          <a:prstGeom prst="rect">
            <a:avLst/>
          </a:prstGeom>
          <a:noFill/>
        </p:spPr>
        <p:txBody>
          <a:bodyPr wrap="square" rtlCol="0">
            <a:spAutoFit/>
          </a:bodyPr>
          <a:lstStyle/>
          <a:p>
            <a:r>
              <a:rPr lang="en-GB" sz="800" b="1" dirty="0">
                <a:solidFill>
                  <a:srgbClr val="16A085"/>
                </a:solidFill>
              </a:rPr>
              <a:t>Funding mechanism: </a:t>
            </a:r>
            <a:r>
              <a:rPr lang="en-GB" sz="800" dirty="0"/>
              <a:t>Grant capitalisation</a:t>
            </a:r>
          </a:p>
          <a:p>
            <a:r>
              <a:rPr lang="en-GB" sz="800" b="1" dirty="0">
                <a:solidFill>
                  <a:srgbClr val="16A085"/>
                </a:solidFill>
              </a:rPr>
              <a:t>Environmental mechanism: </a:t>
            </a:r>
            <a:r>
              <a:rPr lang="en-GB" sz="800" dirty="0"/>
              <a:t>Environmental action is required by loan terms. Financial incentives are recycled as loans are repaid.</a:t>
            </a:r>
          </a:p>
          <a:p>
            <a:r>
              <a:rPr lang="en-GB" sz="800" b="1" dirty="0">
                <a:solidFill>
                  <a:srgbClr val="16A085"/>
                </a:solidFill>
              </a:rPr>
              <a:t>Variations: </a:t>
            </a:r>
            <a:r>
              <a:rPr lang="en-GB" sz="800" dirty="0"/>
              <a:t>the method is built as principles, and all groups decide their own fund and environmental terms. Implementing organisations have adapted the method in each use case.</a:t>
            </a:r>
          </a:p>
          <a:p>
            <a:r>
              <a:rPr lang="en-GB" sz="800" b="1" dirty="0">
                <a:solidFill>
                  <a:srgbClr val="16A085"/>
                </a:solidFill>
              </a:rPr>
              <a:t>Status:</a:t>
            </a:r>
            <a:r>
              <a:rPr lang="en-GB" sz="800" dirty="0">
                <a:solidFill>
                  <a:srgbClr val="16A085"/>
                </a:solidFill>
              </a:rPr>
              <a:t> </a:t>
            </a:r>
            <a:r>
              <a:rPr lang="en-GB" sz="800" dirty="0"/>
              <a:t>Emerging</a:t>
            </a:r>
          </a:p>
          <a:p>
            <a:endParaRPr lang="en-GB" sz="800" dirty="0"/>
          </a:p>
        </p:txBody>
      </p:sp>
      <p:sp>
        <p:nvSpPr>
          <p:cNvPr id="32" name="TextBox 31">
            <a:extLst>
              <a:ext uri="{FF2B5EF4-FFF2-40B4-BE49-F238E27FC236}">
                <a16:creationId xmlns:a16="http://schemas.microsoft.com/office/drawing/2014/main" id="{22579815-3D24-EE94-711B-8249593D8C3C}"/>
              </a:ext>
            </a:extLst>
          </p:cNvPr>
          <p:cNvSpPr txBox="1"/>
          <p:nvPr/>
        </p:nvSpPr>
        <p:spPr>
          <a:xfrm>
            <a:off x="6045683" y="3640923"/>
            <a:ext cx="2431178" cy="830997"/>
          </a:xfrm>
          <a:prstGeom prst="rect">
            <a:avLst/>
          </a:prstGeom>
          <a:noFill/>
        </p:spPr>
        <p:txBody>
          <a:bodyPr wrap="square" rtlCol="0">
            <a:spAutoFit/>
          </a:bodyPr>
          <a:lstStyle/>
          <a:p>
            <a:r>
              <a:rPr lang="en-GB" sz="800" b="1" dirty="0">
                <a:solidFill>
                  <a:srgbClr val="F39C12"/>
                </a:solidFill>
              </a:rPr>
              <a:t>Funding mechanism: </a:t>
            </a:r>
            <a:r>
              <a:rPr lang="en-GB" sz="800" dirty="0"/>
              <a:t>Member deposits.</a:t>
            </a:r>
          </a:p>
          <a:p>
            <a:r>
              <a:rPr lang="en-GB" sz="800" b="1" dirty="0">
                <a:solidFill>
                  <a:srgbClr val="F39C12"/>
                </a:solidFill>
              </a:rPr>
              <a:t>Environmental mechanism: </a:t>
            </a:r>
            <a:r>
              <a:rPr lang="en-GB" sz="800" dirty="0"/>
              <a:t>pay out against risk event, storm, drought etc. </a:t>
            </a:r>
          </a:p>
          <a:p>
            <a:r>
              <a:rPr lang="en-GB" sz="800" b="1" dirty="0">
                <a:solidFill>
                  <a:srgbClr val="F39C12"/>
                </a:solidFill>
              </a:rPr>
              <a:t>Variations: </a:t>
            </a:r>
            <a:r>
              <a:rPr lang="en-GB" sz="800" dirty="0"/>
              <a:t>Most groups are flexible in how the fund is used according to need.</a:t>
            </a:r>
          </a:p>
          <a:p>
            <a:r>
              <a:rPr lang="en-GB" sz="800" b="1" dirty="0">
                <a:solidFill>
                  <a:srgbClr val="F39C12"/>
                </a:solidFill>
              </a:rPr>
              <a:t>Status: </a:t>
            </a:r>
            <a:r>
              <a:rPr lang="en-GB" sz="800" dirty="0"/>
              <a:t>Emerging </a:t>
            </a:r>
          </a:p>
        </p:txBody>
      </p:sp>
      <p:grpSp>
        <p:nvGrpSpPr>
          <p:cNvPr id="61" name="Group 60">
            <a:extLst>
              <a:ext uri="{FF2B5EF4-FFF2-40B4-BE49-F238E27FC236}">
                <a16:creationId xmlns:a16="http://schemas.microsoft.com/office/drawing/2014/main" id="{0B9D9E4F-A6CB-22FB-78B3-7802797289AF}"/>
              </a:ext>
            </a:extLst>
          </p:cNvPr>
          <p:cNvGrpSpPr/>
          <p:nvPr/>
        </p:nvGrpSpPr>
        <p:grpSpPr>
          <a:xfrm>
            <a:off x="429471" y="1299685"/>
            <a:ext cx="2529377" cy="2155107"/>
            <a:chOff x="464749" y="1380565"/>
            <a:chExt cx="2529377" cy="2155107"/>
          </a:xfrm>
        </p:grpSpPr>
        <p:grpSp>
          <p:nvGrpSpPr>
            <p:cNvPr id="33" name="Group 32">
              <a:extLst>
                <a:ext uri="{FF2B5EF4-FFF2-40B4-BE49-F238E27FC236}">
                  <a16:creationId xmlns:a16="http://schemas.microsoft.com/office/drawing/2014/main" id="{3C268FF9-85A0-15CF-288D-6C68780B9961}"/>
                </a:ext>
              </a:extLst>
            </p:cNvPr>
            <p:cNvGrpSpPr/>
            <p:nvPr/>
          </p:nvGrpSpPr>
          <p:grpSpPr>
            <a:xfrm>
              <a:off x="464749" y="1380565"/>
              <a:ext cx="2529377" cy="202301"/>
              <a:chOff x="4644830" y="1889490"/>
              <a:chExt cx="2529377" cy="202301"/>
            </a:xfrm>
          </p:grpSpPr>
          <p:sp>
            <p:nvSpPr>
              <p:cNvPr id="34" name="Rectangle: Rounded Corners 33">
                <a:extLst>
                  <a:ext uri="{FF2B5EF4-FFF2-40B4-BE49-F238E27FC236}">
                    <a16:creationId xmlns:a16="http://schemas.microsoft.com/office/drawing/2014/main" id="{E2939018-ACF6-7261-161D-F3778B3575B0}"/>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Groups are formed of 15-30 members</a:t>
                </a:r>
              </a:p>
            </p:txBody>
          </p:sp>
          <p:sp>
            <p:nvSpPr>
              <p:cNvPr id="35" name="Oval 34">
                <a:extLst>
                  <a:ext uri="{FF2B5EF4-FFF2-40B4-BE49-F238E27FC236}">
                    <a16:creationId xmlns:a16="http://schemas.microsoft.com/office/drawing/2014/main" id="{7EBA988D-ABF7-5CC0-0DCB-DF697F04E46A}"/>
                  </a:ext>
                </a:extLst>
              </p:cNvPr>
              <p:cNvSpPr/>
              <p:nvPr/>
            </p:nvSpPr>
            <p:spPr>
              <a:xfrm>
                <a:off x="4644830" y="1895128"/>
                <a:ext cx="182746" cy="182746"/>
              </a:xfrm>
              <a:prstGeom prst="ellipse">
                <a:avLst/>
              </a:prstGeom>
              <a:solidFill>
                <a:srgbClr val="0A75A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solidFill>
                      <a:schemeClr val="bg1"/>
                    </a:solidFill>
                  </a:rPr>
                  <a:t>1</a:t>
                </a:r>
              </a:p>
            </p:txBody>
          </p:sp>
        </p:grpSp>
        <p:grpSp>
          <p:nvGrpSpPr>
            <p:cNvPr id="43" name="Group 42">
              <a:extLst>
                <a:ext uri="{FF2B5EF4-FFF2-40B4-BE49-F238E27FC236}">
                  <a16:creationId xmlns:a16="http://schemas.microsoft.com/office/drawing/2014/main" id="{4EE21517-9F0A-9785-8ED4-59B25E38B709}"/>
                </a:ext>
              </a:extLst>
            </p:cNvPr>
            <p:cNvGrpSpPr/>
            <p:nvPr/>
          </p:nvGrpSpPr>
          <p:grpSpPr>
            <a:xfrm>
              <a:off x="464749" y="1704792"/>
              <a:ext cx="2529377" cy="202301"/>
              <a:chOff x="4644830" y="1889490"/>
              <a:chExt cx="2529377" cy="202301"/>
            </a:xfrm>
          </p:grpSpPr>
          <p:sp>
            <p:nvSpPr>
              <p:cNvPr id="44" name="Rectangle: Rounded Corners 43">
                <a:extLst>
                  <a:ext uri="{FF2B5EF4-FFF2-40B4-BE49-F238E27FC236}">
                    <a16:creationId xmlns:a16="http://schemas.microsoft.com/office/drawing/2014/main" id="{5B6C2B0E-0EA4-09EA-AD12-863AD4DBC367}"/>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Members make regular savings in a group</a:t>
                </a:r>
              </a:p>
            </p:txBody>
          </p:sp>
          <p:sp>
            <p:nvSpPr>
              <p:cNvPr id="45" name="Oval 44">
                <a:extLst>
                  <a:ext uri="{FF2B5EF4-FFF2-40B4-BE49-F238E27FC236}">
                    <a16:creationId xmlns:a16="http://schemas.microsoft.com/office/drawing/2014/main" id="{2C6B505B-543E-C125-B8DB-726491C4178D}"/>
                  </a:ext>
                </a:extLst>
              </p:cNvPr>
              <p:cNvSpPr/>
              <p:nvPr/>
            </p:nvSpPr>
            <p:spPr>
              <a:xfrm>
                <a:off x="4644830" y="1895128"/>
                <a:ext cx="182746" cy="182746"/>
              </a:xfrm>
              <a:prstGeom prst="ellipse">
                <a:avLst/>
              </a:prstGeom>
              <a:solidFill>
                <a:srgbClr val="0A75A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solidFill>
                      <a:schemeClr val="bg1"/>
                    </a:solidFill>
                  </a:rPr>
                  <a:t>2</a:t>
                </a:r>
              </a:p>
            </p:txBody>
          </p:sp>
        </p:grpSp>
        <p:grpSp>
          <p:nvGrpSpPr>
            <p:cNvPr id="46" name="Group 45">
              <a:extLst>
                <a:ext uri="{FF2B5EF4-FFF2-40B4-BE49-F238E27FC236}">
                  <a16:creationId xmlns:a16="http://schemas.microsoft.com/office/drawing/2014/main" id="{8B64CC73-752D-BD91-9ED5-3AB101210A3E}"/>
                </a:ext>
              </a:extLst>
            </p:cNvPr>
            <p:cNvGrpSpPr/>
            <p:nvPr/>
          </p:nvGrpSpPr>
          <p:grpSpPr>
            <a:xfrm>
              <a:off x="464749" y="2029019"/>
              <a:ext cx="2529377" cy="202301"/>
              <a:chOff x="4644830" y="1889490"/>
              <a:chExt cx="2529377" cy="202301"/>
            </a:xfrm>
          </p:grpSpPr>
          <p:sp>
            <p:nvSpPr>
              <p:cNvPr id="47" name="Rectangle: Rounded Corners 46">
                <a:extLst>
                  <a:ext uri="{FF2B5EF4-FFF2-40B4-BE49-F238E27FC236}">
                    <a16:creationId xmlns:a16="http://schemas.microsoft.com/office/drawing/2014/main" id="{12A6EF86-A785-6130-B14C-C52DE29880E3}"/>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Shares are issued according to deposit size</a:t>
                </a:r>
              </a:p>
            </p:txBody>
          </p:sp>
          <p:sp>
            <p:nvSpPr>
              <p:cNvPr id="48" name="Oval 47">
                <a:extLst>
                  <a:ext uri="{FF2B5EF4-FFF2-40B4-BE49-F238E27FC236}">
                    <a16:creationId xmlns:a16="http://schemas.microsoft.com/office/drawing/2014/main" id="{395A0C97-4130-3485-F6CA-A4AE997A8FA4}"/>
                  </a:ext>
                </a:extLst>
              </p:cNvPr>
              <p:cNvSpPr/>
              <p:nvPr/>
            </p:nvSpPr>
            <p:spPr>
              <a:xfrm>
                <a:off x="4644830" y="1895128"/>
                <a:ext cx="182746" cy="182746"/>
              </a:xfrm>
              <a:prstGeom prst="ellipse">
                <a:avLst/>
              </a:prstGeom>
              <a:solidFill>
                <a:srgbClr val="0A75A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solidFill>
                      <a:schemeClr val="bg1"/>
                    </a:solidFill>
                  </a:rPr>
                  <a:t>3</a:t>
                </a:r>
              </a:p>
            </p:txBody>
          </p:sp>
        </p:grpSp>
        <p:grpSp>
          <p:nvGrpSpPr>
            <p:cNvPr id="49" name="Group 48">
              <a:extLst>
                <a:ext uri="{FF2B5EF4-FFF2-40B4-BE49-F238E27FC236}">
                  <a16:creationId xmlns:a16="http://schemas.microsoft.com/office/drawing/2014/main" id="{63653E83-67B3-3892-6163-421595887E7D}"/>
                </a:ext>
              </a:extLst>
            </p:cNvPr>
            <p:cNvGrpSpPr/>
            <p:nvPr/>
          </p:nvGrpSpPr>
          <p:grpSpPr>
            <a:xfrm>
              <a:off x="464749" y="2353246"/>
              <a:ext cx="2529377" cy="202301"/>
              <a:chOff x="4644830" y="1889490"/>
              <a:chExt cx="2529377" cy="202301"/>
            </a:xfrm>
          </p:grpSpPr>
          <p:sp>
            <p:nvSpPr>
              <p:cNvPr id="50" name="Rectangle: Rounded Corners 49">
                <a:extLst>
                  <a:ext uri="{FF2B5EF4-FFF2-40B4-BE49-F238E27FC236}">
                    <a16:creationId xmlns:a16="http://schemas.microsoft.com/office/drawing/2014/main" id="{7A1B7870-1C36-C42B-74EF-F1A67F0F9333}"/>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As deposits increase, credit is issued to members</a:t>
                </a:r>
              </a:p>
            </p:txBody>
          </p:sp>
          <p:sp>
            <p:nvSpPr>
              <p:cNvPr id="51" name="Oval 50">
                <a:extLst>
                  <a:ext uri="{FF2B5EF4-FFF2-40B4-BE49-F238E27FC236}">
                    <a16:creationId xmlns:a16="http://schemas.microsoft.com/office/drawing/2014/main" id="{06F8FBD0-84F2-8D62-B6FF-4823C1A62520}"/>
                  </a:ext>
                </a:extLst>
              </p:cNvPr>
              <p:cNvSpPr/>
              <p:nvPr/>
            </p:nvSpPr>
            <p:spPr>
              <a:xfrm>
                <a:off x="4644830" y="1895128"/>
                <a:ext cx="182746" cy="182746"/>
              </a:xfrm>
              <a:prstGeom prst="ellipse">
                <a:avLst/>
              </a:prstGeom>
              <a:solidFill>
                <a:srgbClr val="0A75A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solidFill>
                      <a:schemeClr val="bg1"/>
                    </a:solidFill>
                  </a:rPr>
                  <a:t>4</a:t>
                </a:r>
              </a:p>
            </p:txBody>
          </p:sp>
        </p:grpSp>
        <p:grpSp>
          <p:nvGrpSpPr>
            <p:cNvPr id="52" name="Group 51">
              <a:extLst>
                <a:ext uri="{FF2B5EF4-FFF2-40B4-BE49-F238E27FC236}">
                  <a16:creationId xmlns:a16="http://schemas.microsoft.com/office/drawing/2014/main" id="{9F248B32-3559-C5E0-4995-711B5D442D5C}"/>
                </a:ext>
              </a:extLst>
            </p:cNvPr>
            <p:cNvGrpSpPr/>
            <p:nvPr/>
          </p:nvGrpSpPr>
          <p:grpSpPr>
            <a:xfrm>
              <a:off x="464749" y="2677473"/>
              <a:ext cx="2529377" cy="202301"/>
              <a:chOff x="4644830" y="1889490"/>
              <a:chExt cx="2529377" cy="202301"/>
            </a:xfrm>
          </p:grpSpPr>
          <p:sp>
            <p:nvSpPr>
              <p:cNvPr id="53" name="Rectangle: Rounded Corners 52">
                <a:extLst>
                  <a:ext uri="{FF2B5EF4-FFF2-40B4-BE49-F238E27FC236}">
                    <a16:creationId xmlns:a16="http://schemas.microsoft.com/office/drawing/2014/main" id="{04672D94-6ADC-D504-EA65-2FC65903A8EC}"/>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As deposits increase, credit issued to members</a:t>
                </a:r>
              </a:p>
            </p:txBody>
          </p:sp>
          <p:sp>
            <p:nvSpPr>
              <p:cNvPr id="54" name="Oval 53">
                <a:extLst>
                  <a:ext uri="{FF2B5EF4-FFF2-40B4-BE49-F238E27FC236}">
                    <a16:creationId xmlns:a16="http://schemas.microsoft.com/office/drawing/2014/main" id="{B64C0FD1-1543-8D0B-CE8E-0F99DFEA9E5E}"/>
                  </a:ext>
                </a:extLst>
              </p:cNvPr>
              <p:cNvSpPr/>
              <p:nvPr/>
            </p:nvSpPr>
            <p:spPr>
              <a:xfrm>
                <a:off x="4644830" y="1895128"/>
                <a:ext cx="182746" cy="182746"/>
              </a:xfrm>
              <a:prstGeom prst="ellipse">
                <a:avLst/>
              </a:prstGeom>
              <a:solidFill>
                <a:srgbClr val="0A75A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solidFill>
                      <a:schemeClr val="bg1"/>
                    </a:solidFill>
                  </a:rPr>
                  <a:t>5</a:t>
                </a:r>
              </a:p>
            </p:txBody>
          </p:sp>
        </p:grpSp>
        <p:grpSp>
          <p:nvGrpSpPr>
            <p:cNvPr id="55" name="Group 54">
              <a:extLst>
                <a:ext uri="{FF2B5EF4-FFF2-40B4-BE49-F238E27FC236}">
                  <a16:creationId xmlns:a16="http://schemas.microsoft.com/office/drawing/2014/main" id="{D9A9526F-93BD-64EA-22A8-9B7C5CAB3A87}"/>
                </a:ext>
              </a:extLst>
            </p:cNvPr>
            <p:cNvGrpSpPr/>
            <p:nvPr/>
          </p:nvGrpSpPr>
          <p:grpSpPr>
            <a:xfrm>
              <a:off x="464749" y="3001700"/>
              <a:ext cx="2529377" cy="202301"/>
              <a:chOff x="4644830" y="1889490"/>
              <a:chExt cx="2529377" cy="202301"/>
            </a:xfrm>
          </p:grpSpPr>
          <p:sp>
            <p:nvSpPr>
              <p:cNvPr id="56" name="Rectangle: Rounded Corners 55">
                <a:extLst>
                  <a:ext uri="{FF2B5EF4-FFF2-40B4-BE49-F238E27FC236}">
                    <a16:creationId xmlns:a16="http://schemas.microsoft.com/office/drawing/2014/main" id="{0E4CE18B-37F0-5F25-E4D5-1DE1732D1535}"/>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The fund is wound up (usually) annually</a:t>
                </a:r>
              </a:p>
            </p:txBody>
          </p:sp>
          <p:sp>
            <p:nvSpPr>
              <p:cNvPr id="57" name="Oval 56">
                <a:extLst>
                  <a:ext uri="{FF2B5EF4-FFF2-40B4-BE49-F238E27FC236}">
                    <a16:creationId xmlns:a16="http://schemas.microsoft.com/office/drawing/2014/main" id="{A1ADD3AF-2E1F-83F6-289C-DD8B0117F905}"/>
                  </a:ext>
                </a:extLst>
              </p:cNvPr>
              <p:cNvSpPr/>
              <p:nvPr/>
            </p:nvSpPr>
            <p:spPr>
              <a:xfrm>
                <a:off x="4644830" y="1895128"/>
                <a:ext cx="182746" cy="182746"/>
              </a:xfrm>
              <a:prstGeom prst="ellipse">
                <a:avLst/>
              </a:prstGeom>
              <a:solidFill>
                <a:srgbClr val="0A75A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solidFill>
                      <a:schemeClr val="bg1"/>
                    </a:solidFill>
                  </a:rPr>
                  <a:t>6</a:t>
                </a:r>
              </a:p>
            </p:txBody>
          </p:sp>
        </p:grpSp>
        <p:grpSp>
          <p:nvGrpSpPr>
            <p:cNvPr id="58" name="Group 57">
              <a:extLst>
                <a:ext uri="{FF2B5EF4-FFF2-40B4-BE49-F238E27FC236}">
                  <a16:creationId xmlns:a16="http://schemas.microsoft.com/office/drawing/2014/main" id="{C42356C5-AF61-096E-4C1F-116320367255}"/>
                </a:ext>
              </a:extLst>
            </p:cNvPr>
            <p:cNvGrpSpPr/>
            <p:nvPr/>
          </p:nvGrpSpPr>
          <p:grpSpPr>
            <a:xfrm>
              <a:off x="464749" y="3325927"/>
              <a:ext cx="2517323" cy="209745"/>
              <a:chOff x="4644830" y="1895128"/>
              <a:chExt cx="2517323" cy="209745"/>
            </a:xfrm>
          </p:grpSpPr>
          <p:sp>
            <p:nvSpPr>
              <p:cNvPr id="59" name="Rectangle: Rounded Corners 58">
                <a:extLst>
                  <a:ext uri="{FF2B5EF4-FFF2-40B4-BE49-F238E27FC236}">
                    <a16:creationId xmlns:a16="http://schemas.microsoft.com/office/drawing/2014/main" id="{44D14268-D284-97D4-EC83-36E0ADCA0E62}"/>
                  </a:ext>
                </a:extLst>
              </p:cNvPr>
              <p:cNvSpPr/>
              <p:nvPr/>
            </p:nvSpPr>
            <p:spPr>
              <a:xfrm>
                <a:off x="4750153" y="1902572"/>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Distributions are made according to share stakes</a:t>
                </a:r>
              </a:p>
            </p:txBody>
          </p:sp>
          <p:sp>
            <p:nvSpPr>
              <p:cNvPr id="60" name="Oval 59">
                <a:extLst>
                  <a:ext uri="{FF2B5EF4-FFF2-40B4-BE49-F238E27FC236}">
                    <a16:creationId xmlns:a16="http://schemas.microsoft.com/office/drawing/2014/main" id="{B043274D-AF51-4D79-5846-B9E2EAB4412E}"/>
                  </a:ext>
                </a:extLst>
              </p:cNvPr>
              <p:cNvSpPr/>
              <p:nvPr/>
            </p:nvSpPr>
            <p:spPr>
              <a:xfrm>
                <a:off x="4644830" y="1895128"/>
                <a:ext cx="182746" cy="182746"/>
              </a:xfrm>
              <a:prstGeom prst="ellipse">
                <a:avLst/>
              </a:prstGeom>
              <a:solidFill>
                <a:srgbClr val="0A75A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solidFill>
                      <a:schemeClr val="bg1"/>
                    </a:solidFill>
                  </a:rPr>
                  <a:t>7</a:t>
                </a:r>
              </a:p>
            </p:txBody>
          </p:sp>
        </p:grpSp>
      </p:grpSp>
      <p:grpSp>
        <p:nvGrpSpPr>
          <p:cNvPr id="62" name="Group 61">
            <a:extLst>
              <a:ext uri="{FF2B5EF4-FFF2-40B4-BE49-F238E27FC236}">
                <a16:creationId xmlns:a16="http://schemas.microsoft.com/office/drawing/2014/main" id="{0522755E-974A-8766-E439-21F26A6123B8}"/>
              </a:ext>
            </a:extLst>
          </p:cNvPr>
          <p:cNvGrpSpPr/>
          <p:nvPr/>
        </p:nvGrpSpPr>
        <p:grpSpPr>
          <a:xfrm>
            <a:off x="3281309" y="1310961"/>
            <a:ext cx="2529377" cy="2155107"/>
            <a:chOff x="464749" y="1380565"/>
            <a:chExt cx="2529377" cy="2155107"/>
          </a:xfrm>
        </p:grpSpPr>
        <p:grpSp>
          <p:nvGrpSpPr>
            <p:cNvPr id="63" name="Group 62">
              <a:extLst>
                <a:ext uri="{FF2B5EF4-FFF2-40B4-BE49-F238E27FC236}">
                  <a16:creationId xmlns:a16="http://schemas.microsoft.com/office/drawing/2014/main" id="{6B5F9EF4-EABC-21FA-7C65-D076C18A1288}"/>
                </a:ext>
              </a:extLst>
            </p:cNvPr>
            <p:cNvGrpSpPr/>
            <p:nvPr/>
          </p:nvGrpSpPr>
          <p:grpSpPr>
            <a:xfrm>
              <a:off x="464749" y="1380565"/>
              <a:ext cx="2529377" cy="202301"/>
              <a:chOff x="4644830" y="1889490"/>
              <a:chExt cx="2529377" cy="202301"/>
            </a:xfrm>
          </p:grpSpPr>
          <p:sp>
            <p:nvSpPr>
              <p:cNvPr id="402" name="Rectangle: Rounded Corners 401">
                <a:extLst>
                  <a:ext uri="{FF2B5EF4-FFF2-40B4-BE49-F238E27FC236}">
                    <a16:creationId xmlns:a16="http://schemas.microsoft.com/office/drawing/2014/main" id="{D985B71B-CC2E-8C71-9E8A-7244B0493C35}"/>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Groups of 15-30 members are recruited.</a:t>
                </a:r>
              </a:p>
            </p:txBody>
          </p:sp>
          <p:sp>
            <p:nvSpPr>
              <p:cNvPr id="403" name="Oval 402">
                <a:extLst>
                  <a:ext uri="{FF2B5EF4-FFF2-40B4-BE49-F238E27FC236}">
                    <a16:creationId xmlns:a16="http://schemas.microsoft.com/office/drawing/2014/main" id="{05A2992E-1DBB-2967-D071-6ED8D23C8A55}"/>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1</a:t>
                </a:r>
              </a:p>
            </p:txBody>
          </p:sp>
        </p:grpSp>
        <p:grpSp>
          <p:nvGrpSpPr>
            <p:cNvPr id="384" name="Group 383">
              <a:extLst>
                <a:ext uri="{FF2B5EF4-FFF2-40B4-BE49-F238E27FC236}">
                  <a16:creationId xmlns:a16="http://schemas.microsoft.com/office/drawing/2014/main" id="{101738BE-6127-53E6-16CF-0D81BB4DB0FB}"/>
                </a:ext>
              </a:extLst>
            </p:cNvPr>
            <p:cNvGrpSpPr/>
            <p:nvPr/>
          </p:nvGrpSpPr>
          <p:grpSpPr>
            <a:xfrm>
              <a:off x="464749" y="1704792"/>
              <a:ext cx="2529377" cy="202301"/>
              <a:chOff x="4644830" y="1889490"/>
              <a:chExt cx="2529377" cy="202301"/>
            </a:xfrm>
          </p:grpSpPr>
          <p:sp>
            <p:nvSpPr>
              <p:cNvPr id="400" name="Rectangle: Rounded Corners 399">
                <a:extLst>
                  <a:ext uri="{FF2B5EF4-FFF2-40B4-BE49-F238E27FC236}">
                    <a16:creationId xmlns:a16="http://schemas.microsoft.com/office/drawing/2014/main" id="{D1DDACAF-4463-BB64-ECD2-1361B2D107FC}"/>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Groups can be existing or newly formed.</a:t>
                </a:r>
              </a:p>
            </p:txBody>
          </p:sp>
          <p:sp>
            <p:nvSpPr>
              <p:cNvPr id="401" name="Oval 400">
                <a:extLst>
                  <a:ext uri="{FF2B5EF4-FFF2-40B4-BE49-F238E27FC236}">
                    <a16:creationId xmlns:a16="http://schemas.microsoft.com/office/drawing/2014/main" id="{BE6FE37C-5027-72D5-AEB1-B6E47A85D753}"/>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2</a:t>
                </a:r>
              </a:p>
            </p:txBody>
          </p:sp>
        </p:grpSp>
        <p:grpSp>
          <p:nvGrpSpPr>
            <p:cNvPr id="385" name="Group 384">
              <a:extLst>
                <a:ext uri="{FF2B5EF4-FFF2-40B4-BE49-F238E27FC236}">
                  <a16:creationId xmlns:a16="http://schemas.microsoft.com/office/drawing/2014/main" id="{7B2F3756-31C3-E61A-2BD8-55D8C6455547}"/>
                </a:ext>
              </a:extLst>
            </p:cNvPr>
            <p:cNvGrpSpPr/>
            <p:nvPr/>
          </p:nvGrpSpPr>
          <p:grpSpPr>
            <a:xfrm>
              <a:off x="464749" y="2029019"/>
              <a:ext cx="2529377" cy="202301"/>
              <a:chOff x="4644830" y="1889490"/>
              <a:chExt cx="2529377" cy="202301"/>
            </a:xfrm>
          </p:grpSpPr>
          <p:sp>
            <p:nvSpPr>
              <p:cNvPr id="398" name="Rectangle: Rounded Corners 397">
                <a:extLst>
                  <a:ext uri="{FF2B5EF4-FFF2-40B4-BE49-F238E27FC236}">
                    <a16:creationId xmlns:a16="http://schemas.microsoft.com/office/drawing/2014/main" id="{87D73CDC-6341-32A6-076B-FE49DDDDBCB3}"/>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Groups agree fund terms and ecological objectives.</a:t>
                </a:r>
              </a:p>
            </p:txBody>
          </p:sp>
          <p:sp>
            <p:nvSpPr>
              <p:cNvPr id="399" name="Oval 398">
                <a:extLst>
                  <a:ext uri="{FF2B5EF4-FFF2-40B4-BE49-F238E27FC236}">
                    <a16:creationId xmlns:a16="http://schemas.microsoft.com/office/drawing/2014/main" id="{12601244-C6B7-E740-73BF-ABD226B26FF0}"/>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3</a:t>
                </a:r>
              </a:p>
            </p:txBody>
          </p:sp>
        </p:grpSp>
        <p:grpSp>
          <p:nvGrpSpPr>
            <p:cNvPr id="386" name="Group 385">
              <a:extLst>
                <a:ext uri="{FF2B5EF4-FFF2-40B4-BE49-F238E27FC236}">
                  <a16:creationId xmlns:a16="http://schemas.microsoft.com/office/drawing/2014/main" id="{C76B9EE8-A50D-DC18-BAEA-5285FCF9DC9D}"/>
                </a:ext>
              </a:extLst>
            </p:cNvPr>
            <p:cNvGrpSpPr/>
            <p:nvPr/>
          </p:nvGrpSpPr>
          <p:grpSpPr>
            <a:xfrm>
              <a:off x="464749" y="2353246"/>
              <a:ext cx="2529377" cy="202301"/>
              <a:chOff x="4644830" y="1889490"/>
              <a:chExt cx="2529377" cy="202301"/>
            </a:xfrm>
          </p:grpSpPr>
          <p:sp>
            <p:nvSpPr>
              <p:cNvPr id="396" name="Rectangle: Rounded Corners 395">
                <a:extLst>
                  <a:ext uri="{FF2B5EF4-FFF2-40B4-BE49-F238E27FC236}">
                    <a16:creationId xmlns:a16="http://schemas.microsoft.com/office/drawing/2014/main" id="{13815A2C-6F32-6DC6-82C7-C1E6C87AD864}"/>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Groups are capitalised with $1-1.5K/group.</a:t>
                </a:r>
              </a:p>
            </p:txBody>
          </p:sp>
          <p:sp>
            <p:nvSpPr>
              <p:cNvPr id="397" name="Oval 396">
                <a:extLst>
                  <a:ext uri="{FF2B5EF4-FFF2-40B4-BE49-F238E27FC236}">
                    <a16:creationId xmlns:a16="http://schemas.microsoft.com/office/drawing/2014/main" id="{BCDB73C4-F1CD-D63E-8A3B-0DD3F90CEE0C}"/>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4</a:t>
                </a:r>
              </a:p>
            </p:txBody>
          </p:sp>
        </p:grpSp>
        <p:grpSp>
          <p:nvGrpSpPr>
            <p:cNvPr id="387" name="Group 386">
              <a:extLst>
                <a:ext uri="{FF2B5EF4-FFF2-40B4-BE49-F238E27FC236}">
                  <a16:creationId xmlns:a16="http://schemas.microsoft.com/office/drawing/2014/main" id="{F821D56E-184E-7436-154E-447A65E889DE}"/>
                </a:ext>
              </a:extLst>
            </p:cNvPr>
            <p:cNvGrpSpPr/>
            <p:nvPr/>
          </p:nvGrpSpPr>
          <p:grpSpPr>
            <a:xfrm>
              <a:off x="464749" y="2677473"/>
              <a:ext cx="2529377" cy="202301"/>
              <a:chOff x="4644830" y="1889490"/>
              <a:chExt cx="2529377" cy="202301"/>
            </a:xfrm>
          </p:grpSpPr>
          <p:sp>
            <p:nvSpPr>
              <p:cNvPr id="394" name="Rectangle: Rounded Corners 393">
                <a:extLst>
                  <a:ext uri="{FF2B5EF4-FFF2-40B4-BE49-F238E27FC236}">
                    <a16:creationId xmlns:a16="http://schemas.microsoft.com/office/drawing/2014/main" id="{A2695338-9C95-AE53-D88A-3D30F970895A}"/>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dirty="0">
                    <a:solidFill>
                      <a:schemeClr val="tx1"/>
                    </a:solidFill>
                  </a:rPr>
                  <a:t>Loans are issued to members</a:t>
                </a:r>
              </a:p>
            </p:txBody>
          </p:sp>
          <p:sp>
            <p:nvSpPr>
              <p:cNvPr id="395" name="Oval 394">
                <a:extLst>
                  <a:ext uri="{FF2B5EF4-FFF2-40B4-BE49-F238E27FC236}">
                    <a16:creationId xmlns:a16="http://schemas.microsoft.com/office/drawing/2014/main" id="{94FDD9E1-F58E-6185-CA96-05F84240CF59}"/>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5</a:t>
                </a:r>
              </a:p>
            </p:txBody>
          </p:sp>
        </p:grpSp>
        <p:grpSp>
          <p:nvGrpSpPr>
            <p:cNvPr id="388" name="Group 387">
              <a:extLst>
                <a:ext uri="{FF2B5EF4-FFF2-40B4-BE49-F238E27FC236}">
                  <a16:creationId xmlns:a16="http://schemas.microsoft.com/office/drawing/2014/main" id="{31D8964D-01C7-B1A9-7DA3-F1283A5F7F0E}"/>
                </a:ext>
              </a:extLst>
            </p:cNvPr>
            <p:cNvGrpSpPr/>
            <p:nvPr/>
          </p:nvGrpSpPr>
          <p:grpSpPr>
            <a:xfrm>
              <a:off x="464749" y="3001700"/>
              <a:ext cx="2529377" cy="202301"/>
              <a:chOff x="4644830" y="1889490"/>
              <a:chExt cx="2529377" cy="202301"/>
            </a:xfrm>
          </p:grpSpPr>
          <p:sp>
            <p:nvSpPr>
              <p:cNvPr id="392" name="Rectangle: Rounded Corners 391">
                <a:extLst>
                  <a:ext uri="{FF2B5EF4-FFF2-40B4-BE49-F238E27FC236}">
                    <a16:creationId xmlns:a16="http://schemas.microsoft.com/office/drawing/2014/main" id="{DC54B15D-B296-A1E9-BBA6-5D0223F82864}"/>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Loans include requirements for ecological actions.</a:t>
                </a:r>
              </a:p>
            </p:txBody>
          </p:sp>
          <p:sp>
            <p:nvSpPr>
              <p:cNvPr id="393" name="Oval 392">
                <a:extLst>
                  <a:ext uri="{FF2B5EF4-FFF2-40B4-BE49-F238E27FC236}">
                    <a16:creationId xmlns:a16="http://schemas.microsoft.com/office/drawing/2014/main" id="{F3C57319-7644-DEF0-A4CC-EB5C72B897C2}"/>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6</a:t>
                </a:r>
              </a:p>
            </p:txBody>
          </p:sp>
        </p:grpSp>
        <p:grpSp>
          <p:nvGrpSpPr>
            <p:cNvPr id="389" name="Group 388">
              <a:extLst>
                <a:ext uri="{FF2B5EF4-FFF2-40B4-BE49-F238E27FC236}">
                  <a16:creationId xmlns:a16="http://schemas.microsoft.com/office/drawing/2014/main" id="{7DA1F0E4-3F1C-C707-DC58-4173CF052C76}"/>
                </a:ext>
              </a:extLst>
            </p:cNvPr>
            <p:cNvGrpSpPr/>
            <p:nvPr/>
          </p:nvGrpSpPr>
          <p:grpSpPr>
            <a:xfrm>
              <a:off x="464749" y="3325927"/>
              <a:ext cx="2517323" cy="209745"/>
              <a:chOff x="4644830" y="1895128"/>
              <a:chExt cx="2517323" cy="209745"/>
            </a:xfrm>
          </p:grpSpPr>
          <p:sp>
            <p:nvSpPr>
              <p:cNvPr id="390" name="Rectangle: Rounded Corners 389">
                <a:extLst>
                  <a:ext uri="{FF2B5EF4-FFF2-40B4-BE49-F238E27FC236}">
                    <a16:creationId xmlns:a16="http://schemas.microsoft.com/office/drawing/2014/main" id="{ACF6771B-9037-88A1-24E3-CF257FE79564}"/>
                  </a:ext>
                </a:extLst>
              </p:cNvPr>
              <p:cNvSpPr/>
              <p:nvPr/>
            </p:nvSpPr>
            <p:spPr>
              <a:xfrm>
                <a:off x="4750153" y="1902572"/>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But are otherwise unrestricted in use. </a:t>
                </a:r>
              </a:p>
            </p:txBody>
          </p:sp>
          <p:sp>
            <p:nvSpPr>
              <p:cNvPr id="391" name="Oval 390">
                <a:extLst>
                  <a:ext uri="{FF2B5EF4-FFF2-40B4-BE49-F238E27FC236}">
                    <a16:creationId xmlns:a16="http://schemas.microsoft.com/office/drawing/2014/main" id="{A47858ED-F6AC-668A-5E80-48662E127594}"/>
                  </a:ext>
                </a:extLst>
              </p:cNvPr>
              <p:cNvSpPr/>
              <p:nvPr/>
            </p:nvSpPr>
            <p:spPr>
              <a:xfrm>
                <a:off x="4644830" y="1895128"/>
                <a:ext cx="182746" cy="182746"/>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7</a:t>
                </a:r>
              </a:p>
            </p:txBody>
          </p:sp>
        </p:grpSp>
      </p:grpSp>
      <p:grpSp>
        <p:nvGrpSpPr>
          <p:cNvPr id="404" name="Group 403">
            <a:extLst>
              <a:ext uri="{FF2B5EF4-FFF2-40B4-BE49-F238E27FC236}">
                <a16:creationId xmlns:a16="http://schemas.microsoft.com/office/drawing/2014/main" id="{21052469-7D14-5155-83E8-97E17E8841AB}"/>
              </a:ext>
            </a:extLst>
          </p:cNvPr>
          <p:cNvGrpSpPr/>
          <p:nvPr/>
        </p:nvGrpSpPr>
        <p:grpSpPr>
          <a:xfrm>
            <a:off x="6115021" y="1305323"/>
            <a:ext cx="2529377" cy="1499209"/>
            <a:chOff x="464749" y="1380565"/>
            <a:chExt cx="2529377" cy="1499209"/>
          </a:xfrm>
        </p:grpSpPr>
        <p:grpSp>
          <p:nvGrpSpPr>
            <p:cNvPr id="405" name="Group 404">
              <a:extLst>
                <a:ext uri="{FF2B5EF4-FFF2-40B4-BE49-F238E27FC236}">
                  <a16:creationId xmlns:a16="http://schemas.microsoft.com/office/drawing/2014/main" id="{7ED64140-874C-6529-98D3-699BF83156AF}"/>
                </a:ext>
              </a:extLst>
            </p:cNvPr>
            <p:cNvGrpSpPr/>
            <p:nvPr/>
          </p:nvGrpSpPr>
          <p:grpSpPr>
            <a:xfrm>
              <a:off x="464749" y="1380565"/>
              <a:ext cx="2529377" cy="202301"/>
              <a:chOff x="4644830" y="1889490"/>
              <a:chExt cx="2529377" cy="202301"/>
            </a:xfrm>
          </p:grpSpPr>
          <p:sp>
            <p:nvSpPr>
              <p:cNvPr id="424" name="Rectangle: Rounded Corners 423">
                <a:extLst>
                  <a:ext uri="{FF2B5EF4-FFF2-40B4-BE49-F238E27FC236}">
                    <a16:creationId xmlns:a16="http://schemas.microsoft.com/office/drawing/2014/main" id="{FEFCDDE0-AAA0-B7F5-9618-5B2C45BAD516}"/>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Existing groups of 15-30 members. </a:t>
                </a:r>
              </a:p>
            </p:txBody>
          </p:sp>
          <p:sp>
            <p:nvSpPr>
              <p:cNvPr id="425" name="Oval 424">
                <a:extLst>
                  <a:ext uri="{FF2B5EF4-FFF2-40B4-BE49-F238E27FC236}">
                    <a16:creationId xmlns:a16="http://schemas.microsoft.com/office/drawing/2014/main" id="{694AE101-5438-661E-FA73-A38C692AF619}"/>
                  </a:ext>
                </a:extLst>
              </p:cNvPr>
              <p:cNvSpPr/>
              <p:nvPr/>
            </p:nvSpPr>
            <p:spPr>
              <a:xfrm>
                <a:off x="4644830" y="1895128"/>
                <a:ext cx="182746" cy="182746"/>
              </a:xfrm>
              <a:prstGeom prst="ellipse">
                <a:avLst/>
              </a:prstGeom>
              <a:solidFill>
                <a:srgbClr val="F39C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1</a:t>
                </a:r>
              </a:p>
            </p:txBody>
          </p:sp>
        </p:grpSp>
        <p:grpSp>
          <p:nvGrpSpPr>
            <p:cNvPr id="406" name="Group 405">
              <a:extLst>
                <a:ext uri="{FF2B5EF4-FFF2-40B4-BE49-F238E27FC236}">
                  <a16:creationId xmlns:a16="http://schemas.microsoft.com/office/drawing/2014/main" id="{47EA833C-6B81-A0EA-1E9A-097B09D6E6B5}"/>
                </a:ext>
              </a:extLst>
            </p:cNvPr>
            <p:cNvGrpSpPr/>
            <p:nvPr/>
          </p:nvGrpSpPr>
          <p:grpSpPr>
            <a:xfrm>
              <a:off x="464749" y="1704792"/>
              <a:ext cx="2529377" cy="202301"/>
              <a:chOff x="4644830" y="1889490"/>
              <a:chExt cx="2529377" cy="202301"/>
            </a:xfrm>
          </p:grpSpPr>
          <p:sp>
            <p:nvSpPr>
              <p:cNvPr id="422" name="Rectangle: Rounded Corners 421">
                <a:extLst>
                  <a:ext uri="{FF2B5EF4-FFF2-40B4-BE49-F238E27FC236}">
                    <a16:creationId xmlns:a16="http://schemas.microsoft.com/office/drawing/2014/main" id="{BAFE49ED-153F-7C08-395B-1935227A3305}"/>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Members make regular contributions to a fund.</a:t>
                </a:r>
              </a:p>
            </p:txBody>
          </p:sp>
          <p:sp>
            <p:nvSpPr>
              <p:cNvPr id="423" name="Oval 422">
                <a:extLst>
                  <a:ext uri="{FF2B5EF4-FFF2-40B4-BE49-F238E27FC236}">
                    <a16:creationId xmlns:a16="http://schemas.microsoft.com/office/drawing/2014/main" id="{F226C3C7-6447-118D-8F29-093349340207}"/>
                  </a:ext>
                </a:extLst>
              </p:cNvPr>
              <p:cNvSpPr/>
              <p:nvPr/>
            </p:nvSpPr>
            <p:spPr>
              <a:xfrm>
                <a:off x="4644830" y="1895128"/>
                <a:ext cx="182746" cy="182746"/>
              </a:xfrm>
              <a:prstGeom prst="ellipse">
                <a:avLst/>
              </a:prstGeom>
              <a:solidFill>
                <a:srgbClr val="F39C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2</a:t>
                </a:r>
              </a:p>
            </p:txBody>
          </p:sp>
        </p:grpSp>
        <p:grpSp>
          <p:nvGrpSpPr>
            <p:cNvPr id="407" name="Group 406">
              <a:extLst>
                <a:ext uri="{FF2B5EF4-FFF2-40B4-BE49-F238E27FC236}">
                  <a16:creationId xmlns:a16="http://schemas.microsoft.com/office/drawing/2014/main" id="{7E403D60-BBF1-C61E-99BE-31CBE794339F}"/>
                </a:ext>
              </a:extLst>
            </p:cNvPr>
            <p:cNvGrpSpPr/>
            <p:nvPr/>
          </p:nvGrpSpPr>
          <p:grpSpPr>
            <a:xfrm>
              <a:off x="464749" y="2029019"/>
              <a:ext cx="2529377" cy="202301"/>
              <a:chOff x="4644830" y="1889490"/>
              <a:chExt cx="2529377" cy="202301"/>
            </a:xfrm>
          </p:grpSpPr>
          <p:sp>
            <p:nvSpPr>
              <p:cNvPr id="420" name="Rectangle: Rounded Corners 419">
                <a:extLst>
                  <a:ext uri="{FF2B5EF4-FFF2-40B4-BE49-F238E27FC236}">
                    <a16:creationId xmlns:a16="http://schemas.microsoft.com/office/drawing/2014/main" id="{A8DB952B-43C1-1BB9-83D7-0FD0EA7A3FB0}"/>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The fund accumulates. </a:t>
                </a:r>
              </a:p>
            </p:txBody>
          </p:sp>
          <p:sp>
            <p:nvSpPr>
              <p:cNvPr id="421" name="Oval 420">
                <a:extLst>
                  <a:ext uri="{FF2B5EF4-FFF2-40B4-BE49-F238E27FC236}">
                    <a16:creationId xmlns:a16="http://schemas.microsoft.com/office/drawing/2014/main" id="{CEA1DE40-2D61-8C06-78A7-ED442DE2E467}"/>
                  </a:ext>
                </a:extLst>
              </p:cNvPr>
              <p:cNvSpPr/>
              <p:nvPr/>
            </p:nvSpPr>
            <p:spPr>
              <a:xfrm>
                <a:off x="4644830" y="1895128"/>
                <a:ext cx="182746" cy="182746"/>
              </a:xfrm>
              <a:prstGeom prst="ellipse">
                <a:avLst/>
              </a:prstGeom>
              <a:solidFill>
                <a:srgbClr val="F39C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3</a:t>
                </a:r>
              </a:p>
            </p:txBody>
          </p:sp>
        </p:grpSp>
        <p:grpSp>
          <p:nvGrpSpPr>
            <p:cNvPr id="408" name="Group 407">
              <a:extLst>
                <a:ext uri="{FF2B5EF4-FFF2-40B4-BE49-F238E27FC236}">
                  <a16:creationId xmlns:a16="http://schemas.microsoft.com/office/drawing/2014/main" id="{7E711296-B0B3-7664-7A28-191E202DD516}"/>
                </a:ext>
              </a:extLst>
            </p:cNvPr>
            <p:cNvGrpSpPr/>
            <p:nvPr/>
          </p:nvGrpSpPr>
          <p:grpSpPr>
            <a:xfrm>
              <a:off x="464749" y="2353246"/>
              <a:ext cx="2529377" cy="202301"/>
              <a:chOff x="4644830" y="1889490"/>
              <a:chExt cx="2529377" cy="202301"/>
            </a:xfrm>
          </p:grpSpPr>
          <p:sp>
            <p:nvSpPr>
              <p:cNvPr id="418" name="Rectangle: Rounded Corners 417">
                <a:extLst>
                  <a:ext uri="{FF2B5EF4-FFF2-40B4-BE49-F238E27FC236}">
                    <a16:creationId xmlns:a16="http://schemas.microsoft.com/office/drawing/2014/main" id="{34501445-D446-4CC6-A3A5-A74E66B14429}"/>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And is used to pay out against defined events. </a:t>
                </a:r>
              </a:p>
            </p:txBody>
          </p:sp>
          <p:sp>
            <p:nvSpPr>
              <p:cNvPr id="419" name="Oval 418">
                <a:extLst>
                  <a:ext uri="{FF2B5EF4-FFF2-40B4-BE49-F238E27FC236}">
                    <a16:creationId xmlns:a16="http://schemas.microsoft.com/office/drawing/2014/main" id="{4C873C6B-6402-4FFC-2965-71BDE37F803D}"/>
                  </a:ext>
                </a:extLst>
              </p:cNvPr>
              <p:cNvSpPr/>
              <p:nvPr/>
            </p:nvSpPr>
            <p:spPr>
              <a:xfrm>
                <a:off x="4644830" y="1895128"/>
                <a:ext cx="182746" cy="182746"/>
              </a:xfrm>
              <a:prstGeom prst="ellipse">
                <a:avLst/>
              </a:prstGeom>
              <a:solidFill>
                <a:srgbClr val="F39C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4</a:t>
                </a:r>
              </a:p>
            </p:txBody>
          </p:sp>
        </p:grpSp>
        <p:grpSp>
          <p:nvGrpSpPr>
            <p:cNvPr id="409" name="Group 408">
              <a:extLst>
                <a:ext uri="{FF2B5EF4-FFF2-40B4-BE49-F238E27FC236}">
                  <a16:creationId xmlns:a16="http://schemas.microsoft.com/office/drawing/2014/main" id="{EB941FD4-3E62-5A4F-3716-3C990F50B05E}"/>
                </a:ext>
              </a:extLst>
            </p:cNvPr>
            <p:cNvGrpSpPr/>
            <p:nvPr/>
          </p:nvGrpSpPr>
          <p:grpSpPr>
            <a:xfrm>
              <a:off x="464749" y="2677473"/>
              <a:ext cx="2529377" cy="202301"/>
              <a:chOff x="4644830" y="1889490"/>
              <a:chExt cx="2529377" cy="202301"/>
            </a:xfrm>
          </p:grpSpPr>
          <p:sp>
            <p:nvSpPr>
              <p:cNvPr id="416" name="Rectangle: Rounded Corners 415">
                <a:extLst>
                  <a:ext uri="{FF2B5EF4-FFF2-40B4-BE49-F238E27FC236}">
                    <a16:creationId xmlns:a16="http://schemas.microsoft.com/office/drawing/2014/main" id="{B177C21C-B8DF-494B-C91D-EF34E274DC4F}"/>
                  </a:ext>
                </a:extLst>
              </p:cNvPr>
              <p:cNvSpPr/>
              <p:nvPr/>
            </p:nvSpPr>
            <p:spPr>
              <a:xfrm>
                <a:off x="4762207" y="1889490"/>
                <a:ext cx="2412000" cy="20230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750">
                    <a:solidFill>
                      <a:schemeClr val="tx1"/>
                    </a:solidFill>
                  </a:rPr>
                  <a:t>Or for other emergencies, like crop failure.</a:t>
                </a:r>
              </a:p>
            </p:txBody>
          </p:sp>
          <p:sp>
            <p:nvSpPr>
              <p:cNvPr id="417" name="Oval 416">
                <a:extLst>
                  <a:ext uri="{FF2B5EF4-FFF2-40B4-BE49-F238E27FC236}">
                    <a16:creationId xmlns:a16="http://schemas.microsoft.com/office/drawing/2014/main" id="{FA8B1915-4AFD-C747-8725-F2C6F39BC855}"/>
                  </a:ext>
                </a:extLst>
              </p:cNvPr>
              <p:cNvSpPr/>
              <p:nvPr/>
            </p:nvSpPr>
            <p:spPr>
              <a:xfrm>
                <a:off x="4644830" y="1895128"/>
                <a:ext cx="182746" cy="182746"/>
              </a:xfrm>
              <a:prstGeom prst="ellipse">
                <a:avLst/>
              </a:prstGeom>
              <a:solidFill>
                <a:srgbClr val="F39C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a:t>5</a:t>
                </a:r>
              </a:p>
            </p:txBody>
          </p:sp>
        </p:grpSp>
      </p:grpSp>
      <p:pic>
        <p:nvPicPr>
          <p:cNvPr id="428" name="Graphic 427" descr="Sustainability with solid fill">
            <a:extLst>
              <a:ext uri="{FF2B5EF4-FFF2-40B4-BE49-F238E27FC236}">
                <a16:creationId xmlns:a16="http://schemas.microsoft.com/office/drawing/2014/main" id="{8C501B5B-2BAB-0BB3-8838-A5613ECA13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61696" y="821498"/>
            <a:ext cx="202359" cy="202359"/>
          </a:xfrm>
          <a:prstGeom prst="rect">
            <a:avLst/>
          </a:prstGeom>
        </p:spPr>
      </p:pic>
      <p:pic>
        <p:nvPicPr>
          <p:cNvPr id="430" name="Graphic 429" descr="Warning outline">
            <a:extLst>
              <a:ext uri="{FF2B5EF4-FFF2-40B4-BE49-F238E27FC236}">
                <a16:creationId xmlns:a16="http://schemas.microsoft.com/office/drawing/2014/main" id="{A93D7773-86BA-BD51-556A-162EECCA98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45683" y="827521"/>
            <a:ext cx="217158" cy="217158"/>
          </a:xfrm>
          <a:prstGeom prst="rect">
            <a:avLst/>
          </a:prstGeom>
        </p:spPr>
      </p:pic>
      <p:pic>
        <p:nvPicPr>
          <p:cNvPr id="434" name="Graphic 433" descr="Treasure chest with solid fill">
            <a:extLst>
              <a:ext uri="{FF2B5EF4-FFF2-40B4-BE49-F238E27FC236}">
                <a16:creationId xmlns:a16="http://schemas.microsoft.com/office/drawing/2014/main" id="{0DC1C34C-F2EC-9C7F-1E90-B2278C47EB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6564" y="807359"/>
            <a:ext cx="239543" cy="239543"/>
          </a:xfrm>
          <a:prstGeom prst="rect">
            <a:avLst/>
          </a:prstGeom>
        </p:spPr>
      </p:pic>
    </p:spTree>
    <p:extLst>
      <p:ext uri="{BB962C8B-B14F-4D97-AF65-F5344CB8AC3E}">
        <p14:creationId xmlns:p14="http://schemas.microsoft.com/office/powerpoint/2010/main" val="389831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921266BA-4DC2-86FF-D7B8-9D1DB8A8BD88}"/>
            </a:ext>
          </a:extLst>
        </p:cNvPr>
        <p:cNvGrpSpPr/>
        <p:nvPr/>
      </p:nvGrpSpPr>
      <p:grpSpPr>
        <a:xfrm>
          <a:off x="0" y="0"/>
          <a:ext cx="0" cy="0"/>
          <a:chOff x="0" y="0"/>
          <a:chExt cx="0" cy="0"/>
        </a:xfrm>
      </p:grpSpPr>
      <p:sp>
        <p:nvSpPr>
          <p:cNvPr id="87" name="Google Shape;87;p18">
            <a:extLst>
              <a:ext uri="{FF2B5EF4-FFF2-40B4-BE49-F238E27FC236}">
                <a16:creationId xmlns:a16="http://schemas.microsoft.com/office/drawing/2014/main" id="{F953A3C2-A42F-53A7-71BB-FA7AA68DE162}"/>
              </a:ext>
            </a:extLst>
          </p:cNvPr>
          <p:cNvSpPr txBox="1">
            <a:spLocks noGrp="1"/>
          </p:cNvSpPr>
          <p:nvPr>
            <p:ph type="title"/>
          </p:nvPr>
        </p:nvSpPr>
        <p:spPr>
          <a:xfrm>
            <a:off x="311700" y="241200"/>
            <a:ext cx="8520600" cy="572700"/>
          </a:xfrm>
          <a:prstGeom prst="rect">
            <a:avLst/>
          </a:prstGeom>
          <a:noFill/>
          <a:ln>
            <a:noFill/>
          </a:ln>
        </p:spPr>
        <p:txBody>
          <a:bodyPr spcFirstLastPara="1" wrap="square" lIns="91425" tIns="91425" rIns="91425" bIns="91425" anchor="t" anchorCtr="0">
            <a:normAutofit/>
          </a:bodyPr>
          <a:lstStyle/>
          <a:p>
            <a:r>
              <a:rPr lang="en-GB" sz="1100" b="1"/>
              <a:t>These different models replicate with considerable local adaptation across agricultural landscapes.</a:t>
            </a:r>
            <a:endParaRPr sz="1100" b="1"/>
          </a:p>
        </p:txBody>
      </p:sp>
      <p:sp>
        <p:nvSpPr>
          <p:cNvPr id="27" name="Free-form: Shape 26">
            <a:extLst>
              <a:ext uri="{FF2B5EF4-FFF2-40B4-BE49-F238E27FC236}">
                <a16:creationId xmlns:a16="http://schemas.microsoft.com/office/drawing/2014/main" id="{AB58EE10-0009-118A-917D-77BB798E4AB8}"/>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D46502E-702A-B619-7958-2BE69F50619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DCB66174-181B-CA5F-4A00-E075A308B83C}"/>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B8B78F6-5B98-2A84-D0F2-2044FDA42CC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FEC1EDCD-86FC-0940-971C-001701EAC843}"/>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D12B762F-6333-E493-7151-FD851FBAEC1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C7F642AF-7B3E-03B4-B455-719554FD1F28}"/>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9F800D9E-8734-DCB4-8B8D-187E868DA8CD}"/>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97D26F6C-ADF2-95D1-341E-F35DCCD1F736}"/>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F9588D79-E7E6-26DC-CE1E-20CBE8EE893A}"/>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84" name="Free-form: Shape 83">
            <a:extLst>
              <a:ext uri="{FF2B5EF4-FFF2-40B4-BE49-F238E27FC236}">
                <a16:creationId xmlns:a16="http://schemas.microsoft.com/office/drawing/2014/main" id="{CDDE6CDD-D4FF-C9A5-0F9B-D38428E33C4C}"/>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63BE7149-28CF-1211-37C8-C95E9BD250C1}"/>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DEECF616-EE67-6D6E-2C48-5AA4EB25EE93}"/>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95" name="Free-form: Shape 94">
            <a:extLst>
              <a:ext uri="{FF2B5EF4-FFF2-40B4-BE49-F238E27FC236}">
                <a16:creationId xmlns:a16="http://schemas.microsoft.com/office/drawing/2014/main" id="{DF0392C5-F978-0FE0-FF4E-8AD46A04D429}"/>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4516CEC0-E2B5-FAEA-5704-AD66A7DCA993}"/>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06A4758A-5FEA-9452-07F8-F324824CA2B2}"/>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74542732-7B5D-877F-380A-071E90AF2C47}"/>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14" name="Free-form: Shape 113">
            <a:extLst>
              <a:ext uri="{FF2B5EF4-FFF2-40B4-BE49-F238E27FC236}">
                <a16:creationId xmlns:a16="http://schemas.microsoft.com/office/drawing/2014/main" id="{35B1F9ED-1415-E8CB-1950-7094EEE47532}"/>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16" name="Free-form: Shape 115">
            <a:extLst>
              <a:ext uri="{FF2B5EF4-FFF2-40B4-BE49-F238E27FC236}">
                <a16:creationId xmlns:a16="http://schemas.microsoft.com/office/drawing/2014/main" id="{7374FD51-AEC7-040F-5302-391C5D7B8CCC}"/>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28" name="Free-form: Shape 127">
            <a:extLst>
              <a:ext uri="{FF2B5EF4-FFF2-40B4-BE49-F238E27FC236}">
                <a16:creationId xmlns:a16="http://schemas.microsoft.com/office/drawing/2014/main" id="{F084A963-7137-BC7F-3B55-25C825EEE0AC}"/>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CC5AA3D5-9037-213A-35CC-C26F5CFE427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6113DFC7-8806-CC82-DDBA-C61E789C4516}"/>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B88F0CF9-9A57-609F-87C5-A71F39AD7232}"/>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13DF8E81-0575-7451-9320-FC2D5728F2B0}"/>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AD9DCB9-0A87-9A32-2E42-68A5FB4D0057}"/>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58" name="Free-form: Shape 157">
            <a:extLst>
              <a:ext uri="{FF2B5EF4-FFF2-40B4-BE49-F238E27FC236}">
                <a16:creationId xmlns:a16="http://schemas.microsoft.com/office/drawing/2014/main" id="{8753DF30-342D-C69C-081E-087FA520DCE7}"/>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60" name="Free-form: Shape 159">
            <a:extLst>
              <a:ext uri="{FF2B5EF4-FFF2-40B4-BE49-F238E27FC236}">
                <a16:creationId xmlns:a16="http://schemas.microsoft.com/office/drawing/2014/main" id="{AAD8B00F-B37D-7702-3DF5-B7C9C2D027B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D942D8E4-74BE-DB2B-86E9-C0D0F7448665}"/>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22AADD5D-343E-317A-1F9A-A15ABCDEC690}"/>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7F6B1004-42EB-8A0B-2EDC-3B23AA108D66}"/>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85" name="Free-form: Shape 184">
            <a:extLst>
              <a:ext uri="{FF2B5EF4-FFF2-40B4-BE49-F238E27FC236}">
                <a16:creationId xmlns:a16="http://schemas.microsoft.com/office/drawing/2014/main" id="{F954B6C3-FB2C-D6DD-E631-F51C8F194819}"/>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97" name="Free-form: Shape 196">
            <a:extLst>
              <a:ext uri="{FF2B5EF4-FFF2-40B4-BE49-F238E27FC236}">
                <a16:creationId xmlns:a16="http://schemas.microsoft.com/office/drawing/2014/main" id="{A4835167-87AA-84E1-9BC1-BD66EF0D4F3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198" name="Free-form: Shape 197">
            <a:extLst>
              <a:ext uri="{FF2B5EF4-FFF2-40B4-BE49-F238E27FC236}">
                <a16:creationId xmlns:a16="http://schemas.microsoft.com/office/drawing/2014/main" id="{3456FC98-CF6B-C2FA-1397-089159B0B426}"/>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04" name="Free-form: Shape 203">
            <a:extLst>
              <a:ext uri="{FF2B5EF4-FFF2-40B4-BE49-F238E27FC236}">
                <a16:creationId xmlns:a16="http://schemas.microsoft.com/office/drawing/2014/main" id="{14CA3BC3-A67A-E35E-7518-94FAF249FC25}"/>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05" name="Free-form: Shape 204">
            <a:extLst>
              <a:ext uri="{FF2B5EF4-FFF2-40B4-BE49-F238E27FC236}">
                <a16:creationId xmlns:a16="http://schemas.microsoft.com/office/drawing/2014/main" id="{A1D0F77E-10E9-5D96-F7F6-0990CFD4880E}"/>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06" name="Free-form: Shape 205">
            <a:extLst>
              <a:ext uri="{FF2B5EF4-FFF2-40B4-BE49-F238E27FC236}">
                <a16:creationId xmlns:a16="http://schemas.microsoft.com/office/drawing/2014/main" id="{63FD1DA1-C5F9-C321-4638-02679A1E3704}"/>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C35DE589-0879-675D-C32A-C022F73BC7FA}"/>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50524889-77B8-78BE-8730-FA8E3DDE4635}"/>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5" name="Free-form: Shape 224">
            <a:extLst>
              <a:ext uri="{FF2B5EF4-FFF2-40B4-BE49-F238E27FC236}">
                <a16:creationId xmlns:a16="http://schemas.microsoft.com/office/drawing/2014/main" id="{73D8E981-C525-4B27-AC14-97D198305B2A}"/>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8" name="Free-form: Shape 227">
            <a:extLst>
              <a:ext uri="{FF2B5EF4-FFF2-40B4-BE49-F238E27FC236}">
                <a16:creationId xmlns:a16="http://schemas.microsoft.com/office/drawing/2014/main" id="{6C019F0A-366A-E320-2EB2-58557C68858B}"/>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29" name="Free-form: Shape 228">
            <a:extLst>
              <a:ext uri="{FF2B5EF4-FFF2-40B4-BE49-F238E27FC236}">
                <a16:creationId xmlns:a16="http://schemas.microsoft.com/office/drawing/2014/main" id="{89FCE9D3-95CC-DBA1-0100-0D94821165DE}"/>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4A940622-F979-DA09-CFE5-83F4FE834247}"/>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F74C955B-A939-BA5A-115A-08CF1EB63F7C}"/>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37" name="Free-form: Shape 236">
            <a:extLst>
              <a:ext uri="{FF2B5EF4-FFF2-40B4-BE49-F238E27FC236}">
                <a16:creationId xmlns:a16="http://schemas.microsoft.com/office/drawing/2014/main" id="{4C54443B-0587-7DA0-380A-D62EA3E7F5C1}"/>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44" name="Free-form: Shape 243">
            <a:extLst>
              <a:ext uri="{FF2B5EF4-FFF2-40B4-BE49-F238E27FC236}">
                <a16:creationId xmlns:a16="http://schemas.microsoft.com/office/drawing/2014/main" id="{A06DC0FC-C7E0-F2BE-307C-FA5EC06FF71F}"/>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5B6944CF-9CD4-92AC-BE77-8FAD3EC4C23A}"/>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ED372D58-0741-B906-4804-CD360C48A829}"/>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65" name="Free-form: Shape 264">
            <a:extLst>
              <a:ext uri="{FF2B5EF4-FFF2-40B4-BE49-F238E27FC236}">
                <a16:creationId xmlns:a16="http://schemas.microsoft.com/office/drawing/2014/main" id="{5AF2A698-C121-AB6A-D0B3-7CA4BC7495EC}"/>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75" name="Free-form: Shape 274">
            <a:extLst>
              <a:ext uri="{FF2B5EF4-FFF2-40B4-BE49-F238E27FC236}">
                <a16:creationId xmlns:a16="http://schemas.microsoft.com/office/drawing/2014/main" id="{62E0DD4A-7516-7CF7-C1E1-607016F96115}"/>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76" name="Free-form: Shape 275">
            <a:extLst>
              <a:ext uri="{FF2B5EF4-FFF2-40B4-BE49-F238E27FC236}">
                <a16:creationId xmlns:a16="http://schemas.microsoft.com/office/drawing/2014/main" id="{7F76C2BC-CA70-8EB6-08B4-2113C1C42B16}"/>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77" name="Free-form: Shape 276">
            <a:extLst>
              <a:ext uri="{FF2B5EF4-FFF2-40B4-BE49-F238E27FC236}">
                <a16:creationId xmlns:a16="http://schemas.microsoft.com/office/drawing/2014/main" id="{09067C0F-108B-A35C-6B90-933B249D9549}"/>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82" name="Free-form: Shape 281">
            <a:extLst>
              <a:ext uri="{FF2B5EF4-FFF2-40B4-BE49-F238E27FC236}">
                <a16:creationId xmlns:a16="http://schemas.microsoft.com/office/drawing/2014/main" id="{0FA9F0B1-B758-9894-405B-DE08EEC7B327}"/>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A50CEF4F-B284-F105-3793-3C1969B8F59E}"/>
              </a:ext>
            </a:extLst>
          </p:cNvPr>
          <p:cNvSpPr/>
          <p:nvPr/>
        </p:nvSpPr>
        <p:spPr>
          <a:xfrm>
            <a:off x="-61645" y="41097"/>
            <a:ext cx="9525" cy="9525"/>
          </a:xfrm>
          <a:custGeom>
            <a:avLst/>
            <a:gdLst/>
            <a:ahLst/>
            <a:cxnLst/>
            <a:rect l="l" t="t" r="r" b="b"/>
            <a:pathLst>
              <a:path w="9525" h="9525"/>
            </a:pathLst>
          </a:custGeom>
          <a:solidFill>
            <a:srgbClr val="E0E0E0"/>
          </a:solidFill>
          <a:ln w="3175" cap="flat">
            <a:solidFill>
              <a:srgbClr val="FFFFFF"/>
            </a:solidFill>
            <a:prstDash val="solid"/>
            <a:miter/>
          </a:ln>
        </p:spPr>
        <p:txBody>
          <a:bodyPr rtlCol="0" anchor="ctr"/>
          <a:lstStyle/>
          <a:p>
            <a:endParaRPr lang="en-GB"/>
          </a:p>
        </p:txBody>
      </p:sp>
      <p:sp>
        <p:nvSpPr>
          <p:cNvPr id="444" name="Rectangle 443">
            <a:extLst>
              <a:ext uri="{FF2B5EF4-FFF2-40B4-BE49-F238E27FC236}">
                <a16:creationId xmlns:a16="http://schemas.microsoft.com/office/drawing/2014/main" id="{8F5CBFBC-8EE9-5B43-5468-953125D60B92}"/>
              </a:ext>
            </a:extLst>
          </p:cNvPr>
          <p:cNvSpPr>
            <a:spLocks noGrp="1" noRot="1" noMove="1" noResize="1" noEditPoints="1" noAdjustHandles="1" noChangeArrowheads="1" noChangeShapeType="1"/>
          </p:cNvSpPr>
          <p:nvPr/>
        </p:nvSpPr>
        <p:spPr>
          <a:xfrm>
            <a:off x="8229600" y="4869508"/>
            <a:ext cx="332509" cy="273992"/>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a:t>8</a:t>
            </a:r>
          </a:p>
        </p:txBody>
      </p:sp>
      <p:sp>
        <p:nvSpPr>
          <p:cNvPr id="4" name="Rectangle: Rounded Corners 3">
            <a:extLst>
              <a:ext uri="{FF2B5EF4-FFF2-40B4-BE49-F238E27FC236}">
                <a16:creationId xmlns:a16="http://schemas.microsoft.com/office/drawing/2014/main" id="{776439B4-A62B-DCC3-DFBD-A18893460188}"/>
              </a:ext>
            </a:extLst>
          </p:cNvPr>
          <p:cNvSpPr/>
          <p:nvPr/>
        </p:nvSpPr>
        <p:spPr>
          <a:xfrm>
            <a:off x="631051" y="691303"/>
            <a:ext cx="3423600"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Case Study 1: NATURE FUNDI</a:t>
            </a:r>
          </a:p>
        </p:txBody>
      </p:sp>
      <p:sp>
        <p:nvSpPr>
          <p:cNvPr id="5" name="Oval 4">
            <a:extLst>
              <a:ext uri="{FF2B5EF4-FFF2-40B4-BE49-F238E27FC236}">
                <a16:creationId xmlns:a16="http://schemas.microsoft.com/office/drawing/2014/main" id="{5140E8D4-2E8D-F3F2-76EF-2821E5CAFE90}"/>
              </a:ext>
            </a:extLst>
          </p:cNvPr>
          <p:cNvSpPr/>
          <p:nvPr/>
        </p:nvSpPr>
        <p:spPr>
          <a:xfrm>
            <a:off x="417467" y="691304"/>
            <a:ext cx="360000" cy="360000"/>
          </a:xfrm>
          <a:prstGeom prst="ellipse">
            <a:avLst/>
          </a:prstGeom>
          <a:solidFill>
            <a:srgbClr val="34495E"/>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3" name="Table 22">
            <a:extLst>
              <a:ext uri="{FF2B5EF4-FFF2-40B4-BE49-F238E27FC236}">
                <a16:creationId xmlns:a16="http://schemas.microsoft.com/office/drawing/2014/main" id="{E4F27FDF-45B4-CA8E-22BB-7F2F7AC02F9E}"/>
              </a:ext>
            </a:extLst>
          </p:cNvPr>
          <p:cNvGraphicFramePr>
            <a:graphicFrameLocks noGrp="1"/>
          </p:cNvGraphicFramePr>
          <p:nvPr>
            <p:extLst>
              <p:ext uri="{D42A27DB-BD31-4B8C-83A1-F6EECF244321}">
                <p14:modId xmlns:p14="http://schemas.microsoft.com/office/powerpoint/2010/main" val="370551518"/>
              </p:ext>
            </p:extLst>
          </p:nvPr>
        </p:nvGraphicFramePr>
        <p:xfrm>
          <a:off x="417467" y="1205314"/>
          <a:ext cx="3780000" cy="3510626"/>
        </p:xfrm>
        <a:graphic>
          <a:graphicData uri="http://schemas.openxmlformats.org/drawingml/2006/table">
            <a:tbl>
              <a:tblPr firstRow="1" bandRow="1">
                <a:tableStyleId>{FBE496A5-39A5-4D36-864B-86C4D11E6225}</a:tableStyleId>
              </a:tblPr>
              <a:tblGrid>
                <a:gridCol w="236053">
                  <a:extLst>
                    <a:ext uri="{9D8B030D-6E8A-4147-A177-3AD203B41FA5}">
                      <a16:colId xmlns:a16="http://schemas.microsoft.com/office/drawing/2014/main" val="2047842117"/>
                    </a:ext>
                  </a:extLst>
                </a:gridCol>
                <a:gridCol w="3543947">
                  <a:extLst>
                    <a:ext uri="{9D8B030D-6E8A-4147-A177-3AD203B41FA5}">
                      <a16:colId xmlns:a16="http://schemas.microsoft.com/office/drawing/2014/main" val="2495727259"/>
                    </a:ext>
                  </a:extLst>
                </a:gridCol>
              </a:tblGrid>
              <a:tr h="411826">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a:solidFill>
                            <a:srgbClr val="34495E"/>
                          </a:solidFill>
                        </a:rPr>
                        <a:t>Location: </a:t>
                      </a:r>
                      <a:r>
                        <a:rPr lang="en-GB" sz="800" b="0" err="1">
                          <a:solidFill>
                            <a:schemeClr val="tx1"/>
                          </a:solidFill>
                        </a:rPr>
                        <a:t>Mebeya</a:t>
                      </a:r>
                      <a:r>
                        <a:rPr lang="en-GB" sz="800" b="0">
                          <a:solidFill>
                            <a:schemeClr val="tx1"/>
                          </a:solidFill>
                        </a:rPr>
                        <a:t> Region, Tanzania</a:t>
                      </a:r>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47871943"/>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a:solidFill>
                            <a:srgbClr val="34495E"/>
                          </a:solidFill>
                          <a:latin typeface="Arial"/>
                          <a:cs typeface="Arial"/>
                          <a:sym typeface="Arial"/>
                        </a:rPr>
                        <a:t>Local implementing organisation: </a:t>
                      </a:r>
                      <a:r>
                        <a:rPr lang="en-GB" sz="800"/>
                        <a:t>Rikolto Tanzania and Tanzanian Informal Microfinance Association of Practitioners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93049821"/>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a:solidFill>
                            <a:srgbClr val="34495E"/>
                          </a:solidFill>
                          <a:latin typeface="Arial"/>
                          <a:cs typeface="Arial"/>
                          <a:sym typeface="Arial"/>
                        </a:rPr>
                        <a:t>Environmental focus: </a:t>
                      </a:r>
                      <a:r>
                        <a:rPr lang="en-GB" sz="800"/>
                        <a:t>Sustainable farming practices</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5902234"/>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a:solidFill>
                            <a:srgbClr val="34495E"/>
                          </a:solidFill>
                          <a:latin typeface="Arial"/>
                          <a:cs typeface="Arial"/>
                          <a:sym typeface="Arial"/>
                        </a:rPr>
                        <a:t>Participant Numbers: </a:t>
                      </a:r>
                      <a:r>
                        <a:rPr lang="en-GB" sz="800"/>
                        <a:t>42 groups to date, c. 1,000 members.</a:t>
                      </a:r>
                    </a:p>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74619592"/>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a:solidFill>
                            <a:srgbClr val="34495E"/>
                          </a:solidFill>
                          <a:latin typeface="Arial"/>
                          <a:cs typeface="Arial"/>
                          <a:sym typeface="Arial"/>
                        </a:rPr>
                        <a:t>Financial instruments: </a:t>
                      </a:r>
                      <a:r>
                        <a:rPr lang="en-GB" sz="800"/>
                        <a:t>Community eco-credit, village savings and loans.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79597444"/>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34495E"/>
                          </a:solidFill>
                          <a:latin typeface="Arial"/>
                          <a:cs typeface="Arial"/>
                          <a:sym typeface="Arial"/>
                        </a:rPr>
                        <a:t>Summary theory of change: </a:t>
                      </a:r>
                      <a:r>
                        <a:rPr lang="en-GB" sz="800" dirty="0"/>
                        <a:t>small credit incentives towards implementation of sustainability practices, supported by market off-take of sustainable produce, contribute to more sustainable farming practices. </a:t>
                      </a: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76057184"/>
                  </a:ext>
                </a:extLst>
              </a:tr>
              <a:tr h="362015">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i="0" u="none" strike="noStrike" cap="none">
                          <a:solidFill>
                            <a:srgbClr val="34495E"/>
                          </a:solidFill>
                          <a:latin typeface="Arial"/>
                          <a:cs typeface="Arial"/>
                          <a:sym typeface="Arial"/>
                        </a:rPr>
                        <a:t>Environmental management mechanism: </a:t>
                      </a:r>
                      <a:r>
                        <a:rPr lang="en-GB" sz="800"/>
                        <a:t>access to credit drawn from a group’s community eco-credit fund is contingent on implementation of on-farm sustainable farming practices, such as use of mulch.</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81439825"/>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34495E"/>
                          </a:solidFill>
                          <a:latin typeface="Arial"/>
                          <a:cs typeface="Arial"/>
                          <a:sym typeface="Arial"/>
                        </a:rPr>
                        <a:t>Governance Mechanism: </a:t>
                      </a:r>
                      <a:r>
                        <a:rPr lang="en-GB" sz="800" b="0" dirty="0">
                          <a:solidFill>
                            <a:schemeClr val="tx1"/>
                          </a:solidFill>
                        </a:rPr>
                        <a:t>groups</a:t>
                      </a:r>
                      <a:r>
                        <a:rPr lang="en-GB" sz="800" b="1" dirty="0">
                          <a:solidFill>
                            <a:srgbClr val="E74C3C"/>
                          </a:solidFill>
                        </a:rPr>
                        <a:t> </a:t>
                      </a:r>
                      <a:r>
                        <a:rPr lang="en-GB" sz="800" dirty="0"/>
                        <a:t>are governed by elected group officers, under a constitution. Groups self-determine the focus od their environmental activities. </a:t>
                      </a:r>
                    </a:p>
                    <a:p>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94308957"/>
                  </a:ext>
                </a:extLst>
              </a:tr>
            </a:tbl>
          </a:graphicData>
        </a:graphic>
      </p:graphicFrame>
      <p:grpSp>
        <p:nvGrpSpPr>
          <p:cNvPr id="24" name="Group 23">
            <a:extLst>
              <a:ext uri="{FF2B5EF4-FFF2-40B4-BE49-F238E27FC236}">
                <a16:creationId xmlns:a16="http://schemas.microsoft.com/office/drawing/2014/main" id="{1E9A00CC-9F2C-CAE2-9EF0-4D41B0155D6F}"/>
              </a:ext>
            </a:extLst>
          </p:cNvPr>
          <p:cNvGrpSpPr/>
          <p:nvPr/>
        </p:nvGrpSpPr>
        <p:grpSpPr>
          <a:xfrm>
            <a:off x="451051" y="1205562"/>
            <a:ext cx="207604" cy="3127092"/>
            <a:chOff x="499950" y="1391922"/>
            <a:chExt cx="207604" cy="3127092"/>
          </a:xfrm>
          <a:solidFill>
            <a:srgbClr val="34495E"/>
          </a:solidFill>
        </p:grpSpPr>
        <p:sp>
          <p:nvSpPr>
            <p:cNvPr id="25" name="Oval 24">
              <a:extLst>
                <a:ext uri="{FF2B5EF4-FFF2-40B4-BE49-F238E27FC236}">
                  <a16:creationId xmlns:a16="http://schemas.microsoft.com/office/drawing/2014/main" id="{EB68BA3B-B2B8-1A66-0E10-177FC07B1691}"/>
                </a:ext>
              </a:extLst>
            </p:cNvPr>
            <p:cNvSpPr/>
            <p:nvPr/>
          </p:nvSpPr>
          <p:spPr>
            <a:xfrm>
              <a:off x="519828" y="1391922"/>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6" name="Oval 25">
              <a:extLst>
                <a:ext uri="{FF2B5EF4-FFF2-40B4-BE49-F238E27FC236}">
                  <a16:creationId xmlns:a16="http://schemas.microsoft.com/office/drawing/2014/main" id="{7E6761E7-E9B7-67F4-5A44-D3F0D6A22FBB}"/>
                </a:ext>
              </a:extLst>
            </p:cNvPr>
            <p:cNvSpPr/>
            <p:nvPr/>
          </p:nvSpPr>
          <p:spPr>
            <a:xfrm>
              <a:off x="519828" y="1815685"/>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29" name="Oval 28">
              <a:extLst>
                <a:ext uri="{FF2B5EF4-FFF2-40B4-BE49-F238E27FC236}">
                  <a16:creationId xmlns:a16="http://schemas.microsoft.com/office/drawing/2014/main" id="{AB898E8C-9B99-8818-161A-BB125F059A54}"/>
                </a:ext>
              </a:extLst>
            </p:cNvPr>
            <p:cNvSpPr/>
            <p:nvPr/>
          </p:nvSpPr>
          <p:spPr>
            <a:xfrm>
              <a:off x="519828" y="2191216"/>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0" name="Oval 29">
              <a:extLst>
                <a:ext uri="{FF2B5EF4-FFF2-40B4-BE49-F238E27FC236}">
                  <a16:creationId xmlns:a16="http://schemas.microsoft.com/office/drawing/2014/main" id="{4BD58761-9F1A-4077-56A6-75BE31104F13}"/>
                </a:ext>
              </a:extLst>
            </p:cNvPr>
            <p:cNvSpPr/>
            <p:nvPr/>
          </p:nvSpPr>
          <p:spPr>
            <a:xfrm>
              <a:off x="519828" y="2555291"/>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1" name="Oval 30">
              <a:extLst>
                <a:ext uri="{FF2B5EF4-FFF2-40B4-BE49-F238E27FC236}">
                  <a16:creationId xmlns:a16="http://schemas.microsoft.com/office/drawing/2014/main" id="{DB0C7C9A-910F-75AD-A6D3-B63E21026D47}"/>
                </a:ext>
              </a:extLst>
            </p:cNvPr>
            <p:cNvSpPr/>
            <p:nvPr/>
          </p:nvSpPr>
          <p:spPr>
            <a:xfrm>
              <a:off x="519828" y="2941652"/>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2" name="Oval 31">
              <a:extLst>
                <a:ext uri="{FF2B5EF4-FFF2-40B4-BE49-F238E27FC236}">
                  <a16:creationId xmlns:a16="http://schemas.microsoft.com/office/drawing/2014/main" id="{F434F0AB-28EA-68FA-4EF0-EF1F54244247}"/>
                </a:ext>
              </a:extLst>
            </p:cNvPr>
            <p:cNvSpPr/>
            <p:nvPr/>
          </p:nvSpPr>
          <p:spPr>
            <a:xfrm>
              <a:off x="508590" y="3313313"/>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3" name="Oval 32">
              <a:extLst>
                <a:ext uri="{FF2B5EF4-FFF2-40B4-BE49-F238E27FC236}">
                  <a16:creationId xmlns:a16="http://schemas.microsoft.com/office/drawing/2014/main" id="{E081C78A-6639-4137-2714-C5B5F8E69B8F}"/>
                </a:ext>
              </a:extLst>
            </p:cNvPr>
            <p:cNvSpPr/>
            <p:nvPr/>
          </p:nvSpPr>
          <p:spPr>
            <a:xfrm>
              <a:off x="527554" y="3872827"/>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&gt;</a:t>
              </a:r>
            </a:p>
          </p:txBody>
        </p:sp>
        <p:sp>
          <p:nvSpPr>
            <p:cNvPr id="34" name="Oval 33">
              <a:extLst>
                <a:ext uri="{FF2B5EF4-FFF2-40B4-BE49-F238E27FC236}">
                  <a16:creationId xmlns:a16="http://schemas.microsoft.com/office/drawing/2014/main" id="{5680BDB5-EF21-9AB2-F7EC-6515F17DA941}"/>
                </a:ext>
              </a:extLst>
            </p:cNvPr>
            <p:cNvSpPr/>
            <p:nvPr/>
          </p:nvSpPr>
          <p:spPr>
            <a:xfrm>
              <a:off x="499950" y="4339014"/>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&gt;</a:t>
              </a:r>
            </a:p>
          </p:txBody>
        </p:sp>
      </p:grpSp>
      <p:pic>
        <p:nvPicPr>
          <p:cNvPr id="36" name="Graphic 35" descr="Grain with solid fill">
            <a:extLst>
              <a:ext uri="{FF2B5EF4-FFF2-40B4-BE49-F238E27FC236}">
                <a16:creationId xmlns:a16="http://schemas.microsoft.com/office/drawing/2014/main" id="{1F7A3169-76BA-5505-7805-1B207D2A55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655" y="751864"/>
            <a:ext cx="237624" cy="237624"/>
          </a:xfrm>
          <a:prstGeom prst="rect">
            <a:avLst/>
          </a:prstGeom>
        </p:spPr>
      </p:pic>
      <p:sp>
        <p:nvSpPr>
          <p:cNvPr id="3" name="Rectangle: Rounded Corners 2">
            <a:extLst>
              <a:ext uri="{FF2B5EF4-FFF2-40B4-BE49-F238E27FC236}">
                <a16:creationId xmlns:a16="http://schemas.microsoft.com/office/drawing/2014/main" id="{0C932C6C-5992-EF8A-3434-E309A1A53473}"/>
              </a:ext>
            </a:extLst>
          </p:cNvPr>
          <p:cNvSpPr/>
          <p:nvPr/>
        </p:nvSpPr>
        <p:spPr>
          <a:xfrm>
            <a:off x="4858760" y="691303"/>
            <a:ext cx="3423600" cy="36000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a:solidFill>
                  <a:schemeClr val="tx1"/>
                </a:solidFill>
              </a:rPr>
              <a:t>   Case Study 2: RIPOMA Project</a:t>
            </a:r>
          </a:p>
        </p:txBody>
      </p:sp>
      <p:sp>
        <p:nvSpPr>
          <p:cNvPr id="6" name="Oval 5">
            <a:extLst>
              <a:ext uri="{FF2B5EF4-FFF2-40B4-BE49-F238E27FC236}">
                <a16:creationId xmlns:a16="http://schemas.microsoft.com/office/drawing/2014/main" id="{E9AA6733-A373-7B92-B0FE-121C4AD5BB77}"/>
              </a:ext>
            </a:extLst>
          </p:cNvPr>
          <p:cNvSpPr/>
          <p:nvPr/>
        </p:nvSpPr>
        <p:spPr>
          <a:xfrm>
            <a:off x="4645176" y="691304"/>
            <a:ext cx="360000" cy="360000"/>
          </a:xfrm>
          <a:prstGeom prst="ellipse">
            <a:avLst/>
          </a:prstGeom>
          <a:solidFill>
            <a:srgbClr val="16A08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Table 6">
            <a:extLst>
              <a:ext uri="{FF2B5EF4-FFF2-40B4-BE49-F238E27FC236}">
                <a16:creationId xmlns:a16="http://schemas.microsoft.com/office/drawing/2014/main" id="{E915BD27-8452-7A1F-3D0E-5FBFB1A8BE43}"/>
              </a:ext>
            </a:extLst>
          </p:cNvPr>
          <p:cNvGraphicFramePr>
            <a:graphicFrameLocks noGrp="1"/>
          </p:cNvGraphicFramePr>
          <p:nvPr>
            <p:extLst>
              <p:ext uri="{D42A27DB-BD31-4B8C-83A1-F6EECF244321}">
                <p14:modId xmlns:p14="http://schemas.microsoft.com/office/powerpoint/2010/main" val="499222816"/>
              </p:ext>
            </p:extLst>
          </p:nvPr>
        </p:nvGraphicFramePr>
        <p:xfrm>
          <a:off x="4645176" y="1205314"/>
          <a:ext cx="3780000" cy="3266786"/>
        </p:xfrm>
        <a:graphic>
          <a:graphicData uri="http://schemas.openxmlformats.org/drawingml/2006/table">
            <a:tbl>
              <a:tblPr firstRow="1" bandRow="1">
                <a:tableStyleId>{FBE496A5-39A5-4D36-864B-86C4D11E6225}</a:tableStyleId>
              </a:tblPr>
              <a:tblGrid>
                <a:gridCol w="236053">
                  <a:extLst>
                    <a:ext uri="{9D8B030D-6E8A-4147-A177-3AD203B41FA5}">
                      <a16:colId xmlns:a16="http://schemas.microsoft.com/office/drawing/2014/main" val="2047842117"/>
                    </a:ext>
                  </a:extLst>
                </a:gridCol>
                <a:gridCol w="3543947">
                  <a:extLst>
                    <a:ext uri="{9D8B030D-6E8A-4147-A177-3AD203B41FA5}">
                      <a16:colId xmlns:a16="http://schemas.microsoft.com/office/drawing/2014/main" val="2495727259"/>
                    </a:ext>
                  </a:extLst>
                </a:gridCol>
              </a:tblGrid>
              <a:tr h="411826">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dirty="0">
                          <a:solidFill>
                            <a:srgbClr val="16A085"/>
                          </a:solidFill>
                        </a:rPr>
                        <a:t>Location:</a:t>
                      </a:r>
                      <a:r>
                        <a:rPr lang="en-GB" sz="800" b="1" dirty="0">
                          <a:solidFill>
                            <a:srgbClr val="34495E"/>
                          </a:solidFill>
                        </a:rPr>
                        <a:t> </a:t>
                      </a:r>
                      <a:r>
                        <a:rPr lang="en-GB" sz="800" b="0" dirty="0">
                          <a:solidFill>
                            <a:schemeClr val="tx1"/>
                          </a:solidFill>
                        </a:rPr>
                        <a:t>Mbeya Region, Tanzania</a:t>
                      </a:r>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47871943"/>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16A085"/>
                          </a:solidFill>
                          <a:latin typeface="Arial"/>
                          <a:cs typeface="Arial"/>
                          <a:sym typeface="Arial"/>
                        </a:rPr>
                        <a:t>Local implementing organisation: </a:t>
                      </a:r>
                      <a:r>
                        <a:rPr lang="en-GB" sz="800" dirty="0" err="1"/>
                        <a:t>Helvetas</a:t>
                      </a:r>
                      <a:endParaRPr lang="en-GB" sz="80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93049821"/>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16A085"/>
                          </a:solidFill>
                          <a:latin typeface="Arial"/>
                          <a:cs typeface="Arial"/>
                          <a:sym typeface="Arial"/>
                        </a:rPr>
                        <a:t>Environmental focus: </a:t>
                      </a:r>
                      <a:r>
                        <a:rPr lang="en-GB" sz="800" dirty="0"/>
                        <a:t>Climate-smart rice production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5902234"/>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16A085"/>
                          </a:solidFill>
                          <a:latin typeface="Arial"/>
                          <a:cs typeface="Arial"/>
                          <a:sym typeface="Arial"/>
                        </a:rPr>
                        <a:t>Participant Numbers: </a:t>
                      </a:r>
                      <a:r>
                        <a:rPr lang="en-GB" sz="800" dirty="0"/>
                        <a:t>42 groups to date, c. 1,000 members.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74619592"/>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16A085"/>
                          </a:solidFill>
                          <a:latin typeface="Arial"/>
                          <a:cs typeface="Arial"/>
                          <a:sym typeface="Arial"/>
                        </a:rPr>
                        <a:t>Financial instruments: </a:t>
                      </a:r>
                      <a:r>
                        <a:rPr lang="en-GB" sz="800" dirty="0"/>
                        <a:t>VSLA.</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79597444"/>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16A085"/>
                          </a:solidFill>
                          <a:latin typeface="Arial"/>
                          <a:cs typeface="Arial"/>
                          <a:sym typeface="Arial"/>
                        </a:rPr>
                        <a:t>Summary theory of change: </a:t>
                      </a:r>
                      <a:r>
                        <a:rPr lang="en-GB" sz="800" b="0" i="0" u="none" strike="noStrike" cap="none" dirty="0">
                          <a:solidFill>
                            <a:srgbClr val="34495E"/>
                          </a:solidFill>
                          <a:latin typeface="Arial"/>
                          <a:cs typeface="Arial"/>
                          <a:sym typeface="Arial"/>
                        </a:rPr>
                        <a:t>Farmers need access to capital to invest in climate-smart technologies. VSLA provides savings and some access to credit.</a:t>
                      </a:r>
                      <a:endParaRPr lang="en-GB" sz="800" b="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76057184"/>
                  </a:ext>
                </a:extLst>
              </a:tr>
              <a:tr h="362015">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800" b="1" i="0" u="none" strike="noStrike" cap="none" dirty="0">
                          <a:solidFill>
                            <a:srgbClr val="16A085"/>
                          </a:solidFill>
                          <a:latin typeface="Arial"/>
                          <a:cs typeface="Arial"/>
                          <a:sym typeface="Arial"/>
                        </a:rPr>
                        <a:t>Environmental management mechanism: </a:t>
                      </a:r>
                      <a:r>
                        <a:rPr lang="en-GB" sz="800" dirty="0"/>
                        <a:t>Training can be provided through aggregated groups, farmers can newly afford sustainable inputs and technologies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81439825"/>
                  </a:ext>
                </a:extLst>
              </a:tr>
              <a:tr h="370840">
                <a:tc>
                  <a:txBody>
                    <a:bodyPr/>
                    <a:lstStyle/>
                    <a:p>
                      <a:endParaRPr lang="en-GB" sz="80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1" i="0" u="none" strike="noStrike" cap="none" dirty="0">
                          <a:solidFill>
                            <a:srgbClr val="16A085"/>
                          </a:solidFill>
                          <a:latin typeface="Arial"/>
                          <a:cs typeface="Arial"/>
                          <a:sym typeface="Arial"/>
                        </a:rPr>
                        <a:t>Governance Mechanism: </a:t>
                      </a:r>
                      <a:r>
                        <a:rPr lang="en-GB" sz="800" b="0" dirty="0">
                          <a:solidFill>
                            <a:schemeClr val="tx1"/>
                          </a:solidFill>
                        </a:rPr>
                        <a:t>groups</a:t>
                      </a:r>
                      <a:r>
                        <a:rPr lang="en-GB" sz="800" b="1" dirty="0">
                          <a:solidFill>
                            <a:srgbClr val="E74C3C"/>
                          </a:solidFill>
                        </a:rPr>
                        <a:t> </a:t>
                      </a:r>
                      <a:r>
                        <a:rPr lang="en-GB" sz="800" dirty="0"/>
                        <a:t>are governed by elected group officers, under a constitution. Groups follow </a:t>
                      </a:r>
                      <a:r>
                        <a:rPr lang="en-GB" sz="800" dirty="0" err="1"/>
                        <a:t>Helvetas</a:t>
                      </a:r>
                      <a:r>
                        <a:rPr lang="en-GB" sz="800" dirty="0"/>
                        <a:t> land-management requirements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94308957"/>
                  </a:ext>
                </a:extLst>
              </a:tr>
            </a:tbl>
          </a:graphicData>
        </a:graphic>
      </p:graphicFrame>
      <p:grpSp>
        <p:nvGrpSpPr>
          <p:cNvPr id="8" name="Group 7">
            <a:extLst>
              <a:ext uri="{FF2B5EF4-FFF2-40B4-BE49-F238E27FC236}">
                <a16:creationId xmlns:a16="http://schemas.microsoft.com/office/drawing/2014/main" id="{9227B8E2-19AA-1F7B-2065-A493FC97BC45}"/>
              </a:ext>
            </a:extLst>
          </p:cNvPr>
          <p:cNvGrpSpPr/>
          <p:nvPr/>
        </p:nvGrpSpPr>
        <p:grpSpPr>
          <a:xfrm>
            <a:off x="4678760" y="1205562"/>
            <a:ext cx="207604" cy="3006204"/>
            <a:chOff x="499950" y="1391922"/>
            <a:chExt cx="207604" cy="3006204"/>
          </a:xfrm>
          <a:solidFill>
            <a:srgbClr val="16A085"/>
          </a:solidFill>
        </p:grpSpPr>
        <p:sp>
          <p:nvSpPr>
            <p:cNvPr id="11" name="Oval 10">
              <a:extLst>
                <a:ext uri="{FF2B5EF4-FFF2-40B4-BE49-F238E27FC236}">
                  <a16:creationId xmlns:a16="http://schemas.microsoft.com/office/drawing/2014/main" id="{22B722F4-AAD8-3DD7-FB2F-29284ED35E0B}"/>
                </a:ext>
              </a:extLst>
            </p:cNvPr>
            <p:cNvSpPr/>
            <p:nvPr/>
          </p:nvSpPr>
          <p:spPr>
            <a:xfrm>
              <a:off x="519828" y="1391922"/>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12" name="Oval 11">
              <a:extLst>
                <a:ext uri="{FF2B5EF4-FFF2-40B4-BE49-F238E27FC236}">
                  <a16:creationId xmlns:a16="http://schemas.microsoft.com/office/drawing/2014/main" id="{2EBD0CBD-8BC7-7448-75A0-6D77672BE604}"/>
                </a:ext>
              </a:extLst>
            </p:cNvPr>
            <p:cNvSpPr/>
            <p:nvPr/>
          </p:nvSpPr>
          <p:spPr>
            <a:xfrm>
              <a:off x="519828" y="1815685"/>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13" name="Oval 12">
              <a:extLst>
                <a:ext uri="{FF2B5EF4-FFF2-40B4-BE49-F238E27FC236}">
                  <a16:creationId xmlns:a16="http://schemas.microsoft.com/office/drawing/2014/main" id="{384D681B-2603-00AE-19DB-C534705FB782}"/>
                </a:ext>
              </a:extLst>
            </p:cNvPr>
            <p:cNvSpPr/>
            <p:nvPr/>
          </p:nvSpPr>
          <p:spPr>
            <a:xfrm>
              <a:off x="519828" y="2191216"/>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5" name="Oval 34">
              <a:extLst>
                <a:ext uri="{FF2B5EF4-FFF2-40B4-BE49-F238E27FC236}">
                  <a16:creationId xmlns:a16="http://schemas.microsoft.com/office/drawing/2014/main" id="{36073F6F-CA23-EE2B-3C4E-191273F7A03C}"/>
                </a:ext>
              </a:extLst>
            </p:cNvPr>
            <p:cNvSpPr/>
            <p:nvPr/>
          </p:nvSpPr>
          <p:spPr>
            <a:xfrm>
              <a:off x="519828" y="2555291"/>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37" name="Oval 36">
              <a:extLst>
                <a:ext uri="{FF2B5EF4-FFF2-40B4-BE49-F238E27FC236}">
                  <a16:creationId xmlns:a16="http://schemas.microsoft.com/office/drawing/2014/main" id="{AF0C8322-6F53-E7C6-3BAD-3A61E13B08E0}"/>
                </a:ext>
              </a:extLst>
            </p:cNvPr>
            <p:cNvSpPr/>
            <p:nvPr/>
          </p:nvSpPr>
          <p:spPr>
            <a:xfrm>
              <a:off x="519828" y="2941652"/>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42" name="Oval 41">
              <a:extLst>
                <a:ext uri="{FF2B5EF4-FFF2-40B4-BE49-F238E27FC236}">
                  <a16:creationId xmlns:a16="http://schemas.microsoft.com/office/drawing/2014/main" id="{64290451-D1AB-FF21-855B-A4961513635C}"/>
                </a:ext>
              </a:extLst>
            </p:cNvPr>
            <p:cNvSpPr/>
            <p:nvPr/>
          </p:nvSpPr>
          <p:spPr>
            <a:xfrm>
              <a:off x="508590" y="3313313"/>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43" name="Oval 42">
              <a:extLst>
                <a:ext uri="{FF2B5EF4-FFF2-40B4-BE49-F238E27FC236}">
                  <a16:creationId xmlns:a16="http://schemas.microsoft.com/office/drawing/2014/main" id="{98C3648A-5031-0E77-E6E7-5BBFBF9362FB}"/>
                </a:ext>
              </a:extLst>
            </p:cNvPr>
            <p:cNvSpPr/>
            <p:nvPr/>
          </p:nvSpPr>
          <p:spPr>
            <a:xfrm>
              <a:off x="527554" y="3782650"/>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sp>
          <p:nvSpPr>
            <p:cNvPr id="44" name="Oval 43">
              <a:extLst>
                <a:ext uri="{FF2B5EF4-FFF2-40B4-BE49-F238E27FC236}">
                  <a16:creationId xmlns:a16="http://schemas.microsoft.com/office/drawing/2014/main" id="{0E958728-5D93-A1DA-9165-7D9ABF30ED50}"/>
                </a:ext>
              </a:extLst>
            </p:cNvPr>
            <p:cNvSpPr/>
            <p:nvPr/>
          </p:nvSpPr>
          <p:spPr>
            <a:xfrm>
              <a:off x="499950" y="4218126"/>
              <a:ext cx="180000" cy="1800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&gt;</a:t>
              </a:r>
            </a:p>
          </p:txBody>
        </p:sp>
      </p:grpSp>
      <p:pic>
        <p:nvPicPr>
          <p:cNvPr id="45" name="Graphic 44" descr="Grain with solid fill">
            <a:extLst>
              <a:ext uri="{FF2B5EF4-FFF2-40B4-BE49-F238E27FC236}">
                <a16:creationId xmlns:a16="http://schemas.microsoft.com/office/drawing/2014/main" id="{081AD9ED-7AC8-13E6-95B6-86D71CFC31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6364" y="751864"/>
            <a:ext cx="237624" cy="237624"/>
          </a:xfrm>
          <a:prstGeom prst="rect">
            <a:avLst/>
          </a:prstGeom>
        </p:spPr>
      </p:pic>
    </p:spTree>
    <p:extLst>
      <p:ext uri="{BB962C8B-B14F-4D97-AF65-F5344CB8AC3E}">
        <p14:creationId xmlns:p14="http://schemas.microsoft.com/office/powerpoint/2010/main" val="2601419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5557</Words>
  <Application>Microsoft Office PowerPoint</Application>
  <PresentationFormat>On-screen Show (16:9)</PresentationFormat>
  <Paragraphs>738</Paragraphs>
  <Slides>20</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Raleway</vt:lpstr>
      <vt:lpstr>Simple Light</vt:lpstr>
      <vt:lpstr>PowerPoint Presentation</vt:lpstr>
      <vt:lpstr>Executive Summary</vt:lpstr>
      <vt:lpstr>Financial incentives have long been used as tools for sustainable land management and resource use.</vt:lpstr>
      <vt:lpstr>More recently, a class of green incentives have emerged that are embedded in financial instruments, managed by formal financial institutions and targeted at small-scale producers. These often aim to mobilise private capital for the SDGs and create self-replenishing financial sources for incentives.</vt:lpstr>
      <vt:lpstr>But incentive mechanisms embedded in formal finance will bypass most small-scale producers: those excluded from formal financial channels, but who manage much of the land and seascapes in developing countries.</vt:lpstr>
      <vt:lpstr>Informal financial self-help groups (IFSHGs) provide an alternative and bridge. Hundreds of millions, perhaps billions, participate in such groups using tested financial instruments.</vt:lpstr>
      <vt:lpstr>The logic of their operation may well be better suited to sustainable resource use objectives than other financial service providers.    </vt:lpstr>
      <vt:lpstr>Our research shows the emergence of three basic models, established and experimental, which are or can be used to meet environmental objectives.</vt:lpstr>
      <vt:lpstr>These different models replicate with considerable local adaptation across agricultural landscapes.</vt:lpstr>
      <vt:lpstr>These models have also been adapted for replication within seascapes.</vt:lpstr>
      <vt:lpstr>Model design reflects different problem framings and theories of change. Each case embodies a distinct idea of how finance drives sustainability.</vt:lpstr>
      <vt:lpstr>PowerPoint Presentation</vt:lpstr>
      <vt:lpstr>Organisations and individuals developing green financial instruments for IFSGs, come from different backgrounds and have different expertise and experience. Design of green financial instruments reflects a range of influences and principles.</vt:lpstr>
      <vt:lpstr>Instruments vary in both cost and contribution to environmental outcomes.</vt:lpstr>
      <vt:lpstr>A new ecosystem of funders, expertise, tools, and implementers is taking shape.</vt:lpstr>
      <vt:lpstr>Challenges are becoming visible, but pathways to address them already exist.</vt:lpstr>
      <vt:lpstr>These models are new, and their evidence base is still emerging as models move beyond pilots and internal monitoring.</vt:lpstr>
      <vt:lpstr>Small-scale producers are vital for sustainability yet underserved with green financial instruments, presenting an opportunity to channel resources efficiently and improve their resource use.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Mark Ellis-Jones</dc:creator>
  <cp:lastModifiedBy>Mark Ellis-Jones</cp:lastModifiedBy>
  <cp:revision>3</cp:revision>
  <dcterms:modified xsi:type="dcterms:W3CDTF">2025-10-29T14:36:03Z</dcterms:modified>
</cp:coreProperties>
</file>