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6" r:id="rId8"/>
    <p:sldId id="263" r:id="rId9"/>
    <p:sldId id="264" r:id="rId10"/>
    <p:sldId id="265" r:id="rId11"/>
    <p:sldId id="268" r:id="rId12"/>
    <p:sldId id="272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9443-32FD-46DE-A758-C36EDCF562C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5E4-6F64-48F0-B007-9E232F72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9443-32FD-46DE-A758-C36EDCF562C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5E4-6F64-48F0-B007-9E232F72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6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9443-32FD-46DE-A758-C36EDCF562C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5E4-6F64-48F0-B007-9E232F72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9443-32FD-46DE-A758-C36EDCF562C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5E4-6F64-48F0-B007-9E232F72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8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9443-32FD-46DE-A758-C36EDCF562C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5E4-6F64-48F0-B007-9E232F72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9443-32FD-46DE-A758-C36EDCF562C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5E4-6F64-48F0-B007-9E232F72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9443-32FD-46DE-A758-C36EDCF562C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5E4-6F64-48F0-B007-9E232F72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5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9443-32FD-46DE-A758-C36EDCF562C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5E4-6F64-48F0-B007-9E232F72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0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9443-32FD-46DE-A758-C36EDCF562C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5E4-6F64-48F0-B007-9E232F72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9443-32FD-46DE-A758-C36EDCF562C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5E4-6F64-48F0-B007-9E232F72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9443-32FD-46DE-A758-C36EDCF562C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75E4-6F64-48F0-B007-9E232F72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9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79443-32FD-46DE-A758-C36EDCF562C7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575E4-6F64-48F0-B007-9E232F72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6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38"/>
            <a:ext cx="9632515" cy="63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2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352" y="0"/>
            <a:ext cx="5142709" cy="66135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5838" y="146000"/>
            <a:ext cx="4743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STEP 3:</a:t>
            </a:r>
          </a:p>
          <a:p>
            <a:pPr algn="ctr"/>
            <a:r>
              <a:rPr lang="en-US" sz="4800" smtClean="0"/>
              <a:t>Fine-tuning</a:t>
            </a:r>
            <a:endParaRPr lang="en-US" sz="48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983668" y="98174"/>
            <a:ext cx="2342361" cy="671200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5875" y="1715660"/>
            <a:ext cx="83296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</a:t>
            </a:r>
            <a:r>
              <a:rPr lang="en-US" sz="2400" smtClean="0"/>
              <a:t>oint size, shape, transparency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axes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fitting 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fitting reference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changing the theme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adding a z-variable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faceting</a:t>
            </a:r>
          </a:p>
        </p:txBody>
      </p:sp>
    </p:spTree>
    <p:extLst>
      <p:ext uri="{BB962C8B-B14F-4D97-AF65-F5344CB8AC3E}">
        <p14:creationId xmlns:p14="http://schemas.microsoft.com/office/powerpoint/2010/main" val="14665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2152" y="525904"/>
            <a:ext cx="950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Some more examples (more geoms)</a:t>
            </a:r>
            <a:endParaRPr lang="en-US" sz="4800"/>
          </a:p>
        </p:txBody>
      </p:sp>
      <p:sp>
        <p:nvSpPr>
          <p:cNvPr id="8" name="TextBox 7"/>
          <p:cNvSpPr txBox="1"/>
          <p:nvPr/>
        </p:nvSpPr>
        <p:spPr>
          <a:xfrm>
            <a:off x="1913165" y="1660335"/>
            <a:ext cx="83296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smtClean="0"/>
              <a:t>histogram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smtClean="0"/>
              <a:t>boxplot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smtClean="0"/>
              <a:t>barplot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smtClean="0"/>
              <a:t>lineplot</a:t>
            </a:r>
          </a:p>
        </p:txBody>
      </p:sp>
    </p:spTree>
    <p:extLst>
      <p:ext uri="{BB962C8B-B14F-4D97-AF65-F5344CB8AC3E}">
        <p14:creationId xmlns:p14="http://schemas.microsoft.com/office/powerpoint/2010/main" val="16680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2152" y="525904"/>
            <a:ext cx="950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Extra information</a:t>
            </a:r>
            <a:endParaRPr lang="en-US" sz="4800"/>
          </a:p>
        </p:txBody>
      </p:sp>
      <p:sp>
        <p:nvSpPr>
          <p:cNvPr id="8" name="TextBox 7"/>
          <p:cNvSpPr txBox="1"/>
          <p:nvPr/>
        </p:nvSpPr>
        <p:spPr>
          <a:xfrm>
            <a:off x="1913165" y="1660335"/>
            <a:ext cx="8329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smtClean="0"/>
              <a:t>themes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smtClean="0"/>
              <a:t>color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8951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2152" y="525904"/>
            <a:ext cx="950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Other information: color</a:t>
            </a:r>
            <a:endParaRPr lang="en-US" sz="4800"/>
          </a:p>
        </p:txBody>
      </p:sp>
      <p:sp>
        <p:nvSpPr>
          <p:cNvPr id="3" name="TextBox 2"/>
          <p:cNvSpPr txBox="1"/>
          <p:nvPr/>
        </p:nvSpPr>
        <p:spPr>
          <a:xfrm>
            <a:off x="1432152" y="1447800"/>
            <a:ext cx="899636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Important #1: Use existing color themes like RColorBrewer!!</a:t>
            </a:r>
          </a:p>
          <a:p>
            <a:endParaRPr lang="en-US" sz="3200"/>
          </a:p>
          <a:p>
            <a:r>
              <a:rPr lang="en-US" sz="3200" smtClean="0"/>
              <a:t>Important #2: Determine whether you are dealing with a discrete or continuous variable.</a:t>
            </a:r>
          </a:p>
          <a:p>
            <a:endParaRPr lang="en-US" sz="3200"/>
          </a:p>
          <a:p>
            <a:r>
              <a:rPr lang="en-US" sz="3200" smtClean="0"/>
              <a:t>Important #3: colour vs. fill:</a:t>
            </a:r>
          </a:p>
          <a:p>
            <a:r>
              <a:rPr lang="en-US" sz="2000"/>
              <a:t>For the most part, 'color' is used to color lines and outlines of polygons (e.g., histograms, bar plots, shapes 21-25), and 'fill' is used to color the rest of the area. However, point shapes are treated a bit differently and `color` is used to color the entire point.</a:t>
            </a:r>
          </a:p>
        </p:txBody>
      </p:sp>
    </p:spTree>
    <p:extLst>
      <p:ext uri="{BB962C8B-B14F-4D97-AF65-F5344CB8AC3E}">
        <p14:creationId xmlns:p14="http://schemas.microsoft.com/office/powerpoint/2010/main" val="11503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2152" y="525904"/>
            <a:ext cx="950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Other information: color</a:t>
            </a:r>
            <a:endParaRPr lang="en-US" sz="4800"/>
          </a:p>
        </p:txBody>
      </p:sp>
      <p:sp>
        <p:nvSpPr>
          <p:cNvPr id="2" name="TextBox 1"/>
          <p:cNvSpPr txBox="1"/>
          <p:nvPr/>
        </p:nvSpPr>
        <p:spPr>
          <a:xfrm>
            <a:off x="1262743" y="1817914"/>
            <a:ext cx="26561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Discrete variable </a:t>
            </a:r>
          </a:p>
          <a:p>
            <a:pPr algn="ctr"/>
            <a:r>
              <a:rPr lang="en-US" smtClean="0"/>
              <a:t>(e.g., gender, eye color)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64967" y="1495400"/>
            <a:ext cx="2656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scale_colour_brewer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64967" y="2757272"/>
            <a:ext cx="2656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s</a:t>
            </a:r>
            <a:r>
              <a:rPr lang="en-US" smtClean="0"/>
              <a:t>cale_colour_brewer</a:t>
            </a:r>
            <a:endParaRPr lang="en-US"/>
          </a:p>
        </p:txBody>
      </p:sp>
      <p:cxnSp>
        <p:nvCxnSpPr>
          <p:cNvPr id="8" name="Straight Arrow Connector 7"/>
          <p:cNvCxnSpPr>
            <a:stCxn id="2" idx="3"/>
            <a:endCxn id="6" idx="1"/>
          </p:cNvCxnSpPr>
          <p:nvPr/>
        </p:nvCxnSpPr>
        <p:spPr>
          <a:xfrm flipV="1">
            <a:off x="3918857" y="1680066"/>
            <a:ext cx="2946110" cy="46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12739" y="1255902"/>
            <a:ext cx="251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random assignment of color brewer color</a:t>
            </a:r>
            <a:endParaRPr lang="en-US"/>
          </a:p>
        </p:txBody>
      </p:sp>
      <p:cxnSp>
        <p:nvCxnSpPr>
          <p:cNvPr id="11" name="Straight Arrow Connector 10"/>
          <p:cNvCxnSpPr>
            <a:stCxn id="2" idx="3"/>
            <a:endCxn id="7" idx="1"/>
          </p:cNvCxnSpPr>
          <p:nvPr/>
        </p:nvCxnSpPr>
        <p:spPr>
          <a:xfrm>
            <a:off x="3918857" y="2141080"/>
            <a:ext cx="2946110" cy="80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08853" y="2618773"/>
            <a:ext cx="212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controlling color assignment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2743" y="4615978"/>
            <a:ext cx="26561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mtClean="0"/>
              <a:t>Continuous variable </a:t>
            </a:r>
          </a:p>
          <a:p>
            <a:pPr algn="ctr"/>
            <a:r>
              <a:rPr lang="en-US" smtClean="0"/>
              <a:t>(e.g., height, weight)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64967" y="3899104"/>
            <a:ext cx="2656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 scale_color_gradient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98849" y="4008355"/>
            <a:ext cx="212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gradient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64967" y="4671604"/>
            <a:ext cx="2656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 </a:t>
            </a:r>
            <a:r>
              <a:rPr lang="en-US"/>
              <a:t>scale_color_gradient2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23381" y="4562353"/>
            <a:ext cx="212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divergent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4967" y="5444104"/>
            <a:ext cx="2656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 </a:t>
            </a:r>
            <a:r>
              <a:rPr lang="en-US"/>
              <a:t>scale_color_gradient2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0794" y="5410268"/>
            <a:ext cx="23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scale_color_gradientn</a:t>
            </a:r>
          </a:p>
        </p:txBody>
      </p:sp>
      <p:cxnSp>
        <p:nvCxnSpPr>
          <p:cNvPr id="21" name="Straight Arrow Connector 20"/>
          <p:cNvCxnSpPr>
            <a:stCxn id="13" idx="3"/>
            <a:endCxn id="14" idx="1"/>
          </p:cNvCxnSpPr>
          <p:nvPr/>
        </p:nvCxnSpPr>
        <p:spPr>
          <a:xfrm flipV="1">
            <a:off x="3918857" y="4083770"/>
            <a:ext cx="2946110" cy="85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6" idx="1"/>
          </p:cNvCxnSpPr>
          <p:nvPr/>
        </p:nvCxnSpPr>
        <p:spPr>
          <a:xfrm flipV="1">
            <a:off x="3918857" y="4856270"/>
            <a:ext cx="2946110" cy="8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8" idx="1"/>
          </p:cNvCxnSpPr>
          <p:nvPr/>
        </p:nvCxnSpPr>
        <p:spPr>
          <a:xfrm>
            <a:off x="3918857" y="4939144"/>
            <a:ext cx="2946110" cy="6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5030" y="538096"/>
            <a:ext cx="950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Parting tips</a:t>
            </a:r>
            <a:endParaRPr lang="en-US" sz="4800"/>
          </a:p>
        </p:txBody>
      </p:sp>
      <p:sp>
        <p:nvSpPr>
          <p:cNvPr id="8" name="TextBox 7"/>
          <p:cNvSpPr txBox="1"/>
          <p:nvPr/>
        </p:nvSpPr>
        <p:spPr>
          <a:xfrm>
            <a:off x="243840" y="1416495"/>
            <a:ext cx="114117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smtClean="0"/>
              <a:t>qplot: </a:t>
            </a:r>
            <a:r>
              <a:rPr lang="en-US" sz="4000" smtClean="0">
                <a:solidFill>
                  <a:srgbClr val="FF0000"/>
                </a:solidFill>
              </a:rPr>
              <a:t>NO!!!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smtClean="0"/>
              <a:t>Hadley Wickham's qqplot book: </a:t>
            </a:r>
            <a:r>
              <a:rPr lang="en-US" sz="4000" smtClean="0">
                <a:solidFill>
                  <a:srgbClr val="FF0000"/>
                </a:solidFill>
              </a:rPr>
              <a:t>NO!</a:t>
            </a:r>
            <a:r>
              <a:rPr lang="en-US" sz="4000" smtClean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smtClean="0"/>
              <a:t>If the </a:t>
            </a:r>
            <a:r>
              <a:rPr lang="en-US" sz="4000" smtClean="0">
                <a:solidFill>
                  <a:srgbClr val="FF0000"/>
                </a:solidFill>
              </a:rPr>
              <a:t>colour</a:t>
            </a:r>
            <a:r>
              <a:rPr lang="en-US" sz="4000" smtClean="0"/>
              <a:t> aesthetic doesn't seem to be working, try the </a:t>
            </a:r>
            <a:r>
              <a:rPr lang="en-US" sz="4000" smtClean="0">
                <a:solidFill>
                  <a:srgbClr val="FF0000"/>
                </a:solidFill>
              </a:rPr>
              <a:t>fill</a:t>
            </a:r>
            <a:r>
              <a:rPr lang="en-US" sz="4000" smtClean="0"/>
              <a:t> version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smtClean="0"/>
              <a:t>When plotting points, </a:t>
            </a:r>
            <a:r>
              <a:rPr lang="en-US" sz="4000" smtClean="0">
                <a:solidFill>
                  <a:srgbClr val="FF0000"/>
                </a:solidFill>
              </a:rPr>
              <a:t>use shape=19 </a:t>
            </a:r>
            <a:r>
              <a:rPr lang="en-US" sz="4000" smtClean="0"/>
              <a:t>(the default is jagged when saved as bitmap files)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FF0000"/>
                </a:solidFill>
              </a:rPr>
              <a:t>Use the "group" aesthetic </a:t>
            </a:r>
            <a:r>
              <a:rPr lang="en-US" sz="4000"/>
              <a:t>when you want separate lines/analyses for different subsets of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smtClean="0"/>
          </a:p>
        </p:txBody>
      </p:sp>
    </p:spTree>
    <p:extLst>
      <p:ext uri="{BB962C8B-B14F-4D97-AF65-F5344CB8AC3E}">
        <p14:creationId xmlns:p14="http://schemas.microsoft.com/office/powerpoint/2010/main" val="20913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438226" y="1275439"/>
            <a:ext cx="4333799" cy="9572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My cheatsheet</a:t>
            </a:r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327" y="0"/>
            <a:ext cx="5142709" cy="661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1614" y="1000117"/>
            <a:ext cx="950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When should you use ggplot2?</a:t>
            </a:r>
            <a:endParaRPr lang="en-US" sz="4800"/>
          </a:p>
        </p:txBody>
      </p:sp>
      <p:sp>
        <p:nvSpPr>
          <p:cNvPr id="6" name="TextBox 5"/>
          <p:cNvSpPr txBox="1"/>
          <p:nvPr/>
        </p:nvSpPr>
        <p:spPr>
          <a:xfrm>
            <a:off x="1452561" y="2266948"/>
            <a:ext cx="950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Almost always!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1651" y="3533779"/>
            <a:ext cx="8329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smtClean="0"/>
              <a:t>Coherent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smtClean="0"/>
              <a:t>Easier to do complicated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smtClean="0"/>
              <a:t>Beautiful figures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78552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1614" y="342887"/>
            <a:ext cx="950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Exceptions?</a:t>
            </a:r>
            <a:endParaRPr lang="en-US" sz="4800"/>
          </a:p>
        </p:txBody>
      </p:sp>
      <p:sp>
        <p:nvSpPr>
          <p:cNvPr id="6" name="TextBox 5"/>
          <p:cNvSpPr txBox="1"/>
          <p:nvPr/>
        </p:nvSpPr>
        <p:spPr>
          <a:xfrm>
            <a:off x="1338261" y="1366830"/>
            <a:ext cx="950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Specialty plots and spatial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40" y="2614613"/>
            <a:ext cx="4650391" cy="41179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207" y="2614613"/>
            <a:ext cx="5732456" cy="34384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65082" y="6285198"/>
            <a:ext cx="386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Casey O'Hara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1614" y="219322"/>
            <a:ext cx="950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Resources</a:t>
            </a:r>
            <a:endParaRPr lang="en-US" sz="4800"/>
          </a:p>
        </p:txBody>
      </p:sp>
      <p:sp>
        <p:nvSpPr>
          <p:cNvPr id="6" name="TextBox 5"/>
          <p:cNvSpPr txBox="1"/>
          <p:nvPr/>
        </p:nvSpPr>
        <p:spPr>
          <a:xfrm>
            <a:off x="623963" y="1095119"/>
            <a:ext cx="4892494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Winston Chang's book </a:t>
            </a:r>
          </a:p>
          <a:p>
            <a:pPr algn="ctr"/>
            <a:r>
              <a:rPr lang="en-US" sz="2800" smtClean="0"/>
              <a:t>(very awesome)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349" y="2173588"/>
            <a:ext cx="5000626" cy="3840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7992" y="1219481"/>
            <a:ext cx="4605339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Official ggplot2 cheatsheet (very handy)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63" y="3207048"/>
            <a:ext cx="4807088" cy="30881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7246" y="2458612"/>
            <a:ext cx="4320522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rvisualization.com</a:t>
            </a:r>
          </a:p>
        </p:txBody>
      </p:sp>
    </p:spTree>
    <p:extLst>
      <p:ext uri="{BB962C8B-B14F-4D97-AF65-F5344CB8AC3E}">
        <p14:creationId xmlns:p14="http://schemas.microsoft.com/office/powerpoint/2010/main" val="27787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2152" y="525904"/>
            <a:ext cx="950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Today's goals</a:t>
            </a:r>
            <a:endParaRPr lang="en-US" sz="4800"/>
          </a:p>
        </p:txBody>
      </p:sp>
      <p:sp>
        <p:nvSpPr>
          <p:cNvPr id="8" name="TextBox 7"/>
          <p:cNvSpPr txBox="1"/>
          <p:nvPr/>
        </p:nvSpPr>
        <p:spPr>
          <a:xfrm>
            <a:off x="1924051" y="1595021"/>
            <a:ext cx="83296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Simple </a:t>
            </a:r>
            <a:r>
              <a:rPr lang="en-US" sz="2400" smtClean="0"/>
              <a:t>scatterplot example </a:t>
            </a:r>
          </a:p>
          <a:p>
            <a:r>
              <a:rPr lang="en-US" sz="2400" smtClean="0"/>
              <a:t>  	- setting everything up</a:t>
            </a:r>
          </a:p>
          <a:p>
            <a:r>
              <a:rPr lang="en-US" sz="2400"/>
              <a:t> </a:t>
            </a:r>
            <a:r>
              <a:rPr lang="en-US" sz="2400" smtClean="0"/>
              <a:t>	- defining the geom</a:t>
            </a:r>
          </a:p>
          <a:p>
            <a:r>
              <a:rPr lang="en-US" sz="2400"/>
              <a:t> </a:t>
            </a:r>
            <a:r>
              <a:rPr lang="en-US" sz="2400" smtClean="0"/>
              <a:t>	- fine-tuning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Some example plots</a:t>
            </a:r>
          </a:p>
          <a:p>
            <a:r>
              <a:rPr lang="en-US" sz="2400" smtClean="0"/>
              <a:t> 	- histogram</a:t>
            </a:r>
          </a:p>
          <a:p>
            <a:r>
              <a:rPr lang="en-US" sz="2400" smtClean="0"/>
              <a:t>	- boxplot</a:t>
            </a:r>
          </a:p>
          <a:p>
            <a:r>
              <a:rPr lang="en-US" sz="2400" smtClean="0"/>
              <a:t>	- barplot</a:t>
            </a:r>
          </a:p>
          <a:p>
            <a:r>
              <a:rPr lang="en-US" sz="2400" smtClean="0"/>
              <a:t>	- lineplot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Extra information</a:t>
            </a:r>
          </a:p>
          <a:p>
            <a:r>
              <a:rPr lang="en-US" sz="2400" smtClean="0"/>
              <a:t> 	- themes</a:t>
            </a:r>
          </a:p>
          <a:p>
            <a:r>
              <a:rPr lang="en-US" sz="2400"/>
              <a:t> </a:t>
            </a:r>
            <a:r>
              <a:rPr lang="en-US" sz="2400" smtClean="0"/>
              <a:t>	- color</a:t>
            </a:r>
          </a:p>
          <a:p>
            <a:r>
              <a:rPr lang="en-US" sz="2400"/>
              <a:t> </a:t>
            </a:r>
            <a:r>
              <a:rPr lang="en-US" sz="2400" smtClean="0"/>
              <a:t>	- text</a:t>
            </a:r>
          </a:p>
        </p:txBody>
      </p:sp>
    </p:spTree>
    <p:extLst>
      <p:ext uri="{BB962C8B-B14F-4D97-AF65-F5344CB8AC3E}">
        <p14:creationId xmlns:p14="http://schemas.microsoft.com/office/powerpoint/2010/main" val="83717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038" y="928675"/>
            <a:ext cx="950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Simple scatterplot: In </a:t>
            </a:r>
            <a:r>
              <a:rPr lang="en-US" sz="4800" smtClean="0"/>
              <a:t>3 easy steps!</a:t>
            </a:r>
            <a:endParaRPr lang="en-US" sz="4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925" y="1931122"/>
            <a:ext cx="8625412" cy="44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352" y="0"/>
            <a:ext cx="5142709" cy="66135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5839" y="146000"/>
            <a:ext cx="4129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STEP 1:</a:t>
            </a:r>
          </a:p>
          <a:p>
            <a:pPr algn="ctr"/>
            <a:r>
              <a:rPr lang="en-US" sz="4800" smtClean="0"/>
              <a:t>Set things up with </a:t>
            </a:r>
            <a:r>
              <a:rPr lang="en-US" sz="48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ggplot </a:t>
            </a:r>
            <a:endParaRPr lang="en-US" sz="48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58752" y="0"/>
            <a:ext cx="2342361" cy="260032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7176" y="6113440"/>
            <a:ext cx="6729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ggplot(hw, aes(x = ageYear, y = weightLb))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91" y="2600325"/>
            <a:ext cx="6530761" cy="30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291" y="-28757"/>
            <a:ext cx="5142709" cy="66135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5838" y="146000"/>
            <a:ext cx="4743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STEP 2:</a:t>
            </a:r>
          </a:p>
          <a:p>
            <a:pPr algn="ctr"/>
            <a:r>
              <a:rPr lang="en-US" sz="4800" smtClean="0"/>
              <a:t>Select plot </a:t>
            </a:r>
            <a:r>
              <a:rPr lang="en-US" sz="48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geom </a:t>
            </a:r>
            <a:endParaRPr lang="en-US" sz="48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449464" y="146000"/>
            <a:ext cx="2342361" cy="671200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39" y="2570140"/>
            <a:ext cx="6900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ggplot(hw, aes(x = ageYear, y = weightLb)) +</a:t>
            </a:r>
          </a:p>
          <a:p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geom_point() 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342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 Frazier</dc:creator>
  <cp:lastModifiedBy>Melanie Frazier</cp:lastModifiedBy>
  <cp:revision>28</cp:revision>
  <dcterms:created xsi:type="dcterms:W3CDTF">2015-10-20T23:00:18Z</dcterms:created>
  <dcterms:modified xsi:type="dcterms:W3CDTF">2015-10-21T14:10:23Z</dcterms:modified>
</cp:coreProperties>
</file>