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9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8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43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67B5-B3DC-4A42-953B-93D25FE89ADA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93C4-FDEF-47BF-84FC-FE66314CB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23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Покупатели категории мусорных пакетов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Александр Андрианов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76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/>
              <a:t>Пять групп товаров из </a:t>
            </a:r>
            <a:r>
              <a:rPr lang="en-US" sz="2000" b="1" dirty="0" smtClean="0"/>
              <a:t>variant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</a:t>
            </a:r>
            <a:r>
              <a:rPr lang="ru-RU" dirty="0"/>
              <a:t>. Товары с очевидно разными потребительскими свойствами ("прочные", "двухслойные" и т.д</a:t>
            </a:r>
            <a:r>
              <a:rPr lang="ru-RU" dirty="0" smtClean="0"/>
              <a:t>.) </a:t>
            </a:r>
            <a:r>
              <a:rPr lang="en-US" b="1" u="sng" dirty="0" smtClean="0"/>
              <a:t>Quality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2. Товары с очевидными эстетическими свойствами ("аромат лимона", запах лаванды" и </a:t>
            </a:r>
            <a:r>
              <a:rPr lang="ru-RU" dirty="0" smtClean="0"/>
              <a:t>т.д.)</a:t>
            </a:r>
            <a:r>
              <a:rPr lang="en-US" dirty="0" smtClean="0"/>
              <a:t> </a:t>
            </a:r>
            <a:r>
              <a:rPr lang="en-US" b="1" u="sng" dirty="0" smtClean="0"/>
              <a:t>Smell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3. Товары более профессионального назначения ("для строительного мусора", "дачные</a:t>
            </a:r>
            <a:r>
              <a:rPr lang="ru-RU" dirty="0" smtClean="0"/>
              <a:t>")</a:t>
            </a:r>
            <a:r>
              <a:rPr lang="en-US" b="1" u="sng" dirty="0" smtClean="0"/>
              <a:t>Use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4. Товары с </a:t>
            </a:r>
            <a:r>
              <a:rPr lang="ru-RU" dirty="0" smtClean="0"/>
              <a:t>экологическими характеристиками </a:t>
            </a:r>
            <a:r>
              <a:rPr lang="ru-RU" dirty="0"/>
              <a:t>("</a:t>
            </a:r>
            <a:r>
              <a:rPr lang="ru-RU" dirty="0" err="1"/>
              <a:t>биоразлагаемые</a:t>
            </a:r>
            <a:r>
              <a:rPr lang="ru-RU" dirty="0"/>
              <a:t>", "</a:t>
            </a:r>
            <a:r>
              <a:rPr lang="ru-RU" dirty="0" err="1"/>
              <a:t>био</a:t>
            </a:r>
            <a:r>
              <a:rPr lang="ru-RU" dirty="0" smtClean="0"/>
              <a:t>")</a:t>
            </a:r>
            <a:r>
              <a:rPr lang="en-US" b="1" u="sng" dirty="0" smtClean="0"/>
              <a:t>Eco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5. Товары с невыраженными </a:t>
            </a:r>
            <a:r>
              <a:rPr lang="ru-RU" dirty="0" smtClean="0"/>
              <a:t>характеристиками, </a:t>
            </a:r>
            <a:r>
              <a:rPr lang="ru-RU" dirty="0"/>
              <a:t>но </a:t>
            </a:r>
            <a:r>
              <a:rPr lang="ru-RU" dirty="0" smtClean="0"/>
              <a:t>отличающиеся </a:t>
            </a:r>
            <a:r>
              <a:rPr lang="ru-RU" dirty="0"/>
              <a:t>названиями ("</a:t>
            </a:r>
            <a:r>
              <a:rPr lang="ru-RU" dirty="0" err="1"/>
              <a:t>магнум</a:t>
            </a:r>
            <a:r>
              <a:rPr lang="ru-RU" dirty="0"/>
              <a:t>", "майка", "стандарт" и т.д</a:t>
            </a:r>
            <a:r>
              <a:rPr lang="ru-RU" dirty="0" smtClean="0"/>
              <a:t>.)</a:t>
            </a:r>
            <a:r>
              <a:rPr lang="en-US" b="1" u="sng" dirty="0" smtClean="0"/>
              <a:t>Name</a:t>
            </a:r>
            <a:endParaRPr lang="ru-RU" b="1" u="sng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67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/>
              <a:t>Доли рынка для этих пяти групп</a:t>
            </a:r>
            <a:endParaRPr lang="ru-RU" sz="20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471493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Группа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205193.724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Smell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16800.450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183.800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4711.170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3280.990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3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доля </a:t>
            </a:r>
            <a:r>
              <a:rPr lang="ru-RU" sz="3200" dirty="0"/>
              <a:t>повторных покупателей от общего числа покупателей в категории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Выдвину </a:t>
            </a:r>
            <a:r>
              <a:rPr lang="ru-RU" sz="2000" b="1" dirty="0"/>
              <a:t>гипотезу, что речь идет о покупках в один день и далее буду исходить из нее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Всего уникальных покупателей: 4305</a:t>
            </a:r>
          </a:p>
          <a:p>
            <a:r>
              <a:rPr lang="ru-RU" sz="2000" dirty="0" smtClean="0"/>
              <a:t>Доля покупателей с двумя и более покупками в одну дату: 0.15098722415795587 или 15, 09 %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4323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Разделим </a:t>
            </a:r>
            <a:r>
              <a:rPr lang="ru-RU" sz="1800" b="1" dirty="0"/>
              <a:t>повторных покупателей на три группы в зависимости от совокупных затрат в категории: </a:t>
            </a:r>
            <a:r>
              <a:rPr lang="ru-RU" sz="1800" b="1" dirty="0" err="1"/>
              <a:t>heavy</a:t>
            </a:r>
            <a:r>
              <a:rPr lang="ru-RU" sz="1800" b="1" dirty="0"/>
              <a:t> / </a:t>
            </a:r>
            <a:r>
              <a:rPr lang="ru-RU" sz="1800" b="1" dirty="0" err="1"/>
              <a:t>medium</a:t>
            </a:r>
            <a:r>
              <a:rPr lang="ru-RU" sz="1800" b="1" dirty="0"/>
              <a:t> / </a:t>
            </a:r>
            <a:r>
              <a:rPr lang="ru-RU" sz="1800" b="1" dirty="0" err="1"/>
              <a:t>light</a:t>
            </a:r>
            <a:r>
              <a:rPr lang="ru-RU" sz="1800" b="1" dirty="0"/>
              <a:t> </a:t>
            </a:r>
            <a:r>
              <a:rPr lang="ru-RU" sz="1800" b="1" dirty="0" err="1"/>
              <a:t>buyers</a:t>
            </a:r>
            <a:r>
              <a:rPr lang="ru-RU" sz="1800" b="1" dirty="0"/>
              <a:t>. В качестве критерия </a:t>
            </a:r>
            <a:r>
              <a:rPr lang="ru-RU" sz="1800" b="1" dirty="0" smtClean="0"/>
              <a:t>используем </a:t>
            </a:r>
            <a:r>
              <a:rPr lang="ru-RU" sz="1800" b="1" dirty="0" err="1"/>
              <a:t>тертили</a:t>
            </a:r>
            <a:r>
              <a:rPr lang="ru-RU" sz="1800" b="1" dirty="0"/>
              <a:t> по тратам в категории за весь период среди всех повторных покупателей. </a:t>
            </a:r>
            <a:r>
              <a:rPr lang="ru-RU" sz="1800" b="1" dirty="0" smtClean="0"/>
              <a:t>Покажем </a:t>
            </a:r>
            <a:r>
              <a:rPr lang="ru-RU" sz="1800" b="1" dirty="0"/>
              <a:t>долю каждой группы покупателей от общего числа повторных покупателей.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Сначала </a:t>
            </a:r>
            <a:r>
              <a:rPr lang="ru-RU" sz="2000" b="1" dirty="0"/>
              <a:t>найдем совокупные затраты для каждого повторного покупателя. Для этого умножим полную стоимость товара на количество товаров в покупке. </a:t>
            </a:r>
            <a:endParaRPr lang="ru-RU" sz="2000" b="1" dirty="0" smtClean="0"/>
          </a:p>
          <a:p>
            <a:r>
              <a:rPr lang="ru-RU" sz="2000" b="1" dirty="0" smtClean="0"/>
              <a:t>Определение </a:t>
            </a:r>
            <a:r>
              <a:rPr lang="ru-RU" sz="2000" b="1" dirty="0" err="1"/>
              <a:t>тертилей</a:t>
            </a:r>
            <a:r>
              <a:rPr lang="ru-RU" sz="2000" b="1" dirty="0"/>
              <a:t>: Разделим повторных покупателей на три группы (</a:t>
            </a:r>
            <a:r>
              <a:rPr lang="ru-RU" sz="2000" b="1" dirty="0" err="1"/>
              <a:t>heavy</a:t>
            </a:r>
            <a:r>
              <a:rPr lang="ru-RU" sz="2000" b="1" dirty="0"/>
              <a:t>, </a:t>
            </a:r>
            <a:r>
              <a:rPr lang="ru-RU" sz="2000" b="1" dirty="0" err="1"/>
              <a:t>medium</a:t>
            </a:r>
            <a:r>
              <a:rPr lang="ru-RU" sz="2000" b="1" dirty="0"/>
              <a:t> и </a:t>
            </a:r>
            <a:r>
              <a:rPr lang="ru-RU" sz="2000" b="1" dirty="0" err="1"/>
              <a:t>light</a:t>
            </a:r>
            <a:r>
              <a:rPr lang="ru-RU" sz="2000" b="1" dirty="0"/>
              <a:t> </a:t>
            </a:r>
            <a:r>
              <a:rPr lang="ru-RU" sz="2000" b="1" dirty="0" err="1"/>
              <a:t>buyers</a:t>
            </a:r>
            <a:r>
              <a:rPr lang="ru-RU" sz="2000" b="1" dirty="0"/>
              <a:t>) с использованием </a:t>
            </a:r>
            <a:r>
              <a:rPr lang="ru-RU" sz="2000" b="1" dirty="0" err="1"/>
              <a:t>тертилей</a:t>
            </a:r>
            <a:r>
              <a:rPr lang="ru-RU" sz="2000" b="1" dirty="0"/>
              <a:t> (25%, 50% и 75%) по совокупным затратам. </a:t>
            </a:r>
            <a:endParaRPr lang="ru-RU" sz="2000" b="1" dirty="0" smtClean="0"/>
          </a:p>
          <a:p>
            <a:r>
              <a:rPr lang="ru-RU" sz="2000" b="1" dirty="0" smtClean="0"/>
              <a:t>Подсчет </a:t>
            </a:r>
            <a:r>
              <a:rPr lang="ru-RU" sz="2000" b="1" dirty="0"/>
              <a:t>доли групп: </a:t>
            </a:r>
            <a:endParaRPr lang="ru-RU" sz="2000" b="1" dirty="0" smtClean="0"/>
          </a:p>
          <a:p>
            <a:r>
              <a:rPr lang="en-US" sz="2000" dirty="0" smtClean="0"/>
              <a:t>heavy 34.005602</a:t>
            </a:r>
            <a:r>
              <a:rPr lang="ru-RU" sz="2000" dirty="0"/>
              <a:t> </a:t>
            </a:r>
            <a:r>
              <a:rPr lang="ru-RU" sz="2000" dirty="0" smtClean="0"/>
              <a:t>%</a:t>
            </a:r>
          </a:p>
          <a:p>
            <a:r>
              <a:rPr lang="en-US" sz="2000" dirty="0" smtClean="0"/>
              <a:t> light 33.081232 </a:t>
            </a:r>
            <a:r>
              <a:rPr lang="ru-RU" sz="2000" dirty="0"/>
              <a:t>%</a:t>
            </a:r>
            <a:endParaRPr lang="ru-RU" sz="2000" dirty="0" smtClean="0"/>
          </a:p>
          <a:p>
            <a:r>
              <a:rPr lang="en-US" sz="2000" dirty="0" smtClean="0"/>
              <a:t>medium 32.913165</a:t>
            </a:r>
            <a:r>
              <a:rPr lang="ru-RU" sz="2000" dirty="0" smtClean="0"/>
              <a:t> %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563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Для полученных </a:t>
            </a:r>
            <a:r>
              <a:rPr lang="ru-RU" sz="1800" dirty="0" err="1"/>
              <a:t>heavy</a:t>
            </a:r>
            <a:r>
              <a:rPr lang="ru-RU" sz="1800" dirty="0"/>
              <a:t> / </a:t>
            </a:r>
            <a:r>
              <a:rPr lang="ru-RU" sz="1800" dirty="0" err="1"/>
              <a:t>medium</a:t>
            </a:r>
            <a:r>
              <a:rPr lang="ru-RU" sz="1800" dirty="0"/>
              <a:t> / </a:t>
            </a:r>
            <a:r>
              <a:rPr lang="ru-RU" sz="1800" dirty="0" err="1"/>
              <a:t>light</a:t>
            </a:r>
            <a:r>
              <a:rPr lang="ru-RU" sz="1800" dirty="0"/>
              <a:t> групп найти и вывести средний размер корзины внутри каждого федерального округа (</a:t>
            </a:r>
            <a:r>
              <a:rPr lang="ru-RU" sz="1800" dirty="0" err="1"/>
              <a:t>руб</a:t>
            </a:r>
            <a:r>
              <a:rPr lang="ru-RU" sz="1800" dirty="0"/>
              <a:t> / корзина).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52639"/>
              </p:ext>
            </p:extLst>
          </p:nvPr>
        </p:nvGraphicFramePr>
        <p:xfrm>
          <a:off x="457200" y="1600200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Округ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Категория по </a:t>
                      </a:r>
                      <a:r>
                        <a:rPr lang="ru-RU" sz="1800" dirty="0" err="1" smtClean="0">
                          <a:latin typeface="+mn-lt"/>
                        </a:rPr>
                        <a:t>тертилю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Полная стоимость товаров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Число товаров в покупке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Средний размер корзины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Central 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11659.600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291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40,067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3221.540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153 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21.05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4847,97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133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36,45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Far East 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3626,810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83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43,69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936,500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23,41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2211,460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40,20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5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906561"/>
              </p:ext>
            </p:extLst>
          </p:nvPr>
        </p:nvGraphicFramePr>
        <p:xfrm>
          <a:off x="467544" y="260648"/>
          <a:ext cx="8229600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Округ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Категория по </a:t>
                      </a:r>
                      <a:r>
                        <a:rPr lang="ru-RU" sz="1800" dirty="0" err="1" smtClean="0">
                          <a:latin typeface="+mn-lt"/>
                        </a:rPr>
                        <a:t>тертилю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Полная стоимость товаров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Число товаров в покупке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Средний размер корзины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Moscow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10411,5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227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45,86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1597,77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79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20,22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3288,29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97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33,89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North-West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4530,35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117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38,72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1299,71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23,63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3170,71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73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43,43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Privolzhie</a:t>
                      </a:r>
                      <a:r>
                        <a:rPr lang="en-US" dirty="0" smtClean="0"/>
                        <a:t> 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39826,18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1106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36,00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6945,5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3654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19,08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13278,09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398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33,36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Siberia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13635,24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325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41,95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2493,52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119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20,95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6950,54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169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41,12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13540,56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394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34,36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4156,53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205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20,27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6128,06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168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36,47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57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99981"/>
              </p:ext>
            </p:extLst>
          </p:nvPr>
        </p:nvGraphicFramePr>
        <p:xfrm>
          <a:off x="467544" y="260648"/>
          <a:ext cx="82296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Округ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Категория по </a:t>
                      </a:r>
                      <a:r>
                        <a:rPr lang="ru-RU" sz="1800" dirty="0" err="1" smtClean="0">
                          <a:latin typeface="+mn-lt"/>
                        </a:rPr>
                        <a:t>тертилю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Полная стоимость товаров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Число товаров в покупке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+mn-lt"/>
                        </a:rPr>
                        <a:t>Средний размер корзины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St.Petersburg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5109,72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128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39,91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586,48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18,32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1551,93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37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41,94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Ural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Heavy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10078,34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291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34,63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light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2603,24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139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18,72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1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medium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5601,42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159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35,22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помесячный график трат в категории в </a:t>
            </a:r>
            <a:r>
              <a:rPr lang="ru-RU" sz="2000" b="1" dirty="0" smtClean="0"/>
              <a:t>целом</a:t>
            </a:r>
            <a:endParaRPr lang="ru-RU" sz="20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3131"/>
            <a:ext cx="8229600" cy="42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5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/>
              <a:t>помесячный график трат </a:t>
            </a:r>
            <a:r>
              <a:rPr lang="ru-RU" sz="2000" b="1" dirty="0" smtClean="0"/>
              <a:t>по </a:t>
            </a:r>
            <a:r>
              <a:rPr lang="ru-RU" sz="2000" b="1" dirty="0"/>
              <a:t>каналам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13" y="1600200"/>
            <a:ext cx="55541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70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b="1" dirty="0" smtClean="0"/>
              <a:t>Группировка переменной </a:t>
            </a:r>
            <a:r>
              <a:rPr lang="en-US" sz="2000" b="1" dirty="0" smtClean="0"/>
              <a:t>variant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анализ данных в колонке </a:t>
            </a:r>
            <a:r>
              <a:rPr lang="ru-RU" b="1" dirty="0" err="1"/>
              <a:t>variant</a:t>
            </a:r>
            <a:r>
              <a:rPr lang="ru-RU" b="1" dirty="0"/>
              <a:t> показывает несколько </a:t>
            </a:r>
            <a:r>
              <a:rPr lang="ru-RU" b="1" dirty="0" smtClean="0"/>
              <a:t>потребительских </a:t>
            </a:r>
            <a:r>
              <a:rPr lang="ru-RU" b="1" dirty="0"/>
              <a:t>групп товаров.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1. Товары с очевидно разными потребительскими свойствами ("прочные", "двухслойные" и т.д.)</a:t>
            </a:r>
            <a:br>
              <a:rPr lang="ru-RU" dirty="0"/>
            </a:br>
            <a:r>
              <a:rPr lang="ru-RU" dirty="0"/>
              <a:t>2. Товары с очевидными эстетическими свойствами ("аромат лимона", запах лаванды" и т.д.)</a:t>
            </a:r>
            <a:br>
              <a:rPr lang="ru-RU" dirty="0"/>
            </a:br>
            <a:r>
              <a:rPr lang="ru-RU" dirty="0"/>
              <a:t>3. Товары более профессионального назначения ("для строительного мусора", "дачные")</a:t>
            </a:r>
            <a:br>
              <a:rPr lang="ru-RU" dirty="0"/>
            </a:br>
            <a:r>
              <a:rPr lang="ru-RU" dirty="0"/>
              <a:t>4. Товары с </a:t>
            </a:r>
            <a:r>
              <a:rPr lang="ru-RU" dirty="0" smtClean="0"/>
              <a:t>экологическими характеристиками </a:t>
            </a:r>
            <a:r>
              <a:rPr lang="ru-RU" dirty="0"/>
              <a:t>("</a:t>
            </a:r>
            <a:r>
              <a:rPr lang="ru-RU" dirty="0" err="1"/>
              <a:t>биоразлагаемые</a:t>
            </a:r>
            <a:r>
              <a:rPr lang="ru-RU" dirty="0"/>
              <a:t>", "</a:t>
            </a:r>
            <a:r>
              <a:rPr lang="ru-RU" dirty="0" err="1"/>
              <a:t>био</a:t>
            </a:r>
            <a:r>
              <a:rPr lang="ru-RU" dirty="0"/>
              <a:t>")</a:t>
            </a:r>
            <a:br>
              <a:rPr lang="ru-RU" dirty="0"/>
            </a:br>
            <a:r>
              <a:rPr lang="ru-RU" dirty="0"/>
              <a:t>5. Товары с невыраженными </a:t>
            </a:r>
            <a:r>
              <a:rPr lang="ru-RU" dirty="0" smtClean="0"/>
              <a:t>характеристиками, </a:t>
            </a:r>
            <a:r>
              <a:rPr lang="ru-RU" dirty="0"/>
              <a:t>но </a:t>
            </a:r>
            <a:r>
              <a:rPr lang="ru-RU" dirty="0" smtClean="0"/>
              <a:t>отличающиеся </a:t>
            </a:r>
            <a:r>
              <a:rPr lang="ru-RU" dirty="0"/>
              <a:t>названиями ("</a:t>
            </a:r>
            <a:r>
              <a:rPr lang="ru-RU" dirty="0" err="1"/>
              <a:t>магнум</a:t>
            </a:r>
            <a:r>
              <a:rPr lang="ru-RU" dirty="0"/>
              <a:t>", "майка", "стандарт" и т.д.)..</a:t>
            </a:r>
          </a:p>
          <a:p>
            <a:r>
              <a:rPr lang="ru-RU" b="1" dirty="0"/>
              <a:t>Разделим категорию на эти пять групп и найдем доли рынка для них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40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422</Words>
  <Application>Microsoft Office PowerPoint</Application>
  <PresentationFormat>Экран (4:3)</PresentationFormat>
  <Paragraphs>166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Покупатели категории мусорных пакетов</vt:lpstr>
      <vt:lpstr>доля повторных покупателей от общего числа покупателей в категории</vt:lpstr>
      <vt:lpstr>Разделим повторных покупателей на три группы в зависимости от совокупных затрат в категории: heavy / medium / light buyers. В качестве критерия используем тертили по тратам в категории за весь период среди всех повторных покупателей. Покажем долю каждой группы покупателей от общего числа повторных покупателей.</vt:lpstr>
      <vt:lpstr>Для полученных heavy / medium / light групп найти и вывести средний размер корзины внутри каждого федерального округа (руб / корзина). </vt:lpstr>
      <vt:lpstr>Презентация PowerPoint</vt:lpstr>
      <vt:lpstr>Презентация PowerPoint</vt:lpstr>
      <vt:lpstr>помесячный график трат в категории в целом</vt:lpstr>
      <vt:lpstr>помесячный график трат по каналам</vt:lpstr>
      <vt:lpstr>Группировка переменной variant</vt:lpstr>
      <vt:lpstr>Пять групп товаров из variant</vt:lpstr>
      <vt:lpstr>Доли рынка для этих пяти групп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Покупатели категории мусорных пакетов</dc:title>
  <dc:creator>USER</dc:creator>
  <cp:lastModifiedBy>USER</cp:lastModifiedBy>
  <cp:revision>10</cp:revision>
  <dcterms:created xsi:type="dcterms:W3CDTF">2024-03-11T06:54:54Z</dcterms:created>
  <dcterms:modified xsi:type="dcterms:W3CDTF">2024-03-11T07:33:56Z</dcterms:modified>
</cp:coreProperties>
</file>