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7556500" cy="10693400"/>
  <p:notesSz cx="7556500" cy="10693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3" d="100"/>
          <a:sy n="73" d="100"/>
        </p:scale>
        <p:origin x="1662" y="-138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6737" y="3311017"/>
            <a:ext cx="6423025" cy="22429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3475" y="5981192"/>
            <a:ext cx="5289550" cy="2670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7825" y="2456561"/>
            <a:ext cx="3287077" cy="70492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1597" y="2456561"/>
            <a:ext cx="3287077" cy="70492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5/23/2023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5/23/2023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5/23/2023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825" y="427228"/>
            <a:ext cx="6800850" cy="17089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825" y="2456561"/>
            <a:ext cx="6800850" cy="70492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9210" y="9933051"/>
            <a:ext cx="2418080" cy="5340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825" y="9933051"/>
            <a:ext cx="1737995" cy="5340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40680" y="9933051"/>
            <a:ext cx="1737995" cy="5340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tnyla.com/tuition" TargetMode="External"/><Relationship Id="rId2" Type="http://schemas.openxmlformats.org/officeDocument/2006/relationships/hyperlink" Target="http://www.atnyla.com/" TargetMode="Externa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tnyla.com/tuition" TargetMode="External"/><Relationship Id="rId2" Type="http://schemas.openxmlformats.org/officeDocument/2006/relationships/hyperlink" Target="http://www.atnyla.com/" TargetMode="Externa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tnyla.com/tuition" TargetMode="External"/><Relationship Id="rId2" Type="http://schemas.openxmlformats.org/officeDocument/2006/relationships/hyperlink" Target="http://www.atnyla.com/" TargetMode="Externa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tnyla.com/tuition" TargetMode="External"/><Relationship Id="rId2" Type="http://schemas.openxmlformats.org/officeDocument/2006/relationships/hyperlink" Target="http://www.atnyla.com/" TargetMode="Externa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tnyla.com/tuition" TargetMode="External"/><Relationship Id="rId2" Type="http://schemas.openxmlformats.org/officeDocument/2006/relationships/hyperlink" Target="http://www.atnyla.com/" TargetMode="Externa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tnyla.com/tuition" TargetMode="External"/><Relationship Id="rId2" Type="http://schemas.openxmlformats.org/officeDocument/2006/relationships/hyperlink" Target="http://www.atnyla.com/" TargetMode="Externa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tnyla.com/tuition" TargetMode="External"/><Relationship Id="rId2" Type="http://schemas.openxmlformats.org/officeDocument/2006/relationships/hyperlink" Target="http://www.atnyla.com/" TargetMode="Externa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tnyla.com/tuition" TargetMode="External"/><Relationship Id="rId2" Type="http://schemas.openxmlformats.org/officeDocument/2006/relationships/hyperlink" Target="http://www.atnyla.com/" TargetMode="Externa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tnyla.com/tuition" TargetMode="External"/><Relationship Id="rId2" Type="http://schemas.openxmlformats.org/officeDocument/2006/relationships/hyperlink" Target="http://www.atnyla.com/" TargetMode="Externa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tnyla.com/tuition" TargetMode="External"/><Relationship Id="rId2" Type="http://schemas.openxmlformats.org/officeDocument/2006/relationships/hyperlink" Target="http://www.atnyla.com/" TargetMode="Externa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tnyla.com/tuition" TargetMode="External"/><Relationship Id="rId2" Type="http://schemas.openxmlformats.org/officeDocument/2006/relationships/hyperlink" Target="http://www.atnyla.com/" TargetMode="Externa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tnyla.com/tuition" TargetMode="External"/><Relationship Id="rId2" Type="http://schemas.openxmlformats.org/officeDocument/2006/relationships/hyperlink" Target="http://www.atnyla.com/" TargetMode="Externa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tnyla.com/tuition" TargetMode="External"/><Relationship Id="rId2" Type="http://schemas.openxmlformats.org/officeDocument/2006/relationships/hyperlink" Target="http://www.atnyla.com/" TargetMode="Externa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7556500" cy="10680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47931" y="1340912"/>
            <a:ext cx="5530850" cy="10160"/>
          </a:xfrm>
          <a:custGeom>
            <a:avLst/>
            <a:gdLst/>
            <a:ahLst/>
            <a:cxnLst/>
            <a:rect l="l" t="t" r="r" b="b"/>
            <a:pathLst>
              <a:path w="5530850" h="10159">
                <a:moveTo>
                  <a:pt x="5530539" y="9535"/>
                </a:moveTo>
                <a:lnTo>
                  <a:pt x="0" y="9535"/>
                </a:lnTo>
                <a:lnTo>
                  <a:pt x="0" y="0"/>
                </a:lnTo>
                <a:lnTo>
                  <a:pt x="5530539" y="0"/>
                </a:lnTo>
                <a:lnTo>
                  <a:pt x="5530539" y="9535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35231" y="527237"/>
            <a:ext cx="5556250" cy="361505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5"/>
              </a:spcBef>
            </a:pPr>
            <a:r>
              <a:rPr sz="1850" spc="35" dirty="0">
                <a:latin typeface="Trebuchet MS"/>
                <a:cs typeface="Trebuchet MS"/>
              </a:rPr>
              <a:t>Connect </a:t>
            </a:r>
            <a:r>
              <a:rPr sz="1850" spc="50" dirty="0">
                <a:latin typeface="Trebuchet MS"/>
                <a:cs typeface="Trebuchet MS"/>
              </a:rPr>
              <a:t>with </a:t>
            </a:r>
            <a:r>
              <a:rPr sz="1850" spc="185" dirty="0">
                <a:latin typeface="Trebuchet MS"/>
                <a:cs typeface="Trebuchet MS"/>
              </a:rPr>
              <a:t>a </a:t>
            </a:r>
            <a:r>
              <a:rPr sz="1850" spc="80" dirty="0">
                <a:latin typeface="Trebuchet MS"/>
                <a:cs typeface="Trebuchet MS"/>
              </a:rPr>
              <a:t>system </a:t>
            </a:r>
            <a:r>
              <a:rPr sz="1850" spc="70" dirty="0">
                <a:latin typeface="Trebuchet MS"/>
                <a:cs typeface="Trebuchet MS"/>
              </a:rPr>
              <a:t>user</a:t>
            </a:r>
            <a:r>
              <a:rPr sz="1850" spc="-350" dirty="0">
                <a:latin typeface="Trebuchet MS"/>
                <a:cs typeface="Trebuchet MS"/>
              </a:rPr>
              <a:t> </a:t>
            </a:r>
            <a:r>
              <a:rPr sz="1850" spc="20" dirty="0">
                <a:latin typeface="Trebuchet MS"/>
                <a:cs typeface="Trebuchet MS"/>
              </a:rPr>
              <a:t>in </a:t>
            </a:r>
            <a:r>
              <a:rPr sz="1850" spc="125" dirty="0">
                <a:latin typeface="Trebuchet MS"/>
                <a:cs typeface="Trebuchet MS"/>
              </a:rPr>
              <a:t>SQL</a:t>
            </a:r>
            <a:endParaRPr sz="1850" dirty="0">
              <a:latin typeface="Trebuchet MS"/>
              <a:cs typeface="Trebuchet MS"/>
            </a:endParaRPr>
          </a:p>
          <a:p>
            <a:pPr marR="5080" algn="r">
              <a:lnSpc>
                <a:spcPct val="100000"/>
              </a:lnSpc>
              <a:spcBef>
                <a:spcPts val="1310"/>
              </a:spcBef>
              <a:tabLst>
                <a:tab pos="323850" algn="l"/>
                <a:tab pos="827405" algn="l"/>
              </a:tabLst>
            </a:pPr>
            <a:r>
              <a:rPr sz="1250" spc="-525" dirty="0">
                <a:latin typeface="EB Garamond 08"/>
                <a:cs typeface="EB Garamond 08"/>
              </a:rPr>
              <a:t>	</a:t>
            </a:r>
            <a:r>
              <a:rPr sz="1250" spc="-65" dirty="0">
                <a:latin typeface="Times New Roman"/>
                <a:cs typeface="Times New Roman"/>
              </a:rPr>
              <a:t>V</a:t>
            </a:r>
            <a:r>
              <a:rPr sz="1250" spc="10" dirty="0">
                <a:latin typeface="Times New Roman"/>
                <a:cs typeface="Times New Roman"/>
              </a:rPr>
              <a:t>iew</a:t>
            </a:r>
            <a:r>
              <a:rPr sz="1250" dirty="0">
                <a:latin typeface="Times New Roman"/>
                <a:cs typeface="Times New Roman"/>
              </a:rPr>
              <a:t>	</a:t>
            </a:r>
            <a:r>
              <a:rPr sz="1250" spc="10" dirty="0">
                <a:latin typeface="Times New Roman"/>
                <a:cs typeface="Times New Roman"/>
              </a:rPr>
              <a:t>6</a:t>
            </a:r>
            <a:endParaRPr sz="12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20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850" spc="10" dirty="0">
                <a:latin typeface="Georgia"/>
                <a:cs typeface="Georgia"/>
              </a:rPr>
              <a:t>Create a </a:t>
            </a:r>
            <a:r>
              <a:rPr sz="1850" spc="15" dirty="0">
                <a:latin typeface="Georgia"/>
                <a:cs typeface="Georgia"/>
              </a:rPr>
              <a:t>new </a:t>
            </a:r>
            <a:r>
              <a:rPr sz="1850" spc="10" dirty="0">
                <a:latin typeface="Georgia"/>
                <a:cs typeface="Georgia"/>
              </a:rPr>
              <a:t>user inside Oracle</a:t>
            </a:r>
            <a:r>
              <a:rPr sz="1850" spc="-30" dirty="0">
                <a:latin typeface="Georgia"/>
                <a:cs typeface="Georgia"/>
              </a:rPr>
              <a:t> </a:t>
            </a:r>
            <a:r>
              <a:rPr sz="1850" spc="10" dirty="0">
                <a:latin typeface="Georgia"/>
                <a:cs typeface="Georgia"/>
              </a:rPr>
              <a:t>Database</a:t>
            </a:r>
            <a:endParaRPr sz="1850" dirty="0">
              <a:latin typeface="Georgia"/>
              <a:cs typeface="Georgia"/>
            </a:endParaRPr>
          </a:p>
          <a:p>
            <a:pPr marL="12700" marR="5715">
              <a:lnSpc>
                <a:spcPct val="120100"/>
              </a:lnSpc>
              <a:spcBef>
                <a:spcPts val="480"/>
              </a:spcBef>
            </a:pPr>
            <a:r>
              <a:rPr sz="1250" spc="10" dirty="0">
                <a:latin typeface="Georgia"/>
                <a:cs typeface="Georgia"/>
              </a:rPr>
              <a:t>After installation of Oracle software. </a:t>
            </a:r>
            <a:r>
              <a:rPr sz="1250" spc="15" dirty="0">
                <a:latin typeface="Georgia"/>
                <a:cs typeface="Georgia"/>
              </a:rPr>
              <a:t>We </a:t>
            </a:r>
            <a:r>
              <a:rPr sz="1250" spc="10" dirty="0">
                <a:latin typeface="Georgia"/>
                <a:cs typeface="Georgia"/>
              </a:rPr>
              <a:t>have to create a user inside </a:t>
            </a:r>
            <a:r>
              <a:rPr sz="1250" spc="5" dirty="0">
                <a:latin typeface="Georgia"/>
                <a:cs typeface="Georgia"/>
              </a:rPr>
              <a:t>it. </a:t>
            </a:r>
            <a:r>
              <a:rPr sz="1250" spc="10" dirty="0">
                <a:latin typeface="Georgia"/>
                <a:cs typeface="Georgia"/>
              </a:rPr>
              <a:t>In</a:t>
            </a:r>
            <a:r>
              <a:rPr sz="1250" spc="-25" dirty="0">
                <a:latin typeface="Georgia"/>
                <a:cs typeface="Georgia"/>
              </a:rPr>
              <a:t> </a:t>
            </a:r>
            <a:r>
              <a:rPr sz="1250" spc="10" dirty="0">
                <a:latin typeface="Georgia"/>
                <a:cs typeface="Georgia"/>
              </a:rPr>
              <a:t>this  tutorial, </a:t>
            </a:r>
            <a:r>
              <a:rPr sz="1250" spc="15" dirty="0">
                <a:latin typeface="Georgia"/>
                <a:cs typeface="Georgia"/>
              </a:rPr>
              <a:t>we </a:t>
            </a:r>
            <a:r>
              <a:rPr sz="1250" spc="10" dirty="0">
                <a:latin typeface="Georgia"/>
                <a:cs typeface="Georgia"/>
              </a:rPr>
              <a:t>are going to </a:t>
            </a:r>
            <a:r>
              <a:rPr sz="1250" spc="15" dirty="0">
                <a:latin typeface="Georgia"/>
                <a:cs typeface="Georgia"/>
              </a:rPr>
              <a:t>show </a:t>
            </a:r>
            <a:r>
              <a:rPr sz="1250" spc="10" dirty="0">
                <a:latin typeface="Georgia"/>
                <a:cs typeface="Georgia"/>
              </a:rPr>
              <a:t>you </a:t>
            </a:r>
            <a:r>
              <a:rPr sz="1250" spc="15" dirty="0">
                <a:latin typeface="Georgia"/>
                <a:cs typeface="Georgia"/>
              </a:rPr>
              <a:t>how </a:t>
            </a:r>
            <a:r>
              <a:rPr sz="1250" spc="10" dirty="0">
                <a:latin typeface="Georgia"/>
                <a:cs typeface="Georgia"/>
              </a:rPr>
              <a:t>to create a </a:t>
            </a:r>
            <a:r>
              <a:rPr sz="1250" spc="15" dirty="0">
                <a:latin typeface="Georgia"/>
                <a:cs typeface="Georgia"/>
              </a:rPr>
              <a:t>new </a:t>
            </a:r>
            <a:r>
              <a:rPr sz="1250" spc="10" dirty="0">
                <a:latin typeface="Georgia"/>
                <a:cs typeface="Georgia"/>
              </a:rPr>
              <a:t>user. So </a:t>
            </a:r>
            <a:r>
              <a:rPr sz="1250" spc="5" dirty="0">
                <a:latin typeface="Georgia"/>
                <a:cs typeface="Georgia"/>
              </a:rPr>
              <a:t>let's</a:t>
            </a:r>
            <a:r>
              <a:rPr sz="1250" spc="-85" dirty="0">
                <a:latin typeface="Georgia"/>
                <a:cs typeface="Georgia"/>
              </a:rPr>
              <a:t> </a:t>
            </a:r>
            <a:r>
              <a:rPr sz="1250" spc="10" dirty="0">
                <a:latin typeface="Georgia"/>
                <a:cs typeface="Georgia"/>
              </a:rPr>
              <a:t>start.</a:t>
            </a:r>
            <a:endParaRPr sz="1250" dirty="0">
              <a:latin typeface="Georgia"/>
              <a:cs typeface="Georgia"/>
            </a:endParaRPr>
          </a:p>
          <a:p>
            <a:pPr marL="12700" marR="5080">
              <a:lnSpc>
                <a:spcPct val="120100"/>
              </a:lnSpc>
              <a:spcBef>
                <a:spcPts val="375"/>
              </a:spcBef>
            </a:pPr>
            <a:r>
              <a:rPr sz="1250" spc="15" dirty="0">
                <a:latin typeface="Georgia"/>
                <a:cs typeface="Georgia"/>
              </a:rPr>
              <a:t>To </a:t>
            </a:r>
            <a:r>
              <a:rPr sz="1250" spc="10" dirty="0">
                <a:latin typeface="Georgia"/>
                <a:cs typeface="Georgia"/>
              </a:rPr>
              <a:t>create a </a:t>
            </a:r>
            <a:r>
              <a:rPr sz="1250" spc="15" dirty="0">
                <a:latin typeface="Georgia"/>
                <a:cs typeface="Georgia"/>
              </a:rPr>
              <a:t>new </a:t>
            </a:r>
            <a:r>
              <a:rPr sz="1250" spc="10" dirty="0">
                <a:latin typeface="Georgia"/>
                <a:cs typeface="Georgia"/>
              </a:rPr>
              <a:t>user. Start </a:t>
            </a:r>
            <a:r>
              <a:rPr sz="1250" spc="15" dirty="0">
                <a:latin typeface="Georgia"/>
                <a:cs typeface="Georgia"/>
              </a:rPr>
              <a:t>SQL PLUS </a:t>
            </a:r>
            <a:r>
              <a:rPr sz="1250" spc="10" dirty="0">
                <a:latin typeface="Georgia"/>
                <a:cs typeface="Georgia"/>
              </a:rPr>
              <a:t>form your windows menu. </a:t>
            </a:r>
            <a:r>
              <a:rPr sz="1250" spc="5" dirty="0">
                <a:latin typeface="Georgia"/>
                <a:cs typeface="Georgia"/>
              </a:rPr>
              <a:t>It </a:t>
            </a:r>
            <a:r>
              <a:rPr sz="1250" spc="10" dirty="0">
                <a:latin typeface="Georgia"/>
                <a:cs typeface="Georgia"/>
              </a:rPr>
              <a:t>flows the  below statements for </a:t>
            </a:r>
            <a:r>
              <a:rPr sz="1250" spc="15" dirty="0">
                <a:latin typeface="Georgia"/>
                <a:cs typeface="Georgia"/>
              </a:rPr>
              <a:t>SQL </a:t>
            </a:r>
            <a:r>
              <a:rPr sz="1250" spc="10" dirty="0">
                <a:latin typeface="Georgia"/>
                <a:cs typeface="Georgia"/>
              </a:rPr>
              <a:t>11g release 2</a:t>
            </a:r>
            <a:r>
              <a:rPr sz="1250" spc="-35" dirty="0">
                <a:latin typeface="Georgia"/>
                <a:cs typeface="Georgia"/>
              </a:rPr>
              <a:t> </a:t>
            </a:r>
            <a:r>
              <a:rPr sz="1250" spc="10" dirty="0">
                <a:latin typeface="Georgia"/>
                <a:cs typeface="Georgia"/>
              </a:rPr>
              <a:t>version.</a:t>
            </a:r>
            <a:endParaRPr sz="1250" dirty="0">
              <a:latin typeface="Georgia"/>
              <a:cs typeface="Georgia"/>
            </a:endParaRPr>
          </a:p>
          <a:p>
            <a:pPr marL="12700" marR="12700">
              <a:lnSpc>
                <a:spcPct val="120100"/>
              </a:lnSpc>
              <a:spcBef>
                <a:spcPts val="375"/>
              </a:spcBef>
            </a:pPr>
            <a:r>
              <a:rPr sz="1250" spc="10" dirty="0">
                <a:latin typeface="Georgia"/>
                <a:cs typeface="Georgia"/>
              </a:rPr>
              <a:t>For this, you have to login in the system user for the highest privilege. First I  will </a:t>
            </a:r>
            <a:r>
              <a:rPr sz="1250" spc="5" dirty="0">
                <a:latin typeface="Georgia"/>
                <a:cs typeface="Georgia"/>
              </a:rPr>
              <a:t>tell </a:t>
            </a:r>
            <a:r>
              <a:rPr sz="1250" spc="10" dirty="0">
                <a:latin typeface="Georgia"/>
                <a:cs typeface="Georgia"/>
              </a:rPr>
              <a:t>you </a:t>
            </a:r>
            <a:r>
              <a:rPr sz="1250" b="1" spc="15" dirty="0">
                <a:latin typeface="Georgia"/>
                <a:cs typeface="Georgia"/>
              </a:rPr>
              <a:t>how </a:t>
            </a:r>
            <a:r>
              <a:rPr sz="1250" b="1" spc="10" dirty="0">
                <a:latin typeface="Georgia"/>
                <a:cs typeface="Georgia"/>
              </a:rPr>
              <a:t>to </a:t>
            </a:r>
            <a:r>
              <a:rPr sz="1250" b="1" spc="15" dirty="0">
                <a:latin typeface="Georgia"/>
                <a:cs typeface="Georgia"/>
              </a:rPr>
              <a:t>Connect </a:t>
            </a:r>
            <a:r>
              <a:rPr sz="1250" b="1" spc="10" dirty="0">
                <a:latin typeface="Georgia"/>
                <a:cs typeface="Georgia"/>
              </a:rPr>
              <a:t>to the Oracle </a:t>
            </a:r>
            <a:r>
              <a:rPr sz="1250" b="1" spc="15" dirty="0">
                <a:latin typeface="Georgia"/>
                <a:cs typeface="Georgia"/>
              </a:rPr>
              <a:t>Database from</a:t>
            </a:r>
            <a:r>
              <a:rPr sz="1250" b="1" spc="-40" dirty="0">
                <a:latin typeface="Georgia"/>
                <a:cs typeface="Georgia"/>
              </a:rPr>
              <a:t> </a:t>
            </a:r>
            <a:r>
              <a:rPr sz="1250" b="1" spc="15" dirty="0">
                <a:latin typeface="Georgia"/>
                <a:cs typeface="Georgia"/>
              </a:rPr>
              <a:t>SQL*Plus.</a:t>
            </a:r>
            <a:endParaRPr sz="1250" dirty="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650" dirty="0">
              <a:latin typeface="Georgia"/>
              <a:cs typeface="Georgia"/>
            </a:endParaRPr>
          </a:p>
          <a:p>
            <a:pPr marL="12700" marR="381635">
              <a:lnSpc>
                <a:spcPct val="113799"/>
              </a:lnSpc>
              <a:spcBef>
                <a:spcPts val="5"/>
              </a:spcBef>
            </a:pPr>
            <a:r>
              <a:rPr sz="1650" b="1" spc="45" dirty="0">
                <a:latin typeface="Times New Roman"/>
                <a:cs typeface="Times New Roman"/>
              </a:rPr>
              <a:t>To </a:t>
            </a:r>
            <a:r>
              <a:rPr sz="1650" b="1" spc="50" dirty="0">
                <a:latin typeface="Times New Roman"/>
                <a:cs typeface="Times New Roman"/>
              </a:rPr>
              <a:t>connect </a:t>
            </a:r>
            <a:r>
              <a:rPr sz="1650" b="1" spc="45" dirty="0">
                <a:latin typeface="Times New Roman"/>
                <a:cs typeface="Times New Roman"/>
              </a:rPr>
              <a:t>to </a:t>
            </a:r>
            <a:r>
              <a:rPr sz="1650" b="1" spc="30" dirty="0">
                <a:latin typeface="Times New Roman"/>
                <a:cs typeface="Times New Roman"/>
              </a:rPr>
              <a:t>Oracle </a:t>
            </a:r>
            <a:r>
              <a:rPr sz="1650" b="1" spc="55" dirty="0">
                <a:latin typeface="Times New Roman"/>
                <a:cs typeface="Times New Roman"/>
              </a:rPr>
              <a:t>Database </a:t>
            </a:r>
            <a:r>
              <a:rPr sz="1650" b="1" spc="45" dirty="0">
                <a:latin typeface="Times New Roman"/>
                <a:cs typeface="Times New Roman"/>
              </a:rPr>
              <a:t>from </a:t>
            </a:r>
            <a:r>
              <a:rPr sz="1650" b="1" spc="5" dirty="0">
                <a:latin typeface="Times New Roman"/>
                <a:cs typeface="Times New Roman"/>
              </a:rPr>
              <a:t>SQL*Plus:</a:t>
            </a:r>
            <a:r>
              <a:rPr sz="1650" b="1" spc="-260" dirty="0">
                <a:latin typeface="Times New Roman"/>
                <a:cs typeface="Times New Roman"/>
              </a:rPr>
              <a:t> </a:t>
            </a:r>
            <a:r>
              <a:rPr sz="1650" b="1" spc="75" dirty="0">
                <a:latin typeface="Times New Roman"/>
                <a:cs typeface="Times New Roman"/>
              </a:rPr>
              <a:t>(Using  </a:t>
            </a:r>
            <a:r>
              <a:rPr sz="1650" b="1" spc="25" dirty="0">
                <a:latin typeface="Times New Roman"/>
                <a:cs typeface="Times New Roman"/>
              </a:rPr>
              <a:t>SQL</a:t>
            </a:r>
            <a:r>
              <a:rPr sz="1650" b="1" spc="-5" dirty="0">
                <a:latin typeface="Times New Roman"/>
                <a:cs typeface="Times New Roman"/>
              </a:rPr>
              <a:t> </a:t>
            </a:r>
            <a:r>
              <a:rPr sz="1650" b="1" spc="15" dirty="0">
                <a:latin typeface="Times New Roman"/>
                <a:cs typeface="Times New Roman"/>
              </a:rPr>
              <a:t>PLUS)</a:t>
            </a:r>
            <a:endParaRPr sz="165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47931" y="4201540"/>
            <a:ext cx="5530532" cy="29941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35231" y="7205841"/>
            <a:ext cx="5553075" cy="72199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 algn="just">
              <a:lnSpc>
                <a:spcPct val="122600"/>
              </a:lnSpc>
              <a:spcBef>
                <a:spcPts val="55"/>
              </a:spcBef>
            </a:pPr>
            <a:r>
              <a:rPr sz="1250" spc="10" dirty="0">
                <a:latin typeface="Georgia"/>
                <a:cs typeface="Georgia"/>
              </a:rPr>
              <a:t>After typing the username and password </a:t>
            </a:r>
            <a:r>
              <a:rPr sz="1250" spc="5" dirty="0">
                <a:latin typeface="Georgia"/>
                <a:cs typeface="Georgia"/>
              </a:rPr>
              <a:t>it </a:t>
            </a:r>
            <a:r>
              <a:rPr sz="1250" spc="10" dirty="0">
                <a:latin typeface="Georgia"/>
                <a:cs typeface="Georgia"/>
              </a:rPr>
              <a:t>will look like this. </a:t>
            </a:r>
            <a:r>
              <a:rPr sz="1250" spc="15" dirty="0">
                <a:latin typeface="Georgia"/>
                <a:cs typeface="Georgia"/>
              </a:rPr>
              <a:t>By </a:t>
            </a:r>
            <a:r>
              <a:rPr sz="1250" spc="10" dirty="0">
                <a:latin typeface="Georgia"/>
                <a:cs typeface="Georgia"/>
              </a:rPr>
              <a:t>default, the  username </a:t>
            </a:r>
            <a:r>
              <a:rPr sz="1250" spc="5" dirty="0">
                <a:latin typeface="Georgia"/>
                <a:cs typeface="Georgia"/>
              </a:rPr>
              <a:t>is </a:t>
            </a:r>
            <a:r>
              <a:rPr sz="1150" spc="20" dirty="0">
                <a:latin typeface="Arial"/>
                <a:cs typeface="Arial"/>
              </a:rPr>
              <a:t>system </a:t>
            </a:r>
            <a:r>
              <a:rPr sz="1250" spc="10" dirty="0">
                <a:latin typeface="Georgia"/>
                <a:cs typeface="Georgia"/>
              </a:rPr>
              <a:t>and password in that password which you gave at the  time of installation, in </a:t>
            </a:r>
            <a:r>
              <a:rPr sz="1250" spc="15" dirty="0">
                <a:latin typeface="Georgia"/>
                <a:cs typeface="Georgia"/>
              </a:rPr>
              <a:t>my </a:t>
            </a:r>
            <a:r>
              <a:rPr sz="1250" spc="10" dirty="0">
                <a:latin typeface="Georgia"/>
                <a:cs typeface="Georgia"/>
              </a:rPr>
              <a:t>case the password </a:t>
            </a:r>
            <a:r>
              <a:rPr sz="1250" spc="5" dirty="0">
                <a:latin typeface="Georgia"/>
                <a:cs typeface="Georgia"/>
              </a:rPr>
              <a:t>is</a:t>
            </a:r>
            <a:r>
              <a:rPr sz="1250" spc="260" dirty="0">
                <a:latin typeface="Georgia"/>
                <a:cs typeface="Georgia"/>
              </a:rPr>
              <a:t> </a:t>
            </a:r>
            <a:r>
              <a:rPr sz="1150" spc="75" dirty="0">
                <a:latin typeface="Arial"/>
                <a:cs typeface="Arial"/>
              </a:rPr>
              <a:t>alone#i#4</a:t>
            </a:r>
            <a:endParaRPr sz="115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247931" y="7996631"/>
            <a:ext cx="5530532" cy="20596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52698" y="5255198"/>
            <a:ext cx="5521325" cy="505459"/>
          </a:xfrm>
          <a:custGeom>
            <a:avLst/>
            <a:gdLst/>
            <a:ahLst/>
            <a:cxnLst/>
            <a:rect l="l" t="t" r="r" b="b"/>
            <a:pathLst>
              <a:path w="5521325" h="505460">
                <a:moveTo>
                  <a:pt x="0" y="452932"/>
                </a:moveTo>
                <a:lnTo>
                  <a:pt x="0" y="52444"/>
                </a:lnTo>
                <a:lnTo>
                  <a:pt x="0" y="45483"/>
                </a:lnTo>
                <a:lnTo>
                  <a:pt x="1331" y="38809"/>
                </a:lnTo>
                <a:lnTo>
                  <a:pt x="3992" y="32420"/>
                </a:lnTo>
                <a:lnTo>
                  <a:pt x="6653" y="25936"/>
                </a:lnTo>
                <a:lnTo>
                  <a:pt x="10443" y="20310"/>
                </a:lnTo>
                <a:lnTo>
                  <a:pt x="45490" y="0"/>
                </a:lnTo>
                <a:lnTo>
                  <a:pt x="52444" y="0"/>
                </a:lnTo>
                <a:lnTo>
                  <a:pt x="5468559" y="0"/>
                </a:lnTo>
                <a:lnTo>
                  <a:pt x="5475511" y="0"/>
                </a:lnTo>
                <a:lnTo>
                  <a:pt x="5482204" y="1334"/>
                </a:lnTo>
                <a:lnTo>
                  <a:pt x="5488631" y="4004"/>
                </a:lnTo>
                <a:lnTo>
                  <a:pt x="5495058" y="6674"/>
                </a:lnTo>
                <a:lnTo>
                  <a:pt x="5517009" y="32420"/>
                </a:lnTo>
                <a:lnTo>
                  <a:pt x="5519669" y="38809"/>
                </a:lnTo>
                <a:lnTo>
                  <a:pt x="5521004" y="45483"/>
                </a:lnTo>
                <a:lnTo>
                  <a:pt x="5521004" y="52444"/>
                </a:lnTo>
                <a:lnTo>
                  <a:pt x="5521004" y="452932"/>
                </a:lnTo>
                <a:lnTo>
                  <a:pt x="5521004" y="459893"/>
                </a:lnTo>
                <a:lnTo>
                  <a:pt x="5519669" y="466567"/>
                </a:lnTo>
                <a:lnTo>
                  <a:pt x="5517009" y="472956"/>
                </a:lnTo>
                <a:lnTo>
                  <a:pt x="5514348" y="479440"/>
                </a:lnTo>
                <a:lnTo>
                  <a:pt x="5488631" y="501372"/>
                </a:lnTo>
                <a:lnTo>
                  <a:pt x="5482204" y="504041"/>
                </a:lnTo>
                <a:lnTo>
                  <a:pt x="5475511" y="505376"/>
                </a:lnTo>
                <a:lnTo>
                  <a:pt x="5468559" y="505376"/>
                </a:lnTo>
                <a:lnTo>
                  <a:pt x="52444" y="505376"/>
                </a:lnTo>
                <a:lnTo>
                  <a:pt x="45490" y="505376"/>
                </a:lnTo>
                <a:lnTo>
                  <a:pt x="38800" y="504041"/>
                </a:lnTo>
                <a:lnTo>
                  <a:pt x="6653" y="479440"/>
                </a:lnTo>
                <a:lnTo>
                  <a:pt x="3992" y="472956"/>
                </a:lnTo>
                <a:lnTo>
                  <a:pt x="1331" y="466567"/>
                </a:lnTo>
                <a:lnTo>
                  <a:pt x="0" y="459893"/>
                </a:lnTo>
                <a:lnTo>
                  <a:pt x="0" y="452932"/>
                </a:lnTo>
                <a:close/>
              </a:path>
            </a:pathLst>
          </a:custGeom>
          <a:ln w="9535">
            <a:solidFill>
              <a:srgbClr val="BED52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52698" y="7124138"/>
            <a:ext cx="5521325" cy="734695"/>
          </a:xfrm>
          <a:custGeom>
            <a:avLst/>
            <a:gdLst/>
            <a:ahLst/>
            <a:cxnLst/>
            <a:rect l="l" t="t" r="r" b="b"/>
            <a:pathLst>
              <a:path w="5521325" h="734695">
                <a:moveTo>
                  <a:pt x="0" y="681782"/>
                </a:moveTo>
                <a:lnTo>
                  <a:pt x="0" y="52444"/>
                </a:lnTo>
                <a:lnTo>
                  <a:pt x="0" y="45483"/>
                </a:lnTo>
                <a:lnTo>
                  <a:pt x="1331" y="38809"/>
                </a:lnTo>
                <a:lnTo>
                  <a:pt x="25949" y="6674"/>
                </a:lnTo>
                <a:lnTo>
                  <a:pt x="45490" y="0"/>
                </a:lnTo>
                <a:lnTo>
                  <a:pt x="52444" y="0"/>
                </a:lnTo>
                <a:lnTo>
                  <a:pt x="5468559" y="0"/>
                </a:lnTo>
                <a:lnTo>
                  <a:pt x="5475511" y="0"/>
                </a:lnTo>
                <a:lnTo>
                  <a:pt x="5482204" y="1334"/>
                </a:lnTo>
                <a:lnTo>
                  <a:pt x="5488631" y="4004"/>
                </a:lnTo>
                <a:lnTo>
                  <a:pt x="5495058" y="6674"/>
                </a:lnTo>
                <a:lnTo>
                  <a:pt x="5519669" y="38809"/>
                </a:lnTo>
                <a:lnTo>
                  <a:pt x="5521004" y="45483"/>
                </a:lnTo>
                <a:lnTo>
                  <a:pt x="5521004" y="52444"/>
                </a:lnTo>
                <a:lnTo>
                  <a:pt x="5521004" y="681782"/>
                </a:lnTo>
                <a:lnTo>
                  <a:pt x="5521004" y="688742"/>
                </a:lnTo>
                <a:lnTo>
                  <a:pt x="5519669" y="695417"/>
                </a:lnTo>
                <a:lnTo>
                  <a:pt x="5517009" y="701806"/>
                </a:lnTo>
                <a:lnTo>
                  <a:pt x="5514348" y="708290"/>
                </a:lnTo>
                <a:lnTo>
                  <a:pt x="5488631" y="730221"/>
                </a:lnTo>
                <a:lnTo>
                  <a:pt x="5482204" y="732891"/>
                </a:lnTo>
                <a:lnTo>
                  <a:pt x="5475511" y="734226"/>
                </a:lnTo>
                <a:lnTo>
                  <a:pt x="5468559" y="734226"/>
                </a:lnTo>
                <a:lnTo>
                  <a:pt x="52444" y="734226"/>
                </a:lnTo>
                <a:lnTo>
                  <a:pt x="45490" y="734226"/>
                </a:lnTo>
                <a:lnTo>
                  <a:pt x="38800" y="732891"/>
                </a:lnTo>
                <a:lnTo>
                  <a:pt x="6653" y="708290"/>
                </a:lnTo>
                <a:lnTo>
                  <a:pt x="3992" y="701806"/>
                </a:lnTo>
                <a:lnTo>
                  <a:pt x="1331" y="695417"/>
                </a:lnTo>
                <a:lnTo>
                  <a:pt x="0" y="688742"/>
                </a:lnTo>
                <a:lnTo>
                  <a:pt x="0" y="681782"/>
                </a:lnTo>
                <a:close/>
              </a:path>
            </a:pathLst>
          </a:custGeom>
          <a:ln w="9535">
            <a:solidFill>
              <a:srgbClr val="BED52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235231" y="2876761"/>
            <a:ext cx="5552440" cy="48317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377825" algn="just">
              <a:lnSpc>
                <a:spcPct val="113799"/>
              </a:lnSpc>
              <a:spcBef>
                <a:spcPts val="95"/>
              </a:spcBef>
            </a:pPr>
            <a:r>
              <a:rPr sz="1650" b="1" spc="45" dirty="0">
                <a:latin typeface="Times New Roman"/>
                <a:cs typeface="Times New Roman"/>
              </a:rPr>
              <a:t>To </a:t>
            </a:r>
            <a:r>
              <a:rPr sz="1650" b="1" spc="50" dirty="0">
                <a:latin typeface="Times New Roman"/>
                <a:cs typeface="Times New Roman"/>
              </a:rPr>
              <a:t>connect </a:t>
            </a:r>
            <a:r>
              <a:rPr sz="1650" b="1" spc="45" dirty="0">
                <a:latin typeface="Times New Roman"/>
                <a:cs typeface="Times New Roman"/>
              </a:rPr>
              <a:t>to </a:t>
            </a:r>
            <a:r>
              <a:rPr sz="1650" b="1" spc="30" dirty="0">
                <a:latin typeface="Times New Roman"/>
                <a:cs typeface="Times New Roman"/>
              </a:rPr>
              <a:t>Oracle </a:t>
            </a:r>
            <a:r>
              <a:rPr sz="1650" b="1" spc="55" dirty="0">
                <a:latin typeface="Times New Roman"/>
                <a:cs typeface="Times New Roman"/>
              </a:rPr>
              <a:t>Database </a:t>
            </a:r>
            <a:r>
              <a:rPr sz="1650" b="1" spc="45" dirty="0">
                <a:latin typeface="Times New Roman"/>
                <a:cs typeface="Times New Roman"/>
              </a:rPr>
              <a:t>from </a:t>
            </a:r>
            <a:r>
              <a:rPr sz="1650" b="1" spc="5" dirty="0">
                <a:latin typeface="Times New Roman"/>
                <a:cs typeface="Times New Roman"/>
              </a:rPr>
              <a:t>SQL*Plus:</a:t>
            </a:r>
            <a:r>
              <a:rPr sz="1650" b="1" spc="-260" dirty="0">
                <a:latin typeface="Times New Roman"/>
                <a:cs typeface="Times New Roman"/>
              </a:rPr>
              <a:t> </a:t>
            </a:r>
            <a:r>
              <a:rPr sz="1650" b="1" spc="75" dirty="0">
                <a:latin typeface="Times New Roman"/>
                <a:cs typeface="Times New Roman"/>
              </a:rPr>
              <a:t>(Using  </a:t>
            </a:r>
            <a:r>
              <a:rPr sz="1650" b="1" spc="65" dirty="0">
                <a:latin typeface="Times New Roman"/>
                <a:cs typeface="Times New Roman"/>
              </a:rPr>
              <a:t>CMD)</a:t>
            </a:r>
            <a:endParaRPr sz="1650">
              <a:latin typeface="Times New Roman"/>
              <a:cs typeface="Times New Roman"/>
            </a:endParaRPr>
          </a:p>
          <a:p>
            <a:pPr marL="393700" indent="-133985">
              <a:lnSpc>
                <a:spcPct val="100000"/>
              </a:lnSpc>
              <a:spcBef>
                <a:spcPts val="675"/>
              </a:spcBef>
              <a:buSzPct val="88000"/>
              <a:buAutoNum type="arabicPeriod"/>
              <a:tabLst>
                <a:tab pos="394335" algn="l"/>
              </a:tabLst>
            </a:pPr>
            <a:r>
              <a:rPr sz="1250" spc="5" dirty="0">
                <a:latin typeface="Georgia"/>
                <a:cs typeface="Georgia"/>
              </a:rPr>
              <a:t>If </a:t>
            </a:r>
            <a:r>
              <a:rPr sz="1250" spc="10" dirty="0">
                <a:latin typeface="Georgia"/>
                <a:cs typeface="Georgia"/>
              </a:rPr>
              <a:t>you are on a </a:t>
            </a:r>
            <a:r>
              <a:rPr sz="1250" spc="15" dirty="0">
                <a:latin typeface="Georgia"/>
                <a:cs typeface="Georgia"/>
              </a:rPr>
              <a:t>Windows </a:t>
            </a:r>
            <a:r>
              <a:rPr sz="1250" spc="10" dirty="0">
                <a:latin typeface="Georgia"/>
                <a:cs typeface="Georgia"/>
              </a:rPr>
              <a:t>system, display a </a:t>
            </a:r>
            <a:r>
              <a:rPr sz="1250" spc="15" dirty="0">
                <a:latin typeface="Georgia"/>
                <a:cs typeface="Georgia"/>
              </a:rPr>
              <a:t>Windows command</a:t>
            </a:r>
            <a:r>
              <a:rPr sz="1250" spc="-35" dirty="0">
                <a:latin typeface="Georgia"/>
                <a:cs typeface="Georgia"/>
              </a:rPr>
              <a:t> </a:t>
            </a:r>
            <a:r>
              <a:rPr sz="1250" spc="10" dirty="0">
                <a:latin typeface="Georgia"/>
                <a:cs typeface="Georgia"/>
              </a:rPr>
              <a:t>prompt.</a:t>
            </a:r>
            <a:endParaRPr sz="1250">
              <a:latin typeface="Georgia"/>
              <a:cs typeface="Georgia"/>
            </a:endParaRPr>
          </a:p>
          <a:p>
            <a:pPr marL="393700" marR="554990" indent="-153035">
              <a:lnSpc>
                <a:spcPts val="2250"/>
              </a:lnSpc>
              <a:spcBef>
                <a:spcPts val="125"/>
              </a:spcBef>
              <a:buSzPct val="88000"/>
              <a:buAutoNum type="arabicPeriod"/>
              <a:tabLst>
                <a:tab pos="394335" algn="l"/>
              </a:tabLst>
            </a:pPr>
            <a:r>
              <a:rPr sz="1250" spc="10" dirty="0">
                <a:latin typeface="Georgia"/>
                <a:cs typeface="Georgia"/>
              </a:rPr>
              <a:t>At the </a:t>
            </a:r>
            <a:r>
              <a:rPr sz="1250" spc="15" dirty="0">
                <a:latin typeface="Georgia"/>
                <a:cs typeface="Georgia"/>
              </a:rPr>
              <a:t>command </a:t>
            </a:r>
            <a:r>
              <a:rPr sz="1250" spc="10" dirty="0">
                <a:latin typeface="Georgia"/>
                <a:cs typeface="Georgia"/>
              </a:rPr>
              <a:t>prompt, type </a:t>
            </a:r>
            <a:r>
              <a:rPr sz="1150" spc="120" dirty="0">
                <a:latin typeface="Arial"/>
                <a:cs typeface="Arial"/>
              </a:rPr>
              <a:t>sqlplus </a:t>
            </a:r>
            <a:r>
              <a:rPr sz="1250" spc="10" dirty="0">
                <a:latin typeface="Georgia"/>
                <a:cs typeface="Georgia"/>
              </a:rPr>
              <a:t>and press the key Enter.  SQL*Plus starts and prompts you for your</a:t>
            </a:r>
            <a:r>
              <a:rPr sz="1250" spc="-15" dirty="0">
                <a:latin typeface="Georgia"/>
                <a:cs typeface="Georgia"/>
              </a:rPr>
              <a:t> </a:t>
            </a:r>
            <a:r>
              <a:rPr sz="1250" spc="10" dirty="0">
                <a:latin typeface="Georgia"/>
                <a:cs typeface="Georgia"/>
              </a:rPr>
              <a:t>username.</a:t>
            </a:r>
            <a:endParaRPr sz="1250">
              <a:latin typeface="Georgia"/>
              <a:cs typeface="Georgia"/>
            </a:endParaRPr>
          </a:p>
          <a:p>
            <a:pPr marL="393700" indent="-153035">
              <a:lnSpc>
                <a:spcPct val="100000"/>
              </a:lnSpc>
              <a:spcBef>
                <a:spcPts val="480"/>
              </a:spcBef>
              <a:buSzPct val="88000"/>
              <a:buAutoNum type="arabicPeriod"/>
              <a:tabLst>
                <a:tab pos="394335" algn="l"/>
              </a:tabLst>
            </a:pPr>
            <a:r>
              <a:rPr sz="1250" spc="10" dirty="0">
                <a:latin typeface="Georgia"/>
                <a:cs typeface="Georgia"/>
              </a:rPr>
              <a:t>Type your username and press the key</a:t>
            </a:r>
            <a:r>
              <a:rPr sz="1250" spc="-25" dirty="0">
                <a:latin typeface="Georgia"/>
                <a:cs typeface="Georgia"/>
              </a:rPr>
              <a:t> </a:t>
            </a:r>
            <a:r>
              <a:rPr sz="1250" spc="10" dirty="0">
                <a:latin typeface="Georgia"/>
                <a:cs typeface="Georgia"/>
              </a:rPr>
              <a:t>Enter.</a:t>
            </a:r>
            <a:endParaRPr sz="1250">
              <a:latin typeface="Georgia"/>
              <a:cs typeface="Georgia"/>
            </a:endParaRPr>
          </a:p>
          <a:p>
            <a:pPr marL="393700">
              <a:lnSpc>
                <a:spcPct val="100000"/>
              </a:lnSpc>
              <a:spcBef>
                <a:spcPts val="680"/>
              </a:spcBef>
            </a:pPr>
            <a:r>
              <a:rPr sz="1250" spc="10" dirty="0">
                <a:latin typeface="Georgia"/>
                <a:cs typeface="Georgia"/>
              </a:rPr>
              <a:t>SQL*Plus prompts you for your</a:t>
            </a:r>
            <a:r>
              <a:rPr sz="1250" spc="-15" dirty="0">
                <a:latin typeface="Georgia"/>
                <a:cs typeface="Georgia"/>
              </a:rPr>
              <a:t> </a:t>
            </a:r>
            <a:r>
              <a:rPr sz="1250" spc="10" dirty="0">
                <a:latin typeface="Georgia"/>
                <a:cs typeface="Georgia"/>
              </a:rPr>
              <a:t>password.</a:t>
            </a:r>
            <a:endParaRPr sz="1250">
              <a:latin typeface="Georgia"/>
              <a:cs typeface="Georgia"/>
            </a:endParaRPr>
          </a:p>
          <a:p>
            <a:pPr marL="393700" indent="-153035">
              <a:lnSpc>
                <a:spcPct val="100000"/>
              </a:lnSpc>
              <a:spcBef>
                <a:spcPts val="675"/>
              </a:spcBef>
              <a:buSzPct val="88000"/>
              <a:buAutoNum type="arabicPeriod" startAt="4"/>
              <a:tabLst>
                <a:tab pos="394335" algn="l"/>
              </a:tabLst>
            </a:pPr>
            <a:r>
              <a:rPr sz="1250" spc="10" dirty="0">
                <a:latin typeface="Georgia"/>
                <a:cs typeface="Georgia"/>
              </a:rPr>
              <a:t>Type your password and press the key</a:t>
            </a:r>
            <a:r>
              <a:rPr sz="1250" spc="-25" dirty="0">
                <a:latin typeface="Georgia"/>
                <a:cs typeface="Georgia"/>
              </a:rPr>
              <a:t> </a:t>
            </a:r>
            <a:r>
              <a:rPr sz="1250" spc="10" dirty="0">
                <a:latin typeface="Georgia"/>
                <a:cs typeface="Georgia"/>
              </a:rPr>
              <a:t>Enter.</a:t>
            </a:r>
            <a:endParaRPr sz="125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00">
              <a:latin typeface="Georgia"/>
              <a:cs typeface="Georgia"/>
            </a:endParaRPr>
          </a:p>
          <a:p>
            <a:pPr marL="212725">
              <a:lnSpc>
                <a:spcPct val="100000"/>
              </a:lnSpc>
            </a:pPr>
            <a:r>
              <a:rPr sz="1250" i="1" spc="10" dirty="0">
                <a:latin typeface="Georgia"/>
                <a:cs typeface="Georgia"/>
              </a:rPr>
              <a:t>For security, your password </a:t>
            </a:r>
            <a:r>
              <a:rPr sz="1250" i="1" spc="5" dirty="0">
                <a:latin typeface="Georgia"/>
                <a:cs typeface="Georgia"/>
              </a:rPr>
              <a:t>is </a:t>
            </a:r>
            <a:r>
              <a:rPr sz="1250" i="1" spc="10" dirty="0">
                <a:latin typeface="Georgia"/>
                <a:cs typeface="Georgia"/>
              </a:rPr>
              <a:t>not visible on your</a:t>
            </a:r>
            <a:r>
              <a:rPr sz="1250" i="1" spc="-25" dirty="0">
                <a:latin typeface="Georgia"/>
                <a:cs typeface="Georgia"/>
              </a:rPr>
              <a:t> </a:t>
            </a:r>
            <a:r>
              <a:rPr sz="1250" i="1" spc="10" dirty="0">
                <a:latin typeface="Georgia"/>
                <a:cs typeface="Georgia"/>
              </a:rPr>
              <a:t>screen.</a:t>
            </a:r>
            <a:endParaRPr sz="125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550">
              <a:latin typeface="Georgia"/>
              <a:cs typeface="Georgia"/>
            </a:endParaRPr>
          </a:p>
          <a:p>
            <a:pPr marL="12700" algn="just">
              <a:lnSpc>
                <a:spcPct val="100000"/>
              </a:lnSpc>
            </a:pPr>
            <a:r>
              <a:rPr sz="1250" spc="10" dirty="0">
                <a:latin typeface="Georgia"/>
                <a:cs typeface="Georgia"/>
              </a:rPr>
              <a:t>The system connects you to an Oracle Database</a:t>
            </a:r>
            <a:r>
              <a:rPr sz="1250" spc="-25" dirty="0">
                <a:latin typeface="Georgia"/>
                <a:cs typeface="Georgia"/>
              </a:rPr>
              <a:t> </a:t>
            </a:r>
            <a:r>
              <a:rPr sz="1250" spc="10" dirty="0">
                <a:latin typeface="Georgia"/>
                <a:cs typeface="Georgia"/>
              </a:rPr>
              <a:t>instance.</a:t>
            </a:r>
            <a:endParaRPr sz="1250">
              <a:latin typeface="Georgia"/>
              <a:cs typeface="Georgia"/>
            </a:endParaRPr>
          </a:p>
          <a:p>
            <a:pPr marL="12700" marR="5080" algn="just">
              <a:lnSpc>
                <a:spcPct val="122600"/>
              </a:lnSpc>
              <a:spcBef>
                <a:spcPts val="340"/>
              </a:spcBef>
            </a:pPr>
            <a:r>
              <a:rPr sz="1250" spc="15" dirty="0">
                <a:latin typeface="Georgia"/>
                <a:cs typeface="Georgia"/>
              </a:rPr>
              <a:t>You </a:t>
            </a:r>
            <a:r>
              <a:rPr sz="1250" spc="10" dirty="0">
                <a:latin typeface="Georgia"/>
                <a:cs typeface="Georgia"/>
              </a:rPr>
              <a:t>are in the SQL*Plus environment. At the </a:t>
            </a:r>
            <a:r>
              <a:rPr sz="1150" spc="-114" dirty="0">
                <a:latin typeface="Arial"/>
                <a:cs typeface="Arial"/>
              </a:rPr>
              <a:t>SQL&gt; </a:t>
            </a:r>
            <a:r>
              <a:rPr sz="1250" spc="10" dirty="0">
                <a:latin typeface="Georgia"/>
                <a:cs typeface="Georgia"/>
              </a:rPr>
              <a:t>prompt, you can enter  and run SQL*Plus </a:t>
            </a:r>
            <a:r>
              <a:rPr sz="1250" spc="15" dirty="0">
                <a:latin typeface="Georgia"/>
                <a:cs typeface="Georgia"/>
              </a:rPr>
              <a:t>commands, SQL </a:t>
            </a:r>
            <a:r>
              <a:rPr sz="1250" spc="10" dirty="0">
                <a:latin typeface="Georgia"/>
                <a:cs typeface="Georgia"/>
              </a:rPr>
              <a:t>statements, </a:t>
            </a:r>
            <a:r>
              <a:rPr sz="1250" spc="15" dirty="0">
                <a:latin typeface="Georgia"/>
                <a:cs typeface="Georgia"/>
              </a:rPr>
              <a:t>PL/SQL </a:t>
            </a:r>
            <a:r>
              <a:rPr sz="1250" spc="10" dirty="0">
                <a:latin typeface="Georgia"/>
                <a:cs typeface="Georgia"/>
              </a:rPr>
              <a:t>statements, and  operating system</a:t>
            </a:r>
            <a:r>
              <a:rPr sz="1250" spc="-5" dirty="0">
                <a:latin typeface="Georgia"/>
                <a:cs typeface="Georgia"/>
              </a:rPr>
              <a:t> </a:t>
            </a:r>
            <a:r>
              <a:rPr sz="1250" spc="15" dirty="0">
                <a:latin typeface="Georgia"/>
                <a:cs typeface="Georgia"/>
              </a:rPr>
              <a:t>commands.</a:t>
            </a:r>
            <a:endParaRPr sz="1250">
              <a:latin typeface="Georgia"/>
              <a:cs typeface="Georgia"/>
            </a:endParaRPr>
          </a:p>
          <a:p>
            <a:pPr marL="12700" algn="just">
              <a:lnSpc>
                <a:spcPct val="100000"/>
              </a:lnSpc>
              <a:spcBef>
                <a:spcPts val="675"/>
              </a:spcBef>
            </a:pPr>
            <a:r>
              <a:rPr sz="1250" spc="15" dirty="0">
                <a:latin typeface="Georgia"/>
                <a:cs typeface="Georgia"/>
              </a:rPr>
              <a:t>To </a:t>
            </a:r>
            <a:r>
              <a:rPr sz="1250" spc="10" dirty="0">
                <a:latin typeface="Georgia"/>
                <a:cs typeface="Georgia"/>
              </a:rPr>
              <a:t>exit SQL*Plus, type </a:t>
            </a:r>
            <a:r>
              <a:rPr sz="1150" spc="180" dirty="0">
                <a:latin typeface="Arial"/>
                <a:cs typeface="Arial"/>
              </a:rPr>
              <a:t>exit </a:t>
            </a:r>
            <a:r>
              <a:rPr sz="1250" spc="10" dirty="0">
                <a:latin typeface="Georgia"/>
                <a:cs typeface="Georgia"/>
              </a:rPr>
              <a:t>and press the key</a:t>
            </a:r>
            <a:r>
              <a:rPr sz="1250" spc="55" dirty="0">
                <a:latin typeface="Georgia"/>
                <a:cs typeface="Georgia"/>
              </a:rPr>
              <a:t> </a:t>
            </a:r>
            <a:r>
              <a:rPr sz="1250" spc="10" dirty="0">
                <a:latin typeface="Georgia"/>
                <a:cs typeface="Georgia"/>
              </a:rPr>
              <a:t>Enter.</a:t>
            </a:r>
            <a:endParaRPr sz="125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350">
              <a:latin typeface="Georgia"/>
              <a:cs typeface="Georgia"/>
            </a:endParaRPr>
          </a:p>
          <a:p>
            <a:pPr marL="212725" marR="202565">
              <a:lnSpc>
                <a:spcPct val="120100"/>
              </a:lnSpc>
            </a:pPr>
            <a:r>
              <a:rPr sz="1250" i="1" spc="10" dirty="0">
                <a:latin typeface="Georgia"/>
                <a:cs typeface="Georgia"/>
              </a:rPr>
              <a:t>Exiting SQL*Plus ends the SQL*Plus session, but does not shut </a:t>
            </a:r>
            <a:r>
              <a:rPr sz="1250" i="1" spc="15" dirty="0">
                <a:latin typeface="Georgia"/>
                <a:cs typeface="Georgia"/>
              </a:rPr>
              <a:t>down  </a:t>
            </a:r>
            <a:r>
              <a:rPr sz="1250" i="1" spc="10" dirty="0">
                <a:latin typeface="Georgia"/>
                <a:cs typeface="Georgia"/>
              </a:rPr>
              <a:t>the Oracle Database</a:t>
            </a:r>
            <a:r>
              <a:rPr sz="1250" i="1" spc="-10" dirty="0">
                <a:latin typeface="Georgia"/>
                <a:cs typeface="Georgia"/>
              </a:rPr>
              <a:t> </a:t>
            </a:r>
            <a:r>
              <a:rPr sz="1250" i="1" spc="10" dirty="0">
                <a:latin typeface="Georgia"/>
                <a:cs typeface="Georgia"/>
              </a:rPr>
              <a:t>instance.</a:t>
            </a:r>
            <a:endParaRPr sz="1250">
              <a:latin typeface="Georgia"/>
              <a:cs typeface="Georgi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47931" y="7910804"/>
            <a:ext cx="5530532" cy="20596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1247931" y="368300"/>
            <a:ext cx="5530850" cy="2307590"/>
            <a:chOff x="1247931" y="368300"/>
            <a:chExt cx="5530850" cy="2307590"/>
          </a:xfrm>
        </p:grpSpPr>
        <p:sp>
          <p:nvSpPr>
            <p:cNvPr id="7" name="object 7"/>
            <p:cNvSpPr/>
            <p:nvPr/>
          </p:nvSpPr>
          <p:spPr>
            <a:xfrm>
              <a:off x="1252698" y="373067"/>
              <a:ext cx="5521325" cy="2298065"/>
            </a:xfrm>
            <a:custGeom>
              <a:avLst/>
              <a:gdLst/>
              <a:ahLst/>
              <a:cxnLst/>
              <a:rect l="l" t="t" r="r" b="b"/>
              <a:pathLst>
                <a:path w="5521325" h="2298065">
                  <a:moveTo>
                    <a:pt x="0" y="2264660"/>
                  </a:moveTo>
                  <a:lnTo>
                    <a:pt x="0" y="33373"/>
                  </a:lnTo>
                  <a:lnTo>
                    <a:pt x="610" y="26715"/>
                  </a:lnTo>
                  <a:lnTo>
                    <a:pt x="33373" y="0"/>
                  </a:lnTo>
                  <a:lnTo>
                    <a:pt x="5487630" y="0"/>
                  </a:lnTo>
                  <a:lnTo>
                    <a:pt x="5520393" y="26715"/>
                  </a:lnTo>
                  <a:lnTo>
                    <a:pt x="5521004" y="33373"/>
                  </a:lnTo>
                  <a:lnTo>
                    <a:pt x="5521004" y="2264660"/>
                  </a:lnTo>
                  <a:lnTo>
                    <a:pt x="5494286" y="2297423"/>
                  </a:lnTo>
                  <a:lnTo>
                    <a:pt x="5487630" y="2298034"/>
                  </a:lnTo>
                  <a:lnTo>
                    <a:pt x="33373" y="2298034"/>
                  </a:lnTo>
                  <a:lnTo>
                    <a:pt x="610" y="2271317"/>
                  </a:lnTo>
                  <a:lnTo>
                    <a:pt x="0" y="2264660"/>
                  </a:lnTo>
                  <a:close/>
                </a:path>
              </a:pathLst>
            </a:custGeom>
            <a:ln w="9535">
              <a:solidFill>
                <a:srgbClr val="CCC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257466" y="2618651"/>
              <a:ext cx="5511800" cy="48260"/>
            </a:xfrm>
            <a:custGeom>
              <a:avLst/>
              <a:gdLst/>
              <a:ahLst/>
              <a:cxnLst/>
              <a:rect l="l" t="t" r="r" b="b"/>
              <a:pathLst>
                <a:path w="5511800" h="48260">
                  <a:moveTo>
                    <a:pt x="5511469" y="47676"/>
                  </a:moveTo>
                  <a:lnTo>
                    <a:pt x="0" y="47676"/>
                  </a:lnTo>
                  <a:lnTo>
                    <a:pt x="0" y="0"/>
                  </a:lnTo>
                  <a:lnTo>
                    <a:pt x="5511469" y="0"/>
                  </a:lnTo>
                  <a:lnTo>
                    <a:pt x="5511469" y="47676"/>
                  </a:lnTo>
                  <a:close/>
                </a:path>
              </a:pathLst>
            </a:custGeom>
            <a:solidFill>
              <a:srgbClr val="000000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257466" y="2618657"/>
              <a:ext cx="4920615" cy="48260"/>
            </a:xfrm>
            <a:custGeom>
              <a:avLst/>
              <a:gdLst/>
              <a:ahLst/>
              <a:cxnLst/>
              <a:rect l="l" t="t" r="r" b="b"/>
              <a:pathLst>
                <a:path w="4920615" h="48260">
                  <a:moveTo>
                    <a:pt x="4920273" y="47677"/>
                  </a:moveTo>
                  <a:lnTo>
                    <a:pt x="0" y="47677"/>
                  </a:lnTo>
                  <a:lnTo>
                    <a:pt x="0" y="0"/>
                  </a:lnTo>
                  <a:lnTo>
                    <a:pt x="4920273" y="0"/>
                  </a:lnTo>
                  <a:lnTo>
                    <a:pt x="4920273" y="47677"/>
                  </a:lnTo>
                  <a:close/>
                </a:path>
              </a:pathLst>
            </a:custGeom>
            <a:solidFill>
              <a:srgbClr val="DADA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257466" y="2618651"/>
              <a:ext cx="4920615" cy="48260"/>
            </a:xfrm>
            <a:custGeom>
              <a:avLst/>
              <a:gdLst/>
              <a:ahLst/>
              <a:cxnLst/>
              <a:rect l="l" t="t" r="r" b="b"/>
              <a:pathLst>
                <a:path w="4920615" h="48260">
                  <a:moveTo>
                    <a:pt x="4920272" y="47676"/>
                  </a:moveTo>
                  <a:lnTo>
                    <a:pt x="0" y="47676"/>
                  </a:lnTo>
                  <a:lnTo>
                    <a:pt x="0" y="0"/>
                  </a:lnTo>
                  <a:lnTo>
                    <a:pt x="4920272" y="0"/>
                  </a:lnTo>
                  <a:lnTo>
                    <a:pt x="4920272" y="47676"/>
                  </a:lnTo>
                  <a:close/>
                </a:path>
              </a:pathLst>
            </a:custGeom>
            <a:solidFill>
              <a:srgbClr val="060606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471661" y="460489"/>
            <a:ext cx="5273675" cy="206248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50" spc="45" dirty="0">
                <a:latin typeface="Arial"/>
                <a:cs typeface="Arial"/>
              </a:rPr>
              <a:t>SQL*Plus: </a:t>
            </a:r>
            <a:r>
              <a:rPr sz="950" spc="35" dirty="0">
                <a:latin typeface="Arial"/>
                <a:cs typeface="Arial"/>
              </a:rPr>
              <a:t>Release </a:t>
            </a:r>
            <a:r>
              <a:rPr sz="950" spc="110" dirty="0">
                <a:latin typeface="Arial"/>
                <a:cs typeface="Arial"/>
              </a:rPr>
              <a:t>11.2.0.1.0 </a:t>
            </a:r>
            <a:r>
              <a:rPr sz="950" spc="80" dirty="0">
                <a:latin typeface="Arial"/>
                <a:cs typeface="Arial"/>
              </a:rPr>
              <a:t>Production </a:t>
            </a:r>
            <a:r>
              <a:rPr sz="950" spc="5" dirty="0">
                <a:latin typeface="Arial"/>
                <a:cs typeface="Arial"/>
              </a:rPr>
              <a:t>on </a:t>
            </a:r>
            <a:r>
              <a:rPr sz="950" spc="-114" dirty="0">
                <a:latin typeface="Arial"/>
                <a:cs typeface="Arial"/>
              </a:rPr>
              <a:t>Wed </a:t>
            </a:r>
            <a:r>
              <a:rPr sz="950" spc="130" dirty="0">
                <a:latin typeface="Arial"/>
                <a:cs typeface="Arial"/>
              </a:rPr>
              <a:t>Jul </a:t>
            </a:r>
            <a:r>
              <a:rPr sz="950" spc="5" dirty="0">
                <a:latin typeface="Arial"/>
                <a:cs typeface="Arial"/>
              </a:rPr>
              <a:t>18 </a:t>
            </a:r>
            <a:r>
              <a:rPr sz="950" spc="70" dirty="0">
                <a:latin typeface="Arial"/>
                <a:cs typeface="Arial"/>
              </a:rPr>
              <a:t>22:30:24</a:t>
            </a:r>
            <a:r>
              <a:rPr sz="950" spc="235" dirty="0">
                <a:latin typeface="Arial"/>
                <a:cs typeface="Arial"/>
              </a:rPr>
              <a:t> </a:t>
            </a:r>
            <a:r>
              <a:rPr sz="950" spc="5" dirty="0">
                <a:latin typeface="Arial"/>
                <a:cs typeface="Arial"/>
              </a:rPr>
              <a:t>2018</a:t>
            </a:r>
            <a:endParaRPr sz="950">
              <a:latin typeface="Arial"/>
              <a:cs typeface="Arial"/>
            </a:endParaRPr>
          </a:p>
          <a:p>
            <a:pPr marL="12700" marR="1504315">
              <a:lnSpc>
                <a:spcPct val="237100"/>
              </a:lnSpc>
              <a:tabLst>
                <a:tab pos="2397760" algn="l"/>
              </a:tabLst>
            </a:pPr>
            <a:r>
              <a:rPr sz="950" spc="80" dirty="0">
                <a:latin typeface="Arial"/>
                <a:cs typeface="Arial"/>
              </a:rPr>
              <a:t>Copyright  </a:t>
            </a:r>
            <a:r>
              <a:rPr sz="950" spc="165" dirty="0">
                <a:latin typeface="Arial"/>
                <a:cs typeface="Arial"/>
              </a:rPr>
              <a:t>(c) </a:t>
            </a:r>
            <a:r>
              <a:rPr sz="950" spc="60" dirty="0">
                <a:latin typeface="Arial"/>
                <a:cs typeface="Arial"/>
              </a:rPr>
              <a:t>1982,</a:t>
            </a:r>
            <a:r>
              <a:rPr sz="950" spc="270" dirty="0">
                <a:latin typeface="Arial"/>
                <a:cs typeface="Arial"/>
              </a:rPr>
              <a:t> </a:t>
            </a:r>
            <a:r>
              <a:rPr sz="950" spc="60" dirty="0">
                <a:latin typeface="Arial"/>
                <a:cs typeface="Arial"/>
              </a:rPr>
              <a:t>2010,</a:t>
            </a:r>
            <a:r>
              <a:rPr sz="950" spc="290" dirty="0">
                <a:latin typeface="Arial"/>
                <a:cs typeface="Arial"/>
              </a:rPr>
              <a:t> </a:t>
            </a:r>
            <a:r>
              <a:rPr sz="950" spc="95" dirty="0">
                <a:latin typeface="Arial"/>
                <a:cs typeface="Arial"/>
              </a:rPr>
              <a:t>Oracle.	</a:t>
            </a:r>
            <a:r>
              <a:rPr sz="950" spc="180" dirty="0">
                <a:latin typeface="Arial"/>
                <a:cs typeface="Arial"/>
              </a:rPr>
              <a:t>All </a:t>
            </a:r>
            <a:r>
              <a:rPr sz="950" spc="145" dirty="0">
                <a:latin typeface="Arial"/>
                <a:cs typeface="Arial"/>
              </a:rPr>
              <a:t>rights </a:t>
            </a:r>
            <a:r>
              <a:rPr sz="950" spc="95" dirty="0">
                <a:latin typeface="Arial"/>
                <a:cs typeface="Arial"/>
              </a:rPr>
              <a:t>reserved.  </a:t>
            </a:r>
            <a:r>
              <a:rPr sz="950" spc="80" dirty="0">
                <a:latin typeface="Arial"/>
                <a:cs typeface="Arial"/>
              </a:rPr>
              <a:t>Enter </a:t>
            </a:r>
            <a:r>
              <a:rPr sz="950" spc="55" dirty="0">
                <a:latin typeface="Arial"/>
                <a:cs typeface="Arial"/>
              </a:rPr>
              <a:t>user-name:</a:t>
            </a:r>
            <a:r>
              <a:rPr sz="950" spc="105" dirty="0">
                <a:latin typeface="Arial"/>
                <a:cs typeface="Arial"/>
              </a:rPr>
              <a:t> </a:t>
            </a:r>
            <a:r>
              <a:rPr sz="950" spc="35" dirty="0">
                <a:latin typeface="Arial"/>
                <a:cs typeface="Arial"/>
              </a:rPr>
              <a:t>system</a:t>
            </a:r>
            <a:endParaRPr sz="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sz="950" spc="80" dirty="0">
                <a:latin typeface="Arial"/>
                <a:cs typeface="Arial"/>
              </a:rPr>
              <a:t>Enter </a:t>
            </a:r>
            <a:r>
              <a:rPr sz="950" spc="55" dirty="0">
                <a:latin typeface="Arial"/>
                <a:cs typeface="Arial"/>
              </a:rPr>
              <a:t>password: </a:t>
            </a:r>
            <a:r>
              <a:rPr sz="950" spc="75" dirty="0">
                <a:latin typeface="Arial"/>
                <a:cs typeface="Arial"/>
              </a:rPr>
              <a:t>alone#i#4 </a:t>
            </a:r>
            <a:r>
              <a:rPr sz="950" b="1" spc="75" dirty="0">
                <a:latin typeface="Arial"/>
                <a:cs typeface="Arial"/>
              </a:rPr>
              <a:t>(For </a:t>
            </a:r>
            <a:r>
              <a:rPr sz="950" b="1" spc="100" dirty="0">
                <a:latin typeface="Arial"/>
                <a:cs typeface="Arial"/>
              </a:rPr>
              <a:t>security, </a:t>
            </a:r>
            <a:r>
              <a:rPr sz="950" b="1" spc="20" dirty="0">
                <a:latin typeface="Arial"/>
                <a:cs typeface="Arial"/>
              </a:rPr>
              <a:t>your </a:t>
            </a:r>
            <a:r>
              <a:rPr sz="950" b="1" spc="-20" dirty="0">
                <a:latin typeface="Arial"/>
                <a:cs typeface="Arial"/>
              </a:rPr>
              <a:t>password </a:t>
            </a:r>
            <a:r>
              <a:rPr sz="950" b="1" spc="140" dirty="0">
                <a:latin typeface="Arial"/>
                <a:cs typeface="Arial"/>
              </a:rPr>
              <a:t>is </a:t>
            </a:r>
            <a:r>
              <a:rPr sz="950" b="1" spc="40" dirty="0">
                <a:latin typeface="Arial"/>
                <a:cs typeface="Arial"/>
              </a:rPr>
              <a:t>not </a:t>
            </a:r>
            <a:r>
              <a:rPr sz="950" b="1" spc="110" dirty="0">
                <a:latin typeface="Arial"/>
                <a:cs typeface="Arial"/>
              </a:rPr>
              <a:t>visible </a:t>
            </a:r>
            <a:r>
              <a:rPr sz="950" b="1" spc="-45" dirty="0">
                <a:latin typeface="Arial"/>
                <a:cs typeface="Arial"/>
              </a:rPr>
              <a:t>on</a:t>
            </a:r>
            <a:r>
              <a:rPr sz="950" b="1" spc="160" dirty="0">
                <a:latin typeface="Arial"/>
                <a:cs typeface="Arial"/>
              </a:rPr>
              <a:t> </a:t>
            </a:r>
            <a:r>
              <a:rPr sz="950" b="1" spc="20" dirty="0">
                <a:latin typeface="Arial"/>
                <a:cs typeface="Arial"/>
              </a:rPr>
              <a:t>your</a:t>
            </a:r>
            <a:endParaRPr sz="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3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950" spc="25" dirty="0">
                <a:latin typeface="Arial"/>
                <a:cs typeface="Arial"/>
              </a:rPr>
              <a:t>Connected</a:t>
            </a:r>
            <a:r>
              <a:rPr sz="950" spc="265" dirty="0">
                <a:latin typeface="Arial"/>
                <a:cs typeface="Arial"/>
              </a:rPr>
              <a:t> </a:t>
            </a:r>
            <a:r>
              <a:rPr sz="950" spc="180" dirty="0">
                <a:latin typeface="Arial"/>
                <a:cs typeface="Arial"/>
              </a:rPr>
              <a:t>to:</a:t>
            </a:r>
            <a:endParaRPr sz="950">
              <a:latin typeface="Arial"/>
              <a:cs typeface="Arial"/>
            </a:endParaRPr>
          </a:p>
          <a:p>
            <a:pPr marL="12700" marR="5080">
              <a:lnSpc>
                <a:spcPct val="118600"/>
              </a:lnSpc>
            </a:pPr>
            <a:r>
              <a:rPr sz="950" spc="70" dirty="0">
                <a:latin typeface="Arial"/>
                <a:cs typeface="Arial"/>
              </a:rPr>
              <a:t>Oracle </a:t>
            </a:r>
            <a:r>
              <a:rPr sz="950" spc="25" dirty="0">
                <a:latin typeface="Arial"/>
                <a:cs typeface="Arial"/>
              </a:rPr>
              <a:t>Database </a:t>
            </a:r>
            <a:r>
              <a:rPr sz="950" spc="5" dirty="0">
                <a:latin typeface="Arial"/>
                <a:cs typeface="Arial"/>
              </a:rPr>
              <a:t>11g </a:t>
            </a:r>
            <a:r>
              <a:rPr sz="950" spc="100" dirty="0">
                <a:latin typeface="Arial"/>
                <a:cs typeface="Arial"/>
              </a:rPr>
              <a:t>Enterprise </a:t>
            </a:r>
            <a:r>
              <a:rPr sz="950" spc="120" dirty="0">
                <a:latin typeface="Arial"/>
                <a:cs typeface="Arial"/>
              </a:rPr>
              <a:t>Edition </a:t>
            </a:r>
            <a:r>
              <a:rPr sz="950" spc="35" dirty="0">
                <a:latin typeface="Arial"/>
                <a:cs typeface="Arial"/>
              </a:rPr>
              <a:t>Release </a:t>
            </a:r>
            <a:r>
              <a:rPr sz="950" spc="110" dirty="0">
                <a:latin typeface="Arial"/>
                <a:cs typeface="Arial"/>
              </a:rPr>
              <a:t>11.2.0.1.0 </a:t>
            </a:r>
            <a:r>
              <a:rPr sz="950" spc="220" dirty="0">
                <a:latin typeface="Arial"/>
                <a:cs typeface="Arial"/>
              </a:rPr>
              <a:t>- </a:t>
            </a:r>
            <a:r>
              <a:rPr sz="950" spc="120" dirty="0">
                <a:latin typeface="Arial"/>
                <a:cs typeface="Arial"/>
              </a:rPr>
              <a:t>64bit </a:t>
            </a:r>
            <a:r>
              <a:rPr sz="950" spc="80" dirty="0">
                <a:latin typeface="Arial"/>
                <a:cs typeface="Arial"/>
              </a:rPr>
              <a:t>Production  </a:t>
            </a:r>
            <a:r>
              <a:rPr sz="950" spc="60" dirty="0">
                <a:latin typeface="Arial"/>
                <a:cs typeface="Arial"/>
              </a:rPr>
              <a:t>With </a:t>
            </a:r>
            <a:r>
              <a:rPr sz="950" spc="95" dirty="0">
                <a:latin typeface="Arial"/>
                <a:cs typeface="Arial"/>
              </a:rPr>
              <a:t>the </a:t>
            </a:r>
            <a:r>
              <a:rPr sz="950" spc="150" dirty="0">
                <a:latin typeface="Arial"/>
                <a:cs typeface="Arial"/>
              </a:rPr>
              <a:t>Partitioning, </a:t>
            </a:r>
            <a:r>
              <a:rPr sz="950" spc="-25" dirty="0">
                <a:latin typeface="Arial"/>
                <a:cs typeface="Arial"/>
              </a:rPr>
              <a:t>OLAP, </a:t>
            </a:r>
            <a:r>
              <a:rPr sz="950" spc="35" dirty="0">
                <a:latin typeface="Arial"/>
                <a:cs typeface="Arial"/>
              </a:rPr>
              <a:t>Data </a:t>
            </a:r>
            <a:r>
              <a:rPr sz="950" spc="70" dirty="0">
                <a:latin typeface="Arial"/>
                <a:cs typeface="Arial"/>
              </a:rPr>
              <a:t>Mining </a:t>
            </a:r>
            <a:r>
              <a:rPr sz="950" spc="5" dirty="0">
                <a:latin typeface="Arial"/>
                <a:cs typeface="Arial"/>
              </a:rPr>
              <a:t>and </a:t>
            </a:r>
            <a:r>
              <a:rPr sz="950" spc="45" dirty="0">
                <a:latin typeface="Arial"/>
                <a:cs typeface="Arial"/>
              </a:rPr>
              <a:t>Real </a:t>
            </a:r>
            <a:r>
              <a:rPr sz="950" spc="110" dirty="0">
                <a:latin typeface="Arial"/>
                <a:cs typeface="Arial"/>
              </a:rPr>
              <a:t>Application </a:t>
            </a:r>
            <a:r>
              <a:rPr sz="950" spc="90" dirty="0">
                <a:latin typeface="Arial"/>
                <a:cs typeface="Arial"/>
              </a:rPr>
              <a:t>Testing</a:t>
            </a:r>
            <a:r>
              <a:rPr sz="950" spc="50" dirty="0">
                <a:latin typeface="Arial"/>
                <a:cs typeface="Arial"/>
              </a:rPr>
              <a:t> </a:t>
            </a:r>
            <a:r>
              <a:rPr sz="950" spc="95" dirty="0">
                <a:latin typeface="Arial"/>
                <a:cs typeface="Arial"/>
              </a:rPr>
              <a:t>options</a:t>
            </a:r>
            <a:endParaRPr sz="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3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950" spc="-80" dirty="0">
                <a:latin typeface="Arial"/>
                <a:cs typeface="Arial"/>
              </a:rPr>
              <a:t>SQL&gt;</a:t>
            </a:r>
            <a:endParaRPr sz="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47931" y="4277867"/>
            <a:ext cx="5530850" cy="10160"/>
          </a:xfrm>
          <a:custGeom>
            <a:avLst/>
            <a:gdLst/>
            <a:ahLst/>
            <a:cxnLst/>
            <a:rect l="l" t="t" r="r" b="b"/>
            <a:pathLst>
              <a:path w="5530850" h="10160">
                <a:moveTo>
                  <a:pt x="5530539" y="9535"/>
                </a:moveTo>
                <a:lnTo>
                  <a:pt x="0" y="9535"/>
                </a:lnTo>
                <a:lnTo>
                  <a:pt x="0" y="0"/>
                </a:lnTo>
                <a:lnTo>
                  <a:pt x="5530539" y="0"/>
                </a:lnTo>
                <a:lnTo>
                  <a:pt x="5530539" y="9535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247931" y="4277867"/>
            <a:ext cx="5530850" cy="1020444"/>
            <a:chOff x="1247931" y="4277867"/>
            <a:chExt cx="5530850" cy="1020444"/>
          </a:xfrm>
        </p:grpSpPr>
        <p:sp>
          <p:nvSpPr>
            <p:cNvPr id="4" name="object 4"/>
            <p:cNvSpPr/>
            <p:nvPr/>
          </p:nvSpPr>
          <p:spPr>
            <a:xfrm>
              <a:off x="1247927" y="4277880"/>
              <a:ext cx="5530850" cy="1020444"/>
            </a:xfrm>
            <a:custGeom>
              <a:avLst/>
              <a:gdLst/>
              <a:ahLst/>
              <a:cxnLst/>
              <a:rect l="l" t="t" r="r" b="b"/>
              <a:pathLst>
                <a:path w="5530850" h="1020445">
                  <a:moveTo>
                    <a:pt x="5530532" y="0"/>
                  </a:moveTo>
                  <a:lnTo>
                    <a:pt x="5521007" y="0"/>
                  </a:lnTo>
                  <a:lnTo>
                    <a:pt x="5521007" y="1010742"/>
                  </a:lnTo>
                  <a:lnTo>
                    <a:pt x="0" y="1010742"/>
                  </a:lnTo>
                  <a:lnTo>
                    <a:pt x="0" y="1020279"/>
                  </a:lnTo>
                  <a:lnTo>
                    <a:pt x="5521007" y="1020279"/>
                  </a:lnTo>
                  <a:lnTo>
                    <a:pt x="5530532" y="1020279"/>
                  </a:lnTo>
                  <a:lnTo>
                    <a:pt x="5530532" y="1010742"/>
                  </a:lnTo>
                  <a:lnTo>
                    <a:pt x="5530532" y="0"/>
                  </a:lnTo>
                  <a:close/>
                </a:path>
              </a:pathLst>
            </a:custGeom>
            <a:solidFill>
              <a:srgbClr val="99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247931" y="4277867"/>
              <a:ext cx="48260" cy="1020444"/>
            </a:xfrm>
            <a:custGeom>
              <a:avLst/>
              <a:gdLst/>
              <a:ahLst/>
              <a:cxnLst/>
              <a:rect l="l" t="t" r="r" b="b"/>
              <a:pathLst>
                <a:path w="48259" h="1020445">
                  <a:moveTo>
                    <a:pt x="0" y="1020289"/>
                  </a:moveTo>
                  <a:lnTo>
                    <a:pt x="0" y="0"/>
                  </a:lnTo>
                  <a:lnTo>
                    <a:pt x="47677" y="9535"/>
                  </a:lnTo>
                  <a:lnTo>
                    <a:pt x="47677" y="1010753"/>
                  </a:lnTo>
                  <a:lnTo>
                    <a:pt x="0" y="1020289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91084" y="4387524"/>
              <a:ext cx="5082540" cy="706120"/>
            </a:xfrm>
            <a:custGeom>
              <a:avLst/>
              <a:gdLst/>
              <a:ahLst/>
              <a:cxnLst/>
              <a:rect l="l" t="t" r="r" b="b"/>
              <a:pathLst>
                <a:path w="5082540" h="706120">
                  <a:moveTo>
                    <a:pt x="0" y="672246"/>
                  </a:moveTo>
                  <a:lnTo>
                    <a:pt x="0" y="33373"/>
                  </a:lnTo>
                  <a:lnTo>
                    <a:pt x="610" y="26702"/>
                  </a:lnTo>
                  <a:lnTo>
                    <a:pt x="33373" y="0"/>
                  </a:lnTo>
                  <a:lnTo>
                    <a:pt x="5049001" y="0"/>
                  </a:lnTo>
                  <a:lnTo>
                    <a:pt x="5081764" y="26702"/>
                  </a:lnTo>
                  <a:lnTo>
                    <a:pt x="5082375" y="33373"/>
                  </a:lnTo>
                  <a:lnTo>
                    <a:pt x="5082375" y="672246"/>
                  </a:lnTo>
                  <a:lnTo>
                    <a:pt x="5055657" y="705011"/>
                  </a:lnTo>
                  <a:lnTo>
                    <a:pt x="5049001" y="705620"/>
                  </a:lnTo>
                  <a:lnTo>
                    <a:pt x="33373" y="705620"/>
                  </a:lnTo>
                  <a:lnTo>
                    <a:pt x="610" y="678916"/>
                  </a:lnTo>
                  <a:lnTo>
                    <a:pt x="0" y="672246"/>
                  </a:lnTo>
                  <a:close/>
                </a:path>
              </a:pathLst>
            </a:custGeom>
            <a:ln w="9535">
              <a:solidFill>
                <a:srgbClr val="CCC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235231" y="3940963"/>
            <a:ext cx="3427729" cy="277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b="1" spc="120" dirty="0">
                <a:latin typeface="Times New Roman"/>
                <a:cs typeface="Times New Roman"/>
              </a:rPr>
              <a:t>How</a:t>
            </a:r>
            <a:r>
              <a:rPr sz="1650" b="1" spc="-10" dirty="0">
                <a:latin typeface="Times New Roman"/>
                <a:cs typeface="Times New Roman"/>
              </a:rPr>
              <a:t> </a:t>
            </a:r>
            <a:r>
              <a:rPr sz="1650" b="1" spc="45" dirty="0">
                <a:latin typeface="Times New Roman"/>
                <a:cs typeface="Times New Roman"/>
              </a:rPr>
              <a:t>to</a:t>
            </a:r>
            <a:r>
              <a:rPr sz="1650" b="1" spc="-5" dirty="0">
                <a:latin typeface="Times New Roman"/>
                <a:cs typeface="Times New Roman"/>
              </a:rPr>
              <a:t> </a:t>
            </a:r>
            <a:r>
              <a:rPr sz="1650" b="1" spc="90" dirty="0">
                <a:latin typeface="Times New Roman"/>
                <a:cs typeface="Times New Roman"/>
              </a:rPr>
              <a:t>see</a:t>
            </a:r>
            <a:r>
              <a:rPr sz="1650" b="1" spc="-10" dirty="0">
                <a:latin typeface="Times New Roman"/>
                <a:cs typeface="Times New Roman"/>
              </a:rPr>
              <a:t> </a:t>
            </a:r>
            <a:r>
              <a:rPr sz="1650" b="1" spc="60" dirty="0">
                <a:latin typeface="Times New Roman"/>
                <a:cs typeface="Times New Roman"/>
              </a:rPr>
              <a:t>the</a:t>
            </a:r>
            <a:r>
              <a:rPr sz="1650" b="1" spc="-5" dirty="0">
                <a:latin typeface="Times New Roman"/>
                <a:cs typeface="Times New Roman"/>
              </a:rPr>
              <a:t> </a:t>
            </a:r>
            <a:r>
              <a:rPr sz="1650" b="1" spc="30" dirty="0">
                <a:latin typeface="Times New Roman"/>
                <a:cs typeface="Times New Roman"/>
              </a:rPr>
              <a:t>recent</a:t>
            </a:r>
            <a:r>
              <a:rPr sz="1650" b="1" spc="-10" dirty="0">
                <a:latin typeface="Times New Roman"/>
                <a:cs typeface="Times New Roman"/>
              </a:rPr>
              <a:t> </a:t>
            </a:r>
            <a:r>
              <a:rPr sz="1650" b="1" spc="45" dirty="0">
                <a:latin typeface="Times New Roman"/>
                <a:cs typeface="Times New Roman"/>
              </a:rPr>
              <a:t>database</a:t>
            </a:r>
            <a:r>
              <a:rPr sz="1650" b="1" spc="-5" dirty="0">
                <a:latin typeface="Times New Roman"/>
                <a:cs typeface="Times New Roman"/>
              </a:rPr>
              <a:t> </a:t>
            </a:r>
            <a:r>
              <a:rPr sz="1650" b="1" spc="45" dirty="0">
                <a:latin typeface="Times New Roman"/>
                <a:cs typeface="Times New Roman"/>
              </a:rPr>
              <a:t>user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95608" y="4452062"/>
            <a:ext cx="5473700" cy="5403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0830" marR="4084320">
              <a:lnSpc>
                <a:spcPct val="118600"/>
              </a:lnSpc>
              <a:spcBef>
                <a:spcPts val="95"/>
              </a:spcBef>
            </a:pPr>
            <a:r>
              <a:rPr sz="950" spc="-80" dirty="0">
                <a:latin typeface="Arial"/>
                <a:cs typeface="Arial"/>
              </a:rPr>
              <a:t>SQL&gt; </a:t>
            </a:r>
            <a:r>
              <a:rPr sz="950" spc="-204" dirty="0">
                <a:latin typeface="Arial"/>
                <a:cs typeface="Arial"/>
              </a:rPr>
              <a:t>SHOW </a:t>
            </a:r>
            <a:r>
              <a:rPr sz="950" spc="110" dirty="0">
                <a:latin typeface="Arial"/>
                <a:cs typeface="Arial"/>
              </a:rPr>
              <a:t>user;  </a:t>
            </a:r>
            <a:r>
              <a:rPr sz="950" spc="-125" dirty="0">
                <a:latin typeface="Arial"/>
                <a:cs typeface="Arial"/>
              </a:rPr>
              <a:t>USER </a:t>
            </a:r>
            <a:r>
              <a:rPr sz="950" spc="190" dirty="0">
                <a:latin typeface="Arial"/>
                <a:cs typeface="Arial"/>
              </a:rPr>
              <a:t>is </a:t>
            </a:r>
            <a:r>
              <a:rPr sz="950" spc="-40" dirty="0">
                <a:latin typeface="Arial"/>
                <a:cs typeface="Arial"/>
              </a:rPr>
              <a:t>"SYSTEM"  </a:t>
            </a:r>
            <a:r>
              <a:rPr sz="950" spc="-80" dirty="0">
                <a:latin typeface="Arial"/>
                <a:cs typeface="Arial"/>
              </a:rPr>
              <a:t>SQL&gt;</a:t>
            </a:r>
            <a:endParaRPr sz="9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35231" y="5495236"/>
            <a:ext cx="3936365" cy="82105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250" spc="10" dirty="0">
                <a:latin typeface="Comic Sans MS"/>
                <a:cs typeface="Comic Sans MS"/>
              </a:rPr>
              <a:t>©Privacy</a:t>
            </a:r>
            <a:endParaRPr sz="1250">
              <a:latin typeface="Comic Sans MS"/>
              <a:cs typeface="Comic Sans MS"/>
            </a:endParaRPr>
          </a:p>
          <a:p>
            <a:pPr marL="12700" marR="5080">
              <a:lnSpc>
                <a:spcPct val="145200"/>
              </a:lnSpc>
              <a:spcBef>
                <a:spcPts val="375"/>
              </a:spcBef>
            </a:pPr>
            <a:r>
              <a:rPr sz="1250" spc="10" dirty="0">
                <a:latin typeface="Georgia"/>
                <a:cs typeface="Georgia"/>
              </a:rPr>
              <a:t>Contact information: </a:t>
            </a:r>
            <a:r>
              <a:rPr sz="1250" spc="10" dirty="0">
                <a:latin typeface="Georgia"/>
                <a:cs typeface="Georgia"/>
                <a:hlinkClick r:id="rId2"/>
              </a:rPr>
              <a:t>atnyla (http://www.atnyla.com)</a:t>
            </a:r>
            <a:r>
              <a:rPr sz="1250" spc="10" dirty="0">
                <a:latin typeface="Georgia"/>
                <a:cs typeface="Georgia"/>
              </a:rPr>
              <a:t>.  By: </a:t>
            </a:r>
            <a:r>
              <a:rPr sz="1250" spc="15" dirty="0">
                <a:latin typeface="Georgia"/>
                <a:cs typeface="Georgia"/>
                <a:hlinkClick r:id="rId3"/>
              </a:rPr>
              <a:t>Rumman </a:t>
            </a:r>
            <a:r>
              <a:rPr sz="1250" spc="10" dirty="0">
                <a:latin typeface="Georgia"/>
                <a:cs typeface="Georgia"/>
                <a:hlinkClick r:id="rId3"/>
              </a:rPr>
              <a:t>Ansari</a:t>
            </a:r>
            <a:r>
              <a:rPr sz="1250" dirty="0">
                <a:latin typeface="Georgia"/>
                <a:cs typeface="Georgia"/>
                <a:hlinkClick r:id="rId3"/>
              </a:rPr>
              <a:t> </a:t>
            </a:r>
            <a:r>
              <a:rPr sz="1250" spc="10" dirty="0">
                <a:latin typeface="Georgia"/>
                <a:cs typeface="Georgia"/>
                <a:hlinkClick r:id="rId3"/>
              </a:rPr>
              <a:t>(http://www.atnyla.com/tuition)</a:t>
            </a:r>
            <a:r>
              <a:rPr sz="1250" spc="10" dirty="0">
                <a:latin typeface="Georgia"/>
                <a:cs typeface="Georgia"/>
              </a:rPr>
              <a:t>.</a:t>
            </a:r>
            <a:endParaRPr sz="1250">
              <a:latin typeface="Georgia"/>
              <a:cs typeface="Georgia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247931" y="368300"/>
            <a:ext cx="5530850" cy="3337560"/>
            <a:chOff x="1247931" y="368300"/>
            <a:chExt cx="5530850" cy="3337560"/>
          </a:xfrm>
        </p:grpSpPr>
        <p:sp>
          <p:nvSpPr>
            <p:cNvPr id="11" name="object 11"/>
            <p:cNvSpPr/>
            <p:nvPr/>
          </p:nvSpPr>
          <p:spPr>
            <a:xfrm>
              <a:off x="1252698" y="373067"/>
              <a:ext cx="5521325" cy="3328035"/>
            </a:xfrm>
            <a:custGeom>
              <a:avLst/>
              <a:gdLst/>
              <a:ahLst/>
              <a:cxnLst/>
              <a:rect l="l" t="t" r="r" b="b"/>
              <a:pathLst>
                <a:path w="5521325" h="3328035">
                  <a:moveTo>
                    <a:pt x="0" y="3294485"/>
                  </a:moveTo>
                  <a:lnTo>
                    <a:pt x="0" y="33373"/>
                  </a:lnTo>
                  <a:lnTo>
                    <a:pt x="610" y="26715"/>
                  </a:lnTo>
                  <a:lnTo>
                    <a:pt x="33373" y="0"/>
                  </a:lnTo>
                  <a:lnTo>
                    <a:pt x="5487630" y="0"/>
                  </a:lnTo>
                  <a:lnTo>
                    <a:pt x="5520393" y="26715"/>
                  </a:lnTo>
                  <a:lnTo>
                    <a:pt x="5521004" y="33373"/>
                  </a:lnTo>
                  <a:lnTo>
                    <a:pt x="5521004" y="3294485"/>
                  </a:lnTo>
                  <a:lnTo>
                    <a:pt x="5494286" y="3327248"/>
                  </a:lnTo>
                  <a:lnTo>
                    <a:pt x="5487630" y="3327859"/>
                  </a:lnTo>
                  <a:lnTo>
                    <a:pt x="33373" y="3327859"/>
                  </a:lnTo>
                  <a:lnTo>
                    <a:pt x="610" y="3301141"/>
                  </a:lnTo>
                  <a:lnTo>
                    <a:pt x="0" y="3294485"/>
                  </a:lnTo>
                  <a:close/>
                </a:path>
              </a:pathLst>
            </a:custGeom>
            <a:ln w="9535">
              <a:solidFill>
                <a:srgbClr val="CCC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257466" y="3648481"/>
              <a:ext cx="5511800" cy="48260"/>
            </a:xfrm>
            <a:custGeom>
              <a:avLst/>
              <a:gdLst/>
              <a:ahLst/>
              <a:cxnLst/>
              <a:rect l="l" t="t" r="r" b="b"/>
              <a:pathLst>
                <a:path w="5511800" h="48260">
                  <a:moveTo>
                    <a:pt x="5511469" y="47676"/>
                  </a:moveTo>
                  <a:lnTo>
                    <a:pt x="0" y="47676"/>
                  </a:lnTo>
                  <a:lnTo>
                    <a:pt x="0" y="0"/>
                  </a:lnTo>
                  <a:lnTo>
                    <a:pt x="5511469" y="0"/>
                  </a:lnTo>
                  <a:lnTo>
                    <a:pt x="5511469" y="47676"/>
                  </a:lnTo>
                  <a:close/>
                </a:path>
              </a:pathLst>
            </a:custGeom>
            <a:solidFill>
              <a:srgbClr val="000000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257466" y="3648482"/>
              <a:ext cx="4920615" cy="48260"/>
            </a:xfrm>
            <a:custGeom>
              <a:avLst/>
              <a:gdLst/>
              <a:ahLst/>
              <a:cxnLst/>
              <a:rect l="l" t="t" r="r" b="b"/>
              <a:pathLst>
                <a:path w="4920615" h="48260">
                  <a:moveTo>
                    <a:pt x="4920273" y="47677"/>
                  </a:moveTo>
                  <a:lnTo>
                    <a:pt x="0" y="47677"/>
                  </a:lnTo>
                  <a:lnTo>
                    <a:pt x="0" y="0"/>
                  </a:lnTo>
                  <a:lnTo>
                    <a:pt x="4920273" y="0"/>
                  </a:lnTo>
                  <a:lnTo>
                    <a:pt x="4920273" y="47677"/>
                  </a:lnTo>
                  <a:close/>
                </a:path>
              </a:pathLst>
            </a:custGeom>
            <a:solidFill>
              <a:srgbClr val="DADA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257466" y="3648481"/>
              <a:ext cx="4920615" cy="48260"/>
            </a:xfrm>
            <a:custGeom>
              <a:avLst/>
              <a:gdLst/>
              <a:ahLst/>
              <a:cxnLst/>
              <a:rect l="l" t="t" r="r" b="b"/>
              <a:pathLst>
                <a:path w="4920615" h="48260">
                  <a:moveTo>
                    <a:pt x="4920272" y="47676"/>
                  </a:moveTo>
                  <a:lnTo>
                    <a:pt x="0" y="47676"/>
                  </a:lnTo>
                  <a:lnTo>
                    <a:pt x="0" y="0"/>
                  </a:lnTo>
                  <a:lnTo>
                    <a:pt x="4920272" y="0"/>
                  </a:lnTo>
                  <a:lnTo>
                    <a:pt x="4920272" y="47676"/>
                  </a:lnTo>
                  <a:close/>
                </a:path>
              </a:pathLst>
            </a:custGeom>
            <a:solidFill>
              <a:srgbClr val="060606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471661" y="437604"/>
            <a:ext cx="5273675" cy="2943860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5"/>
              </a:spcBef>
            </a:pPr>
            <a:r>
              <a:rPr sz="950" spc="105" dirty="0">
                <a:latin typeface="Arial"/>
                <a:cs typeface="Arial"/>
              </a:rPr>
              <a:t>Microsoft </a:t>
            </a:r>
            <a:r>
              <a:rPr sz="950" spc="-15" dirty="0">
                <a:latin typeface="Arial"/>
                <a:cs typeface="Arial"/>
              </a:rPr>
              <a:t>Windows </a:t>
            </a:r>
            <a:r>
              <a:rPr sz="950" spc="100" dirty="0">
                <a:latin typeface="Arial"/>
                <a:cs typeface="Arial"/>
              </a:rPr>
              <a:t>[Version</a:t>
            </a:r>
            <a:r>
              <a:rPr sz="950" spc="95" dirty="0">
                <a:latin typeface="Arial"/>
                <a:cs typeface="Arial"/>
              </a:rPr>
              <a:t> </a:t>
            </a:r>
            <a:r>
              <a:rPr sz="950" spc="80" dirty="0">
                <a:latin typeface="Arial"/>
                <a:cs typeface="Arial"/>
              </a:rPr>
              <a:t>10.0.10240]</a:t>
            </a:r>
            <a:endParaRPr sz="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sz="950" spc="165" dirty="0">
                <a:latin typeface="Arial"/>
                <a:cs typeface="Arial"/>
              </a:rPr>
              <a:t>(c) </a:t>
            </a:r>
            <a:r>
              <a:rPr sz="950" spc="5" dirty="0">
                <a:latin typeface="Arial"/>
                <a:cs typeface="Arial"/>
              </a:rPr>
              <a:t>2015 </a:t>
            </a:r>
            <a:r>
              <a:rPr sz="950" spc="105" dirty="0">
                <a:latin typeface="Arial"/>
                <a:cs typeface="Arial"/>
              </a:rPr>
              <a:t>Microsoft </a:t>
            </a:r>
            <a:r>
              <a:rPr sz="950" spc="100" dirty="0">
                <a:latin typeface="Arial"/>
                <a:cs typeface="Arial"/>
              </a:rPr>
              <a:t>Corporation. </a:t>
            </a:r>
            <a:r>
              <a:rPr sz="950" spc="180" dirty="0">
                <a:latin typeface="Arial"/>
                <a:cs typeface="Arial"/>
              </a:rPr>
              <a:t>All </a:t>
            </a:r>
            <a:r>
              <a:rPr sz="950" spc="145" dirty="0">
                <a:latin typeface="Arial"/>
                <a:cs typeface="Arial"/>
              </a:rPr>
              <a:t>rights</a:t>
            </a:r>
            <a:r>
              <a:rPr sz="950" spc="60" dirty="0">
                <a:latin typeface="Arial"/>
                <a:cs typeface="Arial"/>
              </a:rPr>
              <a:t> </a:t>
            </a:r>
            <a:r>
              <a:rPr sz="950" spc="95" dirty="0">
                <a:latin typeface="Arial"/>
                <a:cs typeface="Arial"/>
              </a:rPr>
              <a:t>reserved.</a:t>
            </a:r>
            <a:endParaRPr sz="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3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950" spc="20" dirty="0">
                <a:latin typeface="Arial"/>
                <a:cs typeface="Arial"/>
              </a:rPr>
              <a:t>C:\Users\user1&gt;SQLPLUS</a:t>
            </a:r>
            <a:endParaRPr sz="950">
              <a:latin typeface="Arial"/>
              <a:cs typeface="Arial"/>
            </a:endParaRPr>
          </a:p>
          <a:p>
            <a:pPr marL="12700" marR="686435">
              <a:lnSpc>
                <a:spcPct val="237100"/>
              </a:lnSpc>
              <a:tabLst>
                <a:tab pos="2397760" algn="l"/>
              </a:tabLst>
            </a:pPr>
            <a:r>
              <a:rPr sz="950" spc="45" dirty="0">
                <a:latin typeface="Arial"/>
                <a:cs typeface="Arial"/>
              </a:rPr>
              <a:t>SQL*Plus: </a:t>
            </a:r>
            <a:r>
              <a:rPr sz="950" spc="35" dirty="0">
                <a:latin typeface="Arial"/>
                <a:cs typeface="Arial"/>
              </a:rPr>
              <a:t>Release </a:t>
            </a:r>
            <a:r>
              <a:rPr sz="950" spc="110" dirty="0">
                <a:latin typeface="Arial"/>
                <a:cs typeface="Arial"/>
              </a:rPr>
              <a:t>11.2.0.1.0 </a:t>
            </a:r>
            <a:r>
              <a:rPr sz="950" spc="80" dirty="0">
                <a:latin typeface="Arial"/>
                <a:cs typeface="Arial"/>
              </a:rPr>
              <a:t>Production </a:t>
            </a:r>
            <a:r>
              <a:rPr sz="950" spc="5" dirty="0">
                <a:latin typeface="Arial"/>
                <a:cs typeface="Arial"/>
              </a:rPr>
              <a:t>on </a:t>
            </a:r>
            <a:r>
              <a:rPr sz="950" spc="-114" dirty="0">
                <a:latin typeface="Arial"/>
                <a:cs typeface="Arial"/>
              </a:rPr>
              <a:t>Wed </a:t>
            </a:r>
            <a:r>
              <a:rPr sz="950" spc="130" dirty="0">
                <a:latin typeface="Arial"/>
                <a:cs typeface="Arial"/>
              </a:rPr>
              <a:t>Jul </a:t>
            </a:r>
            <a:r>
              <a:rPr sz="950" spc="5" dirty="0">
                <a:latin typeface="Arial"/>
                <a:cs typeface="Arial"/>
              </a:rPr>
              <a:t>18 </a:t>
            </a:r>
            <a:r>
              <a:rPr sz="950" spc="70" dirty="0">
                <a:latin typeface="Arial"/>
                <a:cs typeface="Arial"/>
              </a:rPr>
              <a:t>22:24:33 </a:t>
            </a:r>
            <a:r>
              <a:rPr sz="950" spc="5" dirty="0">
                <a:latin typeface="Arial"/>
                <a:cs typeface="Arial"/>
              </a:rPr>
              <a:t>2018  </a:t>
            </a:r>
            <a:r>
              <a:rPr sz="950" spc="80" dirty="0">
                <a:latin typeface="Arial"/>
                <a:cs typeface="Arial"/>
              </a:rPr>
              <a:t>Copyright  </a:t>
            </a:r>
            <a:r>
              <a:rPr sz="950" spc="165" dirty="0">
                <a:latin typeface="Arial"/>
                <a:cs typeface="Arial"/>
              </a:rPr>
              <a:t>(c) </a:t>
            </a:r>
            <a:r>
              <a:rPr sz="950" spc="60" dirty="0">
                <a:latin typeface="Arial"/>
                <a:cs typeface="Arial"/>
              </a:rPr>
              <a:t>1982,</a:t>
            </a:r>
            <a:r>
              <a:rPr sz="950" spc="270" dirty="0">
                <a:latin typeface="Arial"/>
                <a:cs typeface="Arial"/>
              </a:rPr>
              <a:t> </a:t>
            </a:r>
            <a:r>
              <a:rPr sz="950" spc="60" dirty="0">
                <a:latin typeface="Arial"/>
                <a:cs typeface="Arial"/>
              </a:rPr>
              <a:t>2010,</a:t>
            </a:r>
            <a:r>
              <a:rPr sz="950" spc="290" dirty="0">
                <a:latin typeface="Arial"/>
                <a:cs typeface="Arial"/>
              </a:rPr>
              <a:t> </a:t>
            </a:r>
            <a:r>
              <a:rPr sz="950" spc="95" dirty="0">
                <a:latin typeface="Arial"/>
                <a:cs typeface="Arial"/>
              </a:rPr>
              <a:t>Oracle.	</a:t>
            </a:r>
            <a:r>
              <a:rPr sz="950" spc="180" dirty="0">
                <a:latin typeface="Arial"/>
                <a:cs typeface="Arial"/>
              </a:rPr>
              <a:t>All </a:t>
            </a:r>
            <a:r>
              <a:rPr sz="950" spc="145" dirty="0">
                <a:latin typeface="Arial"/>
                <a:cs typeface="Arial"/>
              </a:rPr>
              <a:t>rights</a:t>
            </a:r>
            <a:r>
              <a:rPr sz="950" spc="350" dirty="0">
                <a:latin typeface="Arial"/>
                <a:cs typeface="Arial"/>
              </a:rPr>
              <a:t> </a:t>
            </a:r>
            <a:r>
              <a:rPr sz="950" spc="95" dirty="0">
                <a:latin typeface="Arial"/>
                <a:cs typeface="Arial"/>
              </a:rPr>
              <a:t>reserved.</a:t>
            </a:r>
            <a:endParaRPr sz="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3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950" spc="80" dirty="0">
                <a:latin typeface="Arial"/>
                <a:cs typeface="Arial"/>
              </a:rPr>
              <a:t>Enter </a:t>
            </a:r>
            <a:r>
              <a:rPr sz="950" spc="55" dirty="0">
                <a:latin typeface="Arial"/>
                <a:cs typeface="Arial"/>
              </a:rPr>
              <a:t>user-name:</a:t>
            </a:r>
            <a:r>
              <a:rPr sz="950" spc="110" dirty="0">
                <a:latin typeface="Arial"/>
                <a:cs typeface="Arial"/>
              </a:rPr>
              <a:t> </a:t>
            </a:r>
            <a:r>
              <a:rPr sz="950" spc="35" dirty="0">
                <a:latin typeface="Arial"/>
                <a:cs typeface="Arial"/>
              </a:rPr>
              <a:t>system</a:t>
            </a:r>
            <a:endParaRPr sz="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950" spc="80" dirty="0">
                <a:latin typeface="Arial"/>
                <a:cs typeface="Arial"/>
              </a:rPr>
              <a:t>Enter </a:t>
            </a:r>
            <a:r>
              <a:rPr sz="950" spc="55" dirty="0">
                <a:latin typeface="Arial"/>
                <a:cs typeface="Arial"/>
              </a:rPr>
              <a:t>password: </a:t>
            </a:r>
            <a:r>
              <a:rPr sz="950" spc="75" dirty="0">
                <a:latin typeface="Arial"/>
                <a:cs typeface="Arial"/>
              </a:rPr>
              <a:t>alone#i#4 </a:t>
            </a:r>
            <a:r>
              <a:rPr sz="950" b="1" spc="75" dirty="0">
                <a:latin typeface="Arial"/>
                <a:cs typeface="Arial"/>
              </a:rPr>
              <a:t>(For </a:t>
            </a:r>
            <a:r>
              <a:rPr sz="950" b="1" spc="100" dirty="0">
                <a:latin typeface="Arial"/>
                <a:cs typeface="Arial"/>
              </a:rPr>
              <a:t>security, </a:t>
            </a:r>
            <a:r>
              <a:rPr sz="950" b="1" spc="20" dirty="0">
                <a:latin typeface="Arial"/>
                <a:cs typeface="Arial"/>
              </a:rPr>
              <a:t>your </a:t>
            </a:r>
            <a:r>
              <a:rPr sz="950" b="1" spc="-20" dirty="0">
                <a:latin typeface="Arial"/>
                <a:cs typeface="Arial"/>
              </a:rPr>
              <a:t>password </a:t>
            </a:r>
            <a:r>
              <a:rPr sz="950" b="1" spc="140" dirty="0">
                <a:latin typeface="Arial"/>
                <a:cs typeface="Arial"/>
              </a:rPr>
              <a:t>is </a:t>
            </a:r>
            <a:r>
              <a:rPr sz="950" b="1" spc="40" dirty="0">
                <a:latin typeface="Arial"/>
                <a:cs typeface="Arial"/>
              </a:rPr>
              <a:t>not </a:t>
            </a:r>
            <a:r>
              <a:rPr sz="950" b="1" spc="110" dirty="0">
                <a:latin typeface="Arial"/>
                <a:cs typeface="Arial"/>
              </a:rPr>
              <a:t>visible </a:t>
            </a:r>
            <a:r>
              <a:rPr sz="950" b="1" spc="-45" dirty="0">
                <a:latin typeface="Arial"/>
                <a:cs typeface="Arial"/>
              </a:rPr>
              <a:t>on</a:t>
            </a:r>
            <a:r>
              <a:rPr sz="950" b="1" spc="160" dirty="0">
                <a:latin typeface="Arial"/>
                <a:cs typeface="Arial"/>
              </a:rPr>
              <a:t> </a:t>
            </a:r>
            <a:r>
              <a:rPr sz="950" b="1" spc="20" dirty="0">
                <a:latin typeface="Arial"/>
                <a:cs typeface="Arial"/>
              </a:rPr>
              <a:t>your</a:t>
            </a:r>
            <a:endParaRPr sz="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3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950" spc="25" dirty="0">
                <a:latin typeface="Arial"/>
                <a:cs typeface="Arial"/>
              </a:rPr>
              <a:t>Connected</a:t>
            </a:r>
            <a:r>
              <a:rPr sz="950" spc="265" dirty="0">
                <a:latin typeface="Arial"/>
                <a:cs typeface="Arial"/>
              </a:rPr>
              <a:t> </a:t>
            </a:r>
            <a:r>
              <a:rPr sz="950" spc="180" dirty="0">
                <a:latin typeface="Arial"/>
                <a:cs typeface="Arial"/>
              </a:rPr>
              <a:t>to:</a:t>
            </a:r>
            <a:endParaRPr sz="950">
              <a:latin typeface="Arial"/>
              <a:cs typeface="Arial"/>
            </a:endParaRPr>
          </a:p>
          <a:p>
            <a:pPr marL="12700" marR="5080">
              <a:lnSpc>
                <a:spcPct val="118600"/>
              </a:lnSpc>
            </a:pPr>
            <a:r>
              <a:rPr sz="950" spc="70" dirty="0">
                <a:latin typeface="Arial"/>
                <a:cs typeface="Arial"/>
              </a:rPr>
              <a:t>Oracle </a:t>
            </a:r>
            <a:r>
              <a:rPr sz="950" spc="25" dirty="0">
                <a:latin typeface="Arial"/>
                <a:cs typeface="Arial"/>
              </a:rPr>
              <a:t>Database </a:t>
            </a:r>
            <a:r>
              <a:rPr sz="950" spc="5" dirty="0">
                <a:latin typeface="Arial"/>
                <a:cs typeface="Arial"/>
              </a:rPr>
              <a:t>11g </a:t>
            </a:r>
            <a:r>
              <a:rPr sz="950" spc="100" dirty="0">
                <a:latin typeface="Arial"/>
                <a:cs typeface="Arial"/>
              </a:rPr>
              <a:t>Enterprise </a:t>
            </a:r>
            <a:r>
              <a:rPr sz="950" spc="120" dirty="0">
                <a:latin typeface="Arial"/>
                <a:cs typeface="Arial"/>
              </a:rPr>
              <a:t>Edition </a:t>
            </a:r>
            <a:r>
              <a:rPr sz="950" spc="35" dirty="0">
                <a:latin typeface="Arial"/>
                <a:cs typeface="Arial"/>
              </a:rPr>
              <a:t>Release </a:t>
            </a:r>
            <a:r>
              <a:rPr sz="950" spc="110" dirty="0">
                <a:latin typeface="Arial"/>
                <a:cs typeface="Arial"/>
              </a:rPr>
              <a:t>11.2.0.1.0 </a:t>
            </a:r>
            <a:r>
              <a:rPr sz="950" spc="220" dirty="0">
                <a:latin typeface="Arial"/>
                <a:cs typeface="Arial"/>
              </a:rPr>
              <a:t>- </a:t>
            </a:r>
            <a:r>
              <a:rPr sz="950" spc="120" dirty="0">
                <a:latin typeface="Arial"/>
                <a:cs typeface="Arial"/>
              </a:rPr>
              <a:t>64bit </a:t>
            </a:r>
            <a:r>
              <a:rPr sz="950" spc="80" dirty="0">
                <a:latin typeface="Arial"/>
                <a:cs typeface="Arial"/>
              </a:rPr>
              <a:t>Production  </a:t>
            </a:r>
            <a:r>
              <a:rPr sz="950" spc="60" dirty="0">
                <a:latin typeface="Arial"/>
                <a:cs typeface="Arial"/>
              </a:rPr>
              <a:t>With </a:t>
            </a:r>
            <a:r>
              <a:rPr sz="950" spc="95" dirty="0">
                <a:latin typeface="Arial"/>
                <a:cs typeface="Arial"/>
              </a:rPr>
              <a:t>the </a:t>
            </a:r>
            <a:r>
              <a:rPr sz="950" spc="150" dirty="0">
                <a:latin typeface="Arial"/>
                <a:cs typeface="Arial"/>
              </a:rPr>
              <a:t>Partitioning, </a:t>
            </a:r>
            <a:r>
              <a:rPr sz="950" spc="-25" dirty="0">
                <a:latin typeface="Arial"/>
                <a:cs typeface="Arial"/>
              </a:rPr>
              <a:t>OLAP, </a:t>
            </a:r>
            <a:r>
              <a:rPr sz="950" spc="35" dirty="0">
                <a:latin typeface="Arial"/>
                <a:cs typeface="Arial"/>
              </a:rPr>
              <a:t>Data </a:t>
            </a:r>
            <a:r>
              <a:rPr sz="950" spc="70" dirty="0">
                <a:latin typeface="Arial"/>
                <a:cs typeface="Arial"/>
              </a:rPr>
              <a:t>Mining </a:t>
            </a:r>
            <a:r>
              <a:rPr sz="950" spc="5" dirty="0">
                <a:latin typeface="Arial"/>
                <a:cs typeface="Arial"/>
              </a:rPr>
              <a:t>and </a:t>
            </a:r>
            <a:r>
              <a:rPr sz="950" spc="45" dirty="0">
                <a:latin typeface="Arial"/>
                <a:cs typeface="Arial"/>
              </a:rPr>
              <a:t>Real </a:t>
            </a:r>
            <a:r>
              <a:rPr sz="950" spc="110" dirty="0">
                <a:latin typeface="Arial"/>
                <a:cs typeface="Arial"/>
              </a:rPr>
              <a:t>Application </a:t>
            </a:r>
            <a:r>
              <a:rPr sz="950" spc="90" dirty="0">
                <a:latin typeface="Arial"/>
                <a:cs typeface="Arial"/>
              </a:rPr>
              <a:t>Testing</a:t>
            </a:r>
            <a:r>
              <a:rPr sz="950" spc="50" dirty="0">
                <a:latin typeface="Arial"/>
                <a:cs typeface="Arial"/>
              </a:rPr>
              <a:t> </a:t>
            </a:r>
            <a:r>
              <a:rPr sz="950" spc="95" dirty="0">
                <a:latin typeface="Arial"/>
                <a:cs typeface="Arial"/>
              </a:rPr>
              <a:t>options</a:t>
            </a:r>
            <a:endParaRPr sz="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3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950" spc="-80" dirty="0">
                <a:latin typeface="Arial"/>
                <a:cs typeface="Arial"/>
              </a:rPr>
              <a:t>SQL&gt;</a:t>
            </a:r>
            <a:endParaRPr sz="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47931" y="1340912"/>
            <a:ext cx="5530850" cy="10160"/>
          </a:xfrm>
          <a:custGeom>
            <a:avLst/>
            <a:gdLst/>
            <a:ahLst/>
            <a:cxnLst/>
            <a:rect l="l" t="t" r="r" b="b"/>
            <a:pathLst>
              <a:path w="5530850" h="10159">
                <a:moveTo>
                  <a:pt x="5530539" y="9535"/>
                </a:moveTo>
                <a:lnTo>
                  <a:pt x="0" y="9535"/>
                </a:lnTo>
                <a:lnTo>
                  <a:pt x="0" y="0"/>
                </a:lnTo>
                <a:lnTo>
                  <a:pt x="5530539" y="0"/>
                </a:lnTo>
                <a:lnTo>
                  <a:pt x="5530539" y="9535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52698" y="3986989"/>
            <a:ext cx="5521325" cy="505459"/>
          </a:xfrm>
          <a:custGeom>
            <a:avLst/>
            <a:gdLst/>
            <a:ahLst/>
            <a:cxnLst/>
            <a:rect l="l" t="t" r="r" b="b"/>
            <a:pathLst>
              <a:path w="5521325" h="505460">
                <a:moveTo>
                  <a:pt x="0" y="452932"/>
                </a:moveTo>
                <a:lnTo>
                  <a:pt x="0" y="52444"/>
                </a:lnTo>
                <a:lnTo>
                  <a:pt x="0" y="45493"/>
                </a:lnTo>
                <a:lnTo>
                  <a:pt x="1331" y="38799"/>
                </a:lnTo>
                <a:lnTo>
                  <a:pt x="25949" y="6655"/>
                </a:lnTo>
                <a:lnTo>
                  <a:pt x="45490" y="0"/>
                </a:lnTo>
                <a:lnTo>
                  <a:pt x="52444" y="0"/>
                </a:lnTo>
                <a:lnTo>
                  <a:pt x="5468559" y="0"/>
                </a:lnTo>
                <a:lnTo>
                  <a:pt x="5475511" y="0"/>
                </a:lnTo>
                <a:lnTo>
                  <a:pt x="5482204" y="1334"/>
                </a:lnTo>
                <a:lnTo>
                  <a:pt x="5488631" y="3995"/>
                </a:lnTo>
                <a:lnTo>
                  <a:pt x="5495058" y="6655"/>
                </a:lnTo>
                <a:lnTo>
                  <a:pt x="5517009" y="32372"/>
                </a:lnTo>
                <a:lnTo>
                  <a:pt x="5519669" y="38799"/>
                </a:lnTo>
                <a:lnTo>
                  <a:pt x="5521004" y="45493"/>
                </a:lnTo>
                <a:lnTo>
                  <a:pt x="5521004" y="52444"/>
                </a:lnTo>
                <a:lnTo>
                  <a:pt x="5521004" y="452932"/>
                </a:lnTo>
                <a:lnTo>
                  <a:pt x="5521004" y="459883"/>
                </a:lnTo>
                <a:lnTo>
                  <a:pt x="5519669" y="466577"/>
                </a:lnTo>
                <a:lnTo>
                  <a:pt x="5517009" y="473004"/>
                </a:lnTo>
                <a:lnTo>
                  <a:pt x="5514348" y="479431"/>
                </a:lnTo>
                <a:lnTo>
                  <a:pt x="5488631" y="501381"/>
                </a:lnTo>
                <a:lnTo>
                  <a:pt x="5482204" y="504041"/>
                </a:lnTo>
                <a:lnTo>
                  <a:pt x="5475511" y="505376"/>
                </a:lnTo>
                <a:lnTo>
                  <a:pt x="5468559" y="505376"/>
                </a:lnTo>
                <a:lnTo>
                  <a:pt x="52444" y="505376"/>
                </a:lnTo>
                <a:lnTo>
                  <a:pt x="45490" y="505376"/>
                </a:lnTo>
                <a:lnTo>
                  <a:pt x="38800" y="504041"/>
                </a:lnTo>
                <a:lnTo>
                  <a:pt x="6653" y="479431"/>
                </a:lnTo>
                <a:lnTo>
                  <a:pt x="0" y="459883"/>
                </a:lnTo>
                <a:lnTo>
                  <a:pt x="0" y="452932"/>
                </a:lnTo>
                <a:close/>
              </a:path>
            </a:pathLst>
          </a:custGeom>
          <a:ln w="9535">
            <a:solidFill>
              <a:srgbClr val="BED52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14805" y="5050188"/>
            <a:ext cx="5405755" cy="18415"/>
          </a:xfrm>
          <a:custGeom>
            <a:avLst/>
            <a:gdLst/>
            <a:ahLst/>
            <a:cxnLst/>
            <a:rect l="l" t="t" r="r" b="b"/>
            <a:pathLst>
              <a:path w="5405755" h="18414">
                <a:moveTo>
                  <a:pt x="18948" y="9770"/>
                </a:moveTo>
                <a:lnTo>
                  <a:pt x="0" y="5033"/>
                </a:lnTo>
                <a:lnTo>
                  <a:pt x="5867" y="1681"/>
                </a:lnTo>
                <a:lnTo>
                  <a:pt x="12149" y="0"/>
                </a:lnTo>
                <a:lnTo>
                  <a:pt x="5377926" y="0"/>
                </a:lnTo>
                <a:lnTo>
                  <a:pt x="5385634" y="720"/>
                </a:lnTo>
                <a:lnTo>
                  <a:pt x="5392805" y="2906"/>
                </a:lnTo>
                <a:lnTo>
                  <a:pt x="5399355" y="6549"/>
                </a:lnTo>
                <a:lnTo>
                  <a:pt x="5402819" y="9529"/>
                </a:lnTo>
                <a:lnTo>
                  <a:pt x="18948" y="9529"/>
                </a:lnTo>
                <a:lnTo>
                  <a:pt x="18948" y="9770"/>
                </a:lnTo>
                <a:close/>
              </a:path>
              <a:path w="5405755" h="18414">
                <a:moveTo>
                  <a:pt x="5398541" y="18394"/>
                </a:moveTo>
                <a:lnTo>
                  <a:pt x="5392902" y="12488"/>
                </a:lnTo>
                <a:lnTo>
                  <a:pt x="5386006" y="9529"/>
                </a:lnTo>
                <a:lnTo>
                  <a:pt x="5402819" y="9529"/>
                </a:lnTo>
                <a:lnTo>
                  <a:pt x="5405285" y="11650"/>
                </a:lnTo>
                <a:lnTo>
                  <a:pt x="5398541" y="18394"/>
                </a:lnTo>
                <a:close/>
              </a:path>
            </a:pathLst>
          </a:custGeom>
          <a:solidFill>
            <a:srgbClr val="0FC65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1295608" y="5055056"/>
            <a:ext cx="5435600" cy="701040"/>
            <a:chOff x="1295608" y="5055056"/>
            <a:chExt cx="5435600" cy="701040"/>
          </a:xfrm>
        </p:grpSpPr>
        <p:sp>
          <p:nvSpPr>
            <p:cNvPr id="6" name="object 6"/>
            <p:cNvSpPr/>
            <p:nvPr/>
          </p:nvSpPr>
          <p:spPr>
            <a:xfrm>
              <a:off x="1314805" y="5061368"/>
              <a:ext cx="5416550" cy="694690"/>
            </a:xfrm>
            <a:custGeom>
              <a:avLst/>
              <a:gdLst/>
              <a:ahLst/>
              <a:cxnLst/>
              <a:rect l="l" t="t" r="r" b="b"/>
              <a:pathLst>
                <a:path w="5416550" h="694689">
                  <a:moveTo>
                    <a:pt x="5415978" y="26936"/>
                  </a:moveTo>
                  <a:lnTo>
                    <a:pt x="5415280" y="19354"/>
                  </a:lnTo>
                  <a:lnTo>
                    <a:pt x="5413184" y="12331"/>
                  </a:lnTo>
                  <a:lnTo>
                    <a:pt x="5409692" y="5867"/>
                  </a:lnTo>
                  <a:lnTo>
                    <a:pt x="5404815" y="0"/>
                  </a:lnTo>
                  <a:lnTo>
                    <a:pt x="5398071" y="6743"/>
                  </a:lnTo>
                  <a:lnTo>
                    <a:pt x="5403647" y="12319"/>
                  </a:lnTo>
                  <a:lnTo>
                    <a:pt x="5406453" y="19075"/>
                  </a:lnTo>
                  <a:lnTo>
                    <a:pt x="5406453" y="664210"/>
                  </a:lnTo>
                  <a:lnTo>
                    <a:pt x="5403659" y="670941"/>
                  </a:lnTo>
                  <a:lnTo>
                    <a:pt x="5398541" y="676059"/>
                  </a:lnTo>
                  <a:lnTo>
                    <a:pt x="5398274" y="676338"/>
                  </a:lnTo>
                  <a:lnTo>
                    <a:pt x="5398071" y="676541"/>
                  </a:lnTo>
                  <a:lnTo>
                    <a:pt x="5392902" y="681964"/>
                  </a:lnTo>
                  <a:lnTo>
                    <a:pt x="5386006" y="684911"/>
                  </a:lnTo>
                  <a:lnTo>
                    <a:pt x="18948" y="684911"/>
                  </a:lnTo>
                  <a:lnTo>
                    <a:pt x="18948" y="684682"/>
                  </a:lnTo>
                  <a:lnTo>
                    <a:pt x="0" y="689406"/>
                  </a:lnTo>
                  <a:lnTo>
                    <a:pt x="5867" y="692772"/>
                  </a:lnTo>
                  <a:lnTo>
                    <a:pt x="12179" y="694448"/>
                  </a:lnTo>
                  <a:lnTo>
                    <a:pt x="5377840" y="694448"/>
                  </a:lnTo>
                  <a:lnTo>
                    <a:pt x="5385625" y="693712"/>
                  </a:lnTo>
                  <a:lnTo>
                    <a:pt x="5392801" y="691527"/>
                  </a:lnTo>
                  <a:lnTo>
                    <a:pt x="5399354" y="687895"/>
                  </a:lnTo>
                  <a:lnTo>
                    <a:pt x="5402821" y="684911"/>
                  </a:lnTo>
                  <a:lnTo>
                    <a:pt x="5404777" y="683247"/>
                  </a:lnTo>
                  <a:lnTo>
                    <a:pt x="5405005" y="683044"/>
                  </a:lnTo>
                  <a:lnTo>
                    <a:pt x="5405285" y="682802"/>
                  </a:lnTo>
                  <a:lnTo>
                    <a:pt x="5409692" y="677392"/>
                  </a:lnTo>
                  <a:lnTo>
                    <a:pt x="5413184" y="670953"/>
                  </a:lnTo>
                  <a:lnTo>
                    <a:pt x="5415280" y="663917"/>
                  </a:lnTo>
                  <a:lnTo>
                    <a:pt x="5415978" y="656336"/>
                  </a:lnTo>
                  <a:lnTo>
                    <a:pt x="5415978" y="26936"/>
                  </a:lnTo>
                  <a:close/>
                </a:path>
              </a:pathLst>
            </a:custGeom>
            <a:solidFill>
              <a:srgbClr val="0FC6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295608" y="5055056"/>
              <a:ext cx="38735" cy="695960"/>
            </a:xfrm>
            <a:custGeom>
              <a:avLst/>
              <a:gdLst/>
              <a:ahLst/>
              <a:cxnLst/>
              <a:rect l="l" t="t" r="r" b="b"/>
              <a:pathLst>
                <a:path w="38734" h="695960">
                  <a:moveTo>
                    <a:pt x="19489" y="695871"/>
                  </a:moveTo>
                  <a:lnTo>
                    <a:pt x="10962" y="689698"/>
                  </a:lnTo>
                  <a:lnTo>
                    <a:pt x="4870" y="682097"/>
                  </a:lnTo>
                  <a:lnTo>
                    <a:pt x="1213" y="673068"/>
                  </a:lnTo>
                  <a:lnTo>
                    <a:pt x="0" y="662653"/>
                  </a:lnTo>
                  <a:lnTo>
                    <a:pt x="0" y="33230"/>
                  </a:lnTo>
                  <a:lnTo>
                    <a:pt x="1213" y="22815"/>
                  </a:lnTo>
                  <a:lnTo>
                    <a:pt x="4870" y="13784"/>
                  </a:lnTo>
                  <a:lnTo>
                    <a:pt x="10962" y="6179"/>
                  </a:lnTo>
                  <a:lnTo>
                    <a:pt x="19489" y="0"/>
                  </a:lnTo>
                  <a:lnTo>
                    <a:pt x="38145" y="4660"/>
                  </a:lnTo>
                  <a:lnTo>
                    <a:pt x="38145" y="691210"/>
                  </a:lnTo>
                  <a:lnTo>
                    <a:pt x="19489" y="695871"/>
                  </a:lnTo>
                  <a:close/>
                </a:path>
              </a:pathLst>
            </a:custGeom>
            <a:solidFill>
              <a:srgbClr val="C4C5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1247931" y="5803485"/>
            <a:ext cx="5530850" cy="10160"/>
          </a:xfrm>
          <a:custGeom>
            <a:avLst/>
            <a:gdLst/>
            <a:ahLst/>
            <a:cxnLst/>
            <a:rect l="l" t="t" r="r" b="b"/>
            <a:pathLst>
              <a:path w="5530850" h="10160">
                <a:moveTo>
                  <a:pt x="5530539" y="9535"/>
                </a:moveTo>
                <a:lnTo>
                  <a:pt x="0" y="9535"/>
                </a:lnTo>
                <a:lnTo>
                  <a:pt x="0" y="0"/>
                </a:lnTo>
                <a:lnTo>
                  <a:pt x="5530539" y="0"/>
                </a:lnTo>
                <a:lnTo>
                  <a:pt x="5530539" y="9535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1247931" y="5803485"/>
            <a:ext cx="5530850" cy="677545"/>
            <a:chOff x="1247931" y="5803485"/>
            <a:chExt cx="5530850" cy="677545"/>
          </a:xfrm>
        </p:grpSpPr>
        <p:sp>
          <p:nvSpPr>
            <p:cNvPr id="10" name="object 10"/>
            <p:cNvSpPr/>
            <p:nvPr/>
          </p:nvSpPr>
          <p:spPr>
            <a:xfrm>
              <a:off x="1247927" y="5803493"/>
              <a:ext cx="5530850" cy="677545"/>
            </a:xfrm>
            <a:custGeom>
              <a:avLst/>
              <a:gdLst/>
              <a:ahLst/>
              <a:cxnLst/>
              <a:rect l="l" t="t" r="r" b="b"/>
              <a:pathLst>
                <a:path w="5530850" h="677545">
                  <a:moveTo>
                    <a:pt x="5530532" y="0"/>
                  </a:moveTo>
                  <a:lnTo>
                    <a:pt x="5521007" y="0"/>
                  </a:lnTo>
                  <a:lnTo>
                    <a:pt x="5521007" y="667473"/>
                  </a:lnTo>
                  <a:lnTo>
                    <a:pt x="0" y="667473"/>
                  </a:lnTo>
                  <a:lnTo>
                    <a:pt x="0" y="677011"/>
                  </a:lnTo>
                  <a:lnTo>
                    <a:pt x="5521007" y="677011"/>
                  </a:lnTo>
                  <a:lnTo>
                    <a:pt x="5530532" y="677011"/>
                  </a:lnTo>
                  <a:lnTo>
                    <a:pt x="5530532" y="667473"/>
                  </a:lnTo>
                  <a:lnTo>
                    <a:pt x="5530532" y="0"/>
                  </a:lnTo>
                  <a:close/>
                </a:path>
              </a:pathLst>
            </a:custGeom>
            <a:solidFill>
              <a:srgbClr val="99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247931" y="5803485"/>
              <a:ext cx="48260" cy="677545"/>
            </a:xfrm>
            <a:custGeom>
              <a:avLst/>
              <a:gdLst/>
              <a:ahLst/>
              <a:cxnLst/>
              <a:rect l="l" t="t" r="r" b="b"/>
              <a:pathLst>
                <a:path w="48259" h="677545">
                  <a:moveTo>
                    <a:pt x="0" y="677014"/>
                  </a:moveTo>
                  <a:lnTo>
                    <a:pt x="0" y="0"/>
                  </a:lnTo>
                  <a:lnTo>
                    <a:pt x="47677" y="9535"/>
                  </a:lnTo>
                  <a:lnTo>
                    <a:pt x="47677" y="667478"/>
                  </a:lnTo>
                  <a:lnTo>
                    <a:pt x="0" y="677014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491084" y="5913142"/>
              <a:ext cx="5082540" cy="362585"/>
            </a:xfrm>
            <a:custGeom>
              <a:avLst/>
              <a:gdLst/>
              <a:ahLst/>
              <a:cxnLst/>
              <a:rect l="l" t="t" r="r" b="b"/>
              <a:pathLst>
                <a:path w="5082540" h="362585">
                  <a:moveTo>
                    <a:pt x="0" y="328971"/>
                  </a:moveTo>
                  <a:lnTo>
                    <a:pt x="0" y="33373"/>
                  </a:lnTo>
                  <a:lnTo>
                    <a:pt x="610" y="26717"/>
                  </a:lnTo>
                  <a:lnTo>
                    <a:pt x="33373" y="0"/>
                  </a:lnTo>
                  <a:lnTo>
                    <a:pt x="5049001" y="0"/>
                  </a:lnTo>
                  <a:lnTo>
                    <a:pt x="5081764" y="26717"/>
                  </a:lnTo>
                  <a:lnTo>
                    <a:pt x="5082375" y="33373"/>
                  </a:lnTo>
                  <a:lnTo>
                    <a:pt x="5082375" y="328971"/>
                  </a:lnTo>
                  <a:lnTo>
                    <a:pt x="5055657" y="361734"/>
                  </a:lnTo>
                  <a:lnTo>
                    <a:pt x="5049001" y="362345"/>
                  </a:lnTo>
                  <a:lnTo>
                    <a:pt x="33373" y="362345"/>
                  </a:lnTo>
                  <a:lnTo>
                    <a:pt x="610" y="335628"/>
                  </a:lnTo>
                  <a:lnTo>
                    <a:pt x="0" y="328971"/>
                  </a:lnTo>
                  <a:close/>
                </a:path>
              </a:pathLst>
            </a:custGeom>
            <a:ln w="9535">
              <a:solidFill>
                <a:srgbClr val="CCC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1314805" y="7577073"/>
            <a:ext cx="5405755" cy="18415"/>
          </a:xfrm>
          <a:custGeom>
            <a:avLst/>
            <a:gdLst/>
            <a:ahLst/>
            <a:cxnLst/>
            <a:rect l="l" t="t" r="r" b="b"/>
            <a:pathLst>
              <a:path w="5405755" h="18415">
                <a:moveTo>
                  <a:pt x="18948" y="9766"/>
                </a:moveTo>
                <a:lnTo>
                  <a:pt x="0" y="5029"/>
                </a:lnTo>
                <a:lnTo>
                  <a:pt x="5867" y="1676"/>
                </a:lnTo>
                <a:lnTo>
                  <a:pt x="12179" y="0"/>
                </a:lnTo>
                <a:lnTo>
                  <a:pt x="5377840" y="0"/>
                </a:lnTo>
                <a:lnTo>
                  <a:pt x="5385634" y="728"/>
                </a:lnTo>
                <a:lnTo>
                  <a:pt x="5392805" y="2913"/>
                </a:lnTo>
                <a:lnTo>
                  <a:pt x="5399355" y="6552"/>
                </a:lnTo>
                <a:lnTo>
                  <a:pt x="5402815" y="9524"/>
                </a:lnTo>
                <a:lnTo>
                  <a:pt x="18948" y="9524"/>
                </a:lnTo>
                <a:lnTo>
                  <a:pt x="18948" y="9766"/>
                </a:lnTo>
                <a:close/>
              </a:path>
              <a:path w="5405755" h="18415">
                <a:moveTo>
                  <a:pt x="5398541" y="18389"/>
                </a:moveTo>
                <a:lnTo>
                  <a:pt x="5392902" y="12484"/>
                </a:lnTo>
                <a:lnTo>
                  <a:pt x="5386006" y="9524"/>
                </a:lnTo>
                <a:lnTo>
                  <a:pt x="5402815" y="9524"/>
                </a:lnTo>
                <a:lnTo>
                  <a:pt x="5405285" y="11645"/>
                </a:lnTo>
                <a:lnTo>
                  <a:pt x="5398541" y="18389"/>
                </a:lnTo>
                <a:close/>
              </a:path>
            </a:pathLst>
          </a:custGeom>
          <a:solidFill>
            <a:srgbClr val="0FC65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4" name="object 14"/>
          <p:cNvGrpSpPr/>
          <p:nvPr/>
        </p:nvGrpSpPr>
        <p:grpSpPr>
          <a:xfrm>
            <a:off x="1295608" y="7581937"/>
            <a:ext cx="5435600" cy="1063625"/>
            <a:chOff x="1295608" y="7581937"/>
            <a:chExt cx="5435600" cy="1063625"/>
          </a:xfrm>
        </p:grpSpPr>
        <p:sp>
          <p:nvSpPr>
            <p:cNvPr id="15" name="object 15"/>
            <p:cNvSpPr/>
            <p:nvPr/>
          </p:nvSpPr>
          <p:spPr>
            <a:xfrm>
              <a:off x="1314805" y="7588249"/>
              <a:ext cx="5416550" cy="1057275"/>
            </a:xfrm>
            <a:custGeom>
              <a:avLst/>
              <a:gdLst/>
              <a:ahLst/>
              <a:cxnLst/>
              <a:rect l="l" t="t" r="r" b="b"/>
              <a:pathLst>
                <a:path w="5416550" h="1057275">
                  <a:moveTo>
                    <a:pt x="5415978" y="26936"/>
                  </a:moveTo>
                  <a:lnTo>
                    <a:pt x="5415280" y="19354"/>
                  </a:lnTo>
                  <a:lnTo>
                    <a:pt x="5413184" y="12331"/>
                  </a:lnTo>
                  <a:lnTo>
                    <a:pt x="5409692" y="5867"/>
                  </a:lnTo>
                  <a:lnTo>
                    <a:pt x="5404815" y="0"/>
                  </a:lnTo>
                  <a:lnTo>
                    <a:pt x="5398071" y="6743"/>
                  </a:lnTo>
                  <a:lnTo>
                    <a:pt x="5403647" y="12331"/>
                  </a:lnTo>
                  <a:lnTo>
                    <a:pt x="5406453" y="19075"/>
                  </a:lnTo>
                  <a:lnTo>
                    <a:pt x="5406453" y="1026553"/>
                  </a:lnTo>
                  <a:lnTo>
                    <a:pt x="5403647" y="1033297"/>
                  </a:lnTo>
                  <a:lnTo>
                    <a:pt x="5398541" y="1038402"/>
                  </a:lnTo>
                  <a:lnTo>
                    <a:pt x="5398274" y="1038682"/>
                  </a:lnTo>
                  <a:lnTo>
                    <a:pt x="5398071" y="1038885"/>
                  </a:lnTo>
                  <a:lnTo>
                    <a:pt x="5392902" y="1044308"/>
                  </a:lnTo>
                  <a:lnTo>
                    <a:pt x="5386006" y="1047267"/>
                  </a:lnTo>
                  <a:lnTo>
                    <a:pt x="18948" y="1047267"/>
                  </a:lnTo>
                  <a:lnTo>
                    <a:pt x="18948" y="1047026"/>
                  </a:lnTo>
                  <a:lnTo>
                    <a:pt x="0" y="1051763"/>
                  </a:lnTo>
                  <a:lnTo>
                    <a:pt x="5867" y="1055116"/>
                  </a:lnTo>
                  <a:lnTo>
                    <a:pt x="12179" y="1056792"/>
                  </a:lnTo>
                  <a:lnTo>
                    <a:pt x="5377840" y="1056792"/>
                  </a:lnTo>
                  <a:lnTo>
                    <a:pt x="5385625" y="1056055"/>
                  </a:lnTo>
                  <a:lnTo>
                    <a:pt x="5392801" y="1053884"/>
                  </a:lnTo>
                  <a:lnTo>
                    <a:pt x="5399354" y="1050239"/>
                  </a:lnTo>
                  <a:lnTo>
                    <a:pt x="5402808" y="1047267"/>
                  </a:lnTo>
                  <a:lnTo>
                    <a:pt x="5404764" y="1045591"/>
                  </a:lnTo>
                  <a:lnTo>
                    <a:pt x="5405044" y="1045362"/>
                  </a:lnTo>
                  <a:lnTo>
                    <a:pt x="5405285" y="1045146"/>
                  </a:lnTo>
                  <a:lnTo>
                    <a:pt x="5409692" y="1039749"/>
                  </a:lnTo>
                  <a:lnTo>
                    <a:pt x="5413184" y="1033297"/>
                  </a:lnTo>
                  <a:lnTo>
                    <a:pt x="5415280" y="1026261"/>
                  </a:lnTo>
                  <a:lnTo>
                    <a:pt x="5415978" y="1018679"/>
                  </a:lnTo>
                  <a:lnTo>
                    <a:pt x="5415978" y="26936"/>
                  </a:lnTo>
                  <a:close/>
                </a:path>
              </a:pathLst>
            </a:custGeom>
            <a:solidFill>
              <a:srgbClr val="0FC6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295608" y="7581937"/>
              <a:ext cx="38735" cy="1058545"/>
            </a:xfrm>
            <a:custGeom>
              <a:avLst/>
              <a:gdLst/>
              <a:ahLst/>
              <a:cxnLst/>
              <a:rect l="l" t="t" r="r" b="b"/>
              <a:pathLst>
                <a:path w="38734" h="1058545">
                  <a:moveTo>
                    <a:pt x="19489" y="1058227"/>
                  </a:moveTo>
                  <a:lnTo>
                    <a:pt x="10962" y="1052047"/>
                  </a:lnTo>
                  <a:lnTo>
                    <a:pt x="4870" y="1044443"/>
                  </a:lnTo>
                  <a:lnTo>
                    <a:pt x="1213" y="1035412"/>
                  </a:lnTo>
                  <a:lnTo>
                    <a:pt x="0" y="1024996"/>
                  </a:lnTo>
                  <a:lnTo>
                    <a:pt x="0" y="33230"/>
                  </a:lnTo>
                  <a:lnTo>
                    <a:pt x="1213" y="22815"/>
                  </a:lnTo>
                  <a:lnTo>
                    <a:pt x="4870" y="13784"/>
                  </a:lnTo>
                  <a:lnTo>
                    <a:pt x="10962" y="6179"/>
                  </a:lnTo>
                  <a:lnTo>
                    <a:pt x="19489" y="0"/>
                  </a:lnTo>
                  <a:lnTo>
                    <a:pt x="38145" y="4660"/>
                  </a:lnTo>
                  <a:lnTo>
                    <a:pt x="38145" y="1053566"/>
                  </a:lnTo>
                  <a:lnTo>
                    <a:pt x="19489" y="1058227"/>
                  </a:lnTo>
                  <a:close/>
                </a:path>
              </a:pathLst>
            </a:custGeom>
            <a:solidFill>
              <a:srgbClr val="C4C5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1235231" y="527237"/>
            <a:ext cx="5556250" cy="506793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5"/>
              </a:spcBef>
            </a:pPr>
            <a:r>
              <a:rPr sz="1850" spc="25" dirty="0">
                <a:latin typeface="Trebuchet MS"/>
                <a:cs typeface="Trebuchet MS"/>
              </a:rPr>
              <a:t>Create </a:t>
            </a:r>
            <a:r>
              <a:rPr sz="1850" spc="185" dirty="0">
                <a:latin typeface="Trebuchet MS"/>
                <a:cs typeface="Trebuchet MS"/>
              </a:rPr>
              <a:t>a </a:t>
            </a:r>
            <a:r>
              <a:rPr sz="1850" spc="110" dirty="0">
                <a:latin typeface="Trebuchet MS"/>
                <a:cs typeface="Trebuchet MS"/>
              </a:rPr>
              <a:t>Database </a:t>
            </a:r>
            <a:r>
              <a:rPr sz="1850" spc="55" dirty="0">
                <a:latin typeface="Trebuchet MS"/>
                <a:cs typeface="Trebuchet MS"/>
              </a:rPr>
              <a:t>User </a:t>
            </a:r>
            <a:r>
              <a:rPr sz="1850" spc="20" dirty="0">
                <a:latin typeface="Trebuchet MS"/>
                <a:cs typeface="Trebuchet MS"/>
              </a:rPr>
              <a:t>in</a:t>
            </a:r>
            <a:r>
              <a:rPr sz="1850" spc="-365" dirty="0">
                <a:latin typeface="Trebuchet MS"/>
                <a:cs typeface="Trebuchet MS"/>
              </a:rPr>
              <a:t> </a:t>
            </a:r>
            <a:r>
              <a:rPr sz="1850" spc="125" dirty="0">
                <a:latin typeface="Trebuchet MS"/>
                <a:cs typeface="Trebuchet MS"/>
              </a:rPr>
              <a:t>SQL</a:t>
            </a:r>
            <a:endParaRPr sz="1850">
              <a:latin typeface="Trebuchet MS"/>
              <a:cs typeface="Trebuchet MS"/>
            </a:endParaRPr>
          </a:p>
          <a:p>
            <a:pPr marR="5080" algn="r">
              <a:lnSpc>
                <a:spcPct val="100000"/>
              </a:lnSpc>
              <a:spcBef>
                <a:spcPts val="1310"/>
              </a:spcBef>
              <a:tabLst>
                <a:tab pos="323850" algn="l"/>
                <a:tab pos="827405" algn="l"/>
              </a:tabLst>
            </a:pPr>
            <a:r>
              <a:rPr sz="1250" spc="-525" dirty="0">
                <a:latin typeface="EB Garamond 08"/>
                <a:cs typeface="EB Garamond 08"/>
              </a:rPr>
              <a:t>	</a:t>
            </a:r>
            <a:r>
              <a:rPr sz="1250" spc="-65" dirty="0">
                <a:latin typeface="Times New Roman"/>
                <a:cs typeface="Times New Roman"/>
              </a:rPr>
              <a:t>V</a:t>
            </a:r>
            <a:r>
              <a:rPr sz="1250" spc="10" dirty="0">
                <a:latin typeface="Times New Roman"/>
                <a:cs typeface="Times New Roman"/>
              </a:rPr>
              <a:t>iew</a:t>
            </a:r>
            <a:r>
              <a:rPr sz="1250" dirty="0">
                <a:latin typeface="Times New Roman"/>
                <a:cs typeface="Times New Roman"/>
              </a:rPr>
              <a:t>	</a:t>
            </a:r>
            <a:r>
              <a:rPr sz="1250" spc="10" dirty="0">
                <a:latin typeface="Times New Roman"/>
                <a:cs typeface="Times New Roman"/>
              </a:rPr>
              <a:t>7</a:t>
            </a:r>
            <a:endParaRPr sz="12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250">
              <a:latin typeface="Times New Roman"/>
              <a:cs typeface="Times New Roman"/>
            </a:endParaRPr>
          </a:p>
          <a:p>
            <a:pPr marL="12700" marR="5080" algn="just">
              <a:lnSpc>
                <a:spcPct val="120100"/>
              </a:lnSpc>
            </a:pPr>
            <a:r>
              <a:rPr sz="1250" spc="10" dirty="0">
                <a:latin typeface="Georgia"/>
                <a:cs typeface="Georgia"/>
              </a:rPr>
              <a:t>As always, begin by connecting to your server where Oracle </a:t>
            </a:r>
            <a:r>
              <a:rPr sz="1250" spc="5" dirty="0">
                <a:latin typeface="Georgia"/>
                <a:cs typeface="Georgia"/>
              </a:rPr>
              <a:t>is </a:t>
            </a:r>
            <a:r>
              <a:rPr sz="1250" spc="10" dirty="0">
                <a:latin typeface="Georgia"/>
                <a:cs typeface="Georgia"/>
              </a:rPr>
              <a:t>hosted, then  connect to Oracle </a:t>
            </a:r>
            <a:r>
              <a:rPr sz="1250" spc="5" dirty="0">
                <a:latin typeface="Georgia"/>
                <a:cs typeface="Georgia"/>
              </a:rPr>
              <a:t>itself </a:t>
            </a:r>
            <a:r>
              <a:rPr sz="1250" spc="10" dirty="0">
                <a:latin typeface="Georgia"/>
                <a:cs typeface="Georgia"/>
              </a:rPr>
              <a:t>as the </a:t>
            </a:r>
            <a:r>
              <a:rPr sz="1150" spc="-160" dirty="0">
                <a:latin typeface="Arial"/>
                <a:cs typeface="Arial"/>
              </a:rPr>
              <a:t>SYSTEM</a:t>
            </a:r>
            <a:r>
              <a:rPr sz="1150" spc="-70" dirty="0">
                <a:latin typeface="Arial"/>
                <a:cs typeface="Arial"/>
              </a:rPr>
              <a:t> </a:t>
            </a:r>
            <a:r>
              <a:rPr sz="1250" spc="10" dirty="0">
                <a:latin typeface="Georgia"/>
                <a:cs typeface="Georgia"/>
              </a:rPr>
              <a:t>account.</a:t>
            </a:r>
            <a:endParaRPr sz="1250">
              <a:latin typeface="Georgia"/>
              <a:cs typeface="Georgia"/>
            </a:endParaRPr>
          </a:p>
          <a:p>
            <a:pPr marL="12700" marR="6350" algn="just">
              <a:lnSpc>
                <a:spcPct val="123500"/>
              </a:lnSpc>
              <a:spcBef>
                <a:spcPts val="400"/>
              </a:spcBef>
            </a:pPr>
            <a:r>
              <a:rPr sz="1250" spc="10" dirty="0">
                <a:latin typeface="Georgia"/>
                <a:cs typeface="Georgia"/>
              </a:rPr>
              <a:t>The </a:t>
            </a:r>
            <a:r>
              <a:rPr sz="1150" spc="-160" dirty="0">
                <a:latin typeface="Arial"/>
                <a:cs typeface="Arial"/>
              </a:rPr>
              <a:t>SYSTEM </a:t>
            </a:r>
            <a:r>
              <a:rPr sz="1250" spc="10" dirty="0">
                <a:latin typeface="Georgia"/>
                <a:cs typeface="Georgia"/>
              </a:rPr>
              <a:t>account </a:t>
            </a:r>
            <a:r>
              <a:rPr sz="1250" spc="5" dirty="0">
                <a:latin typeface="Georgia"/>
                <a:cs typeface="Georgia"/>
              </a:rPr>
              <a:t>is</a:t>
            </a:r>
            <a:r>
              <a:rPr sz="1250" spc="310" dirty="0">
                <a:latin typeface="Georgia"/>
                <a:cs typeface="Georgia"/>
              </a:rPr>
              <a:t> </a:t>
            </a:r>
            <a:r>
              <a:rPr sz="1250" spc="10" dirty="0">
                <a:latin typeface="Georgia"/>
                <a:cs typeface="Georgia"/>
              </a:rPr>
              <a:t>one of a handful of predefined administrative  accounts generated automatically </a:t>
            </a:r>
            <a:r>
              <a:rPr sz="1250" spc="15" dirty="0">
                <a:latin typeface="Georgia"/>
                <a:cs typeface="Georgia"/>
              </a:rPr>
              <a:t>when </a:t>
            </a:r>
            <a:r>
              <a:rPr sz="1250" spc="10" dirty="0">
                <a:latin typeface="Georgia"/>
                <a:cs typeface="Georgia"/>
              </a:rPr>
              <a:t>Oracle </a:t>
            </a:r>
            <a:r>
              <a:rPr sz="1250" spc="5" dirty="0">
                <a:latin typeface="Georgia"/>
                <a:cs typeface="Georgia"/>
              </a:rPr>
              <a:t>is </a:t>
            </a:r>
            <a:r>
              <a:rPr sz="1250" spc="10" dirty="0">
                <a:latin typeface="Georgia"/>
                <a:cs typeface="Georgia"/>
              </a:rPr>
              <a:t>installed. </a:t>
            </a:r>
            <a:r>
              <a:rPr sz="1150" spc="-160" dirty="0">
                <a:latin typeface="Arial"/>
                <a:cs typeface="Arial"/>
              </a:rPr>
              <a:t>SYSTEM </a:t>
            </a:r>
            <a:r>
              <a:rPr sz="1250" spc="5" dirty="0">
                <a:latin typeface="Georgia"/>
                <a:cs typeface="Georgia"/>
              </a:rPr>
              <a:t>is </a:t>
            </a:r>
            <a:r>
              <a:rPr sz="1250" spc="10" dirty="0">
                <a:latin typeface="Georgia"/>
                <a:cs typeface="Georgia"/>
              </a:rPr>
              <a:t>capable  of most administrative tasks, but the task we’re particularly interested in </a:t>
            </a:r>
            <a:r>
              <a:rPr sz="1250" spc="5" dirty="0">
                <a:latin typeface="Georgia"/>
                <a:cs typeface="Georgia"/>
              </a:rPr>
              <a:t>is  </a:t>
            </a:r>
            <a:r>
              <a:rPr sz="1250" spc="10" dirty="0">
                <a:latin typeface="Georgia"/>
                <a:cs typeface="Georgia"/>
              </a:rPr>
              <a:t>account</a:t>
            </a:r>
            <a:r>
              <a:rPr sz="1250" dirty="0">
                <a:latin typeface="Georgia"/>
                <a:cs typeface="Georgia"/>
              </a:rPr>
              <a:t> </a:t>
            </a:r>
            <a:r>
              <a:rPr sz="1250" spc="10" dirty="0">
                <a:latin typeface="Georgia"/>
                <a:cs typeface="Georgia"/>
              </a:rPr>
              <a:t>management.</a:t>
            </a:r>
            <a:endParaRPr sz="1250">
              <a:latin typeface="Georgia"/>
              <a:cs typeface="Georgia"/>
            </a:endParaRPr>
          </a:p>
          <a:p>
            <a:pPr algn="ctr">
              <a:lnSpc>
                <a:spcPct val="100000"/>
              </a:lnSpc>
              <a:spcBef>
                <a:spcPts val="1055"/>
              </a:spcBef>
            </a:pPr>
            <a:r>
              <a:rPr sz="1850" spc="10" dirty="0">
                <a:latin typeface="Georgia"/>
                <a:cs typeface="Georgia"/>
              </a:rPr>
              <a:t>Creating a</a:t>
            </a:r>
            <a:r>
              <a:rPr sz="1850" spc="-5" dirty="0">
                <a:latin typeface="Georgia"/>
                <a:cs typeface="Georgia"/>
              </a:rPr>
              <a:t> </a:t>
            </a:r>
            <a:r>
              <a:rPr sz="1850" spc="10" dirty="0">
                <a:latin typeface="Georgia"/>
                <a:cs typeface="Georgia"/>
              </a:rPr>
              <a:t>User</a:t>
            </a:r>
            <a:endParaRPr sz="1850">
              <a:latin typeface="Georgia"/>
              <a:cs typeface="Georgia"/>
            </a:endParaRPr>
          </a:p>
          <a:p>
            <a:pPr marL="12700" marR="5715" algn="just">
              <a:lnSpc>
                <a:spcPct val="125099"/>
              </a:lnSpc>
              <a:spcBef>
                <a:spcPts val="405"/>
              </a:spcBef>
            </a:pPr>
            <a:r>
              <a:rPr sz="1250" spc="15" dirty="0">
                <a:latin typeface="Georgia"/>
                <a:cs typeface="Georgia"/>
              </a:rPr>
              <a:t>Once </a:t>
            </a:r>
            <a:r>
              <a:rPr sz="1250" spc="10" dirty="0">
                <a:latin typeface="Georgia"/>
                <a:cs typeface="Georgia"/>
              </a:rPr>
              <a:t>connected as </a:t>
            </a:r>
            <a:r>
              <a:rPr sz="1150" spc="-160" dirty="0">
                <a:latin typeface="Arial"/>
                <a:cs typeface="Arial"/>
              </a:rPr>
              <a:t>SYSTEM </a:t>
            </a:r>
            <a:r>
              <a:rPr sz="1250" spc="5" dirty="0">
                <a:latin typeface="Georgia"/>
                <a:cs typeface="Georgia"/>
              </a:rPr>
              <a:t>, </a:t>
            </a:r>
            <a:r>
              <a:rPr sz="1250" spc="10" dirty="0">
                <a:latin typeface="Georgia"/>
                <a:cs typeface="Georgia"/>
              </a:rPr>
              <a:t>simply issue the </a:t>
            </a:r>
            <a:r>
              <a:rPr sz="1150" spc="-150" dirty="0">
                <a:latin typeface="Arial"/>
                <a:cs typeface="Arial"/>
              </a:rPr>
              <a:t>CREATE </a:t>
            </a:r>
            <a:r>
              <a:rPr sz="1150" spc="-170" dirty="0">
                <a:latin typeface="Arial"/>
                <a:cs typeface="Arial"/>
              </a:rPr>
              <a:t>USER  </a:t>
            </a:r>
            <a:r>
              <a:rPr sz="1250" spc="15" dirty="0">
                <a:latin typeface="Georgia"/>
                <a:cs typeface="Georgia"/>
              </a:rPr>
              <a:t>command </a:t>
            </a:r>
            <a:r>
              <a:rPr sz="1250" spc="10" dirty="0">
                <a:latin typeface="Georgia"/>
                <a:cs typeface="Georgia"/>
              </a:rPr>
              <a:t>to  generate a </a:t>
            </a:r>
            <a:r>
              <a:rPr sz="1250" spc="15" dirty="0">
                <a:latin typeface="Georgia"/>
                <a:cs typeface="Georgia"/>
              </a:rPr>
              <a:t>new</a:t>
            </a:r>
            <a:r>
              <a:rPr sz="1250" spc="-10" dirty="0">
                <a:latin typeface="Georgia"/>
                <a:cs typeface="Georgia"/>
              </a:rPr>
              <a:t> </a:t>
            </a:r>
            <a:r>
              <a:rPr sz="1250" spc="10" dirty="0">
                <a:latin typeface="Georgia"/>
                <a:cs typeface="Georgia"/>
              </a:rPr>
              <a:t>account.</a:t>
            </a:r>
            <a:endParaRPr sz="125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550">
              <a:latin typeface="Georgia"/>
              <a:cs typeface="Georgia"/>
            </a:endParaRPr>
          </a:p>
          <a:p>
            <a:pPr marL="212725">
              <a:lnSpc>
                <a:spcPct val="100000"/>
              </a:lnSpc>
            </a:pPr>
            <a:r>
              <a:rPr sz="1250" i="1" spc="15" dirty="0">
                <a:latin typeface="Georgia"/>
                <a:cs typeface="Georgia"/>
              </a:rPr>
              <a:t>Run </a:t>
            </a:r>
            <a:r>
              <a:rPr sz="1250" i="1" spc="10" dirty="0">
                <a:latin typeface="Georgia"/>
                <a:cs typeface="Georgia"/>
              </a:rPr>
              <a:t>the below query to check whether you are in </a:t>
            </a:r>
            <a:r>
              <a:rPr sz="1250" i="1" spc="15" dirty="0">
                <a:latin typeface="Georgia"/>
                <a:cs typeface="Georgia"/>
              </a:rPr>
              <a:t>SYSTEM </a:t>
            </a:r>
            <a:r>
              <a:rPr sz="1250" i="1" spc="10" dirty="0">
                <a:latin typeface="Georgia"/>
                <a:cs typeface="Georgia"/>
              </a:rPr>
              <a:t>user or</a:t>
            </a:r>
            <a:r>
              <a:rPr sz="1250" i="1" spc="-25" dirty="0">
                <a:latin typeface="Georgia"/>
                <a:cs typeface="Georgia"/>
              </a:rPr>
              <a:t> </a:t>
            </a:r>
            <a:r>
              <a:rPr sz="1250" i="1" spc="10" dirty="0">
                <a:latin typeface="Georgia"/>
                <a:cs typeface="Georgia"/>
              </a:rPr>
              <a:t>not</a:t>
            </a:r>
            <a:endParaRPr sz="125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300">
              <a:latin typeface="Georgia"/>
              <a:cs typeface="Georgia"/>
            </a:endParaRPr>
          </a:p>
          <a:p>
            <a:pPr marL="12700" marR="11430" algn="just">
              <a:lnSpc>
                <a:spcPct val="120100"/>
              </a:lnSpc>
            </a:pPr>
            <a:r>
              <a:rPr sz="1250" spc="5" dirty="0">
                <a:latin typeface="Georgia"/>
                <a:cs typeface="Georgia"/>
              </a:rPr>
              <a:t>If </a:t>
            </a:r>
            <a:r>
              <a:rPr sz="1250" spc="10" dirty="0">
                <a:latin typeface="Georgia"/>
                <a:cs typeface="Georgia"/>
              </a:rPr>
              <a:t>you don't </a:t>
            </a:r>
            <a:r>
              <a:rPr sz="1250" spc="15" dirty="0">
                <a:latin typeface="Georgia"/>
                <a:cs typeface="Georgia"/>
              </a:rPr>
              <a:t>know how </a:t>
            </a:r>
            <a:r>
              <a:rPr sz="1250" spc="10" dirty="0">
                <a:latin typeface="Georgia"/>
                <a:cs typeface="Georgia"/>
              </a:rPr>
              <a:t>to connect with </a:t>
            </a:r>
            <a:r>
              <a:rPr sz="1250" spc="15" dirty="0">
                <a:latin typeface="Georgia"/>
                <a:cs typeface="Georgia"/>
              </a:rPr>
              <a:t>SYSTEM </a:t>
            </a:r>
            <a:r>
              <a:rPr sz="1250" spc="10" dirty="0">
                <a:latin typeface="Georgia"/>
                <a:cs typeface="Georgia"/>
              </a:rPr>
              <a:t>user please see the previous  tutorial</a:t>
            </a:r>
            <a:endParaRPr sz="1250">
              <a:latin typeface="Georgia"/>
              <a:cs typeface="Georgia"/>
            </a:endParaRPr>
          </a:p>
          <a:p>
            <a:pPr marL="407034" marR="3928110">
              <a:lnSpc>
                <a:spcPct val="113199"/>
              </a:lnSpc>
              <a:spcBef>
                <a:spcPts val="489"/>
              </a:spcBef>
            </a:pPr>
            <a:r>
              <a:rPr sz="1050" spc="-105" dirty="0">
                <a:latin typeface="Arial"/>
                <a:cs typeface="Arial"/>
              </a:rPr>
              <a:t>SQL&gt; </a:t>
            </a:r>
            <a:r>
              <a:rPr sz="1050" spc="-240" dirty="0">
                <a:latin typeface="Arial"/>
                <a:cs typeface="Arial"/>
              </a:rPr>
              <a:t>SHOW </a:t>
            </a:r>
            <a:r>
              <a:rPr sz="1050" spc="110" dirty="0">
                <a:latin typeface="Arial"/>
                <a:cs typeface="Arial"/>
              </a:rPr>
              <a:t>user;  </a:t>
            </a:r>
            <a:r>
              <a:rPr sz="1050" spc="-155" dirty="0">
                <a:latin typeface="Arial"/>
                <a:cs typeface="Arial"/>
              </a:rPr>
              <a:t>USER </a:t>
            </a:r>
            <a:r>
              <a:rPr sz="1050" b="1" spc="140" dirty="0">
                <a:latin typeface="Arial"/>
                <a:cs typeface="Arial"/>
              </a:rPr>
              <a:t>is </a:t>
            </a:r>
            <a:r>
              <a:rPr sz="1050" spc="-55" dirty="0">
                <a:latin typeface="Arial"/>
                <a:cs typeface="Arial"/>
              </a:rPr>
              <a:t>"SYSTEM"  </a:t>
            </a:r>
            <a:r>
              <a:rPr sz="1050" spc="-105" dirty="0">
                <a:latin typeface="Arial"/>
                <a:cs typeface="Arial"/>
              </a:rPr>
              <a:t>SQL&gt;</a:t>
            </a:r>
            <a:endParaRPr sz="105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295608" y="6000565"/>
            <a:ext cx="5473700" cy="1746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90830">
              <a:lnSpc>
                <a:spcPct val="100000"/>
              </a:lnSpc>
              <a:spcBef>
                <a:spcPts val="125"/>
              </a:spcBef>
            </a:pPr>
            <a:r>
              <a:rPr sz="950" spc="-110" dirty="0">
                <a:latin typeface="Arial"/>
                <a:cs typeface="Arial"/>
              </a:rPr>
              <a:t>CREATE </a:t>
            </a:r>
            <a:r>
              <a:rPr sz="950" spc="-125" dirty="0">
                <a:latin typeface="Arial"/>
                <a:cs typeface="Arial"/>
              </a:rPr>
              <a:t>USER </a:t>
            </a:r>
            <a:r>
              <a:rPr sz="950" spc="5" dirty="0">
                <a:latin typeface="Arial"/>
                <a:cs typeface="Arial"/>
              </a:rPr>
              <a:t>user_name IDENTIFIED </a:t>
            </a:r>
            <a:r>
              <a:rPr sz="950" spc="-100" dirty="0">
                <a:latin typeface="Arial"/>
                <a:cs typeface="Arial"/>
              </a:rPr>
              <a:t>BY</a:t>
            </a:r>
            <a:r>
              <a:rPr sz="950" spc="-5" dirty="0">
                <a:latin typeface="Arial"/>
                <a:cs typeface="Arial"/>
              </a:rPr>
              <a:t> </a:t>
            </a:r>
            <a:r>
              <a:rPr sz="950" spc="15" dirty="0">
                <a:latin typeface="Arial"/>
                <a:cs typeface="Arial"/>
              </a:rPr>
              <a:t>MyPassword;</a:t>
            </a:r>
            <a:endParaRPr sz="95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235231" y="6609597"/>
            <a:ext cx="4631055" cy="898525"/>
          </a:xfrm>
          <a:prstGeom prst="rect">
            <a:avLst/>
          </a:prstGeom>
        </p:spPr>
        <p:txBody>
          <a:bodyPr vert="horz" wrap="square" lIns="0" tIns="1187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35"/>
              </a:spcBef>
            </a:pPr>
            <a:r>
              <a:rPr sz="1650" b="1" spc="35" dirty="0">
                <a:latin typeface="Times New Roman"/>
                <a:cs typeface="Times New Roman"/>
              </a:rPr>
              <a:t>Example</a:t>
            </a: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1250" spc="10" dirty="0">
                <a:latin typeface="Georgia"/>
                <a:cs typeface="Georgia"/>
              </a:rPr>
              <a:t>Here I </a:t>
            </a:r>
            <a:r>
              <a:rPr sz="1250" spc="15" dirty="0">
                <a:latin typeface="Georgia"/>
                <a:cs typeface="Georgia"/>
              </a:rPr>
              <a:t>am </a:t>
            </a:r>
            <a:r>
              <a:rPr sz="1250" spc="10" dirty="0">
                <a:latin typeface="Georgia"/>
                <a:cs typeface="Georgia"/>
              </a:rPr>
              <a:t>creating one user. In </a:t>
            </a:r>
            <a:r>
              <a:rPr sz="1250" spc="15" dirty="0">
                <a:latin typeface="Georgia"/>
                <a:cs typeface="Georgia"/>
              </a:rPr>
              <a:t>my </a:t>
            </a:r>
            <a:r>
              <a:rPr sz="1250" spc="10" dirty="0">
                <a:latin typeface="Georgia"/>
                <a:cs typeface="Georgia"/>
              </a:rPr>
              <a:t>case user </a:t>
            </a:r>
            <a:r>
              <a:rPr sz="1250" spc="15" dirty="0">
                <a:latin typeface="Georgia"/>
                <a:cs typeface="Georgia"/>
              </a:rPr>
              <a:t>name </a:t>
            </a:r>
            <a:r>
              <a:rPr sz="1250" spc="5" dirty="0">
                <a:latin typeface="Georgia"/>
                <a:cs typeface="Georgia"/>
              </a:rPr>
              <a:t>is</a:t>
            </a:r>
            <a:r>
              <a:rPr sz="1250" spc="180" dirty="0">
                <a:latin typeface="Georgia"/>
                <a:cs typeface="Georgia"/>
              </a:rPr>
              <a:t> </a:t>
            </a:r>
            <a:r>
              <a:rPr sz="1150" spc="5" dirty="0">
                <a:latin typeface="Arial"/>
                <a:cs typeface="Arial"/>
              </a:rPr>
              <a:t>Username:</a:t>
            </a:r>
            <a:endParaRPr sz="11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75"/>
              </a:spcBef>
            </a:pPr>
            <a:r>
              <a:rPr sz="1250" spc="10" dirty="0">
                <a:latin typeface="Georgia"/>
                <a:cs typeface="Georgia"/>
              </a:rPr>
              <a:t>and </a:t>
            </a:r>
            <a:r>
              <a:rPr sz="1150" spc="15" dirty="0">
                <a:latin typeface="Arial"/>
                <a:cs typeface="Arial"/>
              </a:rPr>
              <a:t>password </a:t>
            </a:r>
            <a:r>
              <a:rPr sz="1150" spc="245" dirty="0">
                <a:latin typeface="Arial"/>
                <a:cs typeface="Arial"/>
              </a:rPr>
              <a:t>is:</a:t>
            </a:r>
            <a:r>
              <a:rPr sz="1150" spc="545" dirty="0">
                <a:latin typeface="Arial"/>
                <a:cs typeface="Arial"/>
              </a:rPr>
              <a:t> </a:t>
            </a:r>
            <a:r>
              <a:rPr sz="1000" spc="30" dirty="0">
                <a:latin typeface="Arial"/>
                <a:cs typeface="Arial"/>
              </a:rPr>
              <a:t>rumman_ansari</a:t>
            </a:r>
            <a:endParaRPr sz="10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958684" y="7080260"/>
            <a:ext cx="747395" cy="18351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00" spc="10" dirty="0">
                <a:latin typeface="Arial"/>
                <a:cs typeface="Arial"/>
              </a:rPr>
              <a:t>a</a:t>
            </a:r>
            <a:r>
              <a:rPr sz="1000" spc="290" dirty="0">
                <a:latin typeface="Arial"/>
                <a:cs typeface="Arial"/>
              </a:rPr>
              <a:t>t</a:t>
            </a:r>
            <a:r>
              <a:rPr sz="1000" spc="10" dirty="0">
                <a:latin typeface="Arial"/>
                <a:cs typeface="Arial"/>
              </a:rPr>
              <a:t>n</a:t>
            </a:r>
            <a:r>
              <a:rPr sz="1000" spc="65" dirty="0">
                <a:latin typeface="Arial"/>
                <a:cs typeface="Arial"/>
              </a:rPr>
              <a:t>y</a:t>
            </a:r>
            <a:r>
              <a:rPr sz="1000" spc="345" dirty="0">
                <a:latin typeface="Arial"/>
                <a:cs typeface="Arial"/>
              </a:rPr>
              <a:t>l</a:t>
            </a:r>
            <a:r>
              <a:rPr sz="1000" spc="10" dirty="0">
                <a:latin typeface="Arial"/>
                <a:cs typeface="Arial"/>
              </a:rPr>
              <a:t>a</a:t>
            </a:r>
            <a:r>
              <a:rPr sz="1000" spc="-155" dirty="0">
                <a:latin typeface="Arial"/>
                <a:cs typeface="Arial"/>
              </a:rPr>
              <a:t>U</a:t>
            </a:r>
            <a:r>
              <a:rPr sz="1000" spc="65" dirty="0">
                <a:latin typeface="Arial"/>
                <a:cs typeface="Arial"/>
              </a:rPr>
              <a:t>s</a:t>
            </a:r>
            <a:r>
              <a:rPr sz="1000" spc="10" dirty="0">
                <a:latin typeface="Arial"/>
                <a:cs typeface="Arial"/>
              </a:rPr>
              <a:t>e</a:t>
            </a:r>
            <a:r>
              <a:rPr sz="1000" spc="235" dirty="0">
                <a:latin typeface="Arial"/>
                <a:cs typeface="Arial"/>
              </a:rPr>
              <a:t>r</a:t>
            </a:r>
            <a:endParaRPr sz="10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235231" y="7573908"/>
            <a:ext cx="5552440" cy="19996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7034">
              <a:lnSpc>
                <a:spcPct val="100000"/>
              </a:lnSpc>
              <a:spcBef>
                <a:spcPts val="100"/>
              </a:spcBef>
            </a:pPr>
            <a:r>
              <a:rPr sz="1050" spc="-105" dirty="0">
                <a:latin typeface="Arial"/>
                <a:cs typeface="Arial"/>
              </a:rPr>
              <a:t>SQL&gt; </a:t>
            </a:r>
            <a:r>
              <a:rPr sz="1050" spc="-135" dirty="0">
                <a:latin typeface="Arial"/>
                <a:cs typeface="Arial"/>
              </a:rPr>
              <a:t>CREATE </a:t>
            </a:r>
            <a:r>
              <a:rPr sz="1050" spc="-155" dirty="0">
                <a:latin typeface="Arial"/>
                <a:cs typeface="Arial"/>
              </a:rPr>
              <a:t>USER </a:t>
            </a:r>
            <a:r>
              <a:rPr sz="1050" spc="75" dirty="0">
                <a:latin typeface="Arial"/>
                <a:cs typeface="Arial"/>
              </a:rPr>
              <a:t>atnylaUser </a:t>
            </a:r>
            <a:r>
              <a:rPr sz="1050" spc="-10" dirty="0">
                <a:latin typeface="Arial"/>
                <a:cs typeface="Arial"/>
              </a:rPr>
              <a:t>IDENTIFIED </a:t>
            </a:r>
            <a:r>
              <a:rPr sz="1050" spc="-125" dirty="0">
                <a:latin typeface="Arial"/>
                <a:cs typeface="Arial"/>
              </a:rPr>
              <a:t>BY</a:t>
            </a:r>
            <a:r>
              <a:rPr sz="1050" spc="-75" dirty="0">
                <a:latin typeface="Arial"/>
                <a:cs typeface="Arial"/>
              </a:rPr>
              <a:t> </a:t>
            </a:r>
            <a:r>
              <a:rPr sz="1050" spc="35" dirty="0">
                <a:latin typeface="Arial"/>
                <a:cs typeface="Arial"/>
              </a:rPr>
              <a:t>rumman_ansari;</a:t>
            </a:r>
            <a:endParaRPr sz="1050">
              <a:latin typeface="Arial"/>
              <a:cs typeface="Arial"/>
            </a:endParaRPr>
          </a:p>
          <a:p>
            <a:pPr marL="407034" marR="4163695" indent="-635">
              <a:lnSpc>
                <a:spcPct val="226399"/>
              </a:lnSpc>
            </a:pPr>
            <a:r>
              <a:rPr sz="1050" b="1" spc="-10" dirty="0">
                <a:latin typeface="Arial"/>
                <a:cs typeface="Arial"/>
              </a:rPr>
              <a:t>User </a:t>
            </a:r>
            <a:r>
              <a:rPr sz="1050" spc="100" dirty="0">
                <a:latin typeface="Arial"/>
                <a:cs typeface="Arial"/>
              </a:rPr>
              <a:t>created.  </a:t>
            </a:r>
            <a:r>
              <a:rPr sz="1050" spc="-105" dirty="0">
                <a:latin typeface="Arial"/>
                <a:cs typeface="Arial"/>
              </a:rPr>
              <a:t>SQL&gt;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50">
              <a:latin typeface="Arial"/>
              <a:cs typeface="Arial"/>
            </a:endParaRPr>
          </a:p>
          <a:p>
            <a:pPr marL="12700" marR="5080">
              <a:lnSpc>
                <a:spcPct val="125099"/>
              </a:lnSpc>
            </a:pPr>
            <a:r>
              <a:rPr sz="1250" spc="10" dirty="0">
                <a:latin typeface="Georgia"/>
                <a:cs typeface="Georgia"/>
              </a:rPr>
              <a:t>Here we’re simply creating a </a:t>
            </a:r>
            <a:r>
              <a:rPr sz="1150" spc="80" dirty="0">
                <a:latin typeface="Arial"/>
                <a:cs typeface="Arial"/>
              </a:rPr>
              <a:t>atnylaUser </a:t>
            </a:r>
            <a:r>
              <a:rPr sz="1250" spc="10" dirty="0">
                <a:latin typeface="Georgia"/>
                <a:cs typeface="Georgia"/>
              </a:rPr>
              <a:t>account that </a:t>
            </a:r>
            <a:r>
              <a:rPr sz="1250" spc="5" dirty="0">
                <a:latin typeface="Georgia"/>
                <a:cs typeface="Georgia"/>
              </a:rPr>
              <a:t>is  </a:t>
            </a:r>
            <a:r>
              <a:rPr sz="1150" spc="-10" dirty="0">
                <a:latin typeface="Arial"/>
                <a:cs typeface="Arial"/>
              </a:rPr>
              <a:t>IDENTIFIED </a:t>
            </a:r>
            <a:r>
              <a:rPr sz="1250" spc="10" dirty="0">
                <a:latin typeface="Georgia"/>
                <a:cs typeface="Georgia"/>
              </a:rPr>
              <a:t>or  authenticated by the specified </a:t>
            </a:r>
            <a:r>
              <a:rPr sz="1150" spc="15" dirty="0">
                <a:latin typeface="Arial"/>
                <a:cs typeface="Arial"/>
              </a:rPr>
              <a:t>rumman_ansari</a:t>
            </a:r>
            <a:r>
              <a:rPr sz="1150" spc="-60" dirty="0">
                <a:latin typeface="Arial"/>
                <a:cs typeface="Arial"/>
              </a:rPr>
              <a:t> </a:t>
            </a:r>
            <a:r>
              <a:rPr sz="1250" spc="5" dirty="0">
                <a:latin typeface="Georgia"/>
                <a:cs typeface="Georgia"/>
              </a:rPr>
              <a:t>.</a:t>
            </a:r>
            <a:endParaRPr sz="1250">
              <a:latin typeface="Georgia"/>
              <a:cs typeface="Georgia"/>
            </a:endParaRPr>
          </a:p>
          <a:p>
            <a:pPr marL="3810" algn="ctr">
              <a:lnSpc>
                <a:spcPct val="100000"/>
              </a:lnSpc>
              <a:spcBef>
                <a:spcPts val="1130"/>
              </a:spcBef>
            </a:pPr>
            <a:r>
              <a:rPr sz="1850" spc="15" dirty="0">
                <a:latin typeface="Georgia"/>
                <a:cs typeface="Georgia"/>
              </a:rPr>
              <a:t>The </a:t>
            </a:r>
            <a:r>
              <a:rPr sz="1850" spc="10" dirty="0">
                <a:latin typeface="Georgia"/>
                <a:cs typeface="Georgia"/>
              </a:rPr>
              <a:t>Grant</a:t>
            </a:r>
            <a:r>
              <a:rPr sz="1850" spc="-10" dirty="0">
                <a:latin typeface="Georgia"/>
                <a:cs typeface="Georgia"/>
              </a:rPr>
              <a:t> </a:t>
            </a:r>
            <a:r>
              <a:rPr sz="1850" spc="10" dirty="0">
                <a:latin typeface="Georgia"/>
                <a:cs typeface="Georgia"/>
              </a:rPr>
              <a:t>Statement</a:t>
            </a:r>
            <a:endParaRPr sz="185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47931" y="2303987"/>
            <a:ext cx="5530850" cy="10160"/>
          </a:xfrm>
          <a:custGeom>
            <a:avLst/>
            <a:gdLst/>
            <a:ahLst/>
            <a:cxnLst/>
            <a:rect l="l" t="t" r="r" b="b"/>
            <a:pathLst>
              <a:path w="5530850" h="10160">
                <a:moveTo>
                  <a:pt x="5530539" y="9535"/>
                </a:moveTo>
                <a:lnTo>
                  <a:pt x="0" y="9535"/>
                </a:lnTo>
                <a:lnTo>
                  <a:pt x="0" y="0"/>
                </a:lnTo>
                <a:lnTo>
                  <a:pt x="5530539" y="0"/>
                </a:lnTo>
                <a:lnTo>
                  <a:pt x="5530539" y="9535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247931" y="2303987"/>
            <a:ext cx="5530850" cy="677545"/>
            <a:chOff x="1247931" y="2303987"/>
            <a:chExt cx="5530850" cy="677545"/>
          </a:xfrm>
        </p:grpSpPr>
        <p:sp>
          <p:nvSpPr>
            <p:cNvPr id="4" name="object 4"/>
            <p:cNvSpPr/>
            <p:nvPr/>
          </p:nvSpPr>
          <p:spPr>
            <a:xfrm>
              <a:off x="1247927" y="2303995"/>
              <a:ext cx="5530850" cy="677545"/>
            </a:xfrm>
            <a:custGeom>
              <a:avLst/>
              <a:gdLst/>
              <a:ahLst/>
              <a:cxnLst/>
              <a:rect l="l" t="t" r="r" b="b"/>
              <a:pathLst>
                <a:path w="5530850" h="677544">
                  <a:moveTo>
                    <a:pt x="5530532" y="0"/>
                  </a:moveTo>
                  <a:lnTo>
                    <a:pt x="5521007" y="0"/>
                  </a:lnTo>
                  <a:lnTo>
                    <a:pt x="5521007" y="667473"/>
                  </a:lnTo>
                  <a:lnTo>
                    <a:pt x="0" y="667473"/>
                  </a:lnTo>
                  <a:lnTo>
                    <a:pt x="0" y="677011"/>
                  </a:lnTo>
                  <a:lnTo>
                    <a:pt x="5521007" y="677011"/>
                  </a:lnTo>
                  <a:lnTo>
                    <a:pt x="5530532" y="677011"/>
                  </a:lnTo>
                  <a:lnTo>
                    <a:pt x="5530532" y="667473"/>
                  </a:lnTo>
                  <a:lnTo>
                    <a:pt x="5530532" y="0"/>
                  </a:lnTo>
                  <a:close/>
                </a:path>
              </a:pathLst>
            </a:custGeom>
            <a:solidFill>
              <a:srgbClr val="99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247931" y="2303987"/>
              <a:ext cx="48260" cy="677545"/>
            </a:xfrm>
            <a:custGeom>
              <a:avLst/>
              <a:gdLst/>
              <a:ahLst/>
              <a:cxnLst/>
              <a:rect l="l" t="t" r="r" b="b"/>
              <a:pathLst>
                <a:path w="48259" h="677544">
                  <a:moveTo>
                    <a:pt x="0" y="677014"/>
                  </a:moveTo>
                  <a:lnTo>
                    <a:pt x="0" y="0"/>
                  </a:lnTo>
                  <a:lnTo>
                    <a:pt x="47677" y="9535"/>
                  </a:lnTo>
                  <a:lnTo>
                    <a:pt x="47677" y="667478"/>
                  </a:lnTo>
                  <a:lnTo>
                    <a:pt x="0" y="677014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91084" y="2413644"/>
              <a:ext cx="5082540" cy="362585"/>
            </a:xfrm>
            <a:custGeom>
              <a:avLst/>
              <a:gdLst/>
              <a:ahLst/>
              <a:cxnLst/>
              <a:rect l="l" t="t" r="r" b="b"/>
              <a:pathLst>
                <a:path w="5082540" h="362585">
                  <a:moveTo>
                    <a:pt x="0" y="328971"/>
                  </a:moveTo>
                  <a:lnTo>
                    <a:pt x="0" y="33373"/>
                  </a:lnTo>
                  <a:lnTo>
                    <a:pt x="610" y="26703"/>
                  </a:lnTo>
                  <a:lnTo>
                    <a:pt x="33373" y="0"/>
                  </a:lnTo>
                  <a:lnTo>
                    <a:pt x="5049001" y="0"/>
                  </a:lnTo>
                  <a:lnTo>
                    <a:pt x="5081764" y="26703"/>
                  </a:lnTo>
                  <a:lnTo>
                    <a:pt x="5082375" y="33373"/>
                  </a:lnTo>
                  <a:lnTo>
                    <a:pt x="5082375" y="328971"/>
                  </a:lnTo>
                  <a:lnTo>
                    <a:pt x="5055657" y="361736"/>
                  </a:lnTo>
                  <a:lnTo>
                    <a:pt x="5049001" y="362345"/>
                  </a:lnTo>
                  <a:lnTo>
                    <a:pt x="33373" y="362345"/>
                  </a:lnTo>
                  <a:lnTo>
                    <a:pt x="610" y="335642"/>
                  </a:lnTo>
                  <a:lnTo>
                    <a:pt x="0" y="328971"/>
                  </a:lnTo>
                  <a:close/>
                </a:path>
              </a:pathLst>
            </a:custGeom>
            <a:ln w="9535">
              <a:solidFill>
                <a:srgbClr val="CCC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1314805" y="3553130"/>
            <a:ext cx="5405755" cy="18415"/>
          </a:xfrm>
          <a:custGeom>
            <a:avLst/>
            <a:gdLst/>
            <a:ahLst/>
            <a:cxnLst/>
            <a:rect l="l" t="t" r="r" b="b"/>
            <a:pathLst>
              <a:path w="5405755" h="18414">
                <a:moveTo>
                  <a:pt x="18948" y="9766"/>
                </a:moveTo>
                <a:lnTo>
                  <a:pt x="0" y="5029"/>
                </a:lnTo>
                <a:lnTo>
                  <a:pt x="5867" y="1676"/>
                </a:lnTo>
                <a:lnTo>
                  <a:pt x="12179" y="0"/>
                </a:lnTo>
                <a:lnTo>
                  <a:pt x="5377840" y="0"/>
                </a:lnTo>
                <a:lnTo>
                  <a:pt x="5385634" y="728"/>
                </a:lnTo>
                <a:lnTo>
                  <a:pt x="5392805" y="2913"/>
                </a:lnTo>
                <a:lnTo>
                  <a:pt x="5399355" y="6552"/>
                </a:lnTo>
                <a:lnTo>
                  <a:pt x="5402830" y="9537"/>
                </a:lnTo>
                <a:lnTo>
                  <a:pt x="18948" y="9537"/>
                </a:lnTo>
                <a:lnTo>
                  <a:pt x="18948" y="9766"/>
                </a:lnTo>
                <a:close/>
              </a:path>
              <a:path w="5405755" h="18414">
                <a:moveTo>
                  <a:pt x="5398541" y="18389"/>
                </a:moveTo>
                <a:lnTo>
                  <a:pt x="5392902" y="12484"/>
                </a:lnTo>
                <a:lnTo>
                  <a:pt x="5386006" y="9537"/>
                </a:lnTo>
                <a:lnTo>
                  <a:pt x="5402830" y="9537"/>
                </a:lnTo>
                <a:lnTo>
                  <a:pt x="5405285" y="11645"/>
                </a:lnTo>
                <a:lnTo>
                  <a:pt x="5398541" y="18389"/>
                </a:lnTo>
                <a:close/>
              </a:path>
            </a:pathLst>
          </a:custGeom>
          <a:solidFill>
            <a:srgbClr val="0FC65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1295608" y="3557994"/>
            <a:ext cx="5435600" cy="1244600"/>
            <a:chOff x="1295608" y="3557994"/>
            <a:chExt cx="5435600" cy="1244600"/>
          </a:xfrm>
        </p:grpSpPr>
        <p:sp>
          <p:nvSpPr>
            <p:cNvPr id="9" name="object 9"/>
            <p:cNvSpPr/>
            <p:nvPr/>
          </p:nvSpPr>
          <p:spPr>
            <a:xfrm>
              <a:off x="1314805" y="3564305"/>
              <a:ext cx="5416550" cy="1238250"/>
            </a:xfrm>
            <a:custGeom>
              <a:avLst/>
              <a:gdLst/>
              <a:ahLst/>
              <a:cxnLst/>
              <a:rect l="l" t="t" r="r" b="b"/>
              <a:pathLst>
                <a:path w="5416550" h="1238250">
                  <a:moveTo>
                    <a:pt x="5415978" y="26936"/>
                  </a:moveTo>
                  <a:lnTo>
                    <a:pt x="5415280" y="19367"/>
                  </a:lnTo>
                  <a:lnTo>
                    <a:pt x="5413184" y="12331"/>
                  </a:lnTo>
                  <a:lnTo>
                    <a:pt x="5409692" y="5880"/>
                  </a:lnTo>
                  <a:lnTo>
                    <a:pt x="5404815" y="0"/>
                  </a:lnTo>
                  <a:lnTo>
                    <a:pt x="5398071" y="6743"/>
                  </a:lnTo>
                  <a:lnTo>
                    <a:pt x="5403647" y="12331"/>
                  </a:lnTo>
                  <a:lnTo>
                    <a:pt x="5406453" y="19075"/>
                  </a:lnTo>
                  <a:lnTo>
                    <a:pt x="5406453" y="1207731"/>
                  </a:lnTo>
                  <a:lnTo>
                    <a:pt x="5403659" y="1214462"/>
                  </a:lnTo>
                  <a:lnTo>
                    <a:pt x="5398541" y="1219581"/>
                  </a:lnTo>
                  <a:lnTo>
                    <a:pt x="5398274" y="1219860"/>
                  </a:lnTo>
                  <a:lnTo>
                    <a:pt x="5398071" y="1220063"/>
                  </a:lnTo>
                  <a:lnTo>
                    <a:pt x="5392902" y="1225486"/>
                  </a:lnTo>
                  <a:lnTo>
                    <a:pt x="5386006" y="1228432"/>
                  </a:lnTo>
                  <a:lnTo>
                    <a:pt x="18948" y="1228432"/>
                  </a:lnTo>
                  <a:lnTo>
                    <a:pt x="18948" y="1228204"/>
                  </a:lnTo>
                  <a:lnTo>
                    <a:pt x="0" y="1232928"/>
                  </a:lnTo>
                  <a:lnTo>
                    <a:pt x="5867" y="1236294"/>
                  </a:lnTo>
                  <a:lnTo>
                    <a:pt x="12179" y="1237970"/>
                  </a:lnTo>
                  <a:lnTo>
                    <a:pt x="5377840" y="1237970"/>
                  </a:lnTo>
                  <a:lnTo>
                    <a:pt x="5385625" y="1237234"/>
                  </a:lnTo>
                  <a:lnTo>
                    <a:pt x="5392801" y="1235049"/>
                  </a:lnTo>
                  <a:lnTo>
                    <a:pt x="5399354" y="1231417"/>
                  </a:lnTo>
                  <a:lnTo>
                    <a:pt x="5402821" y="1228432"/>
                  </a:lnTo>
                  <a:lnTo>
                    <a:pt x="5404777" y="1226769"/>
                  </a:lnTo>
                  <a:lnTo>
                    <a:pt x="5405005" y="1226566"/>
                  </a:lnTo>
                  <a:lnTo>
                    <a:pt x="5405285" y="1226324"/>
                  </a:lnTo>
                  <a:lnTo>
                    <a:pt x="5409692" y="1220914"/>
                  </a:lnTo>
                  <a:lnTo>
                    <a:pt x="5413184" y="1214475"/>
                  </a:lnTo>
                  <a:lnTo>
                    <a:pt x="5415280" y="1207439"/>
                  </a:lnTo>
                  <a:lnTo>
                    <a:pt x="5415978" y="1199857"/>
                  </a:lnTo>
                  <a:lnTo>
                    <a:pt x="5415978" y="26936"/>
                  </a:lnTo>
                  <a:close/>
                </a:path>
              </a:pathLst>
            </a:custGeom>
            <a:solidFill>
              <a:srgbClr val="0FC6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295608" y="3557994"/>
              <a:ext cx="38735" cy="1239520"/>
            </a:xfrm>
            <a:custGeom>
              <a:avLst/>
              <a:gdLst/>
              <a:ahLst/>
              <a:cxnLst/>
              <a:rect l="l" t="t" r="r" b="b"/>
              <a:pathLst>
                <a:path w="38734" h="1239520">
                  <a:moveTo>
                    <a:pt x="19489" y="1239392"/>
                  </a:moveTo>
                  <a:lnTo>
                    <a:pt x="10962" y="1233220"/>
                  </a:lnTo>
                  <a:lnTo>
                    <a:pt x="4870" y="1225619"/>
                  </a:lnTo>
                  <a:lnTo>
                    <a:pt x="1213" y="1216590"/>
                  </a:lnTo>
                  <a:lnTo>
                    <a:pt x="0" y="1206175"/>
                  </a:lnTo>
                  <a:lnTo>
                    <a:pt x="0" y="33230"/>
                  </a:lnTo>
                  <a:lnTo>
                    <a:pt x="1213" y="22815"/>
                  </a:lnTo>
                  <a:lnTo>
                    <a:pt x="4870" y="13784"/>
                  </a:lnTo>
                  <a:lnTo>
                    <a:pt x="10962" y="6179"/>
                  </a:lnTo>
                  <a:lnTo>
                    <a:pt x="19489" y="0"/>
                  </a:lnTo>
                  <a:lnTo>
                    <a:pt x="38145" y="4673"/>
                  </a:lnTo>
                  <a:lnTo>
                    <a:pt x="38145" y="1234732"/>
                  </a:lnTo>
                  <a:lnTo>
                    <a:pt x="19489" y="1239392"/>
                  </a:lnTo>
                  <a:close/>
                </a:path>
              </a:pathLst>
            </a:custGeom>
            <a:solidFill>
              <a:srgbClr val="C4C5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/>
          <p:nvPr/>
        </p:nvSpPr>
        <p:spPr>
          <a:xfrm>
            <a:off x="1247931" y="5832090"/>
            <a:ext cx="5530850" cy="10160"/>
          </a:xfrm>
          <a:custGeom>
            <a:avLst/>
            <a:gdLst/>
            <a:ahLst/>
            <a:cxnLst/>
            <a:rect l="l" t="t" r="r" b="b"/>
            <a:pathLst>
              <a:path w="5530850" h="10160">
                <a:moveTo>
                  <a:pt x="5530539" y="9535"/>
                </a:moveTo>
                <a:lnTo>
                  <a:pt x="0" y="9535"/>
                </a:lnTo>
                <a:lnTo>
                  <a:pt x="0" y="0"/>
                </a:lnTo>
                <a:lnTo>
                  <a:pt x="5530539" y="0"/>
                </a:lnTo>
                <a:lnTo>
                  <a:pt x="5530539" y="9535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2" name="object 12"/>
          <p:cNvGrpSpPr/>
          <p:nvPr/>
        </p:nvGrpSpPr>
        <p:grpSpPr>
          <a:xfrm>
            <a:off x="1247931" y="5832090"/>
            <a:ext cx="5530850" cy="677545"/>
            <a:chOff x="1247931" y="5832090"/>
            <a:chExt cx="5530850" cy="677545"/>
          </a:xfrm>
        </p:grpSpPr>
        <p:sp>
          <p:nvSpPr>
            <p:cNvPr id="13" name="object 13"/>
            <p:cNvSpPr/>
            <p:nvPr/>
          </p:nvSpPr>
          <p:spPr>
            <a:xfrm>
              <a:off x="1247927" y="5832093"/>
              <a:ext cx="5530850" cy="677545"/>
            </a:xfrm>
            <a:custGeom>
              <a:avLst/>
              <a:gdLst/>
              <a:ahLst/>
              <a:cxnLst/>
              <a:rect l="l" t="t" r="r" b="b"/>
              <a:pathLst>
                <a:path w="5530850" h="677545">
                  <a:moveTo>
                    <a:pt x="5530532" y="0"/>
                  </a:moveTo>
                  <a:lnTo>
                    <a:pt x="5521007" y="0"/>
                  </a:lnTo>
                  <a:lnTo>
                    <a:pt x="5521007" y="667486"/>
                  </a:lnTo>
                  <a:lnTo>
                    <a:pt x="0" y="667486"/>
                  </a:lnTo>
                  <a:lnTo>
                    <a:pt x="0" y="677011"/>
                  </a:lnTo>
                  <a:lnTo>
                    <a:pt x="5521007" y="677011"/>
                  </a:lnTo>
                  <a:lnTo>
                    <a:pt x="5530532" y="677011"/>
                  </a:lnTo>
                  <a:lnTo>
                    <a:pt x="5530532" y="667486"/>
                  </a:lnTo>
                  <a:lnTo>
                    <a:pt x="5530532" y="0"/>
                  </a:lnTo>
                  <a:close/>
                </a:path>
              </a:pathLst>
            </a:custGeom>
            <a:solidFill>
              <a:srgbClr val="99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247931" y="5832090"/>
              <a:ext cx="48260" cy="677545"/>
            </a:xfrm>
            <a:custGeom>
              <a:avLst/>
              <a:gdLst/>
              <a:ahLst/>
              <a:cxnLst/>
              <a:rect l="l" t="t" r="r" b="b"/>
              <a:pathLst>
                <a:path w="48259" h="677545">
                  <a:moveTo>
                    <a:pt x="0" y="677014"/>
                  </a:moveTo>
                  <a:lnTo>
                    <a:pt x="0" y="0"/>
                  </a:lnTo>
                  <a:lnTo>
                    <a:pt x="47677" y="9535"/>
                  </a:lnTo>
                  <a:lnTo>
                    <a:pt x="47677" y="667478"/>
                  </a:lnTo>
                  <a:lnTo>
                    <a:pt x="0" y="677014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491084" y="5941747"/>
              <a:ext cx="5082540" cy="362585"/>
            </a:xfrm>
            <a:custGeom>
              <a:avLst/>
              <a:gdLst/>
              <a:ahLst/>
              <a:cxnLst/>
              <a:rect l="l" t="t" r="r" b="b"/>
              <a:pathLst>
                <a:path w="5082540" h="362585">
                  <a:moveTo>
                    <a:pt x="0" y="328971"/>
                  </a:moveTo>
                  <a:lnTo>
                    <a:pt x="0" y="33373"/>
                  </a:lnTo>
                  <a:lnTo>
                    <a:pt x="610" y="26703"/>
                  </a:lnTo>
                  <a:lnTo>
                    <a:pt x="33373" y="0"/>
                  </a:lnTo>
                  <a:lnTo>
                    <a:pt x="5049001" y="0"/>
                  </a:lnTo>
                  <a:lnTo>
                    <a:pt x="5081764" y="26703"/>
                  </a:lnTo>
                  <a:lnTo>
                    <a:pt x="5082375" y="33373"/>
                  </a:lnTo>
                  <a:lnTo>
                    <a:pt x="5082375" y="328971"/>
                  </a:lnTo>
                  <a:lnTo>
                    <a:pt x="5055657" y="361736"/>
                  </a:lnTo>
                  <a:lnTo>
                    <a:pt x="5049001" y="362345"/>
                  </a:lnTo>
                  <a:lnTo>
                    <a:pt x="33373" y="362345"/>
                  </a:lnTo>
                  <a:lnTo>
                    <a:pt x="610" y="335642"/>
                  </a:lnTo>
                  <a:lnTo>
                    <a:pt x="0" y="328971"/>
                  </a:lnTo>
                  <a:close/>
                </a:path>
              </a:pathLst>
            </a:custGeom>
            <a:ln w="9535">
              <a:solidFill>
                <a:srgbClr val="CCC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/>
          <p:nvPr/>
        </p:nvSpPr>
        <p:spPr>
          <a:xfrm>
            <a:off x="1314805" y="7081230"/>
            <a:ext cx="5405755" cy="18415"/>
          </a:xfrm>
          <a:custGeom>
            <a:avLst/>
            <a:gdLst/>
            <a:ahLst/>
            <a:cxnLst/>
            <a:rect l="l" t="t" r="r" b="b"/>
            <a:pathLst>
              <a:path w="5405755" h="18415">
                <a:moveTo>
                  <a:pt x="18948" y="9776"/>
                </a:moveTo>
                <a:lnTo>
                  <a:pt x="0" y="5039"/>
                </a:lnTo>
                <a:lnTo>
                  <a:pt x="5867" y="1674"/>
                </a:lnTo>
                <a:lnTo>
                  <a:pt x="12171" y="0"/>
                </a:lnTo>
                <a:lnTo>
                  <a:pt x="5377863" y="0"/>
                </a:lnTo>
                <a:lnTo>
                  <a:pt x="5385634" y="726"/>
                </a:lnTo>
                <a:lnTo>
                  <a:pt x="5392805" y="2912"/>
                </a:lnTo>
                <a:lnTo>
                  <a:pt x="5399355" y="6555"/>
                </a:lnTo>
                <a:lnTo>
                  <a:pt x="5402819" y="9535"/>
                </a:lnTo>
                <a:lnTo>
                  <a:pt x="18948" y="9535"/>
                </a:lnTo>
                <a:lnTo>
                  <a:pt x="18948" y="9776"/>
                </a:lnTo>
                <a:close/>
              </a:path>
              <a:path w="5405755" h="18415">
                <a:moveTo>
                  <a:pt x="5398541" y="18400"/>
                </a:moveTo>
                <a:lnTo>
                  <a:pt x="5392902" y="12481"/>
                </a:lnTo>
                <a:lnTo>
                  <a:pt x="5386006" y="9535"/>
                </a:lnTo>
                <a:lnTo>
                  <a:pt x="5402819" y="9535"/>
                </a:lnTo>
                <a:lnTo>
                  <a:pt x="5405285" y="11656"/>
                </a:lnTo>
                <a:lnTo>
                  <a:pt x="5398541" y="18400"/>
                </a:lnTo>
                <a:close/>
              </a:path>
            </a:pathLst>
          </a:custGeom>
          <a:solidFill>
            <a:srgbClr val="0FC65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7" name="object 17"/>
          <p:cNvGrpSpPr/>
          <p:nvPr/>
        </p:nvGrpSpPr>
        <p:grpSpPr>
          <a:xfrm>
            <a:off x="1295608" y="7086104"/>
            <a:ext cx="5435600" cy="1244600"/>
            <a:chOff x="1295608" y="7086104"/>
            <a:chExt cx="5435600" cy="1244600"/>
          </a:xfrm>
        </p:grpSpPr>
        <p:sp>
          <p:nvSpPr>
            <p:cNvPr id="18" name="object 18"/>
            <p:cNvSpPr/>
            <p:nvPr/>
          </p:nvSpPr>
          <p:spPr>
            <a:xfrm>
              <a:off x="1314805" y="7092416"/>
              <a:ext cx="5416550" cy="1238250"/>
            </a:xfrm>
            <a:custGeom>
              <a:avLst/>
              <a:gdLst/>
              <a:ahLst/>
              <a:cxnLst/>
              <a:rect l="l" t="t" r="r" b="b"/>
              <a:pathLst>
                <a:path w="5416550" h="1238250">
                  <a:moveTo>
                    <a:pt x="5415978" y="26936"/>
                  </a:moveTo>
                  <a:lnTo>
                    <a:pt x="5415280" y="19354"/>
                  </a:lnTo>
                  <a:lnTo>
                    <a:pt x="5413184" y="12319"/>
                  </a:lnTo>
                  <a:lnTo>
                    <a:pt x="5409692" y="5867"/>
                  </a:lnTo>
                  <a:lnTo>
                    <a:pt x="5404815" y="0"/>
                  </a:lnTo>
                  <a:lnTo>
                    <a:pt x="5398071" y="6743"/>
                  </a:lnTo>
                  <a:lnTo>
                    <a:pt x="5403647" y="12319"/>
                  </a:lnTo>
                  <a:lnTo>
                    <a:pt x="5406453" y="19062"/>
                  </a:lnTo>
                  <a:lnTo>
                    <a:pt x="5406453" y="1207719"/>
                  </a:lnTo>
                  <a:lnTo>
                    <a:pt x="5403659" y="1214450"/>
                  </a:lnTo>
                  <a:lnTo>
                    <a:pt x="5398541" y="1219568"/>
                  </a:lnTo>
                  <a:lnTo>
                    <a:pt x="5398274" y="1219847"/>
                  </a:lnTo>
                  <a:lnTo>
                    <a:pt x="5398071" y="1220050"/>
                  </a:lnTo>
                  <a:lnTo>
                    <a:pt x="5392902" y="1225473"/>
                  </a:lnTo>
                  <a:lnTo>
                    <a:pt x="5386006" y="1228432"/>
                  </a:lnTo>
                  <a:lnTo>
                    <a:pt x="18948" y="1228432"/>
                  </a:lnTo>
                  <a:lnTo>
                    <a:pt x="18948" y="1228191"/>
                  </a:lnTo>
                  <a:lnTo>
                    <a:pt x="0" y="1232928"/>
                  </a:lnTo>
                  <a:lnTo>
                    <a:pt x="5867" y="1236281"/>
                  </a:lnTo>
                  <a:lnTo>
                    <a:pt x="12179" y="1237957"/>
                  </a:lnTo>
                  <a:lnTo>
                    <a:pt x="5377840" y="1237957"/>
                  </a:lnTo>
                  <a:lnTo>
                    <a:pt x="5385625" y="1237221"/>
                  </a:lnTo>
                  <a:lnTo>
                    <a:pt x="5392801" y="1235049"/>
                  </a:lnTo>
                  <a:lnTo>
                    <a:pt x="5399354" y="1231404"/>
                  </a:lnTo>
                  <a:lnTo>
                    <a:pt x="5402808" y="1228432"/>
                  </a:lnTo>
                  <a:lnTo>
                    <a:pt x="5404764" y="1226756"/>
                  </a:lnTo>
                  <a:lnTo>
                    <a:pt x="5405044" y="1226527"/>
                  </a:lnTo>
                  <a:lnTo>
                    <a:pt x="5405285" y="1226312"/>
                  </a:lnTo>
                  <a:lnTo>
                    <a:pt x="5409692" y="1220914"/>
                  </a:lnTo>
                  <a:lnTo>
                    <a:pt x="5413184" y="1214462"/>
                  </a:lnTo>
                  <a:lnTo>
                    <a:pt x="5415280" y="1207427"/>
                  </a:lnTo>
                  <a:lnTo>
                    <a:pt x="5415978" y="1199845"/>
                  </a:lnTo>
                  <a:lnTo>
                    <a:pt x="5415978" y="26936"/>
                  </a:lnTo>
                  <a:close/>
                </a:path>
              </a:pathLst>
            </a:custGeom>
            <a:solidFill>
              <a:srgbClr val="0FC6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295608" y="7086104"/>
              <a:ext cx="38735" cy="1239520"/>
            </a:xfrm>
            <a:custGeom>
              <a:avLst/>
              <a:gdLst/>
              <a:ahLst/>
              <a:cxnLst/>
              <a:rect l="l" t="t" r="r" b="b"/>
              <a:pathLst>
                <a:path w="38734" h="1239520">
                  <a:moveTo>
                    <a:pt x="19489" y="1239392"/>
                  </a:moveTo>
                  <a:lnTo>
                    <a:pt x="10962" y="1233213"/>
                  </a:lnTo>
                  <a:lnTo>
                    <a:pt x="4870" y="1225608"/>
                  </a:lnTo>
                  <a:lnTo>
                    <a:pt x="1213" y="1216577"/>
                  </a:lnTo>
                  <a:lnTo>
                    <a:pt x="0" y="1206162"/>
                  </a:lnTo>
                  <a:lnTo>
                    <a:pt x="0" y="33217"/>
                  </a:lnTo>
                  <a:lnTo>
                    <a:pt x="1213" y="22802"/>
                  </a:lnTo>
                  <a:lnTo>
                    <a:pt x="4870" y="13773"/>
                  </a:lnTo>
                  <a:lnTo>
                    <a:pt x="10962" y="6172"/>
                  </a:lnTo>
                  <a:lnTo>
                    <a:pt x="19489" y="0"/>
                  </a:lnTo>
                  <a:lnTo>
                    <a:pt x="38145" y="4660"/>
                  </a:lnTo>
                  <a:lnTo>
                    <a:pt x="38145" y="1234732"/>
                  </a:lnTo>
                  <a:lnTo>
                    <a:pt x="19489" y="1239392"/>
                  </a:lnTo>
                  <a:close/>
                </a:path>
              </a:pathLst>
            </a:custGeom>
            <a:solidFill>
              <a:srgbClr val="C4C5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/>
          <p:nvPr/>
        </p:nvSpPr>
        <p:spPr>
          <a:xfrm>
            <a:off x="1247931" y="9560437"/>
            <a:ext cx="5530850" cy="10160"/>
          </a:xfrm>
          <a:custGeom>
            <a:avLst/>
            <a:gdLst/>
            <a:ahLst/>
            <a:cxnLst/>
            <a:rect l="l" t="t" r="r" b="b"/>
            <a:pathLst>
              <a:path w="5530850" h="10159">
                <a:moveTo>
                  <a:pt x="5530539" y="9535"/>
                </a:moveTo>
                <a:lnTo>
                  <a:pt x="0" y="9535"/>
                </a:lnTo>
                <a:lnTo>
                  <a:pt x="0" y="0"/>
                </a:lnTo>
                <a:lnTo>
                  <a:pt x="5530539" y="0"/>
                </a:lnTo>
                <a:lnTo>
                  <a:pt x="5530539" y="9535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1" name="object 21"/>
          <p:cNvGrpSpPr/>
          <p:nvPr/>
        </p:nvGrpSpPr>
        <p:grpSpPr>
          <a:xfrm>
            <a:off x="1247931" y="9560437"/>
            <a:ext cx="5530850" cy="677545"/>
            <a:chOff x="1247931" y="9560437"/>
            <a:chExt cx="5530850" cy="677545"/>
          </a:xfrm>
        </p:grpSpPr>
        <p:sp>
          <p:nvSpPr>
            <p:cNvPr id="22" name="object 22"/>
            <p:cNvSpPr/>
            <p:nvPr/>
          </p:nvSpPr>
          <p:spPr>
            <a:xfrm>
              <a:off x="1247927" y="9560445"/>
              <a:ext cx="5530850" cy="677545"/>
            </a:xfrm>
            <a:custGeom>
              <a:avLst/>
              <a:gdLst/>
              <a:ahLst/>
              <a:cxnLst/>
              <a:rect l="l" t="t" r="r" b="b"/>
              <a:pathLst>
                <a:path w="5530850" h="677545">
                  <a:moveTo>
                    <a:pt x="5530532" y="0"/>
                  </a:moveTo>
                  <a:lnTo>
                    <a:pt x="5521007" y="0"/>
                  </a:lnTo>
                  <a:lnTo>
                    <a:pt x="5521007" y="667473"/>
                  </a:lnTo>
                  <a:lnTo>
                    <a:pt x="0" y="667473"/>
                  </a:lnTo>
                  <a:lnTo>
                    <a:pt x="0" y="677011"/>
                  </a:lnTo>
                  <a:lnTo>
                    <a:pt x="5521007" y="677011"/>
                  </a:lnTo>
                  <a:lnTo>
                    <a:pt x="5530532" y="677011"/>
                  </a:lnTo>
                  <a:lnTo>
                    <a:pt x="5530532" y="667473"/>
                  </a:lnTo>
                  <a:lnTo>
                    <a:pt x="5530532" y="0"/>
                  </a:lnTo>
                  <a:close/>
                </a:path>
              </a:pathLst>
            </a:custGeom>
            <a:solidFill>
              <a:srgbClr val="99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247931" y="9560437"/>
              <a:ext cx="48260" cy="677545"/>
            </a:xfrm>
            <a:custGeom>
              <a:avLst/>
              <a:gdLst/>
              <a:ahLst/>
              <a:cxnLst/>
              <a:rect l="l" t="t" r="r" b="b"/>
              <a:pathLst>
                <a:path w="48259" h="677545">
                  <a:moveTo>
                    <a:pt x="0" y="677014"/>
                  </a:moveTo>
                  <a:lnTo>
                    <a:pt x="0" y="0"/>
                  </a:lnTo>
                  <a:lnTo>
                    <a:pt x="47677" y="9535"/>
                  </a:lnTo>
                  <a:lnTo>
                    <a:pt x="47677" y="667478"/>
                  </a:lnTo>
                  <a:lnTo>
                    <a:pt x="0" y="677014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491084" y="9670094"/>
              <a:ext cx="5082540" cy="362585"/>
            </a:xfrm>
            <a:custGeom>
              <a:avLst/>
              <a:gdLst/>
              <a:ahLst/>
              <a:cxnLst/>
              <a:rect l="l" t="t" r="r" b="b"/>
              <a:pathLst>
                <a:path w="5082540" h="362584">
                  <a:moveTo>
                    <a:pt x="0" y="328971"/>
                  </a:moveTo>
                  <a:lnTo>
                    <a:pt x="0" y="33373"/>
                  </a:lnTo>
                  <a:lnTo>
                    <a:pt x="610" y="26702"/>
                  </a:lnTo>
                  <a:lnTo>
                    <a:pt x="33373" y="0"/>
                  </a:lnTo>
                  <a:lnTo>
                    <a:pt x="5049001" y="0"/>
                  </a:lnTo>
                  <a:lnTo>
                    <a:pt x="5081764" y="26702"/>
                  </a:lnTo>
                  <a:lnTo>
                    <a:pt x="5082375" y="33373"/>
                  </a:lnTo>
                  <a:lnTo>
                    <a:pt x="5082375" y="328971"/>
                  </a:lnTo>
                  <a:lnTo>
                    <a:pt x="5055657" y="361736"/>
                  </a:lnTo>
                  <a:lnTo>
                    <a:pt x="5049001" y="362345"/>
                  </a:lnTo>
                  <a:lnTo>
                    <a:pt x="33373" y="362345"/>
                  </a:lnTo>
                  <a:lnTo>
                    <a:pt x="610" y="335642"/>
                  </a:lnTo>
                  <a:lnTo>
                    <a:pt x="0" y="328971"/>
                  </a:lnTo>
                  <a:close/>
                </a:path>
              </a:pathLst>
            </a:custGeom>
            <a:ln w="9535">
              <a:solidFill>
                <a:srgbClr val="CCC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1235231" y="321270"/>
            <a:ext cx="5554345" cy="235394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 algn="just">
              <a:lnSpc>
                <a:spcPct val="123500"/>
              </a:lnSpc>
              <a:spcBef>
                <a:spcPts val="120"/>
              </a:spcBef>
            </a:pPr>
            <a:r>
              <a:rPr sz="1250" spc="10" dirty="0">
                <a:latin typeface="Georgia"/>
                <a:cs typeface="Georgia"/>
              </a:rPr>
              <a:t>With our </a:t>
            </a:r>
            <a:r>
              <a:rPr sz="1150" spc="-10" dirty="0">
                <a:latin typeface="Arial"/>
                <a:cs typeface="Arial"/>
              </a:rPr>
              <a:t>user_name </a:t>
            </a:r>
            <a:r>
              <a:rPr sz="1250" spc="15" dirty="0">
                <a:latin typeface="Georgia"/>
                <a:cs typeface="Georgia"/>
              </a:rPr>
              <a:t>new </a:t>
            </a:r>
            <a:r>
              <a:rPr sz="1250" spc="10" dirty="0">
                <a:latin typeface="Georgia"/>
                <a:cs typeface="Georgia"/>
              </a:rPr>
              <a:t>account created, </a:t>
            </a:r>
            <a:r>
              <a:rPr sz="1250" spc="15" dirty="0">
                <a:latin typeface="Georgia"/>
                <a:cs typeface="Georgia"/>
              </a:rPr>
              <a:t>we </a:t>
            </a:r>
            <a:r>
              <a:rPr sz="1250" spc="10" dirty="0">
                <a:latin typeface="Georgia"/>
                <a:cs typeface="Georgia"/>
              </a:rPr>
              <a:t>can </a:t>
            </a:r>
            <a:r>
              <a:rPr sz="1250" spc="15" dirty="0">
                <a:latin typeface="Georgia"/>
                <a:cs typeface="Georgia"/>
              </a:rPr>
              <a:t>now </a:t>
            </a:r>
            <a:r>
              <a:rPr sz="1250" spc="10" dirty="0">
                <a:latin typeface="Georgia"/>
                <a:cs typeface="Georgia"/>
              </a:rPr>
              <a:t>begin adding  privileges to the account using the </a:t>
            </a:r>
            <a:r>
              <a:rPr sz="1150" spc="-175" dirty="0">
                <a:latin typeface="Arial"/>
                <a:cs typeface="Arial"/>
              </a:rPr>
              <a:t>GRANT </a:t>
            </a:r>
            <a:r>
              <a:rPr sz="1250" spc="10" dirty="0">
                <a:latin typeface="Georgia"/>
                <a:cs typeface="Georgia"/>
              </a:rPr>
              <a:t>statement. </a:t>
            </a:r>
            <a:r>
              <a:rPr sz="1150" spc="-175" dirty="0">
                <a:latin typeface="Arial"/>
                <a:cs typeface="Arial"/>
              </a:rPr>
              <a:t>GRANT </a:t>
            </a:r>
            <a:r>
              <a:rPr sz="1250" spc="5" dirty="0">
                <a:latin typeface="Georgia"/>
                <a:cs typeface="Georgia"/>
              </a:rPr>
              <a:t>is  </a:t>
            </a:r>
            <a:r>
              <a:rPr sz="1250" spc="10" dirty="0">
                <a:latin typeface="Georgia"/>
                <a:cs typeface="Georgia"/>
              </a:rPr>
              <a:t>a very  powerful statement with </a:t>
            </a:r>
            <a:r>
              <a:rPr sz="1250" spc="15" dirty="0">
                <a:latin typeface="Georgia"/>
                <a:cs typeface="Georgia"/>
              </a:rPr>
              <a:t>many </a:t>
            </a:r>
            <a:r>
              <a:rPr sz="1250" spc="10" dirty="0">
                <a:latin typeface="Georgia"/>
                <a:cs typeface="Georgia"/>
              </a:rPr>
              <a:t>possible options, but the core functionality </a:t>
            </a:r>
            <a:r>
              <a:rPr sz="1250" spc="5" dirty="0">
                <a:latin typeface="Georgia"/>
                <a:cs typeface="Georgia"/>
              </a:rPr>
              <a:t>is </a:t>
            </a:r>
            <a:r>
              <a:rPr sz="1250" spc="310" dirty="0">
                <a:latin typeface="Georgia"/>
                <a:cs typeface="Georgia"/>
              </a:rPr>
              <a:t> </a:t>
            </a:r>
            <a:r>
              <a:rPr sz="1250" spc="10" dirty="0">
                <a:latin typeface="Georgia"/>
                <a:cs typeface="Georgia"/>
              </a:rPr>
              <a:t>to </a:t>
            </a:r>
            <a:r>
              <a:rPr sz="1250" spc="15" dirty="0">
                <a:latin typeface="Georgia"/>
                <a:cs typeface="Georgia"/>
              </a:rPr>
              <a:t>manage </a:t>
            </a:r>
            <a:r>
              <a:rPr sz="1250" spc="10" dirty="0">
                <a:latin typeface="Georgia"/>
                <a:cs typeface="Georgia"/>
              </a:rPr>
              <a:t>the privileges of both </a:t>
            </a:r>
            <a:r>
              <a:rPr sz="1150" spc="65" dirty="0">
                <a:latin typeface="Arial"/>
                <a:cs typeface="Arial"/>
              </a:rPr>
              <a:t>users </a:t>
            </a:r>
            <a:r>
              <a:rPr sz="1250" spc="10" dirty="0">
                <a:latin typeface="Georgia"/>
                <a:cs typeface="Georgia"/>
              </a:rPr>
              <a:t>and </a:t>
            </a:r>
            <a:r>
              <a:rPr sz="1150" spc="130" dirty="0">
                <a:latin typeface="Arial"/>
                <a:cs typeface="Arial"/>
              </a:rPr>
              <a:t>roles </a:t>
            </a:r>
            <a:r>
              <a:rPr sz="1250" spc="10" dirty="0">
                <a:latin typeface="Georgia"/>
                <a:cs typeface="Georgia"/>
              </a:rPr>
              <a:t>throughout the</a:t>
            </a:r>
            <a:r>
              <a:rPr sz="1250" spc="-40" dirty="0">
                <a:latin typeface="Georgia"/>
                <a:cs typeface="Georgia"/>
              </a:rPr>
              <a:t> </a:t>
            </a:r>
            <a:r>
              <a:rPr sz="1250" spc="10" dirty="0">
                <a:latin typeface="Georgia"/>
                <a:cs typeface="Georgia"/>
              </a:rPr>
              <a:t>database.</a:t>
            </a:r>
            <a:endParaRPr sz="1250">
              <a:latin typeface="Georgia"/>
              <a:cs typeface="Georgia"/>
            </a:endParaRPr>
          </a:p>
          <a:p>
            <a:pPr marL="1905" algn="ctr">
              <a:lnSpc>
                <a:spcPct val="100000"/>
              </a:lnSpc>
              <a:spcBef>
                <a:spcPts val="1125"/>
              </a:spcBef>
            </a:pPr>
            <a:r>
              <a:rPr sz="1850" spc="10" dirty="0">
                <a:latin typeface="Georgia"/>
                <a:cs typeface="Georgia"/>
              </a:rPr>
              <a:t>Providing</a:t>
            </a:r>
            <a:r>
              <a:rPr sz="1850" dirty="0">
                <a:latin typeface="Georgia"/>
                <a:cs typeface="Georgia"/>
              </a:rPr>
              <a:t> </a:t>
            </a:r>
            <a:r>
              <a:rPr sz="1850" spc="10" dirty="0">
                <a:latin typeface="Georgia"/>
                <a:cs typeface="Georgia"/>
              </a:rPr>
              <a:t>Roles</a:t>
            </a:r>
            <a:endParaRPr sz="1850">
              <a:latin typeface="Georgia"/>
              <a:cs typeface="Georgia"/>
            </a:endParaRPr>
          </a:p>
          <a:p>
            <a:pPr marL="12700" marR="9525" algn="just">
              <a:lnSpc>
                <a:spcPct val="120100"/>
              </a:lnSpc>
              <a:spcBef>
                <a:spcPts val="480"/>
              </a:spcBef>
            </a:pPr>
            <a:r>
              <a:rPr sz="1250" spc="10" dirty="0">
                <a:latin typeface="Georgia"/>
                <a:cs typeface="Georgia"/>
              </a:rPr>
              <a:t>Typically, you’ll </a:t>
            </a:r>
            <a:r>
              <a:rPr sz="1250" spc="5" dirty="0">
                <a:latin typeface="Georgia"/>
                <a:cs typeface="Georgia"/>
              </a:rPr>
              <a:t>first </a:t>
            </a:r>
            <a:r>
              <a:rPr sz="1250" spc="10" dirty="0">
                <a:latin typeface="Georgia"/>
                <a:cs typeface="Georgia"/>
              </a:rPr>
              <a:t>want to assign privileges to the user through attaching  the account to various roles, starting with the </a:t>
            </a:r>
            <a:r>
              <a:rPr sz="1150" spc="-185" dirty="0">
                <a:latin typeface="Arial"/>
                <a:cs typeface="Arial"/>
              </a:rPr>
              <a:t>CONNECT</a:t>
            </a:r>
            <a:r>
              <a:rPr sz="1150" spc="-175" dirty="0">
                <a:latin typeface="Arial"/>
                <a:cs typeface="Arial"/>
              </a:rPr>
              <a:t> </a:t>
            </a:r>
            <a:r>
              <a:rPr sz="1250" spc="10" dirty="0">
                <a:latin typeface="Georgia"/>
                <a:cs typeface="Georgia"/>
              </a:rPr>
              <a:t>role:</a:t>
            </a:r>
            <a:endParaRPr sz="125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2050">
              <a:latin typeface="Georgia"/>
              <a:cs typeface="Georgia"/>
            </a:endParaRPr>
          </a:p>
          <a:p>
            <a:pPr marL="351155">
              <a:lnSpc>
                <a:spcPct val="100000"/>
              </a:lnSpc>
            </a:pPr>
            <a:r>
              <a:rPr sz="950" spc="-130" dirty="0">
                <a:latin typeface="Arial"/>
                <a:cs typeface="Arial"/>
              </a:rPr>
              <a:t>GRANT </a:t>
            </a:r>
            <a:r>
              <a:rPr sz="950" spc="-135" dirty="0">
                <a:latin typeface="Arial"/>
                <a:cs typeface="Arial"/>
              </a:rPr>
              <a:t>CONNECT </a:t>
            </a:r>
            <a:r>
              <a:rPr sz="950" spc="-125" dirty="0">
                <a:latin typeface="Arial"/>
                <a:cs typeface="Arial"/>
              </a:rPr>
              <a:t>TO</a:t>
            </a:r>
            <a:r>
              <a:rPr sz="950" dirty="0">
                <a:latin typeface="Arial"/>
                <a:cs typeface="Arial"/>
              </a:rPr>
              <a:t> </a:t>
            </a:r>
            <a:r>
              <a:rPr sz="950" spc="30" dirty="0">
                <a:latin typeface="Arial"/>
                <a:cs typeface="Arial"/>
              </a:rPr>
              <a:t>user_name;</a:t>
            </a:r>
            <a:endParaRPr sz="95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235231" y="3216222"/>
            <a:ext cx="852169" cy="277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b="1" spc="35" dirty="0">
                <a:latin typeface="Times New Roman"/>
                <a:cs typeface="Times New Roman"/>
              </a:rPr>
              <a:t>Example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235231" y="3549962"/>
            <a:ext cx="5551805" cy="26536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2360930" algn="r">
              <a:lnSpc>
                <a:spcPct val="100000"/>
              </a:lnSpc>
              <a:spcBef>
                <a:spcPts val="100"/>
              </a:spcBef>
            </a:pPr>
            <a:r>
              <a:rPr sz="1050" spc="-105" dirty="0">
                <a:latin typeface="Arial"/>
                <a:cs typeface="Arial"/>
              </a:rPr>
              <a:t>SQL&gt; </a:t>
            </a:r>
            <a:r>
              <a:rPr sz="1050" spc="-160" dirty="0">
                <a:latin typeface="Arial"/>
                <a:cs typeface="Arial"/>
              </a:rPr>
              <a:t>GRANT </a:t>
            </a:r>
            <a:r>
              <a:rPr sz="1050" spc="-165" dirty="0">
                <a:latin typeface="Arial"/>
                <a:cs typeface="Arial"/>
              </a:rPr>
              <a:t>CONNECT </a:t>
            </a:r>
            <a:r>
              <a:rPr sz="1050" spc="-155" dirty="0">
                <a:latin typeface="Arial"/>
                <a:cs typeface="Arial"/>
              </a:rPr>
              <a:t>TO</a:t>
            </a:r>
            <a:r>
              <a:rPr sz="1050" spc="-110" dirty="0">
                <a:latin typeface="Arial"/>
                <a:cs typeface="Arial"/>
              </a:rPr>
              <a:t> </a:t>
            </a:r>
            <a:r>
              <a:rPr sz="1050" spc="90" dirty="0">
                <a:latin typeface="Arial"/>
                <a:cs typeface="Arial"/>
              </a:rPr>
              <a:t>atnylaUser;</a:t>
            </a:r>
            <a:endParaRPr sz="1050">
              <a:latin typeface="Arial"/>
              <a:cs typeface="Arial"/>
            </a:endParaRPr>
          </a:p>
          <a:p>
            <a:pPr marL="684530" marR="3665220" indent="-635">
              <a:lnSpc>
                <a:spcPct val="226399"/>
              </a:lnSpc>
            </a:pPr>
            <a:r>
              <a:rPr sz="1050" b="1" spc="15" dirty="0">
                <a:latin typeface="Arial"/>
                <a:cs typeface="Arial"/>
              </a:rPr>
              <a:t>Grant </a:t>
            </a:r>
            <a:r>
              <a:rPr sz="1050" spc="40" dirty="0">
                <a:latin typeface="Arial"/>
                <a:cs typeface="Arial"/>
              </a:rPr>
              <a:t>succeeded.  </a:t>
            </a:r>
            <a:r>
              <a:rPr sz="1050" spc="-105" dirty="0">
                <a:latin typeface="Arial"/>
                <a:cs typeface="Arial"/>
              </a:rPr>
              <a:t>SQL&gt;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000">
              <a:latin typeface="Arial"/>
              <a:cs typeface="Arial"/>
            </a:endParaRPr>
          </a:p>
          <a:p>
            <a:pPr marL="12700" marR="5080" algn="just">
              <a:lnSpc>
                <a:spcPct val="123500"/>
              </a:lnSpc>
              <a:spcBef>
                <a:spcPts val="620"/>
              </a:spcBef>
            </a:pPr>
            <a:r>
              <a:rPr sz="1250" spc="10" dirty="0">
                <a:latin typeface="Georgia"/>
                <a:cs typeface="Georgia"/>
              </a:rPr>
              <a:t>In </a:t>
            </a:r>
            <a:r>
              <a:rPr sz="1250" spc="15" dirty="0">
                <a:latin typeface="Georgia"/>
                <a:cs typeface="Georgia"/>
              </a:rPr>
              <a:t>some </a:t>
            </a:r>
            <a:r>
              <a:rPr sz="1250" spc="10" dirty="0">
                <a:latin typeface="Georgia"/>
                <a:cs typeface="Georgia"/>
              </a:rPr>
              <a:t>cases to create a </a:t>
            </a:r>
            <a:r>
              <a:rPr sz="1250" spc="15" dirty="0">
                <a:latin typeface="Georgia"/>
                <a:cs typeface="Georgia"/>
              </a:rPr>
              <a:t>more </a:t>
            </a:r>
            <a:r>
              <a:rPr sz="1250" spc="10" dirty="0">
                <a:latin typeface="Georgia"/>
                <a:cs typeface="Georgia"/>
              </a:rPr>
              <a:t>powerful user, you </a:t>
            </a:r>
            <a:r>
              <a:rPr sz="1250" spc="15" dirty="0">
                <a:latin typeface="Georgia"/>
                <a:cs typeface="Georgia"/>
              </a:rPr>
              <a:t>may </a:t>
            </a:r>
            <a:r>
              <a:rPr sz="1250" spc="10" dirty="0">
                <a:latin typeface="Georgia"/>
                <a:cs typeface="Georgia"/>
              </a:rPr>
              <a:t>also consider adding  the </a:t>
            </a:r>
            <a:r>
              <a:rPr sz="1150" spc="-185" dirty="0">
                <a:latin typeface="Arial"/>
                <a:cs typeface="Arial"/>
              </a:rPr>
              <a:t>RESOURCE </a:t>
            </a:r>
            <a:r>
              <a:rPr sz="1250" spc="10" dirty="0">
                <a:latin typeface="Georgia"/>
                <a:cs typeface="Georgia"/>
              </a:rPr>
              <a:t>role (allowing the user to create </a:t>
            </a:r>
            <a:r>
              <a:rPr sz="1250" spc="15" dirty="0">
                <a:latin typeface="Georgia"/>
                <a:cs typeface="Georgia"/>
              </a:rPr>
              <a:t>named </a:t>
            </a:r>
            <a:r>
              <a:rPr sz="1250" spc="10" dirty="0">
                <a:latin typeface="Georgia"/>
                <a:cs typeface="Georgia"/>
              </a:rPr>
              <a:t>types for custom  schemas) or even the </a:t>
            </a:r>
            <a:r>
              <a:rPr sz="1150" spc="-160" dirty="0">
                <a:latin typeface="Arial"/>
                <a:cs typeface="Arial"/>
              </a:rPr>
              <a:t>DBA </a:t>
            </a:r>
            <a:r>
              <a:rPr sz="1250" spc="10" dirty="0">
                <a:latin typeface="Georgia"/>
                <a:cs typeface="Georgia"/>
              </a:rPr>
              <a:t>role, which allows the user to not only create  custom </a:t>
            </a:r>
            <a:r>
              <a:rPr sz="1250" spc="15" dirty="0">
                <a:latin typeface="Georgia"/>
                <a:cs typeface="Georgia"/>
              </a:rPr>
              <a:t>named </a:t>
            </a:r>
            <a:r>
              <a:rPr sz="1250" spc="10" dirty="0">
                <a:latin typeface="Georgia"/>
                <a:cs typeface="Georgia"/>
              </a:rPr>
              <a:t>types but alter and destroy </a:t>
            </a:r>
            <a:r>
              <a:rPr sz="1250" spc="15" dirty="0">
                <a:latin typeface="Georgia"/>
                <a:cs typeface="Georgia"/>
              </a:rPr>
              <a:t>them </a:t>
            </a:r>
            <a:r>
              <a:rPr sz="1250" spc="10" dirty="0">
                <a:latin typeface="Georgia"/>
                <a:cs typeface="Georgia"/>
              </a:rPr>
              <a:t>as</a:t>
            </a:r>
            <a:r>
              <a:rPr sz="1250" spc="-50" dirty="0">
                <a:latin typeface="Georgia"/>
                <a:cs typeface="Georgia"/>
              </a:rPr>
              <a:t> </a:t>
            </a:r>
            <a:r>
              <a:rPr sz="1250" spc="10" dirty="0">
                <a:latin typeface="Georgia"/>
                <a:cs typeface="Georgia"/>
              </a:rPr>
              <a:t>well.</a:t>
            </a:r>
            <a:endParaRPr sz="125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950">
              <a:latin typeface="Georgia"/>
              <a:cs typeface="Georgia"/>
            </a:endParaRPr>
          </a:p>
          <a:p>
            <a:pPr marR="2330450" algn="r">
              <a:lnSpc>
                <a:spcPct val="100000"/>
              </a:lnSpc>
            </a:pPr>
            <a:r>
              <a:rPr sz="950" spc="-130" dirty="0">
                <a:latin typeface="Arial"/>
                <a:cs typeface="Arial"/>
              </a:rPr>
              <a:t>GRANT </a:t>
            </a:r>
            <a:r>
              <a:rPr sz="950" spc="-85" dirty="0">
                <a:latin typeface="Arial"/>
                <a:cs typeface="Arial"/>
              </a:rPr>
              <a:t>CONNECT,</a:t>
            </a:r>
            <a:r>
              <a:rPr sz="950" spc="90" dirty="0">
                <a:latin typeface="Arial"/>
                <a:cs typeface="Arial"/>
              </a:rPr>
              <a:t> </a:t>
            </a:r>
            <a:r>
              <a:rPr sz="950" spc="-95" dirty="0">
                <a:latin typeface="Arial"/>
                <a:cs typeface="Arial"/>
              </a:rPr>
              <a:t>RESOURCE, </a:t>
            </a:r>
            <a:r>
              <a:rPr sz="950" spc="-114" dirty="0">
                <a:latin typeface="Arial"/>
                <a:cs typeface="Arial"/>
              </a:rPr>
              <a:t>DBA </a:t>
            </a:r>
            <a:r>
              <a:rPr sz="950" spc="-125" dirty="0">
                <a:latin typeface="Arial"/>
                <a:cs typeface="Arial"/>
              </a:rPr>
              <a:t>TO</a:t>
            </a:r>
            <a:r>
              <a:rPr sz="950" spc="-55" dirty="0">
                <a:latin typeface="Arial"/>
                <a:cs typeface="Arial"/>
              </a:rPr>
              <a:t> </a:t>
            </a:r>
            <a:r>
              <a:rPr sz="950" spc="30" dirty="0">
                <a:latin typeface="Arial"/>
                <a:cs typeface="Arial"/>
              </a:rPr>
              <a:t>user_name;</a:t>
            </a:r>
            <a:endParaRPr sz="95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235231" y="6744326"/>
            <a:ext cx="852169" cy="277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b="1" spc="35" dirty="0">
                <a:latin typeface="Times New Roman"/>
                <a:cs typeface="Times New Roman"/>
              </a:rPr>
              <a:t>Example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235231" y="7078065"/>
            <a:ext cx="5550535" cy="28536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84530">
              <a:lnSpc>
                <a:spcPct val="100000"/>
              </a:lnSpc>
              <a:spcBef>
                <a:spcPts val="100"/>
              </a:spcBef>
            </a:pPr>
            <a:r>
              <a:rPr sz="1050" spc="-105" dirty="0">
                <a:latin typeface="Arial"/>
                <a:cs typeface="Arial"/>
              </a:rPr>
              <a:t>SQL&gt; </a:t>
            </a:r>
            <a:r>
              <a:rPr sz="1050" spc="-160" dirty="0">
                <a:latin typeface="Arial"/>
                <a:cs typeface="Arial"/>
              </a:rPr>
              <a:t>GRANT </a:t>
            </a:r>
            <a:r>
              <a:rPr sz="1050" spc="-110" dirty="0">
                <a:latin typeface="Arial"/>
                <a:cs typeface="Arial"/>
              </a:rPr>
              <a:t>CONNECT, </a:t>
            </a:r>
            <a:r>
              <a:rPr sz="1050" spc="-120" dirty="0">
                <a:latin typeface="Arial"/>
                <a:cs typeface="Arial"/>
              </a:rPr>
              <a:t>RESOURCE, </a:t>
            </a:r>
            <a:r>
              <a:rPr sz="1050" spc="-145" dirty="0">
                <a:latin typeface="Arial"/>
                <a:cs typeface="Arial"/>
              </a:rPr>
              <a:t>DBA </a:t>
            </a:r>
            <a:r>
              <a:rPr sz="1050" spc="-155" dirty="0">
                <a:latin typeface="Arial"/>
                <a:cs typeface="Arial"/>
              </a:rPr>
              <a:t>TO</a:t>
            </a:r>
            <a:r>
              <a:rPr sz="1050" spc="-35" dirty="0">
                <a:latin typeface="Arial"/>
                <a:cs typeface="Arial"/>
              </a:rPr>
              <a:t> </a:t>
            </a:r>
            <a:r>
              <a:rPr sz="1050" spc="90" dirty="0">
                <a:latin typeface="Arial"/>
                <a:cs typeface="Arial"/>
              </a:rPr>
              <a:t>atnylaUser;</a:t>
            </a:r>
            <a:endParaRPr sz="1050">
              <a:latin typeface="Arial"/>
              <a:cs typeface="Arial"/>
            </a:endParaRPr>
          </a:p>
          <a:p>
            <a:pPr marL="499745" marR="3849370" indent="-635">
              <a:lnSpc>
                <a:spcPct val="226399"/>
              </a:lnSpc>
            </a:pPr>
            <a:r>
              <a:rPr sz="1050" b="1" spc="15" dirty="0">
                <a:latin typeface="Arial"/>
                <a:cs typeface="Arial"/>
              </a:rPr>
              <a:t>Grant </a:t>
            </a:r>
            <a:r>
              <a:rPr sz="1050" spc="40" dirty="0">
                <a:latin typeface="Arial"/>
                <a:cs typeface="Arial"/>
              </a:rPr>
              <a:t>succeeded.  </a:t>
            </a:r>
            <a:r>
              <a:rPr sz="1050" spc="-105" dirty="0">
                <a:latin typeface="Arial"/>
                <a:cs typeface="Arial"/>
              </a:rPr>
              <a:t>SQL&gt;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50">
              <a:latin typeface="Arial"/>
              <a:cs typeface="Arial"/>
            </a:endParaRPr>
          </a:p>
          <a:p>
            <a:pPr marL="5080" algn="ctr">
              <a:lnSpc>
                <a:spcPct val="100000"/>
              </a:lnSpc>
            </a:pPr>
            <a:r>
              <a:rPr sz="1850" spc="10" dirty="0">
                <a:latin typeface="Georgia"/>
                <a:cs typeface="Georgia"/>
              </a:rPr>
              <a:t>Assigning</a:t>
            </a:r>
            <a:r>
              <a:rPr sz="1850" dirty="0">
                <a:latin typeface="Georgia"/>
                <a:cs typeface="Georgia"/>
              </a:rPr>
              <a:t> </a:t>
            </a:r>
            <a:r>
              <a:rPr sz="1850" spc="10" dirty="0">
                <a:latin typeface="Georgia"/>
                <a:cs typeface="Georgia"/>
              </a:rPr>
              <a:t>Privileges</a:t>
            </a:r>
            <a:endParaRPr sz="1850">
              <a:latin typeface="Georgia"/>
              <a:cs typeface="Georgia"/>
            </a:endParaRPr>
          </a:p>
          <a:p>
            <a:pPr marL="12700" marR="5080" algn="just">
              <a:lnSpc>
                <a:spcPct val="122600"/>
              </a:lnSpc>
              <a:spcBef>
                <a:spcPts val="445"/>
              </a:spcBef>
            </a:pPr>
            <a:r>
              <a:rPr sz="1250" spc="10" dirty="0">
                <a:latin typeface="Georgia"/>
                <a:cs typeface="Georgia"/>
              </a:rPr>
              <a:t>Next you’ll want to ensure the user has privileges to actually connect to the  database and create a session using </a:t>
            </a:r>
            <a:r>
              <a:rPr sz="1150" spc="-175" dirty="0">
                <a:latin typeface="Arial"/>
                <a:cs typeface="Arial"/>
              </a:rPr>
              <a:t>GRANT </a:t>
            </a:r>
            <a:r>
              <a:rPr sz="1150" spc="-150" dirty="0">
                <a:latin typeface="Arial"/>
                <a:cs typeface="Arial"/>
              </a:rPr>
              <a:t>CREATE </a:t>
            </a:r>
            <a:r>
              <a:rPr sz="1150" spc="-100" dirty="0">
                <a:latin typeface="Arial"/>
                <a:cs typeface="Arial"/>
              </a:rPr>
              <a:t>SESSION </a:t>
            </a:r>
            <a:r>
              <a:rPr sz="1250" spc="5" dirty="0">
                <a:latin typeface="Georgia"/>
                <a:cs typeface="Georgia"/>
              </a:rPr>
              <a:t>.  </a:t>
            </a:r>
            <a:r>
              <a:rPr sz="1250" spc="10" dirty="0">
                <a:latin typeface="Georgia"/>
                <a:cs typeface="Georgia"/>
              </a:rPr>
              <a:t>We’ll also  combine that with </a:t>
            </a:r>
            <a:r>
              <a:rPr sz="1250" spc="5" dirty="0">
                <a:latin typeface="Georgia"/>
                <a:cs typeface="Georgia"/>
              </a:rPr>
              <a:t>all </a:t>
            </a:r>
            <a:r>
              <a:rPr sz="1250" spc="10" dirty="0">
                <a:latin typeface="Georgia"/>
                <a:cs typeface="Georgia"/>
              </a:rPr>
              <a:t>privileges using </a:t>
            </a:r>
            <a:r>
              <a:rPr sz="1150" spc="-175" dirty="0">
                <a:latin typeface="Arial"/>
                <a:cs typeface="Arial"/>
              </a:rPr>
              <a:t>GRANT </a:t>
            </a:r>
            <a:r>
              <a:rPr sz="1150" spc="-160" dirty="0">
                <a:latin typeface="Arial"/>
                <a:cs typeface="Arial"/>
              </a:rPr>
              <a:t>ANY </a:t>
            </a:r>
            <a:r>
              <a:rPr sz="1150" spc="-55" dirty="0">
                <a:latin typeface="Arial"/>
                <a:cs typeface="Arial"/>
              </a:rPr>
              <a:t>PRIVILEGES</a:t>
            </a:r>
            <a:r>
              <a:rPr sz="1150" spc="-155" dirty="0">
                <a:latin typeface="Arial"/>
                <a:cs typeface="Arial"/>
              </a:rPr>
              <a:t> </a:t>
            </a:r>
            <a:r>
              <a:rPr sz="1250" spc="5" dirty="0">
                <a:latin typeface="Georgia"/>
                <a:cs typeface="Georgia"/>
              </a:rPr>
              <a:t>.</a:t>
            </a:r>
            <a:endParaRPr sz="125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000">
              <a:latin typeface="Georgia"/>
              <a:cs typeface="Georgia"/>
            </a:endParaRPr>
          </a:p>
          <a:p>
            <a:pPr marL="351155">
              <a:lnSpc>
                <a:spcPct val="100000"/>
              </a:lnSpc>
            </a:pPr>
            <a:r>
              <a:rPr sz="950" spc="-130" dirty="0">
                <a:latin typeface="Arial"/>
                <a:cs typeface="Arial"/>
              </a:rPr>
              <a:t>GRANT </a:t>
            </a:r>
            <a:r>
              <a:rPr sz="950" spc="-110" dirty="0">
                <a:latin typeface="Arial"/>
                <a:cs typeface="Arial"/>
              </a:rPr>
              <a:t>CREATE </a:t>
            </a:r>
            <a:r>
              <a:rPr sz="950" spc="-70" dirty="0">
                <a:latin typeface="Arial"/>
                <a:cs typeface="Arial"/>
              </a:rPr>
              <a:t>SESSION </a:t>
            </a:r>
            <a:r>
              <a:rPr sz="950" spc="-130" dirty="0">
                <a:latin typeface="Arial"/>
                <a:cs typeface="Arial"/>
              </a:rPr>
              <a:t>GRANT </a:t>
            </a:r>
            <a:r>
              <a:rPr sz="950" spc="-114" dirty="0">
                <a:latin typeface="Arial"/>
                <a:cs typeface="Arial"/>
              </a:rPr>
              <a:t>ANY </a:t>
            </a:r>
            <a:r>
              <a:rPr sz="950" spc="-25" dirty="0">
                <a:latin typeface="Arial"/>
                <a:cs typeface="Arial"/>
              </a:rPr>
              <a:t>PRIVILEGE </a:t>
            </a:r>
            <a:r>
              <a:rPr sz="950" spc="-125" dirty="0">
                <a:latin typeface="Arial"/>
                <a:cs typeface="Arial"/>
              </a:rPr>
              <a:t>TO</a:t>
            </a:r>
            <a:r>
              <a:rPr sz="950" spc="-5" dirty="0">
                <a:latin typeface="Arial"/>
                <a:cs typeface="Arial"/>
              </a:rPr>
              <a:t> </a:t>
            </a:r>
            <a:r>
              <a:rPr sz="950" spc="30" dirty="0">
                <a:latin typeface="Arial"/>
                <a:cs typeface="Arial"/>
              </a:rPr>
              <a:t>user_name;</a:t>
            </a:r>
            <a:endParaRPr sz="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47931" y="883260"/>
            <a:ext cx="5530850" cy="10160"/>
          </a:xfrm>
          <a:custGeom>
            <a:avLst/>
            <a:gdLst/>
            <a:ahLst/>
            <a:cxnLst/>
            <a:rect l="l" t="t" r="r" b="b"/>
            <a:pathLst>
              <a:path w="5530850" h="10159">
                <a:moveTo>
                  <a:pt x="5530539" y="9535"/>
                </a:moveTo>
                <a:lnTo>
                  <a:pt x="0" y="9535"/>
                </a:lnTo>
                <a:lnTo>
                  <a:pt x="0" y="0"/>
                </a:lnTo>
                <a:lnTo>
                  <a:pt x="5530539" y="0"/>
                </a:lnTo>
                <a:lnTo>
                  <a:pt x="5530539" y="9535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247931" y="883260"/>
            <a:ext cx="5530850" cy="677545"/>
            <a:chOff x="1247931" y="883260"/>
            <a:chExt cx="5530850" cy="677545"/>
          </a:xfrm>
        </p:grpSpPr>
        <p:sp>
          <p:nvSpPr>
            <p:cNvPr id="4" name="object 4"/>
            <p:cNvSpPr/>
            <p:nvPr/>
          </p:nvSpPr>
          <p:spPr>
            <a:xfrm>
              <a:off x="1247927" y="883271"/>
              <a:ext cx="5530850" cy="677545"/>
            </a:xfrm>
            <a:custGeom>
              <a:avLst/>
              <a:gdLst/>
              <a:ahLst/>
              <a:cxnLst/>
              <a:rect l="l" t="t" r="r" b="b"/>
              <a:pathLst>
                <a:path w="5530850" h="677544">
                  <a:moveTo>
                    <a:pt x="5530532" y="0"/>
                  </a:moveTo>
                  <a:lnTo>
                    <a:pt x="5521007" y="0"/>
                  </a:lnTo>
                  <a:lnTo>
                    <a:pt x="5521007" y="667473"/>
                  </a:lnTo>
                  <a:lnTo>
                    <a:pt x="0" y="667473"/>
                  </a:lnTo>
                  <a:lnTo>
                    <a:pt x="0" y="677011"/>
                  </a:lnTo>
                  <a:lnTo>
                    <a:pt x="5521007" y="677011"/>
                  </a:lnTo>
                  <a:lnTo>
                    <a:pt x="5530532" y="677011"/>
                  </a:lnTo>
                  <a:lnTo>
                    <a:pt x="5530532" y="667473"/>
                  </a:lnTo>
                  <a:lnTo>
                    <a:pt x="5530532" y="0"/>
                  </a:lnTo>
                  <a:close/>
                </a:path>
              </a:pathLst>
            </a:custGeom>
            <a:solidFill>
              <a:srgbClr val="99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247931" y="883260"/>
              <a:ext cx="48260" cy="677545"/>
            </a:xfrm>
            <a:custGeom>
              <a:avLst/>
              <a:gdLst/>
              <a:ahLst/>
              <a:cxnLst/>
              <a:rect l="l" t="t" r="r" b="b"/>
              <a:pathLst>
                <a:path w="48259" h="677544">
                  <a:moveTo>
                    <a:pt x="0" y="677014"/>
                  </a:moveTo>
                  <a:lnTo>
                    <a:pt x="0" y="0"/>
                  </a:lnTo>
                  <a:lnTo>
                    <a:pt x="47677" y="9535"/>
                  </a:lnTo>
                  <a:lnTo>
                    <a:pt x="47677" y="667478"/>
                  </a:lnTo>
                  <a:lnTo>
                    <a:pt x="0" y="677014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91084" y="992917"/>
              <a:ext cx="5082540" cy="362585"/>
            </a:xfrm>
            <a:custGeom>
              <a:avLst/>
              <a:gdLst/>
              <a:ahLst/>
              <a:cxnLst/>
              <a:rect l="l" t="t" r="r" b="b"/>
              <a:pathLst>
                <a:path w="5082540" h="362584">
                  <a:moveTo>
                    <a:pt x="0" y="328971"/>
                  </a:moveTo>
                  <a:lnTo>
                    <a:pt x="0" y="33373"/>
                  </a:lnTo>
                  <a:lnTo>
                    <a:pt x="610" y="26702"/>
                  </a:lnTo>
                  <a:lnTo>
                    <a:pt x="33373" y="0"/>
                  </a:lnTo>
                  <a:lnTo>
                    <a:pt x="5049001" y="0"/>
                  </a:lnTo>
                  <a:lnTo>
                    <a:pt x="5081764" y="26702"/>
                  </a:lnTo>
                  <a:lnTo>
                    <a:pt x="5082375" y="33373"/>
                  </a:lnTo>
                  <a:lnTo>
                    <a:pt x="5082375" y="328971"/>
                  </a:lnTo>
                  <a:lnTo>
                    <a:pt x="5055657" y="361736"/>
                  </a:lnTo>
                  <a:lnTo>
                    <a:pt x="5049001" y="362345"/>
                  </a:lnTo>
                  <a:lnTo>
                    <a:pt x="33373" y="362345"/>
                  </a:lnTo>
                  <a:lnTo>
                    <a:pt x="610" y="335642"/>
                  </a:lnTo>
                  <a:lnTo>
                    <a:pt x="0" y="328971"/>
                  </a:lnTo>
                  <a:close/>
                </a:path>
              </a:pathLst>
            </a:custGeom>
            <a:ln w="9535">
              <a:solidFill>
                <a:srgbClr val="CCC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1314805" y="2132400"/>
            <a:ext cx="5405755" cy="18415"/>
          </a:xfrm>
          <a:custGeom>
            <a:avLst/>
            <a:gdLst/>
            <a:ahLst/>
            <a:cxnLst/>
            <a:rect l="l" t="t" r="r" b="b"/>
            <a:pathLst>
              <a:path w="5405755" h="18414">
                <a:moveTo>
                  <a:pt x="18948" y="9721"/>
                </a:moveTo>
                <a:lnTo>
                  <a:pt x="0" y="4984"/>
                </a:lnTo>
                <a:lnTo>
                  <a:pt x="5867" y="1631"/>
                </a:lnTo>
                <a:lnTo>
                  <a:pt x="12011" y="0"/>
                </a:lnTo>
                <a:lnTo>
                  <a:pt x="5378318" y="0"/>
                </a:lnTo>
                <a:lnTo>
                  <a:pt x="5385634" y="682"/>
                </a:lnTo>
                <a:lnTo>
                  <a:pt x="5392805" y="2863"/>
                </a:lnTo>
                <a:lnTo>
                  <a:pt x="5399355" y="6502"/>
                </a:lnTo>
                <a:lnTo>
                  <a:pt x="5402818" y="9480"/>
                </a:lnTo>
                <a:lnTo>
                  <a:pt x="18948" y="9480"/>
                </a:lnTo>
                <a:lnTo>
                  <a:pt x="18948" y="9721"/>
                </a:lnTo>
                <a:close/>
              </a:path>
              <a:path w="5405755" h="18414">
                <a:moveTo>
                  <a:pt x="5398541" y="18344"/>
                </a:moveTo>
                <a:lnTo>
                  <a:pt x="5392902" y="12439"/>
                </a:lnTo>
                <a:lnTo>
                  <a:pt x="5386006" y="9480"/>
                </a:lnTo>
                <a:lnTo>
                  <a:pt x="5402818" y="9480"/>
                </a:lnTo>
                <a:lnTo>
                  <a:pt x="5405285" y="11601"/>
                </a:lnTo>
                <a:lnTo>
                  <a:pt x="5398541" y="18344"/>
                </a:lnTo>
                <a:close/>
              </a:path>
            </a:pathLst>
          </a:custGeom>
          <a:solidFill>
            <a:srgbClr val="0FC65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1295608" y="2137219"/>
            <a:ext cx="5435600" cy="1244600"/>
            <a:chOff x="1295608" y="2137219"/>
            <a:chExt cx="5435600" cy="1244600"/>
          </a:xfrm>
        </p:grpSpPr>
        <p:sp>
          <p:nvSpPr>
            <p:cNvPr id="9" name="object 9"/>
            <p:cNvSpPr/>
            <p:nvPr/>
          </p:nvSpPr>
          <p:spPr>
            <a:xfrm>
              <a:off x="1314805" y="2143530"/>
              <a:ext cx="5416550" cy="1238250"/>
            </a:xfrm>
            <a:custGeom>
              <a:avLst/>
              <a:gdLst/>
              <a:ahLst/>
              <a:cxnLst/>
              <a:rect l="l" t="t" r="r" b="b"/>
              <a:pathLst>
                <a:path w="5416550" h="1238250">
                  <a:moveTo>
                    <a:pt x="5415978" y="26936"/>
                  </a:moveTo>
                  <a:lnTo>
                    <a:pt x="5415280" y="19367"/>
                  </a:lnTo>
                  <a:lnTo>
                    <a:pt x="5413184" y="12331"/>
                  </a:lnTo>
                  <a:lnTo>
                    <a:pt x="5409692" y="5880"/>
                  </a:lnTo>
                  <a:lnTo>
                    <a:pt x="5404815" y="0"/>
                  </a:lnTo>
                  <a:lnTo>
                    <a:pt x="5398071" y="6743"/>
                  </a:lnTo>
                  <a:lnTo>
                    <a:pt x="5403647" y="12331"/>
                  </a:lnTo>
                  <a:lnTo>
                    <a:pt x="5406453" y="19075"/>
                  </a:lnTo>
                  <a:lnTo>
                    <a:pt x="5406453" y="1207731"/>
                  </a:lnTo>
                  <a:lnTo>
                    <a:pt x="5403659" y="1214462"/>
                  </a:lnTo>
                  <a:lnTo>
                    <a:pt x="5398541" y="1219581"/>
                  </a:lnTo>
                  <a:lnTo>
                    <a:pt x="5398274" y="1219847"/>
                  </a:lnTo>
                  <a:lnTo>
                    <a:pt x="5398071" y="1220050"/>
                  </a:lnTo>
                  <a:lnTo>
                    <a:pt x="5392902" y="1225486"/>
                  </a:lnTo>
                  <a:lnTo>
                    <a:pt x="5386006" y="1228432"/>
                  </a:lnTo>
                  <a:lnTo>
                    <a:pt x="18948" y="1228432"/>
                  </a:lnTo>
                  <a:lnTo>
                    <a:pt x="18948" y="1228191"/>
                  </a:lnTo>
                  <a:lnTo>
                    <a:pt x="0" y="1232928"/>
                  </a:lnTo>
                  <a:lnTo>
                    <a:pt x="5867" y="1236294"/>
                  </a:lnTo>
                  <a:lnTo>
                    <a:pt x="12179" y="1237970"/>
                  </a:lnTo>
                  <a:lnTo>
                    <a:pt x="5377840" y="1237970"/>
                  </a:lnTo>
                  <a:lnTo>
                    <a:pt x="5385625" y="1237234"/>
                  </a:lnTo>
                  <a:lnTo>
                    <a:pt x="5392801" y="1235049"/>
                  </a:lnTo>
                  <a:lnTo>
                    <a:pt x="5399354" y="1231417"/>
                  </a:lnTo>
                  <a:lnTo>
                    <a:pt x="5402821" y="1228432"/>
                  </a:lnTo>
                  <a:lnTo>
                    <a:pt x="5404777" y="1226769"/>
                  </a:lnTo>
                  <a:lnTo>
                    <a:pt x="5405005" y="1226566"/>
                  </a:lnTo>
                  <a:lnTo>
                    <a:pt x="5405285" y="1226324"/>
                  </a:lnTo>
                  <a:lnTo>
                    <a:pt x="5409692" y="1220914"/>
                  </a:lnTo>
                  <a:lnTo>
                    <a:pt x="5413184" y="1214475"/>
                  </a:lnTo>
                  <a:lnTo>
                    <a:pt x="5415280" y="1207439"/>
                  </a:lnTo>
                  <a:lnTo>
                    <a:pt x="5415978" y="1199857"/>
                  </a:lnTo>
                  <a:lnTo>
                    <a:pt x="5415978" y="26936"/>
                  </a:lnTo>
                  <a:close/>
                </a:path>
              </a:pathLst>
            </a:custGeom>
            <a:solidFill>
              <a:srgbClr val="0FC6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295608" y="2137219"/>
              <a:ext cx="38735" cy="1239520"/>
            </a:xfrm>
            <a:custGeom>
              <a:avLst/>
              <a:gdLst/>
              <a:ahLst/>
              <a:cxnLst/>
              <a:rect l="l" t="t" r="r" b="b"/>
              <a:pathLst>
                <a:path w="38734" h="1239520">
                  <a:moveTo>
                    <a:pt x="19489" y="1239392"/>
                  </a:moveTo>
                  <a:lnTo>
                    <a:pt x="10962" y="1233220"/>
                  </a:lnTo>
                  <a:lnTo>
                    <a:pt x="4870" y="1225619"/>
                  </a:lnTo>
                  <a:lnTo>
                    <a:pt x="1213" y="1216590"/>
                  </a:lnTo>
                  <a:lnTo>
                    <a:pt x="0" y="1206175"/>
                  </a:lnTo>
                  <a:lnTo>
                    <a:pt x="0" y="33230"/>
                  </a:lnTo>
                  <a:lnTo>
                    <a:pt x="1213" y="22815"/>
                  </a:lnTo>
                  <a:lnTo>
                    <a:pt x="4870" y="13784"/>
                  </a:lnTo>
                  <a:lnTo>
                    <a:pt x="10962" y="6179"/>
                  </a:lnTo>
                  <a:lnTo>
                    <a:pt x="19489" y="0"/>
                  </a:lnTo>
                  <a:lnTo>
                    <a:pt x="38145" y="4660"/>
                  </a:lnTo>
                  <a:lnTo>
                    <a:pt x="38145" y="1234732"/>
                  </a:lnTo>
                  <a:lnTo>
                    <a:pt x="19489" y="1239392"/>
                  </a:lnTo>
                  <a:close/>
                </a:path>
              </a:pathLst>
            </a:custGeom>
            <a:solidFill>
              <a:srgbClr val="C4C5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/>
          <p:nvPr/>
        </p:nvSpPr>
        <p:spPr>
          <a:xfrm>
            <a:off x="1247931" y="5345833"/>
            <a:ext cx="5530850" cy="10160"/>
          </a:xfrm>
          <a:custGeom>
            <a:avLst/>
            <a:gdLst/>
            <a:ahLst/>
            <a:cxnLst/>
            <a:rect l="l" t="t" r="r" b="b"/>
            <a:pathLst>
              <a:path w="5530850" h="10160">
                <a:moveTo>
                  <a:pt x="5530539" y="9535"/>
                </a:moveTo>
                <a:lnTo>
                  <a:pt x="0" y="9535"/>
                </a:lnTo>
                <a:lnTo>
                  <a:pt x="0" y="0"/>
                </a:lnTo>
                <a:lnTo>
                  <a:pt x="5530539" y="0"/>
                </a:lnTo>
                <a:lnTo>
                  <a:pt x="5530539" y="9535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2" name="object 12"/>
          <p:cNvGrpSpPr/>
          <p:nvPr/>
        </p:nvGrpSpPr>
        <p:grpSpPr>
          <a:xfrm>
            <a:off x="1247931" y="5345833"/>
            <a:ext cx="5530850" cy="2050414"/>
            <a:chOff x="1247931" y="5345833"/>
            <a:chExt cx="5530850" cy="2050414"/>
          </a:xfrm>
        </p:grpSpPr>
        <p:sp>
          <p:nvSpPr>
            <p:cNvPr id="13" name="object 13"/>
            <p:cNvSpPr/>
            <p:nvPr/>
          </p:nvSpPr>
          <p:spPr>
            <a:xfrm>
              <a:off x="1247927" y="5345836"/>
              <a:ext cx="5530850" cy="2050414"/>
            </a:xfrm>
            <a:custGeom>
              <a:avLst/>
              <a:gdLst/>
              <a:ahLst/>
              <a:cxnLst/>
              <a:rect l="l" t="t" r="r" b="b"/>
              <a:pathLst>
                <a:path w="5530850" h="2050415">
                  <a:moveTo>
                    <a:pt x="5530532" y="0"/>
                  </a:moveTo>
                  <a:lnTo>
                    <a:pt x="5521007" y="0"/>
                  </a:lnTo>
                  <a:lnTo>
                    <a:pt x="5521007" y="2040585"/>
                  </a:lnTo>
                  <a:lnTo>
                    <a:pt x="0" y="2040585"/>
                  </a:lnTo>
                  <a:lnTo>
                    <a:pt x="0" y="2050122"/>
                  </a:lnTo>
                  <a:lnTo>
                    <a:pt x="5521007" y="2050122"/>
                  </a:lnTo>
                  <a:lnTo>
                    <a:pt x="5530532" y="2050122"/>
                  </a:lnTo>
                  <a:lnTo>
                    <a:pt x="5530532" y="2040585"/>
                  </a:lnTo>
                  <a:lnTo>
                    <a:pt x="5530532" y="0"/>
                  </a:lnTo>
                  <a:close/>
                </a:path>
              </a:pathLst>
            </a:custGeom>
            <a:solidFill>
              <a:srgbClr val="99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247931" y="5345833"/>
              <a:ext cx="48260" cy="2050414"/>
            </a:xfrm>
            <a:custGeom>
              <a:avLst/>
              <a:gdLst/>
              <a:ahLst/>
              <a:cxnLst/>
              <a:rect l="l" t="t" r="r" b="b"/>
              <a:pathLst>
                <a:path w="48259" h="2050415">
                  <a:moveTo>
                    <a:pt x="0" y="2050113"/>
                  </a:moveTo>
                  <a:lnTo>
                    <a:pt x="0" y="0"/>
                  </a:lnTo>
                  <a:lnTo>
                    <a:pt x="47677" y="9535"/>
                  </a:lnTo>
                  <a:lnTo>
                    <a:pt x="47677" y="2040578"/>
                  </a:lnTo>
                  <a:lnTo>
                    <a:pt x="0" y="2050113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491084" y="5455491"/>
              <a:ext cx="5082540" cy="1735455"/>
            </a:xfrm>
            <a:custGeom>
              <a:avLst/>
              <a:gdLst/>
              <a:ahLst/>
              <a:cxnLst/>
              <a:rect l="l" t="t" r="r" b="b"/>
              <a:pathLst>
                <a:path w="5082540" h="1735454">
                  <a:moveTo>
                    <a:pt x="0" y="1702071"/>
                  </a:moveTo>
                  <a:lnTo>
                    <a:pt x="0" y="33373"/>
                  </a:lnTo>
                  <a:lnTo>
                    <a:pt x="610" y="26702"/>
                  </a:lnTo>
                  <a:lnTo>
                    <a:pt x="33373" y="0"/>
                  </a:lnTo>
                  <a:lnTo>
                    <a:pt x="5049001" y="0"/>
                  </a:lnTo>
                  <a:lnTo>
                    <a:pt x="5081764" y="26702"/>
                  </a:lnTo>
                  <a:lnTo>
                    <a:pt x="5082375" y="33373"/>
                  </a:lnTo>
                  <a:lnTo>
                    <a:pt x="5082375" y="1702071"/>
                  </a:lnTo>
                  <a:lnTo>
                    <a:pt x="5055657" y="1734835"/>
                  </a:lnTo>
                  <a:lnTo>
                    <a:pt x="5049001" y="1735445"/>
                  </a:lnTo>
                  <a:lnTo>
                    <a:pt x="33373" y="1735445"/>
                  </a:lnTo>
                  <a:lnTo>
                    <a:pt x="610" y="1708741"/>
                  </a:lnTo>
                  <a:lnTo>
                    <a:pt x="0" y="1702071"/>
                  </a:lnTo>
                  <a:close/>
                </a:path>
              </a:pathLst>
            </a:custGeom>
            <a:ln w="9535">
              <a:solidFill>
                <a:srgbClr val="CCC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235231" y="330855"/>
            <a:ext cx="5550535" cy="9239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20100"/>
              </a:lnSpc>
              <a:spcBef>
                <a:spcPts val="95"/>
              </a:spcBef>
            </a:pPr>
            <a:r>
              <a:rPr sz="1250" spc="15" dirty="0">
                <a:latin typeface="Georgia"/>
                <a:cs typeface="Georgia"/>
              </a:rPr>
              <a:t>We </a:t>
            </a:r>
            <a:r>
              <a:rPr sz="1250" spc="10" dirty="0">
                <a:latin typeface="Georgia"/>
                <a:cs typeface="Georgia"/>
              </a:rPr>
              <a:t>also need to ensure our </a:t>
            </a:r>
            <a:r>
              <a:rPr sz="1250" spc="15" dirty="0">
                <a:latin typeface="Georgia"/>
                <a:cs typeface="Georgia"/>
              </a:rPr>
              <a:t>new </a:t>
            </a:r>
            <a:r>
              <a:rPr sz="1250" spc="10" dirty="0">
                <a:latin typeface="Georgia"/>
                <a:cs typeface="Georgia"/>
              </a:rPr>
              <a:t>user has disk space allocated in the system</a:t>
            </a:r>
            <a:r>
              <a:rPr sz="1250" spc="-20" dirty="0">
                <a:latin typeface="Georgia"/>
                <a:cs typeface="Georgia"/>
              </a:rPr>
              <a:t> </a:t>
            </a:r>
            <a:r>
              <a:rPr sz="1250" spc="10" dirty="0">
                <a:latin typeface="Georgia"/>
                <a:cs typeface="Georgia"/>
              </a:rPr>
              <a:t>to  actually create or modify tables and data, so we’ll </a:t>
            </a:r>
            <a:r>
              <a:rPr sz="1150" spc="-175" dirty="0">
                <a:latin typeface="Arial"/>
                <a:cs typeface="Arial"/>
              </a:rPr>
              <a:t>GRANT </a:t>
            </a:r>
            <a:r>
              <a:rPr sz="1150" spc="-125" dirty="0">
                <a:latin typeface="Arial"/>
                <a:cs typeface="Arial"/>
              </a:rPr>
              <a:t>TABLESPACE </a:t>
            </a:r>
            <a:r>
              <a:rPr sz="1250" spc="10" dirty="0">
                <a:latin typeface="Georgia"/>
                <a:cs typeface="Georgia"/>
              </a:rPr>
              <a:t>like</a:t>
            </a:r>
            <a:r>
              <a:rPr sz="1250" spc="-105" dirty="0">
                <a:latin typeface="Georgia"/>
                <a:cs typeface="Georgia"/>
              </a:rPr>
              <a:t> </a:t>
            </a:r>
            <a:r>
              <a:rPr sz="1250" spc="10" dirty="0">
                <a:latin typeface="Georgia"/>
                <a:cs typeface="Georgia"/>
              </a:rPr>
              <a:t>so:</a:t>
            </a:r>
            <a:endParaRPr sz="125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000">
              <a:latin typeface="Georgia"/>
              <a:cs typeface="Georgia"/>
            </a:endParaRPr>
          </a:p>
          <a:p>
            <a:pPr marL="351155">
              <a:lnSpc>
                <a:spcPct val="100000"/>
              </a:lnSpc>
            </a:pPr>
            <a:r>
              <a:rPr sz="950" spc="-130" dirty="0">
                <a:latin typeface="Arial"/>
                <a:cs typeface="Arial"/>
              </a:rPr>
              <a:t>GRANT </a:t>
            </a:r>
            <a:r>
              <a:rPr sz="950" spc="-35" dirty="0">
                <a:latin typeface="Arial"/>
                <a:cs typeface="Arial"/>
              </a:rPr>
              <a:t>UNLIMITED </a:t>
            </a:r>
            <a:r>
              <a:rPr sz="950" spc="-90" dirty="0">
                <a:latin typeface="Arial"/>
                <a:cs typeface="Arial"/>
              </a:rPr>
              <a:t>TABLESPACE </a:t>
            </a:r>
            <a:r>
              <a:rPr sz="950" spc="-125" dirty="0">
                <a:latin typeface="Arial"/>
                <a:cs typeface="Arial"/>
              </a:rPr>
              <a:t>TO</a:t>
            </a:r>
            <a:r>
              <a:rPr sz="950" spc="-65" dirty="0">
                <a:latin typeface="Arial"/>
                <a:cs typeface="Arial"/>
              </a:rPr>
              <a:t> </a:t>
            </a:r>
            <a:r>
              <a:rPr sz="950" spc="30" dirty="0">
                <a:latin typeface="Arial"/>
                <a:cs typeface="Arial"/>
              </a:rPr>
              <a:t>user_name;</a:t>
            </a:r>
            <a:endParaRPr sz="95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235231" y="1795495"/>
            <a:ext cx="852169" cy="277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b="1" spc="35" dirty="0">
                <a:latin typeface="Times New Roman"/>
                <a:cs typeface="Times New Roman"/>
              </a:rPr>
              <a:t>Example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235231" y="2129235"/>
            <a:ext cx="5555615" cy="49612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84530">
              <a:lnSpc>
                <a:spcPct val="100000"/>
              </a:lnSpc>
              <a:spcBef>
                <a:spcPts val="100"/>
              </a:spcBef>
            </a:pPr>
            <a:r>
              <a:rPr sz="1050" spc="-105" dirty="0">
                <a:latin typeface="Arial"/>
                <a:cs typeface="Arial"/>
              </a:rPr>
              <a:t>SQL&gt; </a:t>
            </a:r>
            <a:r>
              <a:rPr sz="1050" spc="-160" dirty="0">
                <a:latin typeface="Arial"/>
                <a:cs typeface="Arial"/>
              </a:rPr>
              <a:t>GRANT </a:t>
            </a:r>
            <a:r>
              <a:rPr sz="1050" spc="-55" dirty="0">
                <a:latin typeface="Arial"/>
                <a:cs typeface="Arial"/>
              </a:rPr>
              <a:t>UNLIMITED </a:t>
            </a:r>
            <a:r>
              <a:rPr sz="1050" spc="-114" dirty="0">
                <a:latin typeface="Arial"/>
                <a:cs typeface="Arial"/>
              </a:rPr>
              <a:t>TABLESPACE </a:t>
            </a:r>
            <a:r>
              <a:rPr sz="1050" spc="-155" dirty="0">
                <a:latin typeface="Arial"/>
                <a:cs typeface="Arial"/>
              </a:rPr>
              <a:t>TO</a:t>
            </a:r>
            <a:r>
              <a:rPr sz="1050" spc="-25" dirty="0">
                <a:latin typeface="Arial"/>
                <a:cs typeface="Arial"/>
              </a:rPr>
              <a:t> </a:t>
            </a:r>
            <a:r>
              <a:rPr sz="1050" spc="90" dirty="0">
                <a:latin typeface="Arial"/>
                <a:cs typeface="Arial"/>
              </a:rPr>
              <a:t>atnylaUser;</a:t>
            </a:r>
            <a:endParaRPr sz="1050">
              <a:latin typeface="Arial"/>
              <a:cs typeface="Arial"/>
            </a:endParaRPr>
          </a:p>
          <a:p>
            <a:pPr marL="684530" marR="3669029" indent="-635">
              <a:lnSpc>
                <a:spcPct val="226399"/>
              </a:lnSpc>
            </a:pPr>
            <a:r>
              <a:rPr sz="1050" b="1" spc="15" dirty="0">
                <a:latin typeface="Arial"/>
                <a:cs typeface="Arial"/>
              </a:rPr>
              <a:t>Grant </a:t>
            </a:r>
            <a:r>
              <a:rPr sz="1050" spc="40" dirty="0">
                <a:latin typeface="Arial"/>
                <a:cs typeface="Arial"/>
              </a:rPr>
              <a:t>succeeded.  </a:t>
            </a:r>
            <a:r>
              <a:rPr sz="1050" spc="-105" dirty="0">
                <a:latin typeface="Arial"/>
                <a:cs typeface="Arial"/>
              </a:rPr>
              <a:t>SQL&gt;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5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850" spc="10" dirty="0">
                <a:latin typeface="Georgia"/>
                <a:cs typeface="Georgia"/>
              </a:rPr>
              <a:t>Table</a:t>
            </a:r>
            <a:r>
              <a:rPr sz="1850" dirty="0">
                <a:latin typeface="Georgia"/>
                <a:cs typeface="Georgia"/>
              </a:rPr>
              <a:t> </a:t>
            </a:r>
            <a:r>
              <a:rPr sz="1850" spc="10" dirty="0">
                <a:latin typeface="Georgia"/>
                <a:cs typeface="Georgia"/>
              </a:rPr>
              <a:t>Privileges</a:t>
            </a:r>
            <a:endParaRPr sz="1850">
              <a:latin typeface="Georgia"/>
              <a:cs typeface="Georgia"/>
            </a:endParaRPr>
          </a:p>
          <a:p>
            <a:pPr marL="12700" marR="5080" algn="just">
              <a:lnSpc>
                <a:spcPct val="120100"/>
              </a:lnSpc>
              <a:spcBef>
                <a:spcPts val="480"/>
              </a:spcBef>
            </a:pPr>
            <a:r>
              <a:rPr sz="1250" spc="10" dirty="0">
                <a:latin typeface="Georgia"/>
                <a:cs typeface="Georgia"/>
              </a:rPr>
              <a:t>While not typically necessary in newer versions of Oracle, </a:t>
            </a:r>
            <a:r>
              <a:rPr sz="1250" spc="15" dirty="0">
                <a:latin typeface="Georgia"/>
                <a:cs typeface="Georgia"/>
              </a:rPr>
              <a:t>some </a:t>
            </a:r>
            <a:r>
              <a:rPr sz="1250" spc="10" dirty="0">
                <a:latin typeface="Georgia"/>
                <a:cs typeface="Georgia"/>
              </a:rPr>
              <a:t>older  installations </a:t>
            </a:r>
            <a:r>
              <a:rPr sz="1250" spc="15" dirty="0">
                <a:latin typeface="Georgia"/>
                <a:cs typeface="Georgia"/>
              </a:rPr>
              <a:t>may </a:t>
            </a:r>
            <a:r>
              <a:rPr sz="1250" spc="10" dirty="0">
                <a:latin typeface="Georgia"/>
                <a:cs typeface="Georgia"/>
              </a:rPr>
              <a:t>require that you manually specify the access rights the </a:t>
            </a:r>
            <a:r>
              <a:rPr sz="1250" spc="15" dirty="0">
                <a:latin typeface="Georgia"/>
                <a:cs typeface="Georgia"/>
              </a:rPr>
              <a:t>new  </a:t>
            </a:r>
            <a:r>
              <a:rPr sz="1250" spc="10" dirty="0">
                <a:latin typeface="Georgia"/>
                <a:cs typeface="Georgia"/>
              </a:rPr>
              <a:t>user has to a specific schema and database</a:t>
            </a:r>
            <a:r>
              <a:rPr sz="1250" spc="-30" dirty="0">
                <a:latin typeface="Georgia"/>
                <a:cs typeface="Georgia"/>
              </a:rPr>
              <a:t> </a:t>
            </a:r>
            <a:r>
              <a:rPr sz="1250" spc="10" dirty="0">
                <a:latin typeface="Georgia"/>
                <a:cs typeface="Georgia"/>
              </a:rPr>
              <a:t>tables.</a:t>
            </a:r>
            <a:endParaRPr sz="1250">
              <a:latin typeface="Georgia"/>
              <a:cs typeface="Georgia"/>
            </a:endParaRPr>
          </a:p>
          <a:p>
            <a:pPr marL="12700" marR="6985" algn="just">
              <a:lnSpc>
                <a:spcPct val="122600"/>
              </a:lnSpc>
              <a:spcBef>
                <a:spcPts val="340"/>
              </a:spcBef>
            </a:pPr>
            <a:r>
              <a:rPr sz="1250" spc="10" dirty="0">
                <a:latin typeface="Georgia"/>
                <a:cs typeface="Georgia"/>
              </a:rPr>
              <a:t>For example, </a:t>
            </a:r>
            <a:r>
              <a:rPr sz="1250" spc="5" dirty="0">
                <a:latin typeface="Georgia"/>
                <a:cs typeface="Georgia"/>
              </a:rPr>
              <a:t>if</a:t>
            </a:r>
            <a:r>
              <a:rPr sz="1250" spc="310" dirty="0">
                <a:latin typeface="Georgia"/>
                <a:cs typeface="Georgia"/>
              </a:rPr>
              <a:t> </a:t>
            </a:r>
            <a:r>
              <a:rPr sz="1250" spc="15" dirty="0">
                <a:latin typeface="Georgia"/>
                <a:cs typeface="Georgia"/>
              </a:rPr>
              <a:t>we </a:t>
            </a:r>
            <a:r>
              <a:rPr sz="1250" spc="10" dirty="0">
                <a:latin typeface="Georgia"/>
                <a:cs typeface="Georgia"/>
              </a:rPr>
              <a:t>want our </a:t>
            </a:r>
            <a:r>
              <a:rPr sz="1250" spc="5" dirty="0">
                <a:latin typeface="Arial"/>
                <a:cs typeface="Arial"/>
              </a:rPr>
              <a:t>user_name </a:t>
            </a:r>
            <a:r>
              <a:rPr sz="1250" spc="10" dirty="0">
                <a:latin typeface="Georgia"/>
                <a:cs typeface="Georgia"/>
              </a:rPr>
              <a:t>user to have the ability to  perform </a:t>
            </a:r>
            <a:r>
              <a:rPr sz="1150" spc="-114" dirty="0">
                <a:latin typeface="Arial"/>
                <a:cs typeface="Arial"/>
              </a:rPr>
              <a:t>SELECT </a:t>
            </a:r>
            <a:r>
              <a:rPr sz="1250" spc="5" dirty="0">
                <a:latin typeface="Georgia"/>
                <a:cs typeface="Georgia"/>
              </a:rPr>
              <a:t>, </a:t>
            </a:r>
            <a:r>
              <a:rPr sz="1150" spc="-150" dirty="0">
                <a:latin typeface="Arial"/>
                <a:cs typeface="Arial"/>
              </a:rPr>
              <a:t>UPDATE </a:t>
            </a:r>
            <a:r>
              <a:rPr sz="1250" spc="5" dirty="0">
                <a:latin typeface="Georgia"/>
                <a:cs typeface="Georgia"/>
              </a:rPr>
              <a:t>, </a:t>
            </a:r>
            <a:r>
              <a:rPr sz="1150" spc="-75" dirty="0">
                <a:latin typeface="Arial"/>
                <a:cs typeface="Arial"/>
              </a:rPr>
              <a:t>INSERT </a:t>
            </a:r>
            <a:r>
              <a:rPr sz="1250" spc="5" dirty="0">
                <a:latin typeface="Georgia"/>
                <a:cs typeface="Georgia"/>
              </a:rPr>
              <a:t>, </a:t>
            </a:r>
            <a:r>
              <a:rPr sz="1250" spc="10" dirty="0">
                <a:latin typeface="Georgia"/>
                <a:cs typeface="Georgia"/>
              </a:rPr>
              <a:t>and </a:t>
            </a:r>
            <a:r>
              <a:rPr sz="1150" spc="-114" dirty="0">
                <a:latin typeface="Arial"/>
                <a:cs typeface="Arial"/>
              </a:rPr>
              <a:t>DELETE </a:t>
            </a:r>
            <a:r>
              <a:rPr sz="1250" spc="10" dirty="0">
                <a:latin typeface="Georgia"/>
                <a:cs typeface="Georgia"/>
              </a:rPr>
              <a:t>capabilities on  the </a:t>
            </a:r>
            <a:r>
              <a:rPr sz="1150" spc="15" dirty="0">
                <a:latin typeface="Arial"/>
                <a:cs typeface="Arial"/>
              </a:rPr>
              <a:t>books </a:t>
            </a:r>
            <a:r>
              <a:rPr sz="1250" spc="10" dirty="0">
                <a:latin typeface="Georgia"/>
                <a:cs typeface="Georgia"/>
              </a:rPr>
              <a:t>table, </a:t>
            </a:r>
            <a:r>
              <a:rPr sz="1250" spc="15" dirty="0">
                <a:latin typeface="Georgia"/>
                <a:cs typeface="Georgia"/>
              </a:rPr>
              <a:t>we </a:t>
            </a:r>
            <a:r>
              <a:rPr sz="1250" spc="10" dirty="0">
                <a:latin typeface="Georgia"/>
                <a:cs typeface="Georgia"/>
              </a:rPr>
              <a:t>might execute the following </a:t>
            </a:r>
            <a:r>
              <a:rPr sz="1150" spc="-175" dirty="0">
                <a:latin typeface="Arial"/>
                <a:cs typeface="Arial"/>
              </a:rPr>
              <a:t>GRANT</a:t>
            </a:r>
            <a:r>
              <a:rPr sz="1150" spc="-135" dirty="0">
                <a:latin typeface="Arial"/>
                <a:cs typeface="Arial"/>
              </a:rPr>
              <a:t> </a:t>
            </a:r>
            <a:r>
              <a:rPr sz="1250" spc="10" dirty="0">
                <a:latin typeface="Georgia"/>
                <a:cs typeface="Georgia"/>
              </a:rPr>
              <a:t>statement:</a:t>
            </a:r>
            <a:endParaRPr sz="125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000">
              <a:latin typeface="Georgia"/>
              <a:cs typeface="Georgia"/>
            </a:endParaRPr>
          </a:p>
          <a:p>
            <a:pPr marL="351155">
              <a:lnSpc>
                <a:spcPct val="100000"/>
              </a:lnSpc>
            </a:pPr>
            <a:r>
              <a:rPr sz="950" spc="-130" dirty="0">
                <a:latin typeface="Arial"/>
                <a:cs typeface="Arial"/>
              </a:rPr>
              <a:t>GRANT</a:t>
            </a:r>
            <a:endParaRPr sz="950">
              <a:latin typeface="Arial"/>
              <a:cs typeface="Arial"/>
            </a:endParaRPr>
          </a:p>
          <a:p>
            <a:pPr marL="487045" marR="4584065" algn="just">
              <a:lnSpc>
                <a:spcPct val="118600"/>
              </a:lnSpc>
            </a:pPr>
            <a:r>
              <a:rPr sz="950" spc="-85" dirty="0">
                <a:latin typeface="Arial"/>
                <a:cs typeface="Arial"/>
              </a:rPr>
              <a:t>SELEC</a:t>
            </a:r>
            <a:r>
              <a:rPr sz="950" spc="-80" dirty="0">
                <a:latin typeface="Arial"/>
                <a:cs typeface="Arial"/>
              </a:rPr>
              <a:t>T</a:t>
            </a:r>
            <a:r>
              <a:rPr sz="950" spc="270" dirty="0">
                <a:latin typeface="Arial"/>
                <a:cs typeface="Arial"/>
              </a:rPr>
              <a:t>,  </a:t>
            </a:r>
            <a:r>
              <a:rPr sz="950" spc="-45" dirty="0">
                <a:latin typeface="Arial"/>
                <a:cs typeface="Arial"/>
              </a:rPr>
              <a:t>INSER</a:t>
            </a:r>
            <a:r>
              <a:rPr sz="950" spc="-50" dirty="0">
                <a:latin typeface="Arial"/>
                <a:cs typeface="Arial"/>
              </a:rPr>
              <a:t>T</a:t>
            </a:r>
            <a:r>
              <a:rPr sz="950" spc="270" dirty="0">
                <a:latin typeface="Arial"/>
                <a:cs typeface="Arial"/>
              </a:rPr>
              <a:t>,  </a:t>
            </a:r>
            <a:r>
              <a:rPr sz="950" spc="-110" dirty="0">
                <a:latin typeface="Arial"/>
                <a:cs typeface="Arial"/>
              </a:rPr>
              <a:t>UPDATE</a:t>
            </a:r>
            <a:r>
              <a:rPr sz="950" spc="270" dirty="0">
                <a:latin typeface="Arial"/>
                <a:cs typeface="Arial"/>
              </a:rPr>
              <a:t>,  </a:t>
            </a:r>
            <a:r>
              <a:rPr sz="950" spc="-80" dirty="0">
                <a:latin typeface="Arial"/>
                <a:cs typeface="Arial"/>
              </a:rPr>
              <a:t>DELETE</a:t>
            </a:r>
            <a:endParaRPr sz="950">
              <a:latin typeface="Arial"/>
              <a:cs typeface="Arial"/>
            </a:endParaRPr>
          </a:p>
          <a:p>
            <a:pPr marL="351155">
              <a:lnSpc>
                <a:spcPct val="100000"/>
              </a:lnSpc>
              <a:spcBef>
                <a:spcPts val="210"/>
              </a:spcBef>
            </a:pPr>
            <a:r>
              <a:rPr sz="950" spc="-180" dirty="0">
                <a:latin typeface="Arial"/>
                <a:cs typeface="Arial"/>
              </a:rPr>
              <a:t>ON</a:t>
            </a:r>
            <a:endParaRPr sz="950">
              <a:latin typeface="Arial"/>
              <a:cs typeface="Arial"/>
            </a:endParaRPr>
          </a:p>
          <a:p>
            <a:pPr marL="351155" marR="4242435" indent="135890">
              <a:lnSpc>
                <a:spcPct val="118600"/>
              </a:lnSpc>
            </a:pPr>
            <a:r>
              <a:rPr sz="950" spc="-20" dirty="0">
                <a:latin typeface="Arial"/>
                <a:cs typeface="Arial"/>
              </a:rPr>
              <a:t>schem</a:t>
            </a:r>
            <a:r>
              <a:rPr sz="950" spc="-25" dirty="0">
                <a:latin typeface="Arial"/>
                <a:cs typeface="Arial"/>
              </a:rPr>
              <a:t>a</a:t>
            </a:r>
            <a:r>
              <a:rPr sz="950" spc="265" dirty="0">
                <a:latin typeface="Arial"/>
                <a:cs typeface="Arial"/>
              </a:rPr>
              <a:t>.</a:t>
            </a:r>
            <a:r>
              <a:rPr sz="950" spc="25" dirty="0">
                <a:latin typeface="Arial"/>
                <a:cs typeface="Arial"/>
              </a:rPr>
              <a:t>books  </a:t>
            </a:r>
            <a:r>
              <a:rPr sz="950" spc="-125" dirty="0">
                <a:latin typeface="Arial"/>
                <a:cs typeface="Arial"/>
              </a:rPr>
              <a:t>TO</a:t>
            </a:r>
            <a:endParaRPr sz="950">
              <a:latin typeface="Arial"/>
              <a:cs typeface="Arial"/>
            </a:endParaRPr>
          </a:p>
          <a:p>
            <a:pPr marL="487045">
              <a:lnSpc>
                <a:spcPct val="100000"/>
              </a:lnSpc>
              <a:spcBef>
                <a:spcPts val="210"/>
              </a:spcBef>
            </a:pPr>
            <a:r>
              <a:rPr sz="950" spc="30" dirty="0">
                <a:latin typeface="Arial"/>
                <a:cs typeface="Arial"/>
              </a:rPr>
              <a:t>user_name;</a:t>
            </a:r>
            <a:endParaRPr sz="95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235231" y="7539628"/>
            <a:ext cx="5549900" cy="14941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25099"/>
              </a:lnSpc>
              <a:spcBef>
                <a:spcPts val="95"/>
              </a:spcBef>
            </a:pPr>
            <a:r>
              <a:rPr sz="1250" spc="10" dirty="0">
                <a:latin typeface="Georgia"/>
                <a:cs typeface="Georgia"/>
              </a:rPr>
              <a:t>This ensures that </a:t>
            </a:r>
            <a:r>
              <a:rPr sz="1150" spc="80" dirty="0">
                <a:latin typeface="Arial"/>
                <a:cs typeface="Arial"/>
              </a:rPr>
              <a:t>atnylaUser </a:t>
            </a:r>
            <a:r>
              <a:rPr sz="1250" spc="10" dirty="0">
                <a:latin typeface="Georgia"/>
                <a:cs typeface="Georgia"/>
              </a:rPr>
              <a:t>can perform the four basic statements for  the </a:t>
            </a:r>
            <a:r>
              <a:rPr sz="1150" spc="15" dirty="0">
                <a:latin typeface="Arial"/>
                <a:cs typeface="Arial"/>
              </a:rPr>
              <a:t>books </a:t>
            </a:r>
            <a:r>
              <a:rPr sz="1250" spc="10" dirty="0">
                <a:latin typeface="Georgia"/>
                <a:cs typeface="Georgia"/>
              </a:rPr>
              <a:t>table that </a:t>
            </a:r>
            <a:r>
              <a:rPr sz="1250" spc="5" dirty="0">
                <a:latin typeface="Georgia"/>
                <a:cs typeface="Georgia"/>
              </a:rPr>
              <a:t>is </a:t>
            </a:r>
            <a:r>
              <a:rPr sz="1250" spc="10" dirty="0">
                <a:latin typeface="Georgia"/>
                <a:cs typeface="Georgia"/>
              </a:rPr>
              <a:t>part of the </a:t>
            </a:r>
            <a:r>
              <a:rPr sz="1150" spc="-40" dirty="0">
                <a:latin typeface="Arial"/>
                <a:cs typeface="Arial"/>
              </a:rPr>
              <a:t>schema</a:t>
            </a:r>
            <a:r>
              <a:rPr sz="1150" spc="155" dirty="0">
                <a:latin typeface="Arial"/>
                <a:cs typeface="Arial"/>
              </a:rPr>
              <a:t> </a:t>
            </a:r>
            <a:r>
              <a:rPr sz="1250" spc="10" dirty="0">
                <a:latin typeface="Georgia"/>
                <a:cs typeface="Georgia"/>
              </a:rPr>
              <a:t>schema.</a:t>
            </a:r>
            <a:endParaRPr sz="125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5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50" spc="10" dirty="0">
                <a:latin typeface="Comic Sans MS"/>
                <a:cs typeface="Comic Sans MS"/>
              </a:rPr>
              <a:t>©Privacy</a:t>
            </a:r>
            <a:endParaRPr sz="1250">
              <a:latin typeface="Comic Sans MS"/>
              <a:cs typeface="Comic Sans MS"/>
            </a:endParaRPr>
          </a:p>
          <a:p>
            <a:pPr marL="12700" marR="1617980">
              <a:lnSpc>
                <a:spcPct val="145200"/>
              </a:lnSpc>
              <a:spcBef>
                <a:spcPts val="375"/>
              </a:spcBef>
            </a:pPr>
            <a:r>
              <a:rPr sz="1250" spc="10" dirty="0">
                <a:latin typeface="Georgia"/>
                <a:cs typeface="Georgia"/>
              </a:rPr>
              <a:t>Contact information: </a:t>
            </a:r>
            <a:r>
              <a:rPr sz="1250" spc="10" dirty="0">
                <a:latin typeface="Georgia"/>
                <a:cs typeface="Georgia"/>
                <a:hlinkClick r:id="rId2"/>
              </a:rPr>
              <a:t>atnyla (http://www.atnyla.com)</a:t>
            </a:r>
            <a:r>
              <a:rPr sz="1250" spc="10" dirty="0">
                <a:latin typeface="Georgia"/>
                <a:cs typeface="Georgia"/>
              </a:rPr>
              <a:t>.  By: </a:t>
            </a:r>
            <a:r>
              <a:rPr sz="1250" spc="15" dirty="0">
                <a:latin typeface="Georgia"/>
                <a:cs typeface="Georgia"/>
                <a:hlinkClick r:id="rId3"/>
              </a:rPr>
              <a:t>Rumman </a:t>
            </a:r>
            <a:r>
              <a:rPr sz="1250" spc="10" dirty="0">
                <a:latin typeface="Georgia"/>
                <a:cs typeface="Georgia"/>
                <a:hlinkClick r:id="rId3"/>
              </a:rPr>
              <a:t>Ansari</a:t>
            </a:r>
            <a:r>
              <a:rPr sz="1250" dirty="0">
                <a:latin typeface="Georgia"/>
                <a:cs typeface="Georgia"/>
                <a:hlinkClick r:id="rId3"/>
              </a:rPr>
              <a:t> </a:t>
            </a:r>
            <a:r>
              <a:rPr sz="1250" spc="10" dirty="0">
                <a:latin typeface="Georgia"/>
                <a:cs typeface="Georgia"/>
                <a:hlinkClick r:id="rId3"/>
              </a:rPr>
              <a:t>(http://www.atnyla.com/tuition)</a:t>
            </a:r>
            <a:r>
              <a:rPr sz="1250" spc="10" dirty="0">
                <a:latin typeface="Georgia"/>
                <a:cs typeface="Georgia"/>
              </a:rPr>
              <a:t>.</a:t>
            </a:r>
            <a:endParaRPr sz="125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47931" y="1340912"/>
            <a:ext cx="5530850" cy="10160"/>
          </a:xfrm>
          <a:custGeom>
            <a:avLst/>
            <a:gdLst/>
            <a:ahLst/>
            <a:cxnLst/>
            <a:rect l="l" t="t" r="r" b="b"/>
            <a:pathLst>
              <a:path w="5530850" h="10159">
                <a:moveTo>
                  <a:pt x="5530539" y="9535"/>
                </a:moveTo>
                <a:lnTo>
                  <a:pt x="0" y="9535"/>
                </a:lnTo>
                <a:lnTo>
                  <a:pt x="0" y="0"/>
                </a:lnTo>
                <a:lnTo>
                  <a:pt x="5530539" y="0"/>
                </a:lnTo>
                <a:lnTo>
                  <a:pt x="5530539" y="9535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14805" y="3324278"/>
            <a:ext cx="5405755" cy="18415"/>
          </a:xfrm>
          <a:custGeom>
            <a:avLst/>
            <a:gdLst/>
            <a:ahLst/>
            <a:cxnLst/>
            <a:rect l="l" t="t" r="r" b="b"/>
            <a:pathLst>
              <a:path w="5405755" h="18414">
                <a:moveTo>
                  <a:pt x="18948" y="9776"/>
                </a:moveTo>
                <a:lnTo>
                  <a:pt x="0" y="5039"/>
                </a:lnTo>
                <a:lnTo>
                  <a:pt x="5867" y="1673"/>
                </a:lnTo>
                <a:lnTo>
                  <a:pt x="12169" y="0"/>
                </a:lnTo>
                <a:lnTo>
                  <a:pt x="5377868" y="0"/>
                </a:lnTo>
                <a:lnTo>
                  <a:pt x="5385634" y="726"/>
                </a:lnTo>
                <a:lnTo>
                  <a:pt x="5392805" y="2912"/>
                </a:lnTo>
                <a:lnTo>
                  <a:pt x="5399355" y="6555"/>
                </a:lnTo>
                <a:lnTo>
                  <a:pt x="5402819" y="9535"/>
                </a:lnTo>
                <a:lnTo>
                  <a:pt x="18948" y="9535"/>
                </a:lnTo>
                <a:lnTo>
                  <a:pt x="18948" y="9776"/>
                </a:lnTo>
                <a:close/>
              </a:path>
              <a:path w="5405755" h="18414">
                <a:moveTo>
                  <a:pt x="5398541" y="18399"/>
                </a:moveTo>
                <a:lnTo>
                  <a:pt x="5392902" y="12494"/>
                </a:lnTo>
                <a:lnTo>
                  <a:pt x="5386006" y="9535"/>
                </a:lnTo>
                <a:lnTo>
                  <a:pt x="5402819" y="9535"/>
                </a:lnTo>
                <a:lnTo>
                  <a:pt x="5405285" y="11655"/>
                </a:lnTo>
                <a:lnTo>
                  <a:pt x="5398541" y="18399"/>
                </a:lnTo>
                <a:close/>
              </a:path>
            </a:pathLst>
          </a:custGeom>
          <a:solidFill>
            <a:srgbClr val="0FC65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1295608" y="3329152"/>
            <a:ext cx="5435600" cy="701040"/>
            <a:chOff x="1295608" y="3329152"/>
            <a:chExt cx="5435600" cy="701040"/>
          </a:xfrm>
        </p:grpSpPr>
        <p:sp>
          <p:nvSpPr>
            <p:cNvPr id="5" name="object 5"/>
            <p:cNvSpPr/>
            <p:nvPr/>
          </p:nvSpPr>
          <p:spPr>
            <a:xfrm>
              <a:off x="1314805" y="3335464"/>
              <a:ext cx="5416550" cy="694690"/>
            </a:xfrm>
            <a:custGeom>
              <a:avLst/>
              <a:gdLst/>
              <a:ahLst/>
              <a:cxnLst/>
              <a:rect l="l" t="t" r="r" b="b"/>
              <a:pathLst>
                <a:path w="5416550" h="694689">
                  <a:moveTo>
                    <a:pt x="5415978" y="26924"/>
                  </a:moveTo>
                  <a:lnTo>
                    <a:pt x="5415280" y="19342"/>
                  </a:lnTo>
                  <a:lnTo>
                    <a:pt x="5413184" y="12319"/>
                  </a:lnTo>
                  <a:lnTo>
                    <a:pt x="5409692" y="5867"/>
                  </a:lnTo>
                  <a:lnTo>
                    <a:pt x="5404815" y="0"/>
                  </a:lnTo>
                  <a:lnTo>
                    <a:pt x="5398071" y="6743"/>
                  </a:lnTo>
                  <a:lnTo>
                    <a:pt x="5403647" y="12319"/>
                  </a:lnTo>
                  <a:lnTo>
                    <a:pt x="5406453" y="19062"/>
                  </a:lnTo>
                  <a:lnTo>
                    <a:pt x="5406453" y="664197"/>
                  </a:lnTo>
                  <a:lnTo>
                    <a:pt x="5403647" y="670941"/>
                  </a:lnTo>
                  <a:lnTo>
                    <a:pt x="5398541" y="676046"/>
                  </a:lnTo>
                  <a:lnTo>
                    <a:pt x="5398274" y="676325"/>
                  </a:lnTo>
                  <a:lnTo>
                    <a:pt x="5398071" y="676529"/>
                  </a:lnTo>
                  <a:lnTo>
                    <a:pt x="5392902" y="681951"/>
                  </a:lnTo>
                  <a:lnTo>
                    <a:pt x="5386006" y="684911"/>
                  </a:lnTo>
                  <a:lnTo>
                    <a:pt x="18948" y="684911"/>
                  </a:lnTo>
                  <a:lnTo>
                    <a:pt x="18948" y="684669"/>
                  </a:lnTo>
                  <a:lnTo>
                    <a:pt x="0" y="689406"/>
                  </a:lnTo>
                  <a:lnTo>
                    <a:pt x="5867" y="692772"/>
                  </a:lnTo>
                  <a:lnTo>
                    <a:pt x="12166" y="694436"/>
                  </a:lnTo>
                  <a:lnTo>
                    <a:pt x="5377853" y="694436"/>
                  </a:lnTo>
                  <a:lnTo>
                    <a:pt x="5385625" y="693712"/>
                  </a:lnTo>
                  <a:lnTo>
                    <a:pt x="5392801" y="691527"/>
                  </a:lnTo>
                  <a:lnTo>
                    <a:pt x="5399354" y="687882"/>
                  </a:lnTo>
                  <a:lnTo>
                    <a:pt x="5402808" y="684911"/>
                  </a:lnTo>
                  <a:lnTo>
                    <a:pt x="5404764" y="683234"/>
                  </a:lnTo>
                  <a:lnTo>
                    <a:pt x="5405044" y="683006"/>
                  </a:lnTo>
                  <a:lnTo>
                    <a:pt x="5405285" y="682790"/>
                  </a:lnTo>
                  <a:lnTo>
                    <a:pt x="5409692" y="677392"/>
                  </a:lnTo>
                  <a:lnTo>
                    <a:pt x="5413184" y="670941"/>
                  </a:lnTo>
                  <a:lnTo>
                    <a:pt x="5415280" y="663905"/>
                  </a:lnTo>
                  <a:lnTo>
                    <a:pt x="5415978" y="656323"/>
                  </a:lnTo>
                  <a:lnTo>
                    <a:pt x="5415978" y="26924"/>
                  </a:lnTo>
                  <a:close/>
                </a:path>
              </a:pathLst>
            </a:custGeom>
            <a:solidFill>
              <a:srgbClr val="0FC6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295608" y="3329152"/>
              <a:ext cx="38735" cy="695960"/>
            </a:xfrm>
            <a:custGeom>
              <a:avLst/>
              <a:gdLst/>
              <a:ahLst/>
              <a:cxnLst/>
              <a:rect l="l" t="t" r="r" b="b"/>
              <a:pathLst>
                <a:path w="38734" h="695960">
                  <a:moveTo>
                    <a:pt x="19489" y="695871"/>
                  </a:moveTo>
                  <a:lnTo>
                    <a:pt x="10962" y="689696"/>
                  </a:lnTo>
                  <a:lnTo>
                    <a:pt x="4870" y="682091"/>
                  </a:lnTo>
                  <a:lnTo>
                    <a:pt x="1213" y="673057"/>
                  </a:lnTo>
                  <a:lnTo>
                    <a:pt x="0" y="662640"/>
                  </a:lnTo>
                  <a:lnTo>
                    <a:pt x="0" y="33217"/>
                  </a:lnTo>
                  <a:lnTo>
                    <a:pt x="1213" y="22808"/>
                  </a:lnTo>
                  <a:lnTo>
                    <a:pt x="4870" y="13777"/>
                  </a:lnTo>
                  <a:lnTo>
                    <a:pt x="10962" y="6173"/>
                  </a:lnTo>
                  <a:lnTo>
                    <a:pt x="19489" y="0"/>
                  </a:lnTo>
                  <a:lnTo>
                    <a:pt x="38145" y="4660"/>
                  </a:lnTo>
                  <a:lnTo>
                    <a:pt x="38145" y="691210"/>
                  </a:lnTo>
                  <a:lnTo>
                    <a:pt x="19489" y="695871"/>
                  </a:lnTo>
                  <a:close/>
                </a:path>
              </a:pathLst>
            </a:custGeom>
            <a:solidFill>
              <a:srgbClr val="C4C5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1314805" y="5107400"/>
            <a:ext cx="5405755" cy="18415"/>
          </a:xfrm>
          <a:custGeom>
            <a:avLst/>
            <a:gdLst/>
            <a:ahLst/>
            <a:cxnLst/>
            <a:rect l="l" t="t" r="r" b="b"/>
            <a:pathLst>
              <a:path w="5405755" h="18414">
                <a:moveTo>
                  <a:pt x="18948" y="9771"/>
                </a:moveTo>
                <a:lnTo>
                  <a:pt x="0" y="5034"/>
                </a:lnTo>
                <a:lnTo>
                  <a:pt x="5867" y="1682"/>
                </a:lnTo>
                <a:lnTo>
                  <a:pt x="12153" y="0"/>
                </a:lnTo>
                <a:lnTo>
                  <a:pt x="5377915" y="0"/>
                </a:lnTo>
                <a:lnTo>
                  <a:pt x="5385634" y="721"/>
                </a:lnTo>
                <a:lnTo>
                  <a:pt x="5392805" y="2907"/>
                </a:lnTo>
                <a:lnTo>
                  <a:pt x="5399355" y="6550"/>
                </a:lnTo>
                <a:lnTo>
                  <a:pt x="5402819" y="9530"/>
                </a:lnTo>
                <a:lnTo>
                  <a:pt x="18948" y="9530"/>
                </a:lnTo>
                <a:lnTo>
                  <a:pt x="18948" y="9771"/>
                </a:lnTo>
                <a:close/>
              </a:path>
              <a:path w="5405755" h="18414">
                <a:moveTo>
                  <a:pt x="5398541" y="18395"/>
                </a:moveTo>
                <a:lnTo>
                  <a:pt x="5392902" y="12489"/>
                </a:lnTo>
                <a:lnTo>
                  <a:pt x="5386006" y="9530"/>
                </a:lnTo>
                <a:lnTo>
                  <a:pt x="5402819" y="9530"/>
                </a:lnTo>
                <a:lnTo>
                  <a:pt x="5405285" y="11651"/>
                </a:lnTo>
                <a:lnTo>
                  <a:pt x="5398541" y="18395"/>
                </a:lnTo>
                <a:close/>
              </a:path>
            </a:pathLst>
          </a:custGeom>
          <a:solidFill>
            <a:srgbClr val="0FC65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1295608" y="5112270"/>
            <a:ext cx="5435600" cy="701040"/>
            <a:chOff x="1295608" y="5112270"/>
            <a:chExt cx="5435600" cy="701040"/>
          </a:xfrm>
        </p:grpSpPr>
        <p:sp>
          <p:nvSpPr>
            <p:cNvPr id="9" name="object 9"/>
            <p:cNvSpPr/>
            <p:nvPr/>
          </p:nvSpPr>
          <p:spPr>
            <a:xfrm>
              <a:off x="1314805" y="5118582"/>
              <a:ext cx="5416550" cy="694690"/>
            </a:xfrm>
            <a:custGeom>
              <a:avLst/>
              <a:gdLst/>
              <a:ahLst/>
              <a:cxnLst/>
              <a:rect l="l" t="t" r="r" b="b"/>
              <a:pathLst>
                <a:path w="5416550" h="694689">
                  <a:moveTo>
                    <a:pt x="5415978" y="26936"/>
                  </a:moveTo>
                  <a:lnTo>
                    <a:pt x="5415280" y="19354"/>
                  </a:lnTo>
                  <a:lnTo>
                    <a:pt x="5413184" y="12331"/>
                  </a:lnTo>
                  <a:lnTo>
                    <a:pt x="5409692" y="5867"/>
                  </a:lnTo>
                  <a:lnTo>
                    <a:pt x="5404815" y="0"/>
                  </a:lnTo>
                  <a:lnTo>
                    <a:pt x="5398071" y="6743"/>
                  </a:lnTo>
                  <a:lnTo>
                    <a:pt x="5403647" y="12319"/>
                  </a:lnTo>
                  <a:lnTo>
                    <a:pt x="5406453" y="19075"/>
                  </a:lnTo>
                  <a:lnTo>
                    <a:pt x="5406453" y="664210"/>
                  </a:lnTo>
                  <a:lnTo>
                    <a:pt x="5403659" y="670941"/>
                  </a:lnTo>
                  <a:lnTo>
                    <a:pt x="5398541" y="676059"/>
                  </a:lnTo>
                  <a:lnTo>
                    <a:pt x="5398071" y="676541"/>
                  </a:lnTo>
                  <a:lnTo>
                    <a:pt x="5392902" y="681964"/>
                  </a:lnTo>
                  <a:lnTo>
                    <a:pt x="5386006" y="684911"/>
                  </a:lnTo>
                  <a:lnTo>
                    <a:pt x="18948" y="684911"/>
                  </a:lnTo>
                  <a:lnTo>
                    <a:pt x="18948" y="684669"/>
                  </a:lnTo>
                  <a:lnTo>
                    <a:pt x="0" y="689406"/>
                  </a:lnTo>
                  <a:lnTo>
                    <a:pt x="5867" y="692772"/>
                  </a:lnTo>
                  <a:lnTo>
                    <a:pt x="12179" y="694448"/>
                  </a:lnTo>
                  <a:lnTo>
                    <a:pt x="5377840" y="694448"/>
                  </a:lnTo>
                  <a:lnTo>
                    <a:pt x="5385625" y="693712"/>
                  </a:lnTo>
                  <a:lnTo>
                    <a:pt x="5392801" y="691527"/>
                  </a:lnTo>
                  <a:lnTo>
                    <a:pt x="5399354" y="687895"/>
                  </a:lnTo>
                  <a:lnTo>
                    <a:pt x="5402821" y="684911"/>
                  </a:lnTo>
                  <a:lnTo>
                    <a:pt x="5404777" y="683247"/>
                  </a:lnTo>
                  <a:lnTo>
                    <a:pt x="5405005" y="683044"/>
                  </a:lnTo>
                  <a:lnTo>
                    <a:pt x="5405285" y="682802"/>
                  </a:lnTo>
                  <a:lnTo>
                    <a:pt x="5409692" y="677392"/>
                  </a:lnTo>
                  <a:lnTo>
                    <a:pt x="5413184" y="670953"/>
                  </a:lnTo>
                  <a:lnTo>
                    <a:pt x="5415280" y="663917"/>
                  </a:lnTo>
                  <a:lnTo>
                    <a:pt x="5415978" y="656336"/>
                  </a:lnTo>
                  <a:lnTo>
                    <a:pt x="5415978" y="26936"/>
                  </a:lnTo>
                  <a:close/>
                </a:path>
              </a:pathLst>
            </a:custGeom>
            <a:solidFill>
              <a:srgbClr val="0FC6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295608" y="5112270"/>
              <a:ext cx="38735" cy="695960"/>
            </a:xfrm>
            <a:custGeom>
              <a:avLst/>
              <a:gdLst/>
              <a:ahLst/>
              <a:cxnLst/>
              <a:rect l="l" t="t" r="r" b="b"/>
              <a:pathLst>
                <a:path w="38734" h="695960">
                  <a:moveTo>
                    <a:pt x="19489" y="695871"/>
                  </a:moveTo>
                  <a:lnTo>
                    <a:pt x="10962" y="689698"/>
                  </a:lnTo>
                  <a:lnTo>
                    <a:pt x="4870" y="682097"/>
                  </a:lnTo>
                  <a:lnTo>
                    <a:pt x="1213" y="673068"/>
                  </a:lnTo>
                  <a:lnTo>
                    <a:pt x="0" y="662653"/>
                  </a:lnTo>
                  <a:lnTo>
                    <a:pt x="0" y="33230"/>
                  </a:lnTo>
                  <a:lnTo>
                    <a:pt x="1213" y="22815"/>
                  </a:lnTo>
                  <a:lnTo>
                    <a:pt x="4870" y="13784"/>
                  </a:lnTo>
                  <a:lnTo>
                    <a:pt x="10962" y="6179"/>
                  </a:lnTo>
                  <a:lnTo>
                    <a:pt x="19489" y="0"/>
                  </a:lnTo>
                  <a:lnTo>
                    <a:pt x="38145" y="4660"/>
                  </a:lnTo>
                  <a:lnTo>
                    <a:pt x="38145" y="691210"/>
                  </a:lnTo>
                  <a:lnTo>
                    <a:pt x="19489" y="695871"/>
                  </a:lnTo>
                  <a:close/>
                </a:path>
              </a:pathLst>
            </a:custGeom>
            <a:solidFill>
              <a:srgbClr val="C4C5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235231" y="527237"/>
            <a:ext cx="5556250" cy="72764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5"/>
              </a:spcBef>
            </a:pPr>
            <a:r>
              <a:rPr sz="1850" spc="105" dirty="0">
                <a:latin typeface="Trebuchet MS"/>
                <a:cs typeface="Trebuchet MS"/>
              </a:rPr>
              <a:t>Log </a:t>
            </a:r>
            <a:r>
              <a:rPr sz="1850" spc="35" dirty="0">
                <a:latin typeface="Trebuchet MS"/>
                <a:cs typeface="Trebuchet MS"/>
              </a:rPr>
              <a:t>into </a:t>
            </a:r>
            <a:r>
              <a:rPr sz="1850" spc="90" dirty="0">
                <a:latin typeface="Trebuchet MS"/>
                <a:cs typeface="Trebuchet MS"/>
              </a:rPr>
              <a:t>new </a:t>
            </a:r>
            <a:r>
              <a:rPr sz="1850" spc="55" dirty="0">
                <a:latin typeface="Trebuchet MS"/>
                <a:cs typeface="Trebuchet MS"/>
              </a:rPr>
              <a:t>User </a:t>
            </a:r>
            <a:r>
              <a:rPr sz="1850" spc="20" dirty="0">
                <a:latin typeface="Trebuchet MS"/>
                <a:cs typeface="Trebuchet MS"/>
              </a:rPr>
              <a:t>in</a:t>
            </a:r>
            <a:r>
              <a:rPr sz="1850" spc="-280" dirty="0">
                <a:latin typeface="Trebuchet MS"/>
                <a:cs typeface="Trebuchet MS"/>
              </a:rPr>
              <a:t> </a:t>
            </a:r>
            <a:r>
              <a:rPr sz="1850" spc="125" dirty="0">
                <a:latin typeface="Trebuchet MS"/>
                <a:cs typeface="Trebuchet MS"/>
              </a:rPr>
              <a:t>SQL</a:t>
            </a:r>
            <a:endParaRPr sz="1850">
              <a:latin typeface="Trebuchet MS"/>
              <a:cs typeface="Trebuchet MS"/>
            </a:endParaRPr>
          </a:p>
          <a:p>
            <a:pPr marR="5080" algn="r">
              <a:lnSpc>
                <a:spcPct val="100000"/>
              </a:lnSpc>
              <a:spcBef>
                <a:spcPts val="1310"/>
              </a:spcBef>
              <a:tabLst>
                <a:tab pos="323850" algn="l"/>
                <a:tab pos="827405" algn="l"/>
              </a:tabLst>
            </a:pPr>
            <a:r>
              <a:rPr sz="1250" spc="-525" dirty="0">
                <a:latin typeface="EB Garamond 08"/>
                <a:cs typeface="EB Garamond 08"/>
              </a:rPr>
              <a:t>	</a:t>
            </a:r>
            <a:r>
              <a:rPr sz="1250" spc="-65" dirty="0">
                <a:latin typeface="Times New Roman"/>
                <a:cs typeface="Times New Roman"/>
              </a:rPr>
              <a:t>V</a:t>
            </a:r>
            <a:r>
              <a:rPr sz="1250" spc="10" dirty="0">
                <a:latin typeface="Times New Roman"/>
                <a:cs typeface="Times New Roman"/>
              </a:rPr>
              <a:t>iew</a:t>
            </a:r>
            <a:r>
              <a:rPr sz="1250" dirty="0">
                <a:latin typeface="Times New Roman"/>
                <a:cs typeface="Times New Roman"/>
              </a:rPr>
              <a:t>	</a:t>
            </a:r>
            <a:r>
              <a:rPr sz="1250" spc="10" dirty="0">
                <a:latin typeface="Times New Roman"/>
                <a:cs typeface="Times New Roman"/>
              </a:rPr>
              <a:t>6</a:t>
            </a:r>
            <a:endParaRPr sz="12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200">
              <a:latin typeface="Times New Roman"/>
              <a:cs typeface="Times New Roman"/>
            </a:endParaRPr>
          </a:p>
          <a:p>
            <a:pPr marL="12700" marR="6350" algn="just">
              <a:lnSpc>
                <a:spcPct val="123500"/>
              </a:lnSpc>
            </a:pPr>
            <a:r>
              <a:rPr sz="1250" spc="10" dirty="0">
                <a:latin typeface="Georgia"/>
                <a:cs typeface="Georgia"/>
              </a:rPr>
              <a:t>In this section </a:t>
            </a:r>
            <a:r>
              <a:rPr sz="1250" spc="15" dirty="0">
                <a:latin typeface="Georgia"/>
                <a:cs typeface="Georgia"/>
              </a:rPr>
              <a:t>we </a:t>
            </a:r>
            <a:r>
              <a:rPr sz="1250" spc="10" dirty="0">
                <a:latin typeface="Georgia"/>
                <a:cs typeface="Georgia"/>
              </a:rPr>
              <a:t>are going to teach you </a:t>
            </a:r>
            <a:r>
              <a:rPr sz="1250" spc="15" dirty="0">
                <a:latin typeface="Georgia"/>
                <a:cs typeface="Georgia"/>
              </a:rPr>
              <a:t>how </a:t>
            </a:r>
            <a:r>
              <a:rPr sz="1250" spc="10" dirty="0">
                <a:latin typeface="Georgia"/>
                <a:cs typeface="Georgia"/>
              </a:rPr>
              <a:t>to connect to your newly  created user. In </a:t>
            </a:r>
            <a:r>
              <a:rPr sz="1250" spc="15" dirty="0">
                <a:latin typeface="Georgia"/>
                <a:cs typeface="Georgia"/>
              </a:rPr>
              <a:t>my </a:t>
            </a:r>
            <a:r>
              <a:rPr sz="1250" spc="10" dirty="0">
                <a:latin typeface="Georgia"/>
                <a:cs typeface="Georgia"/>
              </a:rPr>
              <a:t>case the user </a:t>
            </a:r>
            <a:r>
              <a:rPr sz="1250" spc="15" dirty="0">
                <a:latin typeface="Georgia"/>
                <a:cs typeface="Georgia"/>
              </a:rPr>
              <a:t>name </a:t>
            </a:r>
            <a:r>
              <a:rPr sz="1250" spc="5" dirty="0">
                <a:latin typeface="Georgia"/>
                <a:cs typeface="Georgia"/>
              </a:rPr>
              <a:t>is </a:t>
            </a:r>
            <a:r>
              <a:rPr sz="1150" spc="80" dirty="0">
                <a:latin typeface="Arial"/>
                <a:cs typeface="Arial"/>
              </a:rPr>
              <a:t>atnylaUser </a:t>
            </a:r>
            <a:r>
              <a:rPr sz="1250" spc="10" dirty="0">
                <a:latin typeface="Georgia"/>
                <a:cs typeface="Georgia"/>
              </a:rPr>
              <a:t>and the password  </a:t>
            </a:r>
            <a:r>
              <a:rPr sz="1150" spc="35" dirty="0">
                <a:latin typeface="Arial"/>
                <a:cs typeface="Arial"/>
              </a:rPr>
              <a:t>rumman_ansari. </a:t>
            </a:r>
            <a:r>
              <a:rPr sz="1250" spc="5" dirty="0">
                <a:latin typeface="Georgia"/>
                <a:cs typeface="Georgia"/>
              </a:rPr>
              <a:t>If </a:t>
            </a:r>
            <a:r>
              <a:rPr sz="1250" spc="10" dirty="0">
                <a:latin typeface="Georgia"/>
                <a:cs typeface="Georgia"/>
              </a:rPr>
              <a:t>you don't </a:t>
            </a:r>
            <a:r>
              <a:rPr sz="1250" spc="15" dirty="0">
                <a:latin typeface="Georgia"/>
                <a:cs typeface="Georgia"/>
              </a:rPr>
              <a:t>know how </a:t>
            </a:r>
            <a:r>
              <a:rPr sz="1250" spc="10" dirty="0">
                <a:latin typeface="Georgia"/>
                <a:cs typeface="Georgia"/>
              </a:rPr>
              <a:t>to create a </a:t>
            </a:r>
            <a:r>
              <a:rPr sz="1250" spc="15" dirty="0">
                <a:latin typeface="Georgia"/>
                <a:cs typeface="Georgia"/>
              </a:rPr>
              <a:t>new </a:t>
            </a:r>
            <a:r>
              <a:rPr sz="1250" spc="10" dirty="0">
                <a:latin typeface="Georgia"/>
                <a:cs typeface="Georgia"/>
              </a:rPr>
              <a:t>user see previous  tutorials.</a:t>
            </a:r>
            <a:endParaRPr sz="1250">
              <a:latin typeface="Georgia"/>
              <a:cs typeface="Georgia"/>
            </a:endParaRPr>
          </a:p>
          <a:p>
            <a:pPr marL="12700" algn="just">
              <a:lnSpc>
                <a:spcPct val="100000"/>
              </a:lnSpc>
              <a:spcBef>
                <a:spcPts val="680"/>
              </a:spcBef>
            </a:pPr>
            <a:r>
              <a:rPr sz="1250" spc="10" dirty="0">
                <a:latin typeface="Georgia"/>
                <a:cs typeface="Georgia"/>
              </a:rPr>
              <a:t>Below </a:t>
            </a:r>
            <a:r>
              <a:rPr sz="1250" spc="5" dirty="0">
                <a:latin typeface="Georgia"/>
                <a:cs typeface="Georgia"/>
              </a:rPr>
              <a:t>is </a:t>
            </a:r>
            <a:r>
              <a:rPr sz="1250" spc="10" dirty="0">
                <a:latin typeface="Georgia"/>
                <a:cs typeface="Georgia"/>
              </a:rPr>
              <a:t>our query to connect with our newly created</a:t>
            </a:r>
            <a:r>
              <a:rPr sz="1250" spc="-25" dirty="0">
                <a:latin typeface="Georgia"/>
                <a:cs typeface="Georgia"/>
              </a:rPr>
              <a:t> </a:t>
            </a:r>
            <a:r>
              <a:rPr sz="1250" spc="10" dirty="0">
                <a:latin typeface="Georgia"/>
                <a:cs typeface="Georgia"/>
              </a:rPr>
              <a:t>user.</a:t>
            </a:r>
            <a:endParaRPr sz="125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850">
              <a:latin typeface="Georgia"/>
              <a:cs typeface="Georgia"/>
            </a:endParaRPr>
          </a:p>
          <a:p>
            <a:pPr marL="12700" algn="just">
              <a:lnSpc>
                <a:spcPct val="100000"/>
              </a:lnSpc>
            </a:pPr>
            <a:r>
              <a:rPr sz="1650" b="1" spc="25" dirty="0">
                <a:latin typeface="Times New Roman"/>
                <a:cs typeface="Times New Roman"/>
              </a:rPr>
              <a:t>SQL</a:t>
            </a:r>
            <a:r>
              <a:rPr sz="1650" b="1" spc="-5" dirty="0">
                <a:latin typeface="Times New Roman"/>
                <a:cs typeface="Times New Roman"/>
              </a:rPr>
              <a:t> </a:t>
            </a:r>
            <a:r>
              <a:rPr sz="1650" b="1" spc="55" dirty="0">
                <a:latin typeface="Times New Roman"/>
                <a:cs typeface="Times New Roman"/>
              </a:rPr>
              <a:t>Query</a:t>
            </a:r>
            <a:endParaRPr sz="1650">
              <a:latin typeface="Times New Roman"/>
              <a:cs typeface="Times New Roman"/>
            </a:endParaRPr>
          </a:p>
          <a:p>
            <a:pPr marL="407034">
              <a:lnSpc>
                <a:spcPct val="100000"/>
              </a:lnSpc>
              <a:spcBef>
                <a:spcPts val="650"/>
              </a:spcBef>
            </a:pPr>
            <a:r>
              <a:rPr sz="1050" spc="-105" dirty="0">
                <a:latin typeface="Arial"/>
                <a:cs typeface="Arial"/>
              </a:rPr>
              <a:t>SQL&gt; </a:t>
            </a:r>
            <a:r>
              <a:rPr sz="1050" spc="50" dirty="0">
                <a:latin typeface="Arial"/>
                <a:cs typeface="Arial"/>
              </a:rPr>
              <a:t>connect</a:t>
            </a:r>
            <a:r>
              <a:rPr sz="1050" spc="60" dirty="0">
                <a:latin typeface="Arial"/>
                <a:cs typeface="Arial"/>
              </a:rPr>
              <a:t> atnylaUser/rumman_ansari;</a:t>
            </a:r>
            <a:endParaRPr sz="1050">
              <a:latin typeface="Arial"/>
              <a:cs typeface="Arial"/>
            </a:endParaRPr>
          </a:p>
          <a:p>
            <a:pPr marL="407034" marR="4406900" indent="-635">
              <a:lnSpc>
                <a:spcPct val="113199"/>
              </a:lnSpc>
            </a:pPr>
            <a:r>
              <a:rPr sz="1050" b="1" spc="-25" dirty="0">
                <a:latin typeface="Arial"/>
                <a:cs typeface="Arial"/>
              </a:rPr>
              <a:t>Connecte</a:t>
            </a:r>
            <a:r>
              <a:rPr sz="1050" b="1" spc="-35" dirty="0">
                <a:latin typeface="Arial"/>
                <a:cs typeface="Arial"/>
              </a:rPr>
              <a:t>d</a:t>
            </a:r>
            <a:r>
              <a:rPr sz="1050" spc="285" dirty="0">
                <a:latin typeface="Arial"/>
                <a:cs typeface="Arial"/>
              </a:rPr>
              <a:t>.  </a:t>
            </a:r>
            <a:r>
              <a:rPr sz="1050" spc="-105" dirty="0">
                <a:latin typeface="Arial"/>
                <a:cs typeface="Arial"/>
              </a:rPr>
              <a:t>SQL&gt;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300">
              <a:latin typeface="Arial"/>
              <a:cs typeface="Arial"/>
            </a:endParaRPr>
          </a:p>
          <a:p>
            <a:pPr marL="12700" marR="6985" algn="just">
              <a:lnSpc>
                <a:spcPct val="120100"/>
              </a:lnSpc>
            </a:pPr>
            <a:r>
              <a:rPr sz="1250" spc="15" dirty="0">
                <a:latin typeface="Georgia"/>
                <a:cs typeface="Georgia"/>
              </a:rPr>
              <a:t>Now </a:t>
            </a:r>
            <a:r>
              <a:rPr sz="1250" spc="10" dirty="0">
                <a:latin typeface="Georgia"/>
                <a:cs typeface="Georgia"/>
              </a:rPr>
              <a:t>I </a:t>
            </a:r>
            <a:r>
              <a:rPr sz="1250" spc="15" dirty="0">
                <a:latin typeface="Georgia"/>
                <a:cs typeface="Georgia"/>
              </a:rPr>
              <a:t>am </a:t>
            </a:r>
            <a:r>
              <a:rPr sz="1250" spc="10" dirty="0">
                <a:latin typeface="Georgia"/>
                <a:cs typeface="Georgia"/>
              </a:rPr>
              <a:t>connected to </a:t>
            </a:r>
            <a:r>
              <a:rPr sz="1250" spc="15" dirty="0">
                <a:latin typeface="Georgia"/>
                <a:cs typeface="Georgia"/>
              </a:rPr>
              <a:t>my </a:t>
            </a:r>
            <a:r>
              <a:rPr sz="1250" spc="10" dirty="0">
                <a:latin typeface="Georgia"/>
                <a:cs typeface="Georgia"/>
              </a:rPr>
              <a:t>user. </a:t>
            </a:r>
            <a:r>
              <a:rPr sz="1250" spc="5" dirty="0">
                <a:latin typeface="Georgia"/>
                <a:cs typeface="Georgia"/>
              </a:rPr>
              <a:t>If </a:t>
            </a:r>
            <a:r>
              <a:rPr sz="1250" spc="10" dirty="0">
                <a:latin typeface="Georgia"/>
                <a:cs typeface="Georgia"/>
              </a:rPr>
              <a:t>you want to cross check whether you are  connected or not run the below</a:t>
            </a:r>
            <a:r>
              <a:rPr sz="1250" spc="-25" dirty="0">
                <a:latin typeface="Georgia"/>
                <a:cs typeface="Georgia"/>
              </a:rPr>
              <a:t> </a:t>
            </a:r>
            <a:r>
              <a:rPr sz="1250" spc="10" dirty="0">
                <a:latin typeface="Georgia"/>
                <a:cs typeface="Georgia"/>
              </a:rPr>
              <a:t>query.</a:t>
            </a:r>
            <a:endParaRPr sz="125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850">
              <a:latin typeface="Georgia"/>
              <a:cs typeface="Georgia"/>
            </a:endParaRPr>
          </a:p>
          <a:p>
            <a:pPr marL="12700" algn="just">
              <a:lnSpc>
                <a:spcPct val="100000"/>
              </a:lnSpc>
              <a:spcBef>
                <a:spcPts val="5"/>
              </a:spcBef>
            </a:pPr>
            <a:r>
              <a:rPr sz="1650" b="1" spc="25" dirty="0">
                <a:latin typeface="Times New Roman"/>
                <a:cs typeface="Times New Roman"/>
              </a:rPr>
              <a:t>SQL</a:t>
            </a:r>
            <a:r>
              <a:rPr sz="1650" b="1" spc="-5" dirty="0">
                <a:latin typeface="Times New Roman"/>
                <a:cs typeface="Times New Roman"/>
              </a:rPr>
              <a:t> </a:t>
            </a:r>
            <a:r>
              <a:rPr sz="1650" b="1" spc="55" dirty="0">
                <a:latin typeface="Times New Roman"/>
                <a:cs typeface="Times New Roman"/>
              </a:rPr>
              <a:t>Query</a:t>
            </a:r>
            <a:endParaRPr sz="1650">
              <a:latin typeface="Times New Roman"/>
              <a:cs typeface="Times New Roman"/>
            </a:endParaRPr>
          </a:p>
          <a:p>
            <a:pPr marL="407034" marR="3634740">
              <a:lnSpc>
                <a:spcPct val="113199"/>
              </a:lnSpc>
              <a:spcBef>
                <a:spcPts val="480"/>
              </a:spcBef>
            </a:pPr>
            <a:r>
              <a:rPr sz="1050" spc="-105" dirty="0">
                <a:latin typeface="Arial"/>
                <a:cs typeface="Arial"/>
              </a:rPr>
              <a:t>SQL&gt; </a:t>
            </a:r>
            <a:r>
              <a:rPr sz="1050" spc="-240" dirty="0">
                <a:latin typeface="Arial"/>
                <a:cs typeface="Arial"/>
              </a:rPr>
              <a:t>SHOW </a:t>
            </a:r>
            <a:r>
              <a:rPr sz="1050" spc="110" dirty="0">
                <a:latin typeface="Arial"/>
                <a:cs typeface="Arial"/>
              </a:rPr>
              <a:t>user;  </a:t>
            </a:r>
            <a:r>
              <a:rPr sz="1050" spc="-155" dirty="0">
                <a:latin typeface="Arial"/>
                <a:cs typeface="Arial"/>
              </a:rPr>
              <a:t>USER </a:t>
            </a:r>
            <a:r>
              <a:rPr sz="1050" b="1" spc="140" dirty="0">
                <a:latin typeface="Arial"/>
                <a:cs typeface="Arial"/>
              </a:rPr>
              <a:t>is </a:t>
            </a:r>
            <a:r>
              <a:rPr sz="1050" spc="-70" dirty="0">
                <a:latin typeface="Arial"/>
                <a:cs typeface="Arial"/>
              </a:rPr>
              <a:t>"ATNYLAUSER"  </a:t>
            </a:r>
            <a:r>
              <a:rPr sz="1050" spc="-105" dirty="0">
                <a:latin typeface="Arial"/>
                <a:cs typeface="Arial"/>
              </a:rPr>
              <a:t>SQL&gt;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00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  <a:spcBef>
                <a:spcPts val="695"/>
              </a:spcBef>
            </a:pPr>
            <a:r>
              <a:rPr sz="1250" spc="10" dirty="0">
                <a:latin typeface="Georgia"/>
                <a:cs typeface="Georgia"/>
              </a:rPr>
              <a:t>So here </a:t>
            </a:r>
            <a:r>
              <a:rPr sz="1250" spc="5" dirty="0">
                <a:latin typeface="Georgia"/>
                <a:cs typeface="Georgia"/>
              </a:rPr>
              <a:t>it is, </a:t>
            </a:r>
            <a:r>
              <a:rPr sz="1250" spc="15" dirty="0">
                <a:latin typeface="Georgia"/>
                <a:cs typeface="Georgia"/>
              </a:rPr>
              <a:t>we </a:t>
            </a:r>
            <a:r>
              <a:rPr sz="1250" spc="10" dirty="0">
                <a:latin typeface="Georgia"/>
                <a:cs typeface="Georgia"/>
              </a:rPr>
              <a:t>are connected with our user:</a:t>
            </a:r>
            <a:r>
              <a:rPr sz="1250" spc="265" dirty="0">
                <a:latin typeface="Georgia"/>
                <a:cs typeface="Georgia"/>
              </a:rPr>
              <a:t> </a:t>
            </a:r>
            <a:r>
              <a:rPr sz="1150" spc="80" dirty="0">
                <a:latin typeface="Arial"/>
                <a:cs typeface="Arial"/>
              </a:rPr>
              <a:t>atnylaUser</a:t>
            </a:r>
            <a:endParaRPr sz="1150">
              <a:latin typeface="Arial"/>
              <a:cs typeface="Arial"/>
            </a:endParaRPr>
          </a:p>
          <a:p>
            <a:pPr marL="12700" marR="6350" algn="just">
              <a:lnSpc>
                <a:spcPct val="120100"/>
              </a:lnSpc>
              <a:spcBef>
                <a:spcPts val="450"/>
              </a:spcBef>
            </a:pPr>
            <a:r>
              <a:rPr sz="1250" spc="10" dirty="0">
                <a:latin typeface="Georgia"/>
                <a:cs typeface="Georgia"/>
              </a:rPr>
              <a:t>Hey, </a:t>
            </a:r>
            <a:r>
              <a:rPr sz="1250" spc="15" dirty="0">
                <a:latin typeface="Georgia"/>
                <a:cs typeface="Georgia"/>
              </a:rPr>
              <a:t>Now we </a:t>
            </a:r>
            <a:r>
              <a:rPr sz="1250" spc="10" dirty="0">
                <a:latin typeface="Georgia"/>
                <a:cs typeface="Georgia"/>
              </a:rPr>
              <a:t>are ready to create your </a:t>
            </a:r>
            <a:r>
              <a:rPr sz="1250" spc="15" dirty="0">
                <a:latin typeface="Georgia"/>
                <a:cs typeface="Georgia"/>
              </a:rPr>
              <a:t>own </a:t>
            </a:r>
            <a:r>
              <a:rPr sz="1250" spc="10" dirty="0">
                <a:latin typeface="Georgia"/>
                <a:cs typeface="Georgia"/>
              </a:rPr>
              <a:t>database inside our </a:t>
            </a:r>
            <a:r>
              <a:rPr sz="1250" spc="15" dirty="0">
                <a:latin typeface="Georgia"/>
                <a:cs typeface="Georgia"/>
              </a:rPr>
              <a:t>own </a:t>
            </a:r>
            <a:r>
              <a:rPr sz="1250" spc="10" dirty="0">
                <a:latin typeface="Georgia"/>
                <a:cs typeface="Georgia"/>
              </a:rPr>
              <a:t>user. So I  think you areaready to create a </a:t>
            </a:r>
            <a:r>
              <a:rPr sz="1250" spc="15" dirty="0">
                <a:latin typeface="Georgia"/>
                <a:cs typeface="Georgia"/>
              </a:rPr>
              <a:t>new </a:t>
            </a:r>
            <a:r>
              <a:rPr sz="1250" spc="10" dirty="0">
                <a:latin typeface="Georgia"/>
                <a:cs typeface="Georgia"/>
              </a:rPr>
              <a:t>database. </a:t>
            </a:r>
            <a:r>
              <a:rPr sz="1250" spc="15" dirty="0">
                <a:latin typeface="Georgia"/>
                <a:cs typeface="Georgia"/>
              </a:rPr>
              <a:t>To </a:t>
            </a:r>
            <a:r>
              <a:rPr sz="1250" spc="10" dirty="0">
                <a:latin typeface="Georgia"/>
                <a:cs typeface="Georgia"/>
              </a:rPr>
              <a:t>create a </a:t>
            </a:r>
            <a:r>
              <a:rPr sz="1250" spc="15" dirty="0">
                <a:latin typeface="Georgia"/>
                <a:cs typeface="Georgia"/>
              </a:rPr>
              <a:t>new </a:t>
            </a:r>
            <a:r>
              <a:rPr sz="1250" spc="10" dirty="0">
                <a:latin typeface="Georgia"/>
                <a:cs typeface="Georgia"/>
              </a:rPr>
              <a:t>database check  the next</a:t>
            </a:r>
            <a:r>
              <a:rPr sz="1250" spc="-5" dirty="0">
                <a:latin typeface="Georgia"/>
                <a:cs typeface="Georgia"/>
              </a:rPr>
              <a:t> </a:t>
            </a:r>
            <a:r>
              <a:rPr sz="1250" spc="10" dirty="0">
                <a:latin typeface="Georgia"/>
                <a:cs typeface="Georgia"/>
              </a:rPr>
              <a:t>section.</a:t>
            </a:r>
            <a:endParaRPr sz="125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3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</a:pPr>
            <a:r>
              <a:rPr sz="1250" spc="10" dirty="0">
                <a:latin typeface="Comic Sans MS"/>
                <a:cs typeface="Comic Sans MS"/>
              </a:rPr>
              <a:t>©Privacy</a:t>
            </a:r>
            <a:endParaRPr sz="1250">
              <a:latin typeface="Comic Sans MS"/>
              <a:cs typeface="Comic Sans MS"/>
            </a:endParaRPr>
          </a:p>
          <a:p>
            <a:pPr marL="12700" marR="1624330">
              <a:lnSpc>
                <a:spcPct val="145200"/>
              </a:lnSpc>
              <a:spcBef>
                <a:spcPts val="375"/>
              </a:spcBef>
            </a:pPr>
            <a:r>
              <a:rPr sz="1250" spc="10" dirty="0">
                <a:latin typeface="Georgia"/>
                <a:cs typeface="Georgia"/>
              </a:rPr>
              <a:t>Contact information: </a:t>
            </a:r>
            <a:r>
              <a:rPr sz="1250" spc="10" dirty="0">
                <a:latin typeface="Georgia"/>
                <a:cs typeface="Georgia"/>
                <a:hlinkClick r:id="rId2"/>
              </a:rPr>
              <a:t>atnyla (http://www.atnyla.com)</a:t>
            </a:r>
            <a:r>
              <a:rPr sz="1250" spc="10" dirty="0">
                <a:latin typeface="Georgia"/>
                <a:cs typeface="Georgia"/>
              </a:rPr>
              <a:t>.  By: </a:t>
            </a:r>
            <a:r>
              <a:rPr sz="1250" spc="15" dirty="0">
                <a:latin typeface="Georgia"/>
                <a:cs typeface="Georgia"/>
                <a:hlinkClick r:id="rId3"/>
              </a:rPr>
              <a:t>Rumman </a:t>
            </a:r>
            <a:r>
              <a:rPr sz="1250" spc="10" dirty="0">
                <a:latin typeface="Georgia"/>
                <a:cs typeface="Georgia"/>
                <a:hlinkClick r:id="rId3"/>
              </a:rPr>
              <a:t>Ansari</a:t>
            </a:r>
            <a:r>
              <a:rPr sz="1250" dirty="0">
                <a:latin typeface="Georgia"/>
                <a:cs typeface="Georgia"/>
                <a:hlinkClick r:id="rId3"/>
              </a:rPr>
              <a:t> </a:t>
            </a:r>
            <a:r>
              <a:rPr sz="1250" spc="10" dirty="0">
                <a:latin typeface="Georgia"/>
                <a:cs typeface="Georgia"/>
                <a:hlinkClick r:id="rId3"/>
              </a:rPr>
              <a:t>(http://www.atnyla.com/tuition)</a:t>
            </a:r>
            <a:r>
              <a:rPr sz="1250" spc="10" dirty="0">
                <a:latin typeface="Georgia"/>
                <a:cs typeface="Georgia"/>
              </a:rPr>
              <a:t>.</a:t>
            </a:r>
            <a:endParaRPr sz="125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47931" y="1340912"/>
            <a:ext cx="5530850" cy="10160"/>
          </a:xfrm>
          <a:custGeom>
            <a:avLst/>
            <a:gdLst/>
            <a:ahLst/>
            <a:cxnLst/>
            <a:rect l="l" t="t" r="r" b="b"/>
            <a:pathLst>
              <a:path w="5530850" h="10159">
                <a:moveTo>
                  <a:pt x="5530539" y="9535"/>
                </a:moveTo>
                <a:lnTo>
                  <a:pt x="0" y="9535"/>
                </a:lnTo>
                <a:lnTo>
                  <a:pt x="0" y="0"/>
                </a:lnTo>
                <a:lnTo>
                  <a:pt x="5530539" y="0"/>
                </a:lnTo>
                <a:lnTo>
                  <a:pt x="5530539" y="9535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14805" y="2380272"/>
            <a:ext cx="5405755" cy="18415"/>
          </a:xfrm>
          <a:custGeom>
            <a:avLst/>
            <a:gdLst/>
            <a:ahLst/>
            <a:cxnLst/>
            <a:rect l="l" t="t" r="r" b="b"/>
            <a:pathLst>
              <a:path w="5405755" h="18414">
                <a:moveTo>
                  <a:pt x="18948" y="9778"/>
                </a:moveTo>
                <a:lnTo>
                  <a:pt x="0" y="5041"/>
                </a:lnTo>
                <a:lnTo>
                  <a:pt x="5867" y="1676"/>
                </a:lnTo>
                <a:lnTo>
                  <a:pt x="12178" y="0"/>
                </a:lnTo>
                <a:lnTo>
                  <a:pt x="5377843" y="0"/>
                </a:lnTo>
                <a:lnTo>
                  <a:pt x="5385634" y="728"/>
                </a:lnTo>
                <a:lnTo>
                  <a:pt x="5392805" y="2912"/>
                </a:lnTo>
                <a:lnTo>
                  <a:pt x="5399355" y="6552"/>
                </a:lnTo>
                <a:lnTo>
                  <a:pt x="5402830" y="9537"/>
                </a:lnTo>
                <a:lnTo>
                  <a:pt x="18948" y="9537"/>
                </a:lnTo>
                <a:lnTo>
                  <a:pt x="18948" y="9778"/>
                </a:lnTo>
                <a:close/>
              </a:path>
              <a:path w="5405755" h="18414">
                <a:moveTo>
                  <a:pt x="5398541" y="18389"/>
                </a:moveTo>
                <a:lnTo>
                  <a:pt x="5392902" y="12483"/>
                </a:lnTo>
                <a:lnTo>
                  <a:pt x="5386006" y="9537"/>
                </a:lnTo>
                <a:lnTo>
                  <a:pt x="5402830" y="9537"/>
                </a:lnTo>
                <a:lnTo>
                  <a:pt x="5405285" y="11645"/>
                </a:lnTo>
                <a:lnTo>
                  <a:pt x="5398541" y="18389"/>
                </a:lnTo>
                <a:close/>
              </a:path>
            </a:pathLst>
          </a:custGeom>
          <a:solidFill>
            <a:srgbClr val="0FC65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1295608" y="2385148"/>
            <a:ext cx="5435600" cy="1425575"/>
            <a:chOff x="1295608" y="2385148"/>
            <a:chExt cx="5435600" cy="1425575"/>
          </a:xfrm>
        </p:grpSpPr>
        <p:sp>
          <p:nvSpPr>
            <p:cNvPr id="5" name="object 5"/>
            <p:cNvSpPr/>
            <p:nvPr/>
          </p:nvSpPr>
          <p:spPr>
            <a:xfrm>
              <a:off x="1314805" y="2391460"/>
              <a:ext cx="5416550" cy="1419225"/>
            </a:xfrm>
            <a:custGeom>
              <a:avLst/>
              <a:gdLst/>
              <a:ahLst/>
              <a:cxnLst/>
              <a:rect l="l" t="t" r="r" b="b"/>
              <a:pathLst>
                <a:path w="5416550" h="1419225">
                  <a:moveTo>
                    <a:pt x="5415978" y="26924"/>
                  </a:moveTo>
                  <a:lnTo>
                    <a:pt x="5415280" y="19342"/>
                  </a:lnTo>
                  <a:lnTo>
                    <a:pt x="5413184" y="12319"/>
                  </a:lnTo>
                  <a:lnTo>
                    <a:pt x="5409692" y="5867"/>
                  </a:lnTo>
                  <a:lnTo>
                    <a:pt x="5404815" y="0"/>
                  </a:lnTo>
                  <a:lnTo>
                    <a:pt x="5398071" y="6743"/>
                  </a:lnTo>
                  <a:lnTo>
                    <a:pt x="5403647" y="12319"/>
                  </a:lnTo>
                  <a:lnTo>
                    <a:pt x="5406453" y="19062"/>
                  </a:lnTo>
                  <a:lnTo>
                    <a:pt x="5406453" y="1388897"/>
                  </a:lnTo>
                  <a:lnTo>
                    <a:pt x="5403659" y="1395628"/>
                  </a:lnTo>
                  <a:lnTo>
                    <a:pt x="5398541" y="1400746"/>
                  </a:lnTo>
                  <a:lnTo>
                    <a:pt x="5398262" y="1401025"/>
                  </a:lnTo>
                  <a:lnTo>
                    <a:pt x="5398071" y="1401216"/>
                  </a:lnTo>
                  <a:lnTo>
                    <a:pt x="5392902" y="1406639"/>
                  </a:lnTo>
                  <a:lnTo>
                    <a:pt x="5386006" y="1409598"/>
                  </a:lnTo>
                  <a:lnTo>
                    <a:pt x="18948" y="1409598"/>
                  </a:lnTo>
                  <a:lnTo>
                    <a:pt x="18948" y="1409357"/>
                  </a:lnTo>
                  <a:lnTo>
                    <a:pt x="0" y="1414094"/>
                  </a:lnTo>
                  <a:lnTo>
                    <a:pt x="5867" y="1417459"/>
                  </a:lnTo>
                  <a:lnTo>
                    <a:pt x="12179" y="1419136"/>
                  </a:lnTo>
                  <a:lnTo>
                    <a:pt x="5377840" y="1419136"/>
                  </a:lnTo>
                  <a:lnTo>
                    <a:pt x="5385625" y="1418399"/>
                  </a:lnTo>
                  <a:lnTo>
                    <a:pt x="5392801" y="1416215"/>
                  </a:lnTo>
                  <a:lnTo>
                    <a:pt x="5399354" y="1412570"/>
                  </a:lnTo>
                  <a:lnTo>
                    <a:pt x="5402808" y="1409598"/>
                  </a:lnTo>
                  <a:lnTo>
                    <a:pt x="5404764" y="1407922"/>
                  </a:lnTo>
                  <a:lnTo>
                    <a:pt x="5405044" y="1407693"/>
                  </a:lnTo>
                  <a:lnTo>
                    <a:pt x="5405285" y="1407477"/>
                  </a:lnTo>
                  <a:lnTo>
                    <a:pt x="5409692" y="1402080"/>
                  </a:lnTo>
                  <a:lnTo>
                    <a:pt x="5413184" y="1395641"/>
                  </a:lnTo>
                  <a:lnTo>
                    <a:pt x="5415280" y="1388605"/>
                  </a:lnTo>
                  <a:lnTo>
                    <a:pt x="5415978" y="1381023"/>
                  </a:lnTo>
                  <a:lnTo>
                    <a:pt x="5415978" y="26924"/>
                  </a:lnTo>
                  <a:close/>
                </a:path>
              </a:pathLst>
            </a:custGeom>
            <a:solidFill>
              <a:srgbClr val="0FC6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295608" y="2385148"/>
              <a:ext cx="38735" cy="1421130"/>
            </a:xfrm>
            <a:custGeom>
              <a:avLst/>
              <a:gdLst/>
              <a:ahLst/>
              <a:cxnLst/>
              <a:rect l="l" t="t" r="r" b="b"/>
              <a:pathLst>
                <a:path w="38734" h="1421129">
                  <a:moveTo>
                    <a:pt x="19489" y="1420558"/>
                  </a:moveTo>
                  <a:lnTo>
                    <a:pt x="10962" y="1414384"/>
                  </a:lnTo>
                  <a:lnTo>
                    <a:pt x="4870" y="1406780"/>
                  </a:lnTo>
                  <a:lnTo>
                    <a:pt x="1213" y="1397750"/>
                  </a:lnTo>
                  <a:lnTo>
                    <a:pt x="0" y="1387340"/>
                  </a:lnTo>
                  <a:lnTo>
                    <a:pt x="0" y="33217"/>
                  </a:lnTo>
                  <a:lnTo>
                    <a:pt x="1213" y="22802"/>
                  </a:lnTo>
                  <a:lnTo>
                    <a:pt x="4870" y="13773"/>
                  </a:lnTo>
                  <a:lnTo>
                    <a:pt x="10962" y="6172"/>
                  </a:lnTo>
                  <a:lnTo>
                    <a:pt x="19489" y="0"/>
                  </a:lnTo>
                  <a:lnTo>
                    <a:pt x="38145" y="4660"/>
                  </a:lnTo>
                  <a:lnTo>
                    <a:pt x="38145" y="1415897"/>
                  </a:lnTo>
                  <a:lnTo>
                    <a:pt x="19489" y="1420558"/>
                  </a:lnTo>
                  <a:close/>
                </a:path>
              </a:pathLst>
            </a:custGeom>
            <a:solidFill>
              <a:srgbClr val="C4C5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1247931" y="4659236"/>
            <a:ext cx="5530850" cy="10160"/>
          </a:xfrm>
          <a:custGeom>
            <a:avLst/>
            <a:gdLst/>
            <a:ahLst/>
            <a:cxnLst/>
            <a:rect l="l" t="t" r="r" b="b"/>
            <a:pathLst>
              <a:path w="5530850" h="10160">
                <a:moveTo>
                  <a:pt x="5530539" y="9535"/>
                </a:moveTo>
                <a:lnTo>
                  <a:pt x="0" y="9535"/>
                </a:lnTo>
                <a:lnTo>
                  <a:pt x="0" y="0"/>
                </a:lnTo>
                <a:lnTo>
                  <a:pt x="5530539" y="0"/>
                </a:lnTo>
                <a:lnTo>
                  <a:pt x="5530539" y="9535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1247931" y="4659236"/>
            <a:ext cx="5530850" cy="829944"/>
            <a:chOff x="1247931" y="4659236"/>
            <a:chExt cx="5530850" cy="829944"/>
          </a:xfrm>
        </p:grpSpPr>
        <p:sp>
          <p:nvSpPr>
            <p:cNvPr id="9" name="object 9"/>
            <p:cNvSpPr/>
            <p:nvPr/>
          </p:nvSpPr>
          <p:spPr>
            <a:xfrm>
              <a:off x="1247927" y="4659248"/>
              <a:ext cx="5530850" cy="829944"/>
            </a:xfrm>
            <a:custGeom>
              <a:avLst/>
              <a:gdLst/>
              <a:ahLst/>
              <a:cxnLst/>
              <a:rect l="l" t="t" r="r" b="b"/>
              <a:pathLst>
                <a:path w="5530850" h="829945">
                  <a:moveTo>
                    <a:pt x="5530532" y="0"/>
                  </a:moveTo>
                  <a:lnTo>
                    <a:pt x="5521007" y="0"/>
                  </a:lnTo>
                  <a:lnTo>
                    <a:pt x="5521007" y="820039"/>
                  </a:lnTo>
                  <a:lnTo>
                    <a:pt x="0" y="820039"/>
                  </a:lnTo>
                  <a:lnTo>
                    <a:pt x="0" y="829576"/>
                  </a:lnTo>
                  <a:lnTo>
                    <a:pt x="5521007" y="829576"/>
                  </a:lnTo>
                  <a:lnTo>
                    <a:pt x="5530532" y="829576"/>
                  </a:lnTo>
                  <a:lnTo>
                    <a:pt x="5530532" y="820039"/>
                  </a:lnTo>
                  <a:lnTo>
                    <a:pt x="5530532" y="0"/>
                  </a:lnTo>
                  <a:close/>
                </a:path>
              </a:pathLst>
            </a:custGeom>
            <a:solidFill>
              <a:srgbClr val="99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247931" y="4659236"/>
              <a:ext cx="48260" cy="829944"/>
            </a:xfrm>
            <a:custGeom>
              <a:avLst/>
              <a:gdLst/>
              <a:ahLst/>
              <a:cxnLst/>
              <a:rect l="l" t="t" r="r" b="b"/>
              <a:pathLst>
                <a:path w="48259" h="829945">
                  <a:moveTo>
                    <a:pt x="0" y="829580"/>
                  </a:moveTo>
                  <a:lnTo>
                    <a:pt x="0" y="0"/>
                  </a:lnTo>
                  <a:lnTo>
                    <a:pt x="47677" y="9535"/>
                  </a:lnTo>
                  <a:lnTo>
                    <a:pt x="47677" y="820045"/>
                  </a:lnTo>
                  <a:lnTo>
                    <a:pt x="0" y="82958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553184" y="4811813"/>
              <a:ext cx="4977765" cy="524510"/>
            </a:xfrm>
            <a:custGeom>
              <a:avLst/>
              <a:gdLst/>
              <a:ahLst/>
              <a:cxnLst/>
              <a:rect l="l" t="t" r="r" b="b"/>
              <a:pathLst>
                <a:path w="4977765" h="524510">
                  <a:moveTo>
                    <a:pt x="4977346" y="38125"/>
                  </a:moveTo>
                  <a:lnTo>
                    <a:pt x="4976660" y="30518"/>
                  </a:lnTo>
                  <a:lnTo>
                    <a:pt x="4974564" y="23482"/>
                  </a:lnTo>
                  <a:lnTo>
                    <a:pt x="4971072" y="17043"/>
                  </a:lnTo>
                  <a:lnTo>
                    <a:pt x="4966614" y="11696"/>
                  </a:lnTo>
                  <a:lnTo>
                    <a:pt x="4966373" y="11417"/>
                  </a:lnTo>
                  <a:lnTo>
                    <a:pt x="4966182" y="11163"/>
                  </a:lnTo>
                  <a:lnTo>
                    <a:pt x="4964201" y="9537"/>
                  </a:lnTo>
                  <a:lnTo>
                    <a:pt x="4960721" y="6540"/>
                  </a:lnTo>
                  <a:lnTo>
                    <a:pt x="4954181" y="2908"/>
                  </a:lnTo>
                  <a:lnTo>
                    <a:pt x="4947005" y="723"/>
                  </a:lnTo>
                  <a:lnTo>
                    <a:pt x="4939233" y="0"/>
                  </a:lnTo>
                  <a:lnTo>
                    <a:pt x="12179" y="0"/>
                  </a:lnTo>
                  <a:lnTo>
                    <a:pt x="5880" y="1676"/>
                  </a:lnTo>
                  <a:lnTo>
                    <a:pt x="0" y="5041"/>
                  </a:lnTo>
                  <a:lnTo>
                    <a:pt x="18948" y="9779"/>
                  </a:lnTo>
                  <a:lnTo>
                    <a:pt x="18948" y="9537"/>
                  </a:lnTo>
                  <a:lnTo>
                    <a:pt x="4947386" y="9537"/>
                  </a:lnTo>
                  <a:lnTo>
                    <a:pt x="4954282" y="12484"/>
                  </a:lnTo>
                  <a:lnTo>
                    <a:pt x="4959439" y="17907"/>
                  </a:lnTo>
                  <a:lnTo>
                    <a:pt x="4959655" y="18122"/>
                  </a:lnTo>
                  <a:lnTo>
                    <a:pt x="4959921" y="18402"/>
                  </a:lnTo>
                  <a:lnTo>
                    <a:pt x="4965039" y="23495"/>
                  </a:lnTo>
                  <a:lnTo>
                    <a:pt x="4967821" y="30226"/>
                  </a:lnTo>
                  <a:lnTo>
                    <a:pt x="4967821" y="494195"/>
                  </a:lnTo>
                  <a:lnTo>
                    <a:pt x="4965027" y="500938"/>
                  </a:lnTo>
                  <a:lnTo>
                    <a:pt x="4959439" y="506526"/>
                  </a:lnTo>
                  <a:lnTo>
                    <a:pt x="4954282" y="511962"/>
                  </a:lnTo>
                  <a:lnTo>
                    <a:pt x="4947386" y="514908"/>
                  </a:lnTo>
                  <a:lnTo>
                    <a:pt x="18948" y="514908"/>
                  </a:lnTo>
                  <a:lnTo>
                    <a:pt x="18948" y="514667"/>
                  </a:lnTo>
                  <a:lnTo>
                    <a:pt x="0" y="519404"/>
                  </a:lnTo>
                  <a:lnTo>
                    <a:pt x="5880" y="522770"/>
                  </a:lnTo>
                  <a:lnTo>
                    <a:pt x="12192" y="524446"/>
                  </a:lnTo>
                  <a:lnTo>
                    <a:pt x="4939220" y="524446"/>
                  </a:lnTo>
                  <a:lnTo>
                    <a:pt x="4947005" y="523709"/>
                  </a:lnTo>
                  <a:lnTo>
                    <a:pt x="4954181" y="521525"/>
                  </a:lnTo>
                  <a:lnTo>
                    <a:pt x="4960721" y="517893"/>
                  </a:lnTo>
                  <a:lnTo>
                    <a:pt x="4964201" y="514908"/>
                  </a:lnTo>
                  <a:lnTo>
                    <a:pt x="4966157" y="513245"/>
                  </a:lnTo>
                  <a:lnTo>
                    <a:pt x="4966309" y="513105"/>
                  </a:lnTo>
                  <a:lnTo>
                    <a:pt x="4966665" y="512800"/>
                  </a:lnTo>
                  <a:lnTo>
                    <a:pt x="4971072" y="507390"/>
                  </a:lnTo>
                  <a:lnTo>
                    <a:pt x="4974564" y="500938"/>
                  </a:lnTo>
                  <a:lnTo>
                    <a:pt x="4976660" y="493915"/>
                  </a:lnTo>
                  <a:lnTo>
                    <a:pt x="4977346" y="486295"/>
                  </a:lnTo>
                  <a:lnTo>
                    <a:pt x="4977346" y="38125"/>
                  </a:lnTo>
                  <a:close/>
                </a:path>
              </a:pathLst>
            </a:custGeom>
            <a:solidFill>
              <a:srgbClr val="0FC6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533994" y="4816677"/>
              <a:ext cx="38735" cy="514984"/>
            </a:xfrm>
            <a:custGeom>
              <a:avLst/>
              <a:gdLst/>
              <a:ahLst/>
              <a:cxnLst/>
              <a:rect l="l" t="t" r="r" b="b"/>
              <a:pathLst>
                <a:path w="38734" h="514985">
                  <a:moveTo>
                    <a:pt x="19481" y="514692"/>
                  </a:moveTo>
                  <a:lnTo>
                    <a:pt x="10956" y="508520"/>
                  </a:lnTo>
                  <a:lnTo>
                    <a:pt x="4868" y="500919"/>
                  </a:lnTo>
                  <a:lnTo>
                    <a:pt x="1217" y="491890"/>
                  </a:lnTo>
                  <a:lnTo>
                    <a:pt x="0" y="481431"/>
                  </a:lnTo>
                  <a:lnTo>
                    <a:pt x="0" y="33261"/>
                  </a:lnTo>
                  <a:lnTo>
                    <a:pt x="1217" y="22802"/>
                  </a:lnTo>
                  <a:lnTo>
                    <a:pt x="4868" y="13773"/>
                  </a:lnTo>
                  <a:lnTo>
                    <a:pt x="10956" y="6172"/>
                  </a:lnTo>
                  <a:lnTo>
                    <a:pt x="19481" y="0"/>
                  </a:lnTo>
                  <a:lnTo>
                    <a:pt x="38138" y="4660"/>
                  </a:lnTo>
                  <a:lnTo>
                    <a:pt x="38138" y="510031"/>
                  </a:lnTo>
                  <a:lnTo>
                    <a:pt x="19481" y="514692"/>
                  </a:lnTo>
                  <a:close/>
                </a:path>
              </a:pathLst>
            </a:custGeom>
            <a:solidFill>
              <a:srgbClr val="C4C5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1314805" y="6337469"/>
            <a:ext cx="5405755" cy="18415"/>
          </a:xfrm>
          <a:custGeom>
            <a:avLst/>
            <a:gdLst/>
            <a:ahLst/>
            <a:cxnLst/>
            <a:rect l="l" t="t" r="r" b="b"/>
            <a:pathLst>
              <a:path w="5405755" h="18414">
                <a:moveTo>
                  <a:pt x="18948" y="9774"/>
                </a:moveTo>
                <a:lnTo>
                  <a:pt x="0" y="5037"/>
                </a:lnTo>
                <a:lnTo>
                  <a:pt x="5867" y="1672"/>
                </a:lnTo>
                <a:lnTo>
                  <a:pt x="12163" y="0"/>
                </a:lnTo>
                <a:lnTo>
                  <a:pt x="5377885" y="0"/>
                </a:lnTo>
                <a:lnTo>
                  <a:pt x="5385634" y="724"/>
                </a:lnTo>
                <a:lnTo>
                  <a:pt x="5392805" y="2910"/>
                </a:lnTo>
                <a:lnTo>
                  <a:pt x="5399355" y="6553"/>
                </a:lnTo>
                <a:lnTo>
                  <a:pt x="5402819" y="9533"/>
                </a:lnTo>
                <a:lnTo>
                  <a:pt x="18948" y="9533"/>
                </a:lnTo>
                <a:lnTo>
                  <a:pt x="18948" y="9774"/>
                </a:lnTo>
                <a:close/>
              </a:path>
              <a:path w="5405755" h="18414">
                <a:moveTo>
                  <a:pt x="5398541" y="18398"/>
                </a:moveTo>
                <a:lnTo>
                  <a:pt x="5392902" y="12492"/>
                </a:lnTo>
                <a:lnTo>
                  <a:pt x="5386006" y="9533"/>
                </a:lnTo>
                <a:lnTo>
                  <a:pt x="5402819" y="9533"/>
                </a:lnTo>
                <a:lnTo>
                  <a:pt x="5405285" y="11654"/>
                </a:lnTo>
                <a:lnTo>
                  <a:pt x="5398541" y="18398"/>
                </a:lnTo>
                <a:close/>
              </a:path>
            </a:pathLst>
          </a:custGeom>
          <a:solidFill>
            <a:srgbClr val="0FC65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4" name="object 14"/>
          <p:cNvGrpSpPr/>
          <p:nvPr/>
        </p:nvGrpSpPr>
        <p:grpSpPr>
          <a:xfrm>
            <a:off x="1295608" y="6342341"/>
            <a:ext cx="5435600" cy="338455"/>
            <a:chOff x="1295608" y="6342341"/>
            <a:chExt cx="5435600" cy="338455"/>
          </a:xfrm>
        </p:grpSpPr>
        <p:sp>
          <p:nvSpPr>
            <p:cNvPr id="15" name="object 15"/>
            <p:cNvSpPr/>
            <p:nvPr/>
          </p:nvSpPr>
          <p:spPr>
            <a:xfrm>
              <a:off x="1314805" y="6348653"/>
              <a:ext cx="5416550" cy="332105"/>
            </a:xfrm>
            <a:custGeom>
              <a:avLst/>
              <a:gdLst/>
              <a:ahLst/>
              <a:cxnLst/>
              <a:rect l="l" t="t" r="r" b="b"/>
              <a:pathLst>
                <a:path w="5416550" h="332104">
                  <a:moveTo>
                    <a:pt x="5415978" y="26924"/>
                  </a:moveTo>
                  <a:lnTo>
                    <a:pt x="5415280" y="19342"/>
                  </a:lnTo>
                  <a:lnTo>
                    <a:pt x="5413184" y="12319"/>
                  </a:lnTo>
                  <a:lnTo>
                    <a:pt x="5409692" y="5867"/>
                  </a:lnTo>
                  <a:lnTo>
                    <a:pt x="5404815" y="0"/>
                  </a:lnTo>
                  <a:lnTo>
                    <a:pt x="5398071" y="6743"/>
                  </a:lnTo>
                  <a:lnTo>
                    <a:pt x="5403647" y="12319"/>
                  </a:lnTo>
                  <a:lnTo>
                    <a:pt x="5406453" y="19062"/>
                  </a:lnTo>
                  <a:lnTo>
                    <a:pt x="5406453" y="301853"/>
                  </a:lnTo>
                  <a:lnTo>
                    <a:pt x="5403647" y="308597"/>
                  </a:lnTo>
                  <a:lnTo>
                    <a:pt x="5398541" y="313702"/>
                  </a:lnTo>
                  <a:lnTo>
                    <a:pt x="5398274" y="313982"/>
                  </a:lnTo>
                  <a:lnTo>
                    <a:pt x="5398071" y="314185"/>
                  </a:lnTo>
                  <a:lnTo>
                    <a:pt x="5392902" y="319608"/>
                  </a:lnTo>
                  <a:lnTo>
                    <a:pt x="5386006" y="322567"/>
                  </a:lnTo>
                  <a:lnTo>
                    <a:pt x="18948" y="322567"/>
                  </a:lnTo>
                  <a:lnTo>
                    <a:pt x="18948" y="322326"/>
                  </a:lnTo>
                  <a:lnTo>
                    <a:pt x="0" y="327063"/>
                  </a:lnTo>
                  <a:lnTo>
                    <a:pt x="5867" y="330415"/>
                  </a:lnTo>
                  <a:lnTo>
                    <a:pt x="12166" y="332092"/>
                  </a:lnTo>
                  <a:lnTo>
                    <a:pt x="5377853" y="332092"/>
                  </a:lnTo>
                  <a:lnTo>
                    <a:pt x="5385625" y="331368"/>
                  </a:lnTo>
                  <a:lnTo>
                    <a:pt x="5392801" y="329184"/>
                  </a:lnTo>
                  <a:lnTo>
                    <a:pt x="5399354" y="325539"/>
                  </a:lnTo>
                  <a:lnTo>
                    <a:pt x="5402808" y="322567"/>
                  </a:lnTo>
                  <a:lnTo>
                    <a:pt x="5404764" y="320890"/>
                  </a:lnTo>
                  <a:lnTo>
                    <a:pt x="5405044" y="320662"/>
                  </a:lnTo>
                  <a:lnTo>
                    <a:pt x="5405285" y="320446"/>
                  </a:lnTo>
                  <a:lnTo>
                    <a:pt x="5409692" y="315048"/>
                  </a:lnTo>
                  <a:lnTo>
                    <a:pt x="5413184" y="308597"/>
                  </a:lnTo>
                  <a:lnTo>
                    <a:pt x="5415280" y="301561"/>
                  </a:lnTo>
                  <a:lnTo>
                    <a:pt x="5415978" y="293979"/>
                  </a:lnTo>
                  <a:lnTo>
                    <a:pt x="5415978" y="26924"/>
                  </a:lnTo>
                  <a:close/>
                </a:path>
              </a:pathLst>
            </a:custGeom>
            <a:solidFill>
              <a:srgbClr val="0FC6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295608" y="6342341"/>
              <a:ext cx="38735" cy="334010"/>
            </a:xfrm>
            <a:custGeom>
              <a:avLst/>
              <a:gdLst/>
              <a:ahLst/>
              <a:cxnLst/>
              <a:rect l="l" t="t" r="r" b="b"/>
              <a:pathLst>
                <a:path w="38734" h="334009">
                  <a:moveTo>
                    <a:pt x="19489" y="333527"/>
                  </a:moveTo>
                  <a:lnTo>
                    <a:pt x="10962" y="327347"/>
                  </a:lnTo>
                  <a:lnTo>
                    <a:pt x="4870" y="319743"/>
                  </a:lnTo>
                  <a:lnTo>
                    <a:pt x="1213" y="310712"/>
                  </a:lnTo>
                  <a:lnTo>
                    <a:pt x="0" y="300296"/>
                  </a:lnTo>
                  <a:lnTo>
                    <a:pt x="0" y="33217"/>
                  </a:lnTo>
                  <a:lnTo>
                    <a:pt x="1213" y="22808"/>
                  </a:lnTo>
                  <a:lnTo>
                    <a:pt x="4870" y="13777"/>
                  </a:lnTo>
                  <a:lnTo>
                    <a:pt x="10962" y="6173"/>
                  </a:lnTo>
                  <a:lnTo>
                    <a:pt x="19489" y="0"/>
                  </a:lnTo>
                  <a:lnTo>
                    <a:pt x="38145" y="4660"/>
                  </a:lnTo>
                  <a:lnTo>
                    <a:pt x="38145" y="328866"/>
                  </a:lnTo>
                  <a:lnTo>
                    <a:pt x="19489" y="333527"/>
                  </a:lnTo>
                  <a:close/>
                </a:path>
              </a:pathLst>
            </a:custGeom>
            <a:solidFill>
              <a:srgbClr val="C4C5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/>
          <p:nvPr/>
        </p:nvSpPr>
        <p:spPr>
          <a:xfrm>
            <a:off x="1252698" y="7238565"/>
            <a:ext cx="5521325" cy="2422525"/>
          </a:xfrm>
          <a:custGeom>
            <a:avLst/>
            <a:gdLst/>
            <a:ahLst/>
            <a:cxnLst/>
            <a:rect l="l" t="t" r="r" b="b"/>
            <a:pathLst>
              <a:path w="5521325" h="2422525">
                <a:moveTo>
                  <a:pt x="0" y="2388621"/>
                </a:moveTo>
                <a:lnTo>
                  <a:pt x="0" y="33373"/>
                </a:lnTo>
                <a:lnTo>
                  <a:pt x="610" y="26717"/>
                </a:lnTo>
                <a:lnTo>
                  <a:pt x="33373" y="0"/>
                </a:lnTo>
                <a:lnTo>
                  <a:pt x="5487630" y="0"/>
                </a:lnTo>
                <a:lnTo>
                  <a:pt x="5520393" y="26717"/>
                </a:lnTo>
                <a:lnTo>
                  <a:pt x="5521004" y="33373"/>
                </a:lnTo>
                <a:lnTo>
                  <a:pt x="5521004" y="2388621"/>
                </a:lnTo>
                <a:lnTo>
                  <a:pt x="5494286" y="2421383"/>
                </a:lnTo>
                <a:lnTo>
                  <a:pt x="5487630" y="2421995"/>
                </a:lnTo>
                <a:lnTo>
                  <a:pt x="33373" y="2421995"/>
                </a:lnTo>
                <a:lnTo>
                  <a:pt x="610" y="2395277"/>
                </a:lnTo>
                <a:lnTo>
                  <a:pt x="0" y="2388621"/>
                </a:lnTo>
                <a:close/>
              </a:path>
            </a:pathLst>
          </a:custGeom>
          <a:ln w="953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235231" y="527237"/>
            <a:ext cx="5556250" cy="179387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5"/>
              </a:spcBef>
            </a:pPr>
            <a:r>
              <a:rPr sz="1850" spc="25" dirty="0">
                <a:latin typeface="Trebuchet MS"/>
                <a:cs typeface="Trebuchet MS"/>
              </a:rPr>
              <a:t>Create </a:t>
            </a:r>
            <a:r>
              <a:rPr sz="1850" spc="110" dirty="0">
                <a:latin typeface="Trebuchet MS"/>
                <a:cs typeface="Trebuchet MS"/>
              </a:rPr>
              <a:t>Database </a:t>
            </a:r>
            <a:r>
              <a:rPr sz="1850" spc="20" dirty="0">
                <a:latin typeface="Trebuchet MS"/>
                <a:cs typeface="Trebuchet MS"/>
              </a:rPr>
              <a:t>in</a:t>
            </a:r>
            <a:r>
              <a:rPr sz="1850" spc="-130" dirty="0">
                <a:latin typeface="Trebuchet MS"/>
                <a:cs typeface="Trebuchet MS"/>
              </a:rPr>
              <a:t> </a:t>
            </a:r>
            <a:r>
              <a:rPr sz="1850" spc="125" dirty="0">
                <a:latin typeface="Trebuchet MS"/>
                <a:cs typeface="Trebuchet MS"/>
              </a:rPr>
              <a:t>SQL</a:t>
            </a:r>
            <a:endParaRPr sz="1850">
              <a:latin typeface="Trebuchet MS"/>
              <a:cs typeface="Trebuchet MS"/>
            </a:endParaRPr>
          </a:p>
          <a:p>
            <a:pPr marR="5080" algn="r">
              <a:lnSpc>
                <a:spcPct val="100000"/>
              </a:lnSpc>
              <a:spcBef>
                <a:spcPts val="1310"/>
              </a:spcBef>
              <a:tabLst>
                <a:tab pos="323850" algn="l"/>
                <a:tab pos="827405" algn="l"/>
              </a:tabLst>
            </a:pPr>
            <a:r>
              <a:rPr sz="1250" spc="-525" dirty="0">
                <a:latin typeface="EB Garamond 08"/>
                <a:cs typeface="EB Garamond 08"/>
              </a:rPr>
              <a:t>	</a:t>
            </a:r>
            <a:r>
              <a:rPr sz="1250" spc="-65" dirty="0">
                <a:latin typeface="Times New Roman"/>
                <a:cs typeface="Times New Roman"/>
              </a:rPr>
              <a:t>V</a:t>
            </a:r>
            <a:r>
              <a:rPr sz="1250" spc="10" dirty="0">
                <a:latin typeface="Times New Roman"/>
                <a:cs typeface="Times New Roman"/>
              </a:rPr>
              <a:t>iew</a:t>
            </a:r>
            <a:r>
              <a:rPr sz="1250" dirty="0">
                <a:latin typeface="Times New Roman"/>
                <a:cs typeface="Times New Roman"/>
              </a:rPr>
              <a:t>	</a:t>
            </a:r>
            <a:r>
              <a:rPr sz="1250" spc="10" dirty="0">
                <a:latin typeface="Times New Roman"/>
                <a:cs typeface="Times New Roman"/>
              </a:rPr>
              <a:t>2</a:t>
            </a:r>
            <a:endParaRPr sz="12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2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850" spc="15" dirty="0">
                <a:latin typeface="Georgia"/>
                <a:cs typeface="Georgia"/>
              </a:rPr>
              <a:t>How </a:t>
            </a:r>
            <a:r>
              <a:rPr sz="1850" spc="10" dirty="0">
                <a:latin typeface="Georgia"/>
                <a:cs typeface="Georgia"/>
              </a:rPr>
              <a:t>to create a</a:t>
            </a:r>
            <a:r>
              <a:rPr sz="1850" spc="-25" dirty="0">
                <a:latin typeface="Georgia"/>
                <a:cs typeface="Georgia"/>
              </a:rPr>
              <a:t> </a:t>
            </a:r>
            <a:r>
              <a:rPr sz="1850" spc="10" dirty="0">
                <a:latin typeface="Georgia"/>
                <a:cs typeface="Georgia"/>
              </a:rPr>
              <a:t>Database</a:t>
            </a:r>
            <a:endParaRPr sz="1850">
              <a:latin typeface="Georgia"/>
              <a:cs typeface="Georgia"/>
            </a:endParaRPr>
          </a:p>
          <a:p>
            <a:pPr marL="12700" marR="8890">
              <a:lnSpc>
                <a:spcPct val="120100"/>
              </a:lnSpc>
              <a:spcBef>
                <a:spcPts val="480"/>
              </a:spcBef>
            </a:pPr>
            <a:r>
              <a:rPr sz="1250" spc="10" dirty="0">
                <a:latin typeface="Georgia"/>
                <a:cs typeface="Georgia"/>
              </a:rPr>
              <a:t>The </a:t>
            </a:r>
            <a:r>
              <a:rPr sz="1250" spc="15" dirty="0">
                <a:latin typeface="Georgia"/>
                <a:cs typeface="Georgia"/>
              </a:rPr>
              <a:t>SQL </a:t>
            </a:r>
            <a:r>
              <a:rPr sz="1250" b="1" spc="15" dirty="0">
                <a:latin typeface="Georgia"/>
                <a:cs typeface="Georgia"/>
              </a:rPr>
              <a:t>CREATE DATABASE </a:t>
            </a:r>
            <a:r>
              <a:rPr sz="1250" spc="10" dirty="0">
                <a:latin typeface="Georgia"/>
                <a:cs typeface="Georgia"/>
              </a:rPr>
              <a:t>statement </a:t>
            </a:r>
            <a:r>
              <a:rPr sz="1250" spc="5" dirty="0">
                <a:latin typeface="Georgia"/>
                <a:cs typeface="Georgia"/>
              </a:rPr>
              <a:t>is </a:t>
            </a:r>
            <a:r>
              <a:rPr sz="1250" spc="10" dirty="0">
                <a:latin typeface="Georgia"/>
                <a:cs typeface="Georgia"/>
              </a:rPr>
              <a:t>used to create a </a:t>
            </a:r>
            <a:r>
              <a:rPr sz="1250" spc="15" dirty="0">
                <a:latin typeface="Georgia"/>
                <a:cs typeface="Georgia"/>
              </a:rPr>
              <a:t>new SQL  </a:t>
            </a:r>
            <a:r>
              <a:rPr sz="1250" spc="10" dirty="0">
                <a:latin typeface="Georgia"/>
                <a:cs typeface="Georgia"/>
              </a:rPr>
              <a:t>database.</a:t>
            </a:r>
            <a:endParaRPr sz="1250">
              <a:latin typeface="Georgia"/>
              <a:cs typeface="Georgi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235231" y="2356129"/>
            <a:ext cx="5534025" cy="2638425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407034">
              <a:lnSpc>
                <a:spcPct val="100000"/>
              </a:lnSpc>
              <a:spcBef>
                <a:spcPts val="265"/>
              </a:spcBef>
            </a:pPr>
            <a:r>
              <a:rPr sz="1050" spc="-105" dirty="0">
                <a:latin typeface="Arial"/>
                <a:cs typeface="Arial"/>
              </a:rPr>
              <a:t>SQL&gt; </a:t>
            </a:r>
            <a:r>
              <a:rPr sz="1050" spc="50" dirty="0">
                <a:latin typeface="Arial"/>
                <a:cs typeface="Arial"/>
              </a:rPr>
              <a:t>connect</a:t>
            </a:r>
            <a:r>
              <a:rPr sz="1050" spc="65" dirty="0">
                <a:latin typeface="Arial"/>
                <a:cs typeface="Arial"/>
              </a:rPr>
              <a:t> </a:t>
            </a:r>
            <a:r>
              <a:rPr sz="1050" spc="75" dirty="0">
                <a:latin typeface="Arial"/>
                <a:cs typeface="Arial"/>
              </a:rPr>
              <a:t>system/alone</a:t>
            </a:r>
            <a:r>
              <a:rPr sz="1050" i="1" spc="75" dirty="0">
                <a:latin typeface="Arial"/>
                <a:cs typeface="Arial"/>
              </a:rPr>
              <a:t>#i#4;</a:t>
            </a:r>
            <a:endParaRPr sz="1050">
              <a:latin typeface="Arial"/>
              <a:cs typeface="Arial"/>
            </a:endParaRPr>
          </a:p>
          <a:p>
            <a:pPr marL="407034">
              <a:lnSpc>
                <a:spcPct val="100000"/>
              </a:lnSpc>
              <a:spcBef>
                <a:spcPts val="165"/>
              </a:spcBef>
            </a:pPr>
            <a:r>
              <a:rPr sz="1050" b="1" spc="5" dirty="0">
                <a:latin typeface="Arial"/>
                <a:cs typeface="Arial"/>
              </a:rPr>
              <a:t>Connected</a:t>
            </a:r>
            <a:r>
              <a:rPr sz="1050" spc="5" dirty="0">
                <a:latin typeface="Arial"/>
                <a:cs typeface="Arial"/>
              </a:rPr>
              <a:t>.</a:t>
            </a:r>
            <a:endParaRPr sz="1050">
              <a:latin typeface="Arial"/>
              <a:cs typeface="Arial"/>
            </a:endParaRPr>
          </a:p>
          <a:p>
            <a:pPr marL="407034">
              <a:lnSpc>
                <a:spcPct val="100000"/>
              </a:lnSpc>
              <a:spcBef>
                <a:spcPts val="170"/>
              </a:spcBef>
            </a:pPr>
            <a:r>
              <a:rPr sz="1050" spc="-105" dirty="0">
                <a:latin typeface="Arial"/>
                <a:cs typeface="Arial"/>
              </a:rPr>
              <a:t>SQL&gt; </a:t>
            </a:r>
            <a:r>
              <a:rPr sz="1050" spc="-160" dirty="0">
                <a:latin typeface="Arial"/>
                <a:cs typeface="Arial"/>
              </a:rPr>
              <a:t>GRANT </a:t>
            </a:r>
            <a:r>
              <a:rPr sz="1050" spc="-45" dirty="0">
                <a:latin typeface="Arial"/>
                <a:cs typeface="Arial"/>
              </a:rPr>
              <a:t>ALL </a:t>
            </a:r>
            <a:r>
              <a:rPr sz="1050" spc="-50" dirty="0">
                <a:latin typeface="Arial"/>
                <a:cs typeface="Arial"/>
              </a:rPr>
              <a:t>PRIVILEGES </a:t>
            </a:r>
            <a:r>
              <a:rPr sz="1050" spc="-155" dirty="0">
                <a:latin typeface="Arial"/>
                <a:cs typeface="Arial"/>
              </a:rPr>
              <a:t>TO</a:t>
            </a:r>
            <a:r>
              <a:rPr sz="1050" spc="-85" dirty="0">
                <a:latin typeface="Arial"/>
                <a:cs typeface="Arial"/>
              </a:rPr>
              <a:t> </a:t>
            </a:r>
            <a:r>
              <a:rPr sz="1050" spc="90" dirty="0">
                <a:latin typeface="Arial"/>
                <a:cs typeface="Arial"/>
              </a:rPr>
              <a:t>atnylaUser;</a:t>
            </a:r>
            <a:endParaRPr sz="1050">
              <a:latin typeface="Arial"/>
              <a:cs typeface="Arial"/>
            </a:endParaRPr>
          </a:p>
          <a:p>
            <a:pPr marL="407034" marR="3924935" indent="-635">
              <a:lnSpc>
                <a:spcPct val="226399"/>
              </a:lnSpc>
            </a:pPr>
            <a:r>
              <a:rPr sz="1050" b="1" spc="15" dirty="0">
                <a:latin typeface="Arial"/>
                <a:cs typeface="Arial"/>
              </a:rPr>
              <a:t>Grant </a:t>
            </a:r>
            <a:r>
              <a:rPr sz="1050" spc="40" dirty="0">
                <a:latin typeface="Arial"/>
                <a:cs typeface="Arial"/>
              </a:rPr>
              <a:t>succeeded.  </a:t>
            </a:r>
            <a:r>
              <a:rPr sz="1050" spc="-105" dirty="0">
                <a:latin typeface="Arial"/>
                <a:cs typeface="Arial"/>
              </a:rPr>
              <a:t>SQL&gt;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8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50" b="1" spc="45" dirty="0">
                <a:latin typeface="Times New Roman"/>
                <a:cs typeface="Times New Roman"/>
              </a:rPr>
              <a:t>Syntax</a:t>
            </a: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1250" spc="10" dirty="0">
                <a:latin typeface="Georgia"/>
                <a:cs typeface="Georgia"/>
              </a:rPr>
              <a:t>The following </a:t>
            </a:r>
            <a:r>
              <a:rPr sz="1250" spc="15" dirty="0">
                <a:latin typeface="Georgia"/>
                <a:cs typeface="Georgia"/>
              </a:rPr>
              <a:t>SQL </a:t>
            </a:r>
            <a:r>
              <a:rPr sz="1250" spc="10" dirty="0">
                <a:latin typeface="Georgia"/>
                <a:cs typeface="Georgia"/>
              </a:rPr>
              <a:t>statement </a:t>
            </a:r>
            <a:r>
              <a:rPr sz="1250" spc="5" dirty="0">
                <a:latin typeface="Georgia"/>
                <a:cs typeface="Georgia"/>
              </a:rPr>
              <a:t>is </a:t>
            </a:r>
            <a:r>
              <a:rPr sz="1250" spc="10" dirty="0">
                <a:latin typeface="Georgia"/>
                <a:cs typeface="Georgia"/>
              </a:rPr>
              <a:t>the syntax for Creating a</a:t>
            </a:r>
            <a:r>
              <a:rPr sz="1250" spc="-30" dirty="0">
                <a:latin typeface="Georgia"/>
                <a:cs typeface="Georgia"/>
              </a:rPr>
              <a:t> </a:t>
            </a:r>
            <a:r>
              <a:rPr sz="1250" spc="10" dirty="0">
                <a:latin typeface="Georgia"/>
                <a:cs typeface="Georgia"/>
              </a:rPr>
              <a:t>database.</a:t>
            </a:r>
            <a:endParaRPr sz="125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600">
              <a:latin typeface="Georgia"/>
              <a:cs typeface="Georgia"/>
            </a:endParaRPr>
          </a:p>
          <a:p>
            <a:pPr marL="1015365">
              <a:lnSpc>
                <a:spcPct val="100000"/>
              </a:lnSpc>
            </a:pPr>
            <a:r>
              <a:rPr sz="1050" spc="-135" dirty="0">
                <a:latin typeface="Arial"/>
                <a:cs typeface="Arial"/>
              </a:rPr>
              <a:t>CREATE </a:t>
            </a:r>
            <a:r>
              <a:rPr sz="1050" spc="-125" dirty="0">
                <a:latin typeface="Arial"/>
                <a:cs typeface="Arial"/>
              </a:rPr>
              <a:t>DATABASE</a:t>
            </a:r>
            <a:r>
              <a:rPr sz="1050" spc="30" dirty="0">
                <a:latin typeface="Arial"/>
                <a:cs typeface="Arial"/>
              </a:rPr>
              <a:t> </a:t>
            </a:r>
            <a:r>
              <a:rPr sz="1050" spc="20" dirty="0">
                <a:latin typeface="Arial"/>
                <a:cs typeface="Arial"/>
              </a:rPr>
              <a:t>databasename;</a:t>
            </a:r>
            <a:endParaRPr sz="105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235231" y="5617914"/>
            <a:ext cx="5553710" cy="2569210"/>
          </a:xfrm>
          <a:prstGeom prst="rect">
            <a:avLst/>
          </a:prstGeom>
        </p:spPr>
        <p:txBody>
          <a:bodyPr vert="horz" wrap="square" lIns="0" tIns="1187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35"/>
              </a:spcBef>
            </a:pPr>
            <a:r>
              <a:rPr sz="1650" b="1" spc="-45" dirty="0">
                <a:latin typeface="Times New Roman"/>
                <a:cs typeface="Times New Roman"/>
              </a:rPr>
              <a:t>CREATE </a:t>
            </a:r>
            <a:r>
              <a:rPr sz="1650" b="1" spc="25" dirty="0">
                <a:latin typeface="Times New Roman"/>
                <a:cs typeface="Times New Roman"/>
              </a:rPr>
              <a:t>DATABASE</a:t>
            </a:r>
            <a:r>
              <a:rPr sz="1650" b="1" spc="40" dirty="0">
                <a:latin typeface="Times New Roman"/>
                <a:cs typeface="Times New Roman"/>
              </a:rPr>
              <a:t> </a:t>
            </a:r>
            <a:r>
              <a:rPr sz="1650" b="1" spc="35" dirty="0">
                <a:latin typeface="Times New Roman"/>
                <a:cs typeface="Times New Roman"/>
              </a:rPr>
              <a:t>Example</a:t>
            </a: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1250" spc="10" dirty="0">
                <a:latin typeface="Georgia"/>
                <a:cs typeface="Georgia"/>
              </a:rPr>
              <a:t>This </a:t>
            </a:r>
            <a:r>
              <a:rPr sz="1250" spc="5" dirty="0">
                <a:latin typeface="Georgia"/>
                <a:cs typeface="Georgia"/>
              </a:rPr>
              <a:t>is </a:t>
            </a:r>
            <a:r>
              <a:rPr sz="1250" spc="10" dirty="0">
                <a:latin typeface="Georgia"/>
                <a:cs typeface="Georgia"/>
              </a:rPr>
              <a:t>an example </a:t>
            </a:r>
            <a:r>
              <a:rPr sz="1250" spc="15" dirty="0">
                <a:latin typeface="Georgia"/>
                <a:cs typeface="Georgia"/>
              </a:rPr>
              <a:t>SQL </a:t>
            </a:r>
            <a:r>
              <a:rPr sz="1250" spc="10" dirty="0">
                <a:latin typeface="Georgia"/>
                <a:cs typeface="Georgia"/>
              </a:rPr>
              <a:t>statement for the above</a:t>
            </a:r>
            <a:r>
              <a:rPr sz="1250" spc="-30" dirty="0">
                <a:latin typeface="Georgia"/>
                <a:cs typeface="Georgia"/>
              </a:rPr>
              <a:t> </a:t>
            </a:r>
            <a:r>
              <a:rPr sz="1250" spc="10" dirty="0">
                <a:latin typeface="Georgia"/>
                <a:cs typeface="Georgia"/>
              </a:rPr>
              <a:t>syntax.</a:t>
            </a:r>
            <a:endParaRPr sz="1250">
              <a:latin typeface="Georgia"/>
              <a:cs typeface="Georgia"/>
            </a:endParaRPr>
          </a:p>
          <a:p>
            <a:pPr marL="241300">
              <a:lnSpc>
                <a:spcPct val="100000"/>
              </a:lnSpc>
              <a:spcBef>
                <a:spcPts val="650"/>
              </a:spcBef>
            </a:pPr>
            <a:r>
              <a:rPr sz="1050" spc="-105" dirty="0">
                <a:latin typeface="Arial"/>
                <a:cs typeface="Arial"/>
              </a:rPr>
              <a:t>SQL&gt; </a:t>
            </a:r>
            <a:r>
              <a:rPr sz="1050" spc="-135" dirty="0">
                <a:latin typeface="Arial"/>
                <a:cs typeface="Arial"/>
              </a:rPr>
              <a:t>CREATE </a:t>
            </a:r>
            <a:r>
              <a:rPr sz="1050" spc="-125" dirty="0">
                <a:latin typeface="Arial"/>
                <a:cs typeface="Arial"/>
              </a:rPr>
              <a:t>DATABASE</a:t>
            </a:r>
            <a:r>
              <a:rPr sz="1050" spc="10" dirty="0">
                <a:latin typeface="Arial"/>
                <a:cs typeface="Arial"/>
              </a:rPr>
              <a:t> </a:t>
            </a:r>
            <a:r>
              <a:rPr sz="1050" spc="70" dirty="0">
                <a:latin typeface="Arial"/>
                <a:cs typeface="Arial"/>
              </a:rPr>
              <a:t>testDataBase;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300">
              <a:latin typeface="Arial"/>
              <a:cs typeface="Arial"/>
            </a:endParaRPr>
          </a:p>
          <a:p>
            <a:pPr marL="12700" marR="5080">
              <a:lnSpc>
                <a:spcPct val="120100"/>
              </a:lnSpc>
              <a:spcBef>
                <a:spcPts val="5"/>
              </a:spcBef>
            </a:pPr>
            <a:r>
              <a:rPr sz="1250" spc="15" dirty="0">
                <a:latin typeface="Georgia"/>
                <a:cs typeface="Georgia"/>
              </a:rPr>
              <a:t>Make </a:t>
            </a:r>
            <a:r>
              <a:rPr sz="1250" spc="10" dirty="0">
                <a:latin typeface="Georgia"/>
                <a:cs typeface="Georgia"/>
              </a:rPr>
              <a:t>sure you have the </a:t>
            </a:r>
            <a:r>
              <a:rPr sz="1250" spc="15" dirty="0">
                <a:latin typeface="Georgia"/>
                <a:cs typeface="Georgia"/>
              </a:rPr>
              <a:t>admin </a:t>
            </a:r>
            <a:r>
              <a:rPr sz="1250" spc="10" dirty="0">
                <a:latin typeface="Georgia"/>
                <a:cs typeface="Georgia"/>
              </a:rPr>
              <a:t>privilege before creating any database. </a:t>
            </a:r>
            <a:r>
              <a:rPr sz="1250" spc="15" dirty="0">
                <a:latin typeface="Georgia"/>
                <a:cs typeface="Georgia"/>
              </a:rPr>
              <a:t>Once </a:t>
            </a:r>
            <a:r>
              <a:rPr sz="1250" spc="10" dirty="0">
                <a:latin typeface="Georgia"/>
                <a:cs typeface="Georgia"/>
              </a:rPr>
              <a:t>a  database </a:t>
            </a:r>
            <a:r>
              <a:rPr sz="1250" spc="5" dirty="0">
                <a:latin typeface="Georgia"/>
                <a:cs typeface="Georgia"/>
              </a:rPr>
              <a:t>is </a:t>
            </a:r>
            <a:r>
              <a:rPr sz="1250" spc="10" dirty="0">
                <a:latin typeface="Georgia"/>
                <a:cs typeface="Georgia"/>
              </a:rPr>
              <a:t>created, you can check </a:t>
            </a:r>
            <a:r>
              <a:rPr sz="1250" spc="5" dirty="0">
                <a:latin typeface="Georgia"/>
                <a:cs typeface="Georgia"/>
              </a:rPr>
              <a:t>it </a:t>
            </a:r>
            <a:r>
              <a:rPr sz="1250" spc="10" dirty="0">
                <a:latin typeface="Georgia"/>
                <a:cs typeface="Georgia"/>
              </a:rPr>
              <a:t>in the </a:t>
            </a:r>
            <a:r>
              <a:rPr sz="1250" spc="5" dirty="0">
                <a:latin typeface="Georgia"/>
                <a:cs typeface="Georgia"/>
              </a:rPr>
              <a:t>list </a:t>
            </a:r>
            <a:r>
              <a:rPr sz="1250" spc="10" dirty="0">
                <a:latin typeface="Georgia"/>
                <a:cs typeface="Georgia"/>
              </a:rPr>
              <a:t>of databases as follows</a:t>
            </a:r>
            <a:r>
              <a:rPr sz="1250" spc="-10" dirty="0">
                <a:latin typeface="Georgia"/>
                <a:cs typeface="Georgia"/>
              </a:rPr>
              <a:t> </a:t>
            </a:r>
            <a:r>
              <a:rPr sz="1250" spc="10" dirty="0">
                <a:latin typeface="Georgia"/>
                <a:cs typeface="Georgia"/>
              </a:rPr>
              <a:t>?</a:t>
            </a:r>
            <a:endParaRPr sz="125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50">
              <a:latin typeface="Georgia"/>
              <a:cs typeface="Georgia"/>
            </a:endParaRPr>
          </a:p>
          <a:p>
            <a:pPr marL="112395">
              <a:lnSpc>
                <a:spcPct val="100000"/>
              </a:lnSpc>
            </a:pPr>
            <a:r>
              <a:rPr sz="950" spc="-80" dirty="0">
                <a:latin typeface="Arial"/>
                <a:cs typeface="Arial"/>
              </a:rPr>
              <a:t>SQL&gt; </a:t>
            </a:r>
            <a:r>
              <a:rPr sz="950" spc="-204" dirty="0">
                <a:latin typeface="Arial"/>
                <a:cs typeface="Arial"/>
              </a:rPr>
              <a:t>SHOW</a:t>
            </a:r>
            <a:r>
              <a:rPr sz="950" spc="-170" dirty="0">
                <a:latin typeface="Arial"/>
                <a:cs typeface="Arial"/>
              </a:rPr>
              <a:t> </a:t>
            </a:r>
            <a:r>
              <a:rPr sz="950" spc="-60" dirty="0">
                <a:latin typeface="Arial"/>
                <a:cs typeface="Arial"/>
              </a:rPr>
              <a:t>DATABASES;</a:t>
            </a:r>
            <a:endParaRPr sz="950">
              <a:latin typeface="Arial"/>
              <a:cs typeface="Arial"/>
            </a:endParaRPr>
          </a:p>
          <a:p>
            <a:pPr marL="112395">
              <a:lnSpc>
                <a:spcPct val="100000"/>
              </a:lnSpc>
              <a:spcBef>
                <a:spcPts val="210"/>
              </a:spcBef>
            </a:pPr>
            <a:r>
              <a:rPr sz="950" spc="195" dirty="0">
                <a:latin typeface="Arial"/>
                <a:cs typeface="Arial"/>
              </a:rPr>
              <a:t>+--------------------+</a:t>
            </a:r>
            <a:endParaRPr sz="950">
              <a:latin typeface="Arial"/>
              <a:cs typeface="Arial"/>
            </a:endParaRPr>
          </a:p>
          <a:p>
            <a:pPr marL="112395">
              <a:lnSpc>
                <a:spcPct val="100000"/>
              </a:lnSpc>
              <a:spcBef>
                <a:spcPts val="215"/>
              </a:spcBef>
              <a:tabLst>
                <a:tab pos="1543685" algn="l"/>
              </a:tabLst>
            </a:pPr>
            <a:r>
              <a:rPr sz="950" spc="285" dirty="0">
                <a:latin typeface="Arial"/>
                <a:cs typeface="Arial"/>
              </a:rPr>
              <a:t>|</a:t>
            </a:r>
            <a:r>
              <a:rPr sz="950" spc="280" dirty="0">
                <a:latin typeface="Arial"/>
                <a:cs typeface="Arial"/>
              </a:rPr>
              <a:t> </a:t>
            </a:r>
            <a:r>
              <a:rPr sz="950" spc="25" dirty="0">
                <a:latin typeface="Arial"/>
                <a:cs typeface="Arial"/>
              </a:rPr>
              <a:t>Database	</a:t>
            </a:r>
            <a:r>
              <a:rPr sz="950" spc="285" dirty="0">
                <a:latin typeface="Arial"/>
                <a:cs typeface="Arial"/>
              </a:rPr>
              <a:t>|</a:t>
            </a:r>
            <a:endParaRPr sz="950">
              <a:latin typeface="Arial"/>
              <a:cs typeface="Arial"/>
            </a:endParaRPr>
          </a:p>
          <a:p>
            <a:pPr marL="112395">
              <a:lnSpc>
                <a:spcPct val="100000"/>
              </a:lnSpc>
              <a:spcBef>
                <a:spcPts val="210"/>
              </a:spcBef>
            </a:pPr>
            <a:r>
              <a:rPr sz="950" spc="195" dirty="0">
                <a:latin typeface="Arial"/>
                <a:cs typeface="Arial"/>
              </a:rPr>
              <a:t>+--------------------+</a:t>
            </a:r>
            <a:endParaRPr sz="950">
              <a:latin typeface="Arial"/>
              <a:cs typeface="Arial"/>
            </a:endParaRPr>
          </a:p>
          <a:p>
            <a:pPr marL="112395">
              <a:lnSpc>
                <a:spcPct val="100000"/>
              </a:lnSpc>
              <a:spcBef>
                <a:spcPts val="210"/>
              </a:spcBef>
            </a:pPr>
            <a:r>
              <a:rPr sz="950" spc="285" dirty="0">
                <a:latin typeface="Arial"/>
                <a:cs typeface="Arial"/>
              </a:rPr>
              <a:t>| </a:t>
            </a:r>
            <a:r>
              <a:rPr sz="950" spc="60" dirty="0">
                <a:latin typeface="Arial"/>
                <a:cs typeface="Arial"/>
              </a:rPr>
              <a:t>information_schema</a:t>
            </a:r>
            <a:r>
              <a:rPr sz="950" spc="185" dirty="0">
                <a:latin typeface="Arial"/>
                <a:cs typeface="Arial"/>
              </a:rPr>
              <a:t> </a:t>
            </a:r>
            <a:r>
              <a:rPr sz="950" spc="285" dirty="0">
                <a:latin typeface="Arial"/>
                <a:cs typeface="Arial"/>
              </a:rPr>
              <a:t>|</a:t>
            </a:r>
            <a:endParaRPr sz="95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335353" y="8161290"/>
            <a:ext cx="1116330" cy="1055370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5"/>
              </a:spcBef>
            </a:pPr>
            <a:r>
              <a:rPr sz="950" spc="285" dirty="0">
                <a:latin typeface="Arial"/>
                <a:cs typeface="Arial"/>
              </a:rPr>
              <a:t>|</a:t>
            </a:r>
            <a:r>
              <a:rPr sz="950" spc="260" dirty="0">
                <a:latin typeface="Arial"/>
                <a:cs typeface="Arial"/>
              </a:rPr>
              <a:t> </a:t>
            </a:r>
            <a:r>
              <a:rPr sz="950" spc="-180" dirty="0">
                <a:latin typeface="Arial"/>
                <a:cs typeface="Arial"/>
              </a:rPr>
              <a:t>AMROOD</a:t>
            </a:r>
            <a:endParaRPr sz="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sz="950" spc="285" dirty="0">
                <a:latin typeface="Arial"/>
                <a:cs typeface="Arial"/>
              </a:rPr>
              <a:t>|</a:t>
            </a:r>
            <a:r>
              <a:rPr sz="950" spc="229" dirty="0">
                <a:latin typeface="Arial"/>
                <a:cs typeface="Arial"/>
              </a:rPr>
              <a:t> </a:t>
            </a:r>
            <a:r>
              <a:rPr sz="950" spc="-55" dirty="0">
                <a:latin typeface="Arial"/>
                <a:cs typeface="Arial"/>
              </a:rPr>
              <a:t>TUTORIALSPOINT</a:t>
            </a:r>
            <a:endParaRPr sz="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950" spc="285" dirty="0">
                <a:latin typeface="Arial"/>
                <a:cs typeface="Arial"/>
              </a:rPr>
              <a:t>|</a:t>
            </a:r>
            <a:r>
              <a:rPr sz="950" spc="254" dirty="0">
                <a:latin typeface="Arial"/>
                <a:cs typeface="Arial"/>
              </a:rPr>
              <a:t> </a:t>
            </a:r>
            <a:r>
              <a:rPr sz="950" spc="40" dirty="0">
                <a:latin typeface="Arial"/>
                <a:cs typeface="Arial"/>
              </a:rPr>
              <a:t>mysql</a:t>
            </a:r>
            <a:endParaRPr sz="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sz="950" spc="285" dirty="0">
                <a:latin typeface="Arial"/>
                <a:cs typeface="Arial"/>
              </a:rPr>
              <a:t>|</a:t>
            </a:r>
            <a:r>
              <a:rPr sz="950" spc="175" dirty="0">
                <a:latin typeface="Arial"/>
                <a:cs typeface="Arial"/>
              </a:rPr>
              <a:t> </a:t>
            </a:r>
            <a:r>
              <a:rPr sz="950" spc="140" dirty="0">
                <a:latin typeface="Arial"/>
                <a:cs typeface="Arial"/>
              </a:rPr>
              <a:t>orig</a:t>
            </a:r>
            <a:endParaRPr sz="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sz="950" spc="285" dirty="0">
                <a:latin typeface="Arial"/>
                <a:cs typeface="Arial"/>
              </a:rPr>
              <a:t>|</a:t>
            </a:r>
            <a:r>
              <a:rPr sz="950" spc="185" dirty="0">
                <a:latin typeface="Arial"/>
                <a:cs typeface="Arial"/>
              </a:rPr>
              <a:t> </a:t>
            </a:r>
            <a:r>
              <a:rPr sz="950" spc="150" dirty="0">
                <a:latin typeface="Arial"/>
                <a:cs typeface="Arial"/>
              </a:rPr>
              <a:t>test</a:t>
            </a:r>
            <a:endParaRPr sz="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sz="950" spc="285" dirty="0">
                <a:latin typeface="Arial"/>
                <a:cs typeface="Arial"/>
              </a:rPr>
              <a:t>|</a:t>
            </a:r>
            <a:r>
              <a:rPr sz="950" spc="240" dirty="0">
                <a:latin typeface="Arial"/>
                <a:cs typeface="Arial"/>
              </a:rPr>
              <a:t> </a:t>
            </a:r>
            <a:r>
              <a:rPr sz="950" spc="60" dirty="0">
                <a:latin typeface="Arial"/>
                <a:cs typeface="Arial"/>
              </a:rPr>
              <a:t>testDataBase</a:t>
            </a:r>
            <a:endParaRPr sz="95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766588" y="8161290"/>
            <a:ext cx="93980" cy="1055370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5"/>
              </a:spcBef>
            </a:pPr>
            <a:r>
              <a:rPr sz="950" spc="285" dirty="0">
                <a:latin typeface="Arial"/>
                <a:cs typeface="Arial"/>
              </a:rPr>
              <a:t>|</a:t>
            </a:r>
            <a:endParaRPr sz="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sz="950" spc="285" dirty="0">
                <a:latin typeface="Arial"/>
                <a:cs typeface="Arial"/>
              </a:rPr>
              <a:t>|</a:t>
            </a:r>
            <a:endParaRPr sz="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950" spc="285" dirty="0">
                <a:latin typeface="Arial"/>
                <a:cs typeface="Arial"/>
              </a:rPr>
              <a:t>|</a:t>
            </a:r>
            <a:endParaRPr sz="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sz="950" spc="285" dirty="0">
                <a:latin typeface="Arial"/>
                <a:cs typeface="Arial"/>
              </a:rPr>
              <a:t>|</a:t>
            </a:r>
            <a:endParaRPr sz="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sz="950" spc="285" dirty="0">
                <a:latin typeface="Arial"/>
                <a:cs typeface="Arial"/>
              </a:rPr>
              <a:t>|</a:t>
            </a:r>
            <a:endParaRPr sz="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sz="950" spc="285" dirty="0">
                <a:latin typeface="Arial"/>
                <a:cs typeface="Arial"/>
              </a:rPr>
              <a:t>|</a:t>
            </a:r>
            <a:endParaRPr sz="95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235231" y="9191114"/>
            <a:ext cx="1761489" cy="843915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112395">
              <a:lnSpc>
                <a:spcPct val="100000"/>
              </a:lnSpc>
              <a:spcBef>
                <a:spcPts val="305"/>
              </a:spcBef>
            </a:pPr>
            <a:r>
              <a:rPr sz="950" spc="195" dirty="0">
                <a:latin typeface="Arial"/>
                <a:cs typeface="Arial"/>
              </a:rPr>
              <a:t>+--------------------+</a:t>
            </a:r>
            <a:endParaRPr sz="950">
              <a:latin typeface="Arial"/>
              <a:cs typeface="Arial"/>
            </a:endParaRPr>
          </a:p>
          <a:p>
            <a:pPr marL="112395">
              <a:lnSpc>
                <a:spcPct val="100000"/>
              </a:lnSpc>
              <a:spcBef>
                <a:spcPts val="210"/>
              </a:spcBef>
            </a:pPr>
            <a:r>
              <a:rPr sz="950" spc="5" dirty="0">
                <a:latin typeface="Arial"/>
                <a:cs typeface="Arial"/>
              </a:rPr>
              <a:t>7 </a:t>
            </a:r>
            <a:r>
              <a:rPr sz="950" spc="35" dirty="0">
                <a:latin typeface="Arial"/>
                <a:cs typeface="Arial"/>
              </a:rPr>
              <a:t>rows </a:t>
            </a:r>
            <a:r>
              <a:rPr sz="950" spc="165" dirty="0">
                <a:latin typeface="Arial"/>
                <a:cs typeface="Arial"/>
              </a:rPr>
              <a:t>in </a:t>
            </a:r>
            <a:r>
              <a:rPr sz="950" spc="110" dirty="0">
                <a:latin typeface="Arial"/>
                <a:cs typeface="Arial"/>
              </a:rPr>
              <a:t>set </a:t>
            </a:r>
            <a:r>
              <a:rPr sz="950" spc="100" dirty="0">
                <a:latin typeface="Arial"/>
                <a:cs typeface="Arial"/>
              </a:rPr>
              <a:t>(0.00</a:t>
            </a:r>
            <a:r>
              <a:rPr sz="950" spc="40" dirty="0">
                <a:latin typeface="Arial"/>
                <a:cs typeface="Arial"/>
              </a:rPr>
              <a:t> </a:t>
            </a:r>
            <a:r>
              <a:rPr sz="950" spc="85" dirty="0">
                <a:latin typeface="Arial"/>
                <a:cs typeface="Arial"/>
              </a:rPr>
              <a:t>sec)</a:t>
            </a:r>
            <a:endParaRPr sz="9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250" spc="10" dirty="0">
                <a:latin typeface="Comic Sans MS"/>
                <a:cs typeface="Comic Sans MS"/>
              </a:rPr>
              <a:t>©Privacy</a:t>
            </a:r>
            <a:endParaRPr sz="125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35231" y="283129"/>
            <a:ext cx="3936365" cy="5784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45200"/>
              </a:lnSpc>
              <a:spcBef>
                <a:spcPts val="95"/>
              </a:spcBef>
            </a:pPr>
            <a:r>
              <a:rPr sz="1250" spc="10" dirty="0">
                <a:latin typeface="Georgia"/>
                <a:cs typeface="Georgia"/>
              </a:rPr>
              <a:t>Contact information: </a:t>
            </a:r>
            <a:r>
              <a:rPr sz="1250" spc="10" dirty="0">
                <a:latin typeface="Georgia"/>
                <a:cs typeface="Georgia"/>
                <a:hlinkClick r:id="rId2"/>
              </a:rPr>
              <a:t>atnyla (http://www.atnyla.com)</a:t>
            </a:r>
            <a:r>
              <a:rPr sz="1250" spc="10" dirty="0">
                <a:latin typeface="Georgia"/>
                <a:cs typeface="Georgia"/>
              </a:rPr>
              <a:t>.  By: </a:t>
            </a:r>
            <a:r>
              <a:rPr sz="1250" spc="15" dirty="0">
                <a:latin typeface="Georgia"/>
                <a:cs typeface="Georgia"/>
                <a:hlinkClick r:id="rId3"/>
              </a:rPr>
              <a:t>Rumman </a:t>
            </a:r>
            <a:r>
              <a:rPr sz="1250" spc="10" dirty="0">
                <a:latin typeface="Georgia"/>
                <a:cs typeface="Georgia"/>
                <a:hlinkClick r:id="rId3"/>
              </a:rPr>
              <a:t>Ansari</a:t>
            </a:r>
            <a:r>
              <a:rPr sz="1250" dirty="0">
                <a:latin typeface="Georgia"/>
                <a:cs typeface="Georgia"/>
                <a:hlinkClick r:id="rId3"/>
              </a:rPr>
              <a:t> </a:t>
            </a:r>
            <a:r>
              <a:rPr sz="1250" spc="10" dirty="0">
                <a:latin typeface="Georgia"/>
                <a:cs typeface="Georgia"/>
                <a:hlinkClick r:id="rId3"/>
              </a:rPr>
              <a:t>(http://www.atnyla.com/tuition)</a:t>
            </a:r>
            <a:r>
              <a:rPr sz="1250" spc="10" dirty="0">
                <a:latin typeface="Georgia"/>
                <a:cs typeface="Georgia"/>
              </a:rPr>
              <a:t>.</a:t>
            </a:r>
            <a:endParaRPr sz="125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47931" y="1340912"/>
            <a:ext cx="5530850" cy="10160"/>
          </a:xfrm>
          <a:custGeom>
            <a:avLst/>
            <a:gdLst/>
            <a:ahLst/>
            <a:cxnLst/>
            <a:rect l="l" t="t" r="r" b="b"/>
            <a:pathLst>
              <a:path w="5530850" h="10159">
                <a:moveTo>
                  <a:pt x="5530539" y="9535"/>
                </a:moveTo>
                <a:lnTo>
                  <a:pt x="0" y="9535"/>
                </a:lnTo>
                <a:lnTo>
                  <a:pt x="0" y="0"/>
                </a:lnTo>
                <a:lnTo>
                  <a:pt x="5530539" y="0"/>
                </a:lnTo>
                <a:lnTo>
                  <a:pt x="5530539" y="9535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47931" y="2752153"/>
            <a:ext cx="5530850" cy="10160"/>
          </a:xfrm>
          <a:custGeom>
            <a:avLst/>
            <a:gdLst/>
            <a:ahLst/>
            <a:cxnLst/>
            <a:rect l="l" t="t" r="r" b="b"/>
            <a:pathLst>
              <a:path w="5530850" h="10160">
                <a:moveTo>
                  <a:pt x="5530539" y="9535"/>
                </a:moveTo>
                <a:lnTo>
                  <a:pt x="0" y="9535"/>
                </a:lnTo>
                <a:lnTo>
                  <a:pt x="0" y="0"/>
                </a:lnTo>
                <a:lnTo>
                  <a:pt x="5530539" y="0"/>
                </a:lnTo>
                <a:lnTo>
                  <a:pt x="5530539" y="9535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1247931" y="2752153"/>
            <a:ext cx="5530850" cy="677545"/>
            <a:chOff x="1247931" y="2752153"/>
            <a:chExt cx="5530850" cy="677545"/>
          </a:xfrm>
        </p:grpSpPr>
        <p:sp>
          <p:nvSpPr>
            <p:cNvPr id="5" name="object 5"/>
            <p:cNvSpPr/>
            <p:nvPr/>
          </p:nvSpPr>
          <p:spPr>
            <a:xfrm>
              <a:off x="1247927" y="2752165"/>
              <a:ext cx="5530850" cy="677545"/>
            </a:xfrm>
            <a:custGeom>
              <a:avLst/>
              <a:gdLst/>
              <a:ahLst/>
              <a:cxnLst/>
              <a:rect l="l" t="t" r="r" b="b"/>
              <a:pathLst>
                <a:path w="5530850" h="677545">
                  <a:moveTo>
                    <a:pt x="5530532" y="0"/>
                  </a:moveTo>
                  <a:lnTo>
                    <a:pt x="5521007" y="0"/>
                  </a:lnTo>
                  <a:lnTo>
                    <a:pt x="5521007" y="667473"/>
                  </a:lnTo>
                  <a:lnTo>
                    <a:pt x="0" y="667473"/>
                  </a:lnTo>
                  <a:lnTo>
                    <a:pt x="0" y="677011"/>
                  </a:lnTo>
                  <a:lnTo>
                    <a:pt x="5521007" y="677011"/>
                  </a:lnTo>
                  <a:lnTo>
                    <a:pt x="5530532" y="677011"/>
                  </a:lnTo>
                  <a:lnTo>
                    <a:pt x="5530532" y="667473"/>
                  </a:lnTo>
                  <a:lnTo>
                    <a:pt x="5530532" y="0"/>
                  </a:lnTo>
                  <a:close/>
                </a:path>
              </a:pathLst>
            </a:custGeom>
            <a:solidFill>
              <a:srgbClr val="99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247931" y="2752153"/>
              <a:ext cx="48260" cy="677545"/>
            </a:xfrm>
            <a:custGeom>
              <a:avLst/>
              <a:gdLst/>
              <a:ahLst/>
              <a:cxnLst/>
              <a:rect l="l" t="t" r="r" b="b"/>
              <a:pathLst>
                <a:path w="48259" h="677545">
                  <a:moveTo>
                    <a:pt x="0" y="677014"/>
                  </a:moveTo>
                  <a:lnTo>
                    <a:pt x="0" y="0"/>
                  </a:lnTo>
                  <a:lnTo>
                    <a:pt x="47677" y="9535"/>
                  </a:lnTo>
                  <a:lnTo>
                    <a:pt x="47677" y="667478"/>
                  </a:lnTo>
                  <a:lnTo>
                    <a:pt x="0" y="677014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491084" y="2861810"/>
              <a:ext cx="5082540" cy="362585"/>
            </a:xfrm>
            <a:custGeom>
              <a:avLst/>
              <a:gdLst/>
              <a:ahLst/>
              <a:cxnLst/>
              <a:rect l="l" t="t" r="r" b="b"/>
              <a:pathLst>
                <a:path w="5082540" h="362585">
                  <a:moveTo>
                    <a:pt x="0" y="328971"/>
                  </a:moveTo>
                  <a:lnTo>
                    <a:pt x="0" y="33373"/>
                  </a:lnTo>
                  <a:lnTo>
                    <a:pt x="610" y="26713"/>
                  </a:lnTo>
                  <a:lnTo>
                    <a:pt x="33373" y="0"/>
                  </a:lnTo>
                  <a:lnTo>
                    <a:pt x="5049001" y="0"/>
                  </a:lnTo>
                  <a:lnTo>
                    <a:pt x="5081764" y="26713"/>
                  </a:lnTo>
                  <a:lnTo>
                    <a:pt x="5082375" y="33373"/>
                  </a:lnTo>
                  <a:lnTo>
                    <a:pt x="5082375" y="328971"/>
                  </a:lnTo>
                  <a:lnTo>
                    <a:pt x="5055657" y="361734"/>
                  </a:lnTo>
                  <a:lnTo>
                    <a:pt x="5049001" y="362345"/>
                  </a:lnTo>
                  <a:lnTo>
                    <a:pt x="33373" y="362345"/>
                  </a:lnTo>
                  <a:lnTo>
                    <a:pt x="610" y="335628"/>
                  </a:lnTo>
                  <a:lnTo>
                    <a:pt x="0" y="328971"/>
                  </a:lnTo>
                  <a:close/>
                </a:path>
              </a:pathLst>
            </a:custGeom>
            <a:ln w="9535">
              <a:solidFill>
                <a:srgbClr val="CCC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1314805" y="4830876"/>
            <a:ext cx="5405755" cy="18415"/>
          </a:xfrm>
          <a:custGeom>
            <a:avLst/>
            <a:gdLst/>
            <a:ahLst/>
            <a:cxnLst/>
            <a:rect l="l" t="t" r="r" b="b"/>
            <a:pathLst>
              <a:path w="5405755" h="18414">
                <a:moveTo>
                  <a:pt x="18948" y="9766"/>
                </a:moveTo>
                <a:lnTo>
                  <a:pt x="0" y="5029"/>
                </a:lnTo>
                <a:lnTo>
                  <a:pt x="5867" y="1676"/>
                </a:lnTo>
                <a:lnTo>
                  <a:pt x="12179" y="0"/>
                </a:lnTo>
                <a:lnTo>
                  <a:pt x="5377840" y="0"/>
                </a:lnTo>
                <a:lnTo>
                  <a:pt x="5385634" y="726"/>
                </a:lnTo>
                <a:lnTo>
                  <a:pt x="5392805" y="2908"/>
                </a:lnTo>
                <a:lnTo>
                  <a:pt x="5399355" y="6547"/>
                </a:lnTo>
                <a:lnTo>
                  <a:pt x="5402818" y="9524"/>
                </a:lnTo>
                <a:lnTo>
                  <a:pt x="18948" y="9524"/>
                </a:lnTo>
                <a:lnTo>
                  <a:pt x="18948" y="9766"/>
                </a:lnTo>
                <a:close/>
              </a:path>
              <a:path w="5405755" h="18414">
                <a:moveTo>
                  <a:pt x="5398541" y="18389"/>
                </a:moveTo>
                <a:lnTo>
                  <a:pt x="5392902" y="12484"/>
                </a:lnTo>
                <a:lnTo>
                  <a:pt x="5386006" y="9524"/>
                </a:lnTo>
                <a:lnTo>
                  <a:pt x="5402818" y="9524"/>
                </a:lnTo>
                <a:lnTo>
                  <a:pt x="5405285" y="11645"/>
                </a:lnTo>
                <a:lnTo>
                  <a:pt x="5398541" y="18389"/>
                </a:lnTo>
                <a:close/>
              </a:path>
            </a:pathLst>
          </a:custGeom>
          <a:solidFill>
            <a:srgbClr val="0FC65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1295608" y="4835740"/>
            <a:ext cx="5435600" cy="338455"/>
            <a:chOff x="1295608" y="4835740"/>
            <a:chExt cx="5435600" cy="338455"/>
          </a:xfrm>
        </p:grpSpPr>
        <p:sp>
          <p:nvSpPr>
            <p:cNvPr id="10" name="object 10"/>
            <p:cNvSpPr/>
            <p:nvPr/>
          </p:nvSpPr>
          <p:spPr>
            <a:xfrm>
              <a:off x="1314805" y="4842052"/>
              <a:ext cx="5416550" cy="332105"/>
            </a:xfrm>
            <a:custGeom>
              <a:avLst/>
              <a:gdLst/>
              <a:ahLst/>
              <a:cxnLst/>
              <a:rect l="l" t="t" r="r" b="b"/>
              <a:pathLst>
                <a:path w="5416550" h="332104">
                  <a:moveTo>
                    <a:pt x="5415978" y="26936"/>
                  </a:moveTo>
                  <a:lnTo>
                    <a:pt x="5415280" y="19354"/>
                  </a:lnTo>
                  <a:lnTo>
                    <a:pt x="5413184" y="12331"/>
                  </a:lnTo>
                  <a:lnTo>
                    <a:pt x="5409692" y="5867"/>
                  </a:lnTo>
                  <a:lnTo>
                    <a:pt x="5404815" y="0"/>
                  </a:lnTo>
                  <a:lnTo>
                    <a:pt x="5398071" y="6743"/>
                  </a:lnTo>
                  <a:lnTo>
                    <a:pt x="5403647" y="12331"/>
                  </a:lnTo>
                  <a:lnTo>
                    <a:pt x="5406453" y="19075"/>
                  </a:lnTo>
                  <a:lnTo>
                    <a:pt x="5406453" y="301866"/>
                  </a:lnTo>
                  <a:lnTo>
                    <a:pt x="5403659" y="308597"/>
                  </a:lnTo>
                  <a:lnTo>
                    <a:pt x="5398541" y="313715"/>
                  </a:lnTo>
                  <a:lnTo>
                    <a:pt x="5398274" y="313994"/>
                  </a:lnTo>
                  <a:lnTo>
                    <a:pt x="5398071" y="314198"/>
                  </a:lnTo>
                  <a:lnTo>
                    <a:pt x="5392902" y="319620"/>
                  </a:lnTo>
                  <a:lnTo>
                    <a:pt x="5386006" y="322567"/>
                  </a:lnTo>
                  <a:lnTo>
                    <a:pt x="18948" y="322567"/>
                  </a:lnTo>
                  <a:lnTo>
                    <a:pt x="18948" y="322338"/>
                  </a:lnTo>
                  <a:lnTo>
                    <a:pt x="0" y="327063"/>
                  </a:lnTo>
                  <a:lnTo>
                    <a:pt x="5867" y="330428"/>
                  </a:lnTo>
                  <a:lnTo>
                    <a:pt x="12179" y="332105"/>
                  </a:lnTo>
                  <a:lnTo>
                    <a:pt x="5377840" y="332105"/>
                  </a:lnTo>
                  <a:lnTo>
                    <a:pt x="5385625" y="331368"/>
                  </a:lnTo>
                  <a:lnTo>
                    <a:pt x="5392801" y="329184"/>
                  </a:lnTo>
                  <a:lnTo>
                    <a:pt x="5399354" y="325551"/>
                  </a:lnTo>
                  <a:lnTo>
                    <a:pt x="5402821" y="322567"/>
                  </a:lnTo>
                  <a:lnTo>
                    <a:pt x="5404777" y="320903"/>
                  </a:lnTo>
                  <a:lnTo>
                    <a:pt x="5405005" y="320700"/>
                  </a:lnTo>
                  <a:lnTo>
                    <a:pt x="5405285" y="320459"/>
                  </a:lnTo>
                  <a:lnTo>
                    <a:pt x="5409692" y="315048"/>
                  </a:lnTo>
                  <a:lnTo>
                    <a:pt x="5413184" y="308610"/>
                  </a:lnTo>
                  <a:lnTo>
                    <a:pt x="5415280" y="301574"/>
                  </a:lnTo>
                  <a:lnTo>
                    <a:pt x="5415978" y="293992"/>
                  </a:lnTo>
                  <a:lnTo>
                    <a:pt x="5415978" y="26936"/>
                  </a:lnTo>
                  <a:close/>
                </a:path>
              </a:pathLst>
            </a:custGeom>
            <a:solidFill>
              <a:srgbClr val="0FC6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295608" y="4835740"/>
              <a:ext cx="38735" cy="334010"/>
            </a:xfrm>
            <a:custGeom>
              <a:avLst/>
              <a:gdLst/>
              <a:ahLst/>
              <a:cxnLst/>
              <a:rect l="l" t="t" r="r" b="b"/>
              <a:pathLst>
                <a:path w="38734" h="334010">
                  <a:moveTo>
                    <a:pt x="19489" y="333527"/>
                  </a:moveTo>
                  <a:lnTo>
                    <a:pt x="10962" y="327355"/>
                  </a:lnTo>
                  <a:lnTo>
                    <a:pt x="4870" y="319754"/>
                  </a:lnTo>
                  <a:lnTo>
                    <a:pt x="1213" y="310724"/>
                  </a:lnTo>
                  <a:lnTo>
                    <a:pt x="0" y="300309"/>
                  </a:lnTo>
                  <a:lnTo>
                    <a:pt x="0" y="33230"/>
                  </a:lnTo>
                  <a:lnTo>
                    <a:pt x="1213" y="22815"/>
                  </a:lnTo>
                  <a:lnTo>
                    <a:pt x="4870" y="13784"/>
                  </a:lnTo>
                  <a:lnTo>
                    <a:pt x="10962" y="6179"/>
                  </a:lnTo>
                  <a:lnTo>
                    <a:pt x="19489" y="0"/>
                  </a:lnTo>
                  <a:lnTo>
                    <a:pt x="38145" y="4660"/>
                  </a:lnTo>
                  <a:lnTo>
                    <a:pt x="38145" y="328866"/>
                  </a:lnTo>
                  <a:lnTo>
                    <a:pt x="19489" y="333527"/>
                  </a:lnTo>
                  <a:close/>
                </a:path>
              </a:pathLst>
            </a:custGeom>
            <a:solidFill>
              <a:srgbClr val="C4C5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1314805" y="6690279"/>
            <a:ext cx="5405755" cy="18415"/>
          </a:xfrm>
          <a:custGeom>
            <a:avLst/>
            <a:gdLst/>
            <a:ahLst/>
            <a:cxnLst/>
            <a:rect l="l" t="t" r="r" b="b"/>
            <a:pathLst>
              <a:path w="5405755" h="18415">
                <a:moveTo>
                  <a:pt x="18948" y="9770"/>
                </a:moveTo>
                <a:lnTo>
                  <a:pt x="0" y="5033"/>
                </a:lnTo>
                <a:lnTo>
                  <a:pt x="5867" y="1680"/>
                </a:lnTo>
                <a:lnTo>
                  <a:pt x="12147" y="0"/>
                </a:lnTo>
                <a:lnTo>
                  <a:pt x="5377932" y="0"/>
                </a:lnTo>
                <a:lnTo>
                  <a:pt x="5385634" y="720"/>
                </a:lnTo>
                <a:lnTo>
                  <a:pt x="5392805" y="2906"/>
                </a:lnTo>
                <a:lnTo>
                  <a:pt x="5399355" y="6549"/>
                </a:lnTo>
                <a:lnTo>
                  <a:pt x="5402819" y="9529"/>
                </a:lnTo>
                <a:lnTo>
                  <a:pt x="18948" y="9529"/>
                </a:lnTo>
                <a:lnTo>
                  <a:pt x="18948" y="9770"/>
                </a:lnTo>
                <a:close/>
              </a:path>
              <a:path w="5405755" h="18415">
                <a:moveTo>
                  <a:pt x="5398541" y="18393"/>
                </a:moveTo>
                <a:lnTo>
                  <a:pt x="5392902" y="12488"/>
                </a:lnTo>
                <a:lnTo>
                  <a:pt x="5386006" y="9529"/>
                </a:lnTo>
                <a:lnTo>
                  <a:pt x="5402819" y="9529"/>
                </a:lnTo>
                <a:lnTo>
                  <a:pt x="5405285" y="11650"/>
                </a:lnTo>
                <a:lnTo>
                  <a:pt x="5398541" y="18393"/>
                </a:lnTo>
                <a:close/>
              </a:path>
            </a:pathLst>
          </a:custGeom>
          <a:solidFill>
            <a:srgbClr val="0FC65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3" name="object 13"/>
          <p:cNvGrpSpPr/>
          <p:nvPr/>
        </p:nvGrpSpPr>
        <p:grpSpPr>
          <a:xfrm>
            <a:off x="1295608" y="6695147"/>
            <a:ext cx="5435600" cy="2331720"/>
            <a:chOff x="1295608" y="6695147"/>
            <a:chExt cx="5435600" cy="2331720"/>
          </a:xfrm>
        </p:grpSpPr>
        <p:sp>
          <p:nvSpPr>
            <p:cNvPr id="14" name="object 14"/>
            <p:cNvSpPr/>
            <p:nvPr/>
          </p:nvSpPr>
          <p:spPr>
            <a:xfrm>
              <a:off x="1314805" y="6701459"/>
              <a:ext cx="5416550" cy="2325370"/>
            </a:xfrm>
            <a:custGeom>
              <a:avLst/>
              <a:gdLst/>
              <a:ahLst/>
              <a:cxnLst/>
              <a:rect l="l" t="t" r="r" b="b"/>
              <a:pathLst>
                <a:path w="5416550" h="2325370">
                  <a:moveTo>
                    <a:pt x="5415978" y="26936"/>
                  </a:moveTo>
                  <a:lnTo>
                    <a:pt x="5415280" y="19354"/>
                  </a:lnTo>
                  <a:lnTo>
                    <a:pt x="5413184" y="12331"/>
                  </a:lnTo>
                  <a:lnTo>
                    <a:pt x="5409692" y="5867"/>
                  </a:lnTo>
                  <a:lnTo>
                    <a:pt x="5404815" y="0"/>
                  </a:lnTo>
                  <a:lnTo>
                    <a:pt x="5398071" y="6743"/>
                  </a:lnTo>
                  <a:lnTo>
                    <a:pt x="5403647" y="12319"/>
                  </a:lnTo>
                  <a:lnTo>
                    <a:pt x="5406453" y="19075"/>
                  </a:lnTo>
                  <a:lnTo>
                    <a:pt x="5406453" y="2294763"/>
                  </a:lnTo>
                  <a:lnTo>
                    <a:pt x="5403659" y="2301494"/>
                  </a:lnTo>
                  <a:lnTo>
                    <a:pt x="5398541" y="2306612"/>
                  </a:lnTo>
                  <a:lnTo>
                    <a:pt x="5398274" y="2306891"/>
                  </a:lnTo>
                  <a:lnTo>
                    <a:pt x="5398071" y="2307094"/>
                  </a:lnTo>
                  <a:lnTo>
                    <a:pt x="5392902" y="2312517"/>
                  </a:lnTo>
                  <a:lnTo>
                    <a:pt x="5386006" y="2315464"/>
                  </a:lnTo>
                  <a:lnTo>
                    <a:pt x="18948" y="2315464"/>
                  </a:lnTo>
                  <a:lnTo>
                    <a:pt x="18948" y="2315235"/>
                  </a:lnTo>
                  <a:lnTo>
                    <a:pt x="0" y="2319972"/>
                  </a:lnTo>
                  <a:lnTo>
                    <a:pt x="5867" y="2323325"/>
                  </a:lnTo>
                  <a:lnTo>
                    <a:pt x="12179" y="2325001"/>
                  </a:lnTo>
                  <a:lnTo>
                    <a:pt x="5377840" y="2325001"/>
                  </a:lnTo>
                  <a:lnTo>
                    <a:pt x="5385625" y="2324265"/>
                  </a:lnTo>
                  <a:lnTo>
                    <a:pt x="5392801" y="2322080"/>
                  </a:lnTo>
                  <a:lnTo>
                    <a:pt x="5399354" y="2318448"/>
                  </a:lnTo>
                  <a:lnTo>
                    <a:pt x="5402821" y="2315464"/>
                  </a:lnTo>
                  <a:lnTo>
                    <a:pt x="5404764" y="2313800"/>
                  </a:lnTo>
                  <a:lnTo>
                    <a:pt x="5405044" y="2313571"/>
                  </a:lnTo>
                  <a:lnTo>
                    <a:pt x="5405285" y="2313355"/>
                  </a:lnTo>
                  <a:lnTo>
                    <a:pt x="5409692" y="2307958"/>
                  </a:lnTo>
                  <a:lnTo>
                    <a:pt x="5413184" y="2301506"/>
                  </a:lnTo>
                  <a:lnTo>
                    <a:pt x="5415280" y="2294471"/>
                  </a:lnTo>
                  <a:lnTo>
                    <a:pt x="5415978" y="2286889"/>
                  </a:lnTo>
                  <a:lnTo>
                    <a:pt x="5415978" y="26936"/>
                  </a:lnTo>
                  <a:close/>
                </a:path>
              </a:pathLst>
            </a:custGeom>
            <a:solidFill>
              <a:srgbClr val="0FC6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295608" y="6695147"/>
              <a:ext cx="38735" cy="2326640"/>
            </a:xfrm>
            <a:custGeom>
              <a:avLst/>
              <a:gdLst/>
              <a:ahLst/>
              <a:cxnLst/>
              <a:rect l="l" t="t" r="r" b="b"/>
              <a:pathLst>
                <a:path w="38734" h="2326640">
                  <a:moveTo>
                    <a:pt x="19489" y="2326436"/>
                  </a:moveTo>
                  <a:lnTo>
                    <a:pt x="10962" y="2320257"/>
                  </a:lnTo>
                  <a:lnTo>
                    <a:pt x="4870" y="2312652"/>
                  </a:lnTo>
                  <a:lnTo>
                    <a:pt x="1213" y="2303621"/>
                  </a:lnTo>
                  <a:lnTo>
                    <a:pt x="0" y="2293206"/>
                  </a:lnTo>
                  <a:lnTo>
                    <a:pt x="0" y="33230"/>
                  </a:lnTo>
                  <a:lnTo>
                    <a:pt x="1213" y="22815"/>
                  </a:lnTo>
                  <a:lnTo>
                    <a:pt x="4870" y="13784"/>
                  </a:lnTo>
                  <a:lnTo>
                    <a:pt x="10962" y="6179"/>
                  </a:lnTo>
                  <a:lnTo>
                    <a:pt x="19489" y="0"/>
                  </a:lnTo>
                  <a:lnTo>
                    <a:pt x="38145" y="4660"/>
                  </a:lnTo>
                  <a:lnTo>
                    <a:pt x="38145" y="2321763"/>
                  </a:lnTo>
                  <a:lnTo>
                    <a:pt x="19489" y="2326436"/>
                  </a:lnTo>
                  <a:close/>
                </a:path>
              </a:pathLst>
            </a:custGeom>
            <a:solidFill>
              <a:srgbClr val="C4C5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235231" y="527237"/>
            <a:ext cx="5556250" cy="21653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5"/>
              </a:spcBef>
            </a:pPr>
            <a:r>
              <a:rPr sz="1850" spc="35" dirty="0">
                <a:latin typeface="Trebuchet MS"/>
                <a:cs typeface="Trebuchet MS"/>
              </a:rPr>
              <a:t>Delete </a:t>
            </a:r>
            <a:r>
              <a:rPr sz="1850" spc="75" dirty="0">
                <a:latin typeface="Trebuchet MS"/>
                <a:cs typeface="Trebuchet MS"/>
              </a:rPr>
              <a:t>or </a:t>
            </a:r>
            <a:r>
              <a:rPr sz="1850" spc="80" dirty="0">
                <a:latin typeface="Trebuchet MS"/>
                <a:cs typeface="Trebuchet MS"/>
              </a:rPr>
              <a:t>Drop </a:t>
            </a:r>
            <a:r>
              <a:rPr sz="1850" spc="110" dirty="0">
                <a:latin typeface="Trebuchet MS"/>
                <a:cs typeface="Trebuchet MS"/>
              </a:rPr>
              <a:t>Database </a:t>
            </a:r>
            <a:r>
              <a:rPr sz="1850" spc="20" dirty="0">
                <a:latin typeface="Trebuchet MS"/>
                <a:cs typeface="Trebuchet MS"/>
              </a:rPr>
              <a:t>in</a:t>
            </a:r>
            <a:r>
              <a:rPr sz="1850" spc="-290" dirty="0">
                <a:latin typeface="Trebuchet MS"/>
                <a:cs typeface="Trebuchet MS"/>
              </a:rPr>
              <a:t> </a:t>
            </a:r>
            <a:r>
              <a:rPr sz="1850" spc="125" dirty="0">
                <a:latin typeface="Trebuchet MS"/>
                <a:cs typeface="Trebuchet MS"/>
              </a:rPr>
              <a:t>SQL</a:t>
            </a:r>
            <a:endParaRPr sz="1850">
              <a:latin typeface="Trebuchet MS"/>
              <a:cs typeface="Trebuchet MS"/>
            </a:endParaRPr>
          </a:p>
          <a:p>
            <a:pPr marR="5080" algn="r">
              <a:lnSpc>
                <a:spcPct val="100000"/>
              </a:lnSpc>
              <a:spcBef>
                <a:spcPts val="1310"/>
              </a:spcBef>
              <a:tabLst>
                <a:tab pos="323850" algn="l"/>
                <a:tab pos="827405" algn="l"/>
              </a:tabLst>
            </a:pPr>
            <a:r>
              <a:rPr sz="1250" spc="-525" dirty="0">
                <a:latin typeface="EB Garamond 08"/>
                <a:cs typeface="EB Garamond 08"/>
              </a:rPr>
              <a:t>	</a:t>
            </a:r>
            <a:r>
              <a:rPr sz="1250" spc="-65" dirty="0">
                <a:latin typeface="Times New Roman"/>
                <a:cs typeface="Times New Roman"/>
              </a:rPr>
              <a:t>V</a:t>
            </a:r>
            <a:r>
              <a:rPr sz="1250" spc="10" dirty="0">
                <a:latin typeface="Times New Roman"/>
                <a:cs typeface="Times New Roman"/>
              </a:rPr>
              <a:t>iew</a:t>
            </a:r>
            <a:r>
              <a:rPr sz="1250" dirty="0">
                <a:latin typeface="Times New Roman"/>
                <a:cs typeface="Times New Roman"/>
              </a:rPr>
              <a:t>	</a:t>
            </a:r>
            <a:r>
              <a:rPr sz="1250" spc="10" dirty="0">
                <a:latin typeface="Times New Roman"/>
                <a:cs typeface="Times New Roman"/>
              </a:rPr>
              <a:t>1</a:t>
            </a:r>
            <a:endParaRPr sz="12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250">
              <a:latin typeface="Times New Roman"/>
              <a:cs typeface="Times New Roman"/>
            </a:endParaRPr>
          </a:p>
          <a:p>
            <a:pPr marL="12700" marR="10795">
              <a:lnSpc>
                <a:spcPct val="120100"/>
              </a:lnSpc>
            </a:pPr>
            <a:r>
              <a:rPr sz="1250" spc="10" dirty="0">
                <a:latin typeface="Georgia"/>
                <a:cs typeface="Georgia"/>
              </a:rPr>
              <a:t>The </a:t>
            </a:r>
            <a:r>
              <a:rPr sz="1250" spc="15" dirty="0">
                <a:latin typeface="Georgia"/>
                <a:cs typeface="Georgia"/>
              </a:rPr>
              <a:t>SQL </a:t>
            </a:r>
            <a:r>
              <a:rPr sz="1250" b="1" spc="20" dirty="0">
                <a:latin typeface="Georgia"/>
                <a:cs typeface="Georgia"/>
              </a:rPr>
              <a:t>DROP </a:t>
            </a:r>
            <a:r>
              <a:rPr sz="1250" b="1" spc="15" dirty="0">
                <a:latin typeface="Georgia"/>
                <a:cs typeface="Georgia"/>
              </a:rPr>
              <a:t>DATABASE </a:t>
            </a:r>
            <a:r>
              <a:rPr sz="1250" spc="10" dirty="0">
                <a:latin typeface="Georgia"/>
                <a:cs typeface="Georgia"/>
              </a:rPr>
              <a:t>statement </a:t>
            </a:r>
            <a:r>
              <a:rPr sz="1250" spc="5" dirty="0">
                <a:latin typeface="Georgia"/>
                <a:cs typeface="Georgia"/>
              </a:rPr>
              <a:t>is </a:t>
            </a:r>
            <a:r>
              <a:rPr sz="1250" spc="10" dirty="0">
                <a:latin typeface="Georgia"/>
                <a:cs typeface="Georgia"/>
              </a:rPr>
              <a:t>used to drop an existing database  in </a:t>
            </a:r>
            <a:r>
              <a:rPr sz="1250" spc="15" dirty="0">
                <a:latin typeface="Georgia"/>
                <a:cs typeface="Georgia"/>
              </a:rPr>
              <a:t>SQL</a:t>
            </a:r>
            <a:r>
              <a:rPr sz="1250" spc="-5" dirty="0">
                <a:latin typeface="Georgia"/>
                <a:cs typeface="Georgia"/>
              </a:rPr>
              <a:t> </a:t>
            </a:r>
            <a:r>
              <a:rPr sz="1250" spc="10" dirty="0">
                <a:latin typeface="Georgia"/>
                <a:cs typeface="Georgia"/>
              </a:rPr>
              <a:t>schema.</a:t>
            </a:r>
            <a:endParaRPr sz="1250">
              <a:latin typeface="Georgia"/>
              <a:cs typeface="Georgia"/>
            </a:endParaRPr>
          </a:p>
          <a:p>
            <a:pPr algn="ctr">
              <a:lnSpc>
                <a:spcPct val="100000"/>
              </a:lnSpc>
              <a:spcBef>
                <a:spcPts val="1055"/>
              </a:spcBef>
            </a:pPr>
            <a:r>
              <a:rPr sz="1850" spc="10" dirty="0">
                <a:latin typeface="Georgia"/>
                <a:cs typeface="Georgia"/>
              </a:rPr>
              <a:t>Syntax</a:t>
            </a:r>
            <a:endParaRPr sz="185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780"/>
              </a:spcBef>
            </a:pPr>
            <a:r>
              <a:rPr sz="1250" spc="10" dirty="0">
                <a:latin typeface="Georgia"/>
                <a:cs typeface="Georgia"/>
              </a:rPr>
              <a:t>The basic syntax of </a:t>
            </a:r>
            <a:r>
              <a:rPr sz="1250" spc="15" dirty="0">
                <a:latin typeface="Georgia"/>
                <a:cs typeface="Georgia"/>
              </a:rPr>
              <a:t>DROP DATABASE </a:t>
            </a:r>
            <a:r>
              <a:rPr sz="1250" spc="10" dirty="0">
                <a:latin typeface="Georgia"/>
                <a:cs typeface="Georgia"/>
              </a:rPr>
              <a:t>statement </a:t>
            </a:r>
            <a:r>
              <a:rPr sz="1250" spc="5" dirty="0">
                <a:latin typeface="Georgia"/>
                <a:cs typeface="Georgia"/>
              </a:rPr>
              <a:t>is </a:t>
            </a:r>
            <a:r>
              <a:rPr sz="1250" spc="10" dirty="0">
                <a:latin typeface="Georgia"/>
                <a:cs typeface="Georgia"/>
              </a:rPr>
              <a:t>as follows</a:t>
            </a:r>
            <a:r>
              <a:rPr sz="1250" spc="-40" dirty="0">
                <a:latin typeface="Georgia"/>
                <a:cs typeface="Georgia"/>
              </a:rPr>
              <a:t> </a:t>
            </a:r>
            <a:r>
              <a:rPr sz="1250" spc="15" dirty="0">
                <a:latin typeface="Georgia"/>
                <a:cs typeface="Georgia"/>
              </a:rPr>
              <a:t>−</a:t>
            </a:r>
            <a:endParaRPr sz="1250">
              <a:latin typeface="Georgia"/>
              <a:cs typeface="Georgi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295608" y="2949232"/>
            <a:ext cx="5473700" cy="1746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90830">
              <a:lnSpc>
                <a:spcPct val="100000"/>
              </a:lnSpc>
              <a:spcBef>
                <a:spcPts val="125"/>
              </a:spcBef>
            </a:pPr>
            <a:r>
              <a:rPr sz="950" spc="-150" dirty="0">
                <a:latin typeface="Arial"/>
                <a:cs typeface="Arial"/>
              </a:rPr>
              <a:t>DROP </a:t>
            </a:r>
            <a:r>
              <a:rPr sz="950" spc="-100" dirty="0">
                <a:latin typeface="Arial"/>
                <a:cs typeface="Arial"/>
              </a:rPr>
              <a:t>DATABASE </a:t>
            </a:r>
            <a:r>
              <a:rPr sz="950" spc="5" dirty="0">
                <a:latin typeface="Arial"/>
                <a:cs typeface="Arial"/>
              </a:rPr>
              <a:t>DatabaseName;</a:t>
            </a:r>
            <a:endParaRPr sz="95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235231" y="3528528"/>
            <a:ext cx="5554980" cy="3102610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819"/>
              </a:spcBef>
            </a:pPr>
            <a:r>
              <a:rPr sz="1250" spc="10" dirty="0">
                <a:latin typeface="Georgia"/>
                <a:cs typeface="Georgia"/>
              </a:rPr>
              <a:t>Always the database </a:t>
            </a:r>
            <a:r>
              <a:rPr sz="1250" spc="15" dirty="0">
                <a:latin typeface="Georgia"/>
                <a:cs typeface="Georgia"/>
              </a:rPr>
              <a:t>name </a:t>
            </a:r>
            <a:r>
              <a:rPr sz="1250" spc="10" dirty="0">
                <a:latin typeface="Georgia"/>
                <a:cs typeface="Georgia"/>
              </a:rPr>
              <a:t>should be unique within the</a:t>
            </a:r>
            <a:r>
              <a:rPr sz="1250" spc="-30" dirty="0">
                <a:latin typeface="Georgia"/>
                <a:cs typeface="Georgia"/>
              </a:rPr>
              <a:t> </a:t>
            </a:r>
            <a:r>
              <a:rPr sz="1250" spc="15" dirty="0">
                <a:latin typeface="Georgia"/>
                <a:cs typeface="Georgia"/>
              </a:rPr>
              <a:t>RDBMS.</a:t>
            </a:r>
            <a:endParaRPr sz="1250">
              <a:latin typeface="Georgia"/>
              <a:cs typeface="Georgia"/>
            </a:endParaRPr>
          </a:p>
          <a:p>
            <a:pPr marL="635" algn="ctr">
              <a:lnSpc>
                <a:spcPct val="100000"/>
              </a:lnSpc>
              <a:spcBef>
                <a:spcPts val="1055"/>
              </a:spcBef>
            </a:pPr>
            <a:r>
              <a:rPr sz="1850" spc="15" dirty="0">
                <a:latin typeface="Georgia"/>
                <a:cs typeface="Georgia"/>
              </a:rPr>
              <a:t>Example</a:t>
            </a:r>
            <a:endParaRPr sz="1850">
              <a:latin typeface="Georgia"/>
              <a:cs typeface="Georgia"/>
            </a:endParaRPr>
          </a:p>
          <a:p>
            <a:pPr marL="12700" marR="5080" algn="just">
              <a:lnSpc>
                <a:spcPct val="120100"/>
              </a:lnSpc>
              <a:spcBef>
                <a:spcPts val="480"/>
              </a:spcBef>
            </a:pPr>
            <a:r>
              <a:rPr sz="1250" spc="5" dirty="0">
                <a:latin typeface="Georgia"/>
                <a:cs typeface="Georgia"/>
              </a:rPr>
              <a:t>If </a:t>
            </a:r>
            <a:r>
              <a:rPr sz="1250" spc="10" dirty="0">
                <a:latin typeface="Georgia"/>
                <a:cs typeface="Georgia"/>
              </a:rPr>
              <a:t>you want to delete an existing database &lt;testDataBase&gt;, then the </a:t>
            </a:r>
            <a:r>
              <a:rPr sz="1250" spc="15" dirty="0">
                <a:latin typeface="Georgia"/>
                <a:cs typeface="Georgia"/>
              </a:rPr>
              <a:t>DROP  DATABASE </a:t>
            </a:r>
            <a:r>
              <a:rPr sz="1250" spc="10" dirty="0">
                <a:latin typeface="Georgia"/>
                <a:cs typeface="Georgia"/>
              </a:rPr>
              <a:t>statement would be as </a:t>
            </a:r>
            <a:r>
              <a:rPr sz="1250" spc="15" dirty="0">
                <a:latin typeface="Georgia"/>
                <a:cs typeface="Georgia"/>
              </a:rPr>
              <a:t>shown </a:t>
            </a:r>
            <a:r>
              <a:rPr sz="1250" spc="10" dirty="0">
                <a:latin typeface="Georgia"/>
                <a:cs typeface="Georgia"/>
              </a:rPr>
              <a:t>below</a:t>
            </a:r>
            <a:r>
              <a:rPr sz="1250" spc="-35" dirty="0">
                <a:latin typeface="Georgia"/>
                <a:cs typeface="Georgia"/>
              </a:rPr>
              <a:t> </a:t>
            </a:r>
            <a:r>
              <a:rPr sz="1250" spc="15" dirty="0">
                <a:latin typeface="Georgia"/>
                <a:cs typeface="Georgia"/>
              </a:rPr>
              <a:t>−</a:t>
            </a:r>
            <a:endParaRPr sz="1250">
              <a:latin typeface="Georgia"/>
              <a:cs typeface="Georgia"/>
            </a:endParaRPr>
          </a:p>
          <a:p>
            <a:pPr marL="241300">
              <a:lnSpc>
                <a:spcPct val="100000"/>
              </a:lnSpc>
              <a:spcBef>
                <a:spcPts val="650"/>
              </a:spcBef>
            </a:pPr>
            <a:r>
              <a:rPr sz="1050" spc="-105" dirty="0">
                <a:latin typeface="Arial"/>
                <a:cs typeface="Arial"/>
              </a:rPr>
              <a:t>SQL&gt; </a:t>
            </a:r>
            <a:r>
              <a:rPr sz="1050" spc="-185" dirty="0">
                <a:latin typeface="Arial"/>
                <a:cs typeface="Arial"/>
              </a:rPr>
              <a:t>DROP </a:t>
            </a:r>
            <a:r>
              <a:rPr sz="1050" spc="-125" dirty="0">
                <a:latin typeface="Arial"/>
                <a:cs typeface="Arial"/>
              </a:rPr>
              <a:t>DATABASE</a:t>
            </a:r>
            <a:r>
              <a:rPr sz="1050" spc="-120" dirty="0">
                <a:latin typeface="Arial"/>
                <a:cs typeface="Arial"/>
              </a:rPr>
              <a:t> </a:t>
            </a:r>
            <a:r>
              <a:rPr sz="1050" spc="70" dirty="0">
                <a:latin typeface="Arial"/>
                <a:cs typeface="Arial"/>
              </a:rPr>
              <a:t>testDataBase;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300">
              <a:latin typeface="Arial"/>
              <a:cs typeface="Arial"/>
            </a:endParaRPr>
          </a:p>
          <a:p>
            <a:pPr marL="12700" marR="5715" algn="just">
              <a:lnSpc>
                <a:spcPct val="120100"/>
              </a:lnSpc>
              <a:spcBef>
                <a:spcPts val="5"/>
              </a:spcBef>
            </a:pPr>
            <a:r>
              <a:rPr sz="1250" b="1" spc="20" dirty="0">
                <a:latin typeface="Georgia"/>
                <a:cs typeface="Georgia"/>
              </a:rPr>
              <a:t>NOTE </a:t>
            </a:r>
            <a:r>
              <a:rPr sz="1250" spc="15" dirty="0">
                <a:latin typeface="Georgia"/>
                <a:cs typeface="Georgia"/>
              </a:rPr>
              <a:t>− Be </a:t>
            </a:r>
            <a:r>
              <a:rPr sz="1250" spc="10" dirty="0">
                <a:latin typeface="Georgia"/>
                <a:cs typeface="Georgia"/>
              </a:rPr>
              <a:t>careful before using this operation because by deleting an  existing database would result in loss of complete information stored in the  database.</a:t>
            </a:r>
            <a:endParaRPr sz="1250">
              <a:latin typeface="Georgia"/>
              <a:cs typeface="Georgia"/>
            </a:endParaRPr>
          </a:p>
          <a:p>
            <a:pPr marL="12700" marR="10795" algn="just">
              <a:lnSpc>
                <a:spcPct val="120100"/>
              </a:lnSpc>
              <a:spcBef>
                <a:spcPts val="375"/>
              </a:spcBef>
            </a:pPr>
            <a:r>
              <a:rPr sz="1250" spc="15" dirty="0">
                <a:latin typeface="Georgia"/>
                <a:cs typeface="Georgia"/>
              </a:rPr>
              <a:t>Make </a:t>
            </a:r>
            <a:r>
              <a:rPr sz="1250" spc="10" dirty="0">
                <a:latin typeface="Georgia"/>
                <a:cs typeface="Georgia"/>
              </a:rPr>
              <a:t>sure you have the </a:t>
            </a:r>
            <a:r>
              <a:rPr sz="1250" spc="15" dirty="0">
                <a:latin typeface="Georgia"/>
                <a:cs typeface="Georgia"/>
              </a:rPr>
              <a:t>admin </a:t>
            </a:r>
            <a:r>
              <a:rPr sz="1250" spc="10" dirty="0">
                <a:latin typeface="Georgia"/>
                <a:cs typeface="Georgia"/>
              </a:rPr>
              <a:t>privilege before dropping any database. </a:t>
            </a:r>
            <a:r>
              <a:rPr sz="1250" spc="15" dirty="0">
                <a:latin typeface="Georgia"/>
                <a:cs typeface="Georgia"/>
              </a:rPr>
              <a:t>Once  </a:t>
            </a:r>
            <a:r>
              <a:rPr sz="1250" spc="10" dirty="0">
                <a:latin typeface="Georgia"/>
                <a:cs typeface="Georgia"/>
              </a:rPr>
              <a:t>a database </a:t>
            </a:r>
            <a:r>
              <a:rPr sz="1250" spc="5" dirty="0">
                <a:latin typeface="Georgia"/>
                <a:cs typeface="Georgia"/>
              </a:rPr>
              <a:t>is </a:t>
            </a:r>
            <a:r>
              <a:rPr sz="1250" spc="10" dirty="0">
                <a:latin typeface="Georgia"/>
                <a:cs typeface="Georgia"/>
              </a:rPr>
              <a:t>dropped, you can check </a:t>
            </a:r>
            <a:r>
              <a:rPr sz="1250" spc="5" dirty="0">
                <a:latin typeface="Georgia"/>
                <a:cs typeface="Georgia"/>
              </a:rPr>
              <a:t>it </a:t>
            </a:r>
            <a:r>
              <a:rPr sz="1250" spc="10" dirty="0">
                <a:latin typeface="Georgia"/>
                <a:cs typeface="Georgia"/>
              </a:rPr>
              <a:t>in the </a:t>
            </a:r>
            <a:r>
              <a:rPr sz="1250" spc="5" dirty="0">
                <a:latin typeface="Georgia"/>
                <a:cs typeface="Georgia"/>
              </a:rPr>
              <a:t>list </a:t>
            </a:r>
            <a:r>
              <a:rPr sz="1250" spc="10" dirty="0">
                <a:latin typeface="Georgia"/>
                <a:cs typeface="Georgia"/>
              </a:rPr>
              <a:t>of the databases as </a:t>
            </a:r>
            <a:r>
              <a:rPr sz="1250" spc="15" dirty="0">
                <a:latin typeface="Georgia"/>
                <a:cs typeface="Georgia"/>
              </a:rPr>
              <a:t>shown  </a:t>
            </a:r>
            <a:r>
              <a:rPr sz="1250" spc="10" dirty="0">
                <a:latin typeface="Georgia"/>
                <a:cs typeface="Georgia"/>
              </a:rPr>
              <a:t>below</a:t>
            </a:r>
            <a:r>
              <a:rPr sz="1250" dirty="0">
                <a:latin typeface="Georgia"/>
                <a:cs typeface="Georgia"/>
              </a:rPr>
              <a:t> </a:t>
            </a:r>
            <a:r>
              <a:rPr sz="1250" spc="15" dirty="0">
                <a:latin typeface="Georgia"/>
                <a:cs typeface="Georgia"/>
              </a:rPr>
              <a:t>−</a:t>
            </a:r>
            <a:endParaRPr sz="1250">
              <a:latin typeface="Georgia"/>
              <a:cs typeface="Georgi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233939" y="7049460"/>
            <a:ext cx="99060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305" dirty="0">
                <a:latin typeface="Arial"/>
                <a:cs typeface="Arial"/>
              </a:rPr>
              <a:t>|</a:t>
            </a:r>
            <a:endParaRPr sz="105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464081" y="6666137"/>
            <a:ext cx="1640205" cy="75057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1050" spc="-105" dirty="0">
                <a:latin typeface="Arial"/>
                <a:cs typeface="Arial"/>
              </a:rPr>
              <a:t>SQL&gt; </a:t>
            </a:r>
            <a:r>
              <a:rPr sz="1050" spc="-240" dirty="0">
                <a:latin typeface="Arial"/>
                <a:cs typeface="Arial"/>
              </a:rPr>
              <a:t>SHOW</a:t>
            </a:r>
            <a:r>
              <a:rPr sz="1050" spc="-195" dirty="0">
                <a:latin typeface="Arial"/>
                <a:cs typeface="Arial"/>
              </a:rPr>
              <a:t> </a:t>
            </a:r>
            <a:r>
              <a:rPr sz="1050" spc="-85" dirty="0">
                <a:latin typeface="Arial"/>
                <a:cs typeface="Arial"/>
              </a:rPr>
              <a:t>DATABASES;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sz="1050" spc="200" dirty="0">
                <a:latin typeface="Arial"/>
                <a:cs typeface="Arial"/>
              </a:rPr>
              <a:t>+--------------------+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1050" spc="305" dirty="0">
                <a:latin typeface="Arial"/>
                <a:cs typeface="Arial"/>
              </a:rPr>
              <a:t>|</a:t>
            </a:r>
            <a:r>
              <a:rPr sz="1050" spc="425" dirty="0">
                <a:latin typeface="Arial"/>
                <a:cs typeface="Arial"/>
              </a:rPr>
              <a:t> </a:t>
            </a:r>
            <a:r>
              <a:rPr sz="1050" b="1" spc="-10" dirty="0">
                <a:latin typeface="Arial"/>
                <a:cs typeface="Arial"/>
              </a:rPr>
              <a:t>Database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sz="1050" spc="200" dirty="0">
                <a:latin typeface="Arial"/>
                <a:cs typeface="Arial"/>
              </a:rPr>
              <a:t>+--------------------+</a:t>
            </a:r>
            <a:endParaRPr sz="105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272233" y="7592979"/>
            <a:ext cx="99060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305" dirty="0">
                <a:latin typeface="Arial"/>
                <a:cs typeface="Arial"/>
              </a:rPr>
              <a:t>|</a:t>
            </a:r>
            <a:endParaRPr sz="105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119667" y="7774151"/>
            <a:ext cx="99060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305" dirty="0">
                <a:latin typeface="Arial"/>
                <a:cs typeface="Arial"/>
              </a:rPr>
              <a:t>|</a:t>
            </a:r>
            <a:endParaRPr sz="105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464081" y="7390828"/>
            <a:ext cx="1678305" cy="111252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1050" spc="305" dirty="0">
                <a:latin typeface="Arial"/>
                <a:cs typeface="Arial"/>
              </a:rPr>
              <a:t>| </a:t>
            </a:r>
            <a:r>
              <a:rPr sz="1050" spc="50" dirty="0">
                <a:latin typeface="Arial"/>
                <a:cs typeface="Arial"/>
              </a:rPr>
              <a:t>information_schema</a:t>
            </a:r>
            <a:r>
              <a:rPr sz="1050" spc="165" dirty="0">
                <a:latin typeface="Arial"/>
                <a:cs typeface="Arial"/>
              </a:rPr>
              <a:t> </a:t>
            </a:r>
            <a:r>
              <a:rPr sz="1050" spc="305" dirty="0">
                <a:latin typeface="Arial"/>
                <a:cs typeface="Arial"/>
              </a:rPr>
              <a:t>|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sz="1050" spc="305" dirty="0">
                <a:latin typeface="Arial"/>
                <a:cs typeface="Arial"/>
              </a:rPr>
              <a:t>|</a:t>
            </a:r>
            <a:r>
              <a:rPr sz="1050" spc="420" dirty="0">
                <a:latin typeface="Arial"/>
                <a:cs typeface="Arial"/>
              </a:rPr>
              <a:t> </a:t>
            </a:r>
            <a:r>
              <a:rPr sz="1050" spc="-210" dirty="0">
                <a:latin typeface="Arial"/>
                <a:cs typeface="Arial"/>
              </a:rPr>
              <a:t>AMROOD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1050" spc="305" dirty="0">
                <a:latin typeface="Arial"/>
                <a:cs typeface="Arial"/>
              </a:rPr>
              <a:t>|</a:t>
            </a:r>
            <a:r>
              <a:rPr sz="1050" spc="420" dirty="0">
                <a:latin typeface="Arial"/>
                <a:cs typeface="Arial"/>
              </a:rPr>
              <a:t> </a:t>
            </a:r>
            <a:r>
              <a:rPr sz="1050" spc="-75" dirty="0">
                <a:latin typeface="Arial"/>
                <a:cs typeface="Arial"/>
              </a:rPr>
              <a:t>TUTORIALSPOINT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sz="1050" spc="305" dirty="0">
                <a:latin typeface="Arial"/>
                <a:cs typeface="Arial"/>
              </a:rPr>
              <a:t>|</a:t>
            </a:r>
            <a:r>
              <a:rPr sz="1050" spc="425" dirty="0">
                <a:latin typeface="Arial"/>
                <a:cs typeface="Arial"/>
              </a:rPr>
              <a:t> </a:t>
            </a:r>
            <a:r>
              <a:rPr sz="1050" spc="25" dirty="0">
                <a:latin typeface="Arial"/>
                <a:cs typeface="Arial"/>
              </a:rPr>
              <a:t>mysql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sz="1050" spc="305" dirty="0">
                <a:latin typeface="Arial"/>
                <a:cs typeface="Arial"/>
              </a:rPr>
              <a:t>|</a:t>
            </a:r>
            <a:r>
              <a:rPr sz="1050" spc="330" dirty="0">
                <a:latin typeface="Arial"/>
                <a:cs typeface="Arial"/>
              </a:rPr>
              <a:t> </a:t>
            </a:r>
            <a:r>
              <a:rPr sz="1050" spc="140" dirty="0">
                <a:latin typeface="Arial"/>
                <a:cs typeface="Arial"/>
              </a:rPr>
              <a:t>orig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1050" spc="305" dirty="0">
                <a:latin typeface="Arial"/>
                <a:cs typeface="Arial"/>
              </a:rPr>
              <a:t>|</a:t>
            </a:r>
            <a:r>
              <a:rPr sz="1050" spc="350" dirty="0">
                <a:latin typeface="Arial"/>
                <a:cs typeface="Arial"/>
              </a:rPr>
              <a:t> </a:t>
            </a:r>
            <a:r>
              <a:rPr sz="1050" spc="150" dirty="0">
                <a:latin typeface="Arial"/>
                <a:cs typeface="Arial"/>
              </a:rPr>
              <a:t>test</a:t>
            </a:r>
            <a:endParaRPr sz="105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291304" y="7934347"/>
            <a:ext cx="118110" cy="56896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1050" spc="305" dirty="0">
                <a:latin typeface="Arial"/>
                <a:cs typeface="Arial"/>
              </a:rPr>
              <a:t>|</a:t>
            </a:r>
            <a:endParaRPr sz="1050">
              <a:latin typeface="Arial"/>
              <a:cs typeface="Arial"/>
            </a:endParaRPr>
          </a:p>
          <a:p>
            <a:pPr marL="31750">
              <a:lnSpc>
                <a:spcPct val="100000"/>
              </a:lnSpc>
              <a:spcBef>
                <a:spcPts val="165"/>
              </a:spcBef>
            </a:pPr>
            <a:r>
              <a:rPr sz="1050" spc="305" dirty="0">
                <a:latin typeface="Arial"/>
                <a:cs typeface="Arial"/>
              </a:rPr>
              <a:t>|</a:t>
            </a:r>
            <a:endParaRPr sz="1050">
              <a:latin typeface="Arial"/>
              <a:cs typeface="Arial"/>
            </a:endParaRPr>
          </a:p>
          <a:p>
            <a:pPr marL="31750">
              <a:lnSpc>
                <a:spcPct val="100000"/>
              </a:lnSpc>
              <a:spcBef>
                <a:spcPts val="170"/>
              </a:spcBef>
            </a:pPr>
            <a:r>
              <a:rPr sz="1050" spc="305" dirty="0">
                <a:latin typeface="Arial"/>
                <a:cs typeface="Arial"/>
              </a:rPr>
              <a:t>|</a:t>
            </a:r>
            <a:endParaRPr sz="105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235231" y="8477865"/>
            <a:ext cx="3936365" cy="151892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241300">
              <a:lnSpc>
                <a:spcPct val="100000"/>
              </a:lnSpc>
              <a:spcBef>
                <a:spcPts val="265"/>
              </a:spcBef>
            </a:pPr>
            <a:r>
              <a:rPr sz="1050" spc="200" dirty="0">
                <a:latin typeface="Arial"/>
                <a:cs typeface="Arial"/>
              </a:rPr>
              <a:t>+--------------------+</a:t>
            </a:r>
            <a:endParaRPr sz="105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  <a:spcBef>
                <a:spcPts val="165"/>
              </a:spcBef>
            </a:pPr>
            <a:r>
              <a:rPr sz="1050" spc="-10" dirty="0">
                <a:latin typeface="Arial"/>
                <a:cs typeface="Arial"/>
              </a:rPr>
              <a:t>6 </a:t>
            </a:r>
            <a:r>
              <a:rPr sz="1050" spc="20" dirty="0">
                <a:latin typeface="Arial"/>
                <a:cs typeface="Arial"/>
              </a:rPr>
              <a:t>rows </a:t>
            </a:r>
            <a:r>
              <a:rPr sz="1050" b="1" spc="110" dirty="0">
                <a:latin typeface="Arial"/>
                <a:cs typeface="Arial"/>
              </a:rPr>
              <a:t>in </a:t>
            </a:r>
            <a:r>
              <a:rPr sz="1050" b="1" spc="70" dirty="0">
                <a:latin typeface="Arial"/>
                <a:cs typeface="Arial"/>
              </a:rPr>
              <a:t>set </a:t>
            </a:r>
            <a:r>
              <a:rPr sz="1050" spc="95" dirty="0">
                <a:latin typeface="Arial"/>
                <a:cs typeface="Arial"/>
              </a:rPr>
              <a:t>(0.00</a:t>
            </a:r>
            <a:r>
              <a:rPr sz="1050" spc="315" dirty="0">
                <a:latin typeface="Arial"/>
                <a:cs typeface="Arial"/>
              </a:rPr>
              <a:t> </a:t>
            </a:r>
            <a:r>
              <a:rPr sz="1050" spc="80" dirty="0">
                <a:latin typeface="Arial"/>
                <a:cs typeface="Arial"/>
              </a:rPr>
              <a:t>sec)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250" spc="10" dirty="0">
                <a:latin typeface="Comic Sans MS"/>
                <a:cs typeface="Comic Sans MS"/>
              </a:rPr>
              <a:t>©Privacy</a:t>
            </a:r>
            <a:endParaRPr sz="1250">
              <a:latin typeface="Comic Sans MS"/>
              <a:cs typeface="Comic Sans MS"/>
            </a:endParaRPr>
          </a:p>
          <a:p>
            <a:pPr marL="12700" marR="5080">
              <a:lnSpc>
                <a:spcPct val="145200"/>
              </a:lnSpc>
              <a:spcBef>
                <a:spcPts val="375"/>
              </a:spcBef>
            </a:pPr>
            <a:r>
              <a:rPr sz="1250" spc="10" dirty="0">
                <a:latin typeface="Georgia"/>
                <a:cs typeface="Georgia"/>
              </a:rPr>
              <a:t>Contact information: </a:t>
            </a:r>
            <a:r>
              <a:rPr sz="1250" spc="10" dirty="0">
                <a:latin typeface="Georgia"/>
                <a:cs typeface="Georgia"/>
                <a:hlinkClick r:id="rId2"/>
              </a:rPr>
              <a:t>atnyla (http://www.atnyla.com)</a:t>
            </a:r>
            <a:r>
              <a:rPr sz="1250" spc="10" dirty="0">
                <a:latin typeface="Georgia"/>
                <a:cs typeface="Georgia"/>
              </a:rPr>
              <a:t>.  By: </a:t>
            </a:r>
            <a:r>
              <a:rPr sz="1250" spc="15" dirty="0">
                <a:latin typeface="Georgia"/>
                <a:cs typeface="Georgia"/>
                <a:hlinkClick r:id="rId3"/>
              </a:rPr>
              <a:t>Rumman </a:t>
            </a:r>
            <a:r>
              <a:rPr sz="1250" spc="10" dirty="0">
                <a:latin typeface="Georgia"/>
                <a:cs typeface="Georgia"/>
                <a:hlinkClick r:id="rId3"/>
              </a:rPr>
              <a:t>Ansari</a:t>
            </a:r>
            <a:r>
              <a:rPr sz="1250" dirty="0">
                <a:latin typeface="Georgia"/>
                <a:cs typeface="Georgia"/>
                <a:hlinkClick r:id="rId3"/>
              </a:rPr>
              <a:t> </a:t>
            </a:r>
            <a:r>
              <a:rPr sz="1250" spc="10" dirty="0">
                <a:latin typeface="Georgia"/>
                <a:cs typeface="Georgia"/>
                <a:hlinkClick r:id="rId3"/>
              </a:rPr>
              <a:t>(http://www.atnyla.com/tuition)</a:t>
            </a:r>
            <a:r>
              <a:rPr sz="1250" spc="10" dirty="0">
                <a:latin typeface="Georgia"/>
                <a:cs typeface="Georgia"/>
              </a:rPr>
              <a:t>.</a:t>
            </a:r>
            <a:endParaRPr sz="125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47931" y="1340912"/>
            <a:ext cx="5530850" cy="10160"/>
          </a:xfrm>
          <a:custGeom>
            <a:avLst/>
            <a:gdLst/>
            <a:ahLst/>
            <a:cxnLst/>
            <a:rect l="l" t="t" r="r" b="b"/>
            <a:pathLst>
              <a:path w="5530850" h="10159">
                <a:moveTo>
                  <a:pt x="5530539" y="9535"/>
                </a:moveTo>
                <a:lnTo>
                  <a:pt x="0" y="9535"/>
                </a:lnTo>
                <a:lnTo>
                  <a:pt x="0" y="0"/>
                </a:lnTo>
                <a:lnTo>
                  <a:pt x="5530539" y="0"/>
                </a:lnTo>
                <a:lnTo>
                  <a:pt x="5530539" y="9535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476781" y="7014483"/>
            <a:ext cx="48260" cy="48260"/>
          </a:xfrm>
          <a:custGeom>
            <a:avLst/>
            <a:gdLst/>
            <a:ahLst/>
            <a:cxnLst/>
            <a:rect l="l" t="t" r="r" b="b"/>
            <a:pathLst>
              <a:path w="48259" h="48259">
                <a:moveTo>
                  <a:pt x="30421" y="47677"/>
                </a:moveTo>
                <a:lnTo>
                  <a:pt x="17255" y="47677"/>
                </a:lnTo>
                <a:lnTo>
                  <a:pt x="11637" y="45350"/>
                </a:lnTo>
                <a:lnTo>
                  <a:pt x="2327" y="36043"/>
                </a:lnTo>
                <a:lnTo>
                  <a:pt x="0" y="30417"/>
                </a:lnTo>
                <a:lnTo>
                  <a:pt x="0" y="17259"/>
                </a:lnTo>
                <a:lnTo>
                  <a:pt x="2327" y="11633"/>
                </a:lnTo>
                <a:lnTo>
                  <a:pt x="11637" y="2326"/>
                </a:lnTo>
                <a:lnTo>
                  <a:pt x="17255" y="0"/>
                </a:lnTo>
                <a:lnTo>
                  <a:pt x="30421" y="0"/>
                </a:lnTo>
                <a:lnTo>
                  <a:pt x="36040" y="2326"/>
                </a:lnTo>
                <a:lnTo>
                  <a:pt x="45349" y="11633"/>
                </a:lnTo>
                <a:lnTo>
                  <a:pt x="47677" y="17259"/>
                </a:lnTo>
                <a:lnTo>
                  <a:pt x="47677" y="30417"/>
                </a:lnTo>
                <a:lnTo>
                  <a:pt x="45349" y="36043"/>
                </a:lnTo>
                <a:lnTo>
                  <a:pt x="36040" y="453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76781" y="7434041"/>
            <a:ext cx="48260" cy="48260"/>
          </a:xfrm>
          <a:custGeom>
            <a:avLst/>
            <a:gdLst/>
            <a:ahLst/>
            <a:cxnLst/>
            <a:rect l="l" t="t" r="r" b="b"/>
            <a:pathLst>
              <a:path w="48259" h="48259">
                <a:moveTo>
                  <a:pt x="30421" y="47677"/>
                </a:moveTo>
                <a:lnTo>
                  <a:pt x="17255" y="47677"/>
                </a:lnTo>
                <a:lnTo>
                  <a:pt x="11637" y="45350"/>
                </a:lnTo>
                <a:lnTo>
                  <a:pt x="2327" y="36043"/>
                </a:lnTo>
                <a:lnTo>
                  <a:pt x="0" y="30417"/>
                </a:lnTo>
                <a:lnTo>
                  <a:pt x="0" y="17259"/>
                </a:lnTo>
                <a:lnTo>
                  <a:pt x="2327" y="11633"/>
                </a:lnTo>
                <a:lnTo>
                  <a:pt x="11637" y="2326"/>
                </a:lnTo>
                <a:lnTo>
                  <a:pt x="17255" y="0"/>
                </a:lnTo>
                <a:lnTo>
                  <a:pt x="30421" y="0"/>
                </a:lnTo>
                <a:lnTo>
                  <a:pt x="36040" y="2326"/>
                </a:lnTo>
                <a:lnTo>
                  <a:pt x="45349" y="11633"/>
                </a:lnTo>
                <a:lnTo>
                  <a:pt x="47677" y="17259"/>
                </a:lnTo>
                <a:lnTo>
                  <a:pt x="47677" y="30417"/>
                </a:lnTo>
                <a:lnTo>
                  <a:pt x="45349" y="36043"/>
                </a:lnTo>
                <a:lnTo>
                  <a:pt x="36040" y="453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76781" y="7643821"/>
            <a:ext cx="48260" cy="48260"/>
          </a:xfrm>
          <a:custGeom>
            <a:avLst/>
            <a:gdLst/>
            <a:ahLst/>
            <a:cxnLst/>
            <a:rect l="l" t="t" r="r" b="b"/>
            <a:pathLst>
              <a:path w="48259" h="48259">
                <a:moveTo>
                  <a:pt x="30421" y="47677"/>
                </a:moveTo>
                <a:lnTo>
                  <a:pt x="17255" y="47677"/>
                </a:lnTo>
                <a:lnTo>
                  <a:pt x="11637" y="45350"/>
                </a:lnTo>
                <a:lnTo>
                  <a:pt x="2327" y="36043"/>
                </a:lnTo>
                <a:lnTo>
                  <a:pt x="0" y="30417"/>
                </a:lnTo>
                <a:lnTo>
                  <a:pt x="0" y="17259"/>
                </a:lnTo>
                <a:lnTo>
                  <a:pt x="2327" y="11633"/>
                </a:lnTo>
                <a:lnTo>
                  <a:pt x="11637" y="2326"/>
                </a:lnTo>
                <a:lnTo>
                  <a:pt x="17255" y="0"/>
                </a:lnTo>
                <a:lnTo>
                  <a:pt x="30421" y="0"/>
                </a:lnTo>
                <a:lnTo>
                  <a:pt x="36040" y="2326"/>
                </a:lnTo>
                <a:lnTo>
                  <a:pt x="45349" y="11633"/>
                </a:lnTo>
                <a:lnTo>
                  <a:pt x="47677" y="17259"/>
                </a:lnTo>
                <a:lnTo>
                  <a:pt x="47677" y="30417"/>
                </a:lnTo>
                <a:lnTo>
                  <a:pt x="45349" y="36043"/>
                </a:lnTo>
                <a:lnTo>
                  <a:pt x="36040" y="453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76781" y="7853599"/>
            <a:ext cx="48260" cy="48260"/>
          </a:xfrm>
          <a:custGeom>
            <a:avLst/>
            <a:gdLst/>
            <a:ahLst/>
            <a:cxnLst/>
            <a:rect l="l" t="t" r="r" b="b"/>
            <a:pathLst>
              <a:path w="48259" h="48259">
                <a:moveTo>
                  <a:pt x="30421" y="47677"/>
                </a:moveTo>
                <a:lnTo>
                  <a:pt x="17255" y="47677"/>
                </a:lnTo>
                <a:lnTo>
                  <a:pt x="11637" y="45350"/>
                </a:lnTo>
                <a:lnTo>
                  <a:pt x="2327" y="36034"/>
                </a:lnTo>
                <a:lnTo>
                  <a:pt x="0" y="30417"/>
                </a:lnTo>
                <a:lnTo>
                  <a:pt x="0" y="17259"/>
                </a:lnTo>
                <a:lnTo>
                  <a:pt x="2327" y="11633"/>
                </a:lnTo>
                <a:lnTo>
                  <a:pt x="11637" y="2326"/>
                </a:lnTo>
                <a:lnTo>
                  <a:pt x="17255" y="0"/>
                </a:lnTo>
                <a:lnTo>
                  <a:pt x="30421" y="0"/>
                </a:lnTo>
                <a:lnTo>
                  <a:pt x="36040" y="2326"/>
                </a:lnTo>
                <a:lnTo>
                  <a:pt x="45349" y="11633"/>
                </a:lnTo>
                <a:lnTo>
                  <a:pt x="47677" y="17259"/>
                </a:lnTo>
                <a:lnTo>
                  <a:pt x="47677" y="30417"/>
                </a:lnTo>
                <a:lnTo>
                  <a:pt x="45349" y="36034"/>
                </a:lnTo>
                <a:lnTo>
                  <a:pt x="36040" y="453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76781" y="8063379"/>
            <a:ext cx="48260" cy="48260"/>
          </a:xfrm>
          <a:custGeom>
            <a:avLst/>
            <a:gdLst/>
            <a:ahLst/>
            <a:cxnLst/>
            <a:rect l="l" t="t" r="r" b="b"/>
            <a:pathLst>
              <a:path w="48259" h="48259">
                <a:moveTo>
                  <a:pt x="30421" y="47677"/>
                </a:moveTo>
                <a:lnTo>
                  <a:pt x="17255" y="47677"/>
                </a:lnTo>
                <a:lnTo>
                  <a:pt x="11637" y="45350"/>
                </a:lnTo>
                <a:lnTo>
                  <a:pt x="2327" y="36043"/>
                </a:lnTo>
                <a:lnTo>
                  <a:pt x="0" y="30417"/>
                </a:lnTo>
                <a:lnTo>
                  <a:pt x="0" y="17259"/>
                </a:lnTo>
                <a:lnTo>
                  <a:pt x="2327" y="11633"/>
                </a:lnTo>
                <a:lnTo>
                  <a:pt x="11637" y="2326"/>
                </a:lnTo>
                <a:lnTo>
                  <a:pt x="17255" y="0"/>
                </a:lnTo>
                <a:lnTo>
                  <a:pt x="30421" y="0"/>
                </a:lnTo>
                <a:lnTo>
                  <a:pt x="36040" y="2326"/>
                </a:lnTo>
                <a:lnTo>
                  <a:pt x="45349" y="11633"/>
                </a:lnTo>
                <a:lnTo>
                  <a:pt x="47677" y="17259"/>
                </a:lnTo>
                <a:lnTo>
                  <a:pt x="47677" y="30417"/>
                </a:lnTo>
                <a:lnTo>
                  <a:pt x="45349" y="36043"/>
                </a:lnTo>
                <a:lnTo>
                  <a:pt x="36040" y="453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235231" y="527237"/>
            <a:ext cx="5556250" cy="86302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5"/>
              </a:spcBef>
            </a:pPr>
            <a:r>
              <a:rPr sz="1850" spc="100" dirty="0">
                <a:latin typeface="Trebuchet MS"/>
                <a:cs typeface="Trebuchet MS"/>
              </a:rPr>
              <a:t>About </a:t>
            </a:r>
            <a:r>
              <a:rPr sz="1850" spc="125" dirty="0">
                <a:latin typeface="Trebuchet MS"/>
                <a:cs typeface="Trebuchet MS"/>
              </a:rPr>
              <a:t>SQL</a:t>
            </a:r>
            <a:r>
              <a:rPr sz="1850" spc="-100" dirty="0">
                <a:latin typeface="Trebuchet MS"/>
                <a:cs typeface="Trebuchet MS"/>
              </a:rPr>
              <a:t> </a:t>
            </a:r>
            <a:r>
              <a:rPr sz="1850" spc="35" dirty="0">
                <a:latin typeface="Trebuchet MS"/>
                <a:cs typeface="Trebuchet MS"/>
              </a:rPr>
              <a:t>Tutorial</a:t>
            </a:r>
            <a:endParaRPr sz="1850">
              <a:latin typeface="Trebuchet MS"/>
              <a:cs typeface="Trebuchet MS"/>
            </a:endParaRPr>
          </a:p>
          <a:p>
            <a:pPr marR="5080" algn="r">
              <a:lnSpc>
                <a:spcPct val="100000"/>
              </a:lnSpc>
              <a:spcBef>
                <a:spcPts val="1310"/>
              </a:spcBef>
              <a:tabLst>
                <a:tab pos="323850" algn="l"/>
                <a:tab pos="827405" algn="l"/>
              </a:tabLst>
            </a:pPr>
            <a:r>
              <a:rPr sz="1250" spc="-525" dirty="0">
                <a:latin typeface="EB Garamond 08"/>
                <a:cs typeface="EB Garamond 08"/>
              </a:rPr>
              <a:t>	</a:t>
            </a:r>
            <a:r>
              <a:rPr sz="1250" spc="-65" dirty="0">
                <a:latin typeface="Times New Roman"/>
                <a:cs typeface="Times New Roman"/>
              </a:rPr>
              <a:t>V</a:t>
            </a:r>
            <a:r>
              <a:rPr sz="1250" spc="10" dirty="0">
                <a:latin typeface="Times New Roman"/>
                <a:cs typeface="Times New Roman"/>
              </a:rPr>
              <a:t>iew</a:t>
            </a:r>
            <a:r>
              <a:rPr sz="1250" dirty="0">
                <a:latin typeface="Times New Roman"/>
                <a:cs typeface="Times New Roman"/>
              </a:rPr>
              <a:t>	</a:t>
            </a:r>
            <a:r>
              <a:rPr sz="1250" spc="-40" dirty="0">
                <a:latin typeface="Times New Roman"/>
                <a:cs typeface="Times New Roman"/>
              </a:rPr>
              <a:t>1</a:t>
            </a:r>
            <a:r>
              <a:rPr sz="1250" spc="10" dirty="0">
                <a:latin typeface="Times New Roman"/>
                <a:cs typeface="Times New Roman"/>
              </a:rPr>
              <a:t>1</a:t>
            </a:r>
            <a:endParaRPr sz="12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250">
              <a:latin typeface="Times New Roman"/>
              <a:cs typeface="Times New Roman"/>
            </a:endParaRPr>
          </a:p>
          <a:p>
            <a:pPr marL="12700" marR="6985" algn="just">
              <a:lnSpc>
                <a:spcPct val="120100"/>
              </a:lnSpc>
            </a:pPr>
            <a:r>
              <a:rPr sz="1250" spc="15" dirty="0">
                <a:latin typeface="Georgia"/>
                <a:cs typeface="Georgia"/>
              </a:rPr>
              <a:t>SQL </a:t>
            </a:r>
            <a:r>
              <a:rPr sz="1250" spc="10" dirty="0">
                <a:latin typeface="Georgia"/>
                <a:cs typeface="Georgia"/>
              </a:rPr>
              <a:t>stands for </a:t>
            </a:r>
            <a:r>
              <a:rPr sz="1250" b="1" spc="10" dirty="0">
                <a:latin typeface="Georgia"/>
                <a:cs typeface="Georgia"/>
              </a:rPr>
              <a:t>Structured </a:t>
            </a:r>
            <a:r>
              <a:rPr sz="1250" b="1" spc="15" dirty="0">
                <a:latin typeface="Georgia"/>
                <a:cs typeface="Georgia"/>
              </a:rPr>
              <a:t>Query </a:t>
            </a:r>
            <a:r>
              <a:rPr sz="1250" b="1" spc="10" dirty="0">
                <a:latin typeface="Georgia"/>
                <a:cs typeface="Georgia"/>
              </a:rPr>
              <a:t>Language</a:t>
            </a:r>
            <a:r>
              <a:rPr sz="1250" spc="10" dirty="0">
                <a:latin typeface="Georgia"/>
                <a:cs typeface="Georgia"/>
              </a:rPr>
              <a:t>. The </a:t>
            </a:r>
            <a:r>
              <a:rPr sz="1250" b="1" spc="15" dirty="0">
                <a:latin typeface="Georgia"/>
                <a:cs typeface="Georgia"/>
              </a:rPr>
              <a:t>SQL </a:t>
            </a:r>
            <a:r>
              <a:rPr sz="1250" spc="10" dirty="0">
                <a:latin typeface="Georgia"/>
                <a:cs typeface="Georgia"/>
              </a:rPr>
              <a:t>language as a  </a:t>
            </a:r>
            <a:r>
              <a:rPr sz="1250" b="1" spc="15" dirty="0">
                <a:latin typeface="Georgia"/>
                <a:cs typeface="Georgia"/>
              </a:rPr>
              <a:t>query </a:t>
            </a:r>
            <a:r>
              <a:rPr sz="1250" b="1" spc="10" dirty="0">
                <a:latin typeface="Georgia"/>
                <a:cs typeface="Georgia"/>
              </a:rPr>
              <a:t>language, </a:t>
            </a:r>
            <a:r>
              <a:rPr sz="1250" spc="5" dirty="0">
                <a:latin typeface="Georgia"/>
                <a:cs typeface="Georgia"/>
              </a:rPr>
              <a:t>it </a:t>
            </a:r>
            <a:r>
              <a:rPr sz="1250" spc="10" dirty="0">
                <a:latin typeface="Georgia"/>
                <a:cs typeface="Georgia"/>
              </a:rPr>
              <a:t>can do </a:t>
            </a:r>
            <a:r>
              <a:rPr sz="1250" spc="15" dirty="0">
                <a:latin typeface="Georgia"/>
                <a:cs typeface="Georgia"/>
              </a:rPr>
              <a:t>much more </a:t>
            </a:r>
            <a:r>
              <a:rPr sz="1250" spc="10" dirty="0">
                <a:latin typeface="Georgia"/>
                <a:cs typeface="Georgia"/>
              </a:rPr>
              <a:t>than just query a database. </a:t>
            </a:r>
            <a:r>
              <a:rPr sz="1250" spc="5" dirty="0">
                <a:latin typeface="Georgia"/>
                <a:cs typeface="Georgia"/>
              </a:rPr>
              <a:t>It </a:t>
            </a:r>
            <a:r>
              <a:rPr sz="1250" spc="10" dirty="0">
                <a:latin typeface="Georgia"/>
                <a:cs typeface="Georgia"/>
              </a:rPr>
              <a:t>can  define the structure of the data, modify data in the database, and specify  security</a:t>
            </a:r>
            <a:r>
              <a:rPr sz="1250" dirty="0">
                <a:latin typeface="Georgia"/>
                <a:cs typeface="Georgia"/>
              </a:rPr>
              <a:t> </a:t>
            </a:r>
            <a:r>
              <a:rPr sz="1250" spc="10" dirty="0">
                <a:latin typeface="Georgia"/>
                <a:cs typeface="Georgia"/>
              </a:rPr>
              <a:t>constraints.</a:t>
            </a:r>
            <a:endParaRPr sz="1250">
              <a:latin typeface="Georgia"/>
              <a:cs typeface="Georgia"/>
            </a:endParaRPr>
          </a:p>
          <a:p>
            <a:pPr marL="12700" marR="8255" algn="just">
              <a:lnSpc>
                <a:spcPct val="122600"/>
              </a:lnSpc>
              <a:spcBef>
                <a:spcPts val="340"/>
              </a:spcBef>
            </a:pPr>
            <a:r>
              <a:rPr sz="1250" spc="15" dirty="0">
                <a:latin typeface="Georgia"/>
                <a:cs typeface="Georgia"/>
              </a:rPr>
              <a:t>A </a:t>
            </a:r>
            <a:r>
              <a:rPr sz="1250" spc="10" dirty="0">
                <a:latin typeface="Georgia"/>
                <a:cs typeface="Georgia"/>
              </a:rPr>
              <a:t>database system provides a </a:t>
            </a:r>
            <a:r>
              <a:rPr sz="1150" spc="70" dirty="0">
                <a:latin typeface="Arial"/>
                <a:cs typeface="Arial"/>
              </a:rPr>
              <a:t>data </a:t>
            </a:r>
            <a:r>
              <a:rPr sz="1150" spc="170" dirty="0">
                <a:latin typeface="Arial"/>
                <a:cs typeface="Arial"/>
              </a:rPr>
              <a:t>definition </a:t>
            </a:r>
            <a:r>
              <a:rPr sz="1150" spc="40" dirty="0">
                <a:latin typeface="Arial"/>
                <a:cs typeface="Arial"/>
              </a:rPr>
              <a:t>language </a:t>
            </a:r>
            <a:r>
              <a:rPr sz="1250" spc="10" dirty="0">
                <a:latin typeface="Georgia"/>
                <a:cs typeface="Georgia"/>
              </a:rPr>
              <a:t>to specify the  database schema and a </a:t>
            </a:r>
            <a:r>
              <a:rPr sz="1150" spc="70" dirty="0">
                <a:latin typeface="Arial"/>
                <a:cs typeface="Arial"/>
              </a:rPr>
              <a:t>data </a:t>
            </a:r>
            <a:r>
              <a:rPr sz="1150" spc="85" dirty="0">
                <a:latin typeface="Arial"/>
                <a:cs typeface="Arial"/>
              </a:rPr>
              <a:t>manipulation </a:t>
            </a:r>
            <a:r>
              <a:rPr sz="1150" spc="40" dirty="0">
                <a:latin typeface="Arial"/>
                <a:cs typeface="Arial"/>
              </a:rPr>
              <a:t>language </a:t>
            </a:r>
            <a:r>
              <a:rPr sz="1250" spc="10" dirty="0">
                <a:latin typeface="Georgia"/>
                <a:cs typeface="Georgia"/>
              </a:rPr>
              <a:t>to express database  queries and updates. In practice, the data definition and data manipulation  languages are not two separate languages; instead they simply form parts of a  single database language, such as the widely used </a:t>
            </a:r>
            <a:r>
              <a:rPr sz="1250" spc="15" dirty="0">
                <a:latin typeface="Georgia"/>
                <a:cs typeface="Georgia"/>
              </a:rPr>
              <a:t>SQL</a:t>
            </a:r>
            <a:r>
              <a:rPr sz="1250" spc="-25" dirty="0">
                <a:latin typeface="Georgia"/>
                <a:cs typeface="Georgia"/>
              </a:rPr>
              <a:t> </a:t>
            </a:r>
            <a:r>
              <a:rPr sz="1250" spc="10" dirty="0">
                <a:latin typeface="Georgia"/>
                <a:cs typeface="Georgia"/>
              </a:rPr>
              <a:t>language.</a:t>
            </a:r>
            <a:endParaRPr sz="1250">
              <a:latin typeface="Georgia"/>
              <a:cs typeface="Georgia"/>
            </a:endParaRPr>
          </a:p>
          <a:p>
            <a:pPr algn="ctr">
              <a:lnSpc>
                <a:spcPct val="100000"/>
              </a:lnSpc>
              <a:spcBef>
                <a:spcPts val="1050"/>
              </a:spcBef>
            </a:pPr>
            <a:r>
              <a:rPr sz="1850" spc="10" dirty="0">
                <a:latin typeface="Georgia"/>
                <a:cs typeface="Georgia"/>
              </a:rPr>
              <a:t>About This</a:t>
            </a:r>
            <a:r>
              <a:rPr sz="1850" spc="-5" dirty="0">
                <a:latin typeface="Georgia"/>
                <a:cs typeface="Georgia"/>
              </a:rPr>
              <a:t> </a:t>
            </a:r>
            <a:r>
              <a:rPr sz="1850" spc="10" dirty="0">
                <a:latin typeface="Georgia"/>
                <a:cs typeface="Georgia"/>
              </a:rPr>
              <a:t>Tutorial</a:t>
            </a:r>
            <a:endParaRPr sz="1850">
              <a:latin typeface="Georgia"/>
              <a:cs typeface="Georgia"/>
            </a:endParaRPr>
          </a:p>
          <a:p>
            <a:pPr marL="12700" marR="5715" algn="just">
              <a:lnSpc>
                <a:spcPct val="120100"/>
              </a:lnSpc>
              <a:spcBef>
                <a:spcPts val="484"/>
              </a:spcBef>
            </a:pPr>
            <a:r>
              <a:rPr sz="1250" spc="10" dirty="0">
                <a:latin typeface="Georgia"/>
                <a:cs typeface="Georgia"/>
              </a:rPr>
              <a:t>This </a:t>
            </a:r>
            <a:r>
              <a:rPr sz="1250" spc="15" dirty="0">
                <a:latin typeface="Georgia"/>
                <a:cs typeface="Georgia"/>
              </a:rPr>
              <a:t>SQL </a:t>
            </a:r>
            <a:r>
              <a:rPr sz="1250" spc="10" dirty="0">
                <a:latin typeface="Georgia"/>
                <a:cs typeface="Georgia"/>
              </a:rPr>
              <a:t>tutorial has been prepared for the beginners to help </a:t>
            </a:r>
            <a:r>
              <a:rPr sz="1250" spc="15" dirty="0">
                <a:latin typeface="Georgia"/>
                <a:cs typeface="Georgia"/>
              </a:rPr>
              <a:t>them  </a:t>
            </a:r>
            <a:r>
              <a:rPr sz="1250" spc="10" dirty="0">
                <a:latin typeface="Georgia"/>
                <a:cs typeface="Georgia"/>
              </a:rPr>
              <a:t>understand the basic to advanced concepts of SQL. This tutorial will give you  enough understanding on the various components of </a:t>
            </a:r>
            <a:r>
              <a:rPr sz="1250" spc="15" dirty="0">
                <a:latin typeface="Georgia"/>
                <a:cs typeface="Georgia"/>
              </a:rPr>
              <a:t>SQL </a:t>
            </a:r>
            <a:r>
              <a:rPr sz="1250" spc="10" dirty="0">
                <a:latin typeface="Georgia"/>
                <a:cs typeface="Georgia"/>
              </a:rPr>
              <a:t>along with suitable  examples.</a:t>
            </a:r>
            <a:endParaRPr sz="1250">
              <a:latin typeface="Georgia"/>
              <a:cs typeface="Georgia"/>
            </a:endParaRPr>
          </a:p>
          <a:p>
            <a:pPr algn="ctr">
              <a:lnSpc>
                <a:spcPct val="100000"/>
              </a:lnSpc>
              <a:spcBef>
                <a:spcPts val="1050"/>
              </a:spcBef>
            </a:pPr>
            <a:r>
              <a:rPr sz="1850" spc="10" dirty="0">
                <a:latin typeface="Georgia"/>
                <a:cs typeface="Georgia"/>
              </a:rPr>
              <a:t>Prerequisites</a:t>
            </a:r>
            <a:endParaRPr sz="1850">
              <a:latin typeface="Georgia"/>
              <a:cs typeface="Georgia"/>
            </a:endParaRPr>
          </a:p>
          <a:p>
            <a:pPr marL="12700" marR="7620" algn="just">
              <a:lnSpc>
                <a:spcPct val="120100"/>
              </a:lnSpc>
              <a:spcBef>
                <a:spcPts val="480"/>
              </a:spcBef>
            </a:pPr>
            <a:r>
              <a:rPr sz="1250" spc="10" dirty="0">
                <a:latin typeface="Georgia"/>
                <a:cs typeface="Georgia"/>
              </a:rPr>
              <a:t>Before you start practicing with various types of examples given in this  tutorial, </a:t>
            </a:r>
            <a:r>
              <a:rPr sz="1250" spc="15" dirty="0">
                <a:latin typeface="Georgia"/>
                <a:cs typeface="Georgia"/>
              </a:rPr>
              <a:t>we </a:t>
            </a:r>
            <a:r>
              <a:rPr sz="1250" spc="10" dirty="0">
                <a:latin typeface="Georgia"/>
                <a:cs typeface="Georgia"/>
              </a:rPr>
              <a:t>are assuming that you are already aware about </a:t>
            </a:r>
            <a:r>
              <a:rPr sz="1250" b="1" spc="15" dirty="0">
                <a:latin typeface="Georgia"/>
                <a:cs typeface="Georgia"/>
              </a:rPr>
              <a:t>what a  database </a:t>
            </a:r>
            <a:r>
              <a:rPr sz="1250" b="1" spc="5" dirty="0">
                <a:latin typeface="Georgia"/>
                <a:cs typeface="Georgia"/>
              </a:rPr>
              <a:t>is</a:t>
            </a:r>
            <a:r>
              <a:rPr sz="1250" spc="5" dirty="0">
                <a:latin typeface="Georgia"/>
                <a:cs typeface="Georgia"/>
              </a:rPr>
              <a:t>, </a:t>
            </a:r>
            <a:r>
              <a:rPr sz="1250" spc="10" dirty="0">
                <a:latin typeface="Georgia"/>
                <a:cs typeface="Georgia"/>
              </a:rPr>
              <a:t>especially the </a:t>
            </a:r>
            <a:r>
              <a:rPr sz="1250" b="1" spc="20" dirty="0">
                <a:latin typeface="Georgia"/>
                <a:cs typeface="Georgia"/>
              </a:rPr>
              <a:t>RDBMS </a:t>
            </a:r>
            <a:r>
              <a:rPr sz="1250" spc="10" dirty="0">
                <a:latin typeface="Georgia"/>
                <a:cs typeface="Georgia"/>
              </a:rPr>
              <a:t>and </a:t>
            </a:r>
            <a:r>
              <a:rPr sz="1250" b="1" spc="15" dirty="0">
                <a:latin typeface="Georgia"/>
                <a:cs typeface="Georgia"/>
              </a:rPr>
              <a:t>what </a:t>
            </a:r>
            <a:r>
              <a:rPr sz="1250" b="1" spc="10" dirty="0">
                <a:latin typeface="Georgia"/>
                <a:cs typeface="Georgia"/>
              </a:rPr>
              <a:t>is </a:t>
            </a:r>
            <a:r>
              <a:rPr sz="1250" b="1" spc="15" dirty="0">
                <a:latin typeface="Georgia"/>
                <a:cs typeface="Georgia"/>
              </a:rPr>
              <a:t>a computer  programming</a:t>
            </a:r>
            <a:r>
              <a:rPr sz="1250" b="1" dirty="0">
                <a:latin typeface="Georgia"/>
                <a:cs typeface="Georgia"/>
              </a:rPr>
              <a:t> </a:t>
            </a:r>
            <a:r>
              <a:rPr sz="1250" b="1" spc="10" dirty="0">
                <a:latin typeface="Georgia"/>
                <a:cs typeface="Georgia"/>
              </a:rPr>
              <a:t>language.</a:t>
            </a:r>
            <a:endParaRPr sz="1250">
              <a:latin typeface="Georgia"/>
              <a:cs typeface="Georgia"/>
            </a:endParaRPr>
          </a:p>
          <a:p>
            <a:pPr algn="ctr">
              <a:lnSpc>
                <a:spcPct val="100000"/>
              </a:lnSpc>
              <a:spcBef>
                <a:spcPts val="1055"/>
              </a:spcBef>
            </a:pPr>
            <a:r>
              <a:rPr sz="1850" spc="10" dirty="0">
                <a:latin typeface="Georgia"/>
                <a:cs typeface="Georgia"/>
              </a:rPr>
              <a:t>Audience</a:t>
            </a:r>
            <a:endParaRPr sz="1850">
              <a:latin typeface="Georgia"/>
              <a:cs typeface="Georgia"/>
            </a:endParaRPr>
          </a:p>
          <a:p>
            <a:pPr marL="393700" marR="11430">
              <a:lnSpc>
                <a:spcPct val="125099"/>
              </a:lnSpc>
              <a:spcBef>
                <a:spcPts val="450"/>
              </a:spcBef>
              <a:tabLst>
                <a:tab pos="1310005" algn="l"/>
                <a:tab pos="1932939" algn="l"/>
                <a:tab pos="2489835" algn="l"/>
                <a:tab pos="3412490" algn="l"/>
                <a:tab pos="4089400" algn="l"/>
                <a:tab pos="4805680" algn="l"/>
              </a:tabLst>
            </a:pPr>
            <a:r>
              <a:rPr sz="1100" spc="10" dirty="0">
                <a:latin typeface="Georgia"/>
                <a:cs typeface="Georgia"/>
              </a:rPr>
              <a:t>Students	</a:t>
            </a:r>
            <a:r>
              <a:rPr sz="1100" spc="15" dirty="0">
                <a:latin typeface="Georgia"/>
                <a:cs typeface="Georgia"/>
              </a:rPr>
              <a:t>who	</a:t>
            </a:r>
            <a:r>
              <a:rPr sz="1100" spc="10" dirty="0">
                <a:latin typeface="Georgia"/>
                <a:cs typeface="Georgia"/>
              </a:rPr>
              <a:t>are	pursuing	BCA,	</a:t>
            </a:r>
            <a:r>
              <a:rPr sz="1100" spc="15" dirty="0">
                <a:latin typeface="Georgia"/>
                <a:cs typeface="Georgia"/>
              </a:rPr>
              <a:t>MCA,	</a:t>
            </a:r>
            <a:r>
              <a:rPr sz="1100" spc="10" dirty="0">
                <a:latin typeface="Georgia"/>
                <a:cs typeface="Georgia"/>
              </a:rPr>
              <a:t>B.E/B.Tech  (CS/IT/EC/EE/ME/Civil/Any other</a:t>
            </a:r>
            <a:r>
              <a:rPr sz="1100" dirty="0">
                <a:latin typeface="Georgia"/>
                <a:cs typeface="Georgia"/>
              </a:rPr>
              <a:t> </a:t>
            </a:r>
            <a:r>
              <a:rPr sz="1100" spc="10" dirty="0">
                <a:latin typeface="Georgia"/>
                <a:cs typeface="Georgia"/>
              </a:rPr>
              <a:t>discipline)</a:t>
            </a:r>
            <a:endParaRPr sz="1100">
              <a:latin typeface="Georgia"/>
              <a:cs typeface="Georgia"/>
            </a:endParaRPr>
          </a:p>
          <a:p>
            <a:pPr marL="393700" marR="198755">
              <a:lnSpc>
                <a:spcPct val="125099"/>
              </a:lnSpc>
            </a:pPr>
            <a:r>
              <a:rPr sz="1100" spc="10" dirty="0">
                <a:latin typeface="Georgia"/>
                <a:cs typeface="Georgia"/>
              </a:rPr>
              <a:t>Students </a:t>
            </a:r>
            <a:r>
              <a:rPr sz="1100" spc="15" dirty="0">
                <a:latin typeface="Georgia"/>
                <a:cs typeface="Georgia"/>
              </a:rPr>
              <a:t>who </a:t>
            </a:r>
            <a:r>
              <a:rPr sz="1100" spc="10" dirty="0">
                <a:latin typeface="Georgia"/>
                <a:cs typeface="Georgia"/>
              </a:rPr>
              <a:t>have "Java Programming with </a:t>
            </a:r>
            <a:r>
              <a:rPr sz="1100" spc="15" dirty="0">
                <a:latin typeface="Georgia"/>
                <a:cs typeface="Georgia"/>
              </a:rPr>
              <a:t>SQL" </a:t>
            </a:r>
            <a:r>
              <a:rPr sz="1100" spc="10" dirty="0">
                <a:latin typeface="Georgia"/>
                <a:cs typeface="Georgia"/>
              </a:rPr>
              <a:t>in their curriculum  Candidates </a:t>
            </a:r>
            <a:r>
              <a:rPr sz="1100" spc="15" dirty="0">
                <a:latin typeface="Georgia"/>
                <a:cs typeface="Georgia"/>
              </a:rPr>
              <a:t>who </a:t>
            </a:r>
            <a:r>
              <a:rPr sz="1100" spc="10" dirty="0">
                <a:latin typeface="Georgia"/>
                <a:cs typeface="Georgia"/>
              </a:rPr>
              <a:t>wish to switch from service based companies to product based  Candidates </a:t>
            </a:r>
            <a:r>
              <a:rPr sz="1100" spc="15" dirty="0">
                <a:latin typeface="Georgia"/>
                <a:cs typeface="Georgia"/>
              </a:rPr>
              <a:t>who </a:t>
            </a:r>
            <a:r>
              <a:rPr sz="1100" spc="10" dirty="0">
                <a:latin typeface="Georgia"/>
                <a:cs typeface="Georgia"/>
              </a:rPr>
              <a:t>want to continue their career as </a:t>
            </a:r>
            <a:r>
              <a:rPr sz="1100" spc="15" dirty="0">
                <a:latin typeface="Georgia"/>
                <a:cs typeface="Georgia"/>
              </a:rPr>
              <a:t>JAVA </a:t>
            </a:r>
            <a:r>
              <a:rPr sz="1100" spc="10" dirty="0">
                <a:latin typeface="Georgia"/>
                <a:cs typeface="Georgia"/>
              </a:rPr>
              <a:t>developer with </a:t>
            </a:r>
            <a:r>
              <a:rPr sz="1100" spc="15" dirty="0">
                <a:latin typeface="Georgia"/>
                <a:cs typeface="Georgia"/>
              </a:rPr>
              <a:t>SQL  </a:t>
            </a:r>
            <a:r>
              <a:rPr sz="1100" spc="10" dirty="0">
                <a:latin typeface="Georgia"/>
                <a:cs typeface="Georgia"/>
              </a:rPr>
              <a:t>Candidates </a:t>
            </a:r>
            <a:r>
              <a:rPr sz="1100" spc="15" dirty="0">
                <a:latin typeface="Georgia"/>
                <a:cs typeface="Georgia"/>
              </a:rPr>
              <a:t>who </a:t>
            </a:r>
            <a:r>
              <a:rPr sz="1100" spc="10" dirty="0">
                <a:latin typeface="Georgia"/>
                <a:cs typeface="Georgia"/>
              </a:rPr>
              <a:t>are passionate about</a:t>
            </a:r>
            <a:r>
              <a:rPr sz="1100" spc="-25" dirty="0">
                <a:latin typeface="Georgia"/>
                <a:cs typeface="Georgia"/>
              </a:rPr>
              <a:t> </a:t>
            </a:r>
            <a:r>
              <a:rPr sz="1100" spc="10" dirty="0">
                <a:latin typeface="Georgia"/>
                <a:cs typeface="Georgia"/>
              </a:rPr>
              <a:t>coding</a:t>
            </a:r>
            <a:endParaRPr sz="110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135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</a:pPr>
            <a:r>
              <a:rPr sz="1250" spc="10" dirty="0">
                <a:latin typeface="Comic Sans MS"/>
                <a:cs typeface="Comic Sans MS"/>
              </a:rPr>
              <a:t>©Privacy</a:t>
            </a:r>
            <a:endParaRPr sz="1250">
              <a:latin typeface="Comic Sans MS"/>
              <a:cs typeface="Comic Sans MS"/>
            </a:endParaRPr>
          </a:p>
          <a:p>
            <a:pPr marL="12700" marR="1624965">
              <a:lnSpc>
                <a:spcPct val="145200"/>
              </a:lnSpc>
              <a:spcBef>
                <a:spcPts val="375"/>
              </a:spcBef>
            </a:pPr>
            <a:r>
              <a:rPr sz="1250" spc="10" dirty="0">
                <a:latin typeface="Georgia"/>
                <a:cs typeface="Georgia"/>
              </a:rPr>
              <a:t>Contact information: </a:t>
            </a:r>
            <a:r>
              <a:rPr sz="1250" spc="10" dirty="0">
                <a:latin typeface="Georgia"/>
                <a:cs typeface="Georgia"/>
                <a:hlinkClick r:id="rId2"/>
              </a:rPr>
              <a:t>atnyla (http://www.atnyla.com)</a:t>
            </a:r>
            <a:r>
              <a:rPr sz="1250" spc="10" dirty="0">
                <a:latin typeface="Georgia"/>
                <a:cs typeface="Georgia"/>
              </a:rPr>
              <a:t>.  By: </a:t>
            </a:r>
            <a:r>
              <a:rPr sz="1250" spc="15" dirty="0">
                <a:latin typeface="Georgia"/>
                <a:cs typeface="Georgia"/>
                <a:hlinkClick r:id="rId3"/>
              </a:rPr>
              <a:t>Rumman </a:t>
            </a:r>
            <a:r>
              <a:rPr sz="1250" spc="10" dirty="0">
                <a:latin typeface="Georgia"/>
                <a:cs typeface="Georgia"/>
                <a:hlinkClick r:id="rId3"/>
              </a:rPr>
              <a:t>Ansari</a:t>
            </a:r>
            <a:r>
              <a:rPr sz="1250" dirty="0">
                <a:latin typeface="Georgia"/>
                <a:cs typeface="Georgia"/>
                <a:hlinkClick r:id="rId3"/>
              </a:rPr>
              <a:t> </a:t>
            </a:r>
            <a:r>
              <a:rPr sz="1250" spc="10" dirty="0">
                <a:latin typeface="Georgia"/>
                <a:cs typeface="Georgia"/>
                <a:hlinkClick r:id="rId3"/>
              </a:rPr>
              <a:t>(http://www.atnyla.com/tuition)</a:t>
            </a:r>
            <a:r>
              <a:rPr sz="1250" spc="10" dirty="0">
                <a:latin typeface="Georgia"/>
                <a:cs typeface="Georgia"/>
              </a:rPr>
              <a:t>.</a:t>
            </a:r>
            <a:endParaRPr sz="125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47931" y="1340912"/>
            <a:ext cx="5530850" cy="10160"/>
          </a:xfrm>
          <a:custGeom>
            <a:avLst/>
            <a:gdLst/>
            <a:ahLst/>
            <a:cxnLst/>
            <a:rect l="l" t="t" r="r" b="b"/>
            <a:pathLst>
              <a:path w="5530850" h="10159">
                <a:moveTo>
                  <a:pt x="5530539" y="9535"/>
                </a:moveTo>
                <a:lnTo>
                  <a:pt x="0" y="9535"/>
                </a:lnTo>
                <a:lnTo>
                  <a:pt x="0" y="0"/>
                </a:lnTo>
                <a:lnTo>
                  <a:pt x="5530539" y="0"/>
                </a:lnTo>
                <a:lnTo>
                  <a:pt x="5530539" y="9535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47931" y="3486380"/>
            <a:ext cx="5530850" cy="10160"/>
          </a:xfrm>
          <a:custGeom>
            <a:avLst/>
            <a:gdLst/>
            <a:ahLst/>
            <a:cxnLst/>
            <a:rect l="l" t="t" r="r" b="b"/>
            <a:pathLst>
              <a:path w="5530850" h="10160">
                <a:moveTo>
                  <a:pt x="5530539" y="9535"/>
                </a:moveTo>
                <a:lnTo>
                  <a:pt x="0" y="9535"/>
                </a:lnTo>
                <a:lnTo>
                  <a:pt x="0" y="0"/>
                </a:lnTo>
                <a:lnTo>
                  <a:pt x="5530539" y="0"/>
                </a:lnTo>
                <a:lnTo>
                  <a:pt x="5530539" y="9535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1247931" y="3486380"/>
            <a:ext cx="5530850" cy="677545"/>
            <a:chOff x="1247931" y="3486380"/>
            <a:chExt cx="5530850" cy="677545"/>
          </a:xfrm>
        </p:grpSpPr>
        <p:sp>
          <p:nvSpPr>
            <p:cNvPr id="5" name="object 5"/>
            <p:cNvSpPr/>
            <p:nvPr/>
          </p:nvSpPr>
          <p:spPr>
            <a:xfrm>
              <a:off x="1247927" y="3486390"/>
              <a:ext cx="5530850" cy="677545"/>
            </a:xfrm>
            <a:custGeom>
              <a:avLst/>
              <a:gdLst/>
              <a:ahLst/>
              <a:cxnLst/>
              <a:rect l="l" t="t" r="r" b="b"/>
              <a:pathLst>
                <a:path w="5530850" h="677545">
                  <a:moveTo>
                    <a:pt x="5530532" y="0"/>
                  </a:moveTo>
                  <a:lnTo>
                    <a:pt x="5521007" y="0"/>
                  </a:lnTo>
                  <a:lnTo>
                    <a:pt x="5521007" y="667473"/>
                  </a:lnTo>
                  <a:lnTo>
                    <a:pt x="0" y="667473"/>
                  </a:lnTo>
                  <a:lnTo>
                    <a:pt x="0" y="677011"/>
                  </a:lnTo>
                  <a:lnTo>
                    <a:pt x="5521007" y="677011"/>
                  </a:lnTo>
                  <a:lnTo>
                    <a:pt x="5530532" y="677011"/>
                  </a:lnTo>
                  <a:lnTo>
                    <a:pt x="5530532" y="667473"/>
                  </a:lnTo>
                  <a:lnTo>
                    <a:pt x="5530532" y="0"/>
                  </a:lnTo>
                  <a:close/>
                </a:path>
              </a:pathLst>
            </a:custGeom>
            <a:solidFill>
              <a:srgbClr val="99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247931" y="3486380"/>
              <a:ext cx="48260" cy="677545"/>
            </a:xfrm>
            <a:custGeom>
              <a:avLst/>
              <a:gdLst/>
              <a:ahLst/>
              <a:cxnLst/>
              <a:rect l="l" t="t" r="r" b="b"/>
              <a:pathLst>
                <a:path w="48259" h="677545">
                  <a:moveTo>
                    <a:pt x="0" y="677014"/>
                  </a:moveTo>
                  <a:lnTo>
                    <a:pt x="0" y="0"/>
                  </a:lnTo>
                  <a:lnTo>
                    <a:pt x="47677" y="9535"/>
                  </a:lnTo>
                  <a:lnTo>
                    <a:pt x="47677" y="667478"/>
                  </a:lnTo>
                  <a:lnTo>
                    <a:pt x="0" y="677014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491084" y="3596037"/>
              <a:ext cx="5082540" cy="362585"/>
            </a:xfrm>
            <a:custGeom>
              <a:avLst/>
              <a:gdLst/>
              <a:ahLst/>
              <a:cxnLst/>
              <a:rect l="l" t="t" r="r" b="b"/>
              <a:pathLst>
                <a:path w="5082540" h="362585">
                  <a:moveTo>
                    <a:pt x="0" y="328971"/>
                  </a:moveTo>
                  <a:lnTo>
                    <a:pt x="0" y="33373"/>
                  </a:lnTo>
                  <a:lnTo>
                    <a:pt x="610" y="26713"/>
                  </a:lnTo>
                  <a:lnTo>
                    <a:pt x="33373" y="0"/>
                  </a:lnTo>
                  <a:lnTo>
                    <a:pt x="5049001" y="0"/>
                  </a:lnTo>
                  <a:lnTo>
                    <a:pt x="5081764" y="26713"/>
                  </a:lnTo>
                  <a:lnTo>
                    <a:pt x="5082375" y="33373"/>
                  </a:lnTo>
                  <a:lnTo>
                    <a:pt x="5082375" y="328971"/>
                  </a:lnTo>
                  <a:lnTo>
                    <a:pt x="5055657" y="361734"/>
                  </a:lnTo>
                  <a:lnTo>
                    <a:pt x="5049001" y="362345"/>
                  </a:lnTo>
                  <a:lnTo>
                    <a:pt x="33373" y="362345"/>
                  </a:lnTo>
                  <a:lnTo>
                    <a:pt x="610" y="335628"/>
                  </a:lnTo>
                  <a:lnTo>
                    <a:pt x="0" y="328971"/>
                  </a:lnTo>
                  <a:close/>
                </a:path>
              </a:pathLst>
            </a:custGeom>
            <a:ln w="9535">
              <a:solidFill>
                <a:srgbClr val="CCC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1314805" y="5336250"/>
            <a:ext cx="5405755" cy="18415"/>
          </a:xfrm>
          <a:custGeom>
            <a:avLst/>
            <a:gdLst/>
            <a:ahLst/>
            <a:cxnLst/>
            <a:rect l="l" t="t" r="r" b="b"/>
            <a:pathLst>
              <a:path w="5405755" h="18414">
                <a:moveTo>
                  <a:pt x="18948" y="9776"/>
                </a:moveTo>
                <a:lnTo>
                  <a:pt x="0" y="5038"/>
                </a:lnTo>
                <a:lnTo>
                  <a:pt x="5867" y="1673"/>
                </a:lnTo>
                <a:lnTo>
                  <a:pt x="12168" y="0"/>
                </a:lnTo>
                <a:lnTo>
                  <a:pt x="5377871" y="0"/>
                </a:lnTo>
                <a:lnTo>
                  <a:pt x="5385634" y="725"/>
                </a:lnTo>
                <a:lnTo>
                  <a:pt x="5392805" y="2911"/>
                </a:lnTo>
                <a:lnTo>
                  <a:pt x="5399355" y="6555"/>
                </a:lnTo>
                <a:lnTo>
                  <a:pt x="5402819" y="9534"/>
                </a:lnTo>
                <a:lnTo>
                  <a:pt x="18948" y="9534"/>
                </a:lnTo>
                <a:lnTo>
                  <a:pt x="18948" y="9776"/>
                </a:lnTo>
                <a:close/>
              </a:path>
              <a:path w="5405755" h="18414">
                <a:moveTo>
                  <a:pt x="5398541" y="18399"/>
                </a:moveTo>
                <a:lnTo>
                  <a:pt x="5392902" y="12481"/>
                </a:lnTo>
                <a:lnTo>
                  <a:pt x="5386006" y="9534"/>
                </a:lnTo>
                <a:lnTo>
                  <a:pt x="5402819" y="9534"/>
                </a:lnTo>
                <a:lnTo>
                  <a:pt x="5405285" y="11655"/>
                </a:lnTo>
                <a:lnTo>
                  <a:pt x="5398541" y="18399"/>
                </a:lnTo>
                <a:close/>
              </a:path>
            </a:pathLst>
          </a:custGeom>
          <a:solidFill>
            <a:srgbClr val="0FC65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1295608" y="5341124"/>
            <a:ext cx="5435600" cy="2512695"/>
            <a:chOff x="1295608" y="5341124"/>
            <a:chExt cx="5435600" cy="2512695"/>
          </a:xfrm>
        </p:grpSpPr>
        <p:sp>
          <p:nvSpPr>
            <p:cNvPr id="10" name="object 10"/>
            <p:cNvSpPr/>
            <p:nvPr/>
          </p:nvSpPr>
          <p:spPr>
            <a:xfrm>
              <a:off x="1314805" y="5347436"/>
              <a:ext cx="5416550" cy="2506345"/>
            </a:xfrm>
            <a:custGeom>
              <a:avLst/>
              <a:gdLst/>
              <a:ahLst/>
              <a:cxnLst/>
              <a:rect l="l" t="t" r="r" b="b"/>
              <a:pathLst>
                <a:path w="5416550" h="2506345">
                  <a:moveTo>
                    <a:pt x="5415978" y="26924"/>
                  </a:moveTo>
                  <a:lnTo>
                    <a:pt x="5415280" y="19342"/>
                  </a:lnTo>
                  <a:lnTo>
                    <a:pt x="5413184" y="12319"/>
                  </a:lnTo>
                  <a:lnTo>
                    <a:pt x="5409692" y="5867"/>
                  </a:lnTo>
                  <a:lnTo>
                    <a:pt x="5404815" y="0"/>
                  </a:lnTo>
                  <a:lnTo>
                    <a:pt x="5398071" y="6743"/>
                  </a:lnTo>
                  <a:lnTo>
                    <a:pt x="5403647" y="12319"/>
                  </a:lnTo>
                  <a:lnTo>
                    <a:pt x="5406453" y="19062"/>
                  </a:lnTo>
                  <a:lnTo>
                    <a:pt x="5406453" y="2475928"/>
                  </a:lnTo>
                  <a:lnTo>
                    <a:pt x="5403659" y="2482659"/>
                  </a:lnTo>
                  <a:lnTo>
                    <a:pt x="5398541" y="2487777"/>
                  </a:lnTo>
                  <a:lnTo>
                    <a:pt x="5398274" y="2488057"/>
                  </a:lnTo>
                  <a:lnTo>
                    <a:pt x="5398071" y="2488260"/>
                  </a:lnTo>
                  <a:lnTo>
                    <a:pt x="5392902" y="2493683"/>
                  </a:lnTo>
                  <a:lnTo>
                    <a:pt x="5386006" y="2496642"/>
                  </a:lnTo>
                  <a:lnTo>
                    <a:pt x="18948" y="2496642"/>
                  </a:lnTo>
                  <a:lnTo>
                    <a:pt x="18948" y="2496401"/>
                  </a:lnTo>
                  <a:lnTo>
                    <a:pt x="0" y="2501138"/>
                  </a:lnTo>
                  <a:lnTo>
                    <a:pt x="5867" y="2504490"/>
                  </a:lnTo>
                  <a:lnTo>
                    <a:pt x="12179" y="2506167"/>
                  </a:lnTo>
                  <a:lnTo>
                    <a:pt x="5377840" y="2506167"/>
                  </a:lnTo>
                  <a:lnTo>
                    <a:pt x="5385625" y="2505430"/>
                  </a:lnTo>
                  <a:lnTo>
                    <a:pt x="5392801" y="2503259"/>
                  </a:lnTo>
                  <a:lnTo>
                    <a:pt x="5399354" y="2499614"/>
                  </a:lnTo>
                  <a:lnTo>
                    <a:pt x="5402808" y="2496642"/>
                  </a:lnTo>
                  <a:lnTo>
                    <a:pt x="5404764" y="2494965"/>
                  </a:lnTo>
                  <a:lnTo>
                    <a:pt x="5405044" y="2494737"/>
                  </a:lnTo>
                  <a:lnTo>
                    <a:pt x="5405285" y="2494521"/>
                  </a:lnTo>
                  <a:lnTo>
                    <a:pt x="5409692" y="2489123"/>
                  </a:lnTo>
                  <a:lnTo>
                    <a:pt x="5413184" y="2482672"/>
                  </a:lnTo>
                  <a:lnTo>
                    <a:pt x="5415280" y="2475636"/>
                  </a:lnTo>
                  <a:lnTo>
                    <a:pt x="5415978" y="2468054"/>
                  </a:lnTo>
                  <a:lnTo>
                    <a:pt x="5415978" y="26924"/>
                  </a:lnTo>
                  <a:close/>
                </a:path>
              </a:pathLst>
            </a:custGeom>
            <a:solidFill>
              <a:srgbClr val="0FC6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295608" y="5341124"/>
              <a:ext cx="38735" cy="2507615"/>
            </a:xfrm>
            <a:custGeom>
              <a:avLst/>
              <a:gdLst/>
              <a:ahLst/>
              <a:cxnLst/>
              <a:rect l="l" t="t" r="r" b="b"/>
              <a:pathLst>
                <a:path w="38734" h="2507615">
                  <a:moveTo>
                    <a:pt x="19489" y="2507602"/>
                  </a:moveTo>
                  <a:lnTo>
                    <a:pt x="10962" y="2501422"/>
                  </a:lnTo>
                  <a:lnTo>
                    <a:pt x="4870" y="2493818"/>
                  </a:lnTo>
                  <a:lnTo>
                    <a:pt x="1213" y="2484786"/>
                  </a:lnTo>
                  <a:lnTo>
                    <a:pt x="0" y="2474371"/>
                  </a:lnTo>
                  <a:lnTo>
                    <a:pt x="0" y="33217"/>
                  </a:lnTo>
                  <a:lnTo>
                    <a:pt x="1213" y="22802"/>
                  </a:lnTo>
                  <a:lnTo>
                    <a:pt x="4870" y="13773"/>
                  </a:lnTo>
                  <a:lnTo>
                    <a:pt x="10962" y="6172"/>
                  </a:lnTo>
                  <a:lnTo>
                    <a:pt x="19489" y="0"/>
                  </a:lnTo>
                  <a:lnTo>
                    <a:pt x="38145" y="4660"/>
                  </a:lnTo>
                  <a:lnTo>
                    <a:pt x="38145" y="2502941"/>
                  </a:lnTo>
                  <a:lnTo>
                    <a:pt x="19489" y="2507602"/>
                  </a:lnTo>
                  <a:close/>
                </a:path>
              </a:pathLst>
            </a:custGeom>
            <a:solidFill>
              <a:srgbClr val="C4C5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1314805" y="8406654"/>
            <a:ext cx="5405755" cy="18415"/>
          </a:xfrm>
          <a:custGeom>
            <a:avLst/>
            <a:gdLst/>
            <a:ahLst/>
            <a:cxnLst/>
            <a:rect l="l" t="t" r="r" b="b"/>
            <a:pathLst>
              <a:path w="5405755" h="18415">
                <a:moveTo>
                  <a:pt x="18948" y="9775"/>
                </a:moveTo>
                <a:lnTo>
                  <a:pt x="0" y="5038"/>
                </a:lnTo>
                <a:lnTo>
                  <a:pt x="5867" y="1672"/>
                </a:lnTo>
                <a:lnTo>
                  <a:pt x="12165" y="0"/>
                </a:lnTo>
                <a:lnTo>
                  <a:pt x="5377878" y="0"/>
                </a:lnTo>
                <a:lnTo>
                  <a:pt x="5385634" y="725"/>
                </a:lnTo>
                <a:lnTo>
                  <a:pt x="5392805" y="2911"/>
                </a:lnTo>
                <a:lnTo>
                  <a:pt x="5399355" y="6554"/>
                </a:lnTo>
                <a:lnTo>
                  <a:pt x="5402819" y="9534"/>
                </a:lnTo>
                <a:lnTo>
                  <a:pt x="18948" y="9534"/>
                </a:lnTo>
                <a:lnTo>
                  <a:pt x="18948" y="9775"/>
                </a:lnTo>
                <a:close/>
              </a:path>
              <a:path w="5405755" h="18415">
                <a:moveTo>
                  <a:pt x="5398541" y="18398"/>
                </a:moveTo>
                <a:lnTo>
                  <a:pt x="5392902" y="12480"/>
                </a:lnTo>
                <a:lnTo>
                  <a:pt x="5386006" y="9534"/>
                </a:lnTo>
                <a:lnTo>
                  <a:pt x="5402819" y="9534"/>
                </a:lnTo>
                <a:lnTo>
                  <a:pt x="5405285" y="11655"/>
                </a:lnTo>
                <a:lnTo>
                  <a:pt x="5398541" y="18398"/>
                </a:lnTo>
                <a:close/>
              </a:path>
            </a:pathLst>
          </a:custGeom>
          <a:solidFill>
            <a:srgbClr val="0FC65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3" name="object 13"/>
          <p:cNvGrpSpPr/>
          <p:nvPr/>
        </p:nvGrpSpPr>
        <p:grpSpPr>
          <a:xfrm>
            <a:off x="1295608" y="8411527"/>
            <a:ext cx="5435600" cy="338455"/>
            <a:chOff x="1295608" y="8411527"/>
            <a:chExt cx="5435600" cy="338455"/>
          </a:xfrm>
        </p:grpSpPr>
        <p:sp>
          <p:nvSpPr>
            <p:cNvPr id="14" name="object 14"/>
            <p:cNvSpPr/>
            <p:nvPr/>
          </p:nvSpPr>
          <p:spPr>
            <a:xfrm>
              <a:off x="1314805" y="8417839"/>
              <a:ext cx="5416550" cy="332105"/>
            </a:xfrm>
            <a:custGeom>
              <a:avLst/>
              <a:gdLst/>
              <a:ahLst/>
              <a:cxnLst/>
              <a:rect l="l" t="t" r="r" b="b"/>
              <a:pathLst>
                <a:path w="5416550" h="332104">
                  <a:moveTo>
                    <a:pt x="5415978" y="26924"/>
                  </a:moveTo>
                  <a:lnTo>
                    <a:pt x="5415280" y="19342"/>
                  </a:lnTo>
                  <a:lnTo>
                    <a:pt x="5413184" y="12319"/>
                  </a:lnTo>
                  <a:lnTo>
                    <a:pt x="5409692" y="5867"/>
                  </a:lnTo>
                  <a:lnTo>
                    <a:pt x="5404815" y="0"/>
                  </a:lnTo>
                  <a:lnTo>
                    <a:pt x="5398071" y="6743"/>
                  </a:lnTo>
                  <a:lnTo>
                    <a:pt x="5403647" y="12319"/>
                  </a:lnTo>
                  <a:lnTo>
                    <a:pt x="5406453" y="19062"/>
                  </a:lnTo>
                  <a:lnTo>
                    <a:pt x="5406453" y="301853"/>
                  </a:lnTo>
                  <a:lnTo>
                    <a:pt x="5403647" y="308597"/>
                  </a:lnTo>
                  <a:lnTo>
                    <a:pt x="5398541" y="313702"/>
                  </a:lnTo>
                  <a:lnTo>
                    <a:pt x="5398274" y="313982"/>
                  </a:lnTo>
                  <a:lnTo>
                    <a:pt x="5398071" y="314185"/>
                  </a:lnTo>
                  <a:lnTo>
                    <a:pt x="5392902" y="319608"/>
                  </a:lnTo>
                  <a:lnTo>
                    <a:pt x="5386006" y="322567"/>
                  </a:lnTo>
                  <a:lnTo>
                    <a:pt x="18948" y="322567"/>
                  </a:lnTo>
                  <a:lnTo>
                    <a:pt x="18948" y="322326"/>
                  </a:lnTo>
                  <a:lnTo>
                    <a:pt x="0" y="327063"/>
                  </a:lnTo>
                  <a:lnTo>
                    <a:pt x="5867" y="330415"/>
                  </a:lnTo>
                  <a:lnTo>
                    <a:pt x="12166" y="332092"/>
                  </a:lnTo>
                  <a:lnTo>
                    <a:pt x="5377866" y="332092"/>
                  </a:lnTo>
                  <a:lnTo>
                    <a:pt x="5385625" y="331368"/>
                  </a:lnTo>
                  <a:lnTo>
                    <a:pt x="5392801" y="329184"/>
                  </a:lnTo>
                  <a:lnTo>
                    <a:pt x="5399354" y="325539"/>
                  </a:lnTo>
                  <a:lnTo>
                    <a:pt x="5402808" y="322567"/>
                  </a:lnTo>
                  <a:lnTo>
                    <a:pt x="5404764" y="320890"/>
                  </a:lnTo>
                  <a:lnTo>
                    <a:pt x="5405044" y="320662"/>
                  </a:lnTo>
                  <a:lnTo>
                    <a:pt x="5405285" y="320446"/>
                  </a:lnTo>
                  <a:lnTo>
                    <a:pt x="5409692" y="315048"/>
                  </a:lnTo>
                  <a:lnTo>
                    <a:pt x="5413184" y="308597"/>
                  </a:lnTo>
                  <a:lnTo>
                    <a:pt x="5415280" y="301561"/>
                  </a:lnTo>
                  <a:lnTo>
                    <a:pt x="5415978" y="293979"/>
                  </a:lnTo>
                  <a:lnTo>
                    <a:pt x="5415978" y="26924"/>
                  </a:lnTo>
                  <a:close/>
                </a:path>
              </a:pathLst>
            </a:custGeom>
            <a:solidFill>
              <a:srgbClr val="0FC6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295608" y="8411527"/>
              <a:ext cx="38735" cy="334010"/>
            </a:xfrm>
            <a:custGeom>
              <a:avLst/>
              <a:gdLst/>
              <a:ahLst/>
              <a:cxnLst/>
              <a:rect l="l" t="t" r="r" b="b"/>
              <a:pathLst>
                <a:path w="38734" h="334009">
                  <a:moveTo>
                    <a:pt x="19489" y="333527"/>
                  </a:moveTo>
                  <a:lnTo>
                    <a:pt x="10962" y="327347"/>
                  </a:lnTo>
                  <a:lnTo>
                    <a:pt x="4870" y="319743"/>
                  </a:lnTo>
                  <a:lnTo>
                    <a:pt x="1213" y="310712"/>
                  </a:lnTo>
                  <a:lnTo>
                    <a:pt x="0" y="300296"/>
                  </a:lnTo>
                  <a:lnTo>
                    <a:pt x="0" y="33217"/>
                  </a:lnTo>
                  <a:lnTo>
                    <a:pt x="1213" y="22802"/>
                  </a:lnTo>
                  <a:lnTo>
                    <a:pt x="4870" y="13773"/>
                  </a:lnTo>
                  <a:lnTo>
                    <a:pt x="10962" y="6172"/>
                  </a:lnTo>
                  <a:lnTo>
                    <a:pt x="19489" y="0"/>
                  </a:lnTo>
                  <a:lnTo>
                    <a:pt x="38145" y="4660"/>
                  </a:lnTo>
                  <a:lnTo>
                    <a:pt x="38145" y="328866"/>
                  </a:lnTo>
                  <a:lnTo>
                    <a:pt x="19489" y="333527"/>
                  </a:lnTo>
                  <a:close/>
                </a:path>
              </a:pathLst>
            </a:custGeom>
            <a:solidFill>
              <a:srgbClr val="C4C5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235231" y="527237"/>
            <a:ext cx="5556250" cy="474980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5"/>
              </a:spcBef>
            </a:pPr>
            <a:r>
              <a:rPr sz="1850" spc="65" dirty="0">
                <a:latin typeface="Trebuchet MS"/>
                <a:cs typeface="Trebuchet MS"/>
              </a:rPr>
              <a:t>Use </a:t>
            </a:r>
            <a:r>
              <a:rPr sz="1850" spc="185" dirty="0">
                <a:latin typeface="Trebuchet MS"/>
                <a:cs typeface="Trebuchet MS"/>
              </a:rPr>
              <a:t>a </a:t>
            </a:r>
            <a:r>
              <a:rPr sz="1850" spc="70" dirty="0">
                <a:latin typeface="Trebuchet MS"/>
                <a:cs typeface="Trebuchet MS"/>
              </a:rPr>
              <a:t>particular </a:t>
            </a:r>
            <a:r>
              <a:rPr sz="1850" spc="110" dirty="0">
                <a:latin typeface="Trebuchet MS"/>
                <a:cs typeface="Trebuchet MS"/>
              </a:rPr>
              <a:t>Database</a:t>
            </a:r>
            <a:r>
              <a:rPr sz="1850" spc="-335" dirty="0">
                <a:latin typeface="Trebuchet MS"/>
                <a:cs typeface="Trebuchet MS"/>
              </a:rPr>
              <a:t> </a:t>
            </a:r>
            <a:r>
              <a:rPr sz="1850" spc="20" dirty="0">
                <a:latin typeface="Trebuchet MS"/>
                <a:cs typeface="Trebuchet MS"/>
              </a:rPr>
              <a:t>in </a:t>
            </a:r>
            <a:r>
              <a:rPr sz="1850" spc="125" dirty="0">
                <a:latin typeface="Trebuchet MS"/>
                <a:cs typeface="Trebuchet MS"/>
              </a:rPr>
              <a:t>SQL</a:t>
            </a:r>
            <a:endParaRPr sz="1850">
              <a:latin typeface="Trebuchet MS"/>
              <a:cs typeface="Trebuchet MS"/>
            </a:endParaRPr>
          </a:p>
          <a:p>
            <a:pPr marR="5080" algn="r">
              <a:lnSpc>
                <a:spcPct val="100000"/>
              </a:lnSpc>
              <a:spcBef>
                <a:spcPts val="1310"/>
              </a:spcBef>
              <a:tabLst>
                <a:tab pos="323850" algn="l"/>
                <a:tab pos="827405" algn="l"/>
              </a:tabLst>
            </a:pPr>
            <a:r>
              <a:rPr sz="1250" spc="-525" dirty="0">
                <a:latin typeface="EB Garamond 08"/>
                <a:cs typeface="EB Garamond 08"/>
              </a:rPr>
              <a:t>	</a:t>
            </a:r>
            <a:r>
              <a:rPr sz="1250" spc="-65" dirty="0">
                <a:latin typeface="Times New Roman"/>
                <a:cs typeface="Times New Roman"/>
              </a:rPr>
              <a:t>V</a:t>
            </a:r>
            <a:r>
              <a:rPr sz="1250" spc="10" dirty="0">
                <a:latin typeface="Times New Roman"/>
                <a:cs typeface="Times New Roman"/>
              </a:rPr>
              <a:t>iew</a:t>
            </a:r>
            <a:r>
              <a:rPr sz="1250" dirty="0">
                <a:latin typeface="Times New Roman"/>
                <a:cs typeface="Times New Roman"/>
              </a:rPr>
              <a:t>	</a:t>
            </a:r>
            <a:r>
              <a:rPr sz="1250" spc="10" dirty="0">
                <a:latin typeface="Times New Roman"/>
                <a:cs typeface="Times New Roman"/>
              </a:rPr>
              <a:t>5</a:t>
            </a:r>
            <a:endParaRPr sz="12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250">
              <a:latin typeface="Times New Roman"/>
              <a:cs typeface="Times New Roman"/>
            </a:endParaRPr>
          </a:p>
          <a:p>
            <a:pPr marL="12700" marR="6985" algn="just">
              <a:lnSpc>
                <a:spcPct val="120100"/>
              </a:lnSpc>
            </a:pPr>
            <a:r>
              <a:rPr sz="1250" spc="15" dirty="0">
                <a:latin typeface="Georgia"/>
                <a:cs typeface="Georgia"/>
              </a:rPr>
              <a:t>When </a:t>
            </a:r>
            <a:r>
              <a:rPr sz="1250" spc="10" dirty="0">
                <a:latin typeface="Georgia"/>
                <a:cs typeface="Georgia"/>
              </a:rPr>
              <a:t>you have multiple databases in your </a:t>
            </a:r>
            <a:r>
              <a:rPr sz="1250" spc="15" dirty="0">
                <a:latin typeface="Georgia"/>
                <a:cs typeface="Georgia"/>
              </a:rPr>
              <a:t>SQL </a:t>
            </a:r>
            <a:r>
              <a:rPr sz="1250" spc="10" dirty="0">
                <a:latin typeface="Georgia"/>
                <a:cs typeface="Georgia"/>
              </a:rPr>
              <a:t>Schema, then before starting  your operation, you would need to select a database where </a:t>
            </a:r>
            <a:r>
              <a:rPr sz="1250" spc="5" dirty="0">
                <a:latin typeface="Georgia"/>
                <a:cs typeface="Georgia"/>
              </a:rPr>
              <a:t>all </a:t>
            </a:r>
            <a:r>
              <a:rPr sz="1250" spc="10" dirty="0">
                <a:latin typeface="Georgia"/>
                <a:cs typeface="Georgia"/>
              </a:rPr>
              <a:t>the operations  would be</a:t>
            </a:r>
            <a:r>
              <a:rPr sz="1250" spc="-5" dirty="0">
                <a:latin typeface="Georgia"/>
                <a:cs typeface="Georgia"/>
              </a:rPr>
              <a:t> </a:t>
            </a:r>
            <a:r>
              <a:rPr sz="1250" spc="10" dirty="0">
                <a:latin typeface="Georgia"/>
                <a:cs typeface="Georgia"/>
              </a:rPr>
              <a:t>performed.</a:t>
            </a:r>
            <a:endParaRPr sz="1250">
              <a:latin typeface="Georgia"/>
              <a:cs typeface="Georgia"/>
            </a:endParaRPr>
          </a:p>
          <a:p>
            <a:pPr marL="12700" marR="13970" algn="just">
              <a:lnSpc>
                <a:spcPct val="120100"/>
              </a:lnSpc>
              <a:spcBef>
                <a:spcPts val="375"/>
              </a:spcBef>
            </a:pPr>
            <a:r>
              <a:rPr sz="1250" spc="10" dirty="0">
                <a:latin typeface="Georgia"/>
                <a:cs typeface="Georgia"/>
              </a:rPr>
              <a:t>The </a:t>
            </a:r>
            <a:r>
              <a:rPr sz="1250" spc="15" dirty="0">
                <a:latin typeface="Georgia"/>
                <a:cs typeface="Georgia"/>
              </a:rPr>
              <a:t>SQL </a:t>
            </a:r>
            <a:r>
              <a:rPr sz="1250" b="1" spc="15" dirty="0">
                <a:latin typeface="Georgia"/>
                <a:cs typeface="Georgia"/>
              </a:rPr>
              <a:t>USE </a:t>
            </a:r>
            <a:r>
              <a:rPr sz="1250" spc="10" dirty="0">
                <a:latin typeface="Georgia"/>
                <a:cs typeface="Georgia"/>
              </a:rPr>
              <a:t>statement </a:t>
            </a:r>
            <a:r>
              <a:rPr sz="1250" spc="5" dirty="0">
                <a:latin typeface="Georgia"/>
                <a:cs typeface="Georgia"/>
              </a:rPr>
              <a:t>is </a:t>
            </a:r>
            <a:r>
              <a:rPr sz="1250" spc="10" dirty="0">
                <a:latin typeface="Georgia"/>
                <a:cs typeface="Georgia"/>
              </a:rPr>
              <a:t>used to select any existing database in the </a:t>
            </a:r>
            <a:r>
              <a:rPr sz="1250" spc="15" dirty="0">
                <a:latin typeface="Georgia"/>
                <a:cs typeface="Georgia"/>
              </a:rPr>
              <a:t>SQL  </a:t>
            </a:r>
            <a:r>
              <a:rPr sz="1250" spc="10" dirty="0">
                <a:latin typeface="Georgia"/>
                <a:cs typeface="Georgia"/>
              </a:rPr>
              <a:t>schema.</a:t>
            </a:r>
            <a:endParaRPr sz="1250">
              <a:latin typeface="Georgia"/>
              <a:cs typeface="Georgia"/>
            </a:endParaRPr>
          </a:p>
          <a:p>
            <a:pPr algn="ctr">
              <a:lnSpc>
                <a:spcPct val="100000"/>
              </a:lnSpc>
              <a:spcBef>
                <a:spcPts val="1055"/>
              </a:spcBef>
            </a:pPr>
            <a:r>
              <a:rPr sz="1850" spc="10" dirty="0">
                <a:latin typeface="Georgia"/>
                <a:cs typeface="Georgia"/>
              </a:rPr>
              <a:t>Syntax</a:t>
            </a:r>
            <a:endParaRPr sz="185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780"/>
              </a:spcBef>
            </a:pPr>
            <a:r>
              <a:rPr sz="1250" spc="10" dirty="0">
                <a:latin typeface="Georgia"/>
                <a:cs typeface="Georgia"/>
              </a:rPr>
              <a:t>The basic syntax of the </a:t>
            </a:r>
            <a:r>
              <a:rPr sz="1250" spc="15" dirty="0">
                <a:latin typeface="Georgia"/>
                <a:cs typeface="Georgia"/>
              </a:rPr>
              <a:t>USE </a:t>
            </a:r>
            <a:r>
              <a:rPr sz="1250" spc="10" dirty="0">
                <a:latin typeface="Georgia"/>
                <a:cs typeface="Georgia"/>
              </a:rPr>
              <a:t>statement </a:t>
            </a:r>
            <a:r>
              <a:rPr sz="1250" spc="5" dirty="0">
                <a:latin typeface="Georgia"/>
                <a:cs typeface="Georgia"/>
              </a:rPr>
              <a:t>is </a:t>
            </a:r>
            <a:r>
              <a:rPr sz="1250" spc="10" dirty="0">
                <a:latin typeface="Georgia"/>
                <a:cs typeface="Georgia"/>
              </a:rPr>
              <a:t>as </a:t>
            </a:r>
            <a:r>
              <a:rPr sz="1250" spc="15" dirty="0">
                <a:latin typeface="Georgia"/>
                <a:cs typeface="Georgia"/>
              </a:rPr>
              <a:t>shown </a:t>
            </a:r>
            <a:r>
              <a:rPr sz="1250" spc="10" dirty="0">
                <a:latin typeface="Georgia"/>
                <a:cs typeface="Georgia"/>
              </a:rPr>
              <a:t>below</a:t>
            </a:r>
            <a:r>
              <a:rPr sz="1250" spc="-50" dirty="0">
                <a:latin typeface="Georgia"/>
                <a:cs typeface="Georgia"/>
              </a:rPr>
              <a:t> </a:t>
            </a:r>
            <a:r>
              <a:rPr sz="1250" spc="15" dirty="0">
                <a:latin typeface="Georgia"/>
                <a:cs typeface="Georgia"/>
              </a:rPr>
              <a:t>−</a:t>
            </a:r>
            <a:endParaRPr sz="125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950">
              <a:latin typeface="Georgia"/>
              <a:cs typeface="Georgia"/>
            </a:endParaRPr>
          </a:p>
          <a:p>
            <a:pPr marL="351155">
              <a:lnSpc>
                <a:spcPct val="100000"/>
              </a:lnSpc>
            </a:pPr>
            <a:r>
              <a:rPr sz="950" spc="-114" dirty="0">
                <a:latin typeface="Arial"/>
                <a:cs typeface="Arial"/>
              </a:rPr>
              <a:t>USE</a:t>
            </a:r>
            <a:r>
              <a:rPr sz="950" spc="-30" dirty="0">
                <a:latin typeface="Arial"/>
                <a:cs typeface="Arial"/>
              </a:rPr>
              <a:t> </a:t>
            </a:r>
            <a:r>
              <a:rPr sz="950" spc="5" dirty="0">
                <a:latin typeface="Arial"/>
                <a:cs typeface="Arial"/>
              </a:rPr>
              <a:t>DatabaseName;</a:t>
            </a:r>
            <a:endParaRPr sz="9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65"/>
              </a:spcBef>
            </a:pPr>
            <a:r>
              <a:rPr sz="1250" spc="10" dirty="0">
                <a:latin typeface="Georgia"/>
                <a:cs typeface="Georgia"/>
              </a:rPr>
              <a:t>Always the database </a:t>
            </a:r>
            <a:r>
              <a:rPr sz="1250" spc="15" dirty="0">
                <a:latin typeface="Georgia"/>
                <a:cs typeface="Georgia"/>
              </a:rPr>
              <a:t>name </a:t>
            </a:r>
            <a:r>
              <a:rPr sz="1250" spc="10" dirty="0">
                <a:latin typeface="Georgia"/>
                <a:cs typeface="Georgia"/>
              </a:rPr>
              <a:t>should be unique within the</a:t>
            </a:r>
            <a:r>
              <a:rPr sz="1250" spc="-30" dirty="0">
                <a:latin typeface="Georgia"/>
                <a:cs typeface="Georgia"/>
              </a:rPr>
              <a:t> </a:t>
            </a:r>
            <a:r>
              <a:rPr sz="1250" spc="15" dirty="0">
                <a:latin typeface="Georgia"/>
                <a:cs typeface="Georgia"/>
              </a:rPr>
              <a:t>RDBMS.</a:t>
            </a:r>
            <a:endParaRPr sz="1250">
              <a:latin typeface="Georgia"/>
              <a:cs typeface="Georgia"/>
            </a:endParaRPr>
          </a:p>
          <a:p>
            <a:pPr algn="ctr">
              <a:lnSpc>
                <a:spcPct val="100000"/>
              </a:lnSpc>
              <a:spcBef>
                <a:spcPts val="1055"/>
              </a:spcBef>
            </a:pPr>
            <a:r>
              <a:rPr sz="1850" spc="15" dirty="0">
                <a:latin typeface="Georgia"/>
                <a:cs typeface="Georgia"/>
              </a:rPr>
              <a:t>Example</a:t>
            </a:r>
            <a:endParaRPr sz="185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780"/>
              </a:spcBef>
            </a:pPr>
            <a:r>
              <a:rPr sz="1250" spc="15" dirty="0">
                <a:latin typeface="Georgia"/>
                <a:cs typeface="Georgia"/>
              </a:rPr>
              <a:t>You </a:t>
            </a:r>
            <a:r>
              <a:rPr sz="1250" spc="10" dirty="0">
                <a:latin typeface="Georgia"/>
                <a:cs typeface="Georgia"/>
              </a:rPr>
              <a:t>can check the available databases as </a:t>
            </a:r>
            <a:r>
              <a:rPr sz="1250" spc="15" dirty="0">
                <a:latin typeface="Georgia"/>
                <a:cs typeface="Georgia"/>
              </a:rPr>
              <a:t>shown </a:t>
            </a:r>
            <a:r>
              <a:rPr sz="1250" spc="10" dirty="0">
                <a:latin typeface="Georgia"/>
                <a:cs typeface="Georgia"/>
              </a:rPr>
              <a:t>below</a:t>
            </a:r>
            <a:r>
              <a:rPr sz="1250" spc="-50" dirty="0">
                <a:latin typeface="Georgia"/>
                <a:cs typeface="Georgia"/>
              </a:rPr>
              <a:t> </a:t>
            </a:r>
            <a:r>
              <a:rPr sz="1250" spc="15" dirty="0">
                <a:latin typeface="Georgia"/>
                <a:cs typeface="Georgia"/>
              </a:rPr>
              <a:t>−</a:t>
            </a:r>
            <a:endParaRPr sz="1250">
              <a:latin typeface="Georgia"/>
              <a:cs typeface="Georgi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233939" y="5876604"/>
            <a:ext cx="99060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305" dirty="0">
                <a:latin typeface="Arial"/>
                <a:cs typeface="Arial"/>
              </a:rPr>
              <a:t>|</a:t>
            </a:r>
            <a:endParaRPr sz="105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464081" y="5493281"/>
            <a:ext cx="1640205" cy="75057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1050" spc="-105" dirty="0">
                <a:latin typeface="Arial"/>
                <a:cs typeface="Arial"/>
              </a:rPr>
              <a:t>SQL&gt; </a:t>
            </a:r>
            <a:r>
              <a:rPr sz="1050" spc="-240" dirty="0">
                <a:latin typeface="Arial"/>
                <a:cs typeface="Arial"/>
              </a:rPr>
              <a:t>SHOW</a:t>
            </a:r>
            <a:r>
              <a:rPr sz="1050" spc="-195" dirty="0">
                <a:latin typeface="Arial"/>
                <a:cs typeface="Arial"/>
              </a:rPr>
              <a:t> </a:t>
            </a:r>
            <a:r>
              <a:rPr sz="1050" spc="-85" dirty="0">
                <a:latin typeface="Arial"/>
                <a:cs typeface="Arial"/>
              </a:rPr>
              <a:t>DATABASES;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sz="1050" spc="200" dirty="0">
                <a:latin typeface="Arial"/>
                <a:cs typeface="Arial"/>
              </a:rPr>
              <a:t>+--------------------+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1050" spc="305" dirty="0">
                <a:latin typeface="Arial"/>
                <a:cs typeface="Arial"/>
              </a:rPr>
              <a:t>|</a:t>
            </a:r>
            <a:r>
              <a:rPr sz="1050" spc="425" dirty="0">
                <a:latin typeface="Arial"/>
                <a:cs typeface="Arial"/>
              </a:rPr>
              <a:t> </a:t>
            </a:r>
            <a:r>
              <a:rPr sz="1050" b="1" spc="-10" dirty="0">
                <a:latin typeface="Arial"/>
                <a:cs typeface="Arial"/>
              </a:rPr>
              <a:t>Database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sz="1050" spc="200" dirty="0">
                <a:latin typeface="Arial"/>
                <a:cs typeface="Arial"/>
              </a:rPr>
              <a:t>+--------------------+</a:t>
            </a:r>
            <a:endParaRPr sz="105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272233" y="6420123"/>
            <a:ext cx="99060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305" dirty="0">
                <a:latin typeface="Arial"/>
                <a:cs typeface="Arial"/>
              </a:rPr>
              <a:t>|</a:t>
            </a:r>
            <a:endParaRPr sz="105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119667" y="6601296"/>
            <a:ext cx="99060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305" dirty="0">
                <a:latin typeface="Arial"/>
                <a:cs typeface="Arial"/>
              </a:rPr>
              <a:t>|</a:t>
            </a:r>
            <a:endParaRPr sz="105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464081" y="6217972"/>
            <a:ext cx="1678305" cy="111252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1050" spc="305" dirty="0">
                <a:latin typeface="Arial"/>
                <a:cs typeface="Arial"/>
              </a:rPr>
              <a:t>| </a:t>
            </a:r>
            <a:r>
              <a:rPr sz="1050" spc="50" dirty="0">
                <a:latin typeface="Arial"/>
                <a:cs typeface="Arial"/>
              </a:rPr>
              <a:t>information_schema</a:t>
            </a:r>
            <a:r>
              <a:rPr sz="1050" spc="165" dirty="0">
                <a:latin typeface="Arial"/>
                <a:cs typeface="Arial"/>
              </a:rPr>
              <a:t> </a:t>
            </a:r>
            <a:r>
              <a:rPr sz="1050" spc="305" dirty="0">
                <a:latin typeface="Arial"/>
                <a:cs typeface="Arial"/>
              </a:rPr>
              <a:t>|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sz="1050" spc="305" dirty="0">
                <a:latin typeface="Arial"/>
                <a:cs typeface="Arial"/>
              </a:rPr>
              <a:t>|</a:t>
            </a:r>
            <a:r>
              <a:rPr sz="1050" spc="420" dirty="0">
                <a:latin typeface="Arial"/>
                <a:cs typeface="Arial"/>
              </a:rPr>
              <a:t> </a:t>
            </a:r>
            <a:r>
              <a:rPr sz="1050" spc="-210" dirty="0">
                <a:latin typeface="Arial"/>
                <a:cs typeface="Arial"/>
              </a:rPr>
              <a:t>AMROOD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1050" spc="305" dirty="0">
                <a:latin typeface="Arial"/>
                <a:cs typeface="Arial"/>
              </a:rPr>
              <a:t>|</a:t>
            </a:r>
            <a:r>
              <a:rPr sz="1050" spc="420" dirty="0">
                <a:latin typeface="Arial"/>
                <a:cs typeface="Arial"/>
              </a:rPr>
              <a:t> </a:t>
            </a:r>
            <a:r>
              <a:rPr sz="1050" spc="-75" dirty="0">
                <a:latin typeface="Arial"/>
                <a:cs typeface="Arial"/>
              </a:rPr>
              <a:t>TUTORIALSPOINT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sz="1050" spc="305" dirty="0">
                <a:latin typeface="Arial"/>
                <a:cs typeface="Arial"/>
              </a:rPr>
              <a:t>|</a:t>
            </a:r>
            <a:r>
              <a:rPr sz="1050" spc="425" dirty="0">
                <a:latin typeface="Arial"/>
                <a:cs typeface="Arial"/>
              </a:rPr>
              <a:t> </a:t>
            </a:r>
            <a:r>
              <a:rPr sz="1050" spc="25" dirty="0">
                <a:latin typeface="Arial"/>
                <a:cs typeface="Arial"/>
              </a:rPr>
              <a:t>mysql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sz="1050" spc="305" dirty="0">
                <a:latin typeface="Arial"/>
                <a:cs typeface="Arial"/>
              </a:rPr>
              <a:t>|</a:t>
            </a:r>
            <a:r>
              <a:rPr sz="1050" spc="330" dirty="0">
                <a:latin typeface="Arial"/>
                <a:cs typeface="Arial"/>
              </a:rPr>
              <a:t> </a:t>
            </a:r>
            <a:r>
              <a:rPr sz="1050" spc="140" dirty="0">
                <a:latin typeface="Arial"/>
                <a:cs typeface="Arial"/>
              </a:rPr>
              <a:t>orig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1050" spc="305" dirty="0">
                <a:latin typeface="Arial"/>
                <a:cs typeface="Arial"/>
              </a:rPr>
              <a:t>|</a:t>
            </a:r>
            <a:r>
              <a:rPr sz="1050" spc="350" dirty="0">
                <a:latin typeface="Arial"/>
                <a:cs typeface="Arial"/>
              </a:rPr>
              <a:t> </a:t>
            </a:r>
            <a:r>
              <a:rPr sz="1050" spc="150" dirty="0">
                <a:latin typeface="Arial"/>
                <a:cs typeface="Arial"/>
              </a:rPr>
              <a:t>test</a:t>
            </a:r>
            <a:endParaRPr sz="105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291304" y="6761491"/>
            <a:ext cx="118110" cy="56896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1050" spc="305" dirty="0">
                <a:latin typeface="Arial"/>
                <a:cs typeface="Arial"/>
              </a:rPr>
              <a:t>|</a:t>
            </a:r>
            <a:endParaRPr sz="1050">
              <a:latin typeface="Arial"/>
              <a:cs typeface="Arial"/>
            </a:endParaRPr>
          </a:p>
          <a:p>
            <a:pPr marL="31750">
              <a:lnSpc>
                <a:spcPct val="100000"/>
              </a:lnSpc>
              <a:spcBef>
                <a:spcPts val="165"/>
              </a:spcBef>
            </a:pPr>
            <a:r>
              <a:rPr sz="1050" spc="305" dirty="0">
                <a:latin typeface="Arial"/>
                <a:cs typeface="Arial"/>
              </a:rPr>
              <a:t>|</a:t>
            </a:r>
            <a:endParaRPr sz="1050">
              <a:latin typeface="Arial"/>
              <a:cs typeface="Arial"/>
            </a:endParaRPr>
          </a:p>
          <a:p>
            <a:pPr marL="31750">
              <a:lnSpc>
                <a:spcPct val="100000"/>
              </a:lnSpc>
              <a:spcBef>
                <a:spcPts val="170"/>
              </a:spcBef>
            </a:pPr>
            <a:r>
              <a:rPr sz="1050" spc="305" dirty="0">
                <a:latin typeface="Arial"/>
                <a:cs typeface="Arial"/>
              </a:rPr>
              <a:t>|</a:t>
            </a:r>
            <a:endParaRPr sz="105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235231" y="7305009"/>
            <a:ext cx="5555615" cy="241554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241300">
              <a:lnSpc>
                <a:spcPct val="100000"/>
              </a:lnSpc>
              <a:spcBef>
                <a:spcPts val="265"/>
              </a:spcBef>
            </a:pPr>
            <a:r>
              <a:rPr sz="1050" spc="200" dirty="0">
                <a:latin typeface="Arial"/>
                <a:cs typeface="Arial"/>
              </a:rPr>
              <a:t>+--------------------+</a:t>
            </a:r>
            <a:endParaRPr sz="105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  <a:spcBef>
                <a:spcPts val="165"/>
              </a:spcBef>
            </a:pPr>
            <a:r>
              <a:rPr sz="1050" spc="-10" dirty="0">
                <a:latin typeface="Arial"/>
                <a:cs typeface="Arial"/>
              </a:rPr>
              <a:t>6 </a:t>
            </a:r>
            <a:r>
              <a:rPr sz="1050" spc="20" dirty="0">
                <a:latin typeface="Arial"/>
                <a:cs typeface="Arial"/>
              </a:rPr>
              <a:t>rows </a:t>
            </a:r>
            <a:r>
              <a:rPr sz="1050" b="1" spc="110" dirty="0">
                <a:latin typeface="Arial"/>
                <a:cs typeface="Arial"/>
              </a:rPr>
              <a:t>in </a:t>
            </a:r>
            <a:r>
              <a:rPr sz="1050" b="1" spc="70" dirty="0">
                <a:latin typeface="Arial"/>
                <a:cs typeface="Arial"/>
              </a:rPr>
              <a:t>set </a:t>
            </a:r>
            <a:r>
              <a:rPr sz="1050" spc="95" dirty="0">
                <a:latin typeface="Arial"/>
                <a:cs typeface="Arial"/>
              </a:rPr>
              <a:t>(0.00</a:t>
            </a:r>
            <a:r>
              <a:rPr sz="1050" spc="320" dirty="0">
                <a:latin typeface="Arial"/>
                <a:cs typeface="Arial"/>
              </a:rPr>
              <a:t> </a:t>
            </a:r>
            <a:r>
              <a:rPr sz="1050" spc="80" dirty="0">
                <a:latin typeface="Arial"/>
                <a:cs typeface="Arial"/>
              </a:rPr>
              <a:t>sec)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300">
              <a:latin typeface="Arial"/>
              <a:cs typeface="Arial"/>
            </a:endParaRPr>
          </a:p>
          <a:p>
            <a:pPr marL="12700" marR="5080">
              <a:lnSpc>
                <a:spcPct val="120100"/>
              </a:lnSpc>
            </a:pPr>
            <a:r>
              <a:rPr sz="1250" spc="15" dirty="0">
                <a:latin typeface="Georgia"/>
                <a:cs typeface="Georgia"/>
              </a:rPr>
              <a:t>Now, </a:t>
            </a:r>
            <a:r>
              <a:rPr sz="1250" spc="5" dirty="0">
                <a:latin typeface="Georgia"/>
                <a:cs typeface="Georgia"/>
              </a:rPr>
              <a:t>if </a:t>
            </a:r>
            <a:r>
              <a:rPr sz="1250" spc="10" dirty="0">
                <a:latin typeface="Georgia"/>
                <a:cs typeface="Georgia"/>
              </a:rPr>
              <a:t>you want to work with the </a:t>
            </a:r>
            <a:r>
              <a:rPr sz="1250" spc="20" dirty="0">
                <a:latin typeface="Georgia"/>
                <a:cs typeface="Georgia"/>
              </a:rPr>
              <a:t>AMROOD </a:t>
            </a:r>
            <a:r>
              <a:rPr sz="1250" spc="10" dirty="0">
                <a:latin typeface="Georgia"/>
                <a:cs typeface="Georgia"/>
              </a:rPr>
              <a:t>database, then you can execute  the following </a:t>
            </a:r>
            <a:r>
              <a:rPr sz="1250" spc="15" dirty="0">
                <a:latin typeface="Georgia"/>
                <a:cs typeface="Georgia"/>
              </a:rPr>
              <a:t>SQL command </a:t>
            </a:r>
            <a:r>
              <a:rPr sz="1250" spc="10" dirty="0">
                <a:latin typeface="Georgia"/>
                <a:cs typeface="Georgia"/>
              </a:rPr>
              <a:t>and start working with the </a:t>
            </a:r>
            <a:r>
              <a:rPr sz="1250" spc="20" dirty="0">
                <a:latin typeface="Georgia"/>
                <a:cs typeface="Georgia"/>
              </a:rPr>
              <a:t>AMROOD</a:t>
            </a:r>
            <a:r>
              <a:rPr sz="1250" spc="-30" dirty="0">
                <a:latin typeface="Georgia"/>
                <a:cs typeface="Georgia"/>
              </a:rPr>
              <a:t> </a:t>
            </a:r>
            <a:r>
              <a:rPr sz="1250" spc="10" dirty="0">
                <a:latin typeface="Georgia"/>
                <a:cs typeface="Georgia"/>
              </a:rPr>
              <a:t>database.</a:t>
            </a:r>
            <a:endParaRPr sz="1250">
              <a:latin typeface="Georgia"/>
              <a:cs typeface="Georgia"/>
            </a:endParaRPr>
          </a:p>
          <a:p>
            <a:pPr marL="241300">
              <a:lnSpc>
                <a:spcPct val="100000"/>
              </a:lnSpc>
              <a:spcBef>
                <a:spcPts val="650"/>
              </a:spcBef>
            </a:pPr>
            <a:r>
              <a:rPr sz="1050" spc="-105" dirty="0">
                <a:latin typeface="Arial"/>
                <a:cs typeface="Arial"/>
              </a:rPr>
              <a:t>SQL&gt; </a:t>
            </a:r>
            <a:r>
              <a:rPr sz="1050" spc="-145" dirty="0">
                <a:latin typeface="Arial"/>
                <a:cs typeface="Arial"/>
              </a:rPr>
              <a:t>USE</a:t>
            </a:r>
            <a:r>
              <a:rPr sz="1050" spc="-40" dirty="0">
                <a:latin typeface="Arial"/>
                <a:cs typeface="Arial"/>
              </a:rPr>
              <a:t> </a:t>
            </a:r>
            <a:r>
              <a:rPr sz="1050" spc="-140" dirty="0">
                <a:latin typeface="Arial"/>
                <a:cs typeface="Arial"/>
              </a:rPr>
              <a:t>AMROOD;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250" spc="10" dirty="0">
                <a:latin typeface="Comic Sans MS"/>
                <a:cs typeface="Comic Sans MS"/>
              </a:rPr>
              <a:t>©Privacy</a:t>
            </a:r>
            <a:endParaRPr sz="1250">
              <a:latin typeface="Comic Sans MS"/>
              <a:cs typeface="Comic Sans MS"/>
            </a:endParaRPr>
          </a:p>
          <a:p>
            <a:pPr marL="12700" marR="1623695">
              <a:lnSpc>
                <a:spcPct val="145200"/>
              </a:lnSpc>
              <a:spcBef>
                <a:spcPts val="375"/>
              </a:spcBef>
            </a:pPr>
            <a:r>
              <a:rPr sz="1250" spc="10" dirty="0">
                <a:latin typeface="Georgia"/>
                <a:cs typeface="Georgia"/>
              </a:rPr>
              <a:t>Contact information: </a:t>
            </a:r>
            <a:r>
              <a:rPr sz="1250" spc="10" dirty="0">
                <a:latin typeface="Georgia"/>
                <a:cs typeface="Georgia"/>
                <a:hlinkClick r:id="rId2"/>
              </a:rPr>
              <a:t>atnyla (http://www.atnyla.com)</a:t>
            </a:r>
            <a:r>
              <a:rPr sz="1250" spc="10" dirty="0">
                <a:latin typeface="Georgia"/>
                <a:cs typeface="Georgia"/>
              </a:rPr>
              <a:t>.  By: </a:t>
            </a:r>
            <a:r>
              <a:rPr sz="1250" spc="15" dirty="0">
                <a:latin typeface="Georgia"/>
                <a:cs typeface="Georgia"/>
                <a:hlinkClick r:id="rId3"/>
              </a:rPr>
              <a:t>Rumman </a:t>
            </a:r>
            <a:r>
              <a:rPr sz="1250" spc="10" dirty="0">
                <a:latin typeface="Georgia"/>
                <a:cs typeface="Georgia"/>
                <a:hlinkClick r:id="rId3"/>
              </a:rPr>
              <a:t>Ansari</a:t>
            </a:r>
            <a:r>
              <a:rPr sz="1250" dirty="0">
                <a:latin typeface="Georgia"/>
                <a:cs typeface="Georgia"/>
                <a:hlinkClick r:id="rId3"/>
              </a:rPr>
              <a:t> </a:t>
            </a:r>
            <a:r>
              <a:rPr sz="1250" spc="10" dirty="0">
                <a:latin typeface="Georgia"/>
                <a:cs typeface="Georgia"/>
                <a:hlinkClick r:id="rId3"/>
              </a:rPr>
              <a:t>(http://www.atnyla.com/tuition)</a:t>
            </a:r>
            <a:r>
              <a:rPr sz="1250" spc="10" dirty="0">
                <a:latin typeface="Georgia"/>
                <a:cs typeface="Georgia"/>
              </a:rPr>
              <a:t>.</a:t>
            </a:r>
            <a:endParaRPr sz="125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47931" y="1340912"/>
            <a:ext cx="5530850" cy="10160"/>
          </a:xfrm>
          <a:custGeom>
            <a:avLst/>
            <a:gdLst/>
            <a:ahLst/>
            <a:cxnLst/>
            <a:rect l="l" t="t" r="r" b="b"/>
            <a:pathLst>
              <a:path w="5530850" h="10159">
                <a:moveTo>
                  <a:pt x="5530539" y="9535"/>
                </a:moveTo>
                <a:lnTo>
                  <a:pt x="0" y="9535"/>
                </a:lnTo>
                <a:lnTo>
                  <a:pt x="0" y="0"/>
                </a:lnTo>
                <a:lnTo>
                  <a:pt x="5530539" y="0"/>
                </a:lnTo>
                <a:lnTo>
                  <a:pt x="5530539" y="9535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47931" y="2952397"/>
            <a:ext cx="5530850" cy="10160"/>
          </a:xfrm>
          <a:custGeom>
            <a:avLst/>
            <a:gdLst/>
            <a:ahLst/>
            <a:cxnLst/>
            <a:rect l="l" t="t" r="r" b="b"/>
            <a:pathLst>
              <a:path w="5530850" h="10160">
                <a:moveTo>
                  <a:pt x="5530539" y="9535"/>
                </a:moveTo>
                <a:lnTo>
                  <a:pt x="0" y="9535"/>
                </a:lnTo>
                <a:lnTo>
                  <a:pt x="0" y="0"/>
                </a:lnTo>
                <a:lnTo>
                  <a:pt x="5530539" y="0"/>
                </a:lnTo>
                <a:lnTo>
                  <a:pt x="5530539" y="9535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1247931" y="2952397"/>
            <a:ext cx="5530850" cy="1735455"/>
            <a:chOff x="1247931" y="2952397"/>
            <a:chExt cx="5530850" cy="1735455"/>
          </a:xfrm>
        </p:grpSpPr>
        <p:sp>
          <p:nvSpPr>
            <p:cNvPr id="5" name="object 5"/>
            <p:cNvSpPr/>
            <p:nvPr/>
          </p:nvSpPr>
          <p:spPr>
            <a:xfrm>
              <a:off x="1247927" y="2952406"/>
              <a:ext cx="5530850" cy="1735455"/>
            </a:xfrm>
            <a:custGeom>
              <a:avLst/>
              <a:gdLst/>
              <a:ahLst/>
              <a:cxnLst/>
              <a:rect l="l" t="t" r="r" b="b"/>
              <a:pathLst>
                <a:path w="5530850" h="1735454">
                  <a:moveTo>
                    <a:pt x="5530532" y="0"/>
                  </a:moveTo>
                  <a:lnTo>
                    <a:pt x="5521007" y="0"/>
                  </a:lnTo>
                  <a:lnTo>
                    <a:pt x="5521007" y="1725904"/>
                  </a:lnTo>
                  <a:lnTo>
                    <a:pt x="0" y="1725904"/>
                  </a:lnTo>
                  <a:lnTo>
                    <a:pt x="0" y="1735442"/>
                  </a:lnTo>
                  <a:lnTo>
                    <a:pt x="5521007" y="1735442"/>
                  </a:lnTo>
                  <a:lnTo>
                    <a:pt x="5530532" y="1735442"/>
                  </a:lnTo>
                  <a:lnTo>
                    <a:pt x="5530532" y="1725904"/>
                  </a:lnTo>
                  <a:lnTo>
                    <a:pt x="5530532" y="0"/>
                  </a:lnTo>
                  <a:close/>
                </a:path>
              </a:pathLst>
            </a:custGeom>
            <a:solidFill>
              <a:srgbClr val="99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247931" y="2952397"/>
              <a:ext cx="48260" cy="1735455"/>
            </a:xfrm>
            <a:custGeom>
              <a:avLst/>
              <a:gdLst/>
              <a:ahLst/>
              <a:cxnLst/>
              <a:rect l="l" t="t" r="r" b="b"/>
              <a:pathLst>
                <a:path w="48259" h="1735454">
                  <a:moveTo>
                    <a:pt x="0" y="1735445"/>
                  </a:moveTo>
                  <a:lnTo>
                    <a:pt x="0" y="0"/>
                  </a:lnTo>
                  <a:lnTo>
                    <a:pt x="47677" y="9535"/>
                  </a:lnTo>
                  <a:lnTo>
                    <a:pt x="47677" y="1725909"/>
                  </a:lnTo>
                  <a:lnTo>
                    <a:pt x="0" y="1735445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53184" y="3104971"/>
              <a:ext cx="4977765" cy="1430655"/>
            </a:xfrm>
            <a:custGeom>
              <a:avLst/>
              <a:gdLst/>
              <a:ahLst/>
              <a:cxnLst/>
              <a:rect l="l" t="t" r="r" b="b"/>
              <a:pathLst>
                <a:path w="4977765" h="1430654">
                  <a:moveTo>
                    <a:pt x="4977346" y="38138"/>
                  </a:moveTo>
                  <a:lnTo>
                    <a:pt x="4976660" y="30530"/>
                  </a:lnTo>
                  <a:lnTo>
                    <a:pt x="4974564" y="23495"/>
                  </a:lnTo>
                  <a:lnTo>
                    <a:pt x="4971072" y="17043"/>
                  </a:lnTo>
                  <a:lnTo>
                    <a:pt x="4966614" y="11709"/>
                  </a:lnTo>
                  <a:lnTo>
                    <a:pt x="4966411" y="11455"/>
                  </a:lnTo>
                  <a:lnTo>
                    <a:pt x="4966182" y="11163"/>
                  </a:lnTo>
                  <a:lnTo>
                    <a:pt x="4939258" y="0"/>
                  </a:lnTo>
                  <a:lnTo>
                    <a:pt x="12166" y="0"/>
                  </a:lnTo>
                  <a:lnTo>
                    <a:pt x="5880" y="1676"/>
                  </a:lnTo>
                  <a:lnTo>
                    <a:pt x="0" y="5041"/>
                  </a:lnTo>
                  <a:lnTo>
                    <a:pt x="18948" y="9779"/>
                  </a:lnTo>
                  <a:lnTo>
                    <a:pt x="18948" y="9537"/>
                  </a:lnTo>
                  <a:lnTo>
                    <a:pt x="4947386" y="9537"/>
                  </a:lnTo>
                  <a:lnTo>
                    <a:pt x="4954282" y="12496"/>
                  </a:lnTo>
                  <a:lnTo>
                    <a:pt x="4959439" y="17907"/>
                  </a:lnTo>
                  <a:lnTo>
                    <a:pt x="4959642" y="18122"/>
                  </a:lnTo>
                  <a:lnTo>
                    <a:pt x="4959921" y="18402"/>
                  </a:lnTo>
                  <a:lnTo>
                    <a:pt x="4965027" y="23495"/>
                  </a:lnTo>
                  <a:lnTo>
                    <a:pt x="4967821" y="30238"/>
                  </a:lnTo>
                  <a:lnTo>
                    <a:pt x="4967821" y="1400060"/>
                  </a:lnTo>
                  <a:lnTo>
                    <a:pt x="4965027" y="1406804"/>
                  </a:lnTo>
                  <a:lnTo>
                    <a:pt x="4959439" y="1412392"/>
                  </a:lnTo>
                  <a:lnTo>
                    <a:pt x="4954282" y="1417828"/>
                  </a:lnTo>
                  <a:lnTo>
                    <a:pt x="4947386" y="1420774"/>
                  </a:lnTo>
                  <a:lnTo>
                    <a:pt x="18948" y="1420774"/>
                  </a:lnTo>
                  <a:lnTo>
                    <a:pt x="18948" y="1420545"/>
                  </a:lnTo>
                  <a:lnTo>
                    <a:pt x="0" y="1425282"/>
                  </a:lnTo>
                  <a:lnTo>
                    <a:pt x="5880" y="1428635"/>
                  </a:lnTo>
                  <a:lnTo>
                    <a:pt x="12192" y="1430312"/>
                  </a:lnTo>
                  <a:lnTo>
                    <a:pt x="4939220" y="1430312"/>
                  </a:lnTo>
                  <a:lnTo>
                    <a:pt x="4947005" y="1429575"/>
                  </a:lnTo>
                  <a:lnTo>
                    <a:pt x="4954181" y="1427391"/>
                  </a:lnTo>
                  <a:lnTo>
                    <a:pt x="4960721" y="1423758"/>
                  </a:lnTo>
                  <a:lnTo>
                    <a:pt x="4964201" y="1420774"/>
                  </a:lnTo>
                  <a:lnTo>
                    <a:pt x="4966144" y="1419110"/>
                  </a:lnTo>
                  <a:lnTo>
                    <a:pt x="4966347" y="1418945"/>
                  </a:lnTo>
                  <a:lnTo>
                    <a:pt x="4966665" y="1418666"/>
                  </a:lnTo>
                  <a:lnTo>
                    <a:pt x="4971072" y="1413268"/>
                  </a:lnTo>
                  <a:lnTo>
                    <a:pt x="4974564" y="1406804"/>
                  </a:lnTo>
                  <a:lnTo>
                    <a:pt x="4976660" y="1399781"/>
                  </a:lnTo>
                  <a:lnTo>
                    <a:pt x="4977346" y="1392161"/>
                  </a:lnTo>
                  <a:lnTo>
                    <a:pt x="4977346" y="38138"/>
                  </a:lnTo>
                  <a:close/>
                </a:path>
              </a:pathLst>
            </a:custGeom>
            <a:solidFill>
              <a:srgbClr val="0FC6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33994" y="3109836"/>
              <a:ext cx="38735" cy="1421130"/>
            </a:xfrm>
            <a:custGeom>
              <a:avLst/>
              <a:gdLst/>
              <a:ahLst/>
              <a:cxnLst/>
              <a:rect l="l" t="t" r="r" b="b"/>
              <a:pathLst>
                <a:path w="38734" h="1421129">
                  <a:moveTo>
                    <a:pt x="19481" y="1420571"/>
                  </a:moveTo>
                  <a:lnTo>
                    <a:pt x="10956" y="1414391"/>
                  </a:lnTo>
                  <a:lnTo>
                    <a:pt x="4868" y="1406786"/>
                  </a:lnTo>
                  <a:lnTo>
                    <a:pt x="1217" y="1397755"/>
                  </a:lnTo>
                  <a:lnTo>
                    <a:pt x="0" y="1387297"/>
                  </a:lnTo>
                  <a:lnTo>
                    <a:pt x="0" y="33273"/>
                  </a:lnTo>
                  <a:lnTo>
                    <a:pt x="1217" y="22813"/>
                  </a:lnTo>
                  <a:lnTo>
                    <a:pt x="4868" y="13779"/>
                  </a:lnTo>
                  <a:lnTo>
                    <a:pt x="10956" y="6174"/>
                  </a:lnTo>
                  <a:lnTo>
                    <a:pt x="19481" y="0"/>
                  </a:lnTo>
                  <a:lnTo>
                    <a:pt x="38138" y="4660"/>
                  </a:lnTo>
                  <a:lnTo>
                    <a:pt x="38138" y="1415897"/>
                  </a:lnTo>
                  <a:lnTo>
                    <a:pt x="19481" y="1420571"/>
                  </a:lnTo>
                  <a:close/>
                </a:path>
              </a:pathLst>
            </a:custGeom>
            <a:solidFill>
              <a:srgbClr val="C4C5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764676" y="3261994"/>
            <a:ext cx="673735" cy="568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just">
              <a:lnSpc>
                <a:spcPct val="113199"/>
              </a:lnSpc>
              <a:spcBef>
                <a:spcPts val="100"/>
              </a:spcBef>
            </a:pPr>
            <a:r>
              <a:rPr sz="1050" spc="70" dirty="0">
                <a:latin typeface="Arial"/>
                <a:cs typeface="Arial"/>
              </a:rPr>
              <a:t>datatyp</a:t>
            </a:r>
            <a:r>
              <a:rPr sz="1050" spc="80" dirty="0">
                <a:latin typeface="Arial"/>
                <a:cs typeface="Arial"/>
              </a:rPr>
              <a:t>e</a:t>
            </a:r>
            <a:r>
              <a:rPr sz="1050" spc="285" dirty="0">
                <a:latin typeface="Arial"/>
                <a:cs typeface="Arial"/>
              </a:rPr>
              <a:t>,  </a:t>
            </a:r>
            <a:r>
              <a:rPr sz="1050" spc="70" dirty="0">
                <a:latin typeface="Arial"/>
                <a:cs typeface="Arial"/>
              </a:rPr>
              <a:t>datatyp</a:t>
            </a:r>
            <a:r>
              <a:rPr sz="1050" spc="80" dirty="0">
                <a:latin typeface="Arial"/>
                <a:cs typeface="Arial"/>
              </a:rPr>
              <a:t>e</a:t>
            </a:r>
            <a:r>
              <a:rPr sz="1050" spc="285" dirty="0">
                <a:latin typeface="Arial"/>
                <a:cs typeface="Arial"/>
              </a:rPr>
              <a:t>,  </a:t>
            </a:r>
            <a:r>
              <a:rPr sz="1050" spc="70" dirty="0">
                <a:latin typeface="Arial"/>
                <a:cs typeface="Arial"/>
              </a:rPr>
              <a:t>datatyp</a:t>
            </a:r>
            <a:r>
              <a:rPr sz="1050" spc="80" dirty="0">
                <a:latin typeface="Arial"/>
                <a:cs typeface="Arial"/>
              </a:rPr>
              <a:t>e</a:t>
            </a:r>
            <a:r>
              <a:rPr sz="1050" spc="285" dirty="0">
                <a:latin typeface="Arial"/>
                <a:cs typeface="Arial"/>
              </a:rPr>
              <a:t>,</a:t>
            </a:r>
            <a:endParaRPr sz="10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764676" y="4007663"/>
            <a:ext cx="600075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050" spc="70" dirty="0">
                <a:latin typeface="Arial"/>
                <a:cs typeface="Arial"/>
              </a:rPr>
              <a:t>datatype</a:t>
            </a:r>
            <a:endParaRPr sz="10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065888" y="3261994"/>
            <a:ext cx="619125" cy="1112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2075" marR="5080" algn="just">
              <a:lnSpc>
                <a:spcPct val="113199"/>
              </a:lnSpc>
              <a:spcBef>
                <a:spcPts val="100"/>
              </a:spcBef>
            </a:pPr>
            <a:r>
              <a:rPr sz="1050" spc="10" dirty="0">
                <a:latin typeface="Arial"/>
                <a:cs typeface="Arial"/>
              </a:rPr>
              <a:t>column1  column2  column3</a:t>
            </a:r>
            <a:endParaRPr sz="1050">
              <a:latin typeface="Arial"/>
              <a:cs typeface="Arial"/>
            </a:endParaRPr>
          </a:p>
          <a:p>
            <a:pPr marL="92075">
              <a:lnSpc>
                <a:spcPct val="100000"/>
              </a:lnSpc>
              <a:spcBef>
                <a:spcPts val="165"/>
              </a:spcBef>
            </a:pPr>
            <a:r>
              <a:rPr sz="1050" spc="285" dirty="0">
                <a:latin typeface="Arial"/>
                <a:cs typeface="Arial"/>
              </a:rPr>
              <a:t>.....</a:t>
            </a:r>
            <a:endParaRPr sz="1050">
              <a:latin typeface="Arial"/>
              <a:cs typeface="Arial"/>
            </a:endParaRPr>
          </a:p>
          <a:p>
            <a:pPr marL="92075">
              <a:lnSpc>
                <a:spcPct val="100000"/>
              </a:lnSpc>
              <a:spcBef>
                <a:spcPts val="165"/>
              </a:spcBef>
            </a:pPr>
            <a:r>
              <a:rPr sz="1050" spc="-15" dirty="0">
                <a:latin typeface="Arial"/>
                <a:cs typeface="Arial"/>
              </a:rPr>
              <a:t>columnN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70"/>
              </a:spcBef>
            </a:pPr>
            <a:r>
              <a:rPr sz="1050" spc="254" dirty="0">
                <a:latin typeface="Arial"/>
                <a:cs typeface="Arial"/>
              </a:rPr>
              <a:t>);</a:t>
            </a:r>
            <a:endParaRPr sz="10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35231" y="527237"/>
            <a:ext cx="5556250" cy="27603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5"/>
              </a:spcBef>
            </a:pPr>
            <a:r>
              <a:rPr sz="1850" spc="25" dirty="0">
                <a:latin typeface="Trebuchet MS"/>
                <a:cs typeface="Trebuchet MS"/>
              </a:rPr>
              <a:t>Create </a:t>
            </a:r>
            <a:r>
              <a:rPr sz="1850" spc="65" dirty="0">
                <a:latin typeface="Trebuchet MS"/>
                <a:cs typeface="Trebuchet MS"/>
              </a:rPr>
              <a:t>table </a:t>
            </a:r>
            <a:r>
              <a:rPr sz="1850" spc="20" dirty="0">
                <a:latin typeface="Trebuchet MS"/>
                <a:cs typeface="Trebuchet MS"/>
              </a:rPr>
              <a:t>in</a:t>
            </a:r>
            <a:r>
              <a:rPr sz="1850" spc="-85" dirty="0">
                <a:latin typeface="Trebuchet MS"/>
                <a:cs typeface="Trebuchet MS"/>
              </a:rPr>
              <a:t> </a:t>
            </a:r>
            <a:r>
              <a:rPr sz="1850" spc="125" dirty="0">
                <a:latin typeface="Trebuchet MS"/>
                <a:cs typeface="Trebuchet MS"/>
              </a:rPr>
              <a:t>SQL</a:t>
            </a:r>
            <a:endParaRPr sz="1850">
              <a:latin typeface="Trebuchet MS"/>
              <a:cs typeface="Trebuchet MS"/>
            </a:endParaRPr>
          </a:p>
          <a:p>
            <a:pPr marR="5080" algn="r">
              <a:lnSpc>
                <a:spcPct val="100000"/>
              </a:lnSpc>
              <a:spcBef>
                <a:spcPts val="1310"/>
              </a:spcBef>
              <a:tabLst>
                <a:tab pos="323850" algn="l"/>
                <a:tab pos="827405" algn="l"/>
              </a:tabLst>
            </a:pPr>
            <a:r>
              <a:rPr sz="1250" spc="-525" dirty="0">
                <a:latin typeface="EB Garamond 08"/>
                <a:cs typeface="EB Garamond 08"/>
              </a:rPr>
              <a:t>	</a:t>
            </a:r>
            <a:r>
              <a:rPr sz="1250" spc="-65" dirty="0">
                <a:latin typeface="Times New Roman"/>
                <a:cs typeface="Times New Roman"/>
              </a:rPr>
              <a:t>V</a:t>
            </a:r>
            <a:r>
              <a:rPr sz="1250" spc="10" dirty="0">
                <a:latin typeface="Times New Roman"/>
                <a:cs typeface="Times New Roman"/>
              </a:rPr>
              <a:t>iew</a:t>
            </a:r>
            <a:r>
              <a:rPr sz="1250" dirty="0">
                <a:latin typeface="Times New Roman"/>
                <a:cs typeface="Times New Roman"/>
              </a:rPr>
              <a:t>	</a:t>
            </a:r>
            <a:r>
              <a:rPr sz="1250" spc="10" dirty="0">
                <a:latin typeface="Times New Roman"/>
                <a:cs typeface="Times New Roman"/>
              </a:rPr>
              <a:t>3</a:t>
            </a:r>
            <a:endParaRPr sz="12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2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850" spc="15" dirty="0">
                <a:latin typeface="Georgia"/>
                <a:cs typeface="Georgia"/>
              </a:rPr>
              <a:t>The SQL CREATE TABLE</a:t>
            </a:r>
            <a:r>
              <a:rPr sz="1850" spc="-35" dirty="0">
                <a:latin typeface="Georgia"/>
                <a:cs typeface="Georgia"/>
              </a:rPr>
              <a:t> </a:t>
            </a:r>
            <a:r>
              <a:rPr sz="1850" spc="10" dirty="0">
                <a:latin typeface="Georgia"/>
                <a:cs typeface="Georgia"/>
              </a:rPr>
              <a:t>Statement</a:t>
            </a:r>
            <a:endParaRPr sz="185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780"/>
              </a:spcBef>
            </a:pPr>
            <a:r>
              <a:rPr sz="1250" spc="10" dirty="0">
                <a:latin typeface="Georgia"/>
                <a:cs typeface="Georgia"/>
              </a:rPr>
              <a:t>The </a:t>
            </a:r>
            <a:r>
              <a:rPr sz="1250" spc="15" dirty="0">
                <a:latin typeface="Georgia"/>
                <a:cs typeface="Georgia"/>
              </a:rPr>
              <a:t>CREATE TABLE </a:t>
            </a:r>
            <a:r>
              <a:rPr sz="1250" spc="10" dirty="0">
                <a:latin typeface="Georgia"/>
                <a:cs typeface="Georgia"/>
              </a:rPr>
              <a:t>statement </a:t>
            </a:r>
            <a:r>
              <a:rPr sz="1250" spc="5" dirty="0">
                <a:latin typeface="Georgia"/>
                <a:cs typeface="Georgia"/>
              </a:rPr>
              <a:t>is </a:t>
            </a:r>
            <a:r>
              <a:rPr sz="1250" spc="10" dirty="0">
                <a:latin typeface="Georgia"/>
                <a:cs typeface="Georgia"/>
              </a:rPr>
              <a:t>used to create a </a:t>
            </a:r>
            <a:r>
              <a:rPr sz="1250" spc="15" dirty="0">
                <a:latin typeface="Georgia"/>
                <a:cs typeface="Georgia"/>
              </a:rPr>
              <a:t>new </a:t>
            </a:r>
            <a:r>
              <a:rPr sz="1250" spc="10" dirty="0">
                <a:latin typeface="Georgia"/>
                <a:cs typeface="Georgia"/>
              </a:rPr>
              <a:t>table in a</a:t>
            </a:r>
            <a:r>
              <a:rPr sz="1250" spc="-40" dirty="0">
                <a:latin typeface="Georgia"/>
                <a:cs typeface="Georgia"/>
              </a:rPr>
              <a:t> </a:t>
            </a:r>
            <a:r>
              <a:rPr sz="1250" spc="10" dirty="0">
                <a:latin typeface="Georgia"/>
                <a:cs typeface="Georgia"/>
              </a:rPr>
              <a:t>database.</a:t>
            </a:r>
            <a:endParaRPr sz="125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85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</a:pPr>
            <a:r>
              <a:rPr sz="1650" b="1" spc="45" dirty="0">
                <a:latin typeface="Times New Roman"/>
                <a:cs typeface="Times New Roman"/>
              </a:rPr>
              <a:t>Syntax</a:t>
            </a: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1250" spc="10" dirty="0">
                <a:latin typeface="Georgia"/>
                <a:cs typeface="Georgia"/>
              </a:rPr>
              <a:t>The following </a:t>
            </a:r>
            <a:r>
              <a:rPr sz="1250" spc="15" dirty="0">
                <a:latin typeface="Georgia"/>
                <a:cs typeface="Georgia"/>
              </a:rPr>
              <a:t>SQL </a:t>
            </a:r>
            <a:r>
              <a:rPr sz="1250" spc="10" dirty="0">
                <a:latin typeface="Georgia"/>
                <a:cs typeface="Georgia"/>
              </a:rPr>
              <a:t>statement </a:t>
            </a:r>
            <a:r>
              <a:rPr sz="1250" spc="5" dirty="0">
                <a:latin typeface="Georgia"/>
                <a:cs typeface="Georgia"/>
              </a:rPr>
              <a:t>is </a:t>
            </a:r>
            <a:r>
              <a:rPr sz="1250" spc="10" dirty="0">
                <a:latin typeface="Georgia"/>
                <a:cs typeface="Georgia"/>
              </a:rPr>
              <a:t>syntax for </a:t>
            </a:r>
            <a:r>
              <a:rPr sz="1250" spc="15" dirty="0">
                <a:latin typeface="Georgia"/>
                <a:cs typeface="Georgia"/>
              </a:rPr>
              <a:t>CREATE</a:t>
            </a:r>
            <a:r>
              <a:rPr sz="1250" spc="-30" dirty="0">
                <a:latin typeface="Georgia"/>
                <a:cs typeface="Georgia"/>
              </a:rPr>
              <a:t> </a:t>
            </a:r>
            <a:r>
              <a:rPr sz="1250" spc="15" dirty="0">
                <a:latin typeface="Georgia"/>
                <a:cs typeface="Georgia"/>
              </a:rPr>
              <a:t>TABLE.</a:t>
            </a:r>
            <a:endParaRPr sz="125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600">
              <a:latin typeface="Georgia"/>
              <a:cs typeface="Georgia"/>
            </a:endParaRPr>
          </a:p>
          <a:p>
            <a:pPr marL="645795">
              <a:lnSpc>
                <a:spcPct val="100000"/>
              </a:lnSpc>
            </a:pPr>
            <a:r>
              <a:rPr sz="1050" spc="-135" dirty="0">
                <a:latin typeface="Arial"/>
                <a:cs typeface="Arial"/>
              </a:rPr>
              <a:t>CREATE </a:t>
            </a:r>
            <a:r>
              <a:rPr sz="1050" spc="-90" dirty="0">
                <a:latin typeface="Arial"/>
                <a:cs typeface="Arial"/>
              </a:rPr>
              <a:t>TABLE</a:t>
            </a:r>
            <a:r>
              <a:rPr sz="1050" spc="-35" dirty="0">
                <a:latin typeface="Arial"/>
                <a:cs typeface="Arial"/>
              </a:rPr>
              <a:t> </a:t>
            </a:r>
            <a:r>
              <a:rPr sz="1050" spc="45" dirty="0">
                <a:latin typeface="Arial"/>
                <a:cs typeface="Arial"/>
              </a:rPr>
              <a:t>table_name(</a:t>
            </a:r>
            <a:endParaRPr sz="10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35231" y="4831523"/>
            <a:ext cx="5555615" cy="40970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marR="5715" indent="38100" algn="just">
              <a:lnSpc>
                <a:spcPct val="122600"/>
              </a:lnSpc>
              <a:spcBef>
                <a:spcPts val="130"/>
              </a:spcBef>
            </a:pPr>
            <a:r>
              <a:rPr sz="1150" spc="-150" dirty="0">
                <a:latin typeface="Arial"/>
                <a:cs typeface="Arial"/>
              </a:rPr>
              <a:t>CREATE </a:t>
            </a:r>
            <a:r>
              <a:rPr sz="1150" spc="-100" dirty="0">
                <a:latin typeface="Arial"/>
                <a:cs typeface="Arial"/>
              </a:rPr>
              <a:t>TABLE </a:t>
            </a:r>
            <a:r>
              <a:rPr sz="1250" spc="5" dirty="0">
                <a:latin typeface="Georgia"/>
                <a:cs typeface="Georgia"/>
              </a:rPr>
              <a:t>is </a:t>
            </a:r>
            <a:r>
              <a:rPr sz="1250" spc="10" dirty="0">
                <a:latin typeface="Georgia"/>
                <a:cs typeface="Georgia"/>
              </a:rPr>
              <a:t>the keyword telling the database system what you want to  do. In this case, you want to create a </a:t>
            </a:r>
            <a:r>
              <a:rPr sz="1250" spc="15" dirty="0">
                <a:latin typeface="Georgia"/>
                <a:cs typeface="Georgia"/>
              </a:rPr>
              <a:t>new </a:t>
            </a:r>
            <a:r>
              <a:rPr sz="1250" spc="10" dirty="0">
                <a:latin typeface="Georgia"/>
                <a:cs typeface="Georgia"/>
              </a:rPr>
              <a:t>table. The unique </a:t>
            </a:r>
            <a:r>
              <a:rPr sz="1250" spc="15" dirty="0">
                <a:latin typeface="Georgia"/>
                <a:cs typeface="Georgia"/>
              </a:rPr>
              <a:t>name </a:t>
            </a:r>
            <a:r>
              <a:rPr sz="1250" spc="10" dirty="0">
                <a:latin typeface="Georgia"/>
                <a:cs typeface="Georgia"/>
              </a:rPr>
              <a:t>or  identifier for the table follows the </a:t>
            </a:r>
            <a:r>
              <a:rPr sz="1150" spc="-150" dirty="0">
                <a:latin typeface="Arial"/>
                <a:cs typeface="Arial"/>
              </a:rPr>
              <a:t>CREATE </a:t>
            </a:r>
            <a:r>
              <a:rPr sz="1150" spc="-100" dirty="0">
                <a:latin typeface="Arial"/>
                <a:cs typeface="Arial"/>
              </a:rPr>
              <a:t>TABLE</a:t>
            </a:r>
            <a:r>
              <a:rPr sz="1150" spc="-30" dirty="0">
                <a:latin typeface="Arial"/>
                <a:cs typeface="Arial"/>
              </a:rPr>
              <a:t> </a:t>
            </a:r>
            <a:r>
              <a:rPr sz="1250" spc="10" dirty="0">
                <a:latin typeface="Georgia"/>
                <a:cs typeface="Georgia"/>
              </a:rPr>
              <a:t>statement.</a:t>
            </a:r>
            <a:endParaRPr sz="1250">
              <a:latin typeface="Georgia"/>
              <a:cs typeface="Georgia"/>
            </a:endParaRPr>
          </a:p>
          <a:p>
            <a:pPr marL="12700" marR="12065" algn="just">
              <a:lnSpc>
                <a:spcPct val="120100"/>
              </a:lnSpc>
              <a:spcBef>
                <a:spcPts val="450"/>
              </a:spcBef>
            </a:pPr>
            <a:r>
              <a:rPr sz="1250" spc="15" dirty="0">
                <a:latin typeface="Georgia"/>
                <a:cs typeface="Georgia"/>
              </a:rPr>
              <a:t>Then </a:t>
            </a:r>
            <a:r>
              <a:rPr sz="1250" spc="10" dirty="0">
                <a:latin typeface="Georgia"/>
                <a:cs typeface="Georgia"/>
              </a:rPr>
              <a:t>in brackets comes the </a:t>
            </a:r>
            <a:r>
              <a:rPr sz="1250" spc="5" dirty="0">
                <a:latin typeface="Georgia"/>
                <a:cs typeface="Georgia"/>
              </a:rPr>
              <a:t>list </a:t>
            </a:r>
            <a:r>
              <a:rPr sz="1250" spc="10" dirty="0">
                <a:latin typeface="Georgia"/>
                <a:cs typeface="Georgia"/>
              </a:rPr>
              <a:t>defining each column in the table and what  sort of data type </a:t>
            </a:r>
            <a:r>
              <a:rPr sz="1250" spc="5" dirty="0">
                <a:latin typeface="Georgia"/>
                <a:cs typeface="Georgia"/>
              </a:rPr>
              <a:t>it is. </a:t>
            </a:r>
            <a:r>
              <a:rPr sz="1250" spc="10" dirty="0">
                <a:latin typeface="Georgia"/>
                <a:cs typeface="Georgia"/>
              </a:rPr>
              <a:t>The syntax becomes clearer with the following</a:t>
            </a:r>
            <a:r>
              <a:rPr sz="1250" spc="35" dirty="0">
                <a:latin typeface="Georgia"/>
                <a:cs typeface="Georgia"/>
              </a:rPr>
              <a:t> </a:t>
            </a:r>
            <a:r>
              <a:rPr sz="1250" spc="10" dirty="0">
                <a:latin typeface="Georgia"/>
                <a:cs typeface="Georgia"/>
              </a:rPr>
              <a:t>example.</a:t>
            </a:r>
            <a:endParaRPr sz="1250">
              <a:latin typeface="Georgia"/>
              <a:cs typeface="Georgia"/>
            </a:endParaRPr>
          </a:p>
          <a:p>
            <a:pPr marL="12700" marR="6985" algn="just">
              <a:lnSpc>
                <a:spcPct val="125099"/>
              </a:lnSpc>
              <a:spcBef>
                <a:spcPts val="305"/>
              </a:spcBef>
            </a:pPr>
            <a:r>
              <a:rPr sz="1250" spc="15" dirty="0">
                <a:latin typeface="Georgia"/>
                <a:cs typeface="Georgia"/>
              </a:rPr>
              <a:t>A </a:t>
            </a:r>
            <a:r>
              <a:rPr sz="1250" spc="10" dirty="0">
                <a:latin typeface="Georgia"/>
                <a:cs typeface="Georgia"/>
              </a:rPr>
              <a:t>copy of an existing table can be created using a combination of the </a:t>
            </a:r>
            <a:r>
              <a:rPr sz="1150" spc="-150" dirty="0">
                <a:latin typeface="Arial"/>
                <a:cs typeface="Arial"/>
              </a:rPr>
              <a:t>CREATE  </a:t>
            </a:r>
            <a:r>
              <a:rPr sz="1150" spc="-100" dirty="0">
                <a:latin typeface="Arial"/>
                <a:cs typeface="Arial"/>
              </a:rPr>
              <a:t>TABLE </a:t>
            </a:r>
            <a:r>
              <a:rPr sz="1250" spc="10" dirty="0">
                <a:latin typeface="Georgia"/>
                <a:cs typeface="Georgia"/>
              </a:rPr>
              <a:t>statement and the </a:t>
            </a:r>
            <a:r>
              <a:rPr sz="1150" spc="-114" dirty="0">
                <a:latin typeface="Arial"/>
                <a:cs typeface="Arial"/>
              </a:rPr>
              <a:t>SELECT</a:t>
            </a:r>
            <a:r>
              <a:rPr sz="1150" spc="-10" dirty="0">
                <a:latin typeface="Arial"/>
                <a:cs typeface="Arial"/>
              </a:rPr>
              <a:t> </a:t>
            </a:r>
            <a:r>
              <a:rPr sz="1250" spc="10" dirty="0">
                <a:latin typeface="Georgia"/>
                <a:cs typeface="Georgia"/>
              </a:rPr>
              <a:t>statement.</a:t>
            </a:r>
            <a:endParaRPr sz="1250">
              <a:latin typeface="Georgia"/>
              <a:cs typeface="Georgia"/>
            </a:endParaRPr>
          </a:p>
          <a:p>
            <a:pPr marL="12700" algn="just">
              <a:lnSpc>
                <a:spcPct val="100000"/>
              </a:lnSpc>
              <a:spcBef>
                <a:spcPts val="750"/>
              </a:spcBef>
            </a:pPr>
            <a:r>
              <a:rPr sz="1250" spc="10" dirty="0">
                <a:latin typeface="Georgia"/>
                <a:cs typeface="Georgia"/>
              </a:rPr>
              <a:t>The column parameters specify the </a:t>
            </a:r>
            <a:r>
              <a:rPr sz="1250" spc="15" dirty="0">
                <a:latin typeface="Georgia"/>
                <a:cs typeface="Georgia"/>
              </a:rPr>
              <a:t>names </a:t>
            </a:r>
            <a:r>
              <a:rPr sz="1250" spc="10" dirty="0">
                <a:latin typeface="Georgia"/>
                <a:cs typeface="Georgia"/>
              </a:rPr>
              <a:t>of the columns of the</a:t>
            </a:r>
            <a:r>
              <a:rPr sz="1250" spc="-30" dirty="0">
                <a:latin typeface="Georgia"/>
                <a:cs typeface="Georgia"/>
              </a:rPr>
              <a:t> </a:t>
            </a:r>
            <a:r>
              <a:rPr sz="1250" spc="10" dirty="0">
                <a:latin typeface="Georgia"/>
                <a:cs typeface="Georgia"/>
              </a:rPr>
              <a:t>table.</a:t>
            </a:r>
            <a:endParaRPr sz="1250">
              <a:latin typeface="Georgia"/>
              <a:cs typeface="Georgia"/>
            </a:endParaRPr>
          </a:p>
          <a:p>
            <a:pPr marL="12700" marR="9525" algn="just">
              <a:lnSpc>
                <a:spcPct val="120100"/>
              </a:lnSpc>
              <a:spcBef>
                <a:spcPts val="375"/>
              </a:spcBef>
            </a:pPr>
            <a:r>
              <a:rPr sz="1250" spc="10" dirty="0">
                <a:latin typeface="Georgia"/>
                <a:cs typeface="Georgia"/>
              </a:rPr>
              <a:t>The datatype parameter specifies the type of data the column can hold (e.g.  varchar, integer, date,</a:t>
            </a:r>
            <a:r>
              <a:rPr sz="1250" spc="-10" dirty="0">
                <a:latin typeface="Georgia"/>
                <a:cs typeface="Georgia"/>
              </a:rPr>
              <a:t> </a:t>
            </a:r>
            <a:r>
              <a:rPr sz="1250" spc="5" dirty="0">
                <a:latin typeface="Georgia"/>
                <a:cs typeface="Georgia"/>
              </a:rPr>
              <a:t>etc.).</a:t>
            </a:r>
            <a:endParaRPr sz="125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85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</a:pPr>
            <a:r>
              <a:rPr sz="1650" b="1" spc="35" dirty="0">
                <a:latin typeface="Times New Roman"/>
                <a:cs typeface="Times New Roman"/>
              </a:rPr>
              <a:t>Example</a:t>
            </a:r>
            <a:endParaRPr sz="165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670"/>
              </a:spcBef>
            </a:pPr>
            <a:r>
              <a:rPr sz="1250" spc="10" dirty="0">
                <a:latin typeface="Georgia"/>
                <a:cs typeface="Georgia"/>
              </a:rPr>
              <a:t>This a example </a:t>
            </a:r>
            <a:r>
              <a:rPr sz="1250" spc="15" dirty="0">
                <a:latin typeface="Georgia"/>
                <a:cs typeface="Georgia"/>
              </a:rPr>
              <a:t>SQL </a:t>
            </a:r>
            <a:r>
              <a:rPr sz="1250" spc="10" dirty="0">
                <a:latin typeface="Georgia"/>
                <a:cs typeface="Georgia"/>
              </a:rPr>
              <a:t>statement for the above</a:t>
            </a:r>
            <a:r>
              <a:rPr sz="1250" spc="-35" dirty="0">
                <a:latin typeface="Georgia"/>
                <a:cs typeface="Georgia"/>
              </a:rPr>
              <a:t> </a:t>
            </a:r>
            <a:r>
              <a:rPr sz="1250" spc="10" dirty="0">
                <a:latin typeface="Georgia"/>
                <a:cs typeface="Georgia"/>
              </a:rPr>
              <a:t>syntax.</a:t>
            </a:r>
            <a:endParaRPr sz="1250">
              <a:latin typeface="Georgia"/>
              <a:cs typeface="Georgia"/>
            </a:endParaRPr>
          </a:p>
          <a:p>
            <a:pPr marL="12700" marR="5080" algn="just">
              <a:lnSpc>
                <a:spcPct val="122600"/>
              </a:lnSpc>
              <a:spcBef>
                <a:spcPts val="340"/>
              </a:spcBef>
            </a:pPr>
            <a:r>
              <a:rPr sz="1250" spc="10" dirty="0">
                <a:latin typeface="Georgia"/>
                <a:cs typeface="Georgia"/>
              </a:rPr>
              <a:t>The following code block </a:t>
            </a:r>
            <a:r>
              <a:rPr sz="1250" spc="5" dirty="0">
                <a:latin typeface="Georgia"/>
                <a:cs typeface="Georgia"/>
              </a:rPr>
              <a:t>is </a:t>
            </a:r>
            <a:r>
              <a:rPr sz="1250" spc="10" dirty="0">
                <a:latin typeface="Georgia"/>
                <a:cs typeface="Georgia"/>
              </a:rPr>
              <a:t>an example, which creates a </a:t>
            </a:r>
            <a:r>
              <a:rPr sz="1150" spc="-110" dirty="0">
                <a:latin typeface="Arial"/>
                <a:cs typeface="Arial"/>
              </a:rPr>
              <a:t>Human </a:t>
            </a:r>
            <a:r>
              <a:rPr sz="1250" spc="10" dirty="0">
                <a:latin typeface="Georgia"/>
                <a:cs typeface="Georgia"/>
              </a:rPr>
              <a:t>table with an  </a:t>
            </a:r>
            <a:r>
              <a:rPr sz="1250" spc="15" dirty="0">
                <a:latin typeface="Georgia"/>
                <a:cs typeface="Georgia"/>
              </a:rPr>
              <a:t>ID </a:t>
            </a:r>
            <a:r>
              <a:rPr sz="1250" spc="10" dirty="0">
                <a:latin typeface="Georgia"/>
                <a:cs typeface="Georgia"/>
              </a:rPr>
              <a:t>as </a:t>
            </a:r>
            <a:r>
              <a:rPr sz="1250" spc="15" dirty="0">
                <a:latin typeface="Georgia"/>
                <a:cs typeface="Georgia"/>
              </a:rPr>
              <a:t>NOT NULL </a:t>
            </a:r>
            <a:r>
              <a:rPr sz="1250" spc="10" dirty="0">
                <a:latin typeface="Georgia"/>
                <a:cs typeface="Georgia"/>
              </a:rPr>
              <a:t>are the constraints showing that these fields cannot be  </a:t>
            </a:r>
            <a:r>
              <a:rPr sz="1250" spc="15" dirty="0">
                <a:latin typeface="Georgia"/>
                <a:cs typeface="Georgia"/>
              </a:rPr>
              <a:t>NULL </a:t>
            </a:r>
            <a:r>
              <a:rPr sz="1250" spc="10" dirty="0">
                <a:latin typeface="Georgia"/>
                <a:cs typeface="Georgia"/>
              </a:rPr>
              <a:t>while creating records in this table</a:t>
            </a:r>
            <a:r>
              <a:rPr sz="1250" spc="-35" dirty="0">
                <a:latin typeface="Georgia"/>
                <a:cs typeface="Georgia"/>
              </a:rPr>
              <a:t> </a:t>
            </a:r>
            <a:r>
              <a:rPr sz="1250" spc="10" dirty="0">
                <a:latin typeface="Georgia"/>
                <a:cs typeface="Georgia"/>
              </a:rPr>
              <a:t>?</a:t>
            </a:r>
            <a:endParaRPr sz="125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47931" y="368298"/>
            <a:ext cx="5530850" cy="10160"/>
          </a:xfrm>
          <a:custGeom>
            <a:avLst/>
            <a:gdLst/>
            <a:ahLst/>
            <a:cxnLst/>
            <a:rect l="l" t="t" r="r" b="b"/>
            <a:pathLst>
              <a:path w="5530850" h="10160">
                <a:moveTo>
                  <a:pt x="5530539" y="9535"/>
                </a:moveTo>
                <a:lnTo>
                  <a:pt x="0" y="9535"/>
                </a:lnTo>
                <a:lnTo>
                  <a:pt x="0" y="0"/>
                </a:lnTo>
                <a:lnTo>
                  <a:pt x="5530539" y="0"/>
                </a:lnTo>
                <a:lnTo>
                  <a:pt x="5530539" y="9535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247931" y="368298"/>
            <a:ext cx="5530850" cy="1917064"/>
            <a:chOff x="1247931" y="368298"/>
            <a:chExt cx="5530850" cy="1917064"/>
          </a:xfrm>
        </p:grpSpPr>
        <p:sp>
          <p:nvSpPr>
            <p:cNvPr id="4" name="object 4"/>
            <p:cNvSpPr/>
            <p:nvPr/>
          </p:nvSpPr>
          <p:spPr>
            <a:xfrm>
              <a:off x="1247927" y="368299"/>
              <a:ext cx="5530850" cy="1917064"/>
            </a:xfrm>
            <a:custGeom>
              <a:avLst/>
              <a:gdLst/>
              <a:ahLst/>
              <a:cxnLst/>
              <a:rect l="l" t="t" r="r" b="b"/>
              <a:pathLst>
                <a:path w="5530850" h="1917064">
                  <a:moveTo>
                    <a:pt x="5530532" y="0"/>
                  </a:moveTo>
                  <a:lnTo>
                    <a:pt x="5521007" y="0"/>
                  </a:lnTo>
                  <a:lnTo>
                    <a:pt x="5521007" y="1907082"/>
                  </a:lnTo>
                  <a:lnTo>
                    <a:pt x="0" y="1907082"/>
                  </a:lnTo>
                  <a:lnTo>
                    <a:pt x="0" y="1916620"/>
                  </a:lnTo>
                  <a:lnTo>
                    <a:pt x="5521007" y="1916620"/>
                  </a:lnTo>
                  <a:lnTo>
                    <a:pt x="5530532" y="1916620"/>
                  </a:lnTo>
                  <a:lnTo>
                    <a:pt x="5530532" y="1907082"/>
                  </a:lnTo>
                  <a:lnTo>
                    <a:pt x="5530532" y="0"/>
                  </a:lnTo>
                  <a:close/>
                </a:path>
              </a:pathLst>
            </a:custGeom>
            <a:solidFill>
              <a:srgbClr val="99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247931" y="368298"/>
              <a:ext cx="48260" cy="1917064"/>
            </a:xfrm>
            <a:custGeom>
              <a:avLst/>
              <a:gdLst/>
              <a:ahLst/>
              <a:cxnLst/>
              <a:rect l="l" t="t" r="r" b="b"/>
              <a:pathLst>
                <a:path w="48259" h="1917064">
                  <a:moveTo>
                    <a:pt x="0" y="1916618"/>
                  </a:moveTo>
                  <a:lnTo>
                    <a:pt x="0" y="0"/>
                  </a:lnTo>
                  <a:lnTo>
                    <a:pt x="47677" y="9535"/>
                  </a:lnTo>
                  <a:lnTo>
                    <a:pt x="47677" y="1907082"/>
                  </a:lnTo>
                  <a:lnTo>
                    <a:pt x="0" y="1916618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53184" y="520877"/>
              <a:ext cx="4977765" cy="1611630"/>
            </a:xfrm>
            <a:custGeom>
              <a:avLst/>
              <a:gdLst/>
              <a:ahLst/>
              <a:cxnLst/>
              <a:rect l="l" t="t" r="r" b="b"/>
              <a:pathLst>
                <a:path w="4977765" h="1611630">
                  <a:moveTo>
                    <a:pt x="4977346" y="38138"/>
                  </a:moveTo>
                  <a:lnTo>
                    <a:pt x="4976660" y="30530"/>
                  </a:lnTo>
                  <a:lnTo>
                    <a:pt x="4974564" y="23495"/>
                  </a:lnTo>
                  <a:lnTo>
                    <a:pt x="4971072" y="17043"/>
                  </a:lnTo>
                  <a:lnTo>
                    <a:pt x="4966614" y="11696"/>
                  </a:lnTo>
                  <a:lnTo>
                    <a:pt x="4966373" y="11404"/>
                  </a:lnTo>
                  <a:lnTo>
                    <a:pt x="4966182" y="11163"/>
                  </a:lnTo>
                  <a:lnTo>
                    <a:pt x="4939220" y="0"/>
                  </a:lnTo>
                  <a:lnTo>
                    <a:pt x="12192" y="0"/>
                  </a:lnTo>
                  <a:lnTo>
                    <a:pt x="5880" y="1676"/>
                  </a:lnTo>
                  <a:lnTo>
                    <a:pt x="0" y="5029"/>
                  </a:lnTo>
                  <a:lnTo>
                    <a:pt x="18948" y="9766"/>
                  </a:lnTo>
                  <a:lnTo>
                    <a:pt x="18948" y="9525"/>
                  </a:lnTo>
                  <a:lnTo>
                    <a:pt x="4947386" y="9525"/>
                  </a:lnTo>
                  <a:lnTo>
                    <a:pt x="4954282" y="12484"/>
                  </a:lnTo>
                  <a:lnTo>
                    <a:pt x="4959439" y="17907"/>
                  </a:lnTo>
                  <a:lnTo>
                    <a:pt x="4959921" y="18389"/>
                  </a:lnTo>
                  <a:lnTo>
                    <a:pt x="4965027" y="23495"/>
                  </a:lnTo>
                  <a:lnTo>
                    <a:pt x="4967821" y="30238"/>
                  </a:lnTo>
                  <a:lnTo>
                    <a:pt x="4967821" y="1581238"/>
                  </a:lnTo>
                  <a:lnTo>
                    <a:pt x="4965027" y="1587982"/>
                  </a:lnTo>
                  <a:lnTo>
                    <a:pt x="4959921" y="1593088"/>
                  </a:lnTo>
                  <a:lnTo>
                    <a:pt x="4959439" y="1593570"/>
                  </a:lnTo>
                  <a:lnTo>
                    <a:pt x="4954282" y="1598993"/>
                  </a:lnTo>
                  <a:lnTo>
                    <a:pt x="4947386" y="1601952"/>
                  </a:lnTo>
                  <a:lnTo>
                    <a:pt x="18948" y="1601952"/>
                  </a:lnTo>
                  <a:lnTo>
                    <a:pt x="18948" y="1601711"/>
                  </a:lnTo>
                  <a:lnTo>
                    <a:pt x="0" y="1606448"/>
                  </a:lnTo>
                  <a:lnTo>
                    <a:pt x="5880" y="1609801"/>
                  </a:lnTo>
                  <a:lnTo>
                    <a:pt x="12166" y="1611477"/>
                  </a:lnTo>
                  <a:lnTo>
                    <a:pt x="4939271" y="1611477"/>
                  </a:lnTo>
                  <a:lnTo>
                    <a:pt x="4947005" y="1610753"/>
                  </a:lnTo>
                  <a:lnTo>
                    <a:pt x="4954181" y="1608569"/>
                  </a:lnTo>
                  <a:lnTo>
                    <a:pt x="4960721" y="1604924"/>
                  </a:lnTo>
                  <a:lnTo>
                    <a:pt x="4964188" y="1601952"/>
                  </a:lnTo>
                  <a:lnTo>
                    <a:pt x="4966144" y="1600288"/>
                  </a:lnTo>
                  <a:lnTo>
                    <a:pt x="4966373" y="1600085"/>
                  </a:lnTo>
                  <a:lnTo>
                    <a:pt x="4966665" y="1599831"/>
                  </a:lnTo>
                  <a:lnTo>
                    <a:pt x="4971072" y="1594434"/>
                  </a:lnTo>
                  <a:lnTo>
                    <a:pt x="4974564" y="1587982"/>
                  </a:lnTo>
                  <a:lnTo>
                    <a:pt x="4976660" y="1580946"/>
                  </a:lnTo>
                  <a:lnTo>
                    <a:pt x="4977346" y="1573339"/>
                  </a:lnTo>
                  <a:lnTo>
                    <a:pt x="4977346" y="38138"/>
                  </a:lnTo>
                  <a:close/>
                </a:path>
              </a:pathLst>
            </a:custGeom>
            <a:solidFill>
              <a:srgbClr val="0FC6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33994" y="525739"/>
              <a:ext cx="38735" cy="1602105"/>
            </a:xfrm>
            <a:custGeom>
              <a:avLst/>
              <a:gdLst/>
              <a:ahLst/>
              <a:cxnLst/>
              <a:rect l="l" t="t" r="r" b="b"/>
              <a:pathLst>
                <a:path w="38734" h="1602105">
                  <a:moveTo>
                    <a:pt x="19481" y="1601739"/>
                  </a:moveTo>
                  <a:lnTo>
                    <a:pt x="10956" y="1595559"/>
                  </a:lnTo>
                  <a:lnTo>
                    <a:pt x="4868" y="1587954"/>
                  </a:lnTo>
                  <a:lnTo>
                    <a:pt x="1217" y="1578923"/>
                  </a:lnTo>
                  <a:lnTo>
                    <a:pt x="0" y="1568465"/>
                  </a:lnTo>
                  <a:lnTo>
                    <a:pt x="0" y="33268"/>
                  </a:lnTo>
                  <a:lnTo>
                    <a:pt x="1217" y="22810"/>
                  </a:lnTo>
                  <a:lnTo>
                    <a:pt x="4868" y="13779"/>
                  </a:lnTo>
                  <a:lnTo>
                    <a:pt x="10956" y="6176"/>
                  </a:lnTo>
                  <a:lnTo>
                    <a:pt x="19481" y="0"/>
                  </a:lnTo>
                  <a:lnTo>
                    <a:pt x="38138" y="4662"/>
                  </a:lnTo>
                  <a:lnTo>
                    <a:pt x="38138" y="1597078"/>
                  </a:lnTo>
                  <a:lnTo>
                    <a:pt x="19481" y="1601739"/>
                  </a:lnTo>
                  <a:close/>
                </a:path>
              </a:pathLst>
            </a:custGeom>
            <a:solidFill>
              <a:srgbClr val="C4C5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1252698" y="3290902"/>
            <a:ext cx="5521325" cy="2250440"/>
          </a:xfrm>
          <a:custGeom>
            <a:avLst/>
            <a:gdLst/>
            <a:ahLst/>
            <a:cxnLst/>
            <a:rect l="l" t="t" r="r" b="b"/>
            <a:pathLst>
              <a:path w="5521325" h="2250440">
                <a:moveTo>
                  <a:pt x="0" y="2216983"/>
                </a:moveTo>
                <a:lnTo>
                  <a:pt x="0" y="33373"/>
                </a:lnTo>
                <a:lnTo>
                  <a:pt x="610" y="26703"/>
                </a:lnTo>
                <a:lnTo>
                  <a:pt x="33373" y="0"/>
                </a:lnTo>
                <a:lnTo>
                  <a:pt x="5487630" y="0"/>
                </a:lnTo>
                <a:lnTo>
                  <a:pt x="5520393" y="26703"/>
                </a:lnTo>
                <a:lnTo>
                  <a:pt x="5521004" y="33373"/>
                </a:lnTo>
                <a:lnTo>
                  <a:pt x="5521004" y="2216983"/>
                </a:lnTo>
                <a:lnTo>
                  <a:pt x="5494286" y="2249748"/>
                </a:lnTo>
                <a:lnTo>
                  <a:pt x="5487630" y="2250357"/>
                </a:lnTo>
                <a:lnTo>
                  <a:pt x="33373" y="2250357"/>
                </a:lnTo>
                <a:lnTo>
                  <a:pt x="610" y="2223654"/>
                </a:lnTo>
                <a:lnTo>
                  <a:pt x="0" y="2216983"/>
                </a:lnTo>
                <a:close/>
              </a:path>
            </a:pathLst>
          </a:custGeom>
          <a:ln w="953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252698" y="8621199"/>
            <a:ext cx="5521325" cy="734695"/>
          </a:xfrm>
          <a:custGeom>
            <a:avLst/>
            <a:gdLst/>
            <a:ahLst/>
            <a:cxnLst/>
            <a:rect l="l" t="t" r="r" b="b"/>
            <a:pathLst>
              <a:path w="5521325" h="734695">
                <a:moveTo>
                  <a:pt x="0" y="681782"/>
                </a:moveTo>
                <a:lnTo>
                  <a:pt x="0" y="52444"/>
                </a:lnTo>
                <a:lnTo>
                  <a:pt x="0" y="45483"/>
                </a:lnTo>
                <a:lnTo>
                  <a:pt x="1331" y="38809"/>
                </a:lnTo>
                <a:lnTo>
                  <a:pt x="3992" y="32325"/>
                </a:lnTo>
                <a:lnTo>
                  <a:pt x="6653" y="25936"/>
                </a:lnTo>
                <a:lnTo>
                  <a:pt x="10443" y="20310"/>
                </a:lnTo>
                <a:lnTo>
                  <a:pt x="15360" y="15352"/>
                </a:lnTo>
                <a:lnTo>
                  <a:pt x="20278" y="10393"/>
                </a:lnTo>
                <a:lnTo>
                  <a:pt x="25949" y="6674"/>
                </a:lnTo>
                <a:lnTo>
                  <a:pt x="32374" y="4004"/>
                </a:lnTo>
                <a:lnTo>
                  <a:pt x="38800" y="1334"/>
                </a:lnTo>
                <a:lnTo>
                  <a:pt x="45490" y="0"/>
                </a:lnTo>
                <a:lnTo>
                  <a:pt x="52444" y="0"/>
                </a:lnTo>
                <a:lnTo>
                  <a:pt x="5468559" y="0"/>
                </a:lnTo>
                <a:lnTo>
                  <a:pt x="5475511" y="0"/>
                </a:lnTo>
                <a:lnTo>
                  <a:pt x="5482204" y="1334"/>
                </a:lnTo>
                <a:lnTo>
                  <a:pt x="5488631" y="4004"/>
                </a:lnTo>
                <a:lnTo>
                  <a:pt x="5495058" y="6674"/>
                </a:lnTo>
                <a:lnTo>
                  <a:pt x="5500722" y="10393"/>
                </a:lnTo>
                <a:lnTo>
                  <a:pt x="5505643" y="15352"/>
                </a:lnTo>
                <a:lnTo>
                  <a:pt x="5510563" y="20310"/>
                </a:lnTo>
                <a:lnTo>
                  <a:pt x="5514348" y="25936"/>
                </a:lnTo>
                <a:lnTo>
                  <a:pt x="5517009" y="32325"/>
                </a:lnTo>
                <a:lnTo>
                  <a:pt x="5519669" y="38809"/>
                </a:lnTo>
                <a:lnTo>
                  <a:pt x="5521004" y="45483"/>
                </a:lnTo>
                <a:lnTo>
                  <a:pt x="5521004" y="52444"/>
                </a:lnTo>
                <a:lnTo>
                  <a:pt x="5521004" y="681782"/>
                </a:lnTo>
                <a:lnTo>
                  <a:pt x="5521004" y="688742"/>
                </a:lnTo>
                <a:lnTo>
                  <a:pt x="5519669" y="695417"/>
                </a:lnTo>
                <a:lnTo>
                  <a:pt x="5517009" y="701806"/>
                </a:lnTo>
                <a:lnTo>
                  <a:pt x="5514348" y="708290"/>
                </a:lnTo>
                <a:lnTo>
                  <a:pt x="5488631" y="730221"/>
                </a:lnTo>
                <a:lnTo>
                  <a:pt x="5482204" y="732891"/>
                </a:lnTo>
                <a:lnTo>
                  <a:pt x="5475511" y="734226"/>
                </a:lnTo>
                <a:lnTo>
                  <a:pt x="5468559" y="734226"/>
                </a:lnTo>
                <a:lnTo>
                  <a:pt x="52444" y="734226"/>
                </a:lnTo>
                <a:lnTo>
                  <a:pt x="45490" y="734226"/>
                </a:lnTo>
                <a:lnTo>
                  <a:pt x="38800" y="732891"/>
                </a:lnTo>
                <a:lnTo>
                  <a:pt x="6653" y="708290"/>
                </a:lnTo>
                <a:lnTo>
                  <a:pt x="3992" y="701806"/>
                </a:lnTo>
                <a:lnTo>
                  <a:pt x="1331" y="695417"/>
                </a:lnTo>
                <a:lnTo>
                  <a:pt x="0" y="688742"/>
                </a:lnTo>
                <a:lnTo>
                  <a:pt x="0" y="681782"/>
                </a:lnTo>
                <a:close/>
              </a:path>
            </a:pathLst>
          </a:custGeom>
          <a:ln w="9535">
            <a:solidFill>
              <a:srgbClr val="BED52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295608" y="496723"/>
            <a:ext cx="5473700" cy="1475105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584835">
              <a:lnSpc>
                <a:spcPct val="100000"/>
              </a:lnSpc>
              <a:spcBef>
                <a:spcPts val="265"/>
              </a:spcBef>
            </a:pPr>
            <a:r>
              <a:rPr sz="1050" spc="-135" dirty="0">
                <a:latin typeface="Arial"/>
                <a:cs typeface="Arial"/>
              </a:rPr>
              <a:t>CREATE </a:t>
            </a:r>
            <a:r>
              <a:rPr sz="1050" spc="-90" dirty="0">
                <a:latin typeface="Arial"/>
                <a:cs typeface="Arial"/>
              </a:rPr>
              <a:t>TABLE</a:t>
            </a:r>
            <a:r>
              <a:rPr sz="1050" spc="-40" dirty="0">
                <a:latin typeface="Arial"/>
                <a:cs typeface="Arial"/>
              </a:rPr>
              <a:t> </a:t>
            </a:r>
            <a:r>
              <a:rPr sz="1050" b="1" spc="-75" dirty="0">
                <a:latin typeface="Arial"/>
                <a:cs typeface="Arial"/>
              </a:rPr>
              <a:t>Human</a:t>
            </a:r>
            <a:r>
              <a:rPr sz="1050" spc="-75" dirty="0">
                <a:latin typeface="Arial"/>
                <a:cs typeface="Arial"/>
              </a:rPr>
              <a:t>(</a:t>
            </a:r>
            <a:endParaRPr sz="1050">
              <a:latin typeface="Arial"/>
              <a:cs typeface="Arial"/>
            </a:endParaRPr>
          </a:p>
          <a:p>
            <a:pPr marL="862330" marR="1734820">
              <a:lnSpc>
                <a:spcPct val="113199"/>
              </a:lnSpc>
              <a:tabLst>
                <a:tab pos="1267460" algn="l"/>
                <a:tab pos="1286510" algn="l"/>
                <a:tab pos="1561465" algn="l"/>
                <a:tab pos="2782570" algn="l"/>
                <a:tab pos="2801620" algn="l"/>
                <a:tab pos="2977515" algn="l"/>
                <a:tab pos="3050540" algn="l"/>
              </a:tabLst>
            </a:pPr>
            <a:r>
              <a:rPr sz="1050" spc="50" dirty="0">
                <a:latin typeface="Arial"/>
                <a:cs typeface="Arial"/>
              </a:rPr>
              <a:t>ID		</a:t>
            </a:r>
            <a:r>
              <a:rPr sz="1050" spc="10" dirty="0">
                <a:latin typeface="Arial"/>
                <a:cs typeface="Arial"/>
              </a:rPr>
              <a:t>INT			</a:t>
            </a:r>
            <a:r>
              <a:rPr sz="1050" spc="-165" dirty="0">
                <a:latin typeface="Arial"/>
                <a:cs typeface="Arial"/>
              </a:rPr>
              <a:t>NOT </a:t>
            </a:r>
            <a:r>
              <a:rPr sz="1050" spc="-20" dirty="0">
                <a:latin typeface="Arial"/>
                <a:cs typeface="Arial"/>
              </a:rPr>
              <a:t>NULL,  </a:t>
            </a:r>
            <a:r>
              <a:rPr sz="1050" spc="-90" dirty="0">
                <a:latin typeface="Arial"/>
                <a:cs typeface="Arial"/>
              </a:rPr>
              <a:t>FIRST_NAME  </a:t>
            </a:r>
            <a:r>
              <a:rPr sz="1050" spc="85" dirty="0">
                <a:latin typeface="Arial"/>
                <a:cs typeface="Arial"/>
              </a:rPr>
              <a:t> </a:t>
            </a:r>
            <a:r>
              <a:rPr sz="1050" spc="-160" dirty="0">
                <a:latin typeface="Arial"/>
                <a:cs typeface="Arial"/>
              </a:rPr>
              <a:t>VARCHAR    </a:t>
            </a:r>
            <a:r>
              <a:rPr sz="1050" spc="-35" dirty="0">
                <a:latin typeface="Arial"/>
                <a:cs typeface="Arial"/>
              </a:rPr>
              <a:t> </a:t>
            </a:r>
            <a:r>
              <a:rPr sz="1050" spc="105" dirty="0">
                <a:latin typeface="Arial"/>
                <a:cs typeface="Arial"/>
              </a:rPr>
              <a:t>(20)				</a:t>
            </a:r>
            <a:r>
              <a:rPr sz="1050" spc="-165" dirty="0">
                <a:latin typeface="Arial"/>
                <a:cs typeface="Arial"/>
              </a:rPr>
              <a:t>NOT </a:t>
            </a:r>
            <a:r>
              <a:rPr sz="1050" spc="-20" dirty="0">
                <a:latin typeface="Arial"/>
                <a:cs typeface="Arial"/>
              </a:rPr>
              <a:t>NULL,  </a:t>
            </a:r>
            <a:r>
              <a:rPr sz="1050" spc="-120" dirty="0">
                <a:latin typeface="Arial"/>
                <a:cs typeface="Arial"/>
              </a:rPr>
              <a:t>LAST_NAME   </a:t>
            </a:r>
            <a:r>
              <a:rPr sz="1050" spc="-25" dirty="0">
                <a:latin typeface="Arial"/>
                <a:cs typeface="Arial"/>
              </a:rPr>
              <a:t> </a:t>
            </a:r>
            <a:r>
              <a:rPr sz="1050" spc="-160" dirty="0">
                <a:latin typeface="Arial"/>
                <a:cs typeface="Arial"/>
              </a:rPr>
              <a:t>VARCHAR      </a:t>
            </a:r>
            <a:r>
              <a:rPr sz="1050" spc="105" dirty="0">
                <a:latin typeface="Arial"/>
                <a:cs typeface="Arial"/>
              </a:rPr>
              <a:t>(20)			</a:t>
            </a:r>
            <a:r>
              <a:rPr sz="1050" spc="-165" dirty="0">
                <a:latin typeface="Arial"/>
                <a:cs typeface="Arial"/>
              </a:rPr>
              <a:t>NOT </a:t>
            </a:r>
            <a:r>
              <a:rPr sz="1050" spc="-20" dirty="0">
                <a:latin typeface="Arial"/>
                <a:cs typeface="Arial"/>
              </a:rPr>
              <a:t>NULL,  </a:t>
            </a:r>
            <a:r>
              <a:rPr sz="1050" spc="-165" dirty="0">
                <a:latin typeface="Arial"/>
                <a:cs typeface="Arial"/>
              </a:rPr>
              <a:t>AGE	</a:t>
            </a:r>
            <a:r>
              <a:rPr sz="1050" spc="10" dirty="0">
                <a:latin typeface="Arial"/>
                <a:cs typeface="Arial"/>
              </a:rPr>
              <a:t>INT		</a:t>
            </a:r>
            <a:r>
              <a:rPr sz="1050" spc="-165" dirty="0">
                <a:latin typeface="Arial"/>
                <a:cs typeface="Arial"/>
              </a:rPr>
              <a:t>NOT </a:t>
            </a:r>
            <a:r>
              <a:rPr sz="1050" spc="-20" dirty="0">
                <a:latin typeface="Arial"/>
                <a:cs typeface="Arial"/>
              </a:rPr>
              <a:t>NULL,  </a:t>
            </a:r>
            <a:r>
              <a:rPr sz="1050" spc="-150" dirty="0">
                <a:latin typeface="Arial"/>
                <a:cs typeface="Arial"/>
              </a:rPr>
              <a:t>ADDRESS	</a:t>
            </a:r>
            <a:r>
              <a:rPr sz="1050" spc="-170" dirty="0">
                <a:latin typeface="Arial"/>
                <a:cs typeface="Arial"/>
              </a:rPr>
              <a:t>CHAR </a:t>
            </a:r>
            <a:r>
              <a:rPr sz="1050" spc="105" dirty="0">
                <a:latin typeface="Arial"/>
                <a:cs typeface="Arial"/>
              </a:rPr>
              <a:t>(25)</a:t>
            </a:r>
            <a:r>
              <a:rPr sz="1050" spc="415" dirty="0">
                <a:latin typeface="Arial"/>
                <a:cs typeface="Arial"/>
              </a:rPr>
              <a:t> </a:t>
            </a:r>
            <a:r>
              <a:rPr sz="1050" spc="285" dirty="0">
                <a:latin typeface="Arial"/>
                <a:cs typeface="Arial"/>
              </a:rPr>
              <a:t>,</a:t>
            </a:r>
            <a:endParaRPr sz="1050">
              <a:latin typeface="Arial"/>
              <a:cs typeface="Arial"/>
            </a:endParaRPr>
          </a:p>
          <a:p>
            <a:pPr marL="862330">
              <a:lnSpc>
                <a:spcPct val="100000"/>
              </a:lnSpc>
              <a:spcBef>
                <a:spcPts val="165"/>
              </a:spcBef>
              <a:tabLst>
                <a:tab pos="1580515" algn="l"/>
              </a:tabLst>
            </a:pPr>
            <a:r>
              <a:rPr sz="1050" spc="-114" dirty="0">
                <a:latin typeface="Arial"/>
                <a:cs typeface="Arial"/>
              </a:rPr>
              <a:t>SALARY	</a:t>
            </a:r>
            <a:r>
              <a:rPr sz="1050" spc="-90" dirty="0">
                <a:latin typeface="Arial"/>
                <a:cs typeface="Arial"/>
              </a:rPr>
              <a:t>DECIMAL </a:t>
            </a:r>
            <a:r>
              <a:rPr sz="1050" spc="120" dirty="0">
                <a:latin typeface="Arial"/>
                <a:cs typeface="Arial"/>
              </a:rPr>
              <a:t>(18,</a:t>
            </a:r>
            <a:r>
              <a:rPr sz="1050" spc="340" dirty="0">
                <a:latin typeface="Arial"/>
                <a:cs typeface="Arial"/>
              </a:rPr>
              <a:t> </a:t>
            </a:r>
            <a:r>
              <a:rPr sz="1050" spc="105" dirty="0">
                <a:latin typeface="Arial"/>
                <a:cs typeface="Arial"/>
              </a:rPr>
              <a:t>2)</a:t>
            </a:r>
            <a:endParaRPr sz="1050">
              <a:latin typeface="Arial"/>
              <a:cs typeface="Arial"/>
            </a:endParaRPr>
          </a:p>
          <a:p>
            <a:pPr marL="584835">
              <a:lnSpc>
                <a:spcPct val="100000"/>
              </a:lnSpc>
              <a:spcBef>
                <a:spcPts val="170"/>
              </a:spcBef>
            </a:pPr>
            <a:r>
              <a:rPr sz="1050" spc="254" dirty="0">
                <a:latin typeface="Arial"/>
                <a:cs typeface="Arial"/>
              </a:rPr>
              <a:t>);</a:t>
            </a:r>
            <a:endParaRPr sz="10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35231" y="2472460"/>
            <a:ext cx="5231130" cy="108013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250" spc="10" dirty="0">
                <a:latin typeface="Georgia"/>
                <a:cs typeface="Georgia"/>
              </a:rPr>
              <a:t>After placing the above code </a:t>
            </a:r>
            <a:r>
              <a:rPr sz="1250" spc="5" dirty="0">
                <a:latin typeface="Georgia"/>
                <a:cs typeface="Georgia"/>
              </a:rPr>
              <a:t>it </a:t>
            </a:r>
            <a:r>
              <a:rPr sz="1250" spc="10" dirty="0">
                <a:latin typeface="Georgia"/>
                <a:cs typeface="Georgia"/>
              </a:rPr>
              <a:t>will </a:t>
            </a:r>
            <a:r>
              <a:rPr sz="1250" spc="15" dirty="0">
                <a:latin typeface="Georgia"/>
                <a:cs typeface="Georgia"/>
              </a:rPr>
              <a:t>show </a:t>
            </a:r>
            <a:r>
              <a:rPr sz="1250" spc="10" dirty="0">
                <a:latin typeface="Georgia"/>
                <a:cs typeface="Georgia"/>
              </a:rPr>
              <a:t>you </a:t>
            </a:r>
            <a:r>
              <a:rPr sz="1150" spc="55" dirty="0">
                <a:latin typeface="Arial"/>
                <a:cs typeface="Arial"/>
              </a:rPr>
              <a:t>Table </a:t>
            </a:r>
            <a:r>
              <a:rPr sz="1150" spc="110" dirty="0">
                <a:latin typeface="Arial"/>
                <a:cs typeface="Arial"/>
              </a:rPr>
              <a:t>created.</a:t>
            </a:r>
            <a:r>
              <a:rPr sz="1150" spc="135" dirty="0">
                <a:latin typeface="Arial"/>
                <a:cs typeface="Arial"/>
              </a:rPr>
              <a:t> </a:t>
            </a:r>
            <a:r>
              <a:rPr sz="1250" spc="10" dirty="0">
                <a:latin typeface="Georgia"/>
                <a:cs typeface="Georgia"/>
              </a:rPr>
              <a:t>statement.</a:t>
            </a:r>
            <a:endParaRPr sz="125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95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</a:pPr>
            <a:r>
              <a:rPr sz="1650" b="1" spc="35" dirty="0">
                <a:latin typeface="Times New Roman"/>
                <a:cs typeface="Times New Roman"/>
              </a:rPr>
              <a:t>Example </a:t>
            </a:r>
            <a:r>
              <a:rPr sz="1650" b="1" dirty="0">
                <a:latin typeface="Times New Roman"/>
                <a:cs typeface="Times New Roman"/>
              </a:rPr>
              <a:t>From </a:t>
            </a:r>
            <a:r>
              <a:rPr sz="1650" b="1" spc="25" dirty="0">
                <a:latin typeface="Times New Roman"/>
                <a:cs typeface="Times New Roman"/>
              </a:rPr>
              <a:t>SQL </a:t>
            </a:r>
            <a:r>
              <a:rPr sz="1650" b="1" spc="20" dirty="0">
                <a:latin typeface="Times New Roman"/>
                <a:cs typeface="Times New Roman"/>
              </a:rPr>
              <a:t>PLUS</a:t>
            </a:r>
            <a:r>
              <a:rPr sz="1650" b="1" spc="-65" dirty="0">
                <a:latin typeface="Times New Roman"/>
                <a:cs typeface="Times New Roman"/>
              </a:rPr>
              <a:t> </a:t>
            </a:r>
            <a:r>
              <a:rPr sz="1650" b="1" spc="45" dirty="0">
                <a:latin typeface="Times New Roman"/>
                <a:cs typeface="Times New Roman"/>
              </a:rPr>
              <a:t>screen</a:t>
            </a:r>
            <a:endParaRPr sz="1650">
              <a:latin typeface="Times New Roman"/>
              <a:cs typeface="Times New Roman"/>
            </a:endParaRPr>
          </a:p>
          <a:p>
            <a:pPr marL="248920">
              <a:lnSpc>
                <a:spcPct val="100000"/>
              </a:lnSpc>
              <a:spcBef>
                <a:spcPts val="1420"/>
              </a:spcBef>
            </a:pPr>
            <a:r>
              <a:rPr sz="950" spc="-80" dirty="0">
                <a:latin typeface="Arial"/>
                <a:cs typeface="Arial"/>
              </a:rPr>
              <a:t>SQL&gt; </a:t>
            </a:r>
            <a:r>
              <a:rPr sz="950" spc="-110" dirty="0">
                <a:latin typeface="Arial"/>
                <a:cs typeface="Arial"/>
              </a:rPr>
              <a:t>CREATE </a:t>
            </a:r>
            <a:r>
              <a:rPr sz="950" spc="-70" dirty="0">
                <a:latin typeface="Arial"/>
                <a:cs typeface="Arial"/>
              </a:rPr>
              <a:t>TABLE</a:t>
            </a:r>
            <a:r>
              <a:rPr sz="950" spc="-30" dirty="0">
                <a:latin typeface="Arial"/>
                <a:cs typeface="Arial"/>
              </a:rPr>
              <a:t> Human(</a:t>
            </a:r>
            <a:endParaRPr sz="9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016893" y="3549962"/>
            <a:ext cx="2138680" cy="1746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353060" algn="l"/>
                <a:tab pos="1511935" algn="l"/>
              </a:tabLst>
            </a:pPr>
            <a:r>
              <a:rPr sz="950" spc="60" dirty="0">
                <a:latin typeface="Arial"/>
                <a:cs typeface="Arial"/>
              </a:rPr>
              <a:t>ID	</a:t>
            </a:r>
            <a:r>
              <a:rPr sz="950" spc="25" dirty="0">
                <a:latin typeface="Arial"/>
                <a:cs typeface="Arial"/>
              </a:rPr>
              <a:t>INT	</a:t>
            </a:r>
            <a:r>
              <a:rPr sz="950" spc="-135" dirty="0">
                <a:latin typeface="Arial"/>
                <a:cs typeface="Arial"/>
              </a:rPr>
              <a:t>NOT</a:t>
            </a:r>
            <a:r>
              <a:rPr sz="950" spc="-55" dirty="0">
                <a:latin typeface="Arial"/>
                <a:cs typeface="Arial"/>
              </a:rPr>
              <a:t> </a:t>
            </a:r>
            <a:r>
              <a:rPr sz="950" spc="-5" dirty="0">
                <a:latin typeface="Arial"/>
                <a:cs typeface="Arial"/>
              </a:rPr>
              <a:t>NULL,</a:t>
            </a:r>
            <a:endParaRPr sz="9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016893" y="3698715"/>
            <a:ext cx="1593215" cy="368935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5"/>
              </a:spcBef>
            </a:pPr>
            <a:r>
              <a:rPr sz="950" spc="-70" dirty="0">
                <a:latin typeface="Arial"/>
                <a:cs typeface="Arial"/>
              </a:rPr>
              <a:t>FIRST_NAME </a:t>
            </a:r>
            <a:r>
              <a:rPr sz="950" spc="-130" dirty="0">
                <a:latin typeface="Arial"/>
                <a:cs typeface="Arial"/>
              </a:rPr>
              <a:t>VARCHAR</a:t>
            </a:r>
            <a:r>
              <a:rPr sz="950" spc="-60" dirty="0">
                <a:latin typeface="Arial"/>
                <a:cs typeface="Arial"/>
              </a:rPr>
              <a:t> </a:t>
            </a:r>
            <a:r>
              <a:rPr sz="950" spc="110" dirty="0">
                <a:latin typeface="Arial"/>
                <a:cs typeface="Arial"/>
              </a:rPr>
              <a:t>(20)</a:t>
            </a:r>
            <a:endParaRPr sz="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sz="950" spc="-95" dirty="0">
                <a:latin typeface="Arial"/>
                <a:cs typeface="Arial"/>
              </a:rPr>
              <a:t>LAST_NAME </a:t>
            </a:r>
            <a:r>
              <a:rPr sz="950" spc="-130" dirty="0">
                <a:latin typeface="Arial"/>
                <a:cs typeface="Arial"/>
              </a:rPr>
              <a:t>VARCHAR</a:t>
            </a:r>
            <a:r>
              <a:rPr sz="950" spc="-125" dirty="0">
                <a:latin typeface="Arial"/>
                <a:cs typeface="Arial"/>
              </a:rPr>
              <a:t> </a:t>
            </a:r>
            <a:r>
              <a:rPr sz="950" spc="110" dirty="0">
                <a:latin typeface="Arial"/>
                <a:cs typeface="Arial"/>
              </a:rPr>
              <a:t>(20)</a:t>
            </a:r>
            <a:endParaRPr sz="95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857053" y="3698715"/>
            <a:ext cx="707390" cy="3689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67945">
              <a:lnSpc>
                <a:spcPct val="118600"/>
              </a:lnSpc>
              <a:spcBef>
                <a:spcPts val="95"/>
              </a:spcBef>
            </a:pPr>
            <a:r>
              <a:rPr sz="950" spc="-135" dirty="0">
                <a:latin typeface="Arial"/>
                <a:cs typeface="Arial"/>
              </a:rPr>
              <a:t>NOT </a:t>
            </a:r>
            <a:r>
              <a:rPr sz="950" spc="-5" dirty="0">
                <a:latin typeface="Arial"/>
                <a:cs typeface="Arial"/>
              </a:rPr>
              <a:t>NULL,  </a:t>
            </a:r>
            <a:r>
              <a:rPr sz="950" spc="-135" dirty="0">
                <a:latin typeface="Arial"/>
                <a:cs typeface="Arial"/>
              </a:rPr>
              <a:t>NOT</a:t>
            </a:r>
            <a:r>
              <a:rPr sz="950" spc="-30" dirty="0">
                <a:latin typeface="Arial"/>
                <a:cs typeface="Arial"/>
              </a:rPr>
              <a:t> </a:t>
            </a:r>
            <a:r>
              <a:rPr sz="950" spc="-5" dirty="0">
                <a:latin typeface="Arial"/>
                <a:cs typeface="Arial"/>
              </a:rPr>
              <a:t>NULL,</a:t>
            </a:r>
            <a:endParaRPr sz="95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516282" y="4064874"/>
            <a:ext cx="638810" cy="1746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50" spc="-135" dirty="0">
                <a:latin typeface="Arial"/>
                <a:cs typeface="Arial"/>
              </a:rPr>
              <a:t>NOT</a:t>
            </a:r>
            <a:r>
              <a:rPr sz="950" spc="-55" dirty="0">
                <a:latin typeface="Arial"/>
                <a:cs typeface="Arial"/>
              </a:rPr>
              <a:t> </a:t>
            </a:r>
            <a:r>
              <a:rPr sz="950" spc="-5" dirty="0">
                <a:latin typeface="Arial"/>
                <a:cs typeface="Arial"/>
              </a:rPr>
              <a:t>NULL,</a:t>
            </a:r>
            <a:endParaRPr sz="95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016893" y="4041989"/>
            <a:ext cx="570865" cy="5403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8600"/>
              </a:lnSpc>
              <a:spcBef>
                <a:spcPts val="95"/>
              </a:spcBef>
              <a:tabLst>
                <a:tab pos="353060" algn="l"/>
              </a:tabLst>
            </a:pPr>
            <a:r>
              <a:rPr sz="950" spc="-135" dirty="0">
                <a:latin typeface="Arial"/>
                <a:cs typeface="Arial"/>
              </a:rPr>
              <a:t>AGE	</a:t>
            </a:r>
            <a:r>
              <a:rPr sz="950" spc="20" dirty="0">
                <a:latin typeface="Arial"/>
                <a:cs typeface="Arial"/>
              </a:rPr>
              <a:t>INT  </a:t>
            </a:r>
            <a:r>
              <a:rPr sz="950" spc="-120" dirty="0">
                <a:latin typeface="Arial"/>
                <a:cs typeface="Arial"/>
              </a:rPr>
              <a:t>ADDRESS  </a:t>
            </a:r>
            <a:r>
              <a:rPr sz="950" spc="-90" dirty="0">
                <a:latin typeface="Arial"/>
                <a:cs typeface="Arial"/>
              </a:rPr>
              <a:t>SALARY</a:t>
            </a:r>
            <a:endParaRPr sz="95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630280" y="4213626"/>
            <a:ext cx="1047750" cy="368935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5"/>
              </a:spcBef>
            </a:pPr>
            <a:r>
              <a:rPr sz="950" spc="-140" dirty="0">
                <a:latin typeface="Arial"/>
                <a:cs typeface="Arial"/>
              </a:rPr>
              <a:t>CHAR </a:t>
            </a:r>
            <a:r>
              <a:rPr sz="950" spc="110" dirty="0">
                <a:latin typeface="Arial"/>
                <a:cs typeface="Arial"/>
              </a:rPr>
              <a:t>(25)</a:t>
            </a:r>
            <a:r>
              <a:rPr sz="950" spc="285" dirty="0">
                <a:latin typeface="Arial"/>
                <a:cs typeface="Arial"/>
              </a:rPr>
              <a:t> </a:t>
            </a:r>
            <a:r>
              <a:rPr sz="950" spc="270" dirty="0">
                <a:latin typeface="Arial"/>
                <a:cs typeface="Arial"/>
              </a:rPr>
              <a:t>,</a:t>
            </a:r>
            <a:endParaRPr sz="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sz="950" spc="-70" dirty="0">
                <a:latin typeface="Arial"/>
                <a:cs typeface="Arial"/>
              </a:rPr>
              <a:t>DECIMAL </a:t>
            </a:r>
            <a:r>
              <a:rPr sz="950" spc="125" dirty="0">
                <a:latin typeface="Arial"/>
                <a:cs typeface="Arial"/>
              </a:rPr>
              <a:t>(18,</a:t>
            </a:r>
            <a:r>
              <a:rPr sz="950" spc="165" dirty="0">
                <a:latin typeface="Arial"/>
                <a:cs typeface="Arial"/>
              </a:rPr>
              <a:t> </a:t>
            </a:r>
            <a:r>
              <a:rPr sz="950" spc="110" dirty="0">
                <a:latin typeface="Arial"/>
                <a:cs typeface="Arial"/>
              </a:rPr>
              <a:t>2)</a:t>
            </a:r>
            <a:endParaRPr sz="95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607969" y="3527077"/>
            <a:ext cx="366395" cy="1227455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5"/>
              </a:spcBef>
            </a:pPr>
            <a:r>
              <a:rPr sz="950" spc="5" dirty="0">
                <a:latin typeface="Arial"/>
                <a:cs typeface="Arial"/>
              </a:rPr>
              <a:t>2</a:t>
            </a:r>
            <a:endParaRPr sz="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sz="950" spc="5" dirty="0">
                <a:latin typeface="Arial"/>
                <a:cs typeface="Arial"/>
              </a:rPr>
              <a:t>3</a:t>
            </a:r>
            <a:endParaRPr sz="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950" spc="5" dirty="0">
                <a:latin typeface="Arial"/>
                <a:cs typeface="Arial"/>
              </a:rPr>
              <a:t>4</a:t>
            </a:r>
            <a:endParaRPr sz="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sz="950" spc="5" dirty="0">
                <a:latin typeface="Arial"/>
                <a:cs typeface="Arial"/>
              </a:rPr>
              <a:t>5</a:t>
            </a:r>
            <a:endParaRPr sz="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sz="950" spc="5" dirty="0">
                <a:latin typeface="Arial"/>
                <a:cs typeface="Arial"/>
              </a:rPr>
              <a:t>6</a:t>
            </a:r>
            <a:endParaRPr sz="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sz="950" spc="5" dirty="0">
                <a:latin typeface="Arial"/>
                <a:cs typeface="Arial"/>
              </a:rPr>
              <a:t>7</a:t>
            </a:r>
            <a:endParaRPr sz="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  <a:tabLst>
                <a:tab pos="216535" algn="l"/>
              </a:tabLst>
            </a:pPr>
            <a:r>
              <a:rPr sz="950" spc="5" dirty="0">
                <a:latin typeface="Arial"/>
                <a:cs typeface="Arial"/>
              </a:rPr>
              <a:t>8	</a:t>
            </a:r>
            <a:r>
              <a:rPr sz="950" spc="245" dirty="0">
                <a:latin typeface="Arial"/>
                <a:cs typeface="Arial"/>
              </a:rPr>
              <a:t>);</a:t>
            </a:r>
            <a:endParaRPr sz="95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235231" y="4923062"/>
            <a:ext cx="5553075" cy="140271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48920">
              <a:lnSpc>
                <a:spcPct val="100000"/>
              </a:lnSpc>
              <a:spcBef>
                <a:spcPts val="125"/>
              </a:spcBef>
            </a:pPr>
            <a:r>
              <a:rPr sz="950" spc="60" dirty="0">
                <a:latin typeface="Arial"/>
                <a:cs typeface="Arial"/>
              </a:rPr>
              <a:t>Table</a:t>
            </a:r>
            <a:r>
              <a:rPr sz="950" spc="265" dirty="0">
                <a:latin typeface="Arial"/>
                <a:cs typeface="Arial"/>
              </a:rPr>
              <a:t> </a:t>
            </a:r>
            <a:r>
              <a:rPr sz="950" spc="105" dirty="0">
                <a:latin typeface="Arial"/>
                <a:cs typeface="Arial"/>
              </a:rPr>
              <a:t>created.</a:t>
            </a:r>
            <a:endParaRPr sz="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350">
              <a:latin typeface="Arial"/>
              <a:cs typeface="Arial"/>
            </a:endParaRPr>
          </a:p>
          <a:p>
            <a:pPr marL="248920">
              <a:lnSpc>
                <a:spcPct val="100000"/>
              </a:lnSpc>
            </a:pPr>
            <a:r>
              <a:rPr sz="950" spc="-80" dirty="0">
                <a:latin typeface="Arial"/>
                <a:cs typeface="Arial"/>
              </a:rPr>
              <a:t>SQL&gt;</a:t>
            </a:r>
            <a:endParaRPr sz="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50">
              <a:latin typeface="Arial"/>
              <a:cs typeface="Arial"/>
            </a:endParaRPr>
          </a:p>
          <a:p>
            <a:pPr marL="12700" marR="5080" algn="just">
              <a:lnSpc>
                <a:spcPct val="122600"/>
              </a:lnSpc>
            </a:pPr>
            <a:r>
              <a:rPr sz="1250" spc="15" dirty="0">
                <a:latin typeface="Georgia"/>
                <a:cs typeface="Georgia"/>
              </a:rPr>
              <a:t>You </a:t>
            </a:r>
            <a:r>
              <a:rPr sz="1250" spc="10" dirty="0">
                <a:latin typeface="Georgia"/>
                <a:cs typeface="Georgia"/>
              </a:rPr>
              <a:t>can verify </a:t>
            </a:r>
            <a:r>
              <a:rPr sz="1250" spc="5" dirty="0">
                <a:latin typeface="Georgia"/>
                <a:cs typeface="Georgia"/>
              </a:rPr>
              <a:t>if </a:t>
            </a:r>
            <a:r>
              <a:rPr sz="1250" spc="10" dirty="0">
                <a:latin typeface="Georgia"/>
                <a:cs typeface="Georgia"/>
              </a:rPr>
              <a:t>your table has been created successfully by looking at the  message displayed by the </a:t>
            </a:r>
            <a:r>
              <a:rPr sz="1250" spc="15" dirty="0">
                <a:latin typeface="Georgia"/>
                <a:cs typeface="Georgia"/>
              </a:rPr>
              <a:t>SQL </a:t>
            </a:r>
            <a:r>
              <a:rPr sz="1250" spc="10" dirty="0">
                <a:latin typeface="Georgia"/>
                <a:cs typeface="Georgia"/>
              </a:rPr>
              <a:t>server, otherwise you can use the </a:t>
            </a:r>
            <a:r>
              <a:rPr sz="1150" spc="-170" dirty="0">
                <a:latin typeface="Arial"/>
                <a:cs typeface="Arial"/>
              </a:rPr>
              <a:t>DESC  </a:t>
            </a:r>
            <a:r>
              <a:rPr sz="1250" spc="15" dirty="0">
                <a:latin typeface="Georgia"/>
                <a:cs typeface="Georgia"/>
              </a:rPr>
              <a:t>command </a:t>
            </a:r>
            <a:r>
              <a:rPr sz="1250" spc="10" dirty="0">
                <a:latin typeface="Georgia"/>
                <a:cs typeface="Georgia"/>
              </a:rPr>
              <a:t>as follows</a:t>
            </a:r>
            <a:r>
              <a:rPr sz="1250" spc="-15" dirty="0">
                <a:latin typeface="Georgia"/>
                <a:cs typeface="Georgia"/>
              </a:rPr>
              <a:t> </a:t>
            </a:r>
            <a:r>
              <a:rPr sz="1250" spc="10" dirty="0">
                <a:latin typeface="Georgia"/>
                <a:cs typeface="Georgia"/>
              </a:rPr>
              <a:t>?</a:t>
            </a:r>
            <a:endParaRPr sz="1250">
              <a:latin typeface="Georgia"/>
              <a:cs typeface="Georgi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235231" y="8721971"/>
            <a:ext cx="5355590" cy="11506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12725" marR="5080">
              <a:lnSpc>
                <a:spcPct val="120100"/>
              </a:lnSpc>
              <a:spcBef>
                <a:spcPts val="95"/>
              </a:spcBef>
            </a:pPr>
            <a:r>
              <a:rPr sz="1250" i="1" spc="15" dirty="0">
                <a:latin typeface="Georgia"/>
                <a:cs typeface="Georgia"/>
              </a:rPr>
              <a:t>Remember: </a:t>
            </a:r>
            <a:r>
              <a:rPr sz="1250" i="1" spc="10" dirty="0">
                <a:latin typeface="Georgia"/>
                <a:cs typeface="Georgia"/>
              </a:rPr>
              <a:t>table </a:t>
            </a:r>
            <a:r>
              <a:rPr sz="1250" i="1" spc="15" dirty="0">
                <a:latin typeface="Georgia"/>
                <a:cs typeface="Georgia"/>
              </a:rPr>
              <a:t>name </a:t>
            </a:r>
            <a:r>
              <a:rPr sz="1250" i="1" spc="10" dirty="0">
                <a:latin typeface="Georgia"/>
                <a:cs typeface="Georgia"/>
              </a:rPr>
              <a:t>should be always unique. </a:t>
            </a:r>
            <a:r>
              <a:rPr sz="1250" i="1" spc="15" dirty="0">
                <a:latin typeface="Georgia"/>
                <a:cs typeface="Georgia"/>
              </a:rPr>
              <a:t>Means </a:t>
            </a:r>
            <a:r>
              <a:rPr sz="1250" i="1" spc="10" dirty="0">
                <a:latin typeface="Georgia"/>
                <a:cs typeface="Georgia"/>
              </a:rPr>
              <a:t>no </a:t>
            </a:r>
            <a:r>
              <a:rPr sz="1250" i="1" spc="15" dirty="0">
                <a:latin typeface="Georgia"/>
                <a:cs typeface="Georgia"/>
              </a:rPr>
              <a:t>two </a:t>
            </a:r>
            <a:r>
              <a:rPr sz="1250" i="1" spc="10" dirty="0">
                <a:latin typeface="Georgia"/>
                <a:cs typeface="Georgia"/>
              </a:rPr>
              <a:t>table  have </a:t>
            </a:r>
            <a:r>
              <a:rPr sz="1250" i="1" spc="15" dirty="0">
                <a:latin typeface="Georgia"/>
                <a:cs typeface="Georgia"/>
              </a:rPr>
              <a:t>same </a:t>
            </a:r>
            <a:r>
              <a:rPr sz="1250" i="1" spc="10" dirty="0">
                <a:latin typeface="Georgia"/>
                <a:cs typeface="Georgia"/>
              </a:rPr>
              <a:t>name. table </a:t>
            </a:r>
            <a:r>
              <a:rPr sz="1250" i="1" spc="15" dirty="0">
                <a:latin typeface="Georgia"/>
                <a:cs typeface="Georgia"/>
              </a:rPr>
              <a:t>name </a:t>
            </a:r>
            <a:r>
              <a:rPr sz="1250" i="1" spc="10" dirty="0">
                <a:latin typeface="Georgia"/>
                <a:cs typeface="Georgia"/>
              </a:rPr>
              <a:t>should be always</a:t>
            </a:r>
            <a:r>
              <a:rPr sz="1250" i="1" spc="-40" dirty="0">
                <a:latin typeface="Georgia"/>
                <a:cs typeface="Georgia"/>
              </a:rPr>
              <a:t> </a:t>
            </a:r>
            <a:r>
              <a:rPr sz="1250" i="1" spc="10" dirty="0">
                <a:latin typeface="Georgia"/>
                <a:cs typeface="Georgia"/>
              </a:rPr>
              <a:t>different</a:t>
            </a:r>
            <a:endParaRPr sz="125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14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5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</a:pPr>
            <a:r>
              <a:rPr sz="1650" b="1" spc="50" dirty="0">
                <a:latin typeface="Times New Roman"/>
                <a:cs typeface="Times New Roman"/>
              </a:rPr>
              <a:t>Another </a:t>
            </a:r>
            <a:r>
              <a:rPr sz="1650" b="1" spc="35" dirty="0">
                <a:latin typeface="Times New Roman"/>
                <a:cs typeface="Times New Roman"/>
              </a:rPr>
              <a:t>Example </a:t>
            </a:r>
            <a:r>
              <a:rPr sz="1650" b="1" spc="90" dirty="0">
                <a:latin typeface="Times New Roman"/>
                <a:cs typeface="Times New Roman"/>
              </a:rPr>
              <a:t>with </a:t>
            </a:r>
            <a:r>
              <a:rPr sz="1650" b="1" spc="25" dirty="0">
                <a:latin typeface="Times New Roman"/>
                <a:cs typeface="Times New Roman"/>
              </a:rPr>
              <a:t>primary</a:t>
            </a:r>
            <a:r>
              <a:rPr sz="1650" b="1" spc="-180" dirty="0">
                <a:latin typeface="Times New Roman"/>
                <a:cs typeface="Times New Roman"/>
              </a:rPr>
              <a:t> </a:t>
            </a:r>
            <a:r>
              <a:rPr sz="1650" b="1" spc="90" dirty="0">
                <a:latin typeface="Times New Roman"/>
                <a:cs typeface="Times New Roman"/>
              </a:rPr>
              <a:t>key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552515" y="6924277"/>
            <a:ext cx="2794635" cy="0"/>
          </a:xfrm>
          <a:custGeom>
            <a:avLst/>
            <a:gdLst/>
            <a:ahLst/>
            <a:cxnLst/>
            <a:rect l="l" t="t" r="r" b="b"/>
            <a:pathLst>
              <a:path w="2794635">
                <a:moveTo>
                  <a:pt x="0" y="0"/>
                </a:moveTo>
                <a:lnTo>
                  <a:pt x="2794317" y="0"/>
                </a:lnTo>
              </a:path>
            </a:pathLst>
          </a:custGeom>
          <a:ln w="9926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414986" y="6924277"/>
            <a:ext cx="545465" cy="0"/>
          </a:xfrm>
          <a:custGeom>
            <a:avLst/>
            <a:gdLst/>
            <a:ahLst/>
            <a:cxnLst/>
            <a:rect l="l" t="t" r="r" b="b"/>
            <a:pathLst>
              <a:path w="545464">
                <a:moveTo>
                  <a:pt x="0" y="0"/>
                </a:moveTo>
                <a:lnTo>
                  <a:pt x="545232" y="0"/>
                </a:lnTo>
              </a:path>
            </a:pathLst>
          </a:custGeom>
          <a:ln w="9926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3" name="object 23"/>
          <p:cNvGraphicFramePr>
            <a:graphicFrameLocks noGrp="1"/>
          </p:cNvGraphicFramePr>
          <p:nvPr/>
        </p:nvGraphicFramePr>
        <p:xfrm>
          <a:off x="1240473" y="6380126"/>
          <a:ext cx="5558155" cy="21412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421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8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52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456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1925">
                <a:tc>
                  <a:txBody>
                    <a:bodyPr/>
                    <a:lstStyle/>
                    <a:p>
                      <a:pPr marL="231140">
                        <a:lnSpc>
                          <a:spcPct val="100000"/>
                        </a:lnSpc>
                        <a:spcBef>
                          <a:spcPts val="795"/>
                        </a:spcBef>
                      </a:pPr>
                      <a:r>
                        <a:rPr sz="950" spc="-80" dirty="0">
                          <a:latin typeface="Arial"/>
                          <a:cs typeface="Arial"/>
                        </a:rPr>
                        <a:t>SQL&gt; </a:t>
                      </a:r>
                      <a:r>
                        <a:rPr sz="950" spc="-125" dirty="0">
                          <a:latin typeface="Arial"/>
                          <a:cs typeface="Arial"/>
                        </a:rPr>
                        <a:t>DESC</a:t>
                      </a:r>
                      <a:r>
                        <a:rPr sz="95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50" spc="-20" dirty="0">
                          <a:latin typeface="Arial"/>
                          <a:cs typeface="Arial"/>
                        </a:rPr>
                        <a:t>Human;</a:t>
                      </a:r>
                      <a:endParaRPr sz="950">
                        <a:latin typeface="Arial"/>
                        <a:cs typeface="Arial"/>
                      </a:endParaRPr>
                    </a:p>
                    <a:p>
                      <a:pPr marL="29972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950" spc="-100" dirty="0">
                          <a:latin typeface="Arial"/>
                          <a:cs typeface="Arial"/>
                        </a:rPr>
                        <a:t>Name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100965" marB="0">
                    <a:lnL w="28575">
                      <a:solidFill>
                        <a:srgbClr val="CCCCCC"/>
                      </a:solidFill>
                      <a:prstDash val="solid"/>
                    </a:ln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marL="91948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950" spc="100" dirty="0">
                          <a:latin typeface="Arial"/>
                          <a:cs typeface="Arial"/>
                        </a:rPr>
                        <a:t>Null?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950" spc="5" dirty="0">
                          <a:latin typeface="Arial"/>
                          <a:cs typeface="Arial"/>
                        </a:rPr>
                        <a:t>Type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28575">
                      <a:solidFill>
                        <a:srgbClr val="CCCCCC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04368">
                <a:tc>
                  <a:txBody>
                    <a:bodyPr/>
                    <a:lstStyle/>
                    <a:p>
                      <a:pPr marL="299720" marR="1252855">
                        <a:lnSpc>
                          <a:spcPct val="118600"/>
                        </a:lnSpc>
                        <a:spcBef>
                          <a:spcPts val="450"/>
                        </a:spcBef>
                      </a:pPr>
                      <a:r>
                        <a:rPr sz="950" spc="60" dirty="0">
                          <a:latin typeface="Arial"/>
                          <a:cs typeface="Arial"/>
                        </a:rPr>
                        <a:t>ID  </a:t>
                      </a:r>
                      <a:r>
                        <a:rPr sz="950" dirty="0">
                          <a:latin typeface="Arial"/>
                          <a:cs typeface="Arial"/>
                        </a:rPr>
                        <a:t>FIRST_NAME  </a:t>
                      </a:r>
                      <a:r>
                        <a:rPr sz="950" spc="-95" dirty="0">
                          <a:latin typeface="Arial"/>
                          <a:cs typeface="Arial"/>
                        </a:rPr>
                        <a:t>LAST_NAME  </a:t>
                      </a:r>
                      <a:r>
                        <a:rPr sz="950" spc="-135" dirty="0">
                          <a:latin typeface="Arial"/>
                          <a:cs typeface="Arial"/>
                        </a:rPr>
                        <a:t>AGE  </a:t>
                      </a:r>
                      <a:r>
                        <a:rPr sz="950" spc="-120" dirty="0">
                          <a:latin typeface="Arial"/>
                          <a:cs typeface="Arial"/>
                        </a:rPr>
                        <a:t>ADDRESS  </a:t>
                      </a:r>
                      <a:r>
                        <a:rPr sz="950" spc="-90" dirty="0">
                          <a:latin typeface="Arial"/>
                          <a:cs typeface="Arial"/>
                        </a:rPr>
                        <a:t>SALARY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57150" marB="0">
                    <a:lnL w="28575">
                      <a:solidFill>
                        <a:srgbClr val="CCCCCC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919480" marR="26034" algn="just">
                        <a:lnSpc>
                          <a:spcPct val="118600"/>
                        </a:lnSpc>
                        <a:spcBef>
                          <a:spcPts val="450"/>
                        </a:spcBef>
                      </a:pPr>
                      <a:r>
                        <a:rPr sz="950" dirty="0">
                          <a:latin typeface="Arial"/>
                          <a:cs typeface="Arial"/>
                        </a:rPr>
                        <a:t>NOT  NOT  NOT  NOT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57150" marB="0"/>
                </a:tc>
                <a:tc>
                  <a:txBody>
                    <a:bodyPr/>
                    <a:lstStyle/>
                    <a:p>
                      <a:pPr marL="33655" marR="60325" algn="just">
                        <a:lnSpc>
                          <a:spcPct val="118600"/>
                        </a:lnSpc>
                        <a:spcBef>
                          <a:spcPts val="450"/>
                        </a:spcBef>
                      </a:pPr>
                      <a:r>
                        <a:rPr sz="950" dirty="0">
                          <a:latin typeface="Arial"/>
                          <a:cs typeface="Arial"/>
                        </a:rPr>
                        <a:t>NULL  NULL  NULL  NULL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57150" marB="0"/>
                </a:tc>
                <a:tc>
                  <a:txBody>
                    <a:bodyPr/>
                    <a:lstStyle/>
                    <a:p>
                      <a:pPr marR="919480">
                        <a:lnSpc>
                          <a:spcPct val="118600"/>
                        </a:lnSpc>
                        <a:spcBef>
                          <a:spcPts val="450"/>
                        </a:spcBef>
                      </a:pPr>
                      <a:r>
                        <a:rPr sz="950" spc="-45" dirty="0">
                          <a:latin typeface="Arial"/>
                          <a:cs typeface="Arial"/>
                        </a:rPr>
                        <a:t>NUMBER(38)  </a:t>
                      </a:r>
                      <a:r>
                        <a:rPr sz="950" dirty="0">
                          <a:latin typeface="Arial"/>
                          <a:cs typeface="Arial"/>
                        </a:rPr>
                        <a:t>VARCHAR2(20)  VARCHAR2(20)  </a:t>
                      </a:r>
                      <a:r>
                        <a:rPr sz="950" spc="-45" dirty="0">
                          <a:latin typeface="Arial"/>
                          <a:cs typeface="Arial"/>
                        </a:rPr>
                        <a:t>NUMBER(38)  </a:t>
                      </a:r>
                      <a:r>
                        <a:rPr sz="950" spc="-15" dirty="0">
                          <a:latin typeface="Arial"/>
                          <a:cs typeface="Arial"/>
                        </a:rPr>
                        <a:t>CHAR(25)  </a:t>
                      </a:r>
                      <a:r>
                        <a:rPr sz="950" dirty="0">
                          <a:latin typeface="Arial"/>
                          <a:cs typeface="Arial"/>
                        </a:rPr>
                        <a:t>NUMBER(18,2)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57150" marB="0">
                    <a:lnR w="28575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3821">
                <a:tc>
                  <a:txBody>
                    <a:bodyPr/>
                    <a:lstStyle/>
                    <a:p>
                      <a:pPr marL="231140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950" spc="-80" dirty="0">
                          <a:latin typeface="Arial"/>
                          <a:cs typeface="Arial"/>
                        </a:rPr>
                        <a:t>SQL&gt;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80645" marB="0">
                    <a:lnL w="28575">
                      <a:solidFill>
                        <a:srgbClr val="CCCCCC"/>
                      </a:solidFill>
                      <a:prstDash val="solid"/>
                    </a:lnL>
                    <a:lnB w="76200">
                      <a:solidFill>
                        <a:srgbClr val="06060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76200">
                      <a:solidFill>
                        <a:srgbClr val="06060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76200">
                      <a:solidFill>
                        <a:srgbClr val="06060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CCCCCC"/>
                      </a:solidFill>
                      <a:prstDash val="solid"/>
                    </a:lnR>
                    <a:lnB w="76200">
                      <a:solidFill>
                        <a:srgbClr val="06060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47931" y="988149"/>
            <a:ext cx="5530850" cy="10160"/>
          </a:xfrm>
          <a:custGeom>
            <a:avLst/>
            <a:gdLst/>
            <a:ahLst/>
            <a:cxnLst/>
            <a:rect l="l" t="t" r="r" b="b"/>
            <a:pathLst>
              <a:path w="5530850" h="10159">
                <a:moveTo>
                  <a:pt x="5530539" y="9535"/>
                </a:moveTo>
                <a:lnTo>
                  <a:pt x="0" y="9535"/>
                </a:lnTo>
                <a:lnTo>
                  <a:pt x="0" y="0"/>
                </a:lnTo>
                <a:lnTo>
                  <a:pt x="5530539" y="0"/>
                </a:lnTo>
                <a:lnTo>
                  <a:pt x="5530539" y="9535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247931" y="988149"/>
            <a:ext cx="5530850" cy="2098040"/>
            <a:chOff x="1247931" y="988149"/>
            <a:chExt cx="5530850" cy="2098040"/>
          </a:xfrm>
        </p:grpSpPr>
        <p:sp>
          <p:nvSpPr>
            <p:cNvPr id="4" name="object 4"/>
            <p:cNvSpPr/>
            <p:nvPr/>
          </p:nvSpPr>
          <p:spPr>
            <a:xfrm>
              <a:off x="1247927" y="988161"/>
              <a:ext cx="5530850" cy="2098040"/>
            </a:xfrm>
            <a:custGeom>
              <a:avLst/>
              <a:gdLst/>
              <a:ahLst/>
              <a:cxnLst/>
              <a:rect l="l" t="t" r="r" b="b"/>
              <a:pathLst>
                <a:path w="5530850" h="2098040">
                  <a:moveTo>
                    <a:pt x="5530532" y="0"/>
                  </a:moveTo>
                  <a:lnTo>
                    <a:pt x="5521007" y="0"/>
                  </a:lnTo>
                  <a:lnTo>
                    <a:pt x="5521007" y="2088248"/>
                  </a:lnTo>
                  <a:lnTo>
                    <a:pt x="0" y="2088248"/>
                  </a:lnTo>
                  <a:lnTo>
                    <a:pt x="0" y="2097786"/>
                  </a:lnTo>
                  <a:lnTo>
                    <a:pt x="5521007" y="2097786"/>
                  </a:lnTo>
                  <a:lnTo>
                    <a:pt x="5530532" y="2097786"/>
                  </a:lnTo>
                  <a:lnTo>
                    <a:pt x="5530532" y="2088248"/>
                  </a:lnTo>
                  <a:lnTo>
                    <a:pt x="5530532" y="0"/>
                  </a:lnTo>
                  <a:close/>
                </a:path>
              </a:pathLst>
            </a:custGeom>
            <a:solidFill>
              <a:srgbClr val="99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247931" y="988149"/>
              <a:ext cx="48260" cy="2098040"/>
            </a:xfrm>
            <a:custGeom>
              <a:avLst/>
              <a:gdLst/>
              <a:ahLst/>
              <a:cxnLst/>
              <a:rect l="l" t="t" r="r" b="b"/>
              <a:pathLst>
                <a:path w="48259" h="2098040">
                  <a:moveTo>
                    <a:pt x="0" y="2097791"/>
                  </a:moveTo>
                  <a:lnTo>
                    <a:pt x="0" y="0"/>
                  </a:lnTo>
                  <a:lnTo>
                    <a:pt x="47677" y="9535"/>
                  </a:lnTo>
                  <a:lnTo>
                    <a:pt x="47677" y="2088255"/>
                  </a:lnTo>
                  <a:lnTo>
                    <a:pt x="0" y="2097791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53184" y="1140726"/>
              <a:ext cx="4977765" cy="1792605"/>
            </a:xfrm>
            <a:custGeom>
              <a:avLst/>
              <a:gdLst/>
              <a:ahLst/>
              <a:cxnLst/>
              <a:rect l="l" t="t" r="r" b="b"/>
              <a:pathLst>
                <a:path w="4977765" h="1792605">
                  <a:moveTo>
                    <a:pt x="4977346" y="38087"/>
                  </a:moveTo>
                  <a:lnTo>
                    <a:pt x="4976660" y="30480"/>
                  </a:lnTo>
                  <a:lnTo>
                    <a:pt x="4974564" y="23444"/>
                  </a:lnTo>
                  <a:lnTo>
                    <a:pt x="4971072" y="16992"/>
                  </a:lnTo>
                  <a:lnTo>
                    <a:pt x="4966614" y="11645"/>
                  </a:lnTo>
                  <a:lnTo>
                    <a:pt x="4966347" y="11328"/>
                  </a:lnTo>
                  <a:lnTo>
                    <a:pt x="4966182" y="11125"/>
                  </a:lnTo>
                  <a:lnTo>
                    <a:pt x="4939728" y="0"/>
                  </a:lnTo>
                  <a:lnTo>
                    <a:pt x="12001" y="0"/>
                  </a:lnTo>
                  <a:lnTo>
                    <a:pt x="5880" y="1625"/>
                  </a:lnTo>
                  <a:lnTo>
                    <a:pt x="0" y="4991"/>
                  </a:lnTo>
                  <a:lnTo>
                    <a:pt x="18948" y="9728"/>
                  </a:lnTo>
                  <a:lnTo>
                    <a:pt x="18948" y="9486"/>
                  </a:lnTo>
                  <a:lnTo>
                    <a:pt x="4947386" y="9486"/>
                  </a:lnTo>
                  <a:lnTo>
                    <a:pt x="4954282" y="12433"/>
                  </a:lnTo>
                  <a:lnTo>
                    <a:pt x="4959439" y="17868"/>
                  </a:lnTo>
                  <a:lnTo>
                    <a:pt x="4959896" y="18338"/>
                  </a:lnTo>
                  <a:lnTo>
                    <a:pt x="4965027" y="23444"/>
                  </a:lnTo>
                  <a:lnTo>
                    <a:pt x="4967821" y="30187"/>
                  </a:lnTo>
                  <a:lnTo>
                    <a:pt x="4967821" y="1762366"/>
                  </a:lnTo>
                  <a:lnTo>
                    <a:pt x="4965027" y="1769110"/>
                  </a:lnTo>
                  <a:lnTo>
                    <a:pt x="4959921" y="1774215"/>
                  </a:lnTo>
                  <a:lnTo>
                    <a:pt x="4959439" y="1774698"/>
                  </a:lnTo>
                  <a:lnTo>
                    <a:pt x="4954282" y="1780120"/>
                  </a:lnTo>
                  <a:lnTo>
                    <a:pt x="4947386" y="1783080"/>
                  </a:lnTo>
                  <a:lnTo>
                    <a:pt x="18948" y="1783080"/>
                  </a:lnTo>
                  <a:lnTo>
                    <a:pt x="18948" y="1782838"/>
                  </a:lnTo>
                  <a:lnTo>
                    <a:pt x="0" y="1787575"/>
                  </a:lnTo>
                  <a:lnTo>
                    <a:pt x="5880" y="1790928"/>
                  </a:lnTo>
                  <a:lnTo>
                    <a:pt x="12192" y="1792605"/>
                  </a:lnTo>
                  <a:lnTo>
                    <a:pt x="4939220" y="1792605"/>
                  </a:lnTo>
                  <a:lnTo>
                    <a:pt x="4947005" y="1791868"/>
                  </a:lnTo>
                  <a:lnTo>
                    <a:pt x="4954181" y="1789696"/>
                  </a:lnTo>
                  <a:lnTo>
                    <a:pt x="4960721" y="1786051"/>
                  </a:lnTo>
                  <a:lnTo>
                    <a:pt x="4964188" y="1783080"/>
                  </a:lnTo>
                  <a:lnTo>
                    <a:pt x="4966144" y="1781416"/>
                  </a:lnTo>
                  <a:lnTo>
                    <a:pt x="4966373" y="1781213"/>
                  </a:lnTo>
                  <a:lnTo>
                    <a:pt x="4966665" y="1780959"/>
                  </a:lnTo>
                  <a:lnTo>
                    <a:pt x="4971072" y="1775561"/>
                  </a:lnTo>
                  <a:lnTo>
                    <a:pt x="4974564" y="1769110"/>
                  </a:lnTo>
                  <a:lnTo>
                    <a:pt x="4976660" y="1762074"/>
                  </a:lnTo>
                  <a:lnTo>
                    <a:pt x="4977346" y="1754466"/>
                  </a:lnTo>
                  <a:lnTo>
                    <a:pt x="4977346" y="38087"/>
                  </a:lnTo>
                  <a:close/>
                </a:path>
              </a:pathLst>
            </a:custGeom>
            <a:solidFill>
              <a:srgbClr val="0FC6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33994" y="1145540"/>
              <a:ext cx="38735" cy="1783080"/>
            </a:xfrm>
            <a:custGeom>
              <a:avLst/>
              <a:gdLst/>
              <a:ahLst/>
              <a:cxnLst/>
              <a:rect l="l" t="t" r="r" b="b"/>
              <a:pathLst>
                <a:path w="38734" h="1783080">
                  <a:moveTo>
                    <a:pt x="19481" y="1782913"/>
                  </a:moveTo>
                  <a:lnTo>
                    <a:pt x="10956" y="1776733"/>
                  </a:lnTo>
                  <a:lnTo>
                    <a:pt x="4868" y="1769129"/>
                  </a:lnTo>
                  <a:lnTo>
                    <a:pt x="1217" y="1760098"/>
                  </a:lnTo>
                  <a:lnTo>
                    <a:pt x="0" y="1749639"/>
                  </a:lnTo>
                  <a:lnTo>
                    <a:pt x="0" y="33268"/>
                  </a:lnTo>
                  <a:lnTo>
                    <a:pt x="1217" y="22810"/>
                  </a:lnTo>
                  <a:lnTo>
                    <a:pt x="4868" y="13779"/>
                  </a:lnTo>
                  <a:lnTo>
                    <a:pt x="10956" y="6176"/>
                  </a:lnTo>
                  <a:lnTo>
                    <a:pt x="19481" y="0"/>
                  </a:lnTo>
                  <a:lnTo>
                    <a:pt x="38138" y="4663"/>
                  </a:lnTo>
                  <a:lnTo>
                    <a:pt x="38138" y="1778252"/>
                  </a:lnTo>
                  <a:lnTo>
                    <a:pt x="19481" y="1782913"/>
                  </a:lnTo>
                  <a:close/>
                </a:path>
              </a:pathLst>
            </a:custGeom>
            <a:solidFill>
              <a:srgbClr val="C4C5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1252698" y="3939360"/>
            <a:ext cx="5521325" cy="2422525"/>
          </a:xfrm>
          <a:custGeom>
            <a:avLst/>
            <a:gdLst/>
            <a:ahLst/>
            <a:cxnLst/>
            <a:rect l="l" t="t" r="r" b="b"/>
            <a:pathLst>
              <a:path w="5521325" h="2422525">
                <a:moveTo>
                  <a:pt x="0" y="2388621"/>
                </a:moveTo>
                <a:lnTo>
                  <a:pt x="0" y="33373"/>
                </a:lnTo>
                <a:lnTo>
                  <a:pt x="610" y="26702"/>
                </a:lnTo>
                <a:lnTo>
                  <a:pt x="33373" y="0"/>
                </a:lnTo>
                <a:lnTo>
                  <a:pt x="5487630" y="0"/>
                </a:lnTo>
                <a:lnTo>
                  <a:pt x="5520393" y="26702"/>
                </a:lnTo>
                <a:lnTo>
                  <a:pt x="5521004" y="33373"/>
                </a:lnTo>
                <a:lnTo>
                  <a:pt x="5521004" y="2388621"/>
                </a:lnTo>
                <a:lnTo>
                  <a:pt x="5494286" y="2421385"/>
                </a:lnTo>
                <a:lnTo>
                  <a:pt x="5487630" y="2421995"/>
                </a:lnTo>
                <a:lnTo>
                  <a:pt x="33373" y="2421995"/>
                </a:lnTo>
                <a:lnTo>
                  <a:pt x="610" y="2395291"/>
                </a:lnTo>
                <a:lnTo>
                  <a:pt x="0" y="2388621"/>
                </a:lnTo>
                <a:close/>
              </a:path>
            </a:pathLst>
          </a:custGeom>
          <a:ln w="953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247931" y="7205239"/>
            <a:ext cx="5530850" cy="10160"/>
          </a:xfrm>
          <a:custGeom>
            <a:avLst/>
            <a:gdLst/>
            <a:ahLst/>
            <a:cxnLst/>
            <a:rect l="l" t="t" r="r" b="b"/>
            <a:pathLst>
              <a:path w="5530850" h="10159">
                <a:moveTo>
                  <a:pt x="5530539" y="9535"/>
                </a:moveTo>
                <a:lnTo>
                  <a:pt x="0" y="9535"/>
                </a:lnTo>
                <a:lnTo>
                  <a:pt x="0" y="0"/>
                </a:lnTo>
                <a:lnTo>
                  <a:pt x="5530539" y="0"/>
                </a:lnTo>
                <a:lnTo>
                  <a:pt x="5530539" y="9535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1247931" y="7205239"/>
            <a:ext cx="5530850" cy="829944"/>
            <a:chOff x="1247931" y="7205239"/>
            <a:chExt cx="5530850" cy="829944"/>
          </a:xfrm>
        </p:grpSpPr>
        <p:sp>
          <p:nvSpPr>
            <p:cNvPr id="11" name="object 11"/>
            <p:cNvSpPr/>
            <p:nvPr/>
          </p:nvSpPr>
          <p:spPr>
            <a:xfrm>
              <a:off x="1247927" y="7205243"/>
              <a:ext cx="5530850" cy="829944"/>
            </a:xfrm>
            <a:custGeom>
              <a:avLst/>
              <a:gdLst/>
              <a:ahLst/>
              <a:cxnLst/>
              <a:rect l="l" t="t" r="r" b="b"/>
              <a:pathLst>
                <a:path w="5530850" h="829945">
                  <a:moveTo>
                    <a:pt x="5530532" y="0"/>
                  </a:moveTo>
                  <a:lnTo>
                    <a:pt x="5521007" y="0"/>
                  </a:lnTo>
                  <a:lnTo>
                    <a:pt x="5521007" y="820051"/>
                  </a:lnTo>
                  <a:lnTo>
                    <a:pt x="0" y="820051"/>
                  </a:lnTo>
                  <a:lnTo>
                    <a:pt x="0" y="829589"/>
                  </a:lnTo>
                  <a:lnTo>
                    <a:pt x="5521007" y="829589"/>
                  </a:lnTo>
                  <a:lnTo>
                    <a:pt x="5530532" y="829589"/>
                  </a:lnTo>
                  <a:lnTo>
                    <a:pt x="5530532" y="820051"/>
                  </a:lnTo>
                  <a:lnTo>
                    <a:pt x="5530532" y="0"/>
                  </a:lnTo>
                  <a:close/>
                </a:path>
              </a:pathLst>
            </a:custGeom>
            <a:solidFill>
              <a:srgbClr val="99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247931" y="7205239"/>
              <a:ext cx="48260" cy="829944"/>
            </a:xfrm>
            <a:custGeom>
              <a:avLst/>
              <a:gdLst/>
              <a:ahLst/>
              <a:cxnLst/>
              <a:rect l="l" t="t" r="r" b="b"/>
              <a:pathLst>
                <a:path w="48259" h="829945">
                  <a:moveTo>
                    <a:pt x="0" y="829580"/>
                  </a:moveTo>
                  <a:lnTo>
                    <a:pt x="0" y="0"/>
                  </a:lnTo>
                  <a:lnTo>
                    <a:pt x="47677" y="9535"/>
                  </a:lnTo>
                  <a:lnTo>
                    <a:pt x="47677" y="820045"/>
                  </a:lnTo>
                  <a:lnTo>
                    <a:pt x="0" y="82958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553184" y="7357808"/>
              <a:ext cx="4977765" cy="524510"/>
            </a:xfrm>
            <a:custGeom>
              <a:avLst/>
              <a:gdLst/>
              <a:ahLst/>
              <a:cxnLst/>
              <a:rect l="l" t="t" r="r" b="b"/>
              <a:pathLst>
                <a:path w="4977765" h="524509">
                  <a:moveTo>
                    <a:pt x="4977346" y="38087"/>
                  </a:moveTo>
                  <a:lnTo>
                    <a:pt x="4976660" y="30480"/>
                  </a:lnTo>
                  <a:lnTo>
                    <a:pt x="4974564" y="23444"/>
                  </a:lnTo>
                  <a:lnTo>
                    <a:pt x="4971072" y="16992"/>
                  </a:lnTo>
                  <a:lnTo>
                    <a:pt x="4966614" y="11658"/>
                  </a:lnTo>
                  <a:lnTo>
                    <a:pt x="4966411" y="11404"/>
                  </a:lnTo>
                  <a:lnTo>
                    <a:pt x="4966182" y="11112"/>
                  </a:lnTo>
                  <a:lnTo>
                    <a:pt x="4939741" y="0"/>
                  </a:lnTo>
                  <a:lnTo>
                    <a:pt x="12001" y="0"/>
                  </a:lnTo>
                  <a:lnTo>
                    <a:pt x="5880" y="1638"/>
                  </a:lnTo>
                  <a:lnTo>
                    <a:pt x="0" y="4991"/>
                  </a:lnTo>
                  <a:lnTo>
                    <a:pt x="18948" y="9728"/>
                  </a:lnTo>
                  <a:lnTo>
                    <a:pt x="18948" y="9499"/>
                  </a:lnTo>
                  <a:lnTo>
                    <a:pt x="4947386" y="9499"/>
                  </a:lnTo>
                  <a:lnTo>
                    <a:pt x="4954282" y="12446"/>
                  </a:lnTo>
                  <a:lnTo>
                    <a:pt x="4959439" y="17856"/>
                  </a:lnTo>
                  <a:lnTo>
                    <a:pt x="4959642" y="18072"/>
                  </a:lnTo>
                  <a:lnTo>
                    <a:pt x="4959921" y="18351"/>
                  </a:lnTo>
                  <a:lnTo>
                    <a:pt x="4965039" y="23456"/>
                  </a:lnTo>
                  <a:lnTo>
                    <a:pt x="4967821" y="30187"/>
                  </a:lnTo>
                  <a:lnTo>
                    <a:pt x="4967821" y="494157"/>
                  </a:lnTo>
                  <a:lnTo>
                    <a:pt x="4965027" y="500900"/>
                  </a:lnTo>
                  <a:lnTo>
                    <a:pt x="4959921" y="506006"/>
                  </a:lnTo>
                  <a:lnTo>
                    <a:pt x="4959439" y="506476"/>
                  </a:lnTo>
                  <a:lnTo>
                    <a:pt x="4954282" y="511911"/>
                  </a:lnTo>
                  <a:lnTo>
                    <a:pt x="4947386" y="514870"/>
                  </a:lnTo>
                  <a:lnTo>
                    <a:pt x="18948" y="514870"/>
                  </a:lnTo>
                  <a:lnTo>
                    <a:pt x="18948" y="514629"/>
                  </a:lnTo>
                  <a:lnTo>
                    <a:pt x="0" y="519366"/>
                  </a:lnTo>
                  <a:lnTo>
                    <a:pt x="5867" y="522732"/>
                  </a:lnTo>
                  <a:lnTo>
                    <a:pt x="12192" y="524408"/>
                  </a:lnTo>
                  <a:lnTo>
                    <a:pt x="4939220" y="524408"/>
                  </a:lnTo>
                  <a:lnTo>
                    <a:pt x="4947005" y="523671"/>
                  </a:lnTo>
                  <a:lnTo>
                    <a:pt x="4954181" y="521487"/>
                  </a:lnTo>
                  <a:lnTo>
                    <a:pt x="4960721" y="517842"/>
                  </a:lnTo>
                  <a:lnTo>
                    <a:pt x="4964188" y="514870"/>
                  </a:lnTo>
                  <a:lnTo>
                    <a:pt x="4966144" y="513194"/>
                  </a:lnTo>
                  <a:lnTo>
                    <a:pt x="4966335" y="513029"/>
                  </a:lnTo>
                  <a:lnTo>
                    <a:pt x="4966665" y="512749"/>
                  </a:lnTo>
                  <a:lnTo>
                    <a:pt x="4971072" y="507352"/>
                  </a:lnTo>
                  <a:lnTo>
                    <a:pt x="4974564" y="500888"/>
                  </a:lnTo>
                  <a:lnTo>
                    <a:pt x="4976660" y="493877"/>
                  </a:lnTo>
                  <a:lnTo>
                    <a:pt x="4977346" y="486257"/>
                  </a:lnTo>
                  <a:lnTo>
                    <a:pt x="4977346" y="38087"/>
                  </a:lnTo>
                  <a:close/>
                </a:path>
              </a:pathLst>
            </a:custGeom>
            <a:solidFill>
              <a:srgbClr val="0FC6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533994" y="7362620"/>
              <a:ext cx="38735" cy="514984"/>
            </a:xfrm>
            <a:custGeom>
              <a:avLst/>
              <a:gdLst/>
              <a:ahLst/>
              <a:cxnLst/>
              <a:rect l="l" t="t" r="r" b="b"/>
              <a:pathLst>
                <a:path w="38734" h="514984">
                  <a:moveTo>
                    <a:pt x="19481" y="514705"/>
                  </a:moveTo>
                  <a:lnTo>
                    <a:pt x="10956" y="508531"/>
                  </a:lnTo>
                  <a:lnTo>
                    <a:pt x="4868" y="500927"/>
                  </a:lnTo>
                  <a:lnTo>
                    <a:pt x="1217" y="491897"/>
                  </a:lnTo>
                  <a:lnTo>
                    <a:pt x="0" y="481444"/>
                  </a:lnTo>
                  <a:lnTo>
                    <a:pt x="0" y="33273"/>
                  </a:lnTo>
                  <a:lnTo>
                    <a:pt x="1217" y="22815"/>
                  </a:lnTo>
                  <a:lnTo>
                    <a:pt x="4868" y="13784"/>
                  </a:lnTo>
                  <a:lnTo>
                    <a:pt x="10956" y="6179"/>
                  </a:lnTo>
                  <a:lnTo>
                    <a:pt x="19481" y="0"/>
                  </a:lnTo>
                  <a:lnTo>
                    <a:pt x="38138" y="4673"/>
                  </a:lnTo>
                  <a:lnTo>
                    <a:pt x="38138" y="510044"/>
                  </a:lnTo>
                  <a:lnTo>
                    <a:pt x="19481" y="514705"/>
                  </a:lnTo>
                  <a:close/>
                </a:path>
              </a:pathLst>
            </a:custGeom>
            <a:solidFill>
              <a:srgbClr val="C4C5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235231" y="259059"/>
            <a:ext cx="5534025" cy="2513965"/>
          </a:xfrm>
          <a:prstGeom prst="rect">
            <a:avLst/>
          </a:prstGeom>
        </p:spPr>
        <p:txBody>
          <a:bodyPr vert="horz" wrap="square" lIns="0" tIns="1187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35"/>
              </a:spcBef>
            </a:pPr>
            <a:r>
              <a:rPr sz="1650" b="1" spc="45" dirty="0">
                <a:latin typeface="Times New Roman"/>
                <a:cs typeface="Times New Roman"/>
              </a:rPr>
              <a:t>Syntax</a:t>
            </a: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1250" spc="10" dirty="0">
                <a:latin typeface="Georgia"/>
                <a:cs typeface="Georgia"/>
              </a:rPr>
              <a:t>The following </a:t>
            </a:r>
            <a:r>
              <a:rPr sz="1250" spc="15" dirty="0">
                <a:latin typeface="Georgia"/>
                <a:cs typeface="Georgia"/>
              </a:rPr>
              <a:t>SQL </a:t>
            </a:r>
            <a:r>
              <a:rPr sz="1250" spc="10" dirty="0">
                <a:latin typeface="Georgia"/>
                <a:cs typeface="Georgia"/>
              </a:rPr>
              <a:t>statement </a:t>
            </a:r>
            <a:r>
              <a:rPr sz="1250" spc="5" dirty="0">
                <a:latin typeface="Georgia"/>
                <a:cs typeface="Georgia"/>
              </a:rPr>
              <a:t>is </a:t>
            </a:r>
            <a:r>
              <a:rPr sz="1250" spc="10" dirty="0">
                <a:latin typeface="Georgia"/>
                <a:cs typeface="Georgia"/>
              </a:rPr>
              <a:t>syntax for </a:t>
            </a:r>
            <a:r>
              <a:rPr sz="1150" spc="-150" dirty="0">
                <a:latin typeface="Arial"/>
                <a:cs typeface="Arial"/>
              </a:rPr>
              <a:t>CREATE </a:t>
            </a:r>
            <a:r>
              <a:rPr sz="1150" spc="-100" dirty="0">
                <a:latin typeface="Arial"/>
                <a:cs typeface="Arial"/>
              </a:rPr>
              <a:t>TABLE </a:t>
            </a:r>
            <a:r>
              <a:rPr sz="1250" spc="10" dirty="0">
                <a:latin typeface="Georgia"/>
                <a:cs typeface="Georgia"/>
              </a:rPr>
              <a:t>with primary</a:t>
            </a:r>
            <a:r>
              <a:rPr sz="1250" spc="-90" dirty="0">
                <a:latin typeface="Georgia"/>
                <a:cs typeface="Georgia"/>
              </a:rPr>
              <a:t> </a:t>
            </a:r>
            <a:r>
              <a:rPr sz="1250" spc="10" dirty="0">
                <a:latin typeface="Georgia"/>
                <a:cs typeface="Georgia"/>
              </a:rPr>
              <a:t>key.</a:t>
            </a:r>
            <a:endParaRPr sz="125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50">
              <a:latin typeface="Georgia"/>
              <a:cs typeface="Georgia"/>
            </a:endParaRPr>
          </a:p>
          <a:p>
            <a:pPr marL="645795">
              <a:lnSpc>
                <a:spcPct val="100000"/>
              </a:lnSpc>
            </a:pPr>
            <a:r>
              <a:rPr sz="1050" spc="-135" dirty="0">
                <a:latin typeface="Arial"/>
                <a:cs typeface="Arial"/>
              </a:rPr>
              <a:t>CREATE </a:t>
            </a:r>
            <a:r>
              <a:rPr sz="1050" spc="-90" dirty="0">
                <a:latin typeface="Arial"/>
                <a:cs typeface="Arial"/>
              </a:rPr>
              <a:t>TABLE</a:t>
            </a:r>
            <a:r>
              <a:rPr sz="1050" spc="-40" dirty="0">
                <a:latin typeface="Arial"/>
                <a:cs typeface="Arial"/>
              </a:rPr>
              <a:t> </a:t>
            </a:r>
            <a:r>
              <a:rPr sz="1050" b="1" spc="-75" dirty="0">
                <a:latin typeface="Arial"/>
                <a:cs typeface="Arial"/>
              </a:rPr>
              <a:t>Human</a:t>
            </a:r>
            <a:r>
              <a:rPr sz="1050" spc="-75" dirty="0">
                <a:latin typeface="Arial"/>
                <a:cs typeface="Arial"/>
              </a:rPr>
              <a:t>(</a:t>
            </a:r>
            <a:endParaRPr sz="1050">
              <a:latin typeface="Arial"/>
              <a:cs typeface="Arial"/>
            </a:endParaRPr>
          </a:p>
          <a:p>
            <a:pPr marL="922655" marR="1734820">
              <a:lnSpc>
                <a:spcPct val="113199"/>
              </a:lnSpc>
              <a:tabLst>
                <a:tab pos="1327785" algn="l"/>
                <a:tab pos="1346835" algn="l"/>
                <a:tab pos="1621790" algn="l"/>
                <a:tab pos="2842895" algn="l"/>
                <a:tab pos="2861945" algn="l"/>
                <a:tab pos="3037840" algn="l"/>
                <a:tab pos="3111500" algn="l"/>
              </a:tabLst>
            </a:pPr>
            <a:r>
              <a:rPr sz="1050" spc="50" dirty="0">
                <a:latin typeface="Arial"/>
                <a:cs typeface="Arial"/>
              </a:rPr>
              <a:t>ID		</a:t>
            </a:r>
            <a:r>
              <a:rPr sz="1050" spc="10" dirty="0">
                <a:latin typeface="Arial"/>
                <a:cs typeface="Arial"/>
              </a:rPr>
              <a:t>INT			</a:t>
            </a:r>
            <a:r>
              <a:rPr sz="1050" spc="-165" dirty="0">
                <a:latin typeface="Arial"/>
                <a:cs typeface="Arial"/>
              </a:rPr>
              <a:t>NOT </a:t>
            </a:r>
            <a:r>
              <a:rPr sz="1050" spc="-20" dirty="0">
                <a:latin typeface="Arial"/>
                <a:cs typeface="Arial"/>
              </a:rPr>
              <a:t>NULL,  </a:t>
            </a:r>
            <a:r>
              <a:rPr sz="1050" spc="-90" dirty="0">
                <a:latin typeface="Arial"/>
                <a:cs typeface="Arial"/>
              </a:rPr>
              <a:t>FIRST_NAME  </a:t>
            </a:r>
            <a:r>
              <a:rPr sz="1050" spc="85" dirty="0">
                <a:latin typeface="Arial"/>
                <a:cs typeface="Arial"/>
              </a:rPr>
              <a:t> </a:t>
            </a:r>
            <a:r>
              <a:rPr sz="1050" spc="-160" dirty="0">
                <a:latin typeface="Arial"/>
                <a:cs typeface="Arial"/>
              </a:rPr>
              <a:t>VARCHAR    </a:t>
            </a:r>
            <a:r>
              <a:rPr sz="1050" spc="-35" dirty="0">
                <a:latin typeface="Arial"/>
                <a:cs typeface="Arial"/>
              </a:rPr>
              <a:t> </a:t>
            </a:r>
            <a:r>
              <a:rPr sz="1050" spc="105" dirty="0">
                <a:latin typeface="Arial"/>
                <a:cs typeface="Arial"/>
              </a:rPr>
              <a:t>(20)				</a:t>
            </a:r>
            <a:r>
              <a:rPr sz="1050" spc="-165" dirty="0">
                <a:latin typeface="Arial"/>
                <a:cs typeface="Arial"/>
              </a:rPr>
              <a:t>NOT </a:t>
            </a:r>
            <a:r>
              <a:rPr sz="1050" spc="-20" dirty="0">
                <a:latin typeface="Arial"/>
                <a:cs typeface="Arial"/>
              </a:rPr>
              <a:t>NULL,  </a:t>
            </a:r>
            <a:r>
              <a:rPr sz="1050" spc="-120" dirty="0">
                <a:latin typeface="Arial"/>
                <a:cs typeface="Arial"/>
              </a:rPr>
              <a:t>LAST_NAME   </a:t>
            </a:r>
            <a:r>
              <a:rPr sz="1050" spc="-25" dirty="0">
                <a:latin typeface="Arial"/>
                <a:cs typeface="Arial"/>
              </a:rPr>
              <a:t> </a:t>
            </a:r>
            <a:r>
              <a:rPr sz="1050" spc="-160" dirty="0">
                <a:latin typeface="Arial"/>
                <a:cs typeface="Arial"/>
              </a:rPr>
              <a:t>VARCHAR      </a:t>
            </a:r>
            <a:r>
              <a:rPr sz="1050" spc="105" dirty="0">
                <a:latin typeface="Arial"/>
                <a:cs typeface="Arial"/>
              </a:rPr>
              <a:t>(20)			</a:t>
            </a:r>
            <a:r>
              <a:rPr sz="1050" spc="-165" dirty="0">
                <a:latin typeface="Arial"/>
                <a:cs typeface="Arial"/>
              </a:rPr>
              <a:t>NOT </a:t>
            </a:r>
            <a:r>
              <a:rPr sz="1050" spc="-20" dirty="0">
                <a:latin typeface="Arial"/>
                <a:cs typeface="Arial"/>
              </a:rPr>
              <a:t>NULL,  </a:t>
            </a:r>
            <a:r>
              <a:rPr sz="1050" spc="-165" dirty="0">
                <a:latin typeface="Arial"/>
                <a:cs typeface="Arial"/>
              </a:rPr>
              <a:t>AGE	</a:t>
            </a:r>
            <a:r>
              <a:rPr sz="1050" spc="10" dirty="0">
                <a:latin typeface="Arial"/>
                <a:cs typeface="Arial"/>
              </a:rPr>
              <a:t>INT		</a:t>
            </a:r>
            <a:r>
              <a:rPr sz="1050" spc="-165" dirty="0">
                <a:latin typeface="Arial"/>
                <a:cs typeface="Arial"/>
              </a:rPr>
              <a:t>NOT </a:t>
            </a:r>
            <a:r>
              <a:rPr sz="1050" spc="-20" dirty="0">
                <a:latin typeface="Arial"/>
                <a:cs typeface="Arial"/>
              </a:rPr>
              <a:t>NULL,  </a:t>
            </a:r>
            <a:r>
              <a:rPr sz="1050" spc="-150" dirty="0">
                <a:latin typeface="Arial"/>
                <a:cs typeface="Arial"/>
              </a:rPr>
              <a:t>ADDRESS	</a:t>
            </a:r>
            <a:r>
              <a:rPr sz="1050" spc="-170" dirty="0">
                <a:latin typeface="Arial"/>
                <a:cs typeface="Arial"/>
              </a:rPr>
              <a:t>CHAR </a:t>
            </a:r>
            <a:r>
              <a:rPr sz="1050" spc="105" dirty="0">
                <a:latin typeface="Arial"/>
                <a:cs typeface="Arial"/>
              </a:rPr>
              <a:t>(25)</a:t>
            </a:r>
            <a:r>
              <a:rPr sz="1050" spc="415" dirty="0">
                <a:latin typeface="Arial"/>
                <a:cs typeface="Arial"/>
              </a:rPr>
              <a:t> </a:t>
            </a:r>
            <a:r>
              <a:rPr sz="1050" spc="285" dirty="0">
                <a:latin typeface="Arial"/>
                <a:cs typeface="Arial"/>
              </a:rPr>
              <a:t>,</a:t>
            </a:r>
            <a:endParaRPr sz="1050">
              <a:latin typeface="Arial"/>
              <a:cs typeface="Arial"/>
            </a:endParaRPr>
          </a:p>
          <a:p>
            <a:pPr marL="922655">
              <a:lnSpc>
                <a:spcPct val="100000"/>
              </a:lnSpc>
              <a:spcBef>
                <a:spcPts val="170"/>
              </a:spcBef>
              <a:tabLst>
                <a:tab pos="1640839" algn="l"/>
              </a:tabLst>
            </a:pPr>
            <a:r>
              <a:rPr sz="1050" spc="-114" dirty="0">
                <a:latin typeface="Arial"/>
                <a:cs typeface="Arial"/>
              </a:rPr>
              <a:t>SALARY	</a:t>
            </a:r>
            <a:r>
              <a:rPr sz="1050" spc="-90" dirty="0">
                <a:latin typeface="Arial"/>
                <a:cs typeface="Arial"/>
              </a:rPr>
              <a:t>DECIMAL </a:t>
            </a:r>
            <a:r>
              <a:rPr sz="1050" spc="120" dirty="0">
                <a:latin typeface="Arial"/>
                <a:cs typeface="Arial"/>
              </a:rPr>
              <a:t>(18,</a:t>
            </a:r>
            <a:r>
              <a:rPr sz="1050" spc="340" dirty="0">
                <a:latin typeface="Arial"/>
                <a:cs typeface="Arial"/>
              </a:rPr>
              <a:t> </a:t>
            </a:r>
            <a:r>
              <a:rPr sz="1050" spc="165" dirty="0">
                <a:latin typeface="Arial"/>
                <a:cs typeface="Arial"/>
              </a:rPr>
              <a:t>2),</a:t>
            </a:r>
            <a:endParaRPr sz="1050">
              <a:latin typeface="Arial"/>
              <a:cs typeface="Arial"/>
            </a:endParaRPr>
          </a:p>
          <a:p>
            <a:pPr marL="922655">
              <a:lnSpc>
                <a:spcPct val="100000"/>
              </a:lnSpc>
              <a:spcBef>
                <a:spcPts val="165"/>
              </a:spcBef>
            </a:pPr>
            <a:r>
              <a:rPr sz="1050" b="1" spc="-114" dirty="0">
                <a:latin typeface="Arial"/>
                <a:cs typeface="Arial"/>
              </a:rPr>
              <a:t>PRIMARY </a:t>
            </a:r>
            <a:r>
              <a:rPr sz="1050" b="1" spc="-145" dirty="0">
                <a:latin typeface="Arial"/>
                <a:cs typeface="Arial"/>
              </a:rPr>
              <a:t>KEY </a:t>
            </a:r>
            <a:r>
              <a:rPr sz="1050" b="1" spc="135" dirty="0">
                <a:latin typeface="Arial"/>
                <a:cs typeface="Arial"/>
              </a:rPr>
              <a:t>(ID)</a:t>
            </a:r>
            <a:endParaRPr sz="1050">
              <a:latin typeface="Arial"/>
              <a:cs typeface="Arial"/>
            </a:endParaRPr>
          </a:p>
          <a:p>
            <a:pPr marL="645160">
              <a:lnSpc>
                <a:spcPct val="100000"/>
              </a:lnSpc>
              <a:spcBef>
                <a:spcPts val="165"/>
              </a:spcBef>
            </a:pPr>
            <a:r>
              <a:rPr sz="1050" spc="254" dirty="0">
                <a:latin typeface="Arial"/>
                <a:cs typeface="Arial"/>
              </a:rPr>
              <a:t>);</a:t>
            </a:r>
            <a:endParaRPr sz="105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235231" y="3215038"/>
            <a:ext cx="3721100" cy="986155"/>
          </a:xfrm>
          <a:prstGeom prst="rect">
            <a:avLst/>
          </a:prstGeom>
        </p:spPr>
        <p:txBody>
          <a:bodyPr vert="horz" wrap="square" lIns="0" tIns="1187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35"/>
              </a:spcBef>
            </a:pPr>
            <a:r>
              <a:rPr sz="1650" b="1" spc="35" dirty="0">
                <a:latin typeface="Times New Roman"/>
                <a:cs typeface="Times New Roman"/>
              </a:rPr>
              <a:t>Example</a:t>
            </a: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1250" spc="10" dirty="0">
                <a:latin typeface="Georgia"/>
                <a:cs typeface="Georgia"/>
              </a:rPr>
              <a:t>This a example </a:t>
            </a:r>
            <a:r>
              <a:rPr sz="1250" spc="15" dirty="0">
                <a:latin typeface="Georgia"/>
                <a:cs typeface="Georgia"/>
              </a:rPr>
              <a:t>SQL </a:t>
            </a:r>
            <a:r>
              <a:rPr sz="1250" spc="10" dirty="0">
                <a:latin typeface="Georgia"/>
                <a:cs typeface="Georgia"/>
              </a:rPr>
              <a:t>statement for the above</a:t>
            </a:r>
            <a:r>
              <a:rPr sz="1250" spc="-20" dirty="0">
                <a:latin typeface="Georgia"/>
                <a:cs typeface="Georgia"/>
              </a:rPr>
              <a:t> </a:t>
            </a:r>
            <a:r>
              <a:rPr sz="1250" spc="10" dirty="0">
                <a:latin typeface="Georgia"/>
                <a:cs typeface="Georgia"/>
              </a:rPr>
              <a:t>syntax.</a:t>
            </a:r>
            <a:endParaRPr sz="125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50">
              <a:latin typeface="Georgia"/>
              <a:cs typeface="Georgia"/>
            </a:endParaRPr>
          </a:p>
          <a:p>
            <a:pPr marL="248920">
              <a:lnSpc>
                <a:spcPct val="100000"/>
              </a:lnSpc>
            </a:pPr>
            <a:r>
              <a:rPr sz="950" spc="-80" dirty="0">
                <a:latin typeface="Arial"/>
                <a:cs typeface="Arial"/>
              </a:rPr>
              <a:t>SQL&gt; </a:t>
            </a:r>
            <a:r>
              <a:rPr sz="950" spc="-110" dirty="0">
                <a:latin typeface="Arial"/>
                <a:cs typeface="Arial"/>
              </a:rPr>
              <a:t>CREATE </a:t>
            </a:r>
            <a:r>
              <a:rPr sz="950" spc="-70" dirty="0">
                <a:latin typeface="Arial"/>
                <a:cs typeface="Arial"/>
              </a:rPr>
              <a:t>TABLE</a:t>
            </a:r>
            <a:r>
              <a:rPr sz="950" spc="-30" dirty="0">
                <a:latin typeface="Arial"/>
                <a:cs typeface="Arial"/>
              </a:rPr>
              <a:t> Human(</a:t>
            </a:r>
            <a:endParaRPr sz="95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016893" y="4198420"/>
            <a:ext cx="2138680" cy="1746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353060" algn="l"/>
                <a:tab pos="1511935" algn="l"/>
              </a:tabLst>
            </a:pPr>
            <a:r>
              <a:rPr sz="950" spc="60" dirty="0">
                <a:latin typeface="Arial"/>
                <a:cs typeface="Arial"/>
              </a:rPr>
              <a:t>ID	</a:t>
            </a:r>
            <a:r>
              <a:rPr sz="950" spc="25" dirty="0">
                <a:latin typeface="Arial"/>
                <a:cs typeface="Arial"/>
              </a:rPr>
              <a:t>INT	</a:t>
            </a:r>
            <a:r>
              <a:rPr sz="950" spc="-135" dirty="0">
                <a:latin typeface="Arial"/>
                <a:cs typeface="Arial"/>
              </a:rPr>
              <a:t>NOT</a:t>
            </a:r>
            <a:r>
              <a:rPr sz="950" spc="-55" dirty="0">
                <a:latin typeface="Arial"/>
                <a:cs typeface="Arial"/>
              </a:rPr>
              <a:t> </a:t>
            </a:r>
            <a:r>
              <a:rPr sz="950" spc="-5" dirty="0">
                <a:latin typeface="Arial"/>
                <a:cs typeface="Arial"/>
              </a:rPr>
              <a:t>NULL,</a:t>
            </a:r>
            <a:endParaRPr sz="95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016893" y="4347172"/>
            <a:ext cx="1593215" cy="368935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5"/>
              </a:spcBef>
            </a:pPr>
            <a:r>
              <a:rPr sz="950" spc="-70" dirty="0">
                <a:latin typeface="Arial"/>
                <a:cs typeface="Arial"/>
              </a:rPr>
              <a:t>FIRST_NAME </a:t>
            </a:r>
            <a:r>
              <a:rPr sz="950" spc="-130" dirty="0">
                <a:latin typeface="Arial"/>
                <a:cs typeface="Arial"/>
              </a:rPr>
              <a:t>VARCHAR</a:t>
            </a:r>
            <a:r>
              <a:rPr sz="950" spc="-60" dirty="0">
                <a:latin typeface="Arial"/>
                <a:cs typeface="Arial"/>
              </a:rPr>
              <a:t> </a:t>
            </a:r>
            <a:r>
              <a:rPr sz="950" spc="110" dirty="0">
                <a:latin typeface="Arial"/>
                <a:cs typeface="Arial"/>
              </a:rPr>
              <a:t>(20)</a:t>
            </a:r>
            <a:endParaRPr sz="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sz="950" spc="-95" dirty="0">
                <a:latin typeface="Arial"/>
                <a:cs typeface="Arial"/>
              </a:rPr>
              <a:t>LAST_NAME </a:t>
            </a:r>
            <a:r>
              <a:rPr sz="950" spc="-130" dirty="0">
                <a:latin typeface="Arial"/>
                <a:cs typeface="Arial"/>
              </a:rPr>
              <a:t>VARCHAR</a:t>
            </a:r>
            <a:r>
              <a:rPr sz="950" spc="-125" dirty="0">
                <a:latin typeface="Arial"/>
                <a:cs typeface="Arial"/>
              </a:rPr>
              <a:t> </a:t>
            </a:r>
            <a:r>
              <a:rPr sz="950" spc="110" dirty="0">
                <a:latin typeface="Arial"/>
                <a:cs typeface="Arial"/>
              </a:rPr>
              <a:t>(20)</a:t>
            </a:r>
            <a:endParaRPr sz="95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857053" y="4347172"/>
            <a:ext cx="707390" cy="3689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67945">
              <a:lnSpc>
                <a:spcPct val="118600"/>
              </a:lnSpc>
              <a:spcBef>
                <a:spcPts val="95"/>
              </a:spcBef>
            </a:pPr>
            <a:r>
              <a:rPr sz="950" spc="-135" dirty="0">
                <a:latin typeface="Arial"/>
                <a:cs typeface="Arial"/>
              </a:rPr>
              <a:t>NOT </a:t>
            </a:r>
            <a:r>
              <a:rPr sz="950" spc="-5" dirty="0">
                <a:latin typeface="Arial"/>
                <a:cs typeface="Arial"/>
              </a:rPr>
              <a:t>NULL,  </a:t>
            </a:r>
            <a:r>
              <a:rPr sz="950" spc="-135" dirty="0">
                <a:latin typeface="Arial"/>
                <a:cs typeface="Arial"/>
              </a:rPr>
              <a:t>NOT</a:t>
            </a:r>
            <a:r>
              <a:rPr sz="950" spc="-30" dirty="0">
                <a:latin typeface="Arial"/>
                <a:cs typeface="Arial"/>
              </a:rPr>
              <a:t> </a:t>
            </a:r>
            <a:r>
              <a:rPr sz="950" spc="-5" dirty="0">
                <a:latin typeface="Arial"/>
                <a:cs typeface="Arial"/>
              </a:rPr>
              <a:t>NULL,</a:t>
            </a:r>
            <a:endParaRPr sz="95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516282" y="4713332"/>
            <a:ext cx="638810" cy="1746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50" spc="-135" dirty="0">
                <a:latin typeface="Arial"/>
                <a:cs typeface="Arial"/>
              </a:rPr>
              <a:t>NOT</a:t>
            </a:r>
            <a:r>
              <a:rPr sz="950" spc="-55" dirty="0">
                <a:latin typeface="Arial"/>
                <a:cs typeface="Arial"/>
              </a:rPr>
              <a:t> </a:t>
            </a:r>
            <a:r>
              <a:rPr sz="950" spc="-5" dirty="0">
                <a:latin typeface="Arial"/>
                <a:cs typeface="Arial"/>
              </a:rPr>
              <a:t>NULL,</a:t>
            </a:r>
            <a:endParaRPr sz="95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016893" y="4690447"/>
            <a:ext cx="570865" cy="5403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8600"/>
              </a:lnSpc>
              <a:spcBef>
                <a:spcPts val="95"/>
              </a:spcBef>
              <a:tabLst>
                <a:tab pos="353060" algn="l"/>
              </a:tabLst>
            </a:pPr>
            <a:r>
              <a:rPr sz="950" spc="-135" dirty="0">
                <a:latin typeface="Arial"/>
                <a:cs typeface="Arial"/>
              </a:rPr>
              <a:t>AGE	</a:t>
            </a:r>
            <a:r>
              <a:rPr sz="950" spc="20" dirty="0">
                <a:latin typeface="Arial"/>
                <a:cs typeface="Arial"/>
              </a:rPr>
              <a:t>INT  </a:t>
            </a:r>
            <a:r>
              <a:rPr sz="950" spc="-120" dirty="0">
                <a:latin typeface="Arial"/>
                <a:cs typeface="Arial"/>
              </a:rPr>
              <a:t>ADDRESS  </a:t>
            </a:r>
            <a:r>
              <a:rPr sz="950" spc="-90" dirty="0">
                <a:latin typeface="Arial"/>
                <a:cs typeface="Arial"/>
              </a:rPr>
              <a:t>SALARY</a:t>
            </a:r>
            <a:endParaRPr sz="95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630280" y="4862084"/>
            <a:ext cx="1116330" cy="368935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5"/>
              </a:spcBef>
            </a:pPr>
            <a:r>
              <a:rPr sz="950" spc="-140" dirty="0">
                <a:latin typeface="Arial"/>
                <a:cs typeface="Arial"/>
              </a:rPr>
              <a:t>CHAR </a:t>
            </a:r>
            <a:r>
              <a:rPr sz="950" spc="110" dirty="0">
                <a:latin typeface="Arial"/>
                <a:cs typeface="Arial"/>
              </a:rPr>
              <a:t>(25)</a:t>
            </a:r>
            <a:r>
              <a:rPr sz="950" spc="285" dirty="0">
                <a:latin typeface="Arial"/>
                <a:cs typeface="Arial"/>
              </a:rPr>
              <a:t> </a:t>
            </a:r>
            <a:r>
              <a:rPr sz="950" spc="270" dirty="0">
                <a:latin typeface="Arial"/>
                <a:cs typeface="Arial"/>
              </a:rPr>
              <a:t>,</a:t>
            </a:r>
            <a:endParaRPr sz="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sz="950" spc="-70" dirty="0">
                <a:latin typeface="Arial"/>
                <a:cs typeface="Arial"/>
              </a:rPr>
              <a:t>DECIMAL </a:t>
            </a:r>
            <a:r>
              <a:rPr sz="950" spc="125" dirty="0">
                <a:latin typeface="Arial"/>
                <a:cs typeface="Arial"/>
              </a:rPr>
              <a:t>(18,</a:t>
            </a:r>
            <a:r>
              <a:rPr sz="950" spc="165" dirty="0">
                <a:latin typeface="Arial"/>
                <a:cs typeface="Arial"/>
              </a:rPr>
              <a:t> 2),</a:t>
            </a:r>
            <a:endParaRPr sz="95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016893" y="5228244"/>
            <a:ext cx="1116330" cy="1746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50" spc="-85" dirty="0">
                <a:latin typeface="Arial"/>
                <a:cs typeface="Arial"/>
              </a:rPr>
              <a:t>PRIMARY</a:t>
            </a:r>
            <a:r>
              <a:rPr sz="950" spc="90" dirty="0">
                <a:latin typeface="Arial"/>
                <a:cs typeface="Arial"/>
              </a:rPr>
              <a:t> </a:t>
            </a:r>
            <a:r>
              <a:rPr sz="950" spc="-100" dirty="0">
                <a:latin typeface="Arial"/>
                <a:cs typeface="Arial"/>
              </a:rPr>
              <a:t>KEY</a:t>
            </a:r>
            <a:r>
              <a:rPr sz="950" spc="45" dirty="0">
                <a:latin typeface="Arial"/>
                <a:cs typeface="Arial"/>
              </a:rPr>
              <a:t> </a:t>
            </a:r>
            <a:r>
              <a:rPr sz="950" spc="140" dirty="0">
                <a:latin typeface="Arial"/>
                <a:cs typeface="Arial"/>
              </a:rPr>
              <a:t>(ID)</a:t>
            </a:r>
            <a:endParaRPr sz="95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607969" y="4175534"/>
            <a:ext cx="366395" cy="1398905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5"/>
              </a:spcBef>
            </a:pPr>
            <a:r>
              <a:rPr sz="950" spc="5" dirty="0">
                <a:latin typeface="Arial"/>
                <a:cs typeface="Arial"/>
              </a:rPr>
              <a:t>2</a:t>
            </a:r>
            <a:endParaRPr sz="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sz="950" spc="5" dirty="0">
                <a:latin typeface="Arial"/>
                <a:cs typeface="Arial"/>
              </a:rPr>
              <a:t>3</a:t>
            </a:r>
            <a:endParaRPr sz="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950" spc="5" dirty="0">
                <a:latin typeface="Arial"/>
                <a:cs typeface="Arial"/>
              </a:rPr>
              <a:t>4</a:t>
            </a:r>
            <a:endParaRPr sz="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sz="950" spc="5" dirty="0">
                <a:latin typeface="Arial"/>
                <a:cs typeface="Arial"/>
              </a:rPr>
              <a:t>5</a:t>
            </a:r>
            <a:endParaRPr sz="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sz="950" spc="5" dirty="0">
                <a:latin typeface="Arial"/>
                <a:cs typeface="Arial"/>
              </a:rPr>
              <a:t>6</a:t>
            </a:r>
            <a:endParaRPr sz="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sz="950" spc="5" dirty="0">
                <a:latin typeface="Arial"/>
                <a:cs typeface="Arial"/>
              </a:rPr>
              <a:t>7</a:t>
            </a:r>
            <a:endParaRPr sz="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950" spc="5" dirty="0">
                <a:latin typeface="Arial"/>
                <a:cs typeface="Arial"/>
              </a:rPr>
              <a:t>8</a:t>
            </a:r>
            <a:endParaRPr sz="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10"/>
              </a:spcBef>
              <a:tabLst>
                <a:tab pos="216535" algn="l"/>
              </a:tabLst>
            </a:pPr>
            <a:r>
              <a:rPr sz="950" spc="5" dirty="0">
                <a:latin typeface="Arial"/>
                <a:cs typeface="Arial"/>
              </a:rPr>
              <a:t>9	</a:t>
            </a:r>
            <a:r>
              <a:rPr sz="950" spc="245" dirty="0">
                <a:latin typeface="Arial"/>
                <a:cs typeface="Arial"/>
              </a:rPr>
              <a:t>);</a:t>
            </a:r>
            <a:endParaRPr sz="95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235231" y="5743157"/>
            <a:ext cx="5553075" cy="17976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48920">
              <a:lnSpc>
                <a:spcPct val="100000"/>
              </a:lnSpc>
              <a:spcBef>
                <a:spcPts val="125"/>
              </a:spcBef>
            </a:pPr>
            <a:r>
              <a:rPr sz="950" spc="60" dirty="0">
                <a:latin typeface="Arial"/>
                <a:cs typeface="Arial"/>
              </a:rPr>
              <a:t>Table</a:t>
            </a:r>
            <a:r>
              <a:rPr sz="950" spc="265" dirty="0">
                <a:latin typeface="Arial"/>
                <a:cs typeface="Arial"/>
              </a:rPr>
              <a:t> </a:t>
            </a:r>
            <a:r>
              <a:rPr sz="950" spc="105" dirty="0">
                <a:latin typeface="Arial"/>
                <a:cs typeface="Arial"/>
              </a:rPr>
              <a:t>created.</a:t>
            </a:r>
            <a:endParaRPr sz="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350">
              <a:latin typeface="Arial"/>
              <a:cs typeface="Arial"/>
            </a:endParaRPr>
          </a:p>
          <a:p>
            <a:pPr marL="248920">
              <a:lnSpc>
                <a:spcPct val="100000"/>
              </a:lnSpc>
            </a:pPr>
            <a:r>
              <a:rPr sz="950" spc="-80" dirty="0">
                <a:latin typeface="Arial"/>
                <a:cs typeface="Arial"/>
              </a:rPr>
              <a:t>SQL&gt;</a:t>
            </a:r>
            <a:endParaRPr sz="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50">
              <a:latin typeface="Arial"/>
              <a:cs typeface="Arial"/>
            </a:endParaRPr>
          </a:p>
          <a:p>
            <a:pPr marL="12700" marR="5080" algn="just">
              <a:lnSpc>
                <a:spcPct val="122600"/>
              </a:lnSpc>
            </a:pPr>
            <a:r>
              <a:rPr sz="1250" spc="15" dirty="0">
                <a:latin typeface="Georgia"/>
                <a:cs typeface="Georgia"/>
              </a:rPr>
              <a:t>You </a:t>
            </a:r>
            <a:r>
              <a:rPr sz="1250" spc="10" dirty="0">
                <a:latin typeface="Georgia"/>
                <a:cs typeface="Georgia"/>
              </a:rPr>
              <a:t>can verify </a:t>
            </a:r>
            <a:r>
              <a:rPr sz="1250" spc="5" dirty="0">
                <a:latin typeface="Georgia"/>
                <a:cs typeface="Georgia"/>
              </a:rPr>
              <a:t>if </a:t>
            </a:r>
            <a:r>
              <a:rPr sz="1250" spc="10" dirty="0">
                <a:latin typeface="Georgia"/>
                <a:cs typeface="Georgia"/>
              </a:rPr>
              <a:t>your table has been created successfully by looking at the  message displayed by the </a:t>
            </a:r>
            <a:r>
              <a:rPr sz="1250" spc="15" dirty="0">
                <a:latin typeface="Georgia"/>
                <a:cs typeface="Georgia"/>
              </a:rPr>
              <a:t>SQL </a:t>
            </a:r>
            <a:r>
              <a:rPr sz="1250" spc="10" dirty="0">
                <a:latin typeface="Georgia"/>
                <a:cs typeface="Georgia"/>
              </a:rPr>
              <a:t>server, otherwise you can use the </a:t>
            </a:r>
            <a:r>
              <a:rPr sz="1150" spc="-170" dirty="0">
                <a:latin typeface="Arial"/>
                <a:cs typeface="Arial"/>
              </a:rPr>
              <a:t>DESC  </a:t>
            </a:r>
            <a:r>
              <a:rPr sz="1250" spc="15" dirty="0">
                <a:latin typeface="Georgia"/>
                <a:cs typeface="Georgia"/>
              </a:rPr>
              <a:t>command </a:t>
            </a:r>
            <a:r>
              <a:rPr sz="1250" spc="10" dirty="0">
                <a:latin typeface="Georgia"/>
                <a:cs typeface="Georgia"/>
              </a:rPr>
              <a:t>as follows</a:t>
            </a:r>
            <a:r>
              <a:rPr sz="1250" spc="-15" dirty="0">
                <a:latin typeface="Georgia"/>
                <a:cs typeface="Georgia"/>
              </a:rPr>
              <a:t> </a:t>
            </a:r>
            <a:r>
              <a:rPr sz="1250" spc="10" dirty="0">
                <a:latin typeface="Georgia"/>
                <a:cs typeface="Georgia"/>
              </a:rPr>
              <a:t>?</a:t>
            </a:r>
            <a:endParaRPr sz="125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600">
              <a:latin typeface="Georgia"/>
              <a:cs typeface="Georgia"/>
            </a:endParaRPr>
          </a:p>
          <a:p>
            <a:pPr marL="479425">
              <a:lnSpc>
                <a:spcPct val="100000"/>
              </a:lnSpc>
              <a:spcBef>
                <a:spcPts val="5"/>
              </a:spcBef>
            </a:pPr>
            <a:r>
              <a:rPr sz="1050" spc="-105" dirty="0">
                <a:latin typeface="Arial"/>
                <a:cs typeface="Arial"/>
              </a:rPr>
              <a:t>SQL&gt; </a:t>
            </a:r>
            <a:r>
              <a:rPr sz="1050" spc="-155" dirty="0">
                <a:latin typeface="Arial"/>
                <a:cs typeface="Arial"/>
              </a:rPr>
              <a:t>DESC</a:t>
            </a:r>
            <a:r>
              <a:rPr sz="1050" spc="-145" dirty="0">
                <a:latin typeface="Arial"/>
                <a:cs typeface="Arial"/>
              </a:rPr>
              <a:t> </a:t>
            </a:r>
            <a:r>
              <a:rPr sz="1050" b="1" spc="-65" dirty="0">
                <a:latin typeface="Arial"/>
                <a:cs typeface="Arial"/>
              </a:rPr>
              <a:t>Human</a:t>
            </a:r>
            <a:r>
              <a:rPr sz="1050" spc="-65" dirty="0">
                <a:latin typeface="Arial"/>
                <a:cs typeface="Arial"/>
              </a:rPr>
              <a:t>;</a:t>
            </a:r>
            <a:endParaRPr sz="105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235231" y="8270041"/>
            <a:ext cx="3483610" cy="8020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b="1" spc="90" dirty="0">
                <a:latin typeface="Times New Roman"/>
                <a:cs typeface="Times New Roman"/>
              </a:rPr>
              <a:t>Some </a:t>
            </a:r>
            <a:r>
              <a:rPr sz="1650" b="1" spc="50" dirty="0">
                <a:latin typeface="Times New Roman"/>
                <a:cs typeface="Times New Roman"/>
              </a:rPr>
              <a:t>Another</a:t>
            </a:r>
            <a:r>
              <a:rPr sz="1650" b="1" spc="-100" dirty="0">
                <a:latin typeface="Times New Roman"/>
                <a:cs typeface="Times New Roman"/>
              </a:rPr>
              <a:t> </a:t>
            </a:r>
            <a:r>
              <a:rPr sz="1650" b="1" spc="45" dirty="0">
                <a:latin typeface="Times New Roman"/>
                <a:cs typeface="Times New Roman"/>
              </a:rPr>
              <a:t>Examples</a:t>
            </a:r>
            <a:endParaRPr sz="16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50" b="1" spc="35" dirty="0">
                <a:latin typeface="Times New Roman"/>
                <a:cs typeface="Times New Roman"/>
              </a:rPr>
              <a:t>Example </a:t>
            </a:r>
            <a:r>
              <a:rPr sz="1650" b="1" spc="-70" dirty="0">
                <a:latin typeface="Times New Roman"/>
                <a:cs typeface="Times New Roman"/>
              </a:rPr>
              <a:t>1: </a:t>
            </a:r>
            <a:r>
              <a:rPr sz="1650" b="1" spc="-45" dirty="0">
                <a:latin typeface="Times New Roman"/>
                <a:cs typeface="Times New Roman"/>
              </a:rPr>
              <a:t>CREATE TABLE</a:t>
            </a:r>
            <a:r>
              <a:rPr sz="1650" b="1" spc="45" dirty="0">
                <a:latin typeface="Times New Roman"/>
                <a:cs typeface="Times New Roman"/>
              </a:rPr>
              <a:t> Persons</a:t>
            </a:r>
            <a:endParaRPr sz="16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14805" y="2170502"/>
            <a:ext cx="5405755" cy="18415"/>
          </a:xfrm>
          <a:custGeom>
            <a:avLst/>
            <a:gdLst/>
            <a:ahLst/>
            <a:cxnLst/>
            <a:rect l="l" t="t" r="r" b="b"/>
            <a:pathLst>
              <a:path w="5405755" h="18414">
                <a:moveTo>
                  <a:pt x="18948" y="9756"/>
                </a:moveTo>
                <a:lnTo>
                  <a:pt x="0" y="5019"/>
                </a:lnTo>
                <a:lnTo>
                  <a:pt x="5867" y="1667"/>
                </a:lnTo>
                <a:lnTo>
                  <a:pt x="12143" y="0"/>
                </a:lnTo>
                <a:lnTo>
                  <a:pt x="5377940" y="0"/>
                </a:lnTo>
                <a:lnTo>
                  <a:pt x="5385634" y="719"/>
                </a:lnTo>
                <a:lnTo>
                  <a:pt x="5392805" y="2903"/>
                </a:lnTo>
                <a:lnTo>
                  <a:pt x="5399355" y="6543"/>
                </a:lnTo>
                <a:lnTo>
                  <a:pt x="5402830" y="9528"/>
                </a:lnTo>
                <a:lnTo>
                  <a:pt x="18948" y="9528"/>
                </a:lnTo>
                <a:lnTo>
                  <a:pt x="18948" y="9756"/>
                </a:lnTo>
                <a:close/>
              </a:path>
              <a:path w="5405755" h="18414">
                <a:moveTo>
                  <a:pt x="5398541" y="18380"/>
                </a:moveTo>
                <a:lnTo>
                  <a:pt x="5392902" y="12474"/>
                </a:lnTo>
                <a:lnTo>
                  <a:pt x="5386006" y="9528"/>
                </a:lnTo>
                <a:lnTo>
                  <a:pt x="5402830" y="9528"/>
                </a:lnTo>
                <a:lnTo>
                  <a:pt x="5405285" y="11636"/>
                </a:lnTo>
                <a:lnTo>
                  <a:pt x="5398541" y="18380"/>
                </a:lnTo>
                <a:close/>
              </a:path>
            </a:pathLst>
          </a:custGeom>
          <a:solidFill>
            <a:srgbClr val="0FC65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295608" y="2175357"/>
            <a:ext cx="5435600" cy="1607185"/>
            <a:chOff x="1295608" y="2175357"/>
            <a:chExt cx="5435600" cy="1607185"/>
          </a:xfrm>
        </p:grpSpPr>
        <p:sp>
          <p:nvSpPr>
            <p:cNvPr id="4" name="object 4"/>
            <p:cNvSpPr/>
            <p:nvPr/>
          </p:nvSpPr>
          <p:spPr>
            <a:xfrm>
              <a:off x="1314805" y="2181669"/>
              <a:ext cx="5416550" cy="1600835"/>
            </a:xfrm>
            <a:custGeom>
              <a:avLst/>
              <a:gdLst/>
              <a:ahLst/>
              <a:cxnLst/>
              <a:rect l="l" t="t" r="r" b="b"/>
              <a:pathLst>
                <a:path w="5416550" h="1600835">
                  <a:moveTo>
                    <a:pt x="5415978" y="26936"/>
                  </a:moveTo>
                  <a:lnTo>
                    <a:pt x="5415280" y="19354"/>
                  </a:lnTo>
                  <a:lnTo>
                    <a:pt x="5413184" y="12331"/>
                  </a:lnTo>
                  <a:lnTo>
                    <a:pt x="5409692" y="5867"/>
                  </a:lnTo>
                  <a:lnTo>
                    <a:pt x="5404815" y="0"/>
                  </a:lnTo>
                  <a:lnTo>
                    <a:pt x="5398071" y="6743"/>
                  </a:lnTo>
                  <a:lnTo>
                    <a:pt x="5403647" y="12331"/>
                  </a:lnTo>
                  <a:lnTo>
                    <a:pt x="5406453" y="19075"/>
                  </a:lnTo>
                  <a:lnTo>
                    <a:pt x="5406453" y="1570075"/>
                  </a:lnTo>
                  <a:lnTo>
                    <a:pt x="5403659" y="1576806"/>
                  </a:lnTo>
                  <a:lnTo>
                    <a:pt x="5398541" y="1581924"/>
                  </a:lnTo>
                  <a:lnTo>
                    <a:pt x="5398274" y="1582204"/>
                  </a:lnTo>
                  <a:lnTo>
                    <a:pt x="5398071" y="1582407"/>
                  </a:lnTo>
                  <a:lnTo>
                    <a:pt x="5392902" y="1587830"/>
                  </a:lnTo>
                  <a:lnTo>
                    <a:pt x="5386006" y="1590776"/>
                  </a:lnTo>
                  <a:lnTo>
                    <a:pt x="18948" y="1590776"/>
                  </a:lnTo>
                  <a:lnTo>
                    <a:pt x="18948" y="1590548"/>
                  </a:lnTo>
                  <a:lnTo>
                    <a:pt x="0" y="1595285"/>
                  </a:lnTo>
                  <a:lnTo>
                    <a:pt x="5867" y="1598637"/>
                  </a:lnTo>
                  <a:lnTo>
                    <a:pt x="12179" y="1600314"/>
                  </a:lnTo>
                  <a:lnTo>
                    <a:pt x="5377840" y="1600314"/>
                  </a:lnTo>
                  <a:lnTo>
                    <a:pt x="5385625" y="1599577"/>
                  </a:lnTo>
                  <a:lnTo>
                    <a:pt x="5392801" y="1597393"/>
                  </a:lnTo>
                  <a:lnTo>
                    <a:pt x="5399354" y="1593761"/>
                  </a:lnTo>
                  <a:lnTo>
                    <a:pt x="5402821" y="1590776"/>
                  </a:lnTo>
                  <a:lnTo>
                    <a:pt x="5404764" y="1589112"/>
                  </a:lnTo>
                  <a:lnTo>
                    <a:pt x="5405044" y="1588884"/>
                  </a:lnTo>
                  <a:lnTo>
                    <a:pt x="5405285" y="1588668"/>
                  </a:lnTo>
                  <a:lnTo>
                    <a:pt x="5409692" y="1583270"/>
                  </a:lnTo>
                  <a:lnTo>
                    <a:pt x="5413184" y="1576819"/>
                  </a:lnTo>
                  <a:lnTo>
                    <a:pt x="5415280" y="1569783"/>
                  </a:lnTo>
                  <a:lnTo>
                    <a:pt x="5415978" y="1562201"/>
                  </a:lnTo>
                  <a:lnTo>
                    <a:pt x="5415978" y="26936"/>
                  </a:lnTo>
                  <a:close/>
                </a:path>
              </a:pathLst>
            </a:custGeom>
            <a:solidFill>
              <a:srgbClr val="0FC6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295608" y="2175357"/>
              <a:ext cx="38735" cy="1602105"/>
            </a:xfrm>
            <a:custGeom>
              <a:avLst/>
              <a:gdLst/>
              <a:ahLst/>
              <a:cxnLst/>
              <a:rect l="l" t="t" r="r" b="b"/>
              <a:pathLst>
                <a:path w="38734" h="1602104">
                  <a:moveTo>
                    <a:pt x="19489" y="1601749"/>
                  </a:moveTo>
                  <a:lnTo>
                    <a:pt x="10962" y="1595569"/>
                  </a:lnTo>
                  <a:lnTo>
                    <a:pt x="4870" y="1587965"/>
                  </a:lnTo>
                  <a:lnTo>
                    <a:pt x="1213" y="1578934"/>
                  </a:lnTo>
                  <a:lnTo>
                    <a:pt x="0" y="1568518"/>
                  </a:lnTo>
                  <a:lnTo>
                    <a:pt x="0" y="33230"/>
                  </a:lnTo>
                  <a:lnTo>
                    <a:pt x="1213" y="22815"/>
                  </a:lnTo>
                  <a:lnTo>
                    <a:pt x="4870" y="13784"/>
                  </a:lnTo>
                  <a:lnTo>
                    <a:pt x="10962" y="6179"/>
                  </a:lnTo>
                  <a:lnTo>
                    <a:pt x="19489" y="0"/>
                  </a:lnTo>
                  <a:lnTo>
                    <a:pt x="38145" y="4673"/>
                  </a:lnTo>
                  <a:lnTo>
                    <a:pt x="38145" y="1597075"/>
                  </a:lnTo>
                  <a:lnTo>
                    <a:pt x="19489" y="1601749"/>
                  </a:lnTo>
                  <a:close/>
                </a:path>
              </a:pathLst>
            </a:custGeom>
            <a:solidFill>
              <a:srgbClr val="C4C5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1314805" y="6671218"/>
            <a:ext cx="5405755" cy="18415"/>
          </a:xfrm>
          <a:custGeom>
            <a:avLst/>
            <a:gdLst/>
            <a:ahLst/>
            <a:cxnLst/>
            <a:rect l="l" t="t" r="r" b="b"/>
            <a:pathLst>
              <a:path w="5405755" h="18415">
                <a:moveTo>
                  <a:pt x="18948" y="9756"/>
                </a:moveTo>
                <a:lnTo>
                  <a:pt x="0" y="5019"/>
                </a:lnTo>
                <a:lnTo>
                  <a:pt x="5867" y="1666"/>
                </a:lnTo>
                <a:lnTo>
                  <a:pt x="12141" y="0"/>
                </a:lnTo>
                <a:lnTo>
                  <a:pt x="5377947" y="0"/>
                </a:lnTo>
                <a:lnTo>
                  <a:pt x="5385634" y="718"/>
                </a:lnTo>
                <a:lnTo>
                  <a:pt x="5392805" y="2903"/>
                </a:lnTo>
                <a:lnTo>
                  <a:pt x="5399355" y="6542"/>
                </a:lnTo>
                <a:lnTo>
                  <a:pt x="5402815" y="9514"/>
                </a:lnTo>
                <a:lnTo>
                  <a:pt x="18948" y="9514"/>
                </a:lnTo>
                <a:lnTo>
                  <a:pt x="18948" y="9756"/>
                </a:lnTo>
                <a:close/>
              </a:path>
              <a:path w="5405755" h="18415">
                <a:moveTo>
                  <a:pt x="5398541" y="18379"/>
                </a:moveTo>
                <a:lnTo>
                  <a:pt x="5392902" y="12474"/>
                </a:lnTo>
                <a:lnTo>
                  <a:pt x="5386006" y="9514"/>
                </a:lnTo>
                <a:lnTo>
                  <a:pt x="5402815" y="9514"/>
                </a:lnTo>
                <a:lnTo>
                  <a:pt x="5405285" y="11635"/>
                </a:lnTo>
                <a:lnTo>
                  <a:pt x="5398541" y="18379"/>
                </a:lnTo>
                <a:close/>
              </a:path>
            </a:pathLst>
          </a:custGeom>
          <a:solidFill>
            <a:srgbClr val="0FC65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1295608" y="6676072"/>
            <a:ext cx="5435600" cy="1969135"/>
            <a:chOff x="1295608" y="6676072"/>
            <a:chExt cx="5435600" cy="1969135"/>
          </a:xfrm>
        </p:grpSpPr>
        <p:sp>
          <p:nvSpPr>
            <p:cNvPr id="8" name="object 8"/>
            <p:cNvSpPr/>
            <p:nvPr/>
          </p:nvSpPr>
          <p:spPr>
            <a:xfrm>
              <a:off x="1314805" y="6682384"/>
              <a:ext cx="5416550" cy="1962785"/>
            </a:xfrm>
            <a:custGeom>
              <a:avLst/>
              <a:gdLst/>
              <a:ahLst/>
              <a:cxnLst/>
              <a:rect l="l" t="t" r="r" b="b"/>
              <a:pathLst>
                <a:path w="5416550" h="1962784">
                  <a:moveTo>
                    <a:pt x="5415978" y="26936"/>
                  </a:moveTo>
                  <a:lnTo>
                    <a:pt x="5415280" y="19367"/>
                  </a:lnTo>
                  <a:lnTo>
                    <a:pt x="5413184" y="12331"/>
                  </a:lnTo>
                  <a:lnTo>
                    <a:pt x="5409692" y="5880"/>
                  </a:lnTo>
                  <a:lnTo>
                    <a:pt x="5404815" y="0"/>
                  </a:lnTo>
                  <a:lnTo>
                    <a:pt x="5398071" y="6743"/>
                  </a:lnTo>
                  <a:lnTo>
                    <a:pt x="5403647" y="12331"/>
                  </a:lnTo>
                  <a:lnTo>
                    <a:pt x="5406453" y="19075"/>
                  </a:lnTo>
                  <a:lnTo>
                    <a:pt x="5406453" y="1932419"/>
                  </a:lnTo>
                  <a:lnTo>
                    <a:pt x="5403659" y="1939150"/>
                  </a:lnTo>
                  <a:lnTo>
                    <a:pt x="5398541" y="1944268"/>
                  </a:lnTo>
                  <a:lnTo>
                    <a:pt x="5398274" y="1944547"/>
                  </a:lnTo>
                  <a:lnTo>
                    <a:pt x="5398071" y="1944751"/>
                  </a:lnTo>
                  <a:lnTo>
                    <a:pt x="5392902" y="1950173"/>
                  </a:lnTo>
                  <a:lnTo>
                    <a:pt x="5386006" y="1953120"/>
                  </a:lnTo>
                  <a:lnTo>
                    <a:pt x="18948" y="1953120"/>
                  </a:lnTo>
                  <a:lnTo>
                    <a:pt x="18948" y="1952891"/>
                  </a:lnTo>
                  <a:lnTo>
                    <a:pt x="0" y="1957628"/>
                  </a:lnTo>
                  <a:lnTo>
                    <a:pt x="5867" y="1960981"/>
                  </a:lnTo>
                  <a:lnTo>
                    <a:pt x="12179" y="1962658"/>
                  </a:lnTo>
                  <a:lnTo>
                    <a:pt x="5377840" y="1962658"/>
                  </a:lnTo>
                  <a:lnTo>
                    <a:pt x="5385625" y="1961921"/>
                  </a:lnTo>
                  <a:lnTo>
                    <a:pt x="5392801" y="1959749"/>
                  </a:lnTo>
                  <a:lnTo>
                    <a:pt x="5399354" y="1956104"/>
                  </a:lnTo>
                  <a:lnTo>
                    <a:pt x="5402821" y="1953120"/>
                  </a:lnTo>
                  <a:lnTo>
                    <a:pt x="5404764" y="1951456"/>
                  </a:lnTo>
                  <a:lnTo>
                    <a:pt x="5405044" y="1951228"/>
                  </a:lnTo>
                  <a:lnTo>
                    <a:pt x="5405285" y="1951012"/>
                  </a:lnTo>
                  <a:lnTo>
                    <a:pt x="5409692" y="1945614"/>
                  </a:lnTo>
                  <a:lnTo>
                    <a:pt x="5413184" y="1939163"/>
                  </a:lnTo>
                  <a:lnTo>
                    <a:pt x="5415280" y="1932127"/>
                  </a:lnTo>
                  <a:lnTo>
                    <a:pt x="5415978" y="1924545"/>
                  </a:lnTo>
                  <a:lnTo>
                    <a:pt x="5415978" y="26936"/>
                  </a:lnTo>
                  <a:close/>
                </a:path>
              </a:pathLst>
            </a:custGeom>
            <a:solidFill>
              <a:srgbClr val="0FC6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295608" y="6676072"/>
              <a:ext cx="38735" cy="1964689"/>
            </a:xfrm>
            <a:custGeom>
              <a:avLst/>
              <a:gdLst/>
              <a:ahLst/>
              <a:cxnLst/>
              <a:rect l="l" t="t" r="r" b="b"/>
              <a:pathLst>
                <a:path w="38734" h="1964690">
                  <a:moveTo>
                    <a:pt x="19489" y="1964093"/>
                  </a:moveTo>
                  <a:lnTo>
                    <a:pt x="10962" y="1957913"/>
                  </a:lnTo>
                  <a:lnTo>
                    <a:pt x="4870" y="1950308"/>
                  </a:lnTo>
                  <a:lnTo>
                    <a:pt x="1213" y="1941277"/>
                  </a:lnTo>
                  <a:lnTo>
                    <a:pt x="0" y="1930862"/>
                  </a:lnTo>
                  <a:lnTo>
                    <a:pt x="0" y="33230"/>
                  </a:lnTo>
                  <a:lnTo>
                    <a:pt x="1213" y="22815"/>
                  </a:lnTo>
                  <a:lnTo>
                    <a:pt x="4870" y="13784"/>
                  </a:lnTo>
                  <a:lnTo>
                    <a:pt x="10962" y="6179"/>
                  </a:lnTo>
                  <a:lnTo>
                    <a:pt x="19489" y="0"/>
                  </a:lnTo>
                  <a:lnTo>
                    <a:pt x="38145" y="4660"/>
                  </a:lnTo>
                  <a:lnTo>
                    <a:pt x="38145" y="1959419"/>
                  </a:lnTo>
                  <a:lnTo>
                    <a:pt x="19489" y="1964093"/>
                  </a:lnTo>
                  <a:close/>
                </a:path>
              </a:pathLst>
            </a:custGeom>
            <a:solidFill>
              <a:srgbClr val="C4C5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235231" y="1833597"/>
            <a:ext cx="1160780" cy="277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b="1" spc="25" dirty="0">
                <a:latin typeface="Times New Roman"/>
                <a:cs typeface="Times New Roman"/>
              </a:rPr>
              <a:t>SQL</a:t>
            </a:r>
            <a:r>
              <a:rPr sz="1650" b="1" spc="-70" dirty="0">
                <a:latin typeface="Times New Roman"/>
                <a:cs typeface="Times New Roman"/>
              </a:rPr>
              <a:t> </a:t>
            </a:r>
            <a:r>
              <a:rPr sz="1650" b="1" spc="45" dirty="0">
                <a:latin typeface="Times New Roman"/>
                <a:cs typeface="Times New Roman"/>
              </a:rPr>
              <a:t>Syntax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814806" y="2146359"/>
            <a:ext cx="2102485" cy="12941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2270" marR="5080" indent="-370205">
              <a:lnSpc>
                <a:spcPct val="113199"/>
              </a:lnSpc>
              <a:spcBef>
                <a:spcPts val="100"/>
              </a:spcBef>
            </a:pPr>
            <a:r>
              <a:rPr sz="1050" spc="-135" dirty="0">
                <a:latin typeface="Arial"/>
                <a:cs typeface="Arial"/>
              </a:rPr>
              <a:t>CREATE </a:t>
            </a:r>
            <a:r>
              <a:rPr sz="1050" spc="-90" dirty="0">
                <a:latin typeface="Arial"/>
                <a:cs typeface="Arial"/>
              </a:rPr>
              <a:t>TABLE </a:t>
            </a:r>
            <a:r>
              <a:rPr sz="1050" b="1" spc="-15" dirty="0">
                <a:latin typeface="Arial"/>
                <a:cs typeface="Arial"/>
              </a:rPr>
              <a:t>Persons </a:t>
            </a:r>
            <a:r>
              <a:rPr sz="1050" spc="225" dirty="0">
                <a:latin typeface="Arial"/>
                <a:cs typeface="Arial"/>
              </a:rPr>
              <a:t>(  </a:t>
            </a:r>
            <a:r>
              <a:rPr sz="1050" b="1" dirty="0">
                <a:latin typeface="Arial"/>
                <a:cs typeface="Arial"/>
              </a:rPr>
              <a:t>PersonID </a:t>
            </a:r>
            <a:r>
              <a:rPr sz="1050" b="1" spc="180" dirty="0">
                <a:latin typeface="Arial"/>
                <a:cs typeface="Arial"/>
              </a:rPr>
              <a:t>int</a:t>
            </a:r>
            <a:r>
              <a:rPr sz="1050" spc="180" dirty="0">
                <a:latin typeface="Arial"/>
                <a:cs typeface="Arial"/>
              </a:rPr>
              <a:t>,  </a:t>
            </a:r>
            <a:r>
              <a:rPr sz="1050" b="1" spc="5" dirty="0">
                <a:latin typeface="Arial"/>
                <a:cs typeface="Arial"/>
              </a:rPr>
              <a:t>FirstName </a:t>
            </a:r>
            <a:r>
              <a:rPr sz="1050" spc="95" dirty="0">
                <a:latin typeface="Arial"/>
                <a:cs typeface="Arial"/>
              </a:rPr>
              <a:t>varchar(255),  </a:t>
            </a:r>
            <a:r>
              <a:rPr sz="1050" b="1" spc="-50" dirty="0">
                <a:latin typeface="Arial"/>
                <a:cs typeface="Arial"/>
              </a:rPr>
              <a:t>LastName </a:t>
            </a:r>
            <a:r>
              <a:rPr sz="1050" spc="95" dirty="0">
                <a:latin typeface="Arial"/>
                <a:cs typeface="Arial"/>
              </a:rPr>
              <a:t>varchar(255),  </a:t>
            </a:r>
            <a:r>
              <a:rPr sz="1050" b="1" spc="-25" dirty="0">
                <a:latin typeface="Arial"/>
                <a:cs typeface="Arial"/>
              </a:rPr>
              <a:t>Address </a:t>
            </a:r>
            <a:r>
              <a:rPr sz="1050" spc="95" dirty="0">
                <a:latin typeface="Arial"/>
                <a:cs typeface="Arial"/>
              </a:rPr>
              <a:t>varchar(255),  </a:t>
            </a:r>
            <a:r>
              <a:rPr sz="1050" b="1" spc="80" dirty="0">
                <a:latin typeface="Arial"/>
                <a:cs typeface="Arial"/>
              </a:rPr>
              <a:t>City</a:t>
            </a:r>
            <a:r>
              <a:rPr sz="1050" b="1" spc="415" dirty="0">
                <a:latin typeface="Arial"/>
                <a:cs typeface="Arial"/>
              </a:rPr>
              <a:t> </a:t>
            </a:r>
            <a:r>
              <a:rPr sz="1050" spc="80" dirty="0">
                <a:latin typeface="Arial"/>
                <a:cs typeface="Arial"/>
              </a:rPr>
              <a:t>varchar(255)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sz="1050" spc="254" dirty="0">
                <a:latin typeface="Arial"/>
                <a:cs typeface="Arial"/>
              </a:rPr>
              <a:t>);</a:t>
            </a:r>
            <a:endParaRPr sz="10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35231" y="4017207"/>
            <a:ext cx="4399280" cy="277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b="1" spc="35" dirty="0">
                <a:latin typeface="Times New Roman"/>
                <a:cs typeface="Times New Roman"/>
              </a:rPr>
              <a:t>Example </a:t>
            </a:r>
            <a:r>
              <a:rPr sz="1650" b="1" spc="-70" dirty="0">
                <a:latin typeface="Times New Roman"/>
                <a:cs typeface="Times New Roman"/>
              </a:rPr>
              <a:t>2: </a:t>
            </a:r>
            <a:r>
              <a:rPr sz="1650" b="1" spc="-45" dirty="0">
                <a:latin typeface="Times New Roman"/>
                <a:cs typeface="Times New Roman"/>
              </a:rPr>
              <a:t>CREATE TABLE</a:t>
            </a:r>
            <a:r>
              <a:rPr sz="1650" b="1" spc="45" dirty="0">
                <a:latin typeface="Times New Roman"/>
                <a:cs typeface="Times New Roman"/>
              </a:rPr>
              <a:t> </a:t>
            </a:r>
            <a:r>
              <a:rPr sz="1650" b="1" spc="35" dirty="0">
                <a:latin typeface="Times New Roman"/>
                <a:cs typeface="Times New Roman"/>
              </a:rPr>
              <a:t>Client_master_21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35231" y="6334313"/>
            <a:ext cx="1160780" cy="277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b="1" spc="25" dirty="0">
                <a:latin typeface="Times New Roman"/>
                <a:cs typeface="Times New Roman"/>
              </a:rPr>
              <a:t>SQL</a:t>
            </a:r>
            <a:r>
              <a:rPr sz="1650" b="1" spc="-70" dirty="0">
                <a:latin typeface="Times New Roman"/>
                <a:cs typeface="Times New Roman"/>
              </a:rPr>
              <a:t> </a:t>
            </a:r>
            <a:r>
              <a:rPr sz="1650" b="1" spc="45" dirty="0">
                <a:latin typeface="Times New Roman"/>
                <a:cs typeface="Times New Roman"/>
              </a:rPr>
              <a:t>Syntax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019625" y="6668052"/>
            <a:ext cx="392430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b="1" spc="125" dirty="0">
                <a:latin typeface="Arial"/>
                <a:cs typeface="Arial"/>
              </a:rPr>
              <a:t>nul</a:t>
            </a:r>
            <a:r>
              <a:rPr sz="1050" b="1" spc="60" dirty="0">
                <a:latin typeface="Arial"/>
                <a:cs typeface="Arial"/>
              </a:rPr>
              <a:t>l</a:t>
            </a:r>
            <a:r>
              <a:rPr sz="1050" spc="285" dirty="0">
                <a:latin typeface="Arial"/>
                <a:cs typeface="Arial"/>
              </a:rPr>
              <a:t>,</a:t>
            </a:r>
            <a:endParaRPr sz="105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814806" y="6647075"/>
            <a:ext cx="4138295" cy="165608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1050" spc="-135" dirty="0">
                <a:latin typeface="Arial"/>
                <a:cs typeface="Arial"/>
              </a:rPr>
              <a:t>CREATE </a:t>
            </a:r>
            <a:r>
              <a:rPr sz="1050" spc="-90" dirty="0">
                <a:latin typeface="Arial"/>
                <a:cs typeface="Arial"/>
              </a:rPr>
              <a:t>TABLE </a:t>
            </a:r>
            <a:r>
              <a:rPr sz="1050" b="1" spc="65" dirty="0">
                <a:latin typeface="Arial"/>
                <a:cs typeface="Arial"/>
              </a:rPr>
              <a:t>Client_master_21</a:t>
            </a:r>
            <a:r>
              <a:rPr sz="1050" spc="65" dirty="0">
                <a:latin typeface="Arial"/>
                <a:cs typeface="Arial"/>
              </a:rPr>
              <a:t>(client_no </a:t>
            </a:r>
            <a:r>
              <a:rPr sz="1050" spc="85" dirty="0">
                <a:latin typeface="Arial"/>
                <a:cs typeface="Arial"/>
              </a:rPr>
              <a:t>varchar2(6)</a:t>
            </a:r>
            <a:r>
              <a:rPr sz="1050" spc="355" dirty="0">
                <a:latin typeface="Arial"/>
                <a:cs typeface="Arial"/>
              </a:rPr>
              <a:t> </a:t>
            </a:r>
            <a:r>
              <a:rPr sz="1050" b="1" spc="30" dirty="0">
                <a:latin typeface="Arial"/>
                <a:cs typeface="Arial"/>
              </a:rPr>
              <a:t>not</a:t>
            </a:r>
            <a:endParaRPr sz="1050">
              <a:latin typeface="Arial"/>
              <a:cs typeface="Arial"/>
            </a:endParaRPr>
          </a:p>
          <a:p>
            <a:pPr marL="12700" marR="2078989">
              <a:lnSpc>
                <a:spcPct val="113199"/>
              </a:lnSpc>
            </a:pPr>
            <a:r>
              <a:rPr sz="1050" spc="-80" dirty="0">
                <a:latin typeface="Arial"/>
                <a:cs typeface="Arial"/>
              </a:rPr>
              <a:t>name </a:t>
            </a:r>
            <a:r>
              <a:rPr sz="1050" spc="80" dirty="0">
                <a:latin typeface="Arial"/>
                <a:cs typeface="Arial"/>
              </a:rPr>
              <a:t>varchar2(20) </a:t>
            </a:r>
            <a:r>
              <a:rPr sz="1050" b="1" spc="30" dirty="0">
                <a:latin typeface="Arial"/>
                <a:cs typeface="Arial"/>
              </a:rPr>
              <a:t>not </a:t>
            </a:r>
            <a:r>
              <a:rPr sz="1050" b="1" spc="145" dirty="0">
                <a:latin typeface="Arial"/>
                <a:cs typeface="Arial"/>
              </a:rPr>
              <a:t>null</a:t>
            </a:r>
            <a:r>
              <a:rPr sz="1050" spc="145" dirty="0">
                <a:latin typeface="Arial"/>
                <a:cs typeface="Arial"/>
              </a:rPr>
              <a:t>,  </a:t>
            </a:r>
            <a:r>
              <a:rPr sz="1050" spc="35" dirty="0">
                <a:latin typeface="Arial"/>
                <a:cs typeface="Arial"/>
              </a:rPr>
              <a:t>address1 </a:t>
            </a:r>
            <a:r>
              <a:rPr sz="1050" spc="95" dirty="0">
                <a:latin typeface="Arial"/>
                <a:cs typeface="Arial"/>
              </a:rPr>
              <a:t>varchar2(30),  </a:t>
            </a:r>
            <a:r>
              <a:rPr sz="1050" spc="35" dirty="0">
                <a:latin typeface="Arial"/>
                <a:cs typeface="Arial"/>
              </a:rPr>
              <a:t>address2</a:t>
            </a:r>
            <a:r>
              <a:rPr sz="1050" spc="90" dirty="0">
                <a:latin typeface="Arial"/>
                <a:cs typeface="Arial"/>
              </a:rPr>
              <a:t> </a:t>
            </a:r>
            <a:r>
              <a:rPr sz="1050" spc="95" dirty="0">
                <a:latin typeface="Arial"/>
                <a:cs typeface="Arial"/>
              </a:rPr>
              <a:t>varchar2(30),</a:t>
            </a:r>
            <a:endParaRPr sz="1050">
              <a:latin typeface="Arial"/>
              <a:cs typeface="Arial"/>
            </a:endParaRPr>
          </a:p>
          <a:p>
            <a:pPr marL="12700" marR="1932305">
              <a:lnSpc>
                <a:spcPct val="113199"/>
              </a:lnSpc>
            </a:pPr>
            <a:r>
              <a:rPr sz="1050" spc="180" dirty="0">
                <a:latin typeface="Arial"/>
                <a:cs typeface="Arial"/>
              </a:rPr>
              <a:t>city </a:t>
            </a:r>
            <a:r>
              <a:rPr sz="1050" spc="80" dirty="0">
                <a:latin typeface="Arial"/>
                <a:cs typeface="Arial"/>
              </a:rPr>
              <a:t>varchar2(15) </a:t>
            </a:r>
            <a:r>
              <a:rPr sz="1050" b="1" spc="30" dirty="0">
                <a:latin typeface="Arial"/>
                <a:cs typeface="Arial"/>
              </a:rPr>
              <a:t>not </a:t>
            </a:r>
            <a:r>
              <a:rPr sz="1050" b="1" spc="145" dirty="0">
                <a:latin typeface="Arial"/>
                <a:cs typeface="Arial"/>
              </a:rPr>
              <a:t>null</a:t>
            </a:r>
            <a:r>
              <a:rPr sz="1050" spc="145" dirty="0">
                <a:latin typeface="Arial"/>
                <a:cs typeface="Arial"/>
              </a:rPr>
              <a:t>,  </a:t>
            </a:r>
            <a:r>
              <a:rPr sz="1050" spc="50" dirty="0">
                <a:latin typeface="Arial"/>
                <a:cs typeface="Arial"/>
              </a:rPr>
              <a:t>pincode </a:t>
            </a:r>
            <a:r>
              <a:rPr sz="1050" spc="35" dirty="0">
                <a:latin typeface="Arial"/>
                <a:cs typeface="Arial"/>
              </a:rPr>
              <a:t>number(6) </a:t>
            </a:r>
            <a:r>
              <a:rPr sz="1050" b="1" spc="30" dirty="0">
                <a:latin typeface="Arial"/>
                <a:cs typeface="Arial"/>
              </a:rPr>
              <a:t>not </a:t>
            </a:r>
            <a:r>
              <a:rPr sz="1050" b="1" spc="145" dirty="0">
                <a:latin typeface="Arial"/>
                <a:cs typeface="Arial"/>
              </a:rPr>
              <a:t>null</a:t>
            </a:r>
            <a:r>
              <a:rPr sz="1050" spc="145" dirty="0">
                <a:latin typeface="Arial"/>
                <a:cs typeface="Arial"/>
              </a:rPr>
              <a:t>,  </a:t>
            </a:r>
            <a:r>
              <a:rPr sz="1050" spc="120" dirty="0">
                <a:latin typeface="Arial"/>
                <a:cs typeface="Arial"/>
              </a:rPr>
              <a:t>state </a:t>
            </a:r>
            <a:r>
              <a:rPr sz="1050" spc="80" dirty="0">
                <a:latin typeface="Arial"/>
                <a:cs typeface="Arial"/>
              </a:rPr>
              <a:t>varchar2(15) </a:t>
            </a:r>
            <a:r>
              <a:rPr sz="1050" b="1" spc="30" dirty="0">
                <a:latin typeface="Arial"/>
                <a:cs typeface="Arial"/>
              </a:rPr>
              <a:t>not </a:t>
            </a:r>
            <a:r>
              <a:rPr sz="1050" b="1" spc="145" dirty="0">
                <a:latin typeface="Arial"/>
                <a:cs typeface="Arial"/>
              </a:rPr>
              <a:t>null</a:t>
            </a:r>
            <a:r>
              <a:rPr sz="1050" spc="145" dirty="0">
                <a:latin typeface="Arial"/>
                <a:cs typeface="Arial"/>
              </a:rPr>
              <a:t>,  </a:t>
            </a:r>
            <a:r>
              <a:rPr sz="1050" spc="40" dirty="0">
                <a:latin typeface="Arial"/>
                <a:cs typeface="Arial"/>
              </a:rPr>
              <a:t>bal_due </a:t>
            </a:r>
            <a:r>
              <a:rPr sz="1050" spc="50" dirty="0">
                <a:latin typeface="Arial"/>
                <a:cs typeface="Arial"/>
              </a:rPr>
              <a:t>number(10,2) </a:t>
            </a:r>
            <a:r>
              <a:rPr sz="1050" b="1" spc="30" dirty="0">
                <a:latin typeface="Arial"/>
                <a:cs typeface="Arial"/>
              </a:rPr>
              <a:t>not</a:t>
            </a:r>
            <a:r>
              <a:rPr sz="1050" b="1" spc="160" dirty="0">
                <a:latin typeface="Arial"/>
                <a:cs typeface="Arial"/>
              </a:rPr>
              <a:t> </a:t>
            </a:r>
            <a:r>
              <a:rPr sz="1050" b="1" spc="110" dirty="0">
                <a:latin typeface="Arial"/>
                <a:cs typeface="Arial"/>
              </a:rPr>
              <a:t>null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sz="1050" spc="254" dirty="0">
                <a:latin typeface="Arial"/>
                <a:cs typeface="Arial"/>
              </a:rPr>
              <a:t>);</a:t>
            </a:r>
            <a:endParaRPr sz="105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235231" y="8880268"/>
            <a:ext cx="4550410" cy="277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b="1" spc="35" dirty="0">
                <a:latin typeface="Times New Roman"/>
                <a:cs typeface="Times New Roman"/>
              </a:rPr>
              <a:t>Example </a:t>
            </a:r>
            <a:r>
              <a:rPr sz="1650" b="1" spc="-70" dirty="0">
                <a:latin typeface="Times New Roman"/>
                <a:cs typeface="Times New Roman"/>
              </a:rPr>
              <a:t>3: </a:t>
            </a:r>
            <a:r>
              <a:rPr sz="1650" b="1" spc="-45" dirty="0">
                <a:latin typeface="Times New Roman"/>
                <a:cs typeface="Times New Roman"/>
              </a:rPr>
              <a:t>CREATE TABLE</a:t>
            </a:r>
            <a:r>
              <a:rPr sz="1650" b="1" spc="85" dirty="0">
                <a:latin typeface="Times New Roman"/>
                <a:cs typeface="Times New Roman"/>
              </a:rPr>
              <a:t> </a:t>
            </a:r>
            <a:r>
              <a:rPr sz="1650" b="1" spc="20" dirty="0">
                <a:latin typeface="Times New Roman"/>
                <a:cs typeface="Times New Roman"/>
              </a:rPr>
              <a:t>Product_master_21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252698" y="373075"/>
            <a:ext cx="5521325" cy="1221105"/>
          </a:xfrm>
          <a:custGeom>
            <a:avLst/>
            <a:gdLst/>
            <a:ahLst/>
            <a:cxnLst/>
            <a:rect l="l" t="t" r="r" b="b"/>
            <a:pathLst>
              <a:path w="5521325" h="1221105">
                <a:moveTo>
                  <a:pt x="0" y="1187159"/>
                </a:moveTo>
                <a:lnTo>
                  <a:pt x="0" y="33373"/>
                </a:lnTo>
                <a:lnTo>
                  <a:pt x="610" y="26702"/>
                </a:lnTo>
                <a:lnTo>
                  <a:pt x="33373" y="0"/>
                </a:lnTo>
                <a:lnTo>
                  <a:pt x="5487630" y="0"/>
                </a:lnTo>
                <a:lnTo>
                  <a:pt x="5520393" y="26702"/>
                </a:lnTo>
                <a:lnTo>
                  <a:pt x="5521004" y="33373"/>
                </a:lnTo>
                <a:lnTo>
                  <a:pt x="5521004" y="1187159"/>
                </a:lnTo>
                <a:lnTo>
                  <a:pt x="5494286" y="1219923"/>
                </a:lnTo>
                <a:lnTo>
                  <a:pt x="5487630" y="1220532"/>
                </a:lnTo>
                <a:lnTo>
                  <a:pt x="33373" y="1220532"/>
                </a:lnTo>
                <a:lnTo>
                  <a:pt x="610" y="1193829"/>
                </a:lnTo>
                <a:lnTo>
                  <a:pt x="0" y="1187159"/>
                </a:lnTo>
                <a:close/>
              </a:path>
            </a:pathLst>
          </a:custGeom>
          <a:ln w="953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539815" y="437613"/>
            <a:ext cx="638810" cy="88391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8600"/>
              </a:lnSpc>
              <a:spcBef>
                <a:spcPts val="95"/>
              </a:spcBef>
            </a:pPr>
            <a:r>
              <a:rPr sz="950" spc="-85" dirty="0">
                <a:latin typeface="Arial"/>
                <a:cs typeface="Arial"/>
              </a:rPr>
              <a:t>PERSONID  </a:t>
            </a:r>
            <a:r>
              <a:rPr sz="950" spc="-70" dirty="0">
                <a:latin typeface="Arial"/>
                <a:cs typeface="Arial"/>
              </a:rPr>
              <a:t>FIRSTNAME  </a:t>
            </a:r>
            <a:r>
              <a:rPr sz="950" spc="-105" dirty="0">
                <a:latin typeface="Arial"/>
                <a:cs typeface="Arial"/>
              </a:rPr>
              <a:t>LASTNAME  </a:t>
            </a:r>
            <a:r>
              <a:rPr sz="950" spc="-120" dirty="0">
                <a:latin typeface="Arial"/>
                <a:cs typeface="Arial"/>
              </a:rPr>
              <a:t>ADDRESS  </a:t>
            </a:r>
            <a:r>
              <a:rPr sz="950" spc="-5" dirty="0">
                <a:latin typeface="Arial"/>
                <a:cs typeface="Arial"/>
              </a:rPr>
              <a:t>CITY</a:t>
            </a:r>
            <a:endParaRPr sz="95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015671" y="437613"/>
            <a:ext cx="911860" cy="88391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8600"/>
              </a:lnSpc>
              <a:spcBef>
                <a:spcPts val="95"/>
              </a:spcBef>
            </a:pPr>
            <a:r>
              <a:rPr sz="950" spc="-45" dirty="0">
                <a:latin typeface="Arial"/>
                <a:cs typeface="Arial"/>
              </a:rPr>
              <a:t>NUMBER(38)  </a:t>
            </a:r>
            <a:r>
              <a:rPr sz="950" spc="-35" dirty="0">
                <a:latin typeface="Arial"/>
                <a:cs typeface="Arial"/>
              </a:rPr>
              <a:t>VARCHAR2(255)  VARCHAR2(255)  VARCHAR2(255)  VARCHAR2(255)</a:t>
            </a:r>
            <a:endParaRPr sz="95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252698" y="4358878"/>
            <a:ext cx="5521325" cy="1735455"/>
          </a:xfrm>
          <a:custGeom>
            <a:avLst/>
            <a:gdLst/>
            <a:ahLst/>
            <a:cxnLst/>
            <a:rect l="l" t="t" r="r" b="b"/>
            <a:pathLst>
              <a:path w="5521325" h="1735454">
                <a:moveTo>
                  <a:pt x="0" y="1702071"/>
                </a:moveTo>
                <a:lnTo>
                  <a:pt x="0" y="33373"/>
                </a:lnTo>
                <a:lnTo>
                  <a:pt x="610" y="26702"/>
                </a:lnTo>
                <a:lnTo>
                  <a:pt x="33373" y="0"/>
                </a:lnTo>
                <a:lnTo>
                  <a:pt x="5487630" y="0"/>
                </a:lnTo>
                <a:lnTo>
                  <a:pt x="5520393" y="26702"/>
                </a:lnTo>
                <a:lnTo>
                  <a:pt x="5521004" y="33373"/>
                </a:lnTo>
                <a:lnTo>
                  <a:pt x="5521004" y="1702071"/>
                </a:lnTo>
                <a:lnTo>
                  <a:pt x="5494286" y="1734835"/>
                </a:lnTo>
                <a:lnTo>
                  <a:pt x="5487630" y="1735445"/>
                </a:lnTo>
                <a:lnTo>
                  <a:pt x="33373" y="1735445"/>
                </a:lnTo>
                <a:lnTo>
                  <a:pt x="610" y="1708741"/>
                </a:lnTo>
                <a:lnTo>
                  <a:pt x="0" y="1702071"/>
                </a:lnTo>
                <a:close/>
              </a:path>
            </a:pathLst>
          </a:custGeom>
          <a:ln w="953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539815" y="4423416"/>
            <a:ext cx="638810" cy="1398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8600"/>
              </a:lnSpc>
              <a:spcBef>
                <a:spcPts val="95"/>
              </a:spcBef>
            </a:pPr>
            <a:r>
              <a:rPr sz="950" spc="-55" dirty="0">
                <a:latin typeface="Arial"/>
                <a:cs typeface="Arial"/>
              </a:rPr>
              <a:t>CLIENT_NO  </a:t>
            </a:r>
            <a:r>
              <a:rPr sz="950" spc="-150" dirty="0">
                <a:latin typeface="Arial"/>
                <a:cs typeface="Arial"/>
              </a:rPr>
              <a:t>NAME  </a:t>
            </a:r>
            <a:r>
              <a:rPr sz="950" spc="-105" dirty="0">
                <a:latin typeface="Arial"/>
                <a:cs typeface="Arial"/>
              </a:rPr>
              <a:t>ADDRESS1  ADDRESS2  </a:t>
            </a:r>
            <a:r>
              <a:rPr sz="950" spc="-5" dirty="0">
                <a:latin typeface="Arial"/>
                <a:cs typeface="Arial"/>
              </a:rPr>
              <a:t>CITY  </a:t>
            </a:r>
            <a:r>
              <a:rPr sz="950" spc="-85" dirty="0">
                <a:latin typeface="Arial"/>
                <a:cs typeface="Arial"/>
              </a:rPr>
              <a:t>PINCODE  </a:t>
            </a:r>
            <a:r>
              <a:rPr sz="950" spc="-80" dirty="0">
                <a:latin typeface="Arial"/>
                <a:cs typeface="Arial"/>
              </a:rPr>
              <a:t>STATE  </a:t>
            </a:r>
            <a:r>
              <a:rPr sz="950" spc="-85" dirty="0">
                <a:latin typeface="Arial"/>
                <a:cs typeface="Arial"/>
              </a:rPr>
              <a:t>BAL_DUE</a:t>
            </a:r>
            <a:endParaRPr sz="95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402285" y="4423416"/>
            <a:ext cx="1456690" cy="1398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8600"/>
              </a:lnSpc>
              <a:spcBef>
                <a:spcPts val="95"/>
              </a:spcBef>
            </a:pPr>
            <a:r>
              <a:rPr sz="950" spc="-135" dirty="0">
                <a:latin typeface="Arial"/>
                <a:cs typeface="Arial"/>
              </a:rPr>
              <a:t>NOT </a:t>
            </a:r>
            <a:r>
              <a:rPr sz="950" spc="-75" dirty="0">
                <a:latin typeface="Arial"/>
                <a:cs typeface="Arial"/>
              </a:rPr>
              <a:t>NULL </a:t>
            </a:r>
            <a:r>
              <a:rPr sz="950" spc="-40" dirty="0">
                <a:latin typeface="Arial"/>
                <a:cs typeface="Arial"/>
              </a:rPr>
              <a:t>VARCHAR2(6)  </a:t>
            </a:r>
            <a:r>
              <a:rPr sz="950" spc="-135" dirty="0">
                <a:latin typeface="Arial"/>
                <a:cs typeface="Arial"/>
              </a:rPr>
              <a:t>NOT    </a:t>
            </a:r>
            <a:r>
              <a:rPr sz="950" spc="-75" dirty="0">
                <a:latin typeface="Arial"/>
                <a:cs typeface="Arial"/>
              </a:rPr>
              <a:t>NULL </a:t>
            </a:r>
            <a:r>
              <a:rPr sz="950" spc="80" dirty="0">
                <a:latin typeface="Arial"/>
                <a:cs typeface="Arial"/>
              </a:rPr>
              <a:t> </a:t>
            </a:r>
            <a:r>
              <a:rPr sz="950" spc="-40" dirty="0">
                <a:latin typeface="Arial"/>
                <a:cs typeface="Arial"/>
              </a:rPr>
              <a:t>VARCHAR2(20)</a:t>
            </a:r>
            <a:endParaRPr sz="950">
              <a:latin typeface="Arial"/>
              <a:cs typeface="Arial"/>
            </a:endParaRPr>
          </a:p>
          <a:p>
            <a:pPr marL="625475" marR="5080">
              <a:lnSpc>
                <a:spcPct val="118600"/>
              </a:lnSpc>
            </a:pPr>
            <a:r>
              <a:rPr sz="950" spc="-35" dirty="0">
                <a:latin typeface="Arial"/>
                <a:cs typeface="Arial"/>
              </a:rPr>
              <a:t>VARCHAR2(30)  VARCHAR2(30)</a:t>
            </a:r>
            <a:endParaRPr sz="950">
              <a:latin typeface="Arial"/>
              <a:cs typeface="Arial"/>
            </a:endParaRPr>
          </a:p>
          <a:p>
            <a:pPr marL="12700" marR="5080">
              <a:lnSpc>
                <a:spcPct val="118600"/>
              </a:lnSpc>
            </a:pPr>
            <a:r>
              <a:rPr sz="950" spc="-135" dirty="0">
                <a:latin typeface="Arial"/>
                <a:cs typeface="Arial"/>
              </a:rPr>
              <a:t>NOT </a:t>
            </a:r>
            <a:r>
              <a:rPr sz="950" spc="-75" dirty="0">
                <a:latin typeface="Arial"/>
                <a:cs typeface="Arial"/>
              </a:rPr>
              <a:t>NULL </a:t>
            </a:r>
            <a:r>
              <a:rPr sz="950" spc="-40" dirty="0">
                <a:latin typeface="Arial"/>
                <a:cs typeface="Arial"/>
              </a:rPr>
              <a:t>VARCHAR2(15)  </a:t>
            </a:r>
            <a:r>
              <a:rPr sz="950" spc="-135" dirty="0">
                <a:latin typeface="Arial"/>
                <a:cs typeface="Arial"/>
              </a:rPr>
              <a:t>NOT </a:t>
            </a:r>
            <a:r>
              <a:rPr sz="950" spc="-75" dirty="0">
                <a:latin typeface="Arial"/>
                <a:cs typeface="Arial"/>
              </a:rPr>
              <a:t>NULL </a:t>
            </a:r>
            <a:r>
              <a:rPr sz="950" spc="-50" dirty="0">
                <a:latin typeface="Arial"/>
                <a:cs typeface="Arial"/>
              </a:rPr>
              <a:t>NUMBER(6)  </a:t>
            </a:r>
            <a:r>
              <a:rPr sz="950" spc="-135" dirty="0">
                <a:latin typeface="Arial"/>
                <a:cs typeface="Arial"/>
              </a:rPr>
              <a:t>NOT </a:t>
            </a:r>
            <a:r>
              <a:rPr sz="950" spc="-75" dirty="0">
                <a:latin typeface="Arial"/>
                <a:cs typeface="Arial"/>
              </a:rPr>
              <a:t>NULL </a:t>
            </a:r>
            <a:r>
              <a:rPr sz="950" spc="-40" dirty="0">
                <a:latin typeface="Arial"/>
                <a:cs typeface="Arial"/>
              </a:rPr>
              <a:t>VARCHAR2(15)  </a:t>
            </a:r>
            <a:r>
              <a:rPr sz="950" spc="-135" dirty="0">
                <a:latin typeface="Arial"/>
                <a:cs typeface="Arial"/>
              </a:rPr>
              <a:t>NOT    </a:t>
            </a:r>
            <a:r>
              <a:rPr sz="950" spc="-75" dirty="0">
                <a:latin typeface="Arial"/>
                <a:cs typeface="Arial"/>
              </a:rPr>
              <a:t>NULL </a:t>
            </a:r>
            <a:r>
              <a:rPr sz="950" spc="45" dirty="0">
                <a:latin typeface="Arial"/>
                <a:cs typeface="Arial"/>
              </a:rPr>
              <a:t> </a:t>
            </a:r>
            <a:r>
              <a:rPr sz="950" spc="-15" dirty="0">
                <a:latin typeface="Arial"/>
                <a:cs typeface="Arial"/>
              </a:rPr>
              <a:t>NUMBER(10,2)</a:t>
            </a:r>
            <a:endParaRPr sz="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14805" y="2685401"/>
            <a:ext cx="5405755" cy="18415"/>
          </a:xfrm>
          <a:custGeom>
            <a:avLst/>
            <a:gdLst/>
            <a:ahLst/>
            <a:cxnLst/>
            <a:rect l="l" t="t" r="r" b="b"/>
            <a:pathLst>
              <a:path w="5405755" h="18414">
                <a:moveTo>
                  <a:pt x="18948" y="9778"/>
                </a:moveTo>
                <a:lnTo>
                  <a:pt x="0" y="5041"/>
                </a:lnTo>
                <a:lnTo>
                  <a:pt x="5867" y="1676"/>
                </a:lnTo>
                <a:lnTo>
                  <a:pt x="12179" y="0"/>
                </a:lnTo>
                <a:lnTo>
                  <a:pt x="5377840" y="0"/>
                </a:lnTo>
                <a:lnTo>
                  <a:pt x="5385634" y="728"/>
                </a:lnTo>
                <a:lnTo>
                  <a:pt x="5392805" y="2914"/>
                </a:lnTo>
                <a:lnTo>
                  <a:pt x="5399355" y="6557"/>
                </a:lnTo>
                <a:lnTo>
                  <a:pt x="5402819" y="9537"/>
                </a:lnTo>
                <a:lnTo>
                  <a:pt x="18948" y="9537"/>
                </a:lnTo>
                <a:lnTo>
                  <a:pt x="18948" y="9778"/>
                </a:lnTo>
                <a:close/>
              </a:path>
              <a:path w="5405755" h="18414">
                <a:moveTo>
                  <a:pt x="5398541" y="18402"/>
                </a:moveTo>
                <a:lnTo>
                  <a:pt x="5392902" y="12496"/>
                </a:lnTo>
                <a:lnTo>
                  <a:pt x="5386006" y="9537"/>
                </a:lnTo>
                <a:lnTo>
                  <a:pt x="5402819" y="9537"/>
                </a:lnTo>
                <a:lnTo>
                  <a:pt x="5405285" y="11658"/>
                </a:lnTo>
                <a:lnTo>
                  <a:pt x="5398541" y="18402"/>
                </a:lnTo>
                <a:close/>
              </a:path>
            </a:pathLst>
          </a:custGeom>
          <a:solidFill>
            <a:srgbClr val="0FC65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295608" y="2690278"/>
            <a:ext cx="5435600" cy="1969135"/>
            <a:chOff x="1295608" y="2690278"/>
            <a:chExt cx="5435600" cy="1969135"/>
          </a:xfrm>
        </p:grpSpPr>
        <p:sp>
          <p:nvSpPr>
            <p:cNvPr id="4" name="object 4"/>
            <p:cNvSpPr/>
            <p:nvPr/>
          </p:nvSpPr>
          <p:spPr>
            <a:xfrm>
              <a:off x="1314805" y="2696590"/>
              <a:ext cx="5416550" cy="1962785"/>
            </a:xfrm>
            <a:custGeom>
              <a:avLst/>
              <a:gdLst/>
              <a:ahLst/>
              <a:cxnLst/>
              <a:rect l="l" t="t" r="r" b="b"/>
              <a:pathLst>
                <a:path w="5416550" h="1962785">
                  <a:moveTo>
                    <a:pt x="5415978" y="26936"/>
                  </a:moveTo>
                  <a:lnTo>
                    <a:pt x="5415280" y="19354"/>
                  </a:lnTo>
                  <a:lnTo>
                    <a:pt x="5413184" y="12331"/>
                  </a:lnTo>
                  <a:lnTo>
                    <a:pt x="5409692" y="5867"/>
                  </a:lnTo>
                  <a:lnTo>
                    <a:pt x="5404815" y="0"/>
                  </a:lnTo>
                  <a:lnTo>
                    <a:pt x="5398071" y="6743"/>
                  </a:lnTo>
                  <a:lnTo>
                    <a:pt x="5403647" y="12319"/>
                  </a:lnTo>
                  <a:lnTo>
                    <a:pt x="5406453" y="19062"/>
                  </a:lnTo>
                  <a:lnTo>
                    <a:pt x="5406453" y="1932419"/>
                  </a:lnTo>
                  <a:lnTo>
                    <a:pt x="5403659" y="1939150"/>
                  </a:lnTo>
                  <a:lnTo>
                    <a:pt x="5398541" y="1944268"/>
                  </a:lnTo>
                  <a:lnTo>
                    <a:pt x="5398287" y="1944522"/>
                  </a:lnTo>
                  <a:lnTo>
                    <a:pt x="5398071" y="1944738"/>
                  </a:lnTo>
                  <a:lnTo>
                    <a:pt x="5392915" y="1950173"/>
                  </a:lnTo>
                  <a:lnTo>
                    <a:pt x="5386006" y="1953120"/>
                  </a:lnTo>
                  <a:lnTo>
                    <a:pt x="18948" y="1953120"/>
                  </a:lnTo>
                  <a:lnTo>
                    <a:pt x="18948" y="1952879"/>
                  </a:lnTo>
                  <a:lnTo>
                    <a:pt x="0" y="1957616"/>
                  </a:lnTo>
                  <a:lnTo>
                    <a:pt x="5867" y="1960981"/>
                  </a:lnTo>
                  <a:lnTo>
                    <a:pt x="12065" y="1962619"/>
                  </a:lnTo>
                  <a:lnTo>
                    <a:pt x="5378145" y="1962619"/>
                  </a:lnTo>
                  <a:lnTo>
                    <a:pt x="5385625" y="1961921"/>
                  </a:lnTo>
                  <a:lnTo>
                    <a:pt x="5392801" y="1959737"/>
                  </a:lnTo>
                  <a:lnTo>
                    <a:pt x="5399354" y="1956092"/>
                  </a:lnTo>
                  <a:lnTo>
                    <a:pt x="5402808" y="1953120"/>
                  </a:lnTo>
                  <a:lnTo>
                    <a:pt x="5404764" y="1951443"/>
                  </a:lnTo>
                  <a:lnTo>
                    <a:pt x="5405044" y="1951215"/>
                  </a:lnTo>
                  <a:lnTo>
                    <a:pt x="5405285" y="1950999"/>
                  </a:lnTo>
                  <a:lnTo>
                    <a:pt x="5409692" y="1945601"/>
                  </a:lnTo>
                  <a:lnTo>
                    <a:pt x="5413184" y="1939163"/>
                  </a:lnTo>
                  <a:lnTo>
                    <a:pt x="5415280" y="1932127"/>
                  </a:lnTo>
                  <a:lnTo>
                    <a:pt x="5415978" y="1924545"/>
                  </a:lnTo>
                  <a:lnTo>
                    <a:pt x="5415978" y="26936"/>
                  </a:lnTo>
                  <a:close/>
                </a:path>
              </a:pathLst>
            </a:custGeom>
            <a:solidFill>
              <a:srgbClr val="0FC6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295608" y="2690278"/>
              <a:ext cx="38735" cy="1964689"/>
            </a:xfrm>
            <a:custGeom>
              <a:avLst/>
              <a:gdLst/>
              <a:ahLst/>
              <a:cxnLst/>
              <a:rect l="l" t="t" r="r" b="b"/>
              <a:pathLst>
                <a:path w="38734" h="1964689">
                  <a:moveTo>
                    <a:pt x="19489" y="1964080"/>
                  </a:moveTo>
                  <a:lnTo>
                    <a:pt x="10962" y="1957908"/>
                  </a:lnTo>
                  <a:lnTo>
                    <a:pt x="4870" y="1950307"/>
                  </a:lnTo>
                  <a:lnTo>
                    <a:pt x="1213" y="1941277"/>
                  </a:lnTo>
                  <a:lnTo>
                    <a:pt x="0" y="1930862"/>
                  </a:lnTo>
                  <a:lnTo>
                    <a:pt x="0" y="33230"/>
                  </a:lnTo>
                  <a:lnTo>
                    <a:pt x="1213" y="22813"/>
                  </a:lnTo>
                  <a:lnTo>
                    <a:pt x="4870" y="13779"/>
                  </a:lnTo>
                  <a:lnTo>
                    <a:pt x="10962" y="6174"/>
                  </a:lnTo>
                  <a:lnTo>
                    <a:pt x="19489" y="0"/>
                  </a:lnTo>
                  <a:lnTo>
                    <a:pt x="38145" y="4660"/>
                  </a:lnTo>
                  <a:lnTo>
                    <a:pt x="38145" y="1959419"/>
                  </a:lnTo>
                  <a:lnTo>
                    <a:pt x="19489" y="1964080"/>
                  </a:lnTo>
                  <a:close/>
                </a:path>
              </a:pathLst>
            </a:custGeom>
            <a:solidFill>
              <a:srgbClr val="C4C5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235231" y="2348470"/>
            <a:ext cx="1160780" cy="277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b="1" spc="25" dirty="0">
                <a:latin typeface="Times New Roman"/>
                <a:cs typeface="Times New Roman"/>
              </a:rPr>
              <a:t>SQL</a:t>
            </a:r>
            <a:r>
              <a:rPr sz="1650" b="1" spc="-70" dirty="0">
                <a:latin typeface="Times New Roman"/>
                <a:cs typeface="Times New Roman"/>
              </a:rPr>
              <a:t> </a:t>
            </a:r>
            <a:r>
              <a:rPr sz="1650" b="1" spc="45" dirty="0">
                <a:latin typeface="Times New Roman"/>
                <a:cs typeface="Times New Roman"/>
              </a:rPr>
              <a:t>Syntax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14879" y="2682210"/>
            <a:ext cx="4064635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-135" dirty="0">
                <a:latin typeface="Arial"/>
                <a:cs typeface="Arial"/>
              </a:rPr>
              <a:t>CREATE </a:t>
            </a:r>
            <a:r>
              <a:rPr sz="1050" spc="-90" dirty="0">
                <a:latin typeface="Arial"/>
                <a:cs typeface="Arial"/>
              </a:rPr>
              <a:t>TABLE </a:t>
            </a:r>
            <a:r>
              <a:rPr sz="1050" b="1" spc="15" dirty="0">
                <a:latin typeface="Arial"/>
                <a:cs typeface="Arial"/>
              </a:rPr>
              <a:t>Product_master_21</a:t>
            </a:r>
            <a:r>
              <a:rPr sz="1050" spc="15" dirty="0">
                <a:latin typeface="Arial"/>
                <a:cs typeface="Arial"/>
              </a:rPr>
              <a:t>( </a:t>
            </a:r>
            <a:r>
              <a:rPr sz="1050" spc="50" dirty="0">
                <a:latin typeface="Arial"/>
                <a:cs typeface="Arial"/>
              </a:rPr>
              <a:t>product_no</a:t>
            </a:r>
            <a:r>
              <a:rPr sz="1050" spc="114" dirty="0">
                <a:latin typeface="Arial"/>
                <a:cs typeface="Arial"/>
              </a:rPr>
              <a:t> </a:t>
            </a:r>
            <a:r>
              <a:rPr sz="1050" spc="85" dirty="0">
                <a:latin typeface="Arial"/>
                <a:cs typeface="Arial"/>
              </a:rPr>
              <a:t>varchar2(6)</a:t>
            </a:r>
            <a:endParaRPr sz="10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946316" y="2682210"/>
            <a:ext cx="704850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b="1" spc="30" dirty="0">
                <a:latin typeface="Arial"/>
                <a:cs typeface="Arial"/>
              </a:rPr>
              <a:t>not </a:t>
            </a:r>
            <a:r>
              <a:rPr sz="1050" b="1" spc="145" dirty="0">
                <a:latin typeface="Arial"/>
                <a:cs typeface="Arial"/>
              </a:rPr>
              <a:t>null</a:t>
            </a:r>
            <a:r>
              <a:rPr sz="1050" spc="145" dirty="0">
                <a:latin typeface="Arial"/>
                <a:cs typeface="Arial"/>
              </a:rPr>
              <a:t>,</a:t>
            </a:r>
            <a:endParaRPr sz="10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14879" y="2842405"/>
            <a:ext cx="2724150" cy="7505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3199"/>
              </a:lnSpc>
              <a:spcBef>
                <a:spcPts val="100"/>
              </a:spcBef>
            </a:pPr>
            <a:r>
              <a:rPr sz="1050" spc="114" dirty="0">
                <a:latin typeface="Arial"/>
                <a:cs typeface="Arial"/>
              </a:rPr>
              <a:t>description </a:t>
            </a:r>
            <a:r>
              <a:rPr sz="1050" spc="80" dirty="0">
                <a:latin typeface="Arial"/>
                <a:cs typeface="Arial"/>
              </a:rPr>
              <a:t>varchar2(15) </a:t>
            </a:r>
            <a:r>
              <a:rPr sz="1050" b="1" spc="30" dirty="0">
                <a:latin typeface="Arial"/>
                <a:cs typeface="Arial"/>
              </a:rPr>
              <a:t>not </a:t>
            </a:r>
            <a:r>
              <a:rPr sz="1050" b="1" spc="145" dirty="0">
                <a:latin typeface="Arial"/>
                <a:cs typeface="Arial"/>
              </a:rPr>
              <a:t>null</a:t>
            </a:r>
            <a:r>
              <a:rPr sz="1050" spc="145" dirty="0">
                <a:latin typeface="Arial"/>
                <a:cs typeface="Arial"/>
              </a:rPr>
              <a:t>,  </a:t>
            </a:r>
            <a:r>
              <a:rPr sz="1050" spc="114" dirty="0">
                <a:latin typeface="Arial"/>
                <a:cs typeface="Arial"/>
              </a:rPr>
              <a:t>profit_percent </a:t>
            </a:r>
            <a:r>
              <a:rPr sz="1050" spc="55" dirty="0">
                <a:latin typeface="Arial"/>
                <a:cs typeface="Arial"/>
              </a:rPr>
              <a:t>number(4,2) </a:t>
            </a:r>
            <a:r>
              <a:rPr sz="1050" b="1" spc="30" dirty="0">
                <a:latin typeface="Arial"/>
                <a:cs typeface="Arial"/>
              </a:rPr>
              <a:t>not </a:t>
            </a:r>
            <a:r>
              <a:rPr sz="1050" b="1" spc="145" dirty="0">
                <a:latin typeface="Arial"/>
                <a:cs typeface="Arial"/>
              </a:rPr>
              <a:t>null</a:t>
            </a:r>
            <a:r>
              <a:rPr sz="1050" spc="145" dirty="0">
                <a:latin typeface="Arial"/>
                <a:cs typeface="Arial"/>
              </a:rPr>
              <a:t>,  </a:t>
            </a:r>
            <a:r>
              <a:rPr sz="1050" spc="45" dirty="0">
                <a:latin typeface="Arial"/>
                <a:cs typeface="Arial"/>
              </a:rPr>
              <a:t>unit_measure </a:t>
            </a:r>
            <a:r>
              <a:rPr sz="1050" spc="80" dirty="0">
                <a:latin typeface="Arial"/>
                <a:cs typeface="Arial"/>
              </a:rPr>
              <a:t>varchar2(10) </a:t>
            </a:r>
            <a:r>
              <a:rPr sz="1050" b="1" spc="30" dirty="0">
                <a:latin typeface="Arial"/>
                <a:cs typeface="Arial"/>
              </a:rPr>
              <a:t>not </a:t>
            </a:r>
            <a:r>
              <a:rPr sz="1050" b="1" spc="145" dirty="0">
                <a:latin typeface="Arial"/>
                <a:cs typeface="Arial"/>
              </a:rPr>
              <a:t>null</a:t>
            </a:r>
            <a:r>
              <a:rPr sz="1050" spc="145" dirty="0">
                <a:latin typeface="Arial"/>
                <a:cs typeface="Arial"/>
              </a:rPr>
              <a:t>,  </a:t>
            </a:r>
            <a:r>
              <a:rPr sz="1050" spc="25" dirty="0">
                <a:latin typeface="Arial"/>
                <a:cs typeface="Arial"/>
              </a:rPr>
              <a:t>qty_on_hand </a:t>
            </a:r>
            <a:r>
              <a:rPr sz="1050" spc="35" dirty="0">
                <a:latin typeface="Arial"/>
                <a:cs typeface="Arial"/>
              </a:rPr>
              <a:t>number(8) </a:t>
            </a:r>
            <a:r>
              <a:rPr sz="1050" b="1" spc="30" dirty="0">
                <a:latin typeface="Arial"/>
                <a:cs typeface="Arial"/>
              </a:rPr>
              <a:t>not</a:t>
            </a:r>
            <a:r>
              <a:rPr sz="1050" b="1" spc="245" dirty="0">
                <a:latin typeface="Arial"/>
                <a:cs typeface="Arial"/>
              </a:rPr>
              <a:t> </a:t>
            </a:r>
            <a:r>
              <a:rPr sz="1050" b="1" spc="145" dirty="0">
                <a:latin typeface="Arial"/>
                <a:cs typeface="Arial"/>
              </a:rPr>
              <a:t>null</a:t>
            </a:r>
            <a:r>
              <a:rPr sz="1050" spc="145" dirty="0">
                <a:latin typeface="Arial"/>
                <a:cs typeface="Arial"/>
              </a:rPr>
              <a:t>,</a:t>
            </a:r>
            <a:endParaRPr sz="10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641313" y="3567096"/>
            <a:ext cx="1604010" cy="568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3199"/>
              </a:lnSpc>
              <a:spcBef>
                <a:spcPts val="100"/>
              </a:spcBef>
            </a:pPr>
            <a:r>
              <a:rPr sz="1050" spc="35" dirty="0">
                <a:latin typeface="Arial"/>
                <a:cs typeface="Arial"/>
              </a:rPr>
              <a:t>number(8) </a:t>
            </a:r>
            <a:r>
              <a:rPr sz="1050" b="1" spc="30" dirty="0">
                <a:latin typeface="Arial"/>
                <a:cs typeface="Arial"/>
              </a:rPr>
              <a:t>not </a:t>
            </a:r>
            <a:r>
              <a:rPr sz="1050" b="1" spc="145" dirty="0">
                <a:latin typeface="Arial"/>
                <a:cs typeface="Arial"/>
              </a:rPr>
              <a:t>null</a:t>
            </a:r>
            <a:r>
              <a:rPr sz="1050" spc="145" dirty="0">
                <a:latin typeface="Arial"/>
                <a:cs typeface="Arial"/>
              </a:rPr>
              <a:t>,  </a:t>
            </a:r>
            <a:r>
              <a:rPr sz="1050" spc="55" dirty="0">
                <a:latin typeface="Arial"/>
                <a:cs typeface="Arial"/>
              </a:rPr>
              <a:t>number(8,2) </a:t>
            </a:r>
            <a:r>
              <a:rPr sz="1050" b="1" spc="30" dirty="0">
                <a:latin typeface="Arial"/>
                <a:cs typeface="Arial"/>
              </a:rPr>
              <a:t>not </a:t>
            </a:r>
            <a:r>
              <a:rPr sz="1050" b="1" spc="145" dirty="0">
                <a:latin typeface="Arial"/>
                <a:cs typeface="Arial"/>
              </a:rPr>
              <a:t>null</a:t>
            </a:r>
            <a:r>
              <a:rPr sz="1050" spc="145" dirty="0">
                <a:latin typeface="Arial"/>
                <a:cs typeface="Arial"/>
              </a:rPr>
              <a:t>,  </a:t>
            </a:r>
            <a:r>
              <a:rPr sz="1050" spc="55" dirty="0">
                <a:latin typeface="Arial"/>
                <a:cs typeface="Arial"/>
              </a:rPr>
              <a:t>number(8,2) </a:t>
            </a:r>
            <a:r>
              <a:rPr sz="1050" b="1" spc="30" dirty="0">
                <a:latin typeface="Arial"/>
                <a:cs typeface="Arial"/>
              </a:rPr>
              <a:t>not</a:t>
            </a:r>
            <a:r>
              <a:rPr sz="1050" b="1" spc="85" dirty="0">
                <a:latin typeface="Arial"/>
                <a:cs typeface="Arial"/>
              </a:rPr>
              <a:t> </a:t>
            </a:r>
            <a:r>
              <a:rPr sz="1050" b="1" spc="110" dirty="0">
                <a:latin typeface="Arial"/>
                <a:cs typeface="Arial"/>
              </a:rPr>
              <a:t>null</a:t>
            </a:r>
            <a:endParaRPr sz="10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814806" y="3567096"/>
            <a:ext cx="759460" cy="7505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3199"/>
              </a:lnSpc>
              <a:spcBef>
                <a:spcPts val="100"/>
              </a:spcBef>
            </a:pPr>
            <a:r>
              <a:rPr sz="1050" spc="90" dirty="0">
                <a:latin typeface="Arial"/>
                <a:cs typeface="Arial"/>
              </a:rPr>
              <a:t>recode_lvl  </a:t>
            </a:r>
            <a:r>
              <a:rPr sz="1050" spc="125" dirty="0">
                <a:latin typeface="Arial"/>
                <a:cs typeface="Arial"/>
              </a:rPr>
              <a:t>sell_price  </a:t>
            </a:r>
            <a:r>
              <a:rPr sz="1050" spc="95" dirty="0">
                <a:latin typeface="Arial"/>
                <a:cs typeface="Arial"/>
              </a:rPr>
              <a:t>cost_price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sz="1050" spc="254" dirty="0">
                <a:latin typeface="Arial"/>
                <a:cs typeface="Arial"/>
              </a:rPr>
              <a:t>);</a:t>
            </a:r>
            <a:endParaRPr sz="10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35231" y="4894426"/>
            <a:ext cx="4725670" cy="277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b="1" spc="35" dirty="0">
                <a:latin typeface="Times New Roman"/>
                <a:cs typeface="Times New Roman"/>
              </a:rPr>
              <a:t>Example </a:t>
            </a:r>
            <a:r>
              <a:rPr sz="1650" b="1" spc="-70" dirty="0">
                <a:latin typeface="Times New Roman"/>
                <a:cs typeface="Times New Roman"/>
              </a:rPr>
              <a:t>4: </a:t>
            </a:r>
            <a:r>
              <a:rPr sz="1650" b="1" spc="-45" dirty="0">
                <a:latin typeface="Times New Roman"/>
                <a:cs typeface="Times New Roman"/>
              </a:rPr>
              <a:t>CREATE TABLE</a:t>
            </a:r>
            <a:r>
              <a:rPr sz="1650" b="1" spc="70" dirty="0">
                <a:latin typeface="Times New Roman"/>
                <a:cs typeface="Times New Roman"/>
              </a:rPr>
              <a:t> </a:t>
            </a:r>
            <a:r>
              <a:rPr sz="1650" b="1" spc="40" dirty="0">
                <a:latin typeface="Times New Roman"/>
                <a:cs typeface="Times New Roman"/>
              </a:rPr>
              <a:t>Salesman_master_21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35231" y="7554807"/>
            <a:ext cx="1160780" cy="277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b="1" spc="25" dirty="0">
                <a:latin typeface="Times New Roman"/>
                <a:cs typeface="Times New Roman"/>
              </a:rPr>
              <a:t>SQL</a:t>
            </a:r>
            <a:r>
              <a:rPr sz="1650" b="1" spc="-70" dirty="0">
                <a:latin typeface="Times New Roman"/>
                <a:cs typeface="Times New Roman"/>
              </a:rPr>
              <a:t> </a:t>
            </a:r>
            <a:r>
              <a:rPr sz="1650" b="1" spc="45" dirty="0">
                <a:latin typeface="Times New Roman"/>
                <a:cs typeface="Times New Roman"/>
              </a:rPr>
              <a:t>Syntax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252698" y="373036"/>
            <a:ext cx="5521325" cy="1735455"/>
          </a:xfrm>
          <a:custGeom>
            <a:avLst/>
            <a:gdLst/>
            <a:ahLst/>
            <a:cxnLst/>
            <a:rect l="l" t="t" r="r" b="b"/>
            <a:pathLst>
              <a:path w="5521325" h="1735455">
                <a:moveTo>
                  <a:pt x="0" y="1702071"/>
                </a:moveTo>
                <a:lnTo>
                  <a:pt x="0" y="33373"/>
                </a:lnTo>
                <a:lnTo>
                  <a:pt x="610" y="26702"/>
                </a:lnTo>
                <a:lnTo>
                  <a:pt x="33373" y="0"/>
                </a:lnTo>
                <a:lnTo>
                  <a:pt x="5487630" y="0"/>
                </a:lnTo>
                <a:lnTo>
                  <a:pt x="5520393" y="26702"/>
                </a:lnTo>
                <a:lnTo>
                  <a:pt x="5521004" y="33373"/>
                </a:lnTo>
                <a:lnTo>
                  <a:pt x="5521004" y="1702071"/>
                </a:lnTo>
                <a:lnTo>
                  <a:pt x="5494286" y="1734835"/>
                </a:lnTo>
                <a:lnTo>
                  <a:pt x="5487630" y="1735445"/>
                </a:lnTo>
                <a:lnTo>
                  <a:pt x="33373" y="1735445"/>
                </a:lnTo>
                <a:lnTo>
                  <a:pt x="610" y="1708741"/>
                </a:lnTo>
                <a:lnTo>
                  <a:pt x="0" y="1702071"/>
                </a:lnTo>
                <a:close/>
              </a:path>
            </a:pathLst>
          </a:custGeom>
          <a:ln w="953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539815" y="437573"/>
            <a:ext cx="979805" cy="1398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8600"/>
              </a:lnSpc>
              <a:spcBef>
                <a:spcPts val="95"/>
              </a:spcBef>
            </a:pPr>
            <a:r>
              <a:rPr sz="950" spc="-130" dirty="0">
                <a:latin typeface="Arial"/>
                <a:cs typeface="Arial"/>
              </a:rPr>
              <a:t>PRODUCT_NO  </a:t>
            </a:r>
            <a:r>
              <a:rPr sz="950" spc="-55" dirty="0">
                <a:latin typeface="Arial"/>
                <a:cs typeface="Arial"/>
              </a:rPr>
              <a:t>DESCRIPTION  </a:t>
            </a:r>
            <a:r>
              <a:rPr sz="950" spc="-70" dirty="0">
                <a:latin typeface="Arial"/>
                <a:cs typeface="Arial"/>
              </a:rPr>
              <a:t>PROFIT_PERCENT  </a:t>
            </a:r>
            <a:r>
              <a:rPr sz="950" spc="-85" dirty="0">
                <a:latin typeface="Arial"/>
                <a:cs typeface="Arial"/>
              </a:rPr>
              <a:t>UNIT_MEASURE  </a:t>
            </a:r>
            <a:r>
              <a:rPr sz="950" spc="-114" dirty="0">
                <a:latin typeface="Arial"/>
                <a:cs typeface="Arial"/>
              </a:rPr>
              <a:t>QTY_ON_HAND  </a:t>
            </a:r>
            <a:r>
              <a:rPr sz="950" spc="-95" dirty="0">
                <a:latin typeface="Arial"/>
                <a:cs typeface="Arial"/>
              </a:rPr>
              <a:t>RECODE_LVL  </a:t>
            </a:r>
            <a:r>
              <a:rPr sz="950" spc="-40" dirty="0">
                <a:latin typeface="Arial"/>
                <a:cs typeface="Arial"/>
              </a:rPr>
              <a:t>SELL_PRICE  </a:t>
            </a:r>
            <a:r>
              <a:rPr sz="950" spc="-75" dirty="0">
                <a:latin typeface="Arial"/>
                <a:cs typeface="Arial"/>
              </a:rPr>
              <a:t>COST_PRICE</a:t>
            </a:r>
            <a:endParaRPr sz="95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402285" y="437573"/>
            <a:ext cx="1456690" cy="1398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8600"/>
              </a:lnSpc>
              <a:spcBef>
                <a:spcPts val="95"/>
              </a:spcBef>
            </a:pPr>
            <a:r>
              <a:rPr sz="950" spc="-135" dirty="0">
                <a:latin typeface="Arial"/>
                <a:cs typeface="Arial"/>
              </a:rPr>
              <a:t>NOT </a:t>
            </a:r>
            <a:r>
              <a:rPr sz="950" spc="-75" dirty="0">
                <a:latin typeface="Arial"/>
                <a:cs typeface="Arial"/>
              </a:rPr>
              <a:t>NULL </a:t>
            </a:r>
            <a:r>
              <a:rPr sz="950" spc="-40" dirty="0">
                <a:latin typeface="Arial"/>
                <a:cs typeface="Arial"/>
              </a:rPr>
              <a:t>VARCHAR2(6)  </a:t>
            </a:r>
            <a:r>
              <a:rPr sz="950" spc="-135" dirty="0">
                <a:latin typeface="Arial"/>
                <a:cs typeface="Arial"/>
              </a:rPr>
              <a:t>NOT </a:t>
            </a:r>
            <a:r>
              <a:rPr sz="950" spc="-75" dirty="0">
                <a:latin typeface="Arial"/>
                <a:cs typeface="Arial"/>
              </a:rPr>
              <a:t>NULL </a:t>
            </a:r>
            <a:r>
              <a:rPr sz="950" spc="-40" dirty="0">
                <a:latin typeface="Arial"/>
                <a:cs typeface="Arial"/>
              </a:rPr>
              <a:t>VARCHAR2(15)  </a:t>
            </a:r>
            <a:r>
              <a:rPr sz="950" spc="-135" dirty="0">
                <a:latin typeface="Arial"/>
                <a:cs typeface="Arial"/>
              </a:rPr>
              <a:t>NOT </a:t>
            </a:r>
            <a:r>
              <a:rPr sz="950" spc="-75" dirty="0">
                <a:latin typeface="Arial"/>
                <a:cs typeface="Arial"/>
              </a:rPr>
              <a:t>NULL </a:t>
            </a:r>
            <a:r>
              <a:rPr sz="950" spc="-20" dirty="0">
                <a:latin typeface="Arial"/>
                <a:cs typeface="Arial"/>
              </a:rPr>
              <a:t>NUMBER(4,2)  </a:t>
            </a:r>
            <a:r>
              <a:rPr sz="950" spc="-135" dirty="0">
                <a:latin typeface="Arial"/>
                <a:cs typeface="Arial"/>
              </a:rPr>
              <a:t>NOT </a:t>
            </a:r>
            <a:r>
              <a:rPr sz="950" spc="-75" dirty="0">
                <a:latin typeface="Arial"/>
                <a:cs typeface="Arial"/>
              </a:rPr>
              <a:t>NULL </a:t>
            </a:r>
            <a:r>
              <a:rPr sz="950" spc="-40" dirty="0">
                <a:latin typeface="Arial"/>
                <a:cs typeface="Arial"/>
              </a:rPr>
              <a:t>VARCHAR2(10)  </a:t>
            </a:r>
            <a:r>
              <a:rPr sz="950" spc="-135" dirty="0">
                <a:latin typeface="Arial"/>
                <a:cs typeface="Arial"/>
              </a:rPr>
              <a:t>NOT </a:t>
            </a:r>
            <a:r>
              <a:rPr sz="950" spc="-75" dirty="0">
                <a:latin typeface="Arial"/>
                <a:cs typeface="Arial"/>
              </a:rPr>
              <a:t>NULL </a:t>
            </a:r>
            <a:r>
              <a:rPr sz="950" spc="-50" dirty="0">
                <a:latin typeface="Arial"/>
                <a:cs typeface="Arial"/>
              </a:rPr>
              <a:t>NUMBER(8)  </a:t>
            </a:r>
            <a:r>
              <a:rPr sz="950" spc="-135" dirty="0">
                <a:latin typeface="Arial"/>
                <a:cs typeface="Arial"/>
              </a:rPr>
              <a:t>NOT </a:t>
            </a:r>
            <a:r>
              <a:rPr sz="950" spc="-75" dirty="0">
                <a:latin typeface="Arial"/>
                <a:cs typeface="Arial"/>
              </a:rPr>
              <a:t>NULL </a:t>
            </a:r>
            <a:r>
              <a:rPr sz="950" spc="-50" dirty="0">
                <a:latin typeface="Arial"/>
                <a:cs typeface="Arial"/>
              </a:rPr>
              <a:t>NUMBER(8)  </a:t>
            </a:r>
            <a:r>
              <a:rPr sz="950" spc="-135" dirty="0">
                <a:latin typeface="Arial"/>
                <a:cs typeface="Arial"/>
              </a:rPr>
              <a:t>NOT </a:t>
            </a:r>
            <a:r>
              <a:rPr sz="950" spc="-75" dirty="0">
                <a:latin typeface="Arial"/>
                <a:cs typeface="Arial"/>
              </a:rPr>
              <a:t>NULL </a:t>
            </a:r>
            <a:r>
              <a:rPr sz="950" spc="-20" dirty="0">
                <a:latin typeface="Arial"/>
                <a:cs typeface="Arial"/>
              </a:rPr>
              <a:t>NUMBER(8,2)  </a:t>
            </a:r>
            <a:r>
              <a:rPr sz="950" spc="-135" dirty="0">
                <a:latin typeface="Arial"/>
                <a:cs typeface="Arial"/>
              </a:rPr>
              <a:t>NOT </a:t>
            </a:r>
            <a:r>
              <a:rPr sz="950" spc="-75" dirty="0">
                <a:latin typeface="Arial"/>
                <a:cs typeface="Arial"/>
              </a:rPr>
              <a:t>NULL</a:t>
            </a:r>
            <a:r>
              <a:rPr sz="950" spc="80" dirty="0">
                <a:latin typeface="Arial"/>
                <a:cs typeface="Arial"/>
              </a:rPr>
              <a:t> </a:t>
            </a:r>
            <a:r>
              <a:rPr sz="950" spc="-20" dirty="0">
                <a:latin typeface="Arial"/>
                <a:cs typeface="Arial"/>
              </a:rPr>
              <a:t>NUMBER(8,2)</a:t>
            </a:r>
            <a:endParaRPr sz="95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252698" y="5236097"/>
            <a:ext cx="5521325" cy="2078989"/>
          </a:xfrm>
          <a:custGeom>
            <a:avLst/>
            <a:gdLst/>
            <a:ahLst/>
            <a:cxnLst/>
            <a:rect l="l" t="t" r="r" b="b"/>
            <a:pathLst>
              <a:path w="5521325" h="2078990">
                <a:moveTo>
                  <a:pt x="0" y="2045346"/>
                </a:moveTo>
                <a:lnTo>
                  <a:pt x="0" y="33373"/>
                </a:lnTo>
                <a:lnTo>
                  <a:pt x="610" y="26702"/>
                </a:lnTo>
                <a:lnTo>
                  <a:pt x="33373" y="0"/>
                </a:lnTo>
                <a:lnTo>
                  <a:pt x="5487630" y="0"/>
                </a:lnTo>
                <a:lnTo>
                  <a:pt x="5520393" y="26702"/>
                </a:lnTo>
                <a:lnTo>
                  <a:pt x="5521004" y="33373"/>
                </a:lnTo>
                <a:lnTo>
                  <a:pt x="5521004" y="2045346"/>
                </a:lnTo>
                <a:lnTo>
                  <a:pt x="5494286" y="2078110"/>
                </a:lnTo>
                <a:lnTo>
                  <a:pt x="5487630" y="2078720"/>
                </a:lnTo>
                <a:lnTo>
                  <a:pt x="33373" y="2078720"/>
                </a:lnTo>
                <a:lnTo>
                  <a:pt x="610" y="2052016"/>
                </a:lnTo>
                <a:lnTo>
                  <a:pt x="0" y="2045346"/>
                </a:lnTo>
                <a:close/>
              </a:path>
            </a:pathLst>
          </a:custGeom>
          <a:ln w="953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1384457" y="5368118"/>
          <a:ext cx="4357370" cy="18408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062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68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09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39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7798">
                <a:tc>
                  <a:txBody>
                    <a:bodyPr/>
                    <a:lstStyle/>
                    <a:p>
                      <a:pPr marL="31750">
                        <a:lnSpc>
                          <a:spcPts val="915"/>
                        </a:lnSpc>
                      </a:pPr>
                      <a:r>
                        <a:rPr sz="950" spc="-114" dirty="0">
                          <a:latin typeface="Arial"/>
                          <a:cs typeface="Arial"/>
                        </a:rPr>
                        <a:t>SALESMAN_NO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ts val="915"/>
                        </a:lnSpc>
                      </a:pPr>
                      <a:r>
                        <a:rPr sz="950" spc="-40" dirty="0">
                          <a:latin typeface="Arial"/>
                          <a:cs typeface="Arial"/>
                        </a:rPr>
                        <a:t>VARCHAR2(6)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1637">
                <a:tc>
                  <a:txBody>
                    <a:bodyPr/>
                    <a:lstStyle/>
                    <a:p>
                      <a:pPr marL="31750">
                        <a:lnSpc>
                          <a:spcPts val="1105"/>
                        </a:lnSpc>
                      </a:pPr>
                      <a:r>
                        <a:rPr sz="950" spc="-114" dirty="0">
                          <a:latin typeface="Arial"/>
                          <a:cs typeface="Arial"/>
                        </a:rPr>
                        <a:t>SALESMAN_NAME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6034" algn="r">
                        <a:lnSpc>
                          <a:spcPts val="1105"/>
                        </a:lnSpc>
                      </a:pPr>
                      <a:r>
                        <a:rPr sz="950" dirty="0">
                          <a:latin typeface="Arial"/>
                          <a:cs typeface="Arial"/>
                        </a:rPr>
                        <a:t>NOT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5"/>
                        </a:lnSpc>
                      </a:pPr>
                      <a:r>
                        <a:rPr sz="950" spc="-75" dirty="0">
                          <a:latin typeface="Arial"/>
                          <a:cs typeface="Arial"/>
                        </a:rPr>
                        <a:t>NULL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ts val="1105"/>
                        </a:lnSpc>
                      </a:pPr>
                      <a:r>
                        <a:rPr sz="950" spc="-40" dirty="0">
                          <a:latin typeface="Arial"/>
                          <a:cs typeface="Arial"/>
                        </a:rPr>
                        <a:t>VARCHAR2(20)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1637">
                <a:tc>
                  <a:txBody>
                    <a:bodyPr/>
                    <a:lstStyle/>
                    <a:p>
                      <a:pPr marL="31750">
                        <a:lnSpc>
                          <a:spcPts val="1105"/>
                        </a:lnSpc>
                      </a:pPr>
                      <a:r>
                        <a:rPr sz="950" spc="-105" dirty="0">
                          <a:latin typeface="Arial"/>
                          <a:cs typeface="Arial"/>
                        </a:rPr>
                        <a:t>ADDRESS1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6034" algn="r">
                        <a:lnSpc>
                          <a:spcPts val="1105"/>
                        </a:lnSpc>
                      </a:pPr>
                      <a:r>
                        <a:rPr sz="950" dirty="0">
                          <a:latin typeface="Arial"/>
                          <a:cs typeface="Arial"/>
                        </a:rPr>
                        <a:t>NOT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5"/>
                        </a:lnSpc>
                      </a:pPr>
                      <a:r>
                        <a:rPr sz="950" spc="-75" dirty="0">
                          <a:latin typeface="Arial"/>
                          <a:cs typeface="Arial"/>
                        </a:rPr>
                        <a:t>NULL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ts val="1105"/>
                        </a:lnSpc>
                      </a:pPr>
                      <a:r>
                        <a:rPr sz="950" spc="-40" dirty="0">
                          <a:latin typeface="Arial"/>
                          <a:cs typeface="Arial"/>
                        </a:rPr>
                        <a:t>VARCHAR2(30)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1637">
                <a:tc>
                  <a:txBody>
                    <a:bodyPr/>
                    <a:lstStyle/>
                    <a:p>
                      <a:pPr marL="31750">
                        <a:lnSpc>
                          <a:spcPts val="1105"/>
                        </a:lnSpc>
                      </a:pPr>
                      <a:r>
                        <a:rPr sz="950" spc="-105" dirty="0">
                          <a:latin typeface="Arial"/>
                          <a:cs typeface="Arial"/>
                        </a:rPr>
                        <a:t>ADDRESS2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6034" algn="r">
                        <a:lnSpc>
                          <a:spcPts val="1105"/>
                        </a:lnSpc>
                      </a:pPr>
                      <a:r>
                        <a:rPr sz="950" dirty="0">
                          <a:latin typeface="Arial"/>
                          <a:cs typeface="Arial"/>
                        </a:rPr>
                        <a:t>NOT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5"/>
                        </a:lnSpc>
                      </a:pPr>
                      <a:r>
                        <a:rPr sz="950" spc="-75" dirty="0">
                          <a:latin typeface="Arial"/>
                          <a:cs typeface="Arial"/>
                        </a:rPr>
                        <a:t>NULL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ts val="1105"/>
                        </a:lnSpc>
                      </a:pPr>
                      <a:r>
                        <a:rPr sz="950" spc="-40" dirty="0">
                          <a:latin typeface="Arial"/>
                          <a:cs typeface="Arial"/>
                        </a:rPr>
                        <a:t>VARCHAR2(30)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1637">
                <a:tc>
                  <a:txBody>
                    <a:bodyPr/>
                    <a:lstStyle/>
                    <a:p>
                      <a:pPr marL="31750">
                        <a:lnSpc>
                          <a:spcPts val="1105"/>
                        </a:lnSpc>
                      </a:pPr>
                      <a:r>
                        <a:rPr sz="950" spc="-5" dirty="0">
                          <a:latin typeface="Arial"/>
                          <a:cs typeface="Arial"/>
                        </a:rPr>
                        <a:t>CITY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6034" algn="r">
                        <a:lnSpc>
                          <a:spcPts val="1105"/>
                        </a:lnSpc>
                      </a:pPr>
                      <a:r>
                        <a:rPr sz="950" dirty="0">
                          <a:latin typeface="Arial"/>
                          <a:cs typeface="Arial"/>
                        </a:rPr>
                        <a:t>NOT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5"/>
                        </a:lnSpc>
                      </a:pPr>
                      <a:r>
                        <a:rPr sz="950" spc="-75" dirty="0">
                          <a:latin typeface="Arial"/>
                          <a:cs typeface="Arial"/>
                        </a:rPr>
                        <a:t>NULL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ts val="1105"/>
                        </a:lnSpc>
                      </a:pPr>
                      <a:r>
                        <a:rPr sz="950" spc="-40" dirty="0">
                          <a:latin typeface="Arial"/>
                          <a:cs typeface="Arial"/>
                        </a:rPr>
                        <a:t>VARCHAR2(20)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1637">
                <a:tc>
                  <a:txBody>
                    <a:bodyPr/>
                    <a:lstStyle/>
                    <a:p>
                      <a:pPr marL="31750">
                        <a:lnSpc>
                          <a:spcPts val="1105"/>
                        </a:lnSpc>
                      </a:pPr>
                      <a:r>
                        <a:rPr sz="950" spc="-85" dirty="0">
                          <a:latin typeface="Arial"/>
                          <a:cs typeface="Arial"/>
                        </a:rPr>
                        <a:t>PINCODE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6034" algn="r">
                        <a:lnSpc>
                          <a:spcPts val="1105"/>
                        </a:lnSpc>
                      </a:pPr>
                      <a:r>
                        <a:rPr sz="950" dirty="0">
                          <a:latin typeface="Arial"/>
                          <a:cs typeface="Arial"/>
                        </a:rPr>
                        <a:t>NOT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5"/>
                        </a:lnSpc>
                      </a:pPr>
                      <a:r>
                        <a:rPr sz="950" spc="-75" dirty="0">
                          <a:latin typeface="Arial"/>
                          <a:cs typeface="Arial"/>
                        </a:rPr>
                        <a:t>NULL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ts val="1105"/>
                        </a:lnSpc>
                      </a:pPr>
                      <a:r>
                        <a:rPr sz="950" spc="-50" dirty="0">
                          <a:latin typeface="Arial"/>
                          <a:cs typeface="Arial"/>
                        </a:rPr>
                        <a:t>NUMBER(6)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1637">
                <a:tc>
                  <a:txBody>
                    <a:bodyPr/>
                    <a:lstStyle/>
                    <a:p>
                      <a:pPr marL="31750">
                        <a:lnSpc>
                          <a:spcPts val="1105"/>
                        </a:lnSpc>
                      </a:pPr>
                      <a:r>
                        <a:rPr sz="950" spc="-80" dirty="0">
                          <a:latin typeface="Arial"/>
                          <a:cs typeface="Arial"/>
                        </a:rPr>
                        <a:t>STATE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6034" algn="r">
                        <a:lnSpc>
                          <a:spcPts val="1105"/>
                        </a:lnSpc>
                      </a:pPr>
                      <a:r>
                        <a:rPr sz="950" dirty="0">
                          <a:latin typeface="Arial"/>
                          <a:cs typeface="Arial"/>
                        </a:rPr>
                        <a:t>NOT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5"/>
                        </a:lnSpc>
                      </a:pPr>
                      <a:r>
                        <a:rPr sz="950" spc="-75" dirty="0">
                          <a:latin typeface="Arial"/>
                          <a:cs typeface="Arial"/>
                        </a:rPr>
                        <a:t>NULL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ts val="1105"/>
                        </a:lnSpc>
                      </a:pPr>
                      <a:r>
                        <a:rPr sz="950" spc="-40" dirty="0">
                          <a:latin typeface="Arial"/>
                          <a:cs typeface="Arial"/>
                        </a:rPr>
                        <a:t>VARCHAR2(15)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1637">
                <a:tc>
                  <a:txBody>
                    <a:bodyPr/>
                    <a:lstStyle/>
                    <a:p>
                      <a:pPr marL="31750">
                        <a:lnSpc>
                          <a:spcPts val="1105"/>
                        </a:lnSpc>
                      </a:pPr>
                      <a:r>
                        <a:rPr sz="950" spc="-85" dirty="0">
                          <a:latin typeface="Arial"/>
                          <a:cs typeface="Arial"/>
                        </a:rPr>
                        <a:t>SAL_AMT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6034" algn="r">
                        <a:lnSpc>
                          <a:spcPts val="1105"/>
                        </a:lnSpc>
                      </a:pPr>
                      <a:r>
                        <a:rPr sz="950" dirty="0">
                          <a:latin typeface="Arial"/>
                          <a:cs typeface="Arial"/>
                        </a:rPr>
                        <a:t>NOT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5"/>
                        </a:lnSpc>
                      </a:pPr>
                      <a:r>
                        <a:rPr sz="950" spc="-75" dirty="0">
                          <a:latin typeface="Arial"/>
                          <a:cs typeface="Arial"/>
                        </a:rPr>
                        <a:t>NULL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ts val="1105"/>
                        </a:lnSpc>
                      </a:pPr>
                      <a:r>
                        <a:rPr sz="950" spc="-20" dirty="0">
                          <a:latin typeface="Arial"/>
                          <a:cs typeface="Arial"/>
                        </a:rPr>
                        <a:t>NUMBER(8,2)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1637">
                <a:tc>
                  <a:txBody>
                    <a:bodyPr/>
                    <a:lstStyle/>
                    <a:p>
                      <a:pPr marL="31750">
                        <a:lnSpc>
                          <a:spcPts val="1105"/>
                        </a:lnSpc>
                      </a:pPr>
                      <a:r>
                        <a:rPr sz="950" spc="-90" dirty="0">
                          <a:latin typeface="Arial"/>
                          <a:cs typeface="Arial"/>
                        </a:rPr>
                        <a:t>TGT_TO_GET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6034" algn="r">
                        <a:lnSpc>
                          <a:spcPts val="1105"/>
                        </a:lnSpc>
                      </a:pPr>
                      <a:r>
                        <a:rPr sz="950" dirty="0">
                          <a:latin typeface="Arial"/>
                          <a:cs typeface="Arial"/>
                        </a:rPr>
                        <a:t>NOT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5"/>
                        </a:lnSpc>
                      </a:pPr>
                      <a:r>
                        <a:rPr sz="950" spc="-75" dirty="0">
                          <a:latin typeface="Arial"/>
                          <a:cs typeface="Arial"/>
                        </a:rPr>
                        <a:t>NULL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ts val="1105"/>
                        </a:lnSpc>
                      </a:pPr>
                      <a:r>
                        <a:rPr sz="950" spc="-20" dirty="0">
                          <a:latin typeface="Arial"/>
                          <a:cs typeface="Arial"/>
                        </a:rPr>
                        <a:t>NUMBER(6,2)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71637">
                <a:tc>
                  <a:txBody>
                    <a:bodyPr/>
                    <a:lstStyle/>
                    <a:p>
                      <a:pPr marL="31750">
                        <a:lnSpc>
                          <a:spcPts val="1105"/>
                        </a:lnSpc>
                      </a:pPr>
                      <a:r>
                        <a:rPr sz="950" spc="-75" dirty="0">
                          <a:latin typeface="Arial"/>
                          <a:cs typeface="Arial"/>
                        </a:rPr>
                        <a:t>YTD_SALES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6034" algn="r">
                        <a:lnSpc>
                          <a:spcPts val="1105"/>
                        </a:lnSpc>
                      </a:pPr>
                      <a:r>
                        <a:rPr sz="950" dirty="0">
                          <a:latin typeface="Arial"/>
                          <a:cs typeface="Arial"/>
                        </a:rPr>
                        <a:t>NOT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5"/>
                        </a:lnSpc>
                      </a:pPr>
                      <a:r>
                        <a:rPr sz="950" spc="-75" dirty="0">
                          <a:latin typeface="Arial"/>
                          <a:cs typeface="Arial"/>
                        </a:rPr>
                        <a:t>NULL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ts val="1105"/>
                        </a:lnSpc>
                      </a:pPr>
                      <a:r>
                        <a:rPr sz="950" spc="-20" dirty="0">
                          <a:latin typeface="Arial"/>
                          <a:cs typeface="Arial"/>
                        </a:rPr>
                        <a:t>NUMBER(6,2)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47798">
                <a:tc>
                  <a:txBody>
                    <a:bodyPr/>
                    <a:lstStyle/>
                    <a:p>
                      <a:pPr marL="31750">
                        <a:lnSpc>
                          <a:spcPts val="1065"/>
                        </a:lnSpc>
                      </a:pPr>
                      <a:r>
                        <a:rPr sz="950" spc="-135" dirty="0">
                          <a:latin typeface="Arial"/>
                          <a:cs typeface="Arial"/>
                        </a:rPr>
                        <a:t>REMARKS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6034" algn="r">
                        <a:lnSpc>
                          <a:spcPts val="1065"/>
                        </a:lnSpc>
                      </a:pPr>
                      <a:r>
                        <a:rPr sz="950" dirty="0">
                          <a:latin typeface="Arial"/>
                          <a:cs typeface="Arial"/>
                        </a:rPr>
                        <a:t>NOT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65"/>
                        </a:lnSpc>
                      </a:pPr>
                      <a:r>
                        <a:rPr sz="950" spc="-75" dirty="0">
                          <a:latin typeface="Arial"/>
                          <a:cs typeface="Arial"/>
                        </a:rPr>
                        <a:t>NULL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ts val="1065"/>
                        </a:lnSpc>
                      </a:pPr>
                      <a:r>
                        <a:rPr sz="950" spc="-40" dirty="0">
                          <a:latin typeface="Arial"/>
                          <a:cs typeface="Arial"/>
                        </a:rPr>
                        <a:t>VARCHAR2(10)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14805" y="368357"/>
            <a:ext cx="5405755" cy="18415"/>
          </a:xfrm>
          <a:custGeom>
            <a:avLst/>
            <a:gdLst/>
            <a:ahLst/>
            <a:cxnLst/>
            <a:rect l="l" t="t" r="r" b="b"/>
            <a:pathLst>
              <a:path w="5405755" h="18414">
                <a:moveTo>
                  <a:pt x="18948" y="9712"/>
                </a:moveTo>
                <a:lnTo>
                  <a:pt x="0" y="4976"/>
                </a:lnTo>
                <a:lnTo>
                  <a:pt x="5867" y="1618"/>
                </a:lnTo>
                <a:lnTo>
                  <a:pt x="11953" y="0"/>
                </a:lnTo>
                <a:lnTo>
                  <a:pt x="5378482" y="0"/>
                </a:lnTo>
                <a:lnTo>
                  <a:pt x="5385634" y="668"/>
                </a:lnTo>
                <a:lnTo>
                  <a:pt x="5392805" y="2852"/>
                </a:lnTo>
                <a:lnTo>
                  <a:pt x="5399355" y="6494"/>
                </a:lnTo>
                <a:lnTo>
                  <a:pt x="5402821" y="9473"/>
                </a:lnTo>
                <a:lnTo>
                  <a:pt x="18948" y="9473"/>
                </a:lnTo>
                <a:lnTo>
                  <a:pt x="18948" y="9712"/>
                </a:lnTo>
                <a:close/>
              </a:path>
              <a:path w="5405755" h="18414">
                <a:moveTo>
                  <a:pt x="5398541" y="18335"/>
                </a:moveTo>
                <a:lnTo>
                  <a:pt x="5392902" y="12427"/>
                </a:lnTo>
                <a:lnTo>
                  <a:pt x="5386006" y="9473"/>
                </a:lnTo>
                <a:lnTo>
                  <a:pt x="5402821" y="9473"/>
                </a:lnTo>
                <a:lnTo>
                  <a:pt x="5405285" y="11592"/>
                </a:lnTo>
                <a:lnTo>
                  <a:pt x="5398541" y="18335"/>
                </a:lnTo>
                <a:close/>
              </a:path>
            </a:pathLst>
          </a:custGeom>
          <a:solidFill>
            <a:srgbClr val="0FC65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295608" y="373169"/>
            <a:ext cx="5435600" cy="2512695"/>
            <a:chOff x="1295608" y="373169"/>
            <a:chExt cx="5435600" cy="2512695"/>
          </a:xfrm>
        </p:grpSpPr>
        <p:sp>
          <p:nvSpPr>
            <p:cNvPr id="4" name="object 4"/>
            <p:cNvSpPr/>
            <p:nvPr/>
          </p:nvSpPr>
          <p:spPr>
            <a:xfrm>
              <a:off x="1314805" y="379475"/>
              <a:ext cx="5416550" cy="2506345"/>
            </a:xfrm>
            <a:custGeom>
              <a:avLst/>
              <a:gdLst/>
              <a:ahLst/>
              <a:cxnLst/>
              <a:rect l="l" t="t" r="r" b="b"/>
              <a:pathLst>
                <a:path w="5416550" h="2506345">
                  <a:moveTo>
                    <a:pt x="5415978" y="26949"/>
                  </a:moveTo>
                  <a:lnTo>
                    <a:pt x="5415280" y="19354"/>
                  </a:lnTo>
                  <a:lnTo>
                    <a:pt x="5413184" y="12331"/>
                  </a:lnTo>
                  <a:lnTo>
                    <a:pt x="5409692" y="5880"/>
                  </a:lnTo>
                  <a:lnTo>
                    <a:pt x="5404815" y="0"/>
                  </a:lnTo>
                  <a:lnTo>
                    <a:pt x="5398071" y="6743"/>
                  </a:lnTo>
                  <a:lnTo>
                    <a:pt x="5403647" y="12331"/>
                  </a:lnTo>
                  <a:lnTo>
                    <a:pt x="5406453" y="19075"/>
                  </a:lnTo>
                  <a:lnTo>
                    <a:pt x="5406453" y="2475928"/>
                  </a:lnTo>
                  <a:lnTo>
                    <a:pt x="5403659" y="2482672"/>
                  </a:lnTo>
                  <a:lnTo>
                    <a:pt x="5398541" y="2487790"/>
                  </a:lnTo>
                  <a:lnTo>
                    <a:pt x="5398274" y="2488057"/>
                  </a:lnTo>
                  <a:lnTo>
                    <a:pt x="5398071" y="2488260"/>
                  </a:lnTo>
                  <a:lnTo>
                    <a:pt x="5392915" y="2493683"/>
                  </a:lnTo>
                  <a:lnTo>
                    <a:pt x="5386006" y="2496642"/>
                  </a:lnTo>
                  <a:lnTo>
                    <a:pt x="18948" y="2496642"/>
                  </a:lnTo>
                  <a:lnTo>
                    <a:pt x="18948" y="2496401"/>
                  </a:lnTo>
                  <a:lnTo>
                    <a:pt x="0" y="2501125"/>
                  </a:lnTo>
                  <a:lnTo>
                    <a:pt x="5867" y="2504490"/>
                  </a:lnTo>
                  <a:lnTo>
                    <a:pt x="12179" y="2506167"/>
                  </a:lnTo>
                  <a:lnTo>
                    <a:pt x="5377840" y="2506167"/>
                  </a:lnTo>
                  <a:lnTo>
                    <a:pt x="5385625" y="2505443"/>
                  </a:lnTo>
                  <a:lnTo>
                    <a:pt x="5392801" y="2503259"/>
                  </a:lnTo>
                  <a:lnTo>
                    <a:pt x="5399354" y="2499626"/>
                  </a:lnTo>
                  <a:lnTo>
                    <a:pt x="5402808" y="2496642"/>
                  </a:lnTo>
                  <a:lnTo>
                    <a:pt x="5404777" y="2494965"/>
                  </a:lnTo>
                  <a:lnTo>
                    <a:pt x="5405005" y="2494762"/>
                  </a:lnTo>
                  <a:lnTo>
                    <a:pt x="5405285" y="2494521"/>
                  </a:lnTo>
                  <a:lnTo>
                    <a:pt x="5409692" y="2489123"/>
                  </a:lnTo>
                  <a:lnTo>
                    <a:pt x="5413184" y="2482672"/>
                  </a:lnTo>
                  <a:lnTo>
                    <a:pt x="5415280" y="2475649"/>
                  </a:lnTo>
                  <a:lnTo>
                    <a:pt x="5415978" y="2468067"/>
                  </a:lnTo>
                  <a:lnTo>
                    <a:pt x="5415978" y="26949"/>
                  </a:lnTo>
                  <a:close/>
                </a:path>
              </a:pathLst>
            </a:custGeom>
            <a:solidFill>
              <a:srgbClr val="0FC6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295608" y="373169"/>
              <a:ext cx="38735" cy="2507615"/>
            </a:xfrm>
            <a:custGeom>
              <a:avLst/>
              <a:gdLst/>
              <a:ahLst/>
              <a:cxnLst/>
              <a:rect l="l" t="t" r="r" b="b"/>
              <a:pathLst>
                <a:path w="38734" h="2507615">
                  <a:moveTo>
                    <a:pt x="19489" y="2507607"/>
                  </a:moveTo>
                  <a:lnTo>
                    <a:pt x="10962" y="2501427"/>
                  </a:lnTo>
                  <a:lnTo>
                    <a:pt x="4870" y="2493823"/>
                  </a:lnTo>
                  <a:lnTo>
                    <a:pt x="1213" y="2484791"/>
                  </a:lnTo>
                  <a:lnTo>
                    <a:pt x="0" y="2474376"/>
                  </a:lnTo>
                  <a:lnTo>
                    <a:pt x="0" y="33226"/>
                  </a:lnTo>
                  <a:lnTo>
                    <a:pt x="1213" y="22811"/>
                  </a:lnTo>
                  <a:lnTo>
                    <a:pt x="4870" y="13780"/>
                  </a:lnTo>
                  <a:lnTo>
                    <a:pt x="10962" y="6176"/>
                  </a:lnTo>
                  <a:lnTo>
                    <a:pt x="19489" y="0"/>
                  </a:lnTo>
                  <a:lnTo>
                    <a:pt x="38145" y="4662"/>
                  </a:lnTo>
                  <a:lnTo>
                    <a:pt x="38145" y="2502946"/>
                  </a:lnTo>
                  <a:lnTo>
                    <a:pt x="19489" y="2507607"/>
                  </a:lnTo>
                  <a:close/>
                </a:path>
              </a:pathLst>
            </a:custGeom>
            <a:solidFill>
              <a:srgbClr val="C4C5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814879" y="344213"/>
            <a:ext cx="4284980" cy="3879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3199"/>
              </a:lnSpc>
              <a:spcBef>
                <a:spcPts val="100"/>
              </a:spcBef>
            </a:pPr>
            <a:r>
              <a:rPr sz="1050" spc="-135" dirty="0">
                <a:latin typeface="Arial"/>
                <a:cs typeface="Arial"/>
              </a:rPr>
              <a:t>CREATE </a:t>
            </a:r>
            <a:r>
              <a:rPr sz="1050" spc="-90" dirty="0">
                <a:latin typeface="Arial"/>
                <a:cs typeface="Arial"/>
              </a:rPr>
              <a:t>TABLE </a:t>
            </a:r>
            <a:r>
              <a:rPr sz="1050" b="1" spc="-5" dirty="0">
                <a:latin typeface="Arial"/>
                <a:cs typeface="Arial"/>
              </a:rPr>
              <a:t>Salesman_master_21</a:t>
            </a:r>
            <a:r>
              <a:rPr sz="1050" spc="-5" dirty="0">
                <a:latin typeface="Arial"/>
                <a:cs typeface="Arial"/>
              </a:rPr>
              <a:t>( </a:t>
            </a:r>
            <a:r>
              <a:rPr sz="1050" spc="10" dirty="0">
                <a:latin typeface="Arial"/>
                <a:cs typeface="Arial"/>
              </a:rPr>
              <a:t>salesman_no </a:t>
            </a:r>
            <a:r>
              <a:rPr sz="1050" spc="105" dirty="0">
                <a:latin typeface="Arial"/>
                <a:cs typeface="Arial"/>
              </a:rPr>
              <a:t>varchar2(6),  </a:t>
            </a:r>
            <a:r>
              <a:rPr sz="1050" spc="-15" dirty="0">
                <a:latin typeface="Arial"/>
                <a:cs typeface="Arial"/>
              </a:rPr>
              <a:t>salesman_name </a:t>
            </a:r>
            <a:r>
              <a:rPr sz="1050" spc="80" dirty="0">
                <a:latin typeface="Arial"/>
                <a:cs typeface="Arial"/>
              </a:rPr>
              <a:t>varchar2(20) </a:t>
            </a:r>
            <a:r>
              <a:rPr sz="1050" b="1" spc="30" dirty="0">
                <a:latin typeface="Arial"/>
                <a:cs typeface="Arial"/>
              </a:rPr>
              <a:t>not</a:t>
            </a:r>
            <a:r>
              <a:rPr sz="1050" b="1" spc="290" dirty="0">
                <a:latin typeface="Arial"/>
                <a:cs typeface="Arial"/>
              </a:rPr>
              <a:t> </a:t>
            </a:r>
            <a:r>
              <a:rPr sz="1050" b="1" spc="145" dirty="0">
                <a:latin typeface="Arial"/>
                <a:cs typeface="Arial"/>
              </a:rPr>
              <a:t>null</a:t>
            </a:r>
            <a:r>
              <a:rPr sz="1050" spc="145" dirty="0">
                <a:latin typeface="Arial"/>
                <a:cs typeface="Arial"/>
              </a:rPr>
              <a:t>,</a:t>
            </a:r>
            <a:endParaRPr sz="10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14879" y="706560"/>
            <a:ext cx="1604645" cy="7505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3199"/>
              </a:lnSpc>
              <a:spcBef>
                <a:spcPts val="100"/>
              </a:spcBef>
            </a:pPr>
            <a:r>
              <a:rPr sz="1050" spc="35" dirty="0">
                <a:latin typeface="Arial"/>
                <a:cs typeface="Arial"/>
              </a:rPr>
              <a:t>address1 </a:t>
            </a:r>
            <a:r>
              <a:rPr sz="1050" spc="80" dirty="0">
                <a:latin typeface="Arial"/>
                <a:cs typeface="Arial"/>
              </a:rPr>
              <a:t>varchar2(30)  </a:t>
            </a:r>
            <a:r>
              <a:rPr sz="1050" spc="35" dirty="0">
                <a:latin typeface="Arial"/>
                <a:cs typeface="Arial"/>
              </a:rPr>
              <a:t>address2 </a:t>
            </a:r>
            <a:r>
              <a:rPr sz="1050" spc="80" dirty="0">
                <a:latin typeface="Arial"/>
                <a:cs typeface="Arial"/>
              </a:rPr>
              <a:t>varchar2(30)  </a:t>
            </a:r>
            <a:r>
              <a:rPr sz="1050" spc="180" dirty="0">
                <a:latin typeface="Arial"/>
                <a:cs typeface="Arial"/>
              </a:rPr>
              <a:t>city </a:t>
            </a:r>
            <a:r>
              <a:rPr sz="1050" spc="80" dirty="0">
                <a:latin typeface="Arial"/>
                <a:cs typeface="Arial"/>
              </a:rPr>
              <a:t>varchar2(20) </a:t>
            </a:r>
            <a:r>
              <a:rPr sz="1050" b="1" spc="30" dirty="0">
                <a:latin typeface="Arial"/>
                <a:cs typeface="Arial"/>
              </a:rPr>
              <a:t>not  </a:t>
            </a:r>
            <a:r>
              <a:rPr sz="1050" spc="50" dirty="0">
                <a:latin typeface="Arial"/>
                <a:cs typeface="Arial"/>
              </a:rPr>
              <a:t>pincode </a:t>
            </a:r>
            <a:r>
              <a:rPr sz="1050" spc="35" dirty="0">
                <a:latin typeface="Arial"/>
                <a:cs typeface="Arial"/>
              </a:rPr>
              <a:t>number(6)</a:t>
            </a:r>
            <a:r>
              <a:rPr sz="1050" spc="100" dirty="0">
                <a:latin typeface="Arial"/>
                <a:cs typeface="Arial"/>
              </a:rPr>
              <a:t> </a:t>
            </a:r>
            <a:r>
              <a:rPr sz="1050" b="1" spc="30" dirty="0">
                <a:latin typeface="Arial"/>
                <a:cs typeface="Arial"/>
              </a:rPr>
              <a:t>not</a:t>
            </a:r>
            <a:endParaRPr sz="10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67414" y="706560"/>
            <a:ext cx="704850" cy="7505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3199"/>
              </a:lnSpc>
              <a:spcBef>
                <a:spcPts val="100"/>
              </a:spcBef>
            </a:pPr>
            <a:r>
              <a:rPr sz="1050" b="1" spc="30" dirty="0">
                <a:latin typeface="Arial"/>
                <a:cs typeface="Arial"/>
              </a:rPr>
              <a:t>not </a:t>
            </a:r>
            <a:r>
              <a:rPr sz="1050" b="1" spc="145" dirty="0">
                <a:latin typeface="Arial"/>
                <a:cs typeface="Arial"/>
              </a:rPr>
              <a:t>null</a:t>
            </a:r>
            <a:r>
              <a:rPr sz="1050" spc="145" dirty="0">
                <a:latin typeface="Arial"/>
                <a:cs typeface="Arial"/>
              </a:rPr>
              <a:t>,  </a:t>
            </a:r>
            <a:r>
              <a:rPr sz="1050" b="1" spc="30" dirty="0">
                <a:latin typeface="Arial"/>
                <a:cs typeface="Arial"/>
              </a:rPr>
              <a:t>not </a:t>
            </a:r>
            <a:r>
              <a:rPr sz="1050" b="1" spc="145" dirty="0">
                <a:latin typeface="Arial"/>
                <a:cs typeface="Arial"/>
              </a:rPr>
              <a:t>null</a:t>
            </a:r>
            <a:r>
              <a:rPr sz="1050" spc="145" dirty="0">
                <a:latin typeface="Arial"/>
                <a:cs typeface="Arial"/>
              </a:rPr>
              <a:t>,  </a:t>
            </a:r>
            <a:r>
              <a:rPr sz="1050" b="1" spc="145" dirty="0">
                <a:latin typeface="Arial"/>
                <a:cs typeface="Arial"/>
              </a:rPr>
              <a:t>null</a:t>
            </a:r>
            <a:r>
              <a:rPr sz="1050" spc="145" dirty="0">
                <a:latin typeface="Arial"/>
                <a:cs typeface="Arial"/>
              </a:rPr>
              <a:t>,  </a:t>
            </a:r>
            <a:r>
              <a:rPr sz="1050" b="1" spc="145" dirty="0">
                <a:latin typeface="Arial"/>
                <a:cs typeface="Arial"/>
              </a:rPr>
              <a:t>null</a:t>
            </a:r>
            <a:r>
              <a:rPr sz="1050" spc="145" dirty="0">
                <a:latin typeface="Arial"/>
                <a:cs typeface="Arial"/>
              </a:rPr>
              <a:t>,</a:t>
            </a:r>
            <a:endParaRPr sz="10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14806" y="1431252"/>
            <a:ext cx="2430780" cy="1112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3199"/>
              </a:lnSpc>
              <a:spcBef>
                <a:spcPts val="100"/>
              </a:spcBef>
            </a:pPr>
            <a:r>
              <a:rPr sz="1050" spc="120" dirty="0">
                <a:latin typeface="Arial"/>
                <a:cs typeface="Arial"/>
              </a:rPr>
              <a:t>state </a:t>
            </a:r>
            <a:r>
              <a:rPr sz="1050" spc="80" dirty="0">
                <a:latin typeface="Arial"/>
                <a:cs typeface="Arial"/>
              </a:rPr>
              <a:t>varchar2(15) </a:t>
            </a:r>
            <a:r>
              <a:rPr sz="1050" b="1" spc="30" dirty="0">
                <a:latin typeface="Arial"/>
                <a:cs typeface="Arial"/>
              </a:rPr>
              <a:t>not </a:t>
            </a:r>
            <a:r>
              <a:rPr sz="1050" b="1" spc="145" dirty="0">
                <a:latin typeface="Arial"/>
                <a:cs typeface="Arial"/>
              </a:rPr>
              <a:t>null</a:t>
            </a:r>
            <a:r>
              <a:rPr sz="1050" spc="145" dirty="0">
                <a:latin typeface="Arial"/>
                <a:cs typeface="Arial"/>
              </a:rPr>
              <a:t>,  </a:t>
            </a:r>
            <a:r>
              <a:rPr sz="1050" spc="50" dirty="0">
                <a:latin typeface="Arial"/>
                <a:cs typeface="Arial"/>
              </a:rPr>
              <a:t>sal_amt </a:t>
            </a:r>
            <a:r>
              <a:rPr sz="1050" spc="55" dirty="0">
                <a:latin typeface="Arial"/>
                <a:cs typeface="Arial"/>
              </a:rPr>
              <a:t>number(8,2) </a:t>
            </a:r>
            <a:r>
              <a:rPr sz="1050" b="1" spc="30" dirty="0">
                <a:latin typeface="Arial"/>
                <a:cs typeface="Arial"/>
              </a:rPr>
              <a:t>not </a:t>
            </a:r>
            <a:r>
              <a:rPr sz="1050" b="1" spc="145" dirty="0">
                <a:latin typeface="Arial"/>
                <a:cs typeface="Arial"/>
              </a:rPr>
              <a:t>null</a:t>
            </a:r>
            <a:r>
              <a:rPr sz="1050" spc="145" dirty="0">
                <a:latin typeface="Arial"/>
                <a:cs typeface="Arial"/>
              </a:rPr>
              <a:t>,  </a:t>
            </a:r>
            <a:r>
              <a:rPr sz="1050" spc="110" dirty="0">
                <a:latin typeface="Arial"/>
                <a:cs typeface="Arial"/>
              </a:rPr>
              <a:t>tgt_to_get </a:t>
            </a:r>
            <a:r>
              <a:rPr sz="1050" spc="55" dirty="0">
                <a:latin typeface="Arial"/>
                <a:cs typeface="Arial"/>
              </a:rPr>
              <a:t>number(6,2) </a:t>
            </a:r>
            <a:r>
              <a:rPr sz="1050" b="1" spc="30" dirty="0">
                <a:latin typeface="Arial"/>
                <a:cs typeface="Arial"/>
              </a:rPr>
              <a:t>not </a:t>
            </a:r>
            <a:r>
              <a:rPr sz="1050" b="1" spc="145" dirty="0">
                <a:latin typeface="Arial"/>
                <a:cs typeface="Arial"/>
              </a:rPr>
              <a:t>null</a:t>
            </a:r>
            <a:r>
              <a:rPr sz="1050" spc="145" dirty="0">
                <a:latin typeface="Arial"/>
                <a:cs typeface="Arial"/>
              </a:rPr>
              <a:t>,  </a:t>
            </a:r>
            <a:r>
              <a:rPr sz="1050" spc="85" dirty="0">
                <a:latin typeface="Arial"/>
                <a:cs typeface="Arial"/>
              </a:rPr>
              <a:t>ytd_sales </a:t>
            </a:r>
            <a:r>
              <a:rPr sz="1050" spc="55" dirty="0">
                <a:latin typeface="Arial"/>
                <a:cs typeface="Arial"/>
              </a:rPr>
              <a:t>number(6,2) </a:t>
            </a:r>
            <a:r>
              <a:rPr sz="1050" b="1" spc="30" dirty="0">
                <a:latin typeface="Arial"/>
                <a:cs typeface="Arial"/>
              </a:rPr>
              <a:t>not </a:t>
            </a:r>
            <a:r>
              <a:rPr sz="1050" b="1" spc="145" dirty="0">
                <a:latin typeface="Arial"/>
                <a:cs typeface="Arial"/>
              </a:rPr>
              <a:t>null</a:t>
            </a:r>
            <a:r>
              <a:rPr sz="1050" spc="145" dirty="0">
                <a:latin typeface="Arial"/>
                <a:cs typeface="Arial"/>
              </a:rPr>
              <a:t>,  </a:t>
            </a:r>
            <a:r>
              <a:rPr sz="1050" spc="35" dirty="0">
                <a:latin typeface="Arial"/>
                <a:cs typeface="Arial"/>
              </a:rPr>
              <a:t>remarks </a:t>
            </a:r>
            <a:r>
              <a:rPr sz="1050" spc="80" dirty="0">
                <a:latin typeface="Arial"/>
                <a:cs typeface="Arial"/>
              </a:rPr>
              <a:t>varchar2(10) </a:t>
            </a:r>
            <a:r>
              <a:rPr sz="1050" b="1" spc="30" dirty="0">
                <a:latin typeface="Arial"/>
                <a:cs typeface="Arial"/>
              </a:rPr>
              <a:t>not</a:t>
            </a:r>
            <a:r>
              <a:rPr sz="1050" b="1" spc="120" dirty="0">
                <a:latin typeface="Arial"/>
                <a:cs typeface="Arial"/>
              </a:rPr>
              <a:t> </a:t>
            </a:r>
            <a:r>
              <a:rPr sz="1050" b="1" spc="110" dirty="0">
                <a:latin typeface="Arial"/>
                <a:cs typeface="Arial"/>
              </a:rPr>
              <a:t>null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sz="1050" spc="254" dirty="0">
                <a:latin typeface="Arial"/>
                <a:cs typeface="Arial"/>
              </a:rPr>
              <a:t>);</a:t>
            </a:r>
            <a:endParaRPr sz="10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35231" y="3035108"/>
            <a:ext cx="3936365" cy="82105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250" spc="10" dirty="0">
                <a:latin typeface="Comic Sans MS"/>
                <a:cs typeface="Comic Sans MS"/>
              </a:rPr>
              <a:t>©Privacy</a:t>
            </a:r>
            <a:endParaRPr sz="1250">
              <a:latin typeface="Comic Sans MS"/>
              <a:cs typeface="Comic Sans MS"/>
            </a:endParaRPr>
          </a:p>
          <a:p>
            <a:pPr marL="12700" marR="5080">
              <a:lnSpc>
                <a:spcPct val="145200"/>
              </a:lnSpc>
              <a:spcBef>
                <a:spcPts val="375"/>
              </a:spcBef>
            </a:pPr>
            <a:r>
              <a:rPr sz="1250" spc="10" dirty="0">
                <a:latin typeface="Georgia"/>
                <a:cs typeface="Georgia"/>
              </a:rPr>
              <a:t>Contact information: </a:t>
            </a:r>
            <a:r>
              <a:rPr sz="1250" spc="10" dirty="0">
                <a:latin typeface="Georgia"/>
                <a:cs typeface="Georgia"/>
                <a:hlinkClick r:id="rId2"/>
              </a:rPr>
              <a:t>atnyla (http://www.atnyla.com)</a:t>
            </a:r>
            <a:r>
              <a:rPr sz="1250" spc="10" dirty="0">
                <a:latin typeface="Georgia"/>
                <a:cs typeface="Georgia"/>
              </a:rPr>
              <a:t>.  By: </a:t>
            </a:r>
            <a:r>
              <a:rPr sz="1250" spc="15" dirty="0">
                <a:latin typeface="Georgia"/>
                <a:cs typeface="Georgia"/>
                <a:hlinkClick r:id="rId3"/>
              </a:rPr>
              <a:t>Rumman </a:t>
            </a:r>
            <a:r>
              <a:rPr sz="1250" spc="10" dirty="0">
                <a:latin typeface="Georgia"/>
                <a:cs typeface="Georgia"/>
                <a:hlinkClick r:id="rId3"/>
              </a:rPr>
              <a:t>Ansari</a:t>
            </a:r>
            <a:r>
              <a:rPr sz="1250" dirty="0">
                <a:latin typeface="Georgia"/>
                <a:cs typeface="Georgia"/>
                <a:hlinkClick r:id="rId3"/>
              </a:rPr>
              <a:t> </a:t>
            </a:r>
            <a:r>
              <a:rPr sz="1250" spc="10" dirty="0">
                <a:latin typeface="Georgia"/>
                <a:cs typeface="Georgia"/>
                <a:hlinkClick r:id="rId3"/>
              </a:rPr>
              <a:t>(http://www.atnyla.com/tuition)</a:t>
            </a:r>
            <a:r>
              <a:rPr sz="1250" spc="10" dirty="0">
                <a:latin typeface="Georgia"/>
                <a:cs typeface="Georgia"/>
              </a:rPr>
              <a:t>.</a:t>
            </a:r>
            <a:endParaRPr sz="125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47931" y="1340912"/>
            <a:ext cx="5530850" cy="10160"/>
          </a:xfrm>
          <a:custGeom>
            <a:avLst/>
            <a:gdLst/>
            <a:ahLst/>
            <a:cxnLst/>
            <a:rect l="l" t="t" r="r" b="b"/>
            <a:pathLst>
              <a:path w="5530850" h="10159">
                <a:moveTo>
                  <a:pt x="5530539" y="9535"/>
                </a:moveTo>
                <a:lnTo>
                  <a:pt x="0" y="9535"/>
                </a:lnTo>
                <a:lnTo>
                  <a:pt x="0" y="0"/>
                </a:lnTo>
                <a:lnTo>
                  <a:pt x="5530539" y="0"/>
                </a:lnTo>
                <a:lnTo>
                  <a:pt x="5530539" y="9535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52698" y="2289685"/>
            <a:ext cx="5521325" cy="734695"/>
          </a:xfrm>
          <a:custGeom>
            <a:avLst/>
            <a:gdLst/>
            <a:ahLst/>
            <a:cxnLst/>
            <a:rect l="l" t="t" r="r" b="b"/>
            <a:pathLst>
              <a:path w="5521325" h="734694">
                <a:moveTo>
                  <a:pt x="0" y="681782"/>
                </a:moveTo>
                <a:lnTo>
                  <a:pt x="0" y="52444"/>
                </a:lnTo>
                <a:lnTo>
                  <a:pt x="0" y="45493"/>
                </a:lnTo>
                <a:lnTo>
                  <a:pt x="1331" y="38799"/>
                </a:lnTo>
                <a:lnTo>
                  <a:pt x="3992" y="32372"/>
                </a:lnTo>
                <a:lnTo>
                  <a:pt x="6653" y="25945"/>
                </a:lnTo>
                <a:lnTo>
                  <a:pt x="10443" y="20281"/>
                </a:lnTo>
                <a:lnTo>
                  <a:pt x="45490" y="0"/>
                </a:lnTo>
                <a:lnTo>
                  <a:pt x="52444" y="0"/>
                </a:lnTo>
                <a:lnTo>
                  <a:pt x="5468559" y="0"/>
                </a:lnTo>
                <a:lnTo>
                  <a:pt x="5475511" y="0"/>
                </a:lnTo>
                <a:lnTo>
                  <a:pt x="5482204" y="1334"/>
                </a:lnTo>
                <a:lnTo>
                  <a:pt x="5488631" y="3995"/>
                </a:lnTo>
                <a:lnTo>
                  <a:pt x="5495058" y="6655"/>
                </a:lnTo>
                <a:lnTo>
                  <a:pt x="5517009" y="32372"/>
                </a:lnTo>
                <a:lnTo>
                  <a:pt x="5519669" y="38799"/>
                </a:lnTo>
                <a:lnTo>
                  <a:pt x="5521004" y="45493"/>
                </a:lnTo>
                <a:lnTo>
                  <a:pt x="5521004" y="52444"/>
                </a:lnTo>
                <a:lnTo>
                  <a:pt x="5521004" y="681782"/>
                </a:lnTo>
                <a:lnTo>
                  <a:pt x="5521004" y="688733"/>
                </a:lnTo>
                <a:lnTo>
                  <a:pt x="5519669" y="695427"/>
                </a:lnTo>
                <a:lnTo>
                  <a:pt x="5495058" y="727571"/>
                </a:lnTo>
                <a:lnTo>
                  <a:pt x="5488631" y="730231"/>
                </a:lnTo>
                <a:lnTo>
                  <a:pt x="5482204" y="732891"/>
                </a:lnTo>
                <a:lnTo>
                  <a:pt x="5475511" y="734226"/>
                </a:lnTo>
                <a:lnTo>
                  <a:pt x="5468559" y="734226"/>
                </a:lnTo>
                <a:lnTo>
                  <a:pt x="52444" y="734226"/>
                </a:lnTo>
                <a:lnTo>
                  <a:pt x="45490" y="734226"/>
                </a:lnTo>
                <a:lnTo>
                  <a:pt x="38800" y="732891"/>
                </a:lnTo>
                <a:lnTo>
                  <a:pt x="6653" y="708280"/>
                </a:lnTo>
                <a:lnTo>
                  <a:pt x="0" y="688733"/>
                </a:lnTo>
                <a:lnTo>
                  <a:pt x="0" y="681782"/>
                </a:lnTo>
                <a:close/>
              </a:path>
            </a:pathLst>
          </a:custGeom>
          <a:ln w="9535">
            <a:solidFill>
              <a:srgbClr val="BED52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47931" y="3886867"/>
            <a:ext cx="5530850" cy="10160"/>
          </a:xfrm>
          <a:custGeom>
            <a:avLst/>
            <a:gdLst/>
            <a:ahLst/>
            <a:cxnLst/>
            <a:rect l="l" t="t" r="r" b="b"/>
            <a:pathLst>
              <a:path w="5530850" h="10160">
                <a:moveTo>
                  <a:pt x="5530539" y="9535"/>
                </a:moveTo>
                <a:lnTo>
                  <a:pt x="0" y="9535"/>
                </a:lnTo>
                <a:lnTo>
                  <a:pt x="0" y="0"/>
                </a:lnTo>
                <a:lnTo>
                  <a:pt x="5530539" y="0"/>
                </a:lnTo>
                <a:lnTo>
                  <a:pt x="5530539" y="9535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1247931" y="3886867"/>
            <a:ext cx="5530850" cy="648970"/>
            <a:chOff x="1247931" y="3886867"/>
            <a:chExt cx="5530850" cy="648970"/>
          </a:xfrm>
        </p:grpSpPr>
        <p:sp>
          <p:nvSpPr>
            <p:cNvPr id="6" name="object 6"/>
            <p:cNvSpPr/>
            <p:nvPr/>
          </p:nvSpPr>
          <p:spPr>
            <a:xfrm>
              <a:off x="1247927" y="3886872"/>
              <a:ext cx="5530850" cy="648970"/>
            </a:xfrm>
            <a:custGeom>
              <a:avLst/>
              <a:gdLst/>
              <a:ahLst/>
              <a:cxnLst/>
              <a:rect l="l" t="t" r="r" b="b"/>
              <a:pathLst>
                <a:path w="5530850" h="648970">
                  <a:moveTo>
                    <a:pt x="5530532" y="0"/>
                  </a:moveTo>
                  <a:lnTo>
                    <a:pt x="5521007" y="0"/>
                  </a:lnTo>
                  <a:lnTo>
                    <a:pt x="5521007" y="638873"/>
                  </a:lnTo>
                  <a:lnTo>
                    <a:pt x="0" y="638873"/>
                  </a:lnTo>
                  <a:lnTo>
                    <a:pt x="0" y="648411"/>
                  </a:lnTo>
                  <a:lnTo>
                    <a:pt x="5521007" y="648411"/>
                  </a:lnTo>
                  <a:lnTo>
                    <a:pt x="5530532" y="648411"/>
                  </a:lnTo>
                  <a:lnTo>
                    <a:pt x="5530532" y="638873"/>
                  </a:lnTo>
                  <a:lnTo>
                    <a:pt x="5530532" y="0"/>
                  </a:lnTo>
                  <a:close/>
                </a:path>
              </a:pathLst>
            </a:custGeom>
            <a:solidFill>
              <a:srgbClr val="99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247931" y="3886867"/>
              <a:ext cx="48260" cy="648970"/>
            </a:xfrm>
            <a:custGeom>
              <a:avLst/>
              <a:gdLst/>
              <a:ahLst/>
              <a:cxnLst/>
              <a:rect l="l" t="t" r="r" b="b"/>
              <a:pathLst>
                <a:path w="48259" h="648970">
                  <a:moveTo>
                    <a:pt x="0" y="648408"/>
                  </a:moveTo>
                  <a:lnTo>
                    <a:pt x="0" y="0"/>
                  </a:lnTo>
                  <a:lnTo>
                    <a:pt x="47677" y="9535"/>
                  </a:lnTo>
                  <a:lnTo>
                    <a:pt x="47677" y="638872"/>
                  </a:lnTo>
                  <a:lnTo>
                    <a:pt x="0" y="648408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53184" y="4039450"/>
              <a:ext cx="4977765" cy="343535"/>
            </a:xfrm>
            <a:custGeom>
              <a:avLst/>
              <a:gdLst/>
              <a:ahLst/>
              <a:cxnLst/>
              <a:rect l="l" t="t" r="r" b="b"/>
              <a:pathLst>
                <a:path w="4977765" h="343535">
                  <a:moveTo>
                    <a:pt x="4977346" y="38125"/>
                  </a:moveTo>
                  <a:lnTo>
                    <a:pt x="4976660" y="30518"/>
                  </a:lnTo>
                  <a:lnTo>
                    <a:pt x="4974564" y="23482"/>
                  </a:lnTo>
                  <a:lnTo>
                    <a:pt x="4971072" y="17030"/>
                  </a:lnTo>
                  <a:lnTo>
                    <a:pt x="4966614" y="11696"/>
                  </a:lnTo>
                  <a:lnTo>
                    <a:pt x="4966411" y="11442"/>
                  </a:lnTo>
                  <a:lnTo>
                    <a:pt x="4966182" y="11150"/>
                  </a:lnTo>
                  <a:lnTo>
                    <a:pt x="4939220" y="0"/>
                  </a:lnTo>
                  <a:lnTo>
                    <a:pt x="12192" y="0"/>
                  </a:lnTo>
                  <a:lnTo>
                    <a:pt x="5880" y="1676"/>
                  </a:lnTo>
                  <a:lnTo>
                    <a:pt x="0" y="5029"/>
                  </a:lnTo>
                  <a:lnTo>
                    <a:pt x="18948" y="9766"/>
                  </a:lnTo>
                  <a:lnTo>
                    <a:pt x="18948" y="9525"/>
                  </a:lnTo>
                  <a:lnTo>
                    <a:pt x="4947386" y="9525"/>
                  </a:lnTo>
                  <a:lnTo>
                    <a:pt x="4954282" y="12484"/>
                  </a:lnTo>
                  <a:lnTo>
                    <a:pt x="4959439" y="17894"/>
                  </a:lnTo>
                  <a:lnTo>
                    <a:pt x="4959642" y="18110"/>
                  </a:lnTo>
                  <a:lnTo>
                    <a:pt x="4959921" y="18389"/>
                  </a:lnTo>
                  <a:lnTo>
                    <a:pt x="4965039" y="23495"/>
                  </a:lnTo>
                  <a:lnTo>
                    <a:pt x="4967821" y="30226"/>
                  </a:lnTo>
                  <a:lnTo>
                    <a:pt x="4967821" y="313016"/>
                  </a:lnTo>
                  <a:lnTo>
                    <a:pt x="4965027" y="319760"/>
                  </a:lnTo>
                  <a:lnTo>
                    <a:pt x="4959439" y="325348"/>
                  </a:lnTo>
                  <a:lnTo>
                    <a:pt x="4954282" y="330784"/>
                  </a:lnTo>
                  <a:lnTo>
                    <a:pt x="4947386" y="333730"/>
                  </a:lnTo>
                  <a:lnTo>
                    <a:pt x="18948" y="333730"/>
                  </a:lnTo>
                  <a:lnTo>
                    <a:pt x="18948" y="333489"/>
                  </a:lnTo>
                  <a:lnTo>
                    <a:pt x="0" y="338226"/>
                  </a:lnTo>
                  <a:lnTo>
                    <a:pt x="5880" y="341591"/>
                  </a:lnTo>
                  <a:lnTo>
                    <a:pt x="12192" y="343268"/>
                  </a:lnTo>
                  <a:lnTo>
                    <a:pt x="4939220" y="343268"/>
                  </a:lnTo>
                  <a:lnTo>
                    <a:pt x="4947005" y="342531"/>
                  </a:lnTo>
                  <a:lnTo>
                    <a:pt x="4954181" y="340347"/>
                  </a:lnTo>
                  <a:lnTo>
                    <a:pt x="4960721" y="336715"/>
                  </a:lnTo>
                  <a:lnTo>
                    <a:pt x="4964201" y="333730"/>
                  </a:lnTo>
                  <a:lnTo>
                    <a:pt x="4966157" y="332066"/>
                  </a:lnTo>
                  <a:lnTo>
                    <a:pt x="4966309" y="331927"/>
                  </a:lnTo>
                  <a:lnTo>
                    <a:pt x="4966665" y="331622"/>
                  </a:lnTo>
                  <a:lnTo>
                    <a:pt x="4971072" y="326212"/>
                  </a:lnTo>
                  <a:lnTo>
                    <a:pt x="4974564" y="319760"/>
                  </a:lnTo>
                  <a:lnTo>
                    <a:pt x="4976660" y="312737"/>
                  </a:lnTo>
                  <a:lnTo>
                    <a:pt x="4977346" y="305117"/>
                  </a:lnTo>
                  <a:lnTo>
                    <a:pt x="4977346" y="38125"/>
                  </a:lnTo>
                  <a:close/>
                </a:path>
              </a:pathLst>
            </a:custGeom>
            <a:solidFill>
              <a:srgbClr val="0FC6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33994" y="4044302"/>
              <a:ext cx="38735" cy="334010"/>
            </a:xfrm>
            <a:custGeom>
              <a:avLst/>
              <a:gdLst/>
              <a:ahLst/>
              <a:cxnLst/>
              <a:rect l="l" t="t" r="r" b="b"/>
              <a:pathLst>
                <a:path w="38734" h="334010">
                  <a:moveTo>
                    <a:pt x="19481" y="333527"/>
                  </a:moveTo>
                  <a:lnTo>
                    <a:pt x="10956" y="327355"/>
                  </a:lnTo>
                  <a:lnTo>
                    <a:pt x="4868" y="319754"/>
                  </a:lnTo>
                  <a:lnTo>
                    <a:pt x="1217" y="310724"/>
                  </a:lnTo>
                  <a:lnTo>
                    <a:pt x="0" y="300266"/>
                  </a:lnTo>
                  <a:lnTo>
                    <a:pt x="0" y="33273"/>
                  </a:lnTo>
                  <a:lnTo>
                    <a:pt x="1217" y="22815"/>
                  </a:lnTo>
                  <a:lnTo>
                    <a:pt x="4868" y="13784"/>
                  </a:lnTo>
                  <a:lnTo>
                    <a:pt x="10956" y="6179"/>
                  </a:lnTo>
                  <a:lnTo>
                    <a:pt x="19481" y="0"/>
                  </a:lnTo>
                  <a:lnTo>
                    <a:pt x="38138" y="4660"/>
                  </a:lnTo>
                  <a:lnTo>
                    <a:pt x="38138" y="328866"/>
                  </a:lnTo>
                  <a:lnTo>
                    <a:pt x="19481" y="333527"/>
                  </a:lnTo>
                  <a:close/>
                </a:path>
              </a:pathLst>
            </a:custGeom>
            <a:solidFill>
              <a:srgbClr val="C4C5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/>
          <p:nvPr/>
        </p:nvSpPr>
        <p:spPr>
          <a:xfrm>
            <a:off x="1314805" y="8482939"/>
            <a:ext cx="5405755" cy="18415"/>
          </a:xfrm>
          <a:custGeom>
            <a:avLst/>
            <a:gdLst/>
            <a:ahLst/>
            <a:cxnLst/>
            <a:rect l="l" t="t" r="r" b="b"/>
            <a:pathLst>
              <a:path w="5405755" h="18415">
                <a:moveTo>
                  <a:pt x="18948" y="9766"/>
                </a:moveTo>
                <a:lnTo>
                  <a:pt x="0" y="5029"/>
                </a:lnTo>
                <a:lnTo>
                  <a:pt x="5867" y="1676"/>
                </a:lnTo>
                <a:lnTo>
                  <a:pt x="12179" y="0"/>
                </a:lnTo>
                <a:lnTo>
                  <a:pt x="5377840" y="0"/>
                </a:lnTo>
                <a:lnTo>
                  <a:pt x="5385634" y="726"/>
                </a:lnTo>
                <a:lnTo>
                  <a:pt x="5392805" y="2908"/>
                </a:lnTo>
                <a:lnTo>
                  <a:pt x="5399355" y="6547"/>
                </a:lnTo>
                <a:lnTo>
                  <a:pt x="5402818" y="9524"/>
                </a:lnTo>
                <a:lnTo>
                  <a:pt x="18948" y="9524"/>
                </a:lnTo>
                <a:lnTo>
                  <a:pt x="18948" y="9766"/>
                </a:lnTo>
                <a:close/>
              </a:path>
              <a:path w="5405755" h="18415">
                <a:moveTo>
                  <a:pt x="5398541" y="18389"/>
                </a:moveTo>
                <a:lnTo>
                  <a:pt x="5392902" y="12484"/>
                </a:lnTo>
                <a:lnTo>
                  <a:pt x="5386006" y="9524"/>
                </a:lnTo>
                <a:lnTo>
                  <a:pt x="5402818" y="9524"/>
                </a:lnTo>
                <a:lnTo>
                  <a:pt x="5405285" y="11645"/>
                </a:lnTo>
                <a:lnTo>
                  <a:pt x="5398541" y="18389"/>
                </a:lnTo>
                <a:close/>
              </a:path>
            </a:pathLst>
          </a:custGeom>
          <a:solidFill>
            <a:srgbClr val="0FC65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1295608" y="8487803"/>
            <a:ext cx="5435600" cy="701040"/>
            <a:chOff x="1295608" y="8487803"/>
            <a:chExt cx="5435600" cy="701040"/>
          </a:xfrm>
        </p:grpSpPr>
        <p:sp>
          <p:nvSpPr>
            <p:cNvPr id="12" name="object 12"/>
            <p:cNvSpPr/>
            <p:nvPr/>
          </p:nvSpPr>
          <p:spPr>
            <a:xfrm>
              <a:off x="1314805" y="8494115"/>
              <a:ext cx="5416550" cy="694690"/>
            </a:xfrm>
            <a:custGeom>
              <a:avLst/>
              <a:gdLst/>
              <a:ahLst/>
              <a:cxnLst/>
              <a:rect l="l" t="t" r="r" b="b"/>
              <a:pathLst>
                <a:path w="5416550" h="694690">
                  <a:moveTo>
                    <a:pt x="5415978" y="26936"/>
                  </a:moveTo>
                  <a:lnTo>
                    <a:pt x="5415280" y="19354"/>
                  </a:lnTo>
                  <a:lnTo>
                    <a:pt x="5413184" y="12331"/>
                  </a:lnTo>
                  <a:lnTo>
                    <a:pt x="5409692" y="5867"/>
                  </a:lnTo>
                  <a:lnTo>
                    <a:pt x="5404815" y="0"/>
                  </a:lnTo>
                  <a:lnTo>
                    <a:pt x="5398071" y="6743"/>
                  </a:lnTo>
                  <a:lnTo>
                    <a:pt x="5403647" y="12331"/>
                  </a:lnTo>
                  <a:lnTo>
                    <a:pt x="5406453" y="19075"/>
                  </a:lnTo>
                  <a:lnTo>
                    <a:pt x="5406453" y="664210"/>
                  </a:lnTo>
                  <a:lnTo>
                    <a:pt x="5403659" y="670941"/>
                  </a:lnTo>
                  <a:lnTo>
                    <a:pt x="5398541" y="676059"/>
                  </a:lnTo>
                  <a:lnTo>
                    <a:pt x="5398274" y="676338"/>
                  </a:lnTo>
                  <a:lnTo>
                    <a:pt x="5398071" y="676541"/>
                  </a:lnTo>
                  <a:lnTo>
                    <a:pt x="5392902" y="681964"/>
                  </a:lnTo>
                  <a:lnTo>
                    <a:pt x="5386006" y="684911"/>
                  </a:lnTo>
                  <a:lnTo>
                    <a:pt x="18948" y="684911"/>
                  </a:lnTo>
                  <a:lnTo>
                    <a:pt x="18948" y="684682"/>
                  </a:lnTo>
                  <a:lnTo>
                    <a:pt x="0" y="689419"/>
                  </a:lnTo>
                  <a:lnTo>
                    <a:pt x="5867" y="692772"/>
                  </a:lnTo>
                  <a:lnTo>
                    <a:pt x="12179" y="694448"/>
                  </a:lnTo>
                  <a:lnTo>
                    <a:pt x="5377840" y="694448"/>
                  </a:lnTo>
                  <a:lnTo>
                    <a:pt x="5385625" y="693712"/>
                  </a:lnTo>
                  <a:lnTo>
                    <a:pt x="5392801" y="691527"/>
                  </a:lnTo>
                  <a:lnTo>
                    <a:pt x="5399354" y="687895"/>
                  </a:lnTo>
                  <a:lnTo>
                    <a:pt x="5402821" y="684911"/>
                  </a:lnTo>
                  <a:lnTo>
                    <a:pt x="5404764" y="683247"/>
                  </a:lnTo>
                  <a:lnTo>
                    <a:pt x="5405044" y="683018"/>
                  </a:lnTo>
                  <a:lnTo>
                    <a:pt x="5405285" y="682802"/>
                  </a:lnTo>
                  <a:lnTo>
                    <a:pt x="5409692" y="677405"/>
                  </a:lnTo>
                  <a:lnTo>
                    <a:pt x="5413184" y="670953"/>
                  </a:lnTo>
                  <a:lnTo>
                    <a:pt x="5415280" y="663917"/>
                  </a:lnTo>
                  <a:lnTo>
                    <a:pt x="5415978" y="656336"/>
                  </a:lnTo>
                  <a:lnTo>
                    <a:pt x="5415978" y="26936"/>
                  </a:lnTo>
                  <a:close/>
                </a:path>
              </a:pathLst>
            </a:custGeom>
            <a:solidFill>
              <a:srgbClr val="0FC6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295608" y="8487803"/>
              <a:ext cx="38735" cy="695960"/>
            </a:xfrm>
            <a:custGeom>
              <a:avLst/>
              <a:gdLst/>
              <a:ahLst/>
              <a:cxnLst/>
              <a:rect l="l" t="t" r="r" b="b"/>
              <a:pathLst>
                <a:path w="38734" h="695959">
                  <a:moveTo>
                    <a:pt x="19489" y="695883"/>
                  </a:moveTo>
                  <a:lnTo>
                    <a:pt x="10962" y="689704"/>
                  </a:lnTo>
                  <a:lnTo>
                    <a:pt x="4870" y="682099"/>
                  </a:lnTo>
                  <a:lnTo>
                    <a:pt x="1213" y="673068"/>
                  </a:lnTo>
                  <a:lnTo>
                    <a:pt x="0" y="662653"/>
                  </a:lnTo>
                  <a:lnTo>
                    <a:pt x="0" y="33230"/>
                  </a:lnTo>
                  <a:lnTo>
                    <a:pt x="1213" y="22815"/>
                  </a:lnTo>
                  <a:lnTo>
                    <a:pt x="4870" y="13784"/>
                  </a:lnTo>
                  <a:lnTo>
                    <a:pt x="10962" y="6179"/>
                  </a:lnTo>
                  <a:lnTo>
                    <a:pt x="19489" y="0"/>
                  </a:lnTo>
                  <a:lnTo>
                    <a:pt x="38145" y="4660"/>
                  </a:lnTo>
                  <a:lnTo>
                    <a:pt x="38145" y="691210"/>
                  </a:lnTo>
                  <a:lnTo>
                    <a:pt x="19489" y="695883"/>
                  </a:lnTo>
                  <a:close/>
                </a:path>
              </a:pathLst>
            </a:custGeom>
            <a:solidFill>
              <a:srgbClr val="C4C5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235231" y="527237"/>
            <a:ext cx="5556250" cy="3695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5"/>
              </a:spcBef>
            </a:pPr>
            <a:r>
              <a:rPr sz="1850" spc="80" dirty="0">
                <a:latin typeface="Trebuchet MS"/>
                <a:cs typeface="Trebuchet MS"/>
              </a:rPr>
              <a:t>Drop </a:t>
            </a:r>
            <a:r>
              <a:rPr sz="1850" spc="65" dirty="0">
                <a:latin typeface="Trebuchet MS"/>
                <a:cs typeface="Trebuchet MS"/>
              </a:rPr>
              <a:t>table </a:t>
            </a:r>
            <a:r>
              <a:rPr sz="1850" spc="20" dirty="0">
                <a:latin typeface="Trebuchet MS"/>
                <a:cs typeface="Trebuchet MS"/>
              </a:rPr>
              <a:t>in</a:t>
            </a:r>
            <a:r>
              <a:rPr sz="1850" spc="-140" dirty="0">
                <a:latin typeface="Trebuchet MS"/>
                <a:cs typeface="Trebuchet MS"/>
              </a:rPr>
              <a:t> </a:t>
            </a:r>
            <a:r>
              <a:rPr sz="1850" spc="125" dirty="0">
                <a:latin typeface="Trebuchet MS"/>
                <a:cs typeface="Trebuchet MS"/>
              </a:rPr>
              <a:t>SQL</a:t>
            </a:r>
            <a:endParaRPr sz="1850">
              <a:latin typeface="Trebuchet MS"/>
              <a:cs typeface="Trebuchet MS"/>
            </a:endParaRPr>
          </a:p>
          <a:p>
            <a:pPr marR="5080" algn="r">
              <a:lnSpc>
                <a:spcPct val="100000"/>
              </a:lnSpc>
              <a:spcBef>
                <a:spcPts val="1310"/>
              </a:spcBef>
              <a:tabLst>
                <a:tab pos="323850" algn="l"/>
                <a:tab pos="827405" algn="l"/>
              </a:tabLst>
            </a:pPr>
            <a:r>
              <a:rPr sz="1250" spc="-525" dirty="0">
                <a:latin typeface="EB Garamond 08"/>
                <a:cs typeface="EB Garamond 08"/>
              </a:rPr>
              <a:t>	</a:t>
            </a:r>
            <a:r>
              <a:rPr sz="1250" spc="-65" dirty="0">
                <a:latin typeface="Times New Roman"/>
                <a:cs typeface="Times New Roman"/>
              </a:rPr>
              <a:t>V</a:t>
            </a:r>
            <a:r>
              <a:rPr sz="1250" spc="10" dirty="0">
                <a:latin typeface="Times New Roman"/>
                <a:cs typeface="Times New Roman"/>
              </a:rPr>
              <a:t>iew</a:t>
            </a:r>
            <a:r>
              <a:rPr sz="1250" dirty="0">
                <a:latin typeface="Times New Roman"/>
                <a:cs typeface="Times New Roman"/>
              </a:rPr>
              <a:t>	</a:t>
            </a:r>
            <a:r>
              <a:rPr sz="1250" spc="10" dirty="0">
                <a:latin typeface="Times New Roman"/>
                <a:cs typeface="Times New Roman"/>
              </a:rPr>
              <a:t>3</a:t>
            </a:r>
            <a:endParaRPr sz="12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50">
              <a:latin typeface="Times New Roman"/>
              <a:cs typeface="Times New Roman"/>
            </a:endParaRPr>
          </a:p>
          <a:p>
            <a:pPr marL="12700" marR="8255" algn="just">
              <a:lnSpc>
                <a:spcPct val="122600"/>
              </a:lnSpc>
            </a:pPr>
            <a:r>
              <a:rPr sz="1250" spc="10" dirty="0">
                <a:latin typeface="Georgia"/>
                <a:cs typeface="Georgia"/>
              </a:rPr>
              <a:t>The </a:t>
            </a:r>
            <a:r>
              <a:rPr sz="1250" spc="15" dirty="0">
                <a:latin typeface="Georgia"/>
                <a:cs typeface="Georgia"/>
              </a:rPr>
              <a:t>SQL </a:t>
            </a:r>
            <a:r>
              <a:rPr sz="1150" b="1" spc="-200" dirty="0">
                <a:latin typeface="Arial"/>
                <a:cs typeface="Arial"/>
              </a:rPr>
              <a:t>DROP </a:t>
            </a:r>
            <a:r>
              <a:rPr sz="1150" b="1" spc="-135" dirty="0">
                <a:latin typeface="Arial"/>
                <a:cs typeface="Arial"/>
              </a:rPr>
              <a:t>TABLE </a:t>
            </a:r>
            <a:r>
              <a:rPr sz="1250" spc="10" dirty="0">
                <a:latin typeface="Georgia"/>
                <a:cs typeface="Georgia"/>
              </a:rPr>
              <a:t>statement </a:t>
            </a:r>
            <a:r>
              <a:rPr sz="1250" spc="5" dirty="0">
                <a:latin typeface="Georgia"/>
                <a:cs typeface="Georgia"/>
              </a:rPr>
              <a:t>is </a:t>
            </a:r>
            <a:r>
              <a:rPr sz="1250" spc="10" dirty="0">
                <a:latin typeface="Georgia"/>
                <a:cs typeface="Georgia"/>
              </a:rPr>
              <a:t>used to remove a table definition and </a:t>
            </a:r>
            <a:r>
              <a:rPr sz="1250" spc="5" dirty="0">
                <a:latin typeface="Georgia"/>
                <a:cs typeface="Georgia"/>
              </a:rPr>
              <a:t>all  </a:t>
            </a:r>
            <a:r>
              <a:rPr sz="1250" spc="10" dirty="0">
                <a:latin typeface="Georgia"/>
                <a:cs typeface="Georgia"/>
              </a:rPr>
              <a:t>the data, indexes, triggers, constraints and permission specifications for that  table.</a:t>
            </a:r>
            <a:endParaRPr sz="125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300">
              <a:latin typeface="Georgia"/>
              <a:cs typeface="Georgia"/>
            </a:endParaRPr>
          </a:p>
          <a:p>
            <a:pPr marL="212725" marR="210185">
              <a:lnSpc>
                <a:spcPct val="120100"/>
              </a:lnSpc>
            </a:pPr>
            <a:r>
              <a:rPr sz="1250" i="1" spc="10" dirty="0">
                <a:latin typeface="Georgia"/>
                <a:cs typeface="Georgia"/>
              </a:rPr>
              <a:t>Note: Be careful before dropping </a:t>
            </a:r>
            <a:r>
              <a:rPr sz="1250" i="1" spc="15" dirty="0">
                <a:latin typeface="Georgia"/>
                <a:cs typeface="Georgia"/>
              </a:rPr>
              <a:t>a </a:t>
            </a:r>
            <a:r>
              <a:rPr sz="1250" i="1" spc="10" dirty="0">
                <a:latin typeface="Georgia"/>
                <a:cs typeface="Georgia"/>
              </a:rPr>
              <a:t>table. Deleting </a:t>
            </a:r>
            <a:r>
              <a:rPr sz="1250" i="1" spc="15" dirty="0">
                <a:latin typeface="Georgia"/>
                <a:cs typeface="Georgia"/>
              </a:rPr>
              <a:t>a </a:t>
            </a:r>
            <a:r>
              <a:rPr sz="1250" i="1" spc="10" dirty="0">
                <a:latin typeface="Georgia"/>
                <a:cs typeface="Georgia"/>
              </a:rPr>
              <a:t>table will result in  loss of complete information stored in the</a:t>
            </a:r>
            <a:r>
              <a:rPr sz="1250" i="1" spc="-30" dirty="0">
                <a:latin typeface="Georgia"/>
                <a:cs typeface="Georgia"/>
              </a:rPr>
              <a:t> </a:t>
            </a:r>
            <a:r>
              <a:rPr sz="1250" i="1" spc="10" dirty="0">
                <a:latin typeface="Georgia"/>
                <a:cs typeface="Georgia"/>
              </a:rPr>
              <a:t>table!</a:t>
            </a:r>
            <a:endParaRPr sz="125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14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45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</a:pPr>
            <a:r>
              <a:rPr sz="1650" b="1" spc="45" dirty="0">
                <a:latin typeface="Times New Roman"/>
                <a:cs typeface="Times New Roman"/>
              </a:rPr>
              <a:t>Syntax</a:t>
            </a:r>
            <a:endParaRPr sz="165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670"/>
              </a:spcBef>
            </a:pPr>
            <a:r>
              <a:rPr sz="1250" spc="10" dirty="0">
                <a:latin typeface="Georgia"/>
                <a:cs typeface="Georgia"/>
              </a:rPr>
              <a:t>The following </a:t>
            </a:r>
            <a:r>
              <a:rPr sz="1250" spc="15" dirty="0">
                <a:latin typeface="Georgia"/>
                <a:cs typeface="Georgia"/>
              </a:rPr>
              <a:t>SQL </a:t>
            </a:r>
            <a:r>
              <a:rPr sz="1250" spc="10" dirty="0">
                <a:latin typeface="Georgia"/>
                <a:cs typeface="Georgia"/>
              </a:rPr>
              <a:t>statement </a:t>
            </a:r>
            <a:r>
              <a:rPr sz="1250" spc="5" dirty="0">
                <a:latin typeface="Georgia"/>
                <a:cs typeface="Georgia"/>
              </a:rPr>
              <a:t>is </a:t>
            </a:r>
            <a:r>
              <a:rPr sz="1250" spc="10" dirty="0">
                <a:latin typeface="Georgia"/>
                <a:cs typeface="Georgia"/>
              </a:rPr>
              <a:t>the syntax for </a:t>
            </a:r>
            <a:r>
              <a:rPr sz="1150" b="1" spc="-200" dirty="0">
                <a:latin typeface="Arial"/>
                <a:cs typeface="Arial"/>
              </a:rPr>
              <a:t>DROP</a:t>
            </a:r>
            <a:r>
              <a:rPr sz="1150" b="1" spc="-105" dirty="0">
                <a:latin typeface="Arial"/>
                <a:cs typeface="Arial"/>
              </a:rPr>
              <a:t> </a:t>
            </a:r>
            <a:r>
              <a:rPr sz="1150" b="1" spc="-135" dirty="0">
                <a:latin typeface="Arial"/>
                <a:cs typeface="Arial"/>
              </a:rPr>
              <a:t>TABLE</a:t>
            </a:r>
            <a:endParaRPr sz="11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650">
              <a:latin typeface="Arial"/>
              <a:cs typeface="Arial"/>
            </a:endParaRPr>
          </a:p>
          <a:p>
            <a:pPr marL="479425">
              <a:lnSpc>
                <a:spcPct val="100000"/>
              </a:lnSpc>
              <a:spcBef>
                <a:spcPts val="5"/>
              </a:spcBef>
            </a:pPr>
            <a:r>
              <a:rPr sz="1050" spc="-185" dirty="0">
                <a:latin typeface="Arial"/>
                <a:cs typeface="Arial"/>
              </a:rPr>
              <a:t>DROP </a:t>
            </a:r>
            <a:r>
              <a:rPr sz="1050" spc="-90" dirty="0">
                <a:latin typeface="Arial"/>
                <a:cs typeface="Arial"/>
              </a:rPr>
              <a:t>TABLE</a:t>
            </a:r>
            <a:r>
              <a:rPr sz="1050" dirty="0">
                <a:latin typeface="Arial"/>
                <a:cs typeface="Arial"/>
              </a:rPr>
              <a:t> </a:t>
            </a:r>
            <a:r>
              <a:rPr sz="1050" spc="50" dirty="0">
                <a:latin typeface="Arial"/>
                <a:cs typeface="Arial"/>
              </a:rPr>
              <a:t>table_name;</a:t>
            </a:r>
            <a:endParaRPr sz="105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235231" y="4664373"/>
            <a:ext cx="5021580" cy="898525"/>
          </a:xfrm>
          <a:prstGeom prst="rect">
            <a:avLst/>
          </a:prstGeom>
        </p:spPr>
        <p:txBody>
          <a:bodyPr vert="horz" wrap="square" lIns="0" tIns="1187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35"/>
              </a:spcBef>
            </a:pPr>
            <a:r>
              <a:rPr sz="1650" b="1" spc="35" dirty="0">
                <a:latin typeface="Times New Roman"/>
                <a:cs typeface="Times New Roman"/>
              </a:rPr>
              <a:t>Example</a:t>
            </a:r>
            <a:endParaRPr sz="1650">
              <a:latin typeface="Times New Roman"/>
              <a:cs typeface="Times New Roman"/>
            </a:endParaRPr>
          </a:p>
          <a:p>
            <a:pPr marL="12700" marR="5080">
              <a:lnSpc>
                <a:spcPct val="125099"/>
              </a:lnSpc>
              <a:spcBef>
                <a:spcPts val="295"/>
              </a:spcBef>
            </a:pPr>
            <a:r>
              <a:rPr sz="1250" spc="15" dirty="0">
                <a:latin typeface="Georgia"/>
                <a:cs typeface="Georgia"/>
              </a:rPr>
              <a:t>A </a:t>
            </a:r>
            <a:r>
              <a:rPr sz="1150" spc="-110" dirty="0">
                <a:latin typeface="Arial"/>
                <a:cs typeface="Arial"/>
              </a:rPr>
              <a:t>Human </a:t>
            </a:r>
            <a:r>
              <a:rPr sz="1250" spc="10" dirty="0">
                <a:latin typeface="Georgia"/>
                <a:cs typeface="Georgia"/>
              </a:rPr>
              <a:t>table already present in </a:t>
            </a:r>
            <a:r>
              <a:rPr sz="1250" spc="15" dirty="0">
                <a:latin typeface="Georgia"/>
                <a:cs typeface="Georgia"/>
              </a:rPr>
              <a:t>my </a:t>
            </a:r>
            <a:r>
              <a:rPr sz="1250" spc="10" dirty="0">
                <a:latin typeface="Georgia"/>
                <a:cs typeface="Georgia"/>
              </a:rPr>
              <a:t>database. Let us </a:t>
            </a:r>
            <a:r>
              <a:rPr sz="1250" spc="5" dirty="0">
                <a:latin typeface="Georgia"/>
                <a:cs typeface="Georgia"/>
              </a:rPr>
              <a:t>first </a:t>
            </a:r>
            <a:r>
              <a:rPr sz="1250" spc="10" dirty="0">
                <a:latin typeface="Georgia"/>
                <a:cs typeface="Georgia"/>
              </a:rPr>
              <a:t>verify the  table and then </a:t>
            </a:r>
            <a:r>
              <a:rPr sz="1250" spc="15" dirty="0">
                <a:latin typeface="Georgia"/>
                <a:cs typeface="Georgia"/>
              </a:rPr>
              <a:t>we </a:t>
            </a:r>
            <a:r>
              <a:rPr sz="1250" spc="10" dirty="0">
                <a:latin typeface="Georgia"/>
                <a:cs typeface="Georgia"/>
              </a:rPr>
              <a:t>will delete </a:t>
            </a:r>
            <a:r>
              <a:rPr sz="1250" spc="5" dirty="0">
                <a:latin typeface="Georgia"/>
                <a:cs typeface="Georgia"/>
              </a:rPr>
              <a:t>it </a:t>
            </a:r>
            <a:r>
              <a:rPr sz="1250" spc="10" dirty="0">
                <a:latin typeface="Georgia"/>
                <a:cs typeface="Georgia"/>
              </a:rPr>
              <a:t>from the database as </a:t>
            </a:r>
            <a:r>
              <a:rPr sz="1250" spc="15" dirty="0">
                <a:latin typeface="Georgia"/>
                <a:cs typeface="Georgia"/>
              </a:rPr>
              <a:t>shown </a:t>
            </a:r>
            <a:r>
              <a:rPr sz="1250" spc="10" dirty="0">
                <a:latin typeface="Georgia"/>
                <a:cs typeface="Georgia"/>
              </a:rPr>
              <a:t>below</a:t>
            </a:r>
            <a:r>
              <a:rPr sz="1250" spc="-40" dirty="0">
                <a:latin typeface="Georgia"/>
                <a:cs typeface="Georgia"/>
              </a:rPr>
              <a:t> </a:t>
            </a:r>
            <a:r>
              <a:rPr sz="1250" spc="10" dirty="0">
                <a:latin typeface="Georgia"/>
                <a:cs typeface="Georgia"/>
              </a:rPr>
              <a:t>?</a:t>
            </a:r>
            <a:endParaRPr sz="1250">
              <a:latin typeface="Georgia"/>
              <a:cs typeface="Georgi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322078" y="5120446"/>
            <a:ext cx="426720" cy="2006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50" spc="-200" dirty="0">
                <a:latin typeface="Arial"/>
                <a:cs typeface="Arial"/>
              </a:rPr>
              <a:t>H</a:t>
            </a:r>
            <a:r>
              <a:rPr sz="1150" spc="-10" dirty="0">
                <a:latin typeface="Arial"/>
                <a:cs typeface="Arial"/>
              </a:rPr>
              <a:t>u</a:t>
            </a:r>
            <a:r>
              <a:rPr sz="1150" spc="-330" dirty="0">
                <a:latin typeface="Arial"/>
                <a:cs typeface="Arial"/>
              </a:rPr>
              <a:t>m</a:t>
            </a:r>
            <a:r>
              <a:rPr sz="1150" spc="-10" dirty="0">
                <a:latin typeface="Arial"/>
                <a:cs typeface="Arial"/>
              </a:rPr>
              <a:t>an</a:t>
            </a:r>
            <a:endParaRPr sz="115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235231" y="7634935"/>
            <a:ext cx="5552440" cy="205676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25099"/>
              </a:lnSpc>
              <a:spcBef>
                <a:spcPts val="95"/>
              </a:spcBef>
            </a:pPr>
            <a:r>
              <a:rPr sz="1250" spc="10" dirty="0">
                <a:latin typeface="Georgia"/>
                <a:cs typeface="Georgia"/>
              </a:rPr>
              <a:t>This </a:t>
            </a:r>
            <a:r>
              <a:rPr sz="1250" spc="15" dirty="0">
                <a:latin typeface="Georgia"/>
                <a:cs typeface="Georgia"/>
              </a:rPr>
              <a:t>means </a:t>
            </a:r>
            <a:r>
              <a:rPr sz="1250" spc="10" dirty="0">
                <a:latin typeface="Georgia"/>
                <a:cs typeface="Georgia"/>
              </a:rPr>
              <a:t>that the </a:t>
            </a:r>
            <a:r>
              <a:rPr sz="1150" spc="-110" dirty="0">
                <a:latin typeface="Arial"/>
                <a:cs typeface="Arial"/>
              </a:rPr>
              <a:t>Human </a:t>
            </a:r>
            <a:r>
              <a:rPr sz="1250" spc="10" dirty="0">
                <a:latin typeface="Georgia"/>
                <a:cs typeface="Georgia"/>
              </a:rPr>
              <a:t>table </a:t>
            </a:r>
            <a:r>
              <a:rPr sz="1250" spc="5" dirty="0">
                <a:latin typeface="Georgia"/>
                <a:cs typeface="Georgia"/>
              </a:rPr>
              <a:t>is </a:t>
            </a:r>
            <a:r>
              <a:rPr sz="1250" b="1" spc="10" dirty="0">
                <a:latin typeface="Georgia"/>
                <a:cs typeface="Georgia"/>
              </a:rPr>
              <a:t>available </a:t>
            </a:r>
            <a:r>
              <a:rPr sz="1250" spc="10" dirty="0">
                <a:latin typeface="Georgia"/>
                <a:cs typeface="Georgia"/>
              </a:rPr>
              <a:t>in the database, so </a:t>
            </a:r>
            <a:r>
              <a:rPr sz="1250" spc="5" dirty="0">
                <a:latin typeface="Georgia"/>
                <a:cs typeface="Georgia"/>
              </a:rPr>
              <a:t>let </a:t>
            </a:r>
            <a:r>
              <a:rPr sz="1250" spc="10" dirty="0">
                <a:latin typeface="Georgia"/>
                <a:cs typeface="Georgia"/>
              </a:rPr>
              <a:t>us </a:t>
            </a:r>
            <a:r>
              <a:rPr sz="1250" spc="15" dirty="0">
                <a:latin typeface="Georgia"/>
                <a:cs typeface="Georgia"/>
              </a:rPr>
              <a:t>now  </a:t>
            </a:r>
            <a:r>
              <a:rPr sz="1250" spc="10" dirty="0">
                <a:latin typeface="Georgia"/>
                <a:cs typeface="Georgia"/>
              </a:rPr>
              <a:t>drop </a:t>
            </a:r>
            <a:r>
              <a:rPr sz="1250" spc="5" dirty="0">
                <a:latin typeface="Georgia"/>
                <a:cs typeface="Georgia"/>
              </a:rPr>
              <a:t>it </a:t>
            </a:r>
            <a:r>
              <a:rPr sz="1250" spc="10" dirty="0">
                <a:latin typeface="Georgia"/>
                <a:cs typeface="Georgia"/>
              </a:rPr>
              <a:t>as </a:t>
            </a:r>
            <a:r>
              <a:rPr sz="1250" spc="15" dirty="0">
                <a:latin typeface="Georgia"/>
                <a:cs typeface="Georgia"/>
              </a:rPr>
              <a:t>shown</a:t>
            </a:r>
            <a:r>
              <a:rPr sz="1250" spc="-10" dirty="0">
                <a:latin typeface="Georgia"/>
                <a:cs typeface="Georgia"/>
              </a:rPr>
              <a:t> </a:t>
            </a:r>
            <a:r>
              <a:rPr sz="1250" spc="10" dirty="0">
                <a:latin typeface="Georgia"/>
                <a:cs typeface="Georgia"/>
              </a:rPr>
              <a:t>below.</a:t>
            </a:r>
            <a:endParaRPr sz="125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1250" spc="15" dirty="0">
                <a:latin typeface="Georgia"/>
                <a:cs typeface="Georgia"/>
              </a:rPr>
              <a:t>Now Drop </a:t>
            </a:r>
            <a:r>
              <a:rPr sz="1250" spc="10" dirty="0">
                <a:latin typeface="Georgia"/>
                <a:cs typeface="Georgia"/>
              </a:rPr>
              <a:t>the table using </a:t>
            </a:r>
            <a:r>
              <a:rPr sz="1150" spc="-200" dirty="0">
                <a:latin typeface="Arial"/>
                <a:cs typeface="Arial"/>
              </a:rPr>
              <a:t>DROP </a:t>
            </a:r>
            <a:r>
              <a:rPr sz="1150" spc="-100" dirty="0">
                <a:latin typeface="Arial"/>
                <a:cs typeface="Arial"/>
              </a:rPr>
              <a:t>TABLE </a:t>
            </a:r>
            <a:r>
              <a:rPr sz="1150" spc="30" dirty="0">
                <a:latin typeface="Arial"/>
                <a:cs typeface="Arial"/>
              </a:rPr>
              <a:t>table_name</a:t>
            </a:r>
            <a:r>
              <a:rPr sz="1150" spc="235" dirty="0">
                <a:latin typeface="Arial"/>
                <a:cs typeface="Arial"/>
              </a:rPr>
              <a:t> </a:t>
            </a:r>
            <a:r>
              <a:rPr sz="1250" spc="10" dirty="0">
                <a:latin typeface="Georgia"/>
                <a:cs typeface="Georgia"/>
              </a:rPr>
              <a:t>query.</a:t>
            </a:r>
            <a:endParaRPr sz="1250">
              <a:latin typeface="Georgia"/>
              <a:cs typeface="Georgia"/>
            </a:endParaRPr>
          </a:p>
          <a:p>
            <a:pPr marL="407034">
              <a:lnSpc>
                <a:spcPct val="100000"/>
              </a:lnSpc>
              <a:spcBef>
                <a:spcPts val="730"/>
              </a:spcBef>
            </a:pPr>
            <a:r>
              <a:rPr sz="1050" spc="-105" dirty="0">
                <a:latin typeface="Arial"/>
                <a:cs typeface="Arial"/>
              </a:rPr>
              <a:t>SQL&gt; </a:t>
            </a:r>
            <a:r>
              <a:rPr sz="1050" spc="-185" dirty="0">
                <a:latin typeface="Arial"/>
                <a:cs typeface="Arial"/>
              </a:rPr>
              <a:t>DROP </a:t>
            </a:r>
            <a:r>
              <a:rPr sz="1050" spc="-90" dirty="0">
                <a:latin typeface="Arial"/>
                <a:cs typeface="Arial"/>
              </a:rPr>
              <a:t>TABLE</a:t>
            </a:r>
            <a:r>
              <a:rPr sz="1050" spc="-25" dirty="0">
                <a:latin typeface="Arial"/>
                <a:cs typeface="Arial"/>
              </a:rPr>
              <a:t> </a:t>
            </a:r>
            <a:r>
              <a:rPr sz="1050" b="1" spc="-65" dirty="0">
                <a:latin typeface="Arial"/>
                <a:cs typeface="Arial"/>
              </a:rPr>
              <a:t>Human</a:t>
            </a:r>
            <a:r>
              <a:rPr sz="1050" spc="-65" dirty="0">
                <a:latin typeface="Arial"/>
                <a:cs typeface="Arial"/>
              </a:rPr>
              <a:t>;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50">
              <a:latin typeface="Arial"/>
              <a:cs typeface="Arial"/>
            </a:endParaRPr>
          </a:p>
          <a:p>
            <a:pPr marL="407034">
              <a:lnSpc>
                <a:spcPct val="100000"/>
              </a:lnSpc>
            </a:pPr>
            <a:r>
              <a:rPr sz="1050" b="1" spc="25" dirty="0">
                <a:latin typeface="Arial"/>
                <a:cs typeface="Arial"/>
              </a:rPr>
              <a:t>Table</a:t>
            </a:r>
            <a:r>
              <a:rPr sz="1050" b="1" spc="110" dirty="0">
                <a:latin typeface="Arial"/>
                <a:cs typeface="Arial"/>
              </a:rPr>
              <a:t> </a:t>
            </a:r>
            <a:r>
              <a:rPr sz="1050" spc="55" dirty="0">
                <a:latin typeface="Arial"/>
                <a:cs typeface="Arial"/>
              </a:rPr>
              <a:t>dropped.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sz="1250" spc="10" dirty="0">
                <a:latin typeface="Georgia"/>
                <a:cs typeface="Georgia"/>
              </a:rPr>
              <a:t>Here</a:t>
            </a:r>
            <a:r>
              <a:rPr sz="1250" spc="210" dirty="0">
                <a:latin typeface="Georgia"/>
                <a:cs typeface="Georgia"/>
              </a:rPr>
              <a:t> </a:t>
            </a:r>
            <a:r>
              <a:rPr sz="1250" spc="5" dirty="0">
                <a:latin typeface="Georgia"/>
                <a:cs typeface="Georgia"/>
              </a:rPr>
              <a:t>it</a:t>
            </a:r>
            <a:r>
              <a:rPr sz="1250" spc="215" dirty="0">
                <a:latin typeface="Georgia"/>
                <a:cs typeface="Georgia"/>
              </a:rPr>
              <a:t> </a:t>
            </a:r>
            <a:r>
              <a:rPr sz="1250" spc="5" dirty="0">
                <a:latin typeface="Georgia"/>
                <a:cs typeface="Georgia"/>
              </a:rPr>
              <a:t>is,</a:t>
            </a:r>
            <a:r>
              <a:rPr sz="1250" spc="210" dirty="0">
                <a:latin typeface="Georgia"/>
                <a:cs typeface="Georgia"/>
              </a:rPr>
              <a:t> </a:t>
            </a:r>
            <a:r>
              <a:rPr sz="1250" spc="10" dirty="0">
                <a:latin typeface="Georgia"/>
                <a:cs typeface="Georgia"/>
              </a:rPr>
              <a:t>our</a:t>
            </a:r>
            <a:r>
              <a:rPr sz="1250" spc="200" dirty="0">
                <a:latin typeface="Georgia"/>
                <a:cs typeface="Georgia"/>
              </a:rPr>
              <a:t> </a:t>
            </a:r>
            <a:r>
              <a:rPr sz="1150" spc="-110" dirty="0">
                <a:latin typeface="Arial"/>
                <a:cs typeface="Arial"/>
              </a:rPr>
              <a:t>Human</a:t>
            </a:r>
            <a:r>
              <a:rPr sz="1150" spc="80" dirty="0">
                <a:latin typeface="Arial"/>
                <a:cs typeface="Arial"/>
              </a:rPr>
              <a:t> </a:t>
            </a:r>
            <a:r>
              <a:rPr sz="1250" spc="10" dirty="0">
                <a:latin typeface="Georgia"/>
                <a:cs typeface="Georgia"/>
              </a:rPr>
              <a:t>table</a:t>
            </a:r>
            <a:r>
              <a:rPr sz="1250" spc="215" dirty="0">
                <a:latin typeface="Georgia"/>
                <a:cs typeface="Georgia"/>
              </a:rPr>
              <a:t> </a:t>
            </a:r>
            <a:r>
              <a:rPr sz="1250" spc="5" dirty="0">
                <a:latin typeface="Georgia"/>
                <a:cs typeface="Georgia"/>
              </a:rPr>
              <a:t>is</a:t>
            </a:r>
            <a:r>
              <a:rPr sz="1250" spc="220" dirty="0">
                <a:latin typeface="Georgia"/>
                <a:cs typeface="Georgia"/>
              </a:rPr>
              <a:t> </a:t>
            </a:r>
            <a:r>
              <a:rPr sz="1250" spc="10" dirty="0">
                <a:latin typeface="Georgia"/>
                <a:cs typeface="Georgia"/>
              </a:rPr>
              <a:t>deleted.</a:t>
            </a:r>
            <a:r>
              <a:rPr sz="1250" spc="220" dirty="0">
                <a:latin typeface="Georgia"/>
                <a:cs typeface="Georgia"/>
              </a:rPr>
              <a:t> </a:t>
            </a:r>
            <a:r>
              <a:rPr sz="1250" spc="15" dirty="0">
                <a:latin typeface="Georgia"/>
                <a:cs typeface="Georgia"/>
              </a:rPr>
              <a:t>Now</a:t>
            </a:r>
            <a:r>
              <a:rPr sz="1250" spc="215" dirty="0">
                <a:latin typeface="Georgia"/>
                <a:cs typeface="Georgia"/>
              </a:rPr>
              <a:t> </a:t>
            </a:r>
            <a:r>
              <a:rPr sz="1250" spc="10" dirty="0">
                <a:latin typeface="Georgia"/>
                <a:cs typeface="Georgia"/>
              </a:rPr>
              <a:t>Let</a:t>
            </a:r>
            <a:r>
              <a:rPr sz="1250" spc="220" dirty="0">
                <a:latin typeface="Georgia"/>
                <a:cs typeface="Georgia"/>
              </a:rPr>
              <a:t> </a:t>
            </a:r>
            <a:r>
              <a:rPr sz="1250" spc="10" dirty="0">
                <a:latin typeface="Georgia"/>
                <a:cs typeface="Georgia"/>
              </a:rPr>
              <a:t>us</a:t>
            </a:r>
            <a:r>
              <a:rPr sz="1250" spc="215" dirty="0">
                <a:latin typeface="Georgia"/>
                <a:cs typeface="Georgia"/>
              </a:rPr>
              <a:t> </a:t>
            </a:r>
            <a:r>
              <a:rPr sz="1250" spc="10" dirty="0">
                <a:latin typeface="Georgia"/>
                <a:cs typeface="Georgia"/>
              </a:rPr>
              <a:t>verify</a:t>
            </a:r>
            <a:r>
              <a:rPr sz="1250" spc="220" dirty="0">
                <a:latin typeface="Georgia"/>
                <a:cs typeface="Georgia"/>
              </a:rPr>
              <a:t> </a:t>
            </a:r>
            <a:r>
              <a:rPr sz="1250" spc="10" dirty="0">
                <a:latin typeface="Georgia"/>
                <a:cs typeface="Georgia"/>
              </a:rPr>
              <a:t>again</a:t>
            </a:r>
            <a:r>
              <a:rPr sz="1250" spc="220" dirty="0">
                <a:latin typeface="Georgia"/>
                <a:cs typeface="Georgia"/>
              </a:rPr>
              <a:t> </a:t>
            </a:r>
            <a:r>
              <a:rPr sz="1250" spc="10" dirty="0">
                <a:latin typeface="Georgia"/>
                <a:cs typeface="Georgia"/>
              </a:rPr>
              <a:t>the</a:t>
            </a:r>
            <a:r>
              <a:rPr sz="1250" spc="204" dirty="0">
                <a:latin typeface="Georgia"/>
                <a:cs typeface="Georgia"/>
              </a:rPr>
              <a:t> </a:t>
            </a:r>
            <a:r>
              <a:rPr sz="1150" spc="-110" dirty="0">
                <a:latin typeface="Arial"/>
                <a:cs typeface="Arial"/>
              </a:rPr>
              <a:t>Human</a:t>
            </a:r>
            <a:endParaRPr sz="11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75"/>
              </a:spcBef>
            </a:pPr>
            <a:r>
              <a:rPr sz="1250" spc="10" dirty="0">
                <a:latin typeface="Georgia"/>
                <a:cs typeface="Georgia"/>
              </a:rPr>
              <a:t>table.</a:t>
            </a:r>
            <a:endParaRPr sz="1250">
              <a:latin typeface="Georgia"/>
              <a:cs typeface="Georgi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416207" y="6161452"/>
            <a:ext cx="2794635" cy="0"/>
          </a:xfrm>
          <a:custGeom>
            <a:avLst/>
            <a:gdLst/>
            <a:ahLst/>
            <a:cxnLst/>
            <a:rect l="l" t="t" r="r" b="b"/>
            <a:pathLst>
              <a:path w="2794635">
                <a:moveTo>
                  <a:pt x="0" y="0"/>
                </a:moveTo>
                <a:lnTo>
                  <a:pt x="2794317" y="0"/>
                </a:lnTo>
              </a:path>
            </a:pathLst>
          </a:custGeom>
          <a:ln w="9926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278678" y="6161452"/>
            <a:ext cx="545465" cy="0"/>
          </a:xfrm>
          <a:custGeom>
            <a:avLst/>
            <a:gdLst/>
            <a:ahLst/>
            <a:cxnLst/>
            <a:rect l="l" t="t" r="r" b="b"/>
            <a:pathLst>
              <a:path w="545464">
                <a:moveTo>
                  <a:pt x="0" y="0"/>
                </a:moveTo>
                <a:lnTo>
                  <a:pt x="545232" y="0"/>
                </a:lnTo>
              </a:path>
            </a:pathLst>
          </a:custGeom>
          <a:ln w="9926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0" name="object 20"/>
          <p:cNvGraphicFramePr>
            <a:graphicFrameLocks noGrp="1"/>
          </p:cNvGraphicFramePr>
          <p:nvPr/>
        </p:nvGraphicFramePr>
        <p:xfrm>
          <a:off x="1240473" y="5615468"/>
          <a:ext cx="5558155" cy="19716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056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82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815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3758"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sz="950" b="1" spc="-95" dirty="0">
                          <a:latin typeface="Arial"/>
                          <a:cs typeface="Arial"/>
                        </a:rPr>
                        <a:t>SQL&gt; </a:t>
                      </a:r>
                      <a:r>
                        <a:rPr sz="950" b="1" spc="-125" dirty="0">
                          <a:latin typeface="Arial"/>
                          <a:cs typeface="Arial"/>
                        </a:rPr>
                        <a:t>DESC</a:t>
                      </a:r>
                      <a:r>
                        <a:rPr sz="950" b="1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50" b="1" spc="-55" dirty="0">
                          <a:latin typeface="Arial"/>
                          <a:cs typeface="Arial"/>
                        </a:rPr>
                        <a:t>Human;</a:t>
                      </a:r>
                      <a:endParaRPr sz="950">
                        <a:latin typeface="Arial"/>
                        <a:cs typeface="Arial"/>
                      </a:endParaRPr>
                    </a:p>
                    <a:p>
                      <a:pPr marL="16319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950" spc="-100" dirty="0">
                          <a:latin typeface="Arial"/>
                          <a:cs typeface="Arial"/>
                        </a:rPr>
                        <a:t>Name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102870" marB="0">
                    <a:lnL w="28575">
                      <a:solidFill>
                        <a:srgbClr val="CCCCCC"/>
                      </a:solidFill>
                      <a:prstDash val="solid"/>
                    </a:ln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marL="919480">
                        <a:lnSpc>
                          <a:spcPct val="100000"/>
                        </a:lnSpc>
                      </a:pPr>
                      <a:r>
                        <a:rPr sz="950" spc="100" dirty="0">
                          <a:latin typeface="Arial"/>
                          <a:cs typeface="Arial"/>
                        </a:rPr>
                        <a:t>Null?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sz="950" spc="5" dirty="0">
                          <a:latin typeface="Arial"/>
                          <a:cs typeface="Arial"/>
                        </a:rPr>
                        <a:t>Type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28575">
                      <a:solidFill>
                        <a:srgbClr val="CCCCCC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362">
                <a:tc>
                  <a:txBody>
                    <a:bodyPr/>
                    <a:lstStyle/>
                    <a:p>
                      <a:pPr marL="163195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950" spc="60" dirty="0">
                          <a:latin typeface="Arial"/>
                          <a:cs typeface="Arial"/>
                        </a:rPr>
                        <a:t>ID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83820" marB="0">
                    <a:lnL w="28575">
                      <a:solidFill>
                        <a:srgbClr val="CCCCCC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26034" algn="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950" dirty="0">
                          <a:latin typeface="Arial"/>
                          <a:cs typeface="Arial"/>
                        </a:rPr>
                        <a:t>NOT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83820" marB="0"/>
                </a:tc>
                <a:tc>
                  <a:txBody>
                    <a:bodyPr/>
                    <a:lstStyle/>
                    <a:p>
                      <a:pPr marR="26034"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950" spc="-75" dirty="0">
                          <a:latin typeface="Arial"/>
                          <a:cs typeface="Arial"/>
                        </a:rPr>
                        <a:t>NULL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8382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950" spc="-45" dirty="0">
                          <a:latin typeface="Arial"/>
                          <a:cs typeface="Arial"/>
                        </a:rPr>
                        <a:t>NUMBER(38)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83820" marB="0">
                    <a:lnR w="28575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1637">
                <a:tc>
                  <a:txBody>
                    <a:bodyPr/>
                    <a:lstStyle/>
                    <a:p>
                      <a:pPr marL="163195">
                        <a:lnSpc>
                          <a:spcPts val="1105"/>
                        </a:lnSpc>
                      </a:pPr>
                      <a:r>
                        <a:rPr sz="950" spc="-70" dirty="0">
                          <a:latin typeface="Arial"/>
                          <a:cs typeface="Arial"/>
                        </a:rPr>
                        <a:t>FIRST_NAME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CCCCCC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26034" algn="r">
                        <a:lnSpc>
                          <a:spcPts val="1105"/>
                        </a:lnSpc>
                      </a:pPr>
                      <a:r>
                        <a:rPr sz="950" dirty="0">
                          <a:latin typeface="Arial"/>
                          <a:cs typeface="Arial"/>
                        </a:rPr>
                        <a:t>NOT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6034" algn="ctr">
                        <a:lnSpc>
                          <a:spcPts val="1105"/>
                        </a:lnSpc>
                      </a:pPr>
                      <a:r>
                        <a:rPr sz="950" spc="-75" dirty="0">
                          <a:latin typeface="Arial"/>
                          <a:cs typeface="Arial"/>
                        </a:rPr>
                        <a:t>NULL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5"/>
                        </a:lnSpc>
                      </a:pPr>
                      <a:r>
                        <a:rPr sz="950" spc="-40" dirty="0">
                          <a:latin typeface="Arial"/>
                          <a:cs typeface="Arial"/>
                        </a:rPr>
                        <a:t>VARCHAR2(20)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28575">
                      <a:solidFill>
                        <a:srgbClr val="CCCCCC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1637">
                <a:tc>
                  <a:txBody>
                    <a:bodyPr/>
                    <a:lstStyle/>
                    <a:p>
                      <a:pPr marL="163195">
                        <a:lnSpc>
                          <a:spcPts val="1105"/>
                        </a:lnSpc>
                      </a:pPr>
                      <a:r>
                        <a:rPr sz="950" spc="-95" dirty="0">
                          <a:latin typeface="Arial"/>
                          <a:cs typeface="Arial"/>
                        </a:rPr>
                        <a:t>LAST_NAME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CCCCCC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26034" algn="r">
                        <a:lnSpc>
                          <a:spcPts val="1105"/>
                        </a:lnSpc>
                      </a:pPr>
                      <a:r>
                        <a:rPr sz="950" dirty="0">
                          <a:latin typeface="Arial"/>
                          <a:cs typeface="Arial"/>
                        </a:rPr>
                        <a:t>NOT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6034" algn="ctr">
                        <a:lnSpc>
                          <a:spcPts val="1105"/>
                        </a:lnSpc>
                      </a:pPr>
                      <a:r>
                        <a:rPr sz="950" spc="-75" dirty="0">
                          <a:latin typeface="Arial"/>
                          <a:cs typeface="Arial"/>
                        </a:rPr>
                        <a:t>NULL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5"/>
                        </a:lnSpc>
                      </a:pPr>
                      <a:r>
                        <a:rPr sz="950" spc="-40" dirty="0">
                          <a:latin typeface="Arial"/>
                          <a:cs typeface="Arial"/>
                        </a:rPr>
                        <a:t>VARCHAR2(20)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28575">
                      <a:solidFill>
                        <a:srgbClr val="CCCCCC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1637">
                <a:tc>
                  <a:txBody>
                    <a:bodyPr/>
                    <a:lstStyle/>
                    <a:p>
                      <a:pPr marL="163195">
                        <a:lnSpc>
                          <a:spcPts val="1105"/>
                        </a:lnSpc>
                      </a:pPr>
                      <a:r>
                        <a:rPr sz="950" spc="-135" dirty="0">
                          <a:latin typeface="Arial"/>
                          <a:cs typeface="Arial"/>
                        </a:rPr>
                        <a:t>AGE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CCCCCC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26034" algn="r">
                        <a:lnSpc>
                          <a:spcPts val="1105"/>
                        </a:lnSpc>
                      </a:pPr>
                      <a:r>
                        <a:rPr sz="950" dirty="0">
                          <a:latin typeface="Arial"/>
                          <a:cs typeface="Arial"/>
                        </a:rPr>
                        <a:t>NOT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6034" algn="ctr">
                        <a:lnSpc>
                          <a:spcPts val="1105"/>
                        </a:lnSpc>
                      </a:pPr>
                      <a:r>
                        <a:rPr sz="950" spc="-75" dirty="0">
                          <a:latin typeface="Arial"/>
                          <a:cs typeface="Arial"/>
                        </a:rPr>
                        <a:t>NULL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5"/>
                        </a:lnSpc>
                      </a:pPr>
                      <a:r>
                        <a:rPr sz="950" spc="-45" dirty="0">
                          <a:latin typeface="Arial"/>
                          <a:cs typeface="Arial"/>
                        </a:rPr>
                        <a:t>NUMBER(38)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28575">
                      <a:solidFill>
                        <a:srgbClr val="CCCCCC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1637">
                <a:tc>
                  <a:txBody>
                    <a:bodyPr/>
                    <a:lstStyle/>
                    <a:p>
                      <a:pPr marL="163195">
                        <a:lnSpc>
                          <a:spcPts val="1105"/>
                        </a:lnSpc>
                      </a:pPr>
                      <a:r>
                        <a:rPr sz="950" spc="-120" dirty="0">
                          <a:latin typeface="Arial"/>
                          <a:cs typeface="Arial"/>
                        </a:rPr>
                        <a:t>ADDRESS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CCCCCC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5"/>
                        </a:lnSpc>
                      </a:pPr>
                      <a:r>
                        <a:rPr sz="950" spc="-15" dirty="0">
                          <a:latin typeface="Arial"/>
                          <a:cs typeface="Arial"/>
                        </a:rPr>
                        <a:t>CHAR(25)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28575">
                      <a:solidFill>
                        <a:srgbClr val="CCCCCC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9640">
                <a:tc>
                  <a:txBody>
                    <a:bodyPr/>
                    <a:lstStyle/>
                    <a:p>
                      <a:pPr marL="163195">
                        <a:lnSpc>
                          <a:spcPts val="1105"/>
                        </a:lnSpc>
                      </a:pPr>
                      <a:r>
                        <a:rPr sz="950" spc="-90" dirty="0">
                          <a:latin typeface="Arial"/>
                          <a:cs typeface="Arial"/>
                        </a:rPr>
                        <a:t>SALARY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CCCCCC"/>
                      </a:solidFill>
                      <a:prstDash val="solid"/>
                    </a:lnL>
                    <a:lnB w="76200">
                      <a:solidFill>
                        <a:srgbClr val="06060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76200">
                      <a:solidFill>
                        <a:srgbClr val="06060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76200">
                      <a:solidFill>
                        <a:srgbClr val="06060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05"/>
                        </a:lnSpc>
                      </a:pPr>
                      <a:r>
                        <a:rPr sz="950" spc="-15" dirty="0">
                          <a:latin typeface="Arial"/>
                          <a:cs typeface="Arial"/>
                        </a:rPr>
                        <a:t>NUMBER(18,2)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28575">
                      <a:solidFill>
                        <a:srgbClr val="CCCCCC"/>
                      </a:solidFill>
                      <a:prstDash val="solid"/>
                    </a:lnR>
                    <a:lnB w="76200">
                      <a:solidFill>
                        <a:srgbClr val="06060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14805" y="3638945"/>
            <a:ext cx="5405755" cy="18415"/>
          </a:xfrm>
          <a:custGeom>
            <a:avLst/>
            <a:gdLst/>
            <a:ahLst/>
            <a:cxnLst/>
            <a:rect l="l" t="t" r="r" b="b"/>
            <a:pathLst>
              <a:path w="5405755" h="18414">
                <a:moveTo>
                  <a:pt x="18948" y="9777"/>
                </a:moveTo>
                <a:lnTo>
                  <a:pt x="0" y="5040"/>
                </a:lnTo>
                <a:lnTo>
                  <a:pt x="5867" y="1674"/>
                </a:lnTo>
                <a:lnTo>
                  <a:pt x="12172" y="0"/>
                </a:lnTo>
                <a:lnTo>
                  <a:pt x="5377859" y="0"/>
                </a:lnTo>
                <a:lnTo>
                  <a:pt x="5385634" y="726"/>
                </a:lnTo>
                <a:lnTo>
                  <a:pt x="5392805" y="2912"/>
                </a:lnTo>
                <a:lnTo>
                  <a:pt x="5399355" y="6556"/>
                </a:lnTo>
                <a:lnTo>
                  <a:pt x="5402819" y="9535"/>
                </a:lnTo>
                <a:lnTo>
                  <a:pt x="18948" y="9535"/>
                </a:lnTo>
                <a:lnTo>
                  <a:pt x="18948" y="9777"/>
                </a:lnTo>
                <a:close/>
              </a:path>
              <a:path w="5405755" h="18414">
                <a:moveTo>
                  <a:pt x="5398541" y="18400"/>
                </a:moveTo>
                <a:lnTo>
                  <a:pt x="5392902" y="12495"/>
                </a:lnTo>
                <a:lnTo>
                  <a:pt x="5386006" y="9535"/>
                </a:lnTo>
                <a:lnTo>
                  <a:pt x="5402819" y="9535"/>
                </a:lnTo>
                <a:lnTo>
                  <a:pt x="5405285" y="11656"/>
                </a:lnTo>
                <a:lnTo>
                  <a:pt x="5398541" y="18400"/>
                </a:lnTo>
                <a:close/>
              </a:path>
            </a:pathLst>
          </a:custGeom>
          <a:solidFill>
            <a:srgbClr val="0FC65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295608" y="3643820"/>
            <a:ext cx="5435600" cy="701040"/>
            <a:chOff x="1295608" y="3643820"/>
            <a:chExt cx="5435600" cy="701040"/>
          </a:xfrm>
        </p:grpSpPr>
        <p:sp>
          <p:nvSpPr>
            <p:cNvPr id="4" name="object 4"/>
            <p:cNvSpPr/>
            <p:nvPr/>
          </p:nvSpPr>
          <p:spPr>
            <a:xfrm>
              <a:off x="1314805" y="3650132"/>
              <a:ext cx="5416550" cy="694690"/>
            </a:xfrm>
            <a:custGeom>
              <a:avLst/>
              <a:gdLst/>
              <a:ahLst/>
              <a:cxnLst/>
              <a:rect l="l" t="t" r="r" b="b"/>
              <a:pathLst>
                <a:path w="5416550" h="694689">
                  <a:moveTo>
                    <a:pt x="5415978" y="26924"/>
                  </a:moveTo>
                  <a:lnTo>
                    <a:pt x="5415280" y="19354"/>
                  </a:lnTo>
                  <a:lnTo>
                    <a:pt x="5413184" y="12331"/>
                  </a:lnTo>
                  <a:lnTo>
                    <a:pt x="5409692" y="5867"/>
                  </a:lnTo>
                  <a:lnTo>
                    <a:pt x="5404815" y="0"/>
                  </a:lnTo>
                  <a:lnTo>
                    <a:pt x="5398071" y="6743"/>
                  </a:lnTo>
                  <a:lnTo>
                    <a:pt x="5403647" y="12319"/>
                  </a:lnTo>
                  <a:lnTo>
                    <a:pt x="5406453" y="19062"/>
                  </a:lnTo>
                  <a:lnTo>
                    <a:pt x="5406453" y="664197"/>
                  </a:lnTo>
                  <a:lnTo>
                    <a:pt x="5403647" y="670941"/>
                  </a:lnTo>
                  <a:lnTo>
                    <a:pt x="5398541" y="676046"/>
                  </a:lnTo>
                  <a:lnTo>
                    <a:pt x="5398274" y="676325"/>
                  </a:lnTo>
                  <a:lnTo>
                    <a:pt x="5398071" y="676529"/>
                  </a:lnTo>
                  <a:lnTo>
                    <a:pt x="5392902" y="681951"/>
                  </a:lnTo>
                  <a:lnTo>
                    <a:pt x="5386006" y="684911"/>
                  </a:lnTo>
                  <a:lnTo>
                    <a:pt x="18948" y="684911"/>
                  </a:lnTo>
                  <a:lnTo>
                    <a:pt x="18948" y="684669"/>
                  </a:lnTo>
                  <a:lnTo>
                    <a:pt x="0" y="689406"/>
                  </a:lnTo>
                  <a:lnTo>
                    <a:pt x="5867" y="692772"/>
                  </a:lnTo>
                  <a:lnTo>
                    <a:pt x="12166" y="694436"/>
                  </a:lnTo>
                  <a:lnTo>
                    <a:pt x="5377853" y="694436"/>
                  </a:lnTo>
                  <a:lnTo>
                    <a:pt x="5385625" y="693712"/>
                  </a:lnTo>
                  <a:lnTo>
                    <a:pt x="5392801" y="691527"/>
                  </a:lnTo>
                  <a:lnTo>
                    <a:pt x="5399354" y="687882"/>
                  </a:lnTo>
                  <a:lnTo>
                    <a:pt x="5402808" y="684911"/>
                  </a:lnTo>
                  <a:lnTo>
                    <a:pt x="5404764" y="683234"/>
                  </a:lnTo>
                  <a:lnTo>
                    <a:pt x="5405044" y="683006"/>
                  </a:lnTo>
                  <a:lnTo>
                    <a:pt x="5405285" y="682790"/>
                  </a:lnTo>
                  <a:lnTo>
                    <a:pt x="5409692" y="677392"/>
                  </a:lnTo>
                  <a:lnTo>
                    <a:pt x="5413184" y="670941"/>
                  </a:lnTo>
                  <a:lnTo>
                    <a:pt x="5415280" y="663917"/>
                  </a:lnTo>
                  <a:lnTo>
                    <a:pt x="5415978" y="656336"/>
                  </a:lnTo>
                  <a:lnTo>
                    <a:pt x="5415978" y="26924"/>
                  </a:lnTo>
                  <a:close/>
                </a:path>
              </a:pathLst>
            </a:custGeom>
            <a:solidFill>
              <a:srgbClr val="0FC6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295608" y="3643820"/>
              <a:ext cx="38735" cy="695960"/>
            </a:xfrm>
            <a:custGeom>
              <a:avLst/>
              <a:gdLst/>
              <a:ahLst/>
              <a:cxnLst/>
              <a:rect l="l" t="t" r="r" b="b"/>
              <a:pathLst>
                <a:path w="38734" h="695960">
                  <a:moveTo>
                    <a:pt x="19489" y="695871"/>
                  </a:moveTo>
                  <a:lnTo>
                    <a:pt x="10962" y="689697"/>
                  </a:lnTo>
                  <a:lnTo>
                    <a:pt x="4870" y="682093"/>
                  </a:lnTo>
                  <a:lnTo>
                    <a:pt x="1213" y="673062"/>
                  </a:lnTo>
                  <a:lnTo>
                    <a:pt x="0" y="662653"/>
                  </a:lnTo>
                  <a:lnTo>
                    <a:pt x="0" y="33217"/>
                  </a:lnTo>
                  <a:lnTo>
                    <a:pt x="1213" y="22808"/>
                  </a:lnTo>
                  <a:lnTo>
                    <a:pt x="4870" y="13777"/>
                  </a:lnTo>
                  <a:lnTo>
                    <a:pt x="10962" y="6173"/>
                  </a:lnTo>
                  <a:lnTo>
                    <a:pt x="19489" y="0"/>
                  </a:lnTo>
                  <a:lnTo>
                    <a:pt x="38145" y="4660"/>
                  </a:lnTo>
                  <a:lnTo>
                    <a:pt x="38145" y="691210"/>
                  </a:lnTo>
                  <a:lnTo>
                    <a:pt x="19489" y="695871"/>
                  </a:lnTo>
                  <a:close/>
                </a:path>
              </a:pathLst>
            </a:custGeom>
            <a:solidFill>
              <a:srgbClr val="C4C5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1314805" y="4916691"/>
            <a:ext cx="5405755" cy="18415"/>
          </a:xfrm>
          <a:custGeom>
            <a:avLst/>
            <a:gdLst/>
            <a:ahLst/>
            <a:cxnLst/>
            <a:rect l="l" t="t" r="r" b="b"/>
            <a:pathLst>
              <a:path w="5405755" h="18414">
                <a:moveTo>
                  <a:pt x="18948" y="9778"/>
                </a:moveTo>
                <a:lnTo>
                  <a:pt x="0" y="5041"/>
                </a:lnTo>
                <a:lnTo>
                  <a:pt x="5867" y="1676"/>
                </a:lnTo>
                <a:lnTo>
                  <a:pt x="12178" y="0"/>
                </a:lnTo>
                <a:lnTo>
                  <a:pt x="5377843" y="0"/>
                </a:lnTo>
                <a:lnTo>
                  <a:pt x="5385634" y="728"/>
                </a:lnTo>
                <a:lnTo>
                  <a:pt x="5392805" y="2912"/>
                </a:lnTo>
                <a:lnTo>
                  <a:pt x="5399355" y="6552"/>
                </a:lnTo>
                <a:lnTo>
                  <a:pt x="5402830" y="9537"/>
                </a:lnTo>
                <a:lnTo>
                  <a:pt x="18948" y="9537"/>
                </a:lnTo>
                <a:lnTo>
                  <a:pt x="18948" y="9778"/>
                </a:lnTo>
                <a:close/>
              </a:path>
              <a:path w="5405755" h="18414">
                <a:moveTo>
                  <a:pt x="5398541" y="18402"/>
                </a:moveTo>
                <a:lnTo>
                  <a:pt x="5392902" y="12483"/>
                </a:lnTo>
                <a:lnTo>
                  <a:pt x="5386006" y="9537"/>
                </a:lnTo>
                <a:lnTo>
                  <a:pt x="5402830" y="9537"/>
                </a:lnTo>
                <a:lnTo>
                  <a:pt x="5405285" y="11645"/>
                </a:lnTo>
                <a:lnTo>
                  <a:pt x="5398541" y="18402"/>
                </a:lnTo>
                <a:close/>
              </a:path>
            </a:pathLst>
          </a:custGeom>
          <a:solidFill>
            <a:srgbClr val="0FC65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1295608" y="4921567"/>
            <a:ext cx="5435600" cy="701040"/>
            <a:chOff x="1295608" y="4921567"/>
            <a:chExt cx="5435600" cy="701040"/>
          </a:xfrm>
        </p:grpSpPr>
        <p:sp>
          <p:nvSpPr>
            <p:cNvPr id="8" name="object 8"/>
            <p:cNvSpPr/>
            <p:nvPr/>
          </p:nvSpPr>
          <p:spPr>
            <a:xfrm>
              <a:off x="1314805" y="4927879"/>
              <a:ext cx="5416550" cy="694690"/>
            </a:xfrm>
            <a:custGeom>
              <a:avLst/>
              <a:gdLst/>
              <a:ahLst/>
              <a:cxnLst/>
              <a:rect l="l" t="t" r="r" b="b"/>
              <a:pathLst>
                <a:path w="5416550" h="694689">
                  <a:moveTo>
                    <a:pt x="5415978" y="26936"/>
                  </a:moveTo>
                  <a:lnTo>
                    <a:pt x="5415280" y="19354"/>
                  </a:lnTo>
                  <a:lnTo>
                    <a:pt x="5413184" y="12319"/>
                  </a:lnTo>
                  <a:lnTo>
                    <a:pt x="5409692" y="5867"/>
                  </a:lnTo>
                  <a:lnTo>
                    <a:pt x="5404815" y="0"/>
                  </a:lnTo>
                  <a:lnTo>
                    <a:pt x="5398071" y="6743"/>
                  </a:lnTo>
                  <a:lnTo>
                    <a:pt x="5403647" y="12319"/>
                  </a:lnTo>
                  <a:lnTo>
                    <a:pt x="5406453" y="19062"/>
                  </a:lnTo>
                  <a:lnTo>
                    <a:pt x="5406453" y="664197"/>
                  </a:lnTo>
                  <a:lnTo>
                    <a:pt x="5403647" y="670941"/>
                  </a:lnTo>
                  <a:lnTo>
                    <a:pt x="5398541" y="676046"/>
                  </a:lnTo>
                  <a:lnTo>
                    <a:pt x="5398274" y="676325"/>
                  </a:lnTo>
                  <a:lnTo>
                    <a:pt x="5398071" y="676529"/>
                  </a:lnTo>
                  <a:lnTo>
                    <a:pt x="5392902" y="681951"/>
                  </a:lnTo>
                  <a:lnTo>
                    <a:pt x="5386006" y="684911"/>
                  </a:lnTo>
                  <a:lnTo>
                    <a:pt x="18948" y="684911"/>
                  </a:lnTo>
                  <a:lnTo>
                    <a:pt x="18948" y="684669"/>
                  </a:lnTo>
                  <a:lnTo>
                    <a:pt x="0" y="689406"/>
                  </a:lnTo>
                  <a:lnTo>
                    <a:pt x="5867" y="692759"/>
                  </a:lnTo>
                  <a:lnTo>
                    <a:pt x="12153" y="694436"/>
                  </a:lnTo>
                  <a:lnTo>
                    <a:pt x="5377878" y="694436"/>
                  </a:lnTo>
                  <a:lnTo>
                    <a:pt x="5385625" y="693712"/>
                  </a:lnTo>
                  <a:lnTo>
                    <a:pt x="5392801" y="691527"/>
                  </a:lnTo>
                  <a:lnTo>
                    <a:pt x="5399354" y="687882"/>
                  </a:lnTo>
                  <a:lnTo>
                    <a:pt x="5402808" y="684911"/>
                  </a:lnTo>
                  <a:lnTo>
                    <a:pt x="5404764" y="683234"/>
                  </a:lnTo>
                  <a:lnTo>
                    <a:pt x="5405044" y="683006"/>
                  </a:lnTo>
                  <a:lnTo>
                    <a:pt x="5405285" y="682790"/>
                  </a:lnTo>
                  <a:lnTo>
                    <a:pt x="5409692" y="677392"/>
                  </a:lnTo>
                  <a:lnTo>
                    <a:pt x="5413184" y="670941"/>
                  </a:lnTo>
                  <a:lnTo>
                    <a:pt x="5415280" y="663905"/>
                  </a:lnTo>
                  <a:lnTo>
                    <a:pt x="5415978" y="656323"/>
                  </a:lnTo>
                  <a:lnTo>
                    <a:pt x="5415978" y="26936"/>
                  </a:lnTo>
                  <a:close/>
                </a:path>
              </a:pathLst>
            </a:custGeom>
            <a:solidFill>
              <a:srgbClr val="0FC6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295608" y="4921567"/>
              <a:ext cx="38735" cy="695960"/>
            </a:xfrm>
            <a:custGeom>
              <a:avLst/>
              <a:gdLst/>
              <a:ahLst/>
              <a:cxnLst/>
              <a:rect l="l" t="t" r="r" b="b"/>
              <a:pathLst>
                <a:path w="38734" h="695960">
                  <a:moveTo>
                    <a:pt x="19489" y="695871"/>
                  </a:moveTo>
                  <a:lnTo>
                    <a:pt x="10962" y="689691"/>
                  </a:lnTo>
                  <a:lnTo>
                    <a:pt x="4870" y="682086"/>
                  </a:lnTo>
                  <a:lnTo>
                    <a:pt x="1213" y="673055"/>
                  </a:lnTo>
                  <a:lnTo>
                    <a:pt x="0" y="662640"/>
                  </a:lnTo>
                  <a:lnTo>
                    <a:pt x="0" y="33217"/>
                  </a:lnTo>
                  <a:lnTo>
                    <a:pt x="1213" y="22802"/>
                  </a:lnTo>
                  <a:lnTo>
                    <a:pt x="4870" y="13773"/>
                  </a:lnTo>
                  <a:lnTo>
                    <a:pt x="10962" y="6172"/>
                  </a:lnTo>
                  <a:lnTo>
                    <a:pt x="19489" y="0"/>
                  </a:lnTo>
                  <a:lnTo>
                    <a:pt x="38145" y="4660"/>
                  </a:lnTo>
                  <a:lnTo>
                    <a:pt x="38145" y="691210"/>
                  </a:lnTo>
                  <a:lnTo>
                    <a:pt x="19489" y="695871"/>
                  </a:lnTo>
                  <a:close/>
                </a:path>
              </a:pathLst>
            </a:custGeom>
            <a:solidFill>
              <a:srgbClr val="C4C5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/>
          <p:nvPr/>
        </p:nvSpPr>
        <p:spPr>
          <a:xfrm>
            <a:off x="1314805" y="6194438"/>
            <a:ext cx="5405755" cy="18415"/>
          </a:xfrm>
          <a:custGeom>
            <a:avLst/>
            <a:gdLst/>
            <a:ahLst/>
            <a:cxnLst/>
            <a:rect l="l" t="t" r="r" b="b"/>
            <a:pathLst>
              <a:path w="5405755" h="18414">
                <a:moveTo>
                  <a:pt x="18948" y="9766"/>
                </a:moveTo>
                <a:lnTo>
                  <a:pt x="0" y="5041"/>
                </a:lnTo>
                <a:lnTo>
                  <a:pt x="5867" y="1676"/>
                </a:lnTo>
                <a:lnTo>
                  <a:pt x="12179" y="0"/>
                </a:lnTo>
                <a:lnTo>
                  <a:pt x="5377840" y="0"/>
                </a:lnTo>
                <a:lnTo>
                  <a:pt x="5385634" y="728"/>
                </a:lnTo>
                <a:lnTo>
                  <a:pt x="5392805" y="2913"/>
                </a:lnTo>
                <a:lnTo>
                  <a:pt x="5399355" y="6552"/>
                </a:lnTo>
                <a:lnTo>
                  <a:pt x="5402830" y="9537"/>
                </a:lnTo>
                <a:lnTo>
                  <a:pt x="18948" y="9537"/>
                </a:lnTo>
                <a:lnTo>
                  <a:pt x="18948" y="9766"/>
                </a:lnTo>
                <a:close/>
              </a:path>
              <a:path w="5405755" h="18414">
                <a:moveTo>
                  <a:pt x="5398541" y="18389"/>
                </a:moveTo>
                <a:lnTo>
                  <a:pt x="5392902" y="12484"/>
                </a:lnTo>
                <a:lnTo>
                  <a:pt x="5386006" y="9537"/>
                </a:lnTo>
                <a:lnTo>
                  <a:pt x="5402830" y="9537"/>
                </a:lnTo>
                <a:lnTo>
                  <a:pt x="5405285" y="11645"/>
                </a:lnTo>
                <a:lnTo>
                  <a:pt x="5398541" y="18389"/>
                </a:lnTo>
                <a:close/>
              </a:path>
            </a:pathLst>
          </a:custGeom>
          <a:solidFill>
            <a:srgbClr val="0FC65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1295608" y="6199302"/>
            <a:ext cx="5435600" cy="701040"/>
            <a:chOff x="1295608" y="6199302"/>
            <a:chExt cx="5435600" cy="701040"/>
          </a:xfrm>
        </p:grpSpPr>
        <p:sp>
          <p:nvSpPr>
            <p:cNvPr id="12" name="object 12"/>
            <p:cNvSpPr/>
            <p:nvPr/>
          </p:nvSpPr>
          <p:spPr>
            <a:xfrm>
              <a:off x="1314805" y="6205613"/>
              <a:ext cx="5416550" cy="694690"/>
            </a:xfrm>
            <a:custGeom>
              <a:avLst/>
              <a:gdLst/>
              <a:ahLst/>
              <a:cxnLst/>
              <a:rect l="l" t="t" r="r" b="b"/>
              <a:pathLst>
                <a:path w="5416550" h="694690">
                  <a:moveTo>
                    <a:pt x="5415978" y="26949"/>
                  </a:moveTo>
                  <a:lnTo>
                    <a:pt x="5415280" y="19367"/>
                  </a:lnTo>
                  <a:lnTo>
                    <a:pt x="5413184" y="12331"/>
                  </a:lnTo>
                  <a:lnTo>
                    <a:pt x="5409692" y="5880"/>
                  </a:lnTo>
                  <a:lnTo>
                    <a:pt x="5404815" y="0"/>
                  </a:lnTo>
                  <a:lnTo>
                    <a:pt x="5398071" y="6743"/>
                  </a:lnTo>
                  <a:lnTo>
                    <a:pt x="5403647" y="12331"/>
                  </a:lnTo>
                  <a:lnTo>
                    <a:pt x="5406453" y="19075"/>
                  </a:lnTo>
                  <a:lnTo>
                    <a:pt x="5406453" y="664210"/>
                  </a:lnTo>
                  <a:lnTo>
                    <a:pt x="5403647" y="670953"/>
                  </a:lnTo>
                  <a:lnTo>
                    <a:pt x="5398541" y="676059"/>
                  </a:lnTo>
                  <a:lnTo>
                    <a:pt x="5398274" y="676338"/>
                  </a:lnTo>
                  <a:lnTo>
                    <a:pt x="5398071" y="676541"/>
                  </a:lnTo>
                  <a:lnTo>
                    <a:pt x="5392902" y="681964"/>
                  </a:lnTo>
                  <a:lnTo>
                    <a:pt x="5386006" y="684923"/>
                  </a:lnTo>
                  <a:lnTo>
                    <a:pt x="18948" y="684923"/>
                  </a:lnTo>
                  <a:lnTo>
                    <a:pt x="18948" y="684682"/>
                  </a:lnTo>
                  <a:lnTo>
                    <a:pt x="0" y="689419"/>
                  </a:lnTo>
                  <a:lnTo>
                    <a:pt x="5867" y="692772"/>
                  </a:lnTo>
                  <a:lnTo>
                    <a:pt x="12153" y="694448"/>
                  </a:lnTo>
                  <a:lnTo>
                    <a:pt x="5377891" y="694448"/>
                  </a:lnTo>
                  <a:lnTo>
                    <a:pt x="5385625" y="693724"/>
                  </a:lnTo>
                  <a:lnTo>
                    <a:pt x="5392801" y="691540"/>
                  </a:lnTo>
                  <a:lnTo>
                    <a:pt x="5399354" y="687895"/>
                  </a:lnTo>
                  <a:lnTo>
                    <a:pt x="5402808" y="684923"/>
                  </a:lnTo>
                  <a:lnTo>
                    <a:pt x="5404764" y="683247"/>
                  </a:lnTo>
                  <a:lnTo>
                    <a:pt x="5405044" y="683018"/>
                  </a:lnTo>
                  <a:lnTo>
                    <a:pt x="5405285" y="682802"/>
                  </a:lnTo>
                  <a:lnTo>
                    <a:pt x="5409692" y="677405"/>
                  </a:lnTo>
                  <a:lnTo>
                    <a:pt x="5413184" y="670953"/>
                  </a:lnTo>
                  <a:lnTo>
                    <a:pt x="5415280" y="663917"/>
                  </a:lnTo>
                  <a:lnTo>
                    <a:pt x="5415978" y="656336"/>
                  </a:lnTo>
                  <a:lnTo>
                    <a:pt x="5415978" y="26949"/>
                  </a:lnTo>
                  <a:close/>
                </a:path>
              </a:pathLst>
            </a:custGeom>
            <a:solidFill>
              <a:srgbClr val="0FC6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295608" y="6199302"/>
              <a:ext cx="38735" cy="695960"/>
            </a:xfrm>
            <a:custGeom>
              <a:avLst/>
              <a:gdLst/>
              <a:ahLst/>
              <a:cxnLst/>
              <a:rect l="l" t="t" r="r" b="b"/>
              <a:pathLst>
                <a:path w="38734" h="695959">
                  <a:moveTo>
                    <a:pt x="19489" y="695883"/>
                  </a:moveTo>
                  <a:lnTo>
                    <a:pt x="10962" y="689704"/>
                  </a:lnTo>
                  <a:lnTo>
                    <a:pt x="4870" y="682099"/>
                  </a:lnTo>
                  <a:lnTo>
                    <a:pt x="1213" y="673068"/>
                  </a:lnTo>
                  <a:lnTo>
                    <a:pt x="0" y="662653"/>
                  </a:lnTo>
                  <a:lnTo>
                    <a:pt x="0" y="33230"/>
                  </a:lnTo>
                  <a:lnTo>
                    <a:pt x="1213" y="22815"/>
                  </a:lnTo>
                  <a:lnTo>
                    <a:pt x="4870" y="13784"/>
                  </a:lnTo>
                  <a:lnTo>
                    <a:pt x="10962" y="6179"/>
                  </a:lnTo>
                  <a:lnTo>
                    <a:pt x="19489" y="0"/>
                  </a:lnTo>
                  <a:lnTo>
                    <a:pt x="38145" y="4673"/>
                  </a:lnTo>
                  <a:lnTo>
                    <a:pt x="38145" y="691222"/>
                  </a:lnTo>
                  <a:lnTo>
                    <a:pt x="19489" y="695883"/>
                  </a:lnTo>
                  <a:close/>
                </a:path>
              </a:pathLst>
            </a:custGeom>
            <a:solidFill>
              <a:srgbClr val="C4C5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/>
          <p:nvPr/>
        </p:nvSpPr>
        <p:spPr>
          <a:xfrm>
            <a:off x="1314805" y="7472184"/>
            <a:ext cx="5405755" cy="18415"/>
          </a:xfrm>
          <a:custGeom>
            <a:avLst/>
            <a:gdLst/>
            <a:ahLst/>
            <a:cxnLst/>
            <a:rect l="l" t="t" r="r" b="b"/>
            <a:pathLst>
              <a:path w="5405755" h="18415">
                <a:moveTo>
                  <a:pt x="18948" y="9766"/>
                </a:moveTo>
                <a:lnTo>
                  <a:pt x="0" y="5029"/>
                </a:lnTo>
                <a:lnTo>
                  <a:pt x="5867" y="1676"/>
                </a:lnTo>
                <a:lnTo>
                  <a:pt x="12179" y="0"/>
                </a:lnTo>
                <a:lnTo>
                  <a:pt x="5377840" y="0"/>
                </a:lnTo>
                <a:lnTo>
                  <a:pt x="5385634" y="728"/>
                </a:lnTo>
                <a:lnTo>
                  <a:pt x="5392805" y="2913"/>
                </a:lnTo>
                <a:lnTo>
                  <a:pt x="5399355" y="6552"/>
                </a:lnTo>
                <a:lnTo>
                  <a:pt x="5402815" y="9524"/>
                </a:lnTo>
                <a:lnTo>
                  <a:pt x="18948" y="9524"/>
                </a:lnTo>
                <a:lnTo>
                  <a:pt x="18948" y="9766"/>
                </a:lnTo>
                <a:close/>
              </a:path>
              <a:path w="5405755" h="18415">
                <a:moveTo>
                  <a:pt x="5398541" y="18389"/>
                </a:moveTo>
                <a:lnTo>
                  <a:pt x="5392902" y="12484"/>
                </a:lnTo>
                <a:lnTo>
                  <a:pt x="5386006" y="9524"/>
                </a:lnTo>
                <a:lnTo>
                  <a:pt x="5402815" y="9524"/>
                </a:lnTo>
                <a:lnTo>
                  <a:pt x="5405285" y="11645"/>
                </a:lnTo>
                <a:lnTo>
                  <a:pt x="5398541" y="18389"/>
                </a:lnTo>
                <a:close/>
              </a:path>
            </a:pathLst>
          </a:custGeom>
          <a:solidFill>
            <a:srgbClr val="0FC65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5" name="object 15"/>
          <p:cNvGrpSpPr/>
          <p:nvPr/>
        </p:nvGrpSpPr>
        <p:grpSpPr>
          <a:xfrm>
            <a:off x="1295608" y="7477049"/>
            <a:ext cx="5435600" cy="701040"/>
            <a:chOff x="1295608" y="7477049"/>
            <a:chExt cx="5435600" cy="701040"/>
          </a:xfrm>
        </p:grpSpPr>
        <p:sp>
          <p:nvSpPr>
            <p:cNvPr id="16" name="object 16"/>
            <p:cNvSpPr/>
            <p:nvPr/>
          </p:nvSpPr>
          <p:spPr>
            <a:xfrm>
              <a:off x="1314805" y="7483360"/>
              <a:ext cx="5416550" cy="694690"/>
            </a:xfrm>
            <a:custGeom>
              <a:avLst/>
              <a:gdLst/>
              <a:ahLst/>
              <a:cxnLst/>
              <a:rect l="l" t="t" r="r" b="b"/>
              <a:pathLst>
                <a:path w="5416550" h="694690">
                  <a:moveTo>
                    <a:pt x="5415978" y="26949"/>
                  </a:moveTo>
                  <a:lnTo>
                    <a:pt x="5415280" y="19367"/>
                  </a:lnTo>
                  <a:lnTo>
                    <a:pt x="5413184" y="12331"/>
                  </a:lnTo>
                  <a:lnTo>
                    <a:pt x="5409692" y="5880"/>
                  </a:lnTo>
                  <a:lnTo>
                    <a:pt x="5404815" y="0"/>
                  </a:lnTo>
                  <a:lnTo>
                    <a:pt x="5398071" y="6743"/>
                  </a:lnTo>
                  <a:lnTo>
                    <a:pt x="5403647" y="12331"/>
                  </a:lnTo>
                  <a:lnTo>
                    <a:pt x="5406453" y="19075"/>
                  </a:lnTo>
                  <a:lnTo>
                    <a:pt x="5406453" y="664210"/>
                  </a:lnTo>
                  <a:lnTo>
                    <a:pt x="5403659" y="670941"/>
                  </a:lnTo>
                  <a:lnTo>
                    <a:pt x="5398541" y="676059"/>
                  </a:lnTo>
                  <a:lnTo>
                    <a:pt x="5398274" y="676338"/>
                  </a:lnTo>
                  <a:lnTo>
                    <a:pt x="5398071" y="676541"/>
                  </a:lnTo>
                  <a:lnTo>
                    <a:pt x="5392902" y="681964"/>
                  </a:lnTo>
                  <a:lnTo>
                    <a:pt x="5386006" y="684923"/>
                  </a:lnTo>
                  <a:lnTo>
                    <a:pt x="18948" y="684923"/>
                  </a:lnTo>
                  <a:lnTo>
                    <a:pt x="18948" y="684682"/>
                  </a:lnTo>
                  <a:lnTo>
                    <a:pt x="0" y="689419"/>
                  </a:lnTo>
                  <a:lnTo>
                    <a:pt x="5867" y="692772"/>
                  </a:lnTo>
                  <a:lnTo>
                    <a:pt x="12179" y="694448"/>
                  </a:lnTo>
                  <a:lnTo>
                    <a:pt x="5377840" y="694448"/>
                  </a:lnTo>
                  <a:lnTo>
                    <a:pt x="5385625" y="693712"/>
                  </a:lnTo>
                  <a:lnTo>
                    <a:pt x="5392801" y="691527"/>
                  </a:lnTo>
                  <a:lnTo>
                    <a:pt x="5399354" y="687895"/>
                  </a:lnTo>
                  <a:lnTo>
                    <a:pt x="5402808" y="684923"/>
                  </a:lnTo>
                  <a:lnTo>
                    <a:pt x="5404764" y="683247"/>
                  </a:lnTo>
                  <a:lnTo>
                    <a:pt x="5405044" y="683018"/>
                  </a:lnTo>
                  <a:lnTo>
                    <a:pt x="5405285" y="682802"/>
                  </a:lnTo>
                  <a:lnTo>
                    <a:pt x="5409692" y="677405"/>
                  </a:lnTo>
                  <a:lnTo>
                    <a:pt x="5413184" y="670953"/>
                  </a:lnTo>
                  <a:lnTo>
                    <a:pt x="5415280" y="663917"/>
                  </a:lnTo>
                  <a:lnTo>
                    <a:pt x="5415978" y="656336"/>
                  </a:lnTo>
                  <a:lnTo>
                    <a:pt x="5415978" y="26949"/>
                  </a:lnTo>
                  <a:close/>
                </a:path>
              </a:pathLst>
            </a:custGeom>
            <a:solidFill>
              <a:srgbClr val="0FC6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295608" y="7477049"/>
              <a:ext cx="38735" cy="695960"/>
            </a:xfrm>
            <a:custGeom>
              <a:avLst/>
              <a:gdLst/>
              <a:ahLst/>
              <a:cxnLst/>
              <a:rect l="l" t="t" r="r" b="b"/>
              <a:pathLst>
                <a:path w="38734" h="695959">
                  <a:moveTo>
                    <a:pt x="19489" y="695883"/>
                  </a:moveTo>
                  <a:lnTo>
                    <a:pt x="10962" y="689704"/>
                  </a:lnTo>
                  <a:lnTo>
                    <a:pt x="4870" y="682099"/>
                  </a:lnTo>
                  <a:lnTo>
                    <a:pt x="1213" y="673068"/>
                  </a:lnTo>
                  <a:lnTo>
                    <a:pt x="0" y="662653"/>
                  </a:lnTo>
                  <a:lnTo>
                    <a:pt x="0" y="33230"/>
                  </a:lnTo>
                  <a:lnTo>
                    <a:pt x="1213" y="22815"/>
                  </a:lnTo>
                  <a:lnTo>
                    <a:pt x="4870" y="13784"/>
                  </a:lnTo>
                  <a:lnTo>
                    <a:pt x="10962" y="6179"/>
                  </a:lnTo>
                  <a:lnTo>
                    <a:pt x="19489" y="0"/>
                  </a:lnTo>
                  <a:lnTo>
                    <a:pt x="38145" y="4660"/>
                  </a:lnTo>
                  <a:lnTo>
                    <a:pt x="38145" y="691222"/>
                  </a:lnTo>
                  <a:lnTo>
                    <a:pt x="19489" y="695883"/>
                  </a:lnTo>
                  <a:close/>
                </a:path>
              </a:pathLst>
            </a:custGeom>
            <a:solidFill>
              <a:srgbClr val="C4C5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235231" y="1522733"/>
            <a:ext cx="5551805" cy="76257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25099"/>
              </a:lnSpc>
              <a:spcBef>
                <a:spcPts val="95"/>
              </a:spcBef>
            </a:pPr>
            <a:r>
              <a:rPr sz="1250" spc="10" dirty="0">
                <a:latin typeface="Georgia"/>
                <a:cs typeface="Georgia"/>
              </a:rPr>
              <a:t>This </a:t>
            </a:r>
            <a:r>
              <a:rPr sz="1250" spc="15" dirty="0">
                <a:latin typeface="Georgia"/>
                <a:cs typeface="Georgia"/>
              </a:rPr>
              <a:t>means </a:t>
            </a:r>
            <a:r>
              <a:rPr sz="1250" spc="10" dirty="0">
                <a:latin typeface="Georgia"/>
                <a:cs typeface="Georgia"/>
              </a:rPr>
              <a:t>that the </a:t>
            </a:r>
            <a:r>
              <a:rPr sz="1150" spc="-110" dirty="0">
                <a:latin typeface="Arial"/>
                <a:cs typeface="Arial"/>
              </a:rPr>
              <a:t>Human </a:t>
            </a:r>
            <a:r>
              <a:rPr sz="1250" spc="10" dirty="0">
                <a:latin typeface="Georgia"/>
                <a:cs typeface="Georgia"/>
              </a:rPr>
              <a:t>table </a:t>
            </a:r>
            <a:r>
              <a:rPr sz="1250" spc="5" dirty="0">
                <a:latin typeface="Georgia"/>
                <a:cs typeface="Georgia"/>
              </a:rPr>
              <a:t>is </a:t>
            </a:r>
            <a:r>
              <a:rPr sz="1250" b="1" spc="15" dirty="0">
                <a:latin typeface="Georgia"/>
                <a:cs typeface="Georgia"/>
              </a:rPr>
              <a:t>not </a:t>
            </a:r>
            <a:r>
              <a:rPr sz="1250" b="1" spc="10" dirty="0">
                <a:latin typeface="Georgia"/>
                <a:cs typeface="Georgia"/>
              </a:rPr>
              <a:t>available </a:t>
            </a:r>
            <a:r>
              <a:rPr sz="1250" spc="10" dirty="0">
                <a:latin typeface="Georgia"/>
                <a:cs typeface="Georgia"/>
              </a:rPr>
              <a:t>in the database. for that  </a:t>
            </a:r>
            <a:r>
              <a:rPr sz="1250" spc="5" dirty="0">
                <a:latin typeface="Georgia"/>
                <a:cs typeface="Georgia"/>
              </a:rPr>
              <a:t>it's </a:t>
            </a:r>
            <a:r>
              <a:rPr sz="1250" spc="10" dirty="0">
                <a:latin typeface="Georgia"/>
                <a:cs typeface="Georgia"/>
              </a:rPr>
              <a:t>showing us </a:t>
            </a:r>
            <a:r>
              <a:rPr sz="1250" b="1" spc="10" dirty="0">
                <a:latin typeface="Georgia"/>
                <a:cs typeface="Georgia"/>
              </a:rPr>
              <a:t>object </a:t>
            </a:r>
            <a:r>
              <a:rPr sz="1250" b="1" spc="20" dirty="0">
                <a:latin typeface="Georgia"/>
                <a:cs typeface="Georgia"/>
              </a:rPr>
              <a:t>Human </a:t>
            </a:r>
            <a:r>
              <a:rPr sz="1250" b="1" spc="15" dirty="0">
                <a:latin typeface="Georgia"/>
                <a:cs typeface="Georgia"/>
              </a:rPr>
              <a:t>does not</a:t>
            </a:r>
            <a:r>
              <a:rPr sz="1250" b="1" spc="-40" dirty="0">
                <a:latin typeface="Georgia"/>
                <a:cs typeface="Georgia"/>
              </a:rPr>
              <a:t> </a:t>
            </a:r>
            <a:r>
              <a:rPr sz="1250" b="1" spc="10" dirty="0">
                <a:latin typeface="Georgia"/>
                <a:cs typeface="Georgia"/>
              </a:rPr>
              <a:t>exist.</a:t>
            </a:r>
            <a:endParaRPr sz="125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85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</a:pPr>
            <a:r>
              <a:rPr sz="1650" b="1" spc="50" dirty="0">
                <a:latin typeface="Times New Roman"/>
                <a:cs typeface="Times New Roman"/>
              </a:rPr>
              <a:t>Another</a:t>
            </a:r>
            <a:r>
              <a:rPr sz="1650" b="1" spc="-5" dirty="0">
                <a:latin typeface="Times New Roman"/>
                <a:cs typeface="Times New Roman"/>
              </a:rPr>
              <a:t> </a:t>
            </a:r>
            <a:r>
              <a:rPr sz="1650" b="1" spc="45" dirty="0">
                <a:latin typeface="Times New Roman"/>
                <a:cs typeface="Times New Roman"/>
              </a:rPr>
              <a:t>Examples</a:t>
            </a:r>
            <a:endParaRPr sz="1650">
              <a:latin typeface="Times New Roman"/>
              <a:cs typeface="Times New Roman"/>
            </a:endParaRPr>
          </a:p>
          <a:p>
            <a:pPr marL="12700" marR="8255">
              <a:lnSpc>
                <a:spcPct val="120100"/>
              </a:lnSpc>
              <a:spcBef>
                <a:spcPts val="370"/>
              </a:spcBef>
            </a:pPr>
            <a:r>
              <a:rPr sz="1250" spc="10" dirty="0">
                <a:latin typeface="Georgia"/>
                <a:cs typeface="Georgia"/>
              </a:rPr>
              <a:t>Below tables are already created in </a:t>
            </a:r>
            <a:r>
              <a:rPr sz="1250" spc="15" dirty="0">
                <a:latin typeface="Georgia"/>
                <a:cs typeface="Georgia"/>
              </a:rPr>
              <a:t>my </a:t>
            </a:r>
            <a:r>
              <a:rPr sz="1250" spc="10" dirty="0">
                <a:latin typeface="Georgia"/>
                <a:cs typeface="Georgia"/>
              </a:rPr>
              <a:t>database. </a:t>
            </a:r>
            <a:r>
              <a:rPr sz="1250" spc="15" dirty="0">
                <a:latin typeface="Georgia"/>
                <a:cs typeface="Georgia"/>
              </a:rPr>
              <a:t>Now </a:t>
            </a:r>
            <a:r>
              <a:rPr sz="1250" spc="10" dirty="0">
                <a:latin typeface="Georgia"/>
                <a:cs typeface="Georgia"/>
              </a:rPr>
              <a:t>I want to delete below  tables. Let's</a:t>
            </a:r>
            <a:r>
              <a:rPr sz="1250" spc="-5" dirty="0">
                <a:latin typeface="Georgia"/>
                <a:cs typeface="Georgia"/>
              </a:rPr>
              <a:t> </a:t>
            </a:r>
            <a:r>
              <a:rPr sz="1250" spc="10" dirty="0">
                <a:latin typeface="Georgia"/>
                <a:cs typeface="Georgia"/>
              </a:rPr>
              <a:t>start.</a:t>
            </a:r>
            <a:endParaRPr sz="125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85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</a:pPr>
            <a:r>
              <a:rPr sz="1650" b="1" spc="65" dirty="0">
                <a:latin typeface="Times New Roman"/>
                <a:cs typeface="Times New Roman"/>
              </a:rPr>
              <a:t>Drop </a:t>
            </a:r>
            <a:r>
              <a:rPr sz="1650" b="1" spc="55" dirty="0">
                <a:latin typeface="Times New Roman"/>
                <a:cs typeface="Times New Roman"/>
              </a:rPr>
              <a:t>table</a:t>
            </a:r>
            <a:r>
              <a:rPr sz="1650" b="1" spc="-70" dirty="0">
                <a:latin typeface="Times New Roman"/>
                <a:cs typeface="Times New Roman"/>
              </a:rPr>
              <a:t> </a:t>
            </a:r>
            <a:r>
              <a:rPr sz="1650" b="1" spc="45" dirty="0">
                <a:latin typeface="Times New Roman"/>
                <a:cs typeface="Times New Roman"/>
              </a:rPr>
              <a:t>Persons</a:t>
            </a:r>
            <a:endParaRPr sz="1650">
              <a:latin typeface="Times New Roman"/>
              <a:cs typeface="Times New Roman"/>
            </a:endParaRPr>
          </a:p>
          <a:p>
            <a:pPr marL="407034">
              <a:lnSpc>
                <a:spcPct val="100000"/>
              </a:lnSpc>
              <a:spcBef>
                <a:spcPts val="645"/>
              </a:spcBef>
            </a:pPr>
            <a:r>
              <a:rPr sz="1050" spc="-105" dirty="0">
                <a:latin typeface="Arial"/>
                <a:cs typeface="Arial"/>
              </a:rPr>
              <a:t>SQL&gt; </a:t>
            </a:r>
            <a:r>
              <a:rPr sz="1050" spc="-185" dirty="0">
                <a:latin typeface="Arial"/>
                <a:cs typeface="Arial"/>
              </a:rPr>
              <a:t>DROP </a:t>
            </a:r>
            <a:r>
              <a:rPr sz="1050" spc="-90" dirty="0">
                <a:latin typeface="Arial"/>
                <a:cs typeface="Arial"/>
              </a:rPr>
              <a:t>TABLE</a:t>
            </a:r>
            <a:r>
              <a:rPr sz="1050" spc="-25" dirty="0">
                <a:latin typeface="Arial"/>
                <a:cs typeface="Arial"/>
              </a:rPr>
              <a:t> </a:t>
            </a:r>
            <a:r>
              <a:rPr sz="1050" b="1" spc="20" dirty="0">
                <a:latin typeface="Arial"/>
                <a:cs typeface="Arial"/>
              </a:rPr>
              <a:t>Persons</a:t>
            </a:r>
            <a:r>
              <a:rPr sz="1050" spc="20" dirty="0">
                <a:latin typeface="Arial"/>
                <a:cs typeface="Arial"/>
              </a:rPr>
              <a:t>;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50">
              <a:latin typeface="Arial"/>
              <a:cs typeface="Arial"/>
            </a:endParaRPr>
          </a:p>
          <a:p>
            <a:pPr marL="407034">
              <a:lnSpc>
                <a:spcPct val="100000"/>
              </a:lnSpc>
            </a:pPr>
            <a:r>
              <a:rPr sz="1050" b="1" spc="25" dirty="0">
                <a:latin typeface="Arial"/>
                <a:cs typeface="Arial"/>
              </a:rPr>
              <a:t>Table</a:t>
            </a:r>
            <a:r>
              <a:rPr sz="1050" b="1" spc="110" dirty="0">
                <a:latin typeface="Arial"/>
                <a:cs typeface="Arial"/>
              </a:rPr>
              <a:t> </a:t>
            </a:r>
            <a:r>
              <a:rPr sz="1050" spc="55" dirty="0">
                <a:latin typeface="Arial"/>
                <a:cs typeface="Arial"/>
              </a:rPr>
              <a:t>dropped.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8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50" b="1" spc="65" dirty="0">
                <a:latin typeface="Times New Roman"/>
                <a:cs typeface="Times New Roman"/>
              </a:rPr>
              <a:t>Drop </a:t>
            </a:r>
            <a:r>
              <a:rPr sz="1650" b="1" spc="55" dirty="0">
                <a:latin typeface="Times New Roman"/>
                <a:cs typeface="Times New Roman"/>
              </a:rPr>
              <a:t>table</a:t>
            </a:r>
            <a:r>
              <a:rPr sz="1650" b="1" spc="-70" dirty="0">
                <a:latin typeface="Times New Roman"/>
                <a:cs typeface="Times New Roman"/>
              </a:rPr>
              <a:t> </a:t>
            </a:r>
            <a:r>
              <a:rPr sz="1650" b="1" spc="35" dirty="0">
                <a:latin typeface="Times New Roman"/>
                <a:cs typeface="Times New Roman"/>
              </a:rPr>
              <a:t>Client_master_21</a:t>
            </a:r>
            <a:endParaRPr sz="1650">
              <a:latin typeface="Times New Roman"/>
              <a:cs typeface="Times New Roman"/>
            </a:endParaRPr>
          </a:p>
          <a:p>
            <a:pPr marL="407034">
              <a:lnSpc>
                <a:spcPct val="100000"/>
              </a:lnSpc>
              <a:spcBef>
                <a:spcPts val="650"/>
              </a:spcBef>
            </a:pPr>
            <a:r>
              <a:rPr sz="1050" spc="-105" dirty="0">
                <a:latin typeface="Arial"/>
                <a:cs typeface="Arial"/>
              </a:rPr>
              <a:t>SQL&gt; </a:t>
            </a:r>
            <a:r>
              <a:rPr sz="1050" spc="-185" dirty="0">
                <a:latin typeface="Arial"/>
                <a:cs typeface="Arial"/>
              </a:rPr>
              <a:t>DROP </a:t>
            </a:r>
            <a:r>
              <a:rPr sz="1050" spc="-90" dirty="0">
                <a:latin typeface="Arial"/>
                <a:cs typeface="Arial"/>
              </a:rPr>
              <a:t>TABLE</a:t>
            </a:r>
            <a:r>
              <a:rPr sz="1050" spc="-20" dirty="0">
                <a:latin typeface="Arial"/>
                <a:cs typeface="Arial"/>
              </a:rPr>
              <a:t> </a:t>
            </a:r>
            <a:r>
              <a:rPr sz="1050" b="1" spc="45" dirty="0">
                <a:latin typeface="Arial"/>
                <a:cs typeface="Arial"/>
              </a:rPr>
              <a:t>Client_master_21</a:t>
            </a:r>
            <a:r>
              <a:rPr sz="1050" spc="45" dirty="0">
                <a:latin typeface="Arial"/>
                <a:cs typeface="Arial"/>
              </a:rPr>
              <a:t>;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50">
              <a:latin typeface="Arial"/>
              <a:cs typeface="Arial"/>
            </a:endParaRPr>
          </a:p>
          <a:p>
            <a:pPr marL="407034">
              <a:lnSpc>
                <a:spcPct val="100000"/>
              </a:lnSpc>
            </a:pPr>
            <a:r>
              <a:rPr sz="1050" b="1" spc="25" dirty="0">
                <a:latin typeface="Arial"/>
                <a:cs typeface="Arial"/>
              </a:rPr>
              <a:t>Table</a:t>
            </a:r>
            <a:r>
              <a:rPr sz="1050" b="1" spc="110" dirty="0">
                <a:latin typeface="Arial"/>
                <a:cs typeface="Arial"/>
              </a:rPr>
              <a:t> </a:t>
            </a:r>
            <a:r>
              <a:rPr sz="1050" spc="55" dirty="0">
                <a:latin typeface="Arial"/>
                <a:cs typeface="Arial"/>
              </a:rPr>
              <a:t>dropped.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8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50" b="1" spc="65" dirty="0">
                <a:latin typeface="Times New Roman"/>
                <a:cs typeface="Times New Roman"/>
              </a:rPr>
              <a:t>Drop </a:t>
            </a:r>
            <a:r>
              <a:rPr sz="1650" b="1" spc="55" dirty="0">
                <a:latin typeface="Times New Roman"/>
                <a:cs typeface="Times New Roman"/>
              </a:rPr>
              <a:t>table</a:t>
            </a:r>
            <a:r>
              <a:rPr sz="1650" b="1" spc="-70" dirty="0">
                <a:latin typeface="Times New Roman"/>
                <a:cs typeface="Times New Roman"/>
              </a:rPr>
              <a:t> </a:t>
            </a:r>
            <a:r>
              <a:rPr sz="1650" b="1" spc="20" dirty="0">
                <a:latin typeface="Times New Roman"/>
                <a:cs typeface="Times New Roman"/>
              </a:rPr>
              <a:t>Product_master_21</a:t>
            </a:r>
            <a:endParaRPr sz="1650">
              <a:latin typeface="Times New Roman"/>
              <a:cs typeface="Times New Roman"/>
            </a:endParaRPr>
          </a:p>
          <a:p>
            <a:pPr marL="407034">
              <a:lnSpc>
                <a:spcPct val="100000"/>
              </a:lnSpc>
              <a:spcBef>
                <a:spcPts val="650"/>
              </a:spcBef>
            </a:pPr>
            <a:r>
              <a:rPr sz="1050" spc="-105" dirty="0">
                <a:latin typeface="Arial"/>
                <a:cs typeface="Arial"/>
              </a:rPr>
              <a:t>SQL&gt; </a:t>
            </a:r>
            <a:r>
              <a:rPr sz="1050" spc="-185" dirty="0">
                <a:latin typeface="Arial"/>
                <a:cs typeface="Arial"/>
              </a:rPr>
              <a:t>DROP </a:t>
            </a:r>
            <a:r>
              <a:rPr sz="1050" spc="-90" dirty="0">
                <a:latin typeface="Arial"/>
                <a:cs typeface="Arial"/>
              </a:rPr>
              <a:t>TABLE</a:t>
            </a:r>
            <a:r>
              <a:rPr sz="1050" spc="-25" dirty="0">
                <a:latin typeface="Arial"/>
                <a:cs typeface="Arial"/>
              </a:rPr>
              <a:t> </a:t>
            </a:r>
            <a:r>
              <a:rPr sz="1050" b="1" spc="20" dirty="0">
                <a:latin typeface="Arial"/>
                <a:cs typeface="Arial"/>
              </a:rPr>
              <a:t>Product_master_21</a:t>
            </a:r>
            <a:r>
              <a:rPr sz="1050" spc="20" dirty="0">
                <a:latin typeface="Arial"/>
                <a:cs typeface="Arial"/>
              </a:rPr>
              <a:t>;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50">
              <a:latin typeface="Arial"/>
              <a:cs typeface="Arial"/>
            </a:endParaRPr>
          </a:p>
          <a:p>
            <a:pPr marL="407034">
              <a:lnSpc>
                <a:spcPct val="100000"/>
              </a:lnSpc>
            </a:pPr>
            <a:r>
              <a:rPr sz="1050" b="1" spc="25" dirty="0">
                <a:latin typeface="Arial"/>
                <a:cs typeface="Arial"/>
              </a:rPr>
              <a:t>Table</a:t>
            </a:r>
            <a:r>
              <a:rPr sz="1050" b="1" spc="110" dirty="0">
                <a:latin typeface="Arial"/>
                <a:cs typeface="Arial"/>
              </a:rPr>
              <a:t> </a:t>
            </a:r>
            <a:r>
              <a:rPr sz="1050" spc="55" dirty="0">
                <a:latin typeface="Arial"/>
                <a:cs typeface="Arial"/>
              </a:rPr>
              <a:t>dropped.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8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50" b="1" spc="65" dirty="0">
                <a:latin typeface="Times New Roman"/>
                <a:cs typeface="Times New Roman"/>
              </a:rPr>
              <a:t>Drop</a:t>
            </a:r>
            <a:r>
              <a:rPr sz="1650" b="1" spc="-5" dirty="0">
                <a:latin typeface="Times New Roman"/>
                <a:cs typeface="Times New Roman"/>
              </a:rPr>
              <a:t> </a:t>
            </a:r>
            <a:r>
              <a:rPr sz="1650" b="1" spc="55" dirty="0">
                <a:latin typeface="Times New Roman"/>
                <a:cs typeface="Times New Roman"/>
              </a:rPr>
              <a:t>table</a:t>
            </a:r>
            <a:endParaRPr sz="1650">
              <a:latin typeface="Times New Roman"/>
              <a:cs typeface="Times New Roman"/>
            </a:endParaRPr>
          </a:p>
          <a:p>
            <a:pPr marL="407034">
              <a:lnSpc>
                <a:spcPct val="100000"/>
              </a:lnSpc>
              <a:spcBef>
                <a:spcPts val="645"/>
              </a:spcBef>
            </a:pPr>
            <a:r>
              <a:rPr sz="1050" spc="-105" dirty="0">
                <a:latin typeface="Arial"/>
                <a:cs typeface="Arial"/>
              </a:rPr>
              <a:t>SQL&gt; </a:t>
            </a:r>
            <a:r>
              <a:rPr sz="1050" spc="-185" dirty="0">
                <a:latin typeface="Arial"/>
                <a:cs typeface="Arial"/>
              </a:rPr>
              <a:t>DROP </a:t>
            </a:r>
            <a:r>
              <a:rPr sz="1050" spc="-90" dirty="0">
                <a:latin typeface="Arial"/>
                <a:cs typeface="Arial"/>
              </a:rPr>
              <a:t>TABLE</a:t>
            </a:r>
            <a:r>
              <a:rPr sz="1050" spc="-2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Salesman_master_21</a:t>
            </a:r>
            <a:r>
              <a:rPr sz="1050" dirty="0">
                <a:latin typeface="Arial"/>
                <a:cs typeface="Arial"/>
              </a:rPr>
              <a:t>;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50">
              <a:latin typeface="Arial"/>
              <a:cs typeface="Arial"/>
            </a:endParaRPr>
          </a:p>
          <a:p>
            <a:pPr marL="407034">
              <a:lnSpc>
                <a:spcPct val="100000"/>
              </a:lnSpc>
            </a:pPr>
            <a:r>
              <a:rPr sz="1050" b="1" spc="25" dirty="0">
                <a:latin typeface="Arial"/>
                <a:cs typeface="Arial"/>
              </a:rPr>
              <a:t>Table</a:t>
            </a:r>
            <a:r>
              <a:rPr sz="1050" b="1" spc="110" dirty="0">
                <a:latin typeface="Arial"/>
                <a:cs typeface="Arial"/>
              </a:rPr>
              <a:t> </a:t>
            </a:r>
            <a:r>
              <a:rPr sz="1050" spc="55" dirty="0">
                <a:latin typeface="Arial"/>
                <a:cs typeface="Arial"/>
              </a:rPr>
              <a:t>dropped.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250" spc="10" dirty="0">
                <a:latin typeface="Comic Sans MS"/>
                <a:cs typeface="Comic Sans MS"/>
              </a:rPr>
              <a:t>©Privacy</a:t>
            </a:r>
            <a:endParaRPr sz="1250">
              <a:latin typeface="Comic Sans MS"/>
              <a:cs typeface="Comic Sans MS"/>
            </a:endParaRPr>
          </a:p>
          <a:p>
            <a:pPr marL="12700" marR="1620520">
              <a:lnSpc>
                <a:spcPct val="145200"/>
              </a:lnSpc>
              <a:spcBef>
                <a:spcPts val="375"/>
              </a:spcBef>
            </a:pPr>
            <a:r>
              <a:rPr sz="1250" spc="10" dirty="0">
                <a:latin typeface="Georgia"/>
                <a:cs typeface="Georgia"/>
              </a:rPr>
              <a:t>Contact information: </a:t>
            </a:r>
            <a:r>
              <a:rPr sz="1250" spc="10" dirty="0">
                <a:latin typeface="Georgia"/>
                <a:cs typeface="Georgia"/>
                <a:hlinkClick r:id="rId2"/>
              </a:rPr>
              <a:t>atnyla (http://www.atnyla.com)</a:t>
            </a:r>
            <a:r>
              <a:rPr sz="1250" spc="10" dirty="0">
                <a:latin typeface="Georgia"/>
                <a:cs typeface="Georgia"/>
              </a:rPr>
              <a:t>.  By: </a:t>
            </a:r>
            <a:r>
              <a:rPr sz="1250" spc="15" dirty="0">
                <a:latin typeface="Georgia"/>
                <a:cs typeface="Georgia"/>
                <a:hlinkClick r:id="rId3"/>
              </a:rPr>
              <a:t>Rumman </a:t>
            </a:r>
            <a:r>
              <a:rPr sz="1250" spc="10" dirty="0">
                <a:latin typeface="Georgia"/>
                <a:cs typeface="Georgia"/>
                <a:hlinkClick r:id="rId3"/>
              </a:rPr>
              <a:t>Ansari</a:t>
            </a:r>
            <a:r>
              <a:rPr sz="1250" dirty="0">
                <a:latin typeface="Georgia"/>
                <a:cs typeface="Georgia"/>
                <a:hlinkClick r:id="rId3"/>
              </a:rPr>
              <a:t> </a:t>
            </a:r>
            <a:r>
              <a:rPr sz="1250" spc="10" dirty="0">
                <a:latin typeface="Georgia"/>
                <a:cs typeface="Georgia"/>
                <a:hlinkClick r:id="rId3"/>
              </a:rPr>
              <a:t>(http://www.atnyla.com/tuition)</a:t>
            </a:r>
            <a:r>
              <a:rPr sz="1250" spc="10" dirty="0">
                <a:latin typeface="Georgia"/>
                <a:cs typeface="Georgia"/>
              </a:rPr>
              <a:t>.</a:t>
            </a:r>
            <a:endParaRPr sz="1250">
              <a:latin typeface="Georgia"/>
              <a:cs typeface="Georgia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247931" y="368298"/>
            <a:ext cx="5530850" cy="1010919"/>
            <a:chOff x="1247931" y="368298"/>
            <a:chExt cx="5530850" cy="1010919"/>
          </a:xfrm>
        </p:grpSpPr>
        <p:sp>
          <p:nvSpPr>
            <p:cNvPr id="20" name="object 20"/>
            <p:cNvSpPr/>
            <p:nvPr/>
          </p:nvSpPr>
          <p:spPr>
            <a:xfrm>
              <a:off x="1247927" y="368299"/>
              <a:ext cx="5530850" cy="1010919"/>
            </a:xfrm>
            <a:custGeom>
              <a:avLst/>
              <a:gdLst/>
              <a:ahLst/>
              <a:cxnLst/>
              <a:rect l="l" t="t" r="r" b="b"/>
              <a:pathLst>
                <a:path w="5530850" h="1010919">
                  <a:moveTo>
                    <a:pt x="5530532" y="0"/>
                  </a:moveTo>
                  <a:lnTo>
                    <a:pt x="5521007" y="0"/>
                  </a:lnTo>
                  <a:lnTo>
                    <a:pt x="0" y="0"/>
                  </a:lnTo>
                  <a:lnTo>
                    <a:pt x="0" y="9537"/>
                  </a:lnTo>
                  <a:lnTo>
                    <a:pt x="5521007" y="9537"/>
                  </a:lnTo>
                  <a:lnTo>
                    <a:pt x="5521007" y="1001229"/>
                  </a:lnTo>
                  <a:lnTo>
                    <a:pt x="0" y="1001229"/>
                  </a:lnTo>
                  <a:lnTo>
                    <a:pt x="0" y="1010754"/>
                  </a:lnTo>
                  <a:lnTo>
                    <a:pt x="5521007" y="1010754"/>
                  </a:lnTo>
                  <a:lnTo>
                    <a:pt x="5530532" y="1010754"/>
                  </a:lnTo>
                  <a:lnTo>
                    <a:pt x="5530532" y="1001229"/>
                  </a:lnTo>
                  <a:lnTo>
                    <a:pt x="5530532" y="9537"/>
                  </a:lnTo>
                  <a:lnTo>
                    <a:pt x="5530532" y="0"/>
                  </a:lnTo>
                  <a:close/>
                </a:path>
              </a:pathLst>
            </a:custGeom>
            <a:solidFill>
              <a:srgbClr val="99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247931" y="368298"/>
              <a:ext cx="48260" cy="1010919"/>
            </a:xfrm>
            <a:custGeom>
              <a:avLst/>
              <a:gdLst/>
              <a:ahLst/>
              <a:cxnLst/>
              <a:rect l="l" t="t" r="r" b="b"/>
              <a:pathLst>
                <a:path w="48259" h="1010919">
                  <a:moveTo>
                    <a:pt x="0" y="1010753"/>
                  </a:moveTo>
                  <a:lnTo>
                    <a:pt x="0" y="0"/>
                  </a:lnTo>
                  <a:lnTo>
                    <a:pt x="47677" y="9535"/>
                  </a:lnTo>
                  <a:lnTo>
                    <a:pt x="47677" y="1001218"/>
                  </a:lnTo>
                  <a:lnTo>
                    <a:pt x="0" y="1010753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553184" y="520877"/>
              <a:ext cx="4977765" cy="706120"/>
            </a:xfrm>
            <a:custGeom>
              <a:avLst/>
              <a:gdLst/>
              <a:ahLst/>
              <a:cxnLst/>
              <a:rect l="l" t="t" r="r" b="b"/>
              <a:pathLst>
                <a:path w="4977765" h="706119">
                  <a:moveTo>
                    <a:pt x="4977346" y="38138"/>
                  </a:moveTo>
                  <a:lnTo>
                    <a:pt x="4976660" y="30530"/>
                  </a:lnTo>
                  <a:lnTo>
                    <a:pt x="4974564" y="23495"/>
                  </a:lnTo>
                  <a:lnTo>
                    <a:pt x="4971072" y="17043"/>
                  </a:lnTo>
                  <a:lnTo>
                    <a:pt x="4966614" y="11696"/>
                  </a:lnTo>
                  <a:lnTo>
                    <a:pt x="4966373" y="11404"/>
                  </a:lnTo>
                  <a:lnTo>
                    <a:pt x="4966182" y="11163"/>
                  </a:lnTo>
                  <a:lnTo>
                    <a:pt x="4939220" y="0"/>
                  </a:lnTo>
                  <a:lnTo>
                    <a:pt x="12192" y="0"/>
                  </a:lnTo>
                  <a:lnTo>
                    <a:pt x="5880" y="1676"/>
                  </a:lnTo>
                  <a:lnTo>
                    <a:pt x="0" y="5029"/>
                  </a:lnTo>
                  <a:lnTo>
                    <a:pt x="18948" y="9766"/>
                  </a:lnTo>
                  <a:lnTo>
                    <a:pt x="18948" y="9525"/>
                  </a:lnTo>
                  <a:lnTo>
                    <a:pt x="4947386" y="9525"/>
                  </a:lnTo>
                  <a:lnTo>
                    <a:pt x="4954282" y="12484"/>
                  </a:lnTo>
                  <a:lnTo>
                    <a:pt x="4959439" y="17907"/>
                  </a:lnTo>
                  <a:lnTo>
                    <a:pt x="4959921" y="18389"/>
                  </a:lnTo>
                  <a:lnTo>
                    <a:pt x="4965027" y="23495"/>
                  </a:lnTo>
                  <a:lnTo>
                    <a:pt x="4967821" y="30238"/>
                  </a:lnTo>
                  <a:lnTo>
                    <a:pt x="4967821" y="675373"/>
                  </a:lnTo>
                  <a:lnTo>
                    <a:pt x="4965027" y="682117"/>
                  </a:lnTo>
                  <a:lnTo>
                    <a:pt x="4959921" y="687222"/>
                  </a:lnTo>
                  <a:lnTo>
                    <a:pt x="4959439" y="687705"/>
                  </a:lnTo>
                  <a:lnTo>
                    <a:pt x="4954282" y="693127"/>
                  </a:lnTo>
                  <a:lnTo>
                    <a:pt x="4947386" y="696074"/>
                  </a:lnTo>
                  <a:lnTo>
                    <a:pt x="18948" y="696074"/>
                  </a:lnTo>
                  <a:lnTo>
                    <a:pt x="18948" y="695845"/>
                  </a:lnTo>
                  <a:lnTo>
                    <a:pt x="0" y="700582"/>
                  </a:lnTo>
                  <a:lnTo>
                    <a:pt x="5880" y="703935"/>
                  </a:lnTo>
                  <a:lnTo>
                    <a:pt x="12179" y="705612"/>
                  </a:lnTo>
                  <a:lnTo>
                    <a:pt x="4939233" y="705612"/>
                  </a:lnTo>
                  <a:lnTo>
                    <a:pt x="4947005" y="704888"/>
                  </a:lnTo>
                  <a:lnTo>
                    <a:pt x="4954181" y="702703"/>
                  </a:lnTo>
                  <a:lnTo>
                    <a:pt x="4960721" y="699058"/>
                  </a:lnTo>
                  <a:lnTo>
                    <a:pt x="4964201" y="696074"/>
                  </a:lnTo>
                  <a:lnTo>
                    <a:pt x="4966144" y="694423"/>
                  </a:lnTo>
                  <a:lnTo>
                    <a:pt x="4966373" y="694207"/>
                  </a:lnTo>
                  <a:lnTo>
                    <a:pt x="4966665" y="693966"/>
                  </a:lnTo>
                  <a:lnTo>
                    <a:pt x="4971072" y="688568"/>
                  </a:lnTo>
                  <a:lnTo>
                    <a:pt x="4974564" y="682117"/>
                  </a:lnTo>
                  <a:lnTo>
                    <a:pt x="4976660" y="675081"/>
                  </a:lnTo>
                  <a:lnTo>
                    <a:pt x="4977346" y="667473"/>
                  </a:lnTo>
                  <a:lnTo>
                    <a:pt x="4977346" y="38138"/>
                  </a:lnTo>
                  <a:close/>
                </a:path>
              </a:pathLst>
            </a:custGeom>
            <a:solidFill>
              <a:srgbClr val="0FC6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533994" y="525739"/>
              <a:ext cx="38735" cy="695960"/>
            </a:xfrm>
            <a:custGeom>
              <a:avLst/>
              <a:gdLst/>
              <a:ahLst/>
              <a:cxnLst/>
              <a:rect l="l" t="t" r="r" b="b"/>
              <a:pathLst>
                <a:path w="38734" h="695960">
                  <a:moveTo>
                    <a:pt x="19481" y="695874"/>
                  </a:moveTo>
                  <a:lnTo>
                    <a:pt x="10956" y="689698"/>
                  </a:lnTo>
                  <a:lnTo>
                    <a:pt x="4868" y="682095"/>
                  </a:lnTo>
                  <a:lnTo>
                    <a:pt x="1217" y="673064"/>
                  </a:lnTo>
                  <a:lnTo>
                    <a:pt x="0" y="662605"/>
                  </a:lnTo>
                  <a:lnTo>
                    <a:pt x="0" y="33268"/>
                  </a:lnTo>
                  <a:lnTo>
                    <a:pt x="1217" y="22810"/>
                  </a:lnTo>
                  <a:lnTo>
                    <a:pt x="4868" y="13779"/>
                  </a:lnTo>
                  <a:lnTo>
                    <a:pt x="10956" y="6176"/>
                  </a:lnTo>
                  <a:lnTo>
                    <a:pt x="19481" y="0"/>
                  </a:lnTo>
                  <a:lnTo>
                    <a:pt x="38138" y="4662"/>
                  </a:lnTo>
                  <a:lnTo>
                    <a:pt x="38138" y="691211"/>
                  </a:lnTo>
                  <a:lnTo>
                    <a:pt x="19481" y="695874"/>
                  </a:lnTo>
                  <a:close/>
                </a:path>
              </a:pathLst>
            </a:custGeom>
            <a:solidFill>
              <a:srgbClr val="C4C5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1295608" y="496723"/>
            <a:ext cx="5473700" cy="568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4835" marR="3667760">
              <a:lnSpc>
                <a:spcPct val="113199"/>
              </a:lnSpc>
              <a:spcBef>
                <a:spcPts val="100"/>
              </a:spcBef>
            </a:pPr>
            <a:r>
              <a:rPr sz="1050" spc="-105" dirty="0">
                <a:latin typeface="Arial"/>
                <a:cs typeface="Arial"/>
              </a:rPr>
              <a:t>SQL&gt; </a:t>
            </a:r>
            <a:r>
              <a:rPr sz="1050" spc="-155" dirty="0">
                <a:latin typeface="Arial"/>
                <a:cs typeface="Arial"/>
              </a:rPr>
              <a:t>DESC </a:t>
            </a:r>
            <a:r>
              <a:rPr sz="1050" b="1" spc="-65" dirty="0">
                <a:latin typeface="Arial"/>
                <a:cs typeface="Arial"/>
              </a:rPr>
              <a:t>Human</a:t>
            </a:r>
            <a:r>
              <a:rPr sz="1050" spc="-65" dirty="0">
                <a:latin typeface="Arial"/>
                <a:cs typeface="Arial"/>
              </a:rPr>
              <a:t>;  </a:t>
            </a:r>
            <a:r>
              <a:rPr sz="1050" spc="-105" dirty="0">
                <a:latin typeface="Arial"/>
                <a:cs typeface="Arial"/>
              </a:rPr>
              <a:t>ERROR:</a:t>
            </a:r>
            <a:endParaRPr sz="1050">
              <a:latin typeface="Arial"/>
              <a:cs typeface="Arial"/>
            </a:endParaRPr>
          </a:p>
          <a:p>
            <a:pPr marL="584835">
              <a:lnSpc>
                <a:spcPct val="100000"/>
              </a:lnSpc>
              <a:spcBef>
                <a:spcPts val="165"/>
              </a:spcBef>
            </a:pPr>
            <a:r>
              <a:rPr sz="1050" spc="-10" dirty="0">
                <a:latin typeface="Arial"/>
                <a:cs typeface="Arial"/>
              </a:rPr>
              <a:t>ORA-04043: </a:t>
            </a:r>
            <a:r>
              <a:rPr sz="1050" b="1" spc="60" dirty="0">
                <a:latin typeface="Arial"/>
                <a:cs typeface="Arial"/>
              </a:rPr>
              <a:t>object </a:t>
            </a:r>
            <a:r>
              <a:rPr sz="1050" b="1" spc="-135" dirty="0">
                <a:latin typeface="Arial"/>
                <a:cs typeface="Arial"/>
              </a:rPr>
              <a:t>Human </a:t>
            </a:r>
            <a:r>
              <a:rPr sz="1050" spc="5" dirty="0">
                <a:latin typeface="Arial"/>
                <a:cs typeface="Arial"/>
              </a:rPr>
              <a:t>does</a:t>
            </a:r>
            <a:r>
              <a:rPr sz="1050" spc="300" dirty="0">
                <a:latin typeface="Arial"/>
                <a:cs typeface="Arial"/>
              </a:rPr>
              <a:t> </a:t>
            </a:r>
            <a:r>
              <a:rPr sz="1050" b="1" spc="30" dirty="0">
                <a:latin typeface="Arial"/>
                <a:cs typeface="Arial"/>
              </a:rPr>
              <a:t>not</a:t>
            </a:r>
            <a:r>
              <a:rPr sz="1050" b="1" spc="100" dirty="0">
                <a:latin typeface="Arial"/>
                <a:cs typeface="Arial"/>
              </a:rPr>
              <a:t> </a:t>
            </a:r>
            <a:r>
              <a:rPr sz="1050" spc="145" dirty="0">
                <a:latin typeface="Arial"/>
                <a:cs typeface="Arial"/>
              </a:rPr>
              <a:t>exist</a:t>
            </a:r>
            <a:endParaRPr sz="10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47931" y="1340912"/>
            <a:ext cx="5530850" cy="10160"/>
          </a:xfrm>
          <a:custGeom>
            <a:avLst/>
            <a:gdLst/>
            <a:ahLst/>
            <a:cxnLst/>
            <a:rect l="l" t="t" r="r" b="b"/>
            <a:pathLst>
              <a:path w="5530850" h="10159">
                <a:moveTo>
                  <a:pt x="5530539" y="9535"/>
                </a:moveTo>
                <a:lnTo>
                  <a:pt x="0" y="9535"/>
                </a:lnTo>
                <a:lnTo>
                  <a:pt x="0" y="0"/>
                </a:lnTo>
                <a:lnTo>
                  <a:pt x="5530539" y="0"/>
                </a:lnTo>
                <a:lnTo>
                  <a:pt x="5530539" y="9535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47931" y="3352884"/>
            <a:ext cx="5530850" cy="10160"/>
          </a:xfrm>
          <a:custGeom>
            <a:avLst/>
            <a:gdLst/>
            <a:ahLst/>
            <a:cxnLst/>
            <a:rect l="l" t="t" r="r" b="b"/>
            <a:pathLst>
              <a:path w="5530850" h="10160">
                <a:moveTo>
                  <a:pt x="5530539" y="9535"/>
                </a:moveTo>
                <a:lnTo>
                  <a:pt x="0" y="9535"/>
                </a:lnTo>
                <a:lnTo>
                  <a:pt x="0" y="0"/>
                </a:lnTo>
                <a:lnTo>
                  <a:pt x="5530539" y="0"/>
                </a:lnTo>
                <a:lnTo>
                  <a:pt x="5530539" y="9535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1247931" y="3352884"/>
            <a:ext cx="5530850" cy="829944"/>
            <a:chOff x="1247931" y="3352884"/>
            <a:chExt cx="5530850" cy="829944"/>
          </a:xfrm>
        </p:grpSpPr>
        <p:sp>
          <p:nvSpPr>
            <p:cNvPr id="5" name="object 5"/>
            <p:cNvSpPr/>
            <p:nvPr/>
          </p:nvSpPr>
          <p:spPr>
            <a:xfrm>
              <a:off x="1247927" y="3352888"/>
              <a:ext cx="5530850" cy="829944"/>
            </a:xfrm>
            <a:custGeom>
              <a:avLst/>
              <a:gdLst/>
              <a:ahLst/>
              <a:cxnLst/>
              <a:rect l="l" t="t" r="r" b="b"/>
              <a:pathLst>
                <a:path w="5530850" h="829945">
                  <a:moveTo>
                    <a:pt x="5530532" y="0"/>
                  </a:moveTo>
                  <a:lnTo>
                    <a:pt x="5521007" y="0"/>
                  </a:lnTo>
                  <a:lnTo>
                    <a:pt x="5521007" y="820051"/>
                  </a:lnTo>
                  <a:lnTo>
                    <a:pt x="0" y="820051"/>
                  </a:lnTo>
                  <a:lnTo>
                    <a:pt x="0" y="829589"/>
                  </a:lnTo>
                  <a:lnTo>
                    <a:pt x="5521007" y="829589"/>
                  </a:lnTo>
                  <a:lnTo>
                    <a:pt x="5530532" y="829589"/>
                  </a:lnTo>
                  <a:lnTo>
                    <a:pt x="5530532" y="820051"/>
                  </a:lnTo>
                  <a:lnTo>
                    <a:pt x="5530532" y="0"/>
                  </a:lnTo>
                  <a:close/>
                </a:path>
              </a:pathLst>
            </a:custGeom>
            <a:solidFill>
              <a:srgbClr val="99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247931" y="3352884"/>
              <a:ext cx="48260" cy="829944"/>
            </a:xfrm>
            <a:custGeom>
              <a:avLst/>
              <a:gdLst/>
              <a:ahLst/>
              <a:cxnLst/>
              <a:rect l="l" t="t" r="r" b="b"/>
              <a:pathLst>
                <a:path w="48259" h="829945">
                  <a:moveTo>
                    <a:pt x="0" y="829580"/>
                  </a:moveTo>
                  <a:lnTo>
                    <a:pt x="0" y="0"/>
                  </a:lnTo>
                  <a:lnTo>
                    <a:pt x="47677" y="9535"/>
                  </a:lnTo>
                  <a:lnTo>
                    <a:pt x="47677" y="820045"/>
                  </a:lnTo>
                  <a:lnTo>
                    <a:pt x="0" y="82958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53184" y="3505466"/>
              <a:ext cx="4977765" cy="524510"/>
            </a:xfrm>
            <a:custGeom>
              <a:avLst/>
              <a:gdLst/>
              <a:ahLst/>
              <a:cxnLst/>
              <a:rect l="l" t="t" r="r" b="b"/>
              <a:pathLst>
                <a:path w="4977765" h="524510">
                  <a:moveTo>
                    <a:pt x="4977346" y="38125"/>
                  </a:moveTo>
                  <a:lnTo>
                    <a:pt x="4976660" y="30518"/>
                  </a:lnTo>
                  <a:lnTo>
                    <a:pt x="4974564" y="23482"/>
                  </a:lnTo>
                  <a:lnTo>
                    <a:pt x="4971072" y="17030"/>
                  </a:lnTo>
                  <a:lnTo>
                    <a:pt x="4966614" y="11696"/>
                  </a:lnTo>
                  <a:lnTo>
                    <a:pt x="4966411" y="11442"/>
                  </a:lnTo>
                  <a:lnTo>
                    <a:pt x="4966182" y="11150"/>
                  </a:lnTo>
                  <a:lnTo>
                    <a:pt x="4939220" y="0"/>
                  </a:lnTo>
                  <a:lnTo>
                    <a:pt x="12192" y="0"/>
                  </a:lnTo>
                  <a:lnTo>
                    <a:pt x="5880" y="1676"/>
                  </a:lnTo>
                  <a:lnTo>
                    <a:pt x="0" y="5029"/>
                  </a:lnTo>
                  <a:lnTo>
                    <a:pt x="18948" y="9766"/>
                  </a:lnTo>
                  <a:lnTo>
                    <a:pt x="18948" y="9537"/>
                  </a:lnTo>
                  <a:lnTo>
                    <a:pt x="4947386" y="9537"/>
                  </a:lnTo>
                  <a:lnTo>
                    <a:pt x="4954282" y="12484"/>
                  </a:lnTo>
                  <a:lnTo>
                    <a:pt x="4959439" y="17894"/>
                  </a:lnTo>
                  <a:lnTo>
                    <a:pt x="4959642" y="18110"/>
                  </a:lnTo>
                  <a:lnTo>
                    <a:pt x="4959921" y="18389"/>
                  </a:lnTo>
                  <a:lnTo>
                    <a:pt x="4965039" y="23495"/>
                  </a:lnTo>
                  <a:lnTo>
                    <a:pt x="4967821" y="30226"/>
                  </a:lnTo>
                  <a:lnTo>
                    <a:pt x="4967821" y="494182"/>
                  </a:lnTo>
                  <a:lnTo>
                    <a:pt x="4965027" y="500938"/>
                  </a:lnTo>
                  <a:lnTo>
                    <a:pt x="4959921" y="506044"/>
                  </a:lnTo>
                  <a:lnTo>
                    <a:pt x="4959439" y="506514"/>
                  </a:lnTo>
                  <a:lnTo>
                    <a:pt x="4954282" y="511949"/>
                  </a:lnTo>
                  <a:lnTo>
                    <a:pt x="4947386" y="514908"/>
                  </a:lnTo>
                  <a:lnTo>
                    <a:pt x="18948" y="514908"/>
                  </a:lnTo>
                  <a:lnTo>
                    <a:pt x="18948" y="514667"/>
                  </a:lnTo>
                  <a:lnTo>
                    <a:pt x="0" y="519404"/>
                  </a:lnTo>
                  <a:lnTo>
                    <a:pt x="5880" y="522770"/>
                  </a:lnTo>
                  <a:lnTo>
                    <a:pt x="12179" y="524433"/>
                  </a:lnTo>
                  <a:lnTo>
                    <a:pt x="4939233" y="524433"/>
                  </a:lnTo>
                  <a:lnTo>
                    <a:pt x="4947005" y="523709"/>
                  </a:lnTo>
                  <a:lnTo>
                    <a:pt x="4954181" y="521525"/>
                  </a:lnTo>
                  <a:lnTo>
                    <a:pt x="4960721" y="517880"/>
                  </a:lnTo>
                  <a:lnTo>
                    <a:pt x="4964188" y="514908"/>
                  </a:lnTo>
                  <a:lnTo>
                    <a:pt x="4966144" y="513232"/>
                  </a:lnTo>
                  <a:lnTo>
                    <a:pt x="4966335" y="513067"/>
                  </a:lnTo>
                  <a:lnTo>
                    <a:pt x="4966665" y="512787"/>
                  </a:lnTo>
                  <a:lnTo>
                    <a:pt x="4971072" y="507390"/>
                  </a:lnTo>
                  <a:lnTo>
                    <a:pt x="4974564" y="500926"/>
                  </a:lnTo>
                  <a:lnTo>
                    <a:pt x="4976660" y="493903"/>
                  </a:lnTo>
                  <a:lnTo>
                    <a:pt x="4977346" y="486283"/>
                  </a:lnTo>
                  <a:lnTo>
                    <a:pt x="4977346" y="38125"/>
                  </a:lnTo>
                  <a:close/>
                </a:path>
              </a:pathLst>
            </a:custGeom>
            <a:solidFill>
              <a:srgbClr val="0FC6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33994" y="3510317"/>
              <a:ext cx="38735" cy="514984"/>
            </a:xfrm>
            <a:custGeom>
              <a:avLst/>
              <a:gdLst/>
              <a:ahLst/>
              <a:cxnLst/>
              <a:rect l="l" t="t" r="r" b="b"/>
              <a:pathLst>
                <a:path w="38734" h="514985">
                  <a:moveTo>
                    <a:pt x="19481" y="514705"/>
                  </a:moveTo>
                  <a:lnTo>
                    <a:pt x="10956" y="508531"/>
                  </a:lnTo>
                  <a:lnTo>
                    <a:pt x="4868" y="500926"/>
                  </a:lnTo>
                  <a:lnTo>
                    <a:pt x="1217" y="491892"/>
                  </a:lnTo>
                  <a:lnTo>
                    <a:pt x="0" y="481431"/>
                  </a:lnTo>
                  <a:lnTo>
                    <a:pt x="0" y="33273"/>
                  </a:lnTo>
                  <a:lnTo>
                    <a:pt x="1217" y="22815"/>
                  </a:lnTo>
                  <a:lnTo>
                    <a:pt x="4868" y="13784"/>
                  </a:lnTo>
                  <a:lnTo>
                    <a:pt x="10956" y="6179"/>
                  </a:lnTo>
                  <a:lnTo>
                    <a:pt x="19481" y="0"/>
                  </a:lnTo>
                  <a:lnTo>
                    <a:pt x="38138" y="4673"/>
                  </a:lnTo>
                  <a:lnTo>
                    <a:pt x="38138" y="510044"/>
                  </a:lnTo>
                  <a:lnTo>
                    <a:pt x="19481" y="514705"/>
                  </a:lnTo>
                  <a:close/>
                </a:path>
              </a:pathLst>
            </a:custGeom>
            <a:solidFill>
              <a:srgbClr val="C4C5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/>
          <p:nvPr/>
        </p:nvSpPr>
        <p:spPr>
          <a:xfrm>
            <a:off x="1314805" y="5612777"/>
            <a:ext cx="5405755" cy="18415"/>
          </a:xfrm>
          <a:custGeom>
            <a:avLst/>
            <a:gdLst/>
            <a:ahLst/>
            <a:cxnLst/>
            <a:rect l="l" t="t" r="r" b="b"/>
            <a:pathLst>
              <a:path w="5405755" h="18414">
                <a:moveTo>
                  <a:pt x="18948" y="9766"/>
                </a:moveTo>
                <a:lnTo>
                  <a:pt x="0" y="5029"/>
                </a:lnTo>
                <a:lnTo>
                  <a:pt x="5867" y="1676"/>
                </a:lnTo>
                <a:lnTo>
                  <a:pt x="12178" y="0"/>
                </a:lnTo>
                <a:lnTo>
                  <a:pt x="5377842" y="0"/>
                </a:lnTo>
                <a:lnTo>
                  <a:pt x="5385634" y="728"/>
                </a:lnTo>
                <a:lnTo>
                  <a:pt x="5392805" y="2912"/>
                </a:lnTo>
                <a:lnTo>
                  <a:pt x="5399355" y="6552"/>
                </a:lnTo>
                <a:lnTo>
                  <a:pt x="5402830" y="9537"/>
                </a:lnTo>
                <a:lnTo>
                  <a:pt x="18948" y="9537"/>
                </a:lnTo>
                <a:lnTo>
                  <a:pt x="18948" y="9766"/>
                </a:lnTo>
                <a:close/>
              </a:path>
              <a:path w="5405755" h="18414">
                <a:moveTo>
                  <a:pt x="5398541" y="18389"/>
                </a:moveTo>
                <a:lnTo>
                  <a:pt x="5392902" y="12483"/>
                </a:lnTo>
                <a:lnTo>
                  <a:pt x="5386006" y="9537"/>
                </a:lnTo>
                <a:lnTo>
                  <a:pt x="5402830" y="9537"/>
                </a:lnTo>
                <a:lnTo>
                  <a:pt x="5405285" y="11645"/>
                </a:lnTo>
                <a:lnTo>
                  <a:pt x="5398541" y="18389"/>
                </a:lnTo>
                <a:close/>
              </a:path>
            </a:pathLst>
          </a:custGeom>
          <a:solidFill>
            <a:srgbClr val="0FC65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1295608" y="5617641"/>
            <a:ext cx="5435600" cy="520065"/>
            <a:chOff x="1295608" y="5617641"/>
            <a:chExt cx="5435600" cy="520065"/>
          </a:xfrm>
        </p:grpSpPr>
        <p:sp>
          <p:nvSpPr>
            <p:cNvPr id="11" name="object 11"/>
            <p:cNvSpPr/>
            <p:nvPr/>
          </p:nvSpPr>
          <p:spPr>
            <a:xfrm>
              <a:off x="1314805" y="5623953"/>
              <a:ext cx="5416550" cy="513715"/>
            </a:xfrm>
            <a:custGeom>
              <a:avLst/>
              <a:gdLst/>
              <a:ahLst/>
              <a:cxnLst/>
              <a:rect l="l" t="t" r="r" b="b"/>
              <a:pathLst>
                <a:path w="5416550" h="513714">
                  <a:moveTo>
                    <a:pt x="5415978" y="26936"/>
                  </a:moveTo>
                  <a:lnTo>
                    <a:pt x="5415280" y="19354"/>
                  </a:lnTo>
                  <a:lnTo>
                    <a:pt x="5413184" y="12331"/>
                  </a:lnTo>
                  <a:lnTo>
                    <a:pt x="5409692" y="5867"/>
                  </a:lnTo>
                  <a:lnTo>
                    <a:pt x="5404815" y="0"/>
                  </a:lnTo>
                  <a:lnTo>
                    <a:pt x="5398071" y="6743"/>
                  </a:lnTo>
                  <a:lnTo>
                    <a:pt x="5403647" y="12331"/>
                  </a:lnTo>
                  <a:lnTo>
                    <a:pt x="5406453" y="19075"/>
                  </a:lnTo>
                  <a:lnTo>
                    <a:pt x="5406453" y="483044"/>
                  </a:lnTo>
                  <a:lnTo>
                    <a:pt x="5403659" y="489775"/>
                  </a:lnTo>
                  <a:lnTo>
                    <a:pt x="5398541" y="494893"/>
                  </a:lnTo>
                  <a:lnTo>
                    <a:pt x="5398274" y="495160"/>
                  </a:lnTo>
                  <a:lnTo>
                    <a:pt x="5398071" y="495363"/>
                  </a:lnTo>
                  <a:lnTo>
                    <a:pt x="5392902" y="500799"/>
                  </a:lnTo>
                  <a:lnTo>
                    <a:pt x="5386006" y="503745"/>
                  </a:lnTo>
                  <a:lnTo>
                    <a:pt x="18948" y="503745"/>
                  </a:lnTo>
                  <a:lnTo>
                    <a:pt x="18948" y="503504"/>
                  </a:lnTo>
                  <a:lnTo>
                    <a:pt x="0" y="508241"/>
                  </a:lnTo>
                  <a:lnTo>
                    <a:pt x="5867" y="511606"/>
                  </a:lnTo>
                  <a:lnTo>
                    <a:pt x="12179" y="513283"/>
                  </a:lnTo>
                  <a:lnTo>
                    <a:pt x="5377840" y="513283"/>
                  </a:lnTo>
                  <a:lnTo>
                    <a:pt x="5385625" y="512546"/>
                  </a:lnTo>
                  <a:lnTo>
                    <a:pt x="5392801" y="510362"/>
                  </a:lnTo>
                  <a:lnTo>
                    <a:pt x="5399354" y="506717"/>
                  </a:lnTo>
                  <a:lnTo>
                    <a:pt x="5402808" y="503745"/>
                  </a:lnTo>
                  <a:lnTo>
                    <a:pt x="5404764" y="502069"/>
                  </a:lnTo>
                  <a:lnTo>
                    <a:pt x="5405044" y="501840"/>
                  </a:lnTo>
                  <a:lnTo>
                    <a:pt x="5405285" y="501624"/>
                  </a:lnTo>
                  <a:lnTo>
                    <a:pt x="5409692" y="496227"/>
                  </a:lnTo>
                  <a:lnTo>
                    <a:pt x="5413184" y="489788"/>
                  </a:lnTo>
                  <a:lnTo>
                    <a:pt x="5415280" y="482752"/>
                  </a:lnTo>
                  <a:lnTo>
                    <a:pt x="5415978" y="475170"/>
                  </a:lnTo>
                  <a:lnTo>
                    <a:pt x="5415978" y="26936"/>
                  </a:lnTo>
                  <a:close/>
                </a:path>
              </a:pathLst>
            </a:custGeom>
            <a:solidFill>
              <a:srgbClr val="0FC6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295608" y="5617641"/>
              <a:ext cx="38735" cy="514984"/>
            </a:xfrm>
            <a:custGeom>
              <a:avLst/>
              <a:gdLst/>
              <a:ahLst/>
              <a:cxnLst/>
              <a:rect l="l" t="t" r="r" b="b"/>
              <a:pathLst>
                <a:path w="38734" h="514985">
                  <a:moveTo>
                    <a:pt x="19489" y="514705"/>
                  </a:moveTo>
                  <a:lnTo>
                    <a:pt x="10962" y="508531"/>
                  </a:lnTo>
                  <a:lnTo>
                    <a:pt x="4870" y="500927"/>
                  </a:lnTo>
                  <a:lnTo>
                    <a:pt x="1213" y="491897"/>
                  </a:lnTo>
                  <a:lnTo>
                    <a:pt x="0" y="481487"/>
                  </a:lnTo>
                  <a:lnTo>
                    <a:pt x="0" y="33230"/>
                  </a:lnTo>
                  <a:lnTo>
                    <a:pt x="1213" y="22815"/>
                  </a:lnTo>
                  <a:lnTo>
                    <a:pt x="4870" y="13784"/>
                  </a:lnTo>
                  <a:lnTo>
                    <a:pt x="10962" y="6179"/>
                  </a:lnTo>
                  <a:lnTo>
                    <a:pt x="19489" y="0"/>
                  </a:lnTo>
                  <a:lnTo>
                    <a:pt x="38145" y="4673"/>
                  </a:lnTo>
                  <a:lnTo>
                    <a:pt x="38145" y="510044"/>
                  </a:lnTo>
                  <a:lnTo>
                    <a:pt x="19489" y="514705"/>
                  </a:lnTo>
                  <a:close/>
                </a:path>
              </a:pathLst>
            </a:custGeom>
            <a:solidFill>
              <a:srgbClr val="C4C5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1314805" y="6709350"/>
            <a:ext cx="5405755" cy="18415"/>
          </a:xfrm>
          <a:custGeom>
            <a:avLst/>
            <a:gdLst/>
            <a:ahLst/>
            <a:cxnLst/>
            <a:rect l="l" t="t" r="r" b="b"/>
            <a:pathLst>
              <a:path w="5405755" h="18415">
                <a:moveTo>
                  <a:pt x="18948" y="9775"/>
                </a:moveTo>
                <a:lnTo>
                  <a:pt x="0" y="5037"/>
                </a:lnTo>
                <a:lnTo>
                  <a:pt x="5867" y="1672"/>
                </a:lnTo>
                <a:lnTo>
                  <a:pt x="12164" y="0"/>
                </a:lnTo>
                <a:lnTo>
                  <a:pt x="5377883" y="0"/>
                </a:lnTo>
                <a:lnTo>
                  <a:pt x="5385634" y="724"/>
                </a:lnTo>
                <a:lnTo>
                  <a:pt x="5392805" y="2910"/>
                </a:lnTo>
                <a:lnTo>
                  <a:pt x="5399355" y="6553"/>
                </a:lnTo>
                <a:lnTo>
                  <a:pt x="5402819" y="9533"/>
                </a:lnTo>
                <a:lnTo>
                  <a:pt x="18948" y="9533"/>
                </a:lnTo>
                <a:lnTo>
                  <a:pt x="18948" y="9775"/>
                </a:lnTo>
                <a:close/>
              </a:path>
              <a:path w="5405755" h="18415">
                <a:moveTo>
                  <a:pt x="5398541" y="18398"/>
                </a:moveTo>
                <a:lnTo>
                  <a:pt x="5392902" y="12480"/>
                </a:lnTo>
                <a:lnTo>
                  <a:pt x="5386006" y="9533"/>
                </a:lnTo>
                <a:lnTo>
                  <a:pt x="5402819" y="9533"/>
                </a:lnTo>
                <a:lnTo>
                  <a:pt x="5405285" y="11654"/>
                </a:lnTo>
                <a:lnTo>
                  <a:pt x="5398541" y="18398"/>
                </a:lnTo>
                <a:close/>
              </a:path>
            </a:pathLst>
          </a:custGeom>
          <a:solidFill>
            <a:srgbClr val="0FC65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4" name="object 14"/>
          <p:cNvGrpSpPr/>
          <p:nvPr/>
        </p:nvGrpSpPr>
        <p:grpSpPr>
          <a:xfrm>
            <a:off x="1295608" y="6714223"/>
            <a:ext cx="5435600" cy="3237230"/>
            <a:chOff x="1295608" y="6714223"/>
            <a:chExt cx="5435600" cy="3237230"/>
          </a:xfrm>
        </p:grpSpPr>
        <p:sp>
          <p:nvSpPr>
            <p:cNvPr id="15" name="object 15"/>
            <p:cNvSpPr/>
            <p:nvPr/>
          </p:nvSpPr>
          <p:spPr>
            <a:xfrm>
              <a:off x="1314805" y="6720535"/>
              <a:ext cx="5416550" cy="3230880"/>
            </a:xfrm>
            <a:custGeom>
              <a:avLst/>
              <a:gdLst/>
              <a:ahLst/>
              <a:cxnLst/>
              <a:rect l="l" t="t" r="r" b="b"/>
              <a:pathLst>
                <a:path w="5416550" h="3230879">
                  <a:moveTo>
                    <a:pt x="5415978" y="26924"/>
                  </a:moveTo>
                  <a:lnTo>
                    <a:pt x="5415280" y="19342"/>
                  </a:lnTo>
                  <a:lnTo>
                    <a:pt x="5413184" y="12319"/>
                  </a:lnTo>
                  <a:lnTo>
                    <a:pt x="5409692" y="5867"/>
                  </a:lnTo>
                  <a:lnTo>
                    <a:pt x="5404815" y="0"/>
                  </a:lnTo>
                  <a:lnTo>
                    <a:pt x="5398071" y="6743"/>
                  </a:lnTo>
                  <a:lnTo>
                    <a:pt x="5403647" y="12319"/>
                  </a:lnTo>
                  <a:lnTo>
                    <a:pt x="5406453" y="19062"/>
                  </a:lnTo>
                  <a:lnTo>
                    <a:pt x="5406453" y="3200616"/>
                  </a:lnTo>
                  <a:lnTo>
                    <a:pt x="5403647" y="3207359"/>
                  </a:lnTo>
                  <a:lnTo>
                    <a:pt x="5398541" y="3212465"/>
                  </a:lnTo>
                  <a:lnTo>
                    <a:pt x="5398274" y="3212744"/>
                  </a:lnTo>
                  <a:lnTo>
                    <a:pt x="5398071" y="3212947"/>
                  </a:lnTo>
                  <a:lnTo>
                    <a:pt x="5392902" y="3218370"/>
                  </a:lnTo>
                  <a:lnTo>
                    <a:pt x="5386006" y="3221329"/>
                  </a:lnTo>
                  <a:lnTo>
                    <a:pt x="18948" y="3221329"/>
                  </a:lnTo>
                  <a:lnTo>
                    <a:pt x="18948" y="3221088"/>
                  </a:lnTo>
                  <a:lnTo>
                    <a:pt x="0" y="3225825"/>
                  </a:lnTo>
                  <a:lnTo>
                    <a:pt x="5867" y="3229191"/>
                  </a:lnTo>
                  <a:lnTo>
                    <a:pt x="12179" y="3230867"/>
                  </a:lnTo>
                  <a:lnTo>
                    <a:pt x="5377840" y="3230867"/>
                  </a:lnTo>
                  <a:lnTo>
                    <a:pt x="5385625" y="3230130"/>
                  </a:lnTo>
                  <a:lnTo>
                    <a:pt x="5392801" y="3227946"/>
                  </a:lnTo>
                  <a:lnTo>
                    <a:pt x="5399354" y="3224301"/>
                  </a:lnTo>
                  <a:lnTo>
                    <a:pt x="5402808" y="3221329"/>
                  </a:lnTo>
                  <a:lnTo>
                    <a:pt x="5404764" y="3219653"/>
                  </a:lnTo>
                  <a:lnTo>
                    <a:pt x="5405044" y="3219424"/>
                  </a:lnTo>
                  <a:lnTo>
                    <a:pt x="5405285" y="3219208"/>
                  </a:lnTo>
                  <a:lnTo>
                    <a:pt x="5409692" y="3213811"/>
                  </a:lnTo>
                  <a:lnTo>
                    <a:pt x="5413184" y="3207359"/>
                  </a:lnTo>
                  <a:lnTo>
                    <a:pt x="5415280" y="3200336"/>
                  </a:lnTo>
                  <a:lnTo>
                    <a:pt x="5415978" y="3192754"/>
                  </a:lnTo>
                  <a:lnTo>
                    <a:pt x="5415978" y="26924"/>
                  </a:lnTo>
                  <a:close/>
                </a:path>
              </a:pathLst>
            </a:custGeom>
            <a:solidFill>
              <a:srgbClr val="0FC6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295608" y="6714223"/>
              <a:ext cx="38735" cy="3232785"/>
            </a:xfrm>
            <a:custGeom>
              <a:avLst/>
              <a:gdLst/>
              <a:ahLst/>
              <a:cxnLst/>
              <a:rect l="l" t="t" r="r" b="b"/>
              <a:pathLst>
                <a:path w="38734" h="3232784">
                  <a:moveTo>
                    <a:pt x="19489" y="3232289"/>
                  </a:moveTo>
                  <a:lnTo>
                    <a:pt x="10962" y="3226115"/>
                  </a:lnTo>
                  <a:lnTo>
                    <a:pt x="4870" y="3218511"/>
                  </a:lnTo>
                  <a:lnTo>
                    <a:pt x="1213" y="3209481"/>
                  </a:lnTo>
                  <a:lnTo>
                    <a:pt x="0" y="3199071"/>
                  </a:lnTo>
                  <a:lnTo>
                    <a:pt x="0" y="33217"/>
                  </a:lnTo>
                  <a:lnTo>
                    <a:pt x="1213" y="22802"/>
                  </a:lnTo>
                  <a:lnTo>
                    <a:pt x="4870" y="13773"/>
                  </a:lnTo>
                  <a:lnTo>
                    <a:pt x="10962" y="6172"/>
                  </a:lnTo>
                  <a:lnTo>
                    <a:pt x="19489" y="0"/>
                  </a:lnTo>
                  <a:lnTo>
                    <a:pt x="38145" y="4660"/>
                  </a:lnTo>
                  <a:lnTo>
                    <a:pt x="38145" y="3227628"/>
                  </a:lnTo>
                  <a:lnTo>
                    <a:pt x="19489" y="3232289"/>
                  </a:lnTo>
                  <a:close/>
                </a:path>
              </a:pathLst>
            </a:custGeom>
            <a:solidFill>
              <a:srgbClr val="C4C5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1235231" y="527237"/>
            <a:ext cx="5556250" cy="33420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5"/>
              </a:spcBef>
            </a:pPr>
            <a:r>
              <a:rPr sz="1850" spc="50" dirty="0">
                <a:latin typeface="Trebuchet MS"/>
                <a:cs typeface="Trebuchet MS"/>
              </a:rPr>
              <a:t>Insert </a:t>
            </a:r>
            <a:r>
              <a:rPr sz="1850" spc="120" dirty="0">
                <a:latin typeface="Trebuchet MS"/>
                <a:cs typeface="Trebuchet MS"/>
              </a:rPr>
              <a:t>Data </a:t>
            </a:r>
            <a:r>
              <a:rPr sz="1850" spc="35" dirty="0">
                <a:latin typeface="Trebuchet MS"/>
                <a:cs typeface="Trebuchet MS"/>
              </a:rPr>
              <a:t>into </a:t>
            </a:r>
            <a:r>
              <a:rPr sz="1850" spc="40" dirty="0">
                <a:latin typeface="Trebuchet MS"/>
                <a:cs typeface="Trebuchet MS"/>
              </a:rPr>
              <a:t>the</a:t>
            </a:r>
            <a:r>
              <a:rPr sz="1850" spc="-200" dirty="0">
                <a:latin typeface="Trebuchet MS"/>
                <a:cs typeface="Trebuchet MS"/>
              </a:rPr>
              <a:t> </a:t>
            </a:r>
            <a:r>
              <a:rPr sz="1850" spc="65" dirty="0">
                <a:latin typeface="Trebuchet MS"/>
                <a:cs typeface="Trebuchet MS"/>
              </a:rPr>
              <a:t>table</a:t>
            </a:r>
            <a:endParaRPr sz="1850">
              <a:latin typeface="Trebuchet MS"/>
              <a:cs typeface="Trebuchet MS"/>
            </a:endParaRPr>
          </a:p>
          <a:p>
            <a:pPr marR="5080" algn="r">
              <a:lnSpc>
                <a:spcPct val="100000"/>
              </a:lnSpc>
              <a:spcBef>
                <a:spcPts val="1310"/>
              </a:spcBef>
              <a:tabLst>
                <a:tab pos="323850" algn="l"/>
                <a:tab pos="827405" algn="l"/>
              </a:tabLst>
            </a:pPr>
            <a:r>
              <a:rPr sz="1250" spc="-525" dirty="0">
                <a:latin typeface="EB Garamond 08"/>
                <a:cs typeface="EB Garamond 08"/>
              </a:rPr>
              <a:t>	</a:t>
            </a:r>
            <a:r>
              <a:rPr sz="1250" spc="-65" dirty="0">
                <a:latin typeface="Times New Roman"/>
                <a:cs typeface="Times New Roman"/>
              </a:rPr>
              <a:t>V</a:t>
            </a:r>
            <a:r>
              <a:rPr sz="1250" spc="10" dirty="0">
                <a:latin typeface="Times New Roman"/>
                <a:cs typeface="Times New Roman"/>
              </a:rPr>
              <a:t>iew</a:t>
            </a:r>
            <a:r>
              <a:rPr sz="1250" dirty="0">
                <a:latin typeface="Times New Roman"/>
                <a:cs typeface="Times New Roman"/>
              </a:rPr>
              <a:t>	</a:t>
            </a:r>
            <a:r>
              <a:rPr sz="1250" spc="10" dirty="0">
                <a:latin typeface="Times New Roman"/>
                <a:cs typeface="Times New Roman"/>
              </a:rPr>
              <a:t>5</a:t>
            </a:r>
            <a:endParaRPr sz="12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250">
              <a:latin typeface="Times New Roman"/>
              <a:cs typeface="Times New Roman"/>
            </a:endParaRPr>
          </a:p>
          <a:p>
            <a:pPr marL="12700" marR="6985">
              <a:lnSpc>
                <a:spcPct val="120100"/>
              </a:lnSpc>
            </a:pPr>
            <a:r>
              <a:rPr sz="1250" spc="10" dirty="0">
                <a:latin typeface="Georgia"/>
                <a:cs typeface="Georgia"/>
              </a:rPr>
              <a:t>The </a:t>
            </a:r>
            <a:r>
              <a:rPr sz="1250" spc="15" dirty="0">
                <a:latin typeface="Georgia"/>
                <a:cs typeface="Georgia"/>
              </a:rPr>
              <a:t>SQL INSERT INTO </a:t>
            </a:r>
            <a:r>
              <a:rPr sz="1250" spc="10" dirty="0">
                <a:latin typeface="Georgia"/>
                <a:cs typeface="Georgia"/>
              </a:rPr>
              <a:t>Statement </a:t>
            </a:r>
            <a:r>
              <a:rPr sz="1250" spc="5" dirty="0">
                <a:latin typeface="Georgia"/>
                <a:cs typeface="Georgia"/>
              </a:rPr>
              <a:t>is </a:t>
            </a:r>
            <a:r>
              <a:rPr sz="1250" spc="10" dirty="0">
                <a:latin typeface="Georgia"/>
                <a:cs typeface="Georgia"/>
              </a:rPr>
              <a:t>used to add </a:t>
            </a:r>
            <a:r>
              <a:rPr sz="1250" spc="15" dirty="0">
                <a:latin typeface="Georgia"/>
                <a:cs typeface="Georgia"/>
              </a:rPr>
              <a:t>new </a:t>
            </a:r>
            <a:r>
              <a:rPr sz="1250" spc="10" dirty="0">
                <a:latin typeface="Georgia"/>
                <a:cs typeface="Georgia"/>
              </a:rPr>
              <a:t>rows of data to a table  in the</a:t>
            </a:r>
            <a:r>
              <a:rPr sz="1250" spc="-5" dirty="0">
                <a:latin typeface="Georgia"/>
                <a:cs typeface="Georgia"/>
              </a:rPr>
              <a:t> </a:t>
            </a:r>
            <a:r>
              <a:rPr sz="1250" spc="10" dirty="0">
                <a:latin typeface="Georgia"/>
                <a:cs typeface="Georgia"/>
              </a:rPr>
              <a:t>database.</a:t>
            </a:r>
            <a:endParaRPr sz="125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85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</a:pPr>
            <a:r>
              <a:rPr sz="1650" b="1" spc="45" dirty="0">
                <a:latin typeface="Times New Roman"/>
                <a:cs typeface="Times New Roman"/>
              </a:rPr>
              <a:t>Syntax</a:t>
            </a:r>
            <a:endParaRPr sz="1650">
              <a:latin typeface="Times New Roman"/>
              <a:cs typeface="Times New Roman"/>
            </a:endParaRPr>
          </a:p>
          <a:p>
            <a:pPr marL="12700" marR="7620">
              <a:lnSpc>
                <a:spcPct val="120100"/>
              </a:lnSpc>
              <a:spcBef>
                <a:spcPts val="375"/>
              </a:spcBef>
            </a:pPr>
            <a:r>
              <a:rPr sz="1250" spc="10" dirty="0">
                <a:latin typeface="Georgia"/>
                <a:cs typeface="Georgia"/>
              </a:rPr>
              <a:t>There are two basic syntaxes of the </a:t>
            </a:r>
            <a:r>
              <a:rPr sz="1250" spc="15" dirty="0">
                <a:latin typeface="Georgia"/>
                <a:cs typeface="Georgia"/>
              </a:rPr>
              <a:t>INSERT INTO </a:t>
            </a:r>
            <a:r>
              <a:rPr sz="1250" spc="10" dirty="0">
                <a:latin typeface="Georgia"/>
                <a:cs typeface="Georgia"/>
              </a:rPr>
              <a:t>statement which are  </a:t>
            </a:r>
            <a:r>
              <a:rPr sz="1250" spc="15" dirty="0">
                <a:latin typeface="Georgia"/>
                <a:cs typeface="Georgia"/>
              </a:rPr>
              <a:t>shown</a:t>
            </a:r>
            <a:r>
              <a:rPr sz="1250" dirty="0">
                <a:latin typeface="Georgia"/>
                <a:cs typeface="Georgia"/>
              </a:rPr>
              <a:t> </a:t>
            </a:r>
            <a:r>
              <a:rPr sz="1250" spc="10" dirty="0">
                <a:latin typeface="Georgia"/>
                <a:cs typeface="Georgia"/>
              </a:rPr>
              <a:t>below.</a:t>
            </a:r>
            <a:endParaRPr sz="125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1250" spc="10" dirty="0">
                <a:latin typeface="Georgia"/>
                <a:cs typeface="Georgia"/>
              </a:rPr>
              <a:t>The following </a:t>
            </a:r>
            <a:r>
              <a:rPr sz="1250" spc="15" dirty="0">
                <a:latin typeface="Georgia"/>
                <a:cs typeface="Georgia"/>
              </a:rPr>
              <a:t>SQL </a:t>
            </a:r>
            <a:r>
              <a:rPr sz="1250" spc="10" dirty="0">
                <a:latin typeface="Georgia"/>
                <a:cs typeface="Georgia"/>
              </a:rPr>
              <a:t>statement </a:t>
            </a:r>
            <a:r>
              <a:rPr sz="1250" spc="5" dirty="0">
                <a:latin typeface="Georgia"/>
                <a:cs typeface="Georgia"/>
              </a:rPr>
              <a:t>is </a:t>
            </a:r>
            <a:r>
              <a:rPr sz="1250" spc="10" dirty="0">
                <a:latin typeface="Georgia"/>
                <a:cs typeface="Georgia"/>
              </a:rPr>
              <a:t>syntax for </a:t>
            </a:r>
            <a:r>
              <a:rPr sz="1250" spc="15" dirty="0">
                <a:latin typeface="Georgia"/>
                <a:cs typeface="Georgia"/>
              </a:rPr>
              <a:t>INSERT INTO</a:t>
            </a:r>
            <a:r>
              <a:rPr sz="1250" spc="-35" dirty="0">
                <a:latin typeface="Georgia"/>
                <a:cs typeface="Georgia"/>
              </a:rPr>
              <a:t> </a:t>
            </a:r>
            <a:r>
              <a:rPr sz="1250" spc="10" dirty="0">
                <a:latin typeface="Georgia"/>
                <a:cs typeface="Georgia"/>
              </a:rPr>
              <a:t>database</a:t>
            </a:r>
            <a:endParaRPr sz="125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50">
              <a:latin typeface="Georgia"/>
              <a:cs typeface="Georgia"/>
            </a:endParaRPr>
          </a:p>
          <a:p>
            <a:pPr marL="645795" marR="330200">
              <a:lnSpc>
                <a:spcPct val="113199"/>
              </a:lnSpc>
            </a:pPr>
            <a:r>
              <a:rPr sz="1050" spc="-65" dirty="0">
                <a:latin typeface="Arial"/>
                <a:cs typeface="Arial"/>
              </a:rPr>
              <a:t>INSERT </a:t>
            </a:r>
            <a:r>
              <a:rPr sz="1050" spc="-50" dirty="0">
                <a:latin typeface="Arial"/>
                <a:cs typeface="Arial"/>
              </a:rPr>
              <a:t>INTO </a:t>
            </a:r>
            <a:r>
              <a:rPr sz="1050" spc="-120" dirty="0">
                <a:latin typeface="Arial"/>
                <a:cs typeface="Arial"/>
              </a:rPr>
              <a:t>TABLE_NAME </a:t>
            </a:r>
            <a:r>
              <a:rPr sz="1050" spc="60" dirty="0">
                <a:latin typeface="Arial"/>
                <a:cs typeface="Arial"/>
              </a:rPr>
              <a:t>(column1, </a:t>
            </a:r>
            <a:r>
              <a:rPr sz="1050" spc="45" dirty="0">
                <a:latin typeface="Arial"/>
                <a:cs typeface="Arial"/>
              </a:rPr>
              <a:t>column2, </a:t>
            </a:r>
            <a:r>
              <a:rPr sz="1050" spc="70" dirty="0">
                <a:latin typeface="Arial"/>
                <a:cs typeface="Arial"/>
              </a:rPr>
              <a:t>column3,...columnN)  </a:t>
            </a:r>
            <a:r>
              <a:rPr sz="1050" spc="-114" dirty="0">
                <a:latin typeface="Arial"/>
                <a:cs typeface="Arial"/>
              </a:rPr>
              <a:t>VALUES </a:t>
            </a:r>
            <a:r>
              <a:rPr sz="1050" spc="105" dirty="0">
                <a:latin typeface="Arial"/>
                <a:cs typeface="Arial"/>
              </a:rPr>
              <a:t>(value1, </a:t>
            </a:r>
            <a:r>
              <a:rPr sz="1050" spc="90" dirty="0">
                <a:latin typeface="Arial"/>
                <a:cs typeface="Arial"/>
              </a:rPr>
              <a:t>value2,</a:t>
            </a:r>
            <a:r>
              <a:rPr sz="1050" spc="380" dirty="0">
                <a:latin typeface="Arial"/>
                <a:cs typeface="Arial"/>
              </a:rPr>
              <a:t> </a:t>
            </a:r>
            <a:r>
              <a:rPr sz="1050" spc="120" dirty="0">
                <a:latin typeface="Arial"/>
                <a:cs typeface="Arial"/>
              </a:rPr>
              <a:t>value3,...valueN);</a:t>
            </a:r>
            <a:endParaRPr sz="105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235231" y="4335681"/>
            <a:ext cx="5549900" cy="54552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6985" algn="just">
              <a:lnSpc>
                <a:spcPct val="120100"/>
              </a:lnSpc>
              <a:spcBef>
                <a:spcPts val="95"/>
              </a:spcBef>
            </a:pPr>
            <a:r>
              <a:rPr sz="1250" spc="10" dirty="0">
                <a:latin typeface="Georgia"/>
                <a:cs typeface="Georgia"/>
              </a:rPr>
              <a:t>Here, column1, column2, column3,...columnN are the </a:t>
            </a:r>
            <a:r>
              <a:rPr sz="1250" spc="15" dirty="0">
                <a:latin typeface="Georgia"/>
                <a:cs typeface="Georgia"/>
              </a:rPr>
              <a:t>names </a:t>
            </a:r>
            <a:r>
              <a:rPr sz="1250" spc="10" dirty="0">
                <a:latin typeface="Georgia"/>
                <a:cs typeface="Georgia"/>
              </a:rPr>
              <a:t>of the columns  in the table into which you want to insert the</a:t>
            </a:r>
            <a:r>
              <a:rPr sz="1250" spc="-40" dirty="0">
                <a:latin typeface="Georgia"/>
                <a:cs typeface="Georgia"/>
              </a:rPr>
              <a:t> </a:t>
            </a:r>
            <a:r>
              <a:rPr sz="1250" spc="10" dirty="0">
                <a:latin typeface="Georgia"/>
                <a:cs typeface="Georgia"/>
              </a:rPr>
              <a:t>data.</a:t>
            </a:r>
            <a:endParaRPr sz="1250">
              <a:latin typeface="Georgia"/>
              <a:cs typeface="Georgia"/>
            </a:endParaRPr>
          </a:p>
          <a:p>
            <a:pPr marL="12700" marR="5080" algn="just">
              <a:lnSpc>
                <a:spcPct val="120100"/>
              </a:lnSpc>
              <a:spcBef>
                <a:spcPts val="375"/>
              </a:spcBef>
            </a:pPr>
            <a:r>
              <a:rPr sz="1250" spc="15" dirty="0">
                <a:latin typeface="Georgia"/>
                <a:cs typeface="Georgia"/>
              </a:rPr>
              <a:t>You may </a:t>
            </a:r>
            <a:r>
              <a:rPr sz="1250" spc="10" dirty="0">
                <a:latin typeface="Georgia"/>
                <a:cs typeface="Georgia"/>
              </a:rPr>
              <a:t>not need to specify the column(s) </a:t>
            </a:r>
            <a:r>
              <a:rPr sz="1250" spc="15" dirty="0">
                <a:latin typeface="Georgia"/>
                <a:cs typeface="Georgia"/>
              </a:rPr>
              <a:t>name </a:t>
            </a:r>
            <a:r>
              <a:rPr sz="1250" spc="10" dirty="0">
                <a:latin typeface="Georgia"/>
                <a:cs typeface="Georgia"/>
              </a:rPr>
              <a:t>in the </a:t>
            </a:r>
            <a:r>
              <a:rPr sz="1250" spc="15" dirty="0">
                <a:latin typeface="Georgia"/>
                <a:cs typeface="Georgia"/>
              </a:rPr>
              <a:t>SQL </a:t>
            </a:r>
            <a:r>
              <a:rPr sz="1250" spc="10" dirty="0">
                <a:latin typeface="Georgia"/>
                <a:cs typeface="Georgia"/>
              </a:rPr>
              <a:t>query </a:t>
            </a:r>
            <a:r>
              <a:rPr sz="1250" spc="5" dirty="0">
                <a:latin typeface="Georgia"/>
                <a:cs typeface="Georgia"/>
              </a:rPr>
              <a:t>if </a:t>
            </a:r>
            <a:r>
              <a:rPr sz="1250" spc="10" dirty="0">
                <a:latin typeface="Georgia"/>
                <a:cs typeface="Georgia"/>
              </a:rPr>
              <a:t>you are  adding values for </a:t>
            </a:r>
            <a:r>
              <a:rPr sz="1250" spc="5" dirty="0">
                <a:latin typeface="Georgia"/>
                <a:cs typeface="Georgia"/>
              </a:rPr>
              <a:t>all </a:t>
            </a:r>
            <a:r>
              <a:rPr sz="1250" spc="10" dirty="0">
                <a:latin typeface="Georgia"/>
                <a:cs typeface="Georgia"/>
              </a:rPr>
              <a:t>the columns of the table. But </a:t>
            </a:r>
            <a:r>
              <a:rPr sz="1250" spc="15" dirty="0">
                <a:latin typeface="Georgia"/>
                <a:cs typeface="Georgia"/>
              </a:rPr>
              <a:t>make </a:t>
            </a:r>
            <a:r>
              <a:rPr sz="1250" spc="10" dirty="0">
                <a:latin typeface="Georgia"/>
                <a:cs typeface="Georgia"/>
              </a:rPr>
              <a:t>sure the order of the  values </a:t>
            </a:r>
            <a:r>
              <a:rPr sz="1250" spc="5" dirty="0">
                <a:latin typeface="Georgia"/>
                <a:cs typeface="Georgia"/>
              </a:rPr>
              <a:t>is </a:t>
            </a:r>
            <a:r>
              <a:rPr sz="1250" spc="10" dirty="0">
                <a:latin typeface="Georgia"/>
                <a:cs typeface="Georgia"/>
              </a:rPr>
              <a:t>in the </a:t>
            </a:r>
            <a:r>
              <a:rPr sz="1250" spc="15" dirty="0">
                <a:latin typeface="Georgia"/>
                <a:cs typeface="Georgia"/>
              </a:rPr>
              <a:t>same </a:t>
            </a:r>
            <a:r>
              <a:rPr sz="1250" spc="10" dirty="0">
                <a:latin typeface="Georgia"/>
                <a:cs typeface="Georgia"/>
              </a:rPr>
              <a:t>order as the columns in the</a:t>
            </a:r>
            <a:r>
              <a:rPr sz="1250" spc="-45" dirty="0">
                <a:latin typeface="Georgia"/>
                <a:cs typeface="Georgia"/>
              </a:rPr>
              <a:t> </a:t>
            </a:r>
            <a:r>
              <a:rPr sz="1250" spc="10" dirty="0">
                <a:latin typeface="Georgia"/>
                <a:cs typeface="Georgia"/>
              </a:rPr>
              <a:t>table.</a:t>
            </a:r>
            <a:endParaRPr sz="1250">
              <a:latin typeface="Georgia"/>
              <a:cs typeface="Georgia"/>
            </a:endParaRPr>
          </a:p>
          <a:p>
            <a:pPr marL="407034">
              <a:lnSpc>
                <a:spcPct val="100000"/>
              </a:lnSpc>
              <a:spcBef>
                <a:spcPts val="650"/>
              </a:spcBef>
            </a:pPr>
            <a:r>
              <a:rPr sz="1050" spc="-65" dirty="0">
                <a:latin typeface="Arial"/>
                <a:cs typeface="Arial"/>
              </a:rPr>
              <a:t>INSERT </a:t>
            </a:r>
            <a:r>
              <a:rPr sz="1050" spc="-50" dirty="0">
                <a:latin typeface="Arial"/>
                <a:cs typeface="Arial"/>
              </a:rPr>
              <a:t>INTO</a:t>
            </a:r>
            <a:r>
              <a:rPr sz="1050" spc="-15" dirty="0">
                <a:latin typeface="Arial"/>
                <a:cs typeface="Arial"/>
              </a:rPr>
              <a:t> </a:t>
            </a:r>
            <a:r>
              <a:rPr sz="1050" spc="25" dirty="0">
                <a:latin typeface="Arial"/>
                <a:cs typeface="Arial"/>
              </a:rPr>
              <a:t>table_name</a:t>
            </a:r>
            <a:endParaRPr sz="1050">
              <a:latin typeface="Arial"/>
              <a:cs typeface="Arial"/>
            </a:endParaRPr>
          </a:p>
          <a:p>
            <a:pPr marL="407034">
              <a:lnSpc>
                <a:spcPct val="100000"/>
              </a:lnSpc>
              <a:spcBef>
                <a:spcPts val="170"/>
              </a:spcBef>
            </a:pPr>
            <a:r>
              <a:rPr sz="1050" spc="-114" dirty="0">
                <a:latin typeface="Arial"/>
                <a:cs typeface="Arial"/>
              </a:rPr>
              <a:t>VALUES </a:t>
            </a:r>
            <a:r>
              <a:rPr sz="1050" spc="105" dirty="0">
                <a:latin typeface="Arial"/>
                <a:cs typeface="Arial"/>
              </a:rPr>
              <a:t>(value1, </a:t>
            </a:r>
            <a:r>
              <a:rPr sz="1050" spc="90" dirty="0">
                <a:latin typeface="Arial"/>
                <a:cs typeface="Arial"/>
              </a:rPr>
              <a:t>value2, value3,</a:t>
            </a:r>
            <a:r>
              <a:rPr sz="1050" spc="340" dirty="0">
                <a:latin typeface="Arial"/>
                <a:cs typeface="Arial"/>
              </a:rPr>
              <a:t> </a:t>
            </a:r>
            <a:r>
              <a:rPr sz="1050" spc="270" dirty="0">
                <a:latin typeface="Arial"/>
                <a:cs typeface="Arial"/>
              </a:rPr>
              <a:t>...);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8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50" b="1" spc="35" dirty="0">
                <a:latin typeface="Times New Roman"/>
                <a:cs typeface="Times New Roman"/>
              </a:rPr>
              <a:t>Example</a:t>
            </a:r>
            <a:endParaRPr sz="1650">
              <a:latin typeface="Times New Roman"/>
              <a:cs typeface="Times New Roman"/>
            </a:endParaRPr>
          </a:p>
          <a:p>
            <a:pPr marL="407034">
              <a:lnSpc>
                <a:spcPct val="100000"/>
              </a:lnSpc>
              <a:spcBef>
                <a:spcPts val="650"/>
              </a:spcBef>
            </a:pPr>
            <a:r>
              <a:rPr sz="1050" spc="-65" dirty="0">
                <a:latin typeface="Arial"/>
                <a:cs typeface="Arial"/>
              </a:rPr>
              <a:t>INSERT </a:t>
            </a:r>
            <a:r>
              <a:rPr sz="1050" spc="-50" dirty="0">
                <a:latin typeface="Arial"/>
                <a:cs typeface="Arial"/>
              </a:rPr>
              <a:t>INTO </a:t>
            </a:r>
            <a:r>
              <a:rPr sz="1050" b="1" spc="-135" dirty="0">
                <a:latin typeface="Arial"/>
                <a:cs typeface="Arial"/>
              </a:rPr>
              <a:t>Human</a:t>
            </a:r>
            <a:r>
              <a:rPr sz="1050" b="1" spc="-15" dirty="0">
                <a:latin typeface="Arial"/>
                <a:cs typeface="Arial"/>
              </a:rPr>
              <a:t> </a:t>
            </a:r>
            <a:r>
              <a:rPr sz="1050" spc="-50" dirty="0">
                <a:latin typeface="Arial"/>
                <a:cs typeface="Arial"/>
              </a:rPr>
              <a:t>(ID,FIRST_NAME,LAST_NAME,AGE,ADDRESS,SALARY)</a:t>
            </a:r>
            <a:endParaRPr sz="1050">
              <a:latin typeface="Arial"/>
              <a:cs typeface="Arial"/>
            </a:endParaRPr>
          </a:p>
          <a:p>
            <a:pPr marL="407034">
              <a:lnSpc>
                <a:spcPct val="100000"/>
              </a:lnSpc>
              <a:spcBef>
                <a:spcPts val="165"/>
              </a:spcBef>
            </a:pPr>
            <a:r>
              <a:rPr sz="1050" spc="-114" dirty="0">
                <a:latin typeface="Arial"/>
                <a:cs typeface="Arial"/>
              </a:rPr>
              <a:t>VALUES </a:t>
            </a:r>
            <a:r>
              <a:rPr sz="1050" spc="165" dirty="0">
                <a:latin typeface="Arial"/>
                <a:cs typeface="Arial"/>
              </a:rPr>
              <a:t>(1, </a:t>
            </a:r>
            <a:r>
              <a:rPr sz="1050" spc="95" dirty="0">
                <a:latin typeface="Arial"/>
                <a:cs typeface="Arial"/>
              </a:rPr>
              <a:t>'Rumman','Ansari', </a:t>
            </a:r>
            <a:r>
              <a:rPr sz="1050" spc="85" dirty="0">
                <a:latin typeface="Arial"/>
                <a:cs typeface="Arial"/>
              </a:rPr>
              <a:t>32, </a:t>
            </a:r>
            <a:r>
              <a:rPr sz="1050" spc="45" dirty="0">
                <a:latin typeface="Arial"/>
                <a:cs typeface="Arial"/>
              </a:rPr>
              <a:t>'Ahmedabad', </a:t>
            </a:r>
            <a:r>
              <a:rPr sz="1050" spc="35" dirty="0">
                <a:latin typeface="Arial"/>
                <a:cs typeface="Arial"/>
              </a:rPr>
              <a:t>2000.00</a:t>
            </a:r>
            <a:r>
              <a:rPr sz="1050" spc="245" dirty="0">
                <a:latin typeface="Arial"/>
                <a:cs typeface="Arial"/>
              </a:rPr>
              <a:t> </a:t>
            </a:r>
            <a:r>
              <a:rPr sz="1050" spc="254" dirty="0">
                <a:latin typeface="Arial"/>
                <a:cs typeface="Arial"/>
              </a:rPr>
              <a:t>);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200">
              <a:latin typeface="Arial"/>
              <a:cs typeface="Arial"/>
            </a:endParaRPr>
          </a:p>
          <a:p>
            <a:pPr marL="407034" marR="527685">
              <a:lnSpc>
                <a:spcPct val="113199"/>
              </a:lnSpc>
            </a:pPr>
            <a:r>
              <a:rPr sz="1050" spc="-65" dirty="0">
                <a:latin typeface="Arial"/>
                <a:cs typeface="Arial"/>
              </a:rPr>
              <a:t>INSERT </a:t>
            </a:r>
            <a:r>
              <a:rPr sz="1050" spc="-50" dirty="0">
                <a:latin typeface="Arial"/>
                <a:cs typeface="Arial"/>
              </a:rPr>
              <a:t>INTO </a:t>
            </a:r>
            <a:r>
              <a:rPr sz="1050" b="1" spc="-135" dirty="0">
                <a:latin typeface="Arial"/>
                <a:cs typeface="Arial"/>
              </a:rPr>
              <a:t>Human </a:t>
            </a:r>
            <a:r>
              <a:rPr sz="1050" spc="-50" dirty="0">
                <a:latin typeface="Arial"/>
                <a:cs typeface="Arial"/>
              </a:rPr>
              <a:t>(ID,FIRST_NAME,LAST_NAME,AGE,ADDRESS,SALARY)  </a:t>
            </a:r>
            <a:r>
              <a:rPr sz="1050" spc="-114" dirty="0">
                <a:latin typeface="Arial"/>
                <a:cs typeface="Arial"/>
              </a:rPr>
              <a:t>VALUES </a:t>
            </a:r>
            <a:r>
              <a:rPr sz="1050" spc="165" dirty="0">
                <a:latin typeface="Arial"/>
                <a:cs typeface="Arial"/>
              </a:rPr>
              <a:t>(2, </a:t>
            </a:r>
            <a:r>
              <a:rPr sz="1050" spc="120" dirty="0">
                <a:latin typeface="Arial"/>
                <a:cs typeface="Arial"/>
              </a:rPr>
              <a:t>'Musar','Mondal', </a:t>
            </a:r>
            <a:r>
              <a:rPr sz="1050" spc="85" dirty="0">
                <a:latin typeface="Arial"/>
                <a:cs typeface="Arial"/>
              </a:rPr>
              <a:t>25, </a:t>
            </a:r>
            <a:r>
              <a:rPr sz="1050" spc="190" dirty="0">
                <a:latin typeface="Arial"/>
                <a:cs typeface="Arial"/>
              </a:rPr>
              <a:t>'Delhi', </a:t>
            </a:r>
            <a:r>
              <a:rPr sz="1050" spc="35" dirty="0">
                <a:latin typeface="Arial"/>
                <a:cs typeface="Arial"/>
              </a:rPr>
              <a:t>1500.00 </a:t>
            </a:r>
            <a:r>
              <a:rPr sz="1050" spc="254" dirty="0">
                <a:latin typeface="Arial"/>
                <a:cs typeface="Arial"/>
              </a:rPr>
              <a:t>);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00">
              <a:latin typeface="Arial"/>
              <a:cs typeface="Arial"/>
            </a:endParaRPr>
          </a:p>
          <a:p>
            <a:pPr marL="407034" marR="527685">
              <a:lnSpc>
                <a:spcPct val="113199"/>
              </a:lnSpc>
            </a:pPr>
            <a:r>
              <a:rPr sz="1050" spc="-65" dirty="0">
                <a:latin typeface="Arial"/>
                <a:cs typeface="Arial"/>
              </a:rPr>
              <a:t>INSERT </a:t>
            </a:r>
            <a:r>
              <a:rPr sz="1050" spc="-50" dirty="0">
                <a:latin typeface="Arial"/>
                <a:cs typeface="Arial"/>
              </a:rPr>
              <a:t>INTO </a:t>
            </a:r>
            <a:r>
              <a:rPr sz="1050" b="1" spc="-135" dirty="0">
                <a:latin typeface="Arial"/>
                <a:cs typeface="Arial"/>
              </a:rPr>
              <a:t>Human </a:t>
            </a:r>
            <a:r>
              <a:rPr sz="1050" spc="-50" dirty="0">
                <a:latin typeface="Arial"/>
                <a:cs typeface="Arial"/>
              </a:rPr>
              <a:t>(ID,FIRST_NAME,LAST_NAME,AGE,ADDRESS,SALARY)  </a:t>
            </a:r>
            <a:r>
              <a:rPr sz="1050" spc="-114" dirty="0">
                <a:latin typeface="Arial"/>
                <a:cs typeface="Arial"/>
              </a:rPr>
              <a:t>VALUES </a:t>
            </a:r>
            <a:r>
              <a:rPr sz="1050" spc="165" dirty="0">
                <a:latin typeface="Arial"/>
                <a:cs typeface="Arial"/>
              </a:rPr>
              <a:t>(3, </a:t>
            </a:r>
            <a:r>
              <a:rPr sz="1050" spc="114" dirty="0">
                <a:latin typeface="Arial"/>
                <a:cs typeface="Arial"/>
              </a:rPr>
              <a:t>'Osman','Sk', </a:t>
            </a:r>
            <a:r>
              <a:rPr sz="1050" spc="85" dirty="0">
                <a:latin typeface="Arial"/>
                <a:cs typeface="Arial"/>
              </a:rPr>
              <a:t>23, </a:t>
            </a:r>
            <a:r>
              <a:rPr sz="1050" spc="165" dirty="0">
                <a:latin typeface="Arial"/>
                <a:cs typeface="Arial"/>
              </a:rPr>
              <a:t>'Kota', </a:t>
            </a:r>
            <a:r>
              <a:rPr sz="1050" spc="35" dirty="0">
                <a:latin typeface="Arial"/>
                <a:cs typeface="Arial"/>
              </a:rPr>
              <a:t>2000.00</a:t>
            </a:r>
            <a:r>
              <a:rPr sz="1050" spc="-60" dirty="0">
                <a:latin typeface="Arial"/>
                <a:cs typeface="Arial"/>
              </a:rPr>
              <a:t> </a:t>
            </a:r>
            <a:r>
              <a:rPr sz="1050" spc="254" dirty="0">
                <a:latin typeface="Arial"/>
                <a:cs typeface="Arial"/>
              </a:rPr>
              <a:t>);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200">
              <a:latin typeface="Arial"/>
              <a:cs typeface="Arial"/>
            </a:endParaRPr>
          </a:p>
          <a:p>
            <a:pPr marL="407034" marR="527685">
              <a:lnSpc>
                <a:spcPct val="113199"/>
              </a:lnSpc>
            </a:pPr>
            <a:r>
              <a:rPr sz="1050" spc="-65" dirty="0">
                <a:latin typeface="Arial"/>
                <a:cs typeface="Arial"/>
              </a:rPr>
              <a:t>INSERT </a:t>
            </a:r>
            <a:r>
              <a:rPr sz="1050" spc="-50" dirty="0">
                <a:latin typeface="Arial"/>
                <a:cs typeface="Arial"/>
              </a:rPr>
              <a:t>INTO </a:t>
            </a:r>
            <a:r>
              <a:rPr sz="1050" b="1" spc="-135" dirty="0">
                <a:latin typeface="Arial"/>
                <a:cs typeface="Arial"/>
              </a:rPr>
              <a:t>Human </a:t>
            </a:r>
            <a:r>
              <a:rPr sz="1050" spc="-50" dirty="0">
                <a:latin typeface="Arial"/>
                <a:cs typeface="Arial"/>
              </a:rPr>
              <a:t>(ID,FIRST_NAME,LAST_NAME,AGE,ADDRESS,SALARY)  </a:t>
            </a:r>
            <a:r>
              <a:rPr sz="1050" spc="-114" dirty="0">
                <a:latin typeface="Arial"/>
                <a:cs typeface="Arial"/>
              </a:rPr>
              <a:t>VALUES </a:t>
            </a:r>
            <a:r>
              <a:rPr sz="1050" spc="165" dirty="0">
                <a:latin typeface="Arial"/>
                <a:cs typeface="Arial"/>
              </a:rPr>
              <a:t>(4, </a:t>
            </a:r>
            <a:r>
              <a:rPr sz="1050" spc="120" dirty="0">
                <a:latin typeface="Arial"/>
                <a:cs typeface="Arial"/>
              </a:rPr>
              <a:t>'Badsha','Roy', </a:t>
            </a:r>
            <a:r>
              <a:rPr sz="1050" spc="85" dirty="0">
                <a:latin typeface="Arial"/>
                <a:cs typeface="Arial"/>
              </a:rPr>
              <a:t>25, 'Mumbai', </a:t>
            </a:r>
            <a:r>
              <a:rPr sz="1050" spc="35" dirty="0">
                <a:latin typeface="Arial"/>
                <a:cs typeface="Arial"/>
              </a:rPr>
              <a:t>6500.00</a:t>
            </a:r>
            <a:r>
              <a:rPr sz="1050" spc="95" dirty="0">
                <a:latin typeface="Arial"/>
                <a:cs typeface="Arial"/>
              </a:rPr>
              <a:t> </a:t>
            </a:r>
            <a:r>
              <a:rPr sz="1050" spc="254" dirty="0">
                <a:latin typeface="Arial"/>
                <a:cs typeface="Arial"/>
              </a:rPr>
              <a:t>);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200">
              <a:latin typeface="Arial"/>
              <a:cs typeface="Arial"/>
            </a:endParaRPr>
          </a:p>
          <a:p>
            <a:pPr marL="407034" marR="527685">
              <a:lnSpc>
                <a:spcPct val="113199"/>
              </a:lnSpc>
              <a:spcBef>
                <a:spcPts val="5"/>
              </a:spcBef>
            </a:pPr>
            <a:r>
              <a:rPr sz="1050" spc="-65" dirty="0">
                <a:latin typeface="Arial"/>
                <a:cs typeface="Arial"/>
              </a:rPr>
              <a:t>INSERT </a:t>
            </a:r>
            <a:r>
              <a:rPr sz="1050" spc="-50" dirty="0">
                <a:latin typeface="Arial"/>
                <a:cs typeface="Arial"/>
              </a:rPr>
              <a:t>INTO </a:t>
            </a:r>
            <a:r>
              <a:rPr sz="1050" b="1" spc="-135" dirty="0">
                <a:latin typeface="Arial"/>
                <a:cs typeface="Arial"/>
              </a:rPr>
              <a:t>Human </a:t>
            </a:r>
            <a:r>
              <a:rPr sz="1050" spc="-50" dirty="0">
                <a:latin typeface="Arial"/>
                <a:cs typeface="Arial"/>
              </a:rPr>
              <a:t>(ID,FIRST_NAME,LAST_NAME,AGE,ADDRESS,SALARY)  </a:t>
            </a:r>
            <a:r>
              <a:rPr sz="1050" spc="-114" dirty="0">
                <a:latin typeface="Arial"/>
                <a:cs typeface="Arial"/>
              </a:rPr>
              <a:t>VALUES </a:t>
            </a:r>
            <a:r>
              <a:rPr sz="1050" spc="165" dirty="0">
                <a:latin typeface="Arial"/>
                <a:cs typeface="Arial"/>
              </a:rPr>
              <a:t>(5, </a:t>
            </a:r>
            <a:r>
              <a:rPr sz="1050" spc="150" dirty="0">
                <a:latin typeface="Arial"/>
                <a:cs typeface="Arial"/>
              </a:rPr>
              <a:t>'Alamgir','Roy', </a:t>
            </a:r>
            <a:r>
              <a:rPr sz="1050" spc="85" dirty="0">
                <a:latin typeface="Arial"/>
                <a:cs typeface="Arial"/>
              </a:rPr>
              <a:t>27, </a:t>
            </a:r>
            <a:r>
              <a:rPr sz="1050" spc="135" dirty="0">
                <a:latin typeface="Arial"/>
                <a:cs typeface="Arial"/>
              </a:rPr>
              <a:t>'Bhopal', </a:t>
            </a:r>
            <a:r>
              <a:rPr sz="1050" spc="35" dirty="0">
                <a:latin typeface="Arial"/>
                <a:cs typeface="Arial"/>
              </a:rPr>
              <a:t>8500.00</a:t>
            </a:r>
            <a:r>
              <a:rPr sz="1050" spc="-70" dirty="0">
                <a:latin typeface="Arial"/>
                <a:cs typeface="Arial"/>
              </a:rPr>
              <a:t> </a:t>
            </a:r>
            <a:r>
              <a:rPr sz="1050" spc="254" dirty="0">
                <a:latin typeface="Arial"/>
                <a:cs typeface="Arial"/>
              </a:rPr>
              <a:t>);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200">
              <a:latin typeface="Arial"/>
              <a:cs typeface="Arial"/>
            </a:endParaRPr>
          </a:p>
          <a:p>
            <a:pPr marL="407034" marR="527685">
              <a:lnSpc>
                <a:spcPct val="113199"/>
              </a:lnSpc>
            </a:pPr>
            <a:r>
              <a:rPr sz="1050" spc="-65" dirty="0">
                <a:latin typeface="Arial"/>
                <a:cs typeface="Arial"/>
              </a:rPr>
              <a:t>INSERT </a:t>
            </a:r>
            <a:r>
              <a:rPr sz="1050" spc="-50" dirty="0">
                <a:latin typeface="Arial"/>
                <a:cs typeface="Arial"/>
              </a:rPr>
              <a:t>INTO </a:t>
            </a:r>
            <a:r>
              <a:rPr sz="1050" b="1" spc="-135" dirty="0">
                <a:latin typeface="Arial"/>
                <a:cs typeface="Arial"/>
              </a:rPr>
              <a:t>Human </a:t>
            </a:r>
            <a:r>
              <a:rPr sz="1050" spc="-50" dirty="0">
                <a:latin typeface="Arial"/>
                <a:cs typeface="Arial"/>
              </a:rPr>
              <a:t>(ID,FIRST_NAME,LAST_NAME,AGE,ADDRESS,SALARY)  </a:t>
            </a:r>
            <a:r>
              <a:rPr sz="1050" spc="-114" dirty="0">
                <a:latin typeface="Arial"/>
                <a:cs typeface="Arial"/>
              </a:rPr>
              <a:t>VALUES </a:t>
            </a:r>
            <a:r>
              <a:rPr sz="1050" spc="165" dirty="0">
                <a:latin typeface="Arial"/>
                <a:cs typeface="Arial"/>
              </a:rPr>
              <a:t>(6, </a:t>
            </a:r>
            <a:r>
              <a:rPr sz="1050" spc="140" dirty="0">
                <a:latin typeface="Arial"/>
                <a:cs typeface="Arial"/>
              </a:rPr>
              <a:t>'Rajesh','Roy', </a:t>
            </a:r>
            <a:r>
              <a:rPr sz="1050" spc="85" dirty="0">
                <a:latin typeface="Arial"/>
                <a:cs typeface="Arial"/>
              </a:rPr>
              <a:t>22, </a:t>
            </a:r>
            <a:r>
              <a:rPr sz="1050" spc="120" dirty="0">
                <a:latin typeface="Arial"/>
                <a:cs typeface="Arial"/>
              </a:rPr>
              <a:t>'MP', </a:t>
            </a:r>
            <a:r>
              <a:rPr sz="1050" spc="35" dirty="0">
                <a:latin typeface="Arial"/>
                <a:cs typeface="Arial"/>
              </a:rPr>
              <a:t>4500.00</a:t>
            </a:r>
            <a:r>
              <a:rPr sz="1050" spc="-15" dirty="0">
                <a:latin typeface="Arial"/>
                <a:cs typeface="Arial"/>
              </a:rPr>
              <a:t> </a:t>
            </a:r>
            <a:r>
              <a:rPr sz="1050" spc="254" dirty="0">
                <a:latin typeface="Arial"/>
                <a:cs typeface="Arial"/>
              </a:rPr>
              <a:t>);</a:t>
            </a:r>
            <a:endParaRPr sz="10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47931" y="1340912"/>
            <a:ext cx="5530850" cy="10160"/>
          </a:xfrm>
          <a:custGeom>
            <a:avLst/>
            <a:gdLst/>
            <a:ahLst/>
            <a:cxnLst/>
            <a:rect l="l" t="t" r="r" b="b"/>
            <a:pathLst>
              <a:path w="5530850" h="10159">
                <a:moveTo>
                  <a:pt x="5530539" y="9535"/>
                </a:moveTo>
                <a:lnTo>
                  <a:pt x="0" y="9535"/>
                </a:lnTo>
                <a:lnTo>
                  <a:pt x="0" y="0"/>
                </a:lnTo>
                <a:lnTo>
                  <a:pt x="5530539" y="0"/>
                </a:lnTo>
                <a:lnTo>
                  <a:pt x="5530539" y="9535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476781" y="4087111"/>
            <a:ext cx="48260" cy="48260"/>
          </a:xfrm>
          <a:custGeom>
            <a:avLst/>
            <a:gdLst/>
            <a:ahLst/>
            <a:cxnLst/>
            <a:rect l="l" t="t" r="r" b="b"/>
            <a:pathLst>
              <a:path w="48259" h="48260">
                <a:moveTo>
                  <a:pt x="30421" y="47677"/>
                </a:moveTo>
                <a:lnTo>
                  <a:pt x="17255" y="47677"/>
                </a:lnTo>
                <a:lnTo>
                  <a:pt x="11637" y="45350"/>
                </a:lnTo>
                <a:lnTo>
                  <a:pt x="2327" y="36043"/>
                </a:lnTo>
                <a:lnTo>
                  <a:pt x="0" y="30417"/>
                </a:lnTo>
                <a:lnTo>
                  <a:pt x="0" y="17259"/>
                </a:lnTo>
                <a:lnTo>
                  <a:pt x="2327" y="11633"/>
                </a:lnTo>
                <a:lnTo>
                  <a:pt x="11637" y="2326"/>
                </a:lnTo>
                <a:lnTo>
                  <a:pt x="17255" y="0"/>
                </a:lnTo>
                <a:lnTo>
                  <a:pt x="30421" y="0"/>
                </a:lnTo>
                <a:lnTo>
                  <a:pt x="36040" y="2326"/>
                </a:lnTo>
                <a:lnTo>
                  <a:pt x="45349" y="11633"/>
                </a:lnTo>
                <a:lnTo>
                  <a:pt x="47677" y="17259"/>
                </a:lnTo>
                <a:lnTo>
                  <a:pt x="47677" y="30417"/>
                </a:lnTo>
                <a:lnTo>
                  <a:pt x="45349" y="36043"/>
                </a:lnTo>
                <a:lnTo>
                  <a:pt x="36040" y="453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76781" y="4296890"/>
            <a:ext cx="48260" cy="48260"/>
          </a:xfrm>
          <a:custGeom>
            <a:avLst/>
            <a:gdLst/>
            <a:ahLst/>
            <a:cxnLst/>
            <a:rect l="l" t="t" r="r" b="b"/>
            <a:pathLst>
              <a:path w="48259" h="48260">
                <a:moveTo>
                  <a:pt x="30421" y="47677"/>
                </a:moveTo>
                <a:lnTo>
                  <a:pt x="17255" y="47677"/>
                </a:lnTo>
                <a:lnTo>
                  <a:pt x="11637" y="45350"/>
                </a:lnTo>
                <a:lnTo>
                  <a:pt x="2327" y="36043"/>
                </a:lnTo>
                <a:lnTo>
                  <a:pt x="0" y="30417"/>
                </a:lnTo>
                <a:lnTo>
                  <a:pt x="0" y="17259"/>
                </a:lnTo>
                <a:lnTo>
                  <a:pt x="2327" y="11633"/>
                </a:lnTo>
                <a:lnTo>
                  <a:pt x="11637" y="2326"/>
                </a:lnTo>
                <a:lnTo>
                  <a:pt x="17255" y="0"/>
                </a:lnTo>
                <a:lnTo>
                  <a:pt x="30421" y="0"/>
                </a:lnTo>
                <a:lnTo>
                  <a:pt x="36040" y="2326"/>
                </a:lnTo>
                <a:lnTo>
                  <a:pt x="45349" y="11633"/>
                </a:lnTo>
                <a:lnTo>
                  <a:pt x="47677" y="17259"/>
                </a:lnTo>
                <a:lnTo>
                  <a:pt x="47677" y="30417"/>
                </a:lnTo>
                <a:lnTo>
                  <a:pt x="45349" y="36043"/>
                </a:lnTo>
                <a:lnTo>
                  <a:pt x="36040" y="453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76781" y="4506669"/>
            <a:ext cx="48260" cy="48260"/>
          </a:xfrm>
          <a:custGeom>
            <a:avLst/>
            <a:gdLst/>
            <a:ahLst/>
            <a:cxnLst/>
            <a:rect l="l" t="t" r="r" b="b"/>
            <a:pathLst>
              <a:path w="48259" h="48260">
                <a:moveTo>
                  <a:pt x="30421" y="47677"/>
                </a:moveTo>
                <a:lnTo>
                  <a:pt x="17255" y="47677"/>
                </a:lnTo>
                <a:lnTo>
                  <a:pt x="11637" y="45350"/>
                </a:lnTo>
                <a:lnTo>
                  <a:pt x="2327" y="36043"/>
                </a:lnTo>
                <a:lnTo>
                  <a:pt x="0" y="30417"/>
                </a:lnTo>
                <a:lnTo>
                  <a:pt x="0" y="17259"/>
                </a:lnTo>
                <a:lnTo>
                  <a:pt x="2327" y="11633"/>
                </a:lnTo>
                <a:lnTo>
                  <a:pt x="11637" y="2326"/>
                </a:lnTo>
                <a:lnTo>
                  <a:pt x="17255" y="0"/>
                </a:lnTo>
                <a:lnTo>
                  <a:pt x="30421" y="0"/>
                </a:lnTo>
                <a:lnTo>
                  <a:pt x="36040" y="2326"/>
                </a:lnTo>
                <a:lnTo>
                  <a:pt x="45349" y="11633"/>
                </a:lnTo>
                <a:lnTo>
                  <a:pt x="47677" y="17259"/>
                </a:lnTo>
                <a:lnTo>
                  <a:pt x="47677" y="30417"/>
                </a:lnTo>
                <a:lnTo>
                  <a:pt x="45349" y="36043"/>
                </a:lnTo>
                <a:lnTo>
                  <a:pt x="36040" y="453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76781" y="4716448"/>
            <a:ext cx="48260" cy="48260"/>
          </a:xfrm>
          <a:custGeom>
            <a:avLst/>
            <a:gdLst/>
            <a:ahLst/>
            <a:cxnLst/>
            <a:rect l="l" t="t" r="r" b="b"/>
            <a:pathLst>
              <a:path w="48259" h="48260">
                <a:moveTo>
                  <a:pt x="30421" y="47677"/>
                </a:moveTo>
                <a:lnTo>
                  <a:pt x="17255" y="47677"/>
                </a:lnTo>
                <a:lnTo>
                  <a:pt x="11637" y="45350"/>
                </a:lnTo>
                <a:lnTo>
                  <a:pt x="2327" y="36043"/>
                </a:lnTo>
                <a:lnTo>
                  <a:pt x="0" y="30417"/>
                </a:lnTo>
                <a:lnTo>
                  <a:pt x="0" y="17259"/>
                </a:lnTo>
                <a:lnTo>
                  <a:pt x="2327" y="11633"/>
                </a:lnTo>
                <a:lnTo>
                  <a:pt x="11637" y="2326"/>
                </a:lnTo>
                <a:lnTo>
                  <a:pt x="17255" y="0"/>
                </a:lnTo>
                <a:lnTo>
                  <a:pt x="30421" y="0"/>
                </a:lnTo>
                <a:lnTo>
                  <a:pt x="36040" y="2326"/>
                </a:lnTo>
                <a:lnTo>
                  <a:pt x="45349" y="11633"/>
                </a:lnTo>
                <a:lnTo>
                  <a:pt x="47677" y="17259"/>
                </a:lnTo>
                <a:lnTo>
                  <a:pt x="47677" y="30417"/>
                </a:lnTo>
                <a:lnTo>
                  <a:pt x="45349" y="36043"/>
                </a:lnTo>
                <a:lnTo>
                  <a:pt x="36040" y="453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76781" y="4926227"/>
            <a:ext cx="48260" cy="48260"/>
          </a:xfrm>
          <a:custGeom>
            <a:avLst/>
            <a:gdLst/>
            <a:ahLst/>
            <a:cxnLst/>
            <a:rect l="l" t="t" r="r" b="b"/>
            <a:pathLst>
              <a:path w="48259" h="48260">
                <a:moveTo>
                  <a:pt x="30421" y="47677"/>
                </a:moveTo>
                <a:lnTo>
                  <a:pt x="17255" y="47677"/>
                </a:lnTo>
                <a:lnTo>
                  <a:pt x="11637" y="45350"/>
                </a:lnTo>
                <a:lnTo>
                  <a:pt x="2327" y="36043"/>
                </a:lnTo>
                <a:lnTo>
                  <a:pt x="0" y="30417"/>
                </a:lnTo>
                <a:lnTo>
                  <a:pt x="0" y="17259"/>
                </a:lnTo>
                <a:lnTo>
                  <a:pt x="2327" y="11633"/>
                </a:lnTo>
                <a:lnTo>
                  <a:pt x="11637" y="2326"/>
                </a:lnTo>
                <a:lnTo>
                  <a:pt x="17255" y="0"/>
                </a:lnTo>
                <a:lnTo>
                  <a:pt x="30421" y="0"/>
                </a:lnTo>
                <a:lnTo>
                  <a:pt x="36040" y="2326"/>
                </a:lnTo>
                <a:lnTo>
                  <a:pt x="45349" y="11633"/>
                </a:lnTo>
                <a:lnTo>
                  <a:pt x="47677" y="17259"/>
                </a:lnTo>
                <a:lnTo>
                  <a:pt x="47677" y="30417"/>
                </a:lnTo>
                <a:lnTo>
                  <a:pt x="45349" y="36043"/>
                </a:lnTo>
                <a:lnTo>
                  <a:pt x="36040" y="453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247931" y="5526959"/>
            <a:ext cx="5530850" cy="763270"/>
          </a:xfrm>
          <a:custGeom>
            <a:avLst/>
            <a:gdLst/>
            <a:ahLst/>
            <a:cxnLst/>
            <a:rect l="l" t="t" r="r" b="b"/>
            <a:pathLst>
              <a:path w="5530850" h="763270">
                <a:moveTo>
                  <a:pt x="5530540" y="762833"/>
                </a:moveTo>
                <a:lnTo>
                  <a:pt x="0" y="762833"/>
                </a:lnTo>
                <a:lnTo>
                  <a:pt x="0" y="38141"/>
                </a:lnTo>
                <a:lnTo>
                  <a:pt x="23499" y="2791"/>
                </a:lnTo>
                <a:lnTo>
                  <a:pt x="38141" y="0"/>
                </a:lnTo>
                <a:lnTo>
                  <a:pt x="5492398" y="0"/>
                </a:lnTo>
                <a:lnTo>
                  <a:pt x="30242" y="9535"/>
                </a:lnTo>
                <a:lnTo>
                  <a:pt x="23500" y="12329"/>
                </a:lnTo>
                <a:lnTo>
                  <a:pt x="12326" y="23500"/>
                </a:lnTo>
                <a:lnTo>
                  <a:pt x="9535" y="30246"/>
                </a:lnTo>
                <a:lnTo>
                  <a:pt x="9535" y="753297"/>
                </a:lnTo>
                <a:lnTo>
                  <a:pt x="5530540" y="753297"/>
                </a:lnTo>
                <a:lnTo>
                  <a:pt x="5530540" y="762833"/>
                </a:lnTo>
                <a:close/>
              </a:path>
              <a:path w="5530850" h="763270">
                <a:moveTo>
                  <a:pt x="5530540" y="753297"/>
                </a:moveTo>
                <a:lnTo>
                  <a:pt x="5521004" y="753297"/>
                </a:lnTo>
                <a:lnTo>
                  <a:pt x="5521004" y="30246"/>
                </a:lnTo>
                <a:lnTo>
                  <a:pt x="5518210" y="23495"/>
                </a:lnTo>
                <a:lnTo>
                  <a:pt x="5507044" y="12329"/>
                </a:lnTo>
                <a:lnTo>
                  <a:pt x="5500293" y="9535"/>
                </a:lnTo>
                <a:lnTo>
                  <a:pt x="5517395" y="9535"/>
                </a:lnTo>
                <a:lnTo>
                  <a:pt x="5530540" y="38141"/>
                </a:lnTo>
                <a:lnTo>
                  <a:pt x="5530540" y="753297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235231" y="527237"/>
            <a:ext cx="5556250" cy="559816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5"/>
              </a:spcBef>
            </a:pPr>
            <a:r>
              <a:rPr sz="1850" spc="125" dirty="0">
                <a:latin typeface="Trebuchet MS"/>
                <a:cs typeface="Trebuchet MS"/>
              </a:rPr>
              <a:t>SQL </a:t>
            </a:r>
            <a:r>
              <a:rPr sz="1850" spc="70" dirty="0">
                <a:latin typeface="Trebuchet MS"/>
                <a:cs typeface="Trebuchet MS"/>
              </a:rPr>
              <a:t>Basic</a:t>
            </a:r>
            <a:r>
              <a:rPr sz="1850" spc="-125" dirty="0">
                <a:latin typeface="Trebuchet MS"/>
                <a:cs typeface="Trebuchet MS"/>
              </a:rPr>
              <a:t> </a:t>
            </a:r>
            <a:r>
              <a:rPr sz="1850" spc="60" dirty="0">
                <a:latin typeface="Trebuchet MS"/>
                <a:cs typeface="Trebuchet MS"/>
              </a:rPr>
              <a:t>Overview</a:t>
            </a:r>
            <a:endParaRPr sz="1850" dirty="0">
              <a:latin typeface="Trebuchet MS"/>
              <a:cs typeface="Trebuchet MS"/>
            </a:endParaRPr>
          </a:p>
          <a:p>
            <a:pPr marR="5080" algn="r">
              <a:lnSpc>
                <a:spcPct val="100000"/>
              </a:lnSpc>
              <a:spcBef>
                <a:spcPts val="1310"/>
              </a:spcBef>
              <a:tabLst>
                <a:tab pos="323850" algn="l"/>
                <a:tab pos="827405" algn="l"/>
              </a:tabLst>
            </a:pPr>
            <a:r>
              <a:rPr sz="1250" spc="-525" dirty="0">
                <a:latin typeface="EB Garamond 08"/>
                <a:cs typeface="EB Garamond 08"/>
              </a:rPr>
              <a:t>	</a:t>
            </a:r>
            <a:r>
              <a:rPr sz="1250" spc="-65" dirty="0">
                <a:latin typeface="Times New Roman"/>
                <a:cs typeface="Times New Roman"/>
              </a:rPr>
              <a:t>V</a:t>
            </a:r>
            <a:r>
              <a:rPr sz="1250" spc="10" dirty="0">
                <a:latin typeface="Times New Roman"/>
                <a:cs typeface="Times New Roman"/>
              </a:rPr>
              <a:t>iew</a:t>
            </a:r>
            <a:r>
              <a:rPr sz="1250" dirty="0">
                <a:latin typeface="Times New Roman"/>
                <a:cs typeface="Times New Roman"/>
              </a:rPr>
              <a:t>	</a:t>
            </a:r>
            <a:r>
              <a:rPr sz="1250" spc="10" dirty="0">
                <a:latin typeface="Times New Roman"/>
                <a:cs typeface="Times New Roman"/>
              </a:rPr>
              <a:t>9</a:t>
            </a:r>
            <a:endParaRPr sz="12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20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850" spc="15" dirty="0">
                <a:latin typeface="Georgia"/>
                <a:cs typeface="Georgia"/>
              </a:rPr>
              <a:t>What </a:t>
            </a:r>
            <a:r>
              <a:rPr sz="1850" spc="5" dirty="0">
                <a:latin typeface="Georgia"/>
                <a:cs typeface="Georgia"/>
              </a:rPr>
              <a:t>is</a:t>
            </a:r>
            <a:r>
              <a:rPr sz="1850" spc="-10" dirty="0">
                <a:latin typeface="Georgia"/>
                <a:cs typeface="Georgia"/>
              </a:rPr>
              <a:t> </a:t>
            </a:r>
            <a:r>
              <a:rPr sz="1850" spc="15" dirty="0">
                <a:latin typeface="Georgia"/>
                <a:cs typeface="Georgia"/>
              </a:rPr>
              <a:t>SQL</a:t>
            </a:r>
            <a:endParaRPr sz="1850" dirty="0">
              <a:latin typeface="Georgia"/>
              <a:cs typeface="Georgia"/>
            </a:endParaRPr>
          </a:p>
          <a:p>
            <a:pPr marL="12700" marR="8255" algn="just">
              <a:lnSpc>
                <a:spcPct val="120100"/>
              </a:lnSpc>
              <a:spcBef>
                <a:spcPts val="480"/>
              </a:spcBef>
            </a:pPr>
            <a:r>
              <a:rPr sz="1250" spc="15" dirty="0">
                <a:latin typeface="Georgia"/>
                <a:cs typeface="Georgia"/>
              </a:rPr>
              <a:t>SQL </a:t>
            </a:r>
            <a:r>
              <a:rPr sz="1250" spc="10" dirty="0">
                <a:latin typeface="Georgia"/>
                <a:cs typeface="Georgia"/>
              </a:rPr>
              <a:t>stands for </a:t>
            </a:r>
            <a:r>
              <a:rPr sz="1250" b="1" spc="10" dirty="0">
                <a:latin typeface="Georgia"/>
                <a:cs typeface="Georgia"/>
              </a:rPr>
              <a:t>Structured </a:t>
            </a:r>
            <a:r>
              <a:rPr sz="1250" b="1" spc="15" dirty="0">
                <a:latin typeface="Georgia"/>
                <a:cs typeface="Georgia"/>
              </a:rPr>
              <a:t>Query Language </a:t>
            </a:r>
            <a:r>
              <a:rPr sz="1250" spc="10" dirty="0">
                <a:latin typeface="Georgia"/>
                <a:cs typeface="Georgia"/>
              </a:rPr>
              <a:t>and can be pronounced as  </a:t>
            </a:r>
            <a:r>
              <a:rPr sz="1250" b="1" spc="15" dirty="0">
                <a:latin typeface="Georgia"/>
                <a:cs typeface="Georgia"/>
              </a:rPr>
              <a:t>SQL </a:t>
            </a:r>
            <a:r>
              <a:rPr sz="1250" spc="10" dirty="0">
                <a:latin typeface="Georgia"/>
                <a:cs typeface="Georgia"/>
              </a:rPr>
              <a:t>or </a:t>
            </a:r>
            <a:r>
              <a:rPr sz="1250" b="1" spc="10" dirty="0">
                <a:latin typeface="Georgia"/>
                <a:cs typeface="Georgia"/>
              </a:rPr>
              <a:t>sequel </a:t>
            </a:r>
            <a:r>
              <a:rPr sz="1250" spc="15" dirty="0">
                <a:latin typeface="Georgia"/>
                <a:cs typeface="Georgia"/>
              </a:rPr>
              <a:t>– </a:t>
            </a:r>
            <a:r>
              <a:rPr sz="1250" spc="10" dirty="0">
                <a:latin typeface="Georgia"/>
                <a:cs typeface="Georgia"/>
              </a:rPr>
              <a:t>(Structured Query Language) </a:t>
            </a:r>
            <a:r>
              <a:rPr sz="1250" spc="5" dirty="0">
                <a:latin typeface="Georgia"/>
                <a:cs typeface="Georgia"/>
              </a:rPr>
              <a:t>. </a:t>
            </a:r>
            <a:r>
              <a:rPr sz="1250" spc="10" dirty="0">
                <a:latin typeface="Georgia"/>
                <a:cs typeface="Georgia"/>
              </a:rPr>
              <a:t>Defined, </a:t>
            </a:r>
            <a:r>
              <a:rPr sz="1250" spc="15" dirty="0">
                <a:latin typeface="Georgia"/>
                <a:cs typeface="Georgia"/>
              </a:rPr>
              <a:t>SQL </a:t>
            </a:r>
            <a:r>
              <a:rPr sz="1250" spc="5" dirty="0">
                <a:latin typeface="Georgia"/>
                <a:cs typeface="Georgia"/>
              </a:rPr>
              <a:t>is </a:t>
            </a:r>
            <a:r>
              <a:rPr sz="1250" spc="10" dirty="0">
                <a:latin typeface="Georgia"/>
                <a:cs typeface="Georgia"/>
              </a:rPr>
              <a:t>a query  language used for accessing and modifying information in one or </a:t>
            </a:r>
            <a:r>
              <a:rPr sz="1250" spc="15" dirty="0">
                <a:latin typeface="Georgia"/>
                <a:cs typeface="Georgia"/>
              </a:rPr>
              <a:t>more </a:t>
            </a:r>
            <a:r>
              <a:rPr sz="1250" spc="10" dirty="0">
                <a:latin typeface="Georgia"/>
                <a:cs typeface="Georgia"/>
              </a:rPr>
              <a:t>data  tables and rows of a</a:t>
            </a:r>
            <a:r>
              <a:rPr sz="1250" spc="-20" dirty="0">
                <a:latin typeface="Georgia"/>
                <a:cs typeface="Georgia"/>
              </a:rPr>
              <a:t> </a:t>
            </a:r>
            <a:r>
              <a:rPr sz="1250" spc="10" dirty="0">
                <a:latin typeface="Georgia"/>
                <a:cs typeface="Georgia"/>
              </a:rPr>
              <a:t>database.</a:t>
            </a:r>
            <a:endParaRPr sz="1250" dirty="0">
              <a:latin typeface="Georgia"/>
              <a:cs typeface="Georgia"/>
            </a:endParaRPr>
          </a:p>
          <a:p>
            <a:pPr algn="ctr">
              <a:lnSpc>
                <a:spcPct val="100000"/>
              </a:lnSpc>
              <a:spcBef>
                <a:spcPts val="1055"/>
              </a:spcBef>
            </a:pPr>
            <a:r>
              <a:rPr sz="1850" spc="15" dirty="0">
                <a:latin typeface="Georgia"/>
                <a:cs typeface="Georgia"/>
              </a:rPr>
              <a:t>SQL</a:t>
            </a:r>
            <a:r>
              <a:rPr sz="1850" dirty="0">
                <a:latin typeface="Georgia"/>
                <a:cs typeface="Georgia"/>
              </a:rPr>
              <a:t> </a:t>
            </a:r>
            <a:r>
              <a:rPr sz="1850" spc="10" dirty="0">
                <a:latin typeface="Georgia"/>
                <a:cs typeface="Georgia"/>
              </a:rPr>
              <a:t>DataBase</a:t>
            </a:r>
            <a:endParaRPr sz="1850" dirty="0">
              <a:latin typeface="Georgia"/>
              <a:cs typeface="Georgia"/>
            </a:endParaRPr>
          </a:p>
          <a:p>
            <a:pPr marL="12700" marR="5080" algn="just">
              <a:lnSpc>
                <a:spcPct val="120100"/>
              </a:lnSpc>
              <a:spcBef>
                <a:spcPts val="480"/>
              </a:spcBef>
            </a:pPr>
            <a:r>
              <a:rPr sz="1250" spc="10" dirty="0">
                <a:latin typeface="Georgia"/>
                <a:cs typeface="Georgia"/>
              </a:rPr>
              <a:t>In a simple manner, </a:t>
            </a:r>
            <a:r>
              <a:rPr sz="1250" spc="15" dirty="0">
                <a:latin typeface="Georgia"/>
                <a:cs typeface="Georgia"/>
              </a:rPr>
              <a:t>SQL </a:t>
            </a:r>
            <a:r>
              <a:rPr sz="1250" spc="5" dirty="0">
                <a:latin typeface="Georgia"/>
                <a:cs typeface="Georgia"/>
              </a:rPr>
              <a:t>is </a:t>
            </a:r>
            <a:r>
              <a:rPr sz="1250" spc="10" dirty="0">
                <a:latin typeface="Georgia"/>
                <a:cs typeface="Georgia"/>
              </a:rPr>
              <a:t>a non-procedural, English-like language that  processes data in groups of records rather than one record at a time.  </a:t>
            </a:r>
            <a:r>
              <a:rPr sz="1250" spc="15" dirty="0">
                <a:latin typeface="Georgia"/>
                <a:cs typeface="Georgia"/>
              </a:rPr>
              <a:t>Few </a:t>
            </a:r>
            <a:r>
              <a:rPr sz="1250" b="1" spc="15" dirty="0">
                <a:latin typeface="Georgia"/>
                <a:cs typeface="Georgia"/>
              </a:rPr>
              <a:t>SQL </a:t>
            </a:r>
            <a:r>
              <a:rPr sz="1250" b="1" spc="10" dirty="0">
                <a:latin typeface="Georgia"/>
                <a:cs typeface="Georgia"/>
              </a:rPr>
              <a:t>functions </a:t>
            </a:r>
            <a:r>
              <a:rPr sz="1250" spc="10" dirty="0">
                <a:latin typeface="Georgia"/>
                <a:cs typeface="Georgia"/>
              </a:rPr>
              <a:t>of</a:t>
            </a:r>
            <a:r>
              <a:rPr sz="1250" spc="-45" dirty="0">
                <a:latin typeface="Georgia"/>
                <a:cs typeface="Georgia"/>
              </a:rPr>
              <a:t> </a:t>
            </a:r>
            <a:r>
              <a:rPr sz="1250" spc="10" dirty="0">
                <a:latin typeface="Georgia"/>
                <a:cs typeface="Georgia"/>
              </a:rPr>
              <a:t>are:</a:t>
            </a:r>
            <a:endParaRPr sz="1250" dirty="0">
              <a:latin typeface="Georgia"/>
              <a:cs typeface="Georgia"/>
            </a:endParaRPr>
          </a:p>
          <a:p>
            <a:pPr marL="393700" marR="4314825">
              <a:lnSpc>
                <a:spcPct val="125099"/>
              </a:lnSpc>
              <a:spcBef>
                <a:spcPts val="345"/>
              </a:spcBef>
            </a:pPr>
            <a:r>
              <a:rPr sz="1100" spc="10" dirty="0">
                <a:latin typeface="Georgia"/>
                <a:cs typeface="Georgia"/>
              </a:rPr>
              <a:t>Store data  Modify data  Retrieve</a:t>
            </a:r>
            <a:r>
              <a:rPr sz="1100" spc="-65" dirty="0">
                <a:latin typeface="Georgia"/>
                <a:cs typeface="Georgia"/>
              </a:rPr>
              <a:t> </a:t>
            </a:r>
            <a:r>
              <a:rPr sz="1100" spc="10" dirty="0">
                <a:latin typeface="Georgia"/>
                <a:cs typeface="Georgia"/>
              </a:rPr>
              <a:t>data  Delete</a:t>
            </a:r>
            <a:r>
              <a:rPr sz="1100" spc="-15" dirty="0">
                <a:latin typeface="Georgia"/>
                <a:cs typeface="Georgia"/>
              </a:rPr>
              <a:t> </a:t>
            </a:r>
            <a:r>
              <a:rPr sz="1100" spc="10" dirty="0">
                <a:latin typeface="Georgia"/>
                <a:cs typeface="Georgia"/>
              </a:rPr>
              <a:t>data</a:t>
            </a:r>
            <a:endParaRPr sz="1100" dirty="0">
              <a:latin typeface="Georgia"/>
              <a:cs typeface="Georgia"/>
            </a:endParaRPr>
          </a:p>
          <a:p>
            <a:pPr marL="393700">
              <a:lnSpc>
                <a:spcPct val="100000"/>
              </a:lnSpc>
              <a:spcBef>
                <a:spcPts val="330"/>
              </a:spcBef>
            </a:pPr>
            <a:r>
              <a:rPr sz="1100" spc="10" dirty="0">
                <a:latin typeface="Georgia"/>
                <a:cs typeface="Georgia"/>
              </a:rPr>
              <a:t>Create tables and other database</a:t>
            </a:r>
            <a:r>
              <a:rPr sz="1100" spc="-20" dirty="0">
                <a:latin typeface="Georgia"/>
                <a:cs typeface="Georgia"/>
              </a:rPr>
              <a:t> </a:t>
            </a:r>
            <a:r>
              <a:rPr sz="1100" spc="10" dirty="0">
                <a:latin typeface="Georgia"/>
                <a:cs typeface="Georgia"/>
              </a:rPr>
              <a:t>objects</a:t>
            </a:r>
            <a:endParaRPr sz="1100" dirty="0">
              <a:latin typeface="Georgia"/>
              <a:cs typeface="Georgia"/>
            </a:endParaRPr>
          </a:p>
          <a:p>
            <a:pPr algn="ctr">
              <a:lnSpc>
                <a:spcPct val="100000"/>
              </a:lnSpc>
              <a:spcBef>
                <a:spcPts val="1085"/>
              </a:spcBef>
            </a:pPr>
            <a:r>
              <a:rPr sz="1850" spc="15" dirty="0">
                <a:latin typeface="Georgia"/>
                <a:cs typeface="Georgia"/>
              </a:rPr>
              <a:t>A </a:t>
            </a:r>
            <a:r>
              <a:rPr sz="1850" spc="10" dirty="0">
                <a:latin typeface="Georgia"/>
                <a:cs typeface="Georgia"/>
              </a:rPr>
              <a:t>Brief History of</a:t>
            </a:r>
            <a:r>
              <a:rPr sz="1850" spc="-25" dirty="0">
                <a:latin typeface="Georgia"/>
                <a:cs typeface="Georgia"/>
              </a:rPr>
              <a:t> </a:t>
            </a:r>
            <a:r>
              <a:rPr sz="1850" spc="15" dirty="0">
                <a:latin typeface="Georgia"/>
                <a:cs typeface="Georgia"/>
              </a:rPr>
              <a:t>SQL</a:t>
            </a:r>
            <a:endParaRPr sz="1850" dirty="0">
              <a:latin typeface="Georgia"/>
              <a:cs typeface="Georgia"/>
            </a:endParaRPr>
          </a:p>
          <a:p>
            <a:pPr marL="165100" marR="164465">
              <a:lnSpc>
                <a:spcPct val="120100"/>
              </a:lnSpc>
              <a:spcBef>
                <a:spcPts val="1685"/>
              </a:spcBef>
            </a:pPr>
            <a:r>
              <a:rPr sz="1250" b="1" spc="15" dirty="0">
                <a:latin typeface="Georgia"/>
                <a:cs typeface="Georgia"/>
              </a:rPr>
              <a:t>1970 </a:t>
            </a:r>
            <a:r>
              <a:rPr sz="1250" spc="15" dirty="0">
                <a:latin typeface="Georgia"/>
                <a:cs typeface="Georgia"/>
              </a:rPr>
              <a:t>− </a:t>
            </a:r>
            <a:r>
              <a:rPr sz="1250" spc="10" dirty="0">
                <a:latin typeface="Georgia"/>
                <a:cs typeface="Georgia"/>
              </a:rPr>
              <a:t>Dr. Edgar F. "Ted" </a:t>
            </a:r>
            <a:r>
              <a:rPr sz="1250" spc="15" dirty="0">
                <a:latin typeface="Georgia"/>
                <a:cs typeface="Georgia"/>
              </a:rPr>
              <a:t>Codd </a:t>
            </a:r>
            <a:r>
              <a:rPr sz="1250" spc="10" dirty="0">
                <a:latin typeface="Georgia"/>
                <a:cs typeface="Georgia"/>
              </a:rPr>
              <a:t>of </a:t>
            </a:r>
            <a:r>
              <a:rPr sz="1250" spc="15" dirty="0">
                <a:latin typeface="Georgia"/>
                <a:cs typeface="Georgia"/>
              </a:rPr>
              <a:t>IBM </a:t>
            </a:r>
            <a:r>
              <a:rPr sz="1250" spc="5" dirty="0">
                <a:latin typeface="Georgia"/>
                <a:cs typeface="Georgia"/>
              </a:rPr>
              <a:t>is </a:t>
            </a:r>
            <a:r>
              <a:rPr sz="1250" spc="15" dirty="0">
                <a:latin typeface="Georgia"/>
                <a:cs typeface="Georgia"/>
              </a:rPr>
              <a:t>known </a:t>
            </a:r>
            <a:r>
              <a:rPr sz="1250" spc="10" dirty="0">
                <a:latin typeface="Georgia"/>
                <a:cs typeface="Georgia"/>
              </a:rPr>
              <a:t>as the father of  relational databases. </a:t>
            </a:r>
            <a:r>
              <a:rPr sz="1250" spc="15" dirty="0">
                <a:latin typeface="Georgia"/>
                <a:cs typeface="Georgia"/>
              </a:rPr>
              <a:t>He </a:t>
            </a:r>
            <a:r>
              <a:rPr sz="1250" spc="10" dirty="0">
                <a:latin typeface="Georgia"/>
                <a:cs typeface="Georgia"/>
              </a:rPr>
              <a:t>described a relational model for</a:t>
            </a:r>
            <a:r>
              <a:rPr sz="1250" spc="-25" dirty="0">
                <a:latin typeface="Georgia"/>
                <a:cs typeface="Georgia"/>
              </a:rPr>
              <a:t> </a:t>
            </a:r>
            <a:r>
              <a:rPr sz="1250" spc="10" dirty="0">
                <a:latin typeface="Georgia"/>
                <a:cs typeface="Georgia"/>
              </a:rPr>
              <a:t>databases.</a:t>
            </a:r>
            <a:endParaRPr sz="1250" dirty="0">
              <a:latin typeface="Georgia"/>
              <a:cs typeface="Georg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52698" y="6285024"/>
            <a:ext cx="5521325" cy="524510"/>
          </a:xfrm>
          <a:prstGeom prst="rect">
            <a:avLst/>
          </a:prstGeom>
          <a:ln w="9535">
            <a:solidFill>
              <a:srgbClr val="DDDDDD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 marL="147320">
              <a:lnSpc>
                <a:spcPct val="100000"/>
              </a:lnSpc>
            </a:pPr>
            <a:r>
              <a:rPr sz="1250" b="1" spc="15" dirty="0">
                <a:latin typeface="Georgia"/>
                <a:cs typeface="Georgia"/>
              </a:rPr>
              <a:t>1974 </a:t>
            </a:r>
            <a:r>
              <a:rPr sz="1250" spc="15" dirty="0">
                <a:latin typeface="Georgia"/>
                <a:cs typeface="Georgia"/>
              </a:rPr>
              <a:t>− </a:t>
            </a:r>
            <a:r>
              <a:rPr sz="1250" spc="10" dirty="0">
                <a:latin typeface="Georgia"/>
                <a:cs typeface="Georgia"/>
              </a:rPr>
              <a:t>Structured Query Language</a:t>
            </a:r>
            <a:r>
              <a:rPr sz="1250" spc="-40" dirty="0">
                <a:latin typeface="Georgia"/>
                <a:cs typeface="Georgia"/>
              </a:rPr>
              <a:t> </a:t>
            </a:r>
            <a:r>
              <a:rPr sz="1250" spc="10" dirty="0">
                <a:latin typeface="Georgia"/>
                <a:cs typeface="Georgia"/>
              </a:rPr>
              <a:t>appeared.</a:t>
            </a:r>
            <a:endParaRPr sz="1250">
              <a:latin typeface="Georgia"/>
              <a:cs typeface="Georg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52698" y="6809471"/>
            <a:ext cx="5521325" cy="753745"/>
          </a:xfrm>
          <a:prstGeom prst="rect">
            <a:avLst/>
          </a:prstGeom>
          <a:ln w="9535">
            <a:solidFill>
              <a:srgbClr val="DDDDDD"/>
            </a:solidFill>
          </a:ln>
        </p:spPr>
        <p:txBody>
          <a:bodyPr vert="horz" wrap="square" lIns="0" tIns="121920" rIns="0" bIns="0" rtlCol="0">
            <a:spAutoFit/>
          </a:bodyPr>
          <a:lstStyle/>
          <a:p>
            <a:pPr marL="147320" marR="144780">
              <a:lnSpc>
                <a:spcPct val="120100"/>
              </a:lnSpc>
              <a:spcBef>
                <a:spcPts val="960"/>
              </a:spcBef>
            </a:pPr>
            <a:r>
              <a:rPr sz="1250" b="1" spc="15" dirty="0">
                <a:latin typeface="Georgia"/>
                <a:cs typeface="Georgia"/>
              </a:rPr>
              <a:t>1978 </a:t>
            </a:r>
            <a:r>
              <a:rPr sz="1250" spc="15" dirty="0">
                <a:latin typeface="Georgia"/>
                <a:cs typeface="Georgia"/>
              </a:rPr>
              <a:t>− IBM </a:t>
            </a:r>
            <a:r>
              <a:rPr sz="1250" spc="10" dirty="0">
                <a:latin typeface="Georgia"/>
                <a:cs typeface="Georgia"/>
              </a:rPr>
              <a:t>worked to develop Codd's ideas and released a product  </a:t>
            </a:r>
            <a:r>
              <a:rPr sz="1250" spc="15" dirty="0">
                <a:latin typeface="Georgia"/>
                <a:cs typeface="Georgia"/>
              </a:rPr>
              <a:t>named</a:t>
            </a:r>
            <a:r>
              <a:rPr sz="1250" dirty="0">
                <a:latin typeface="Georgia"/>
                <a:cs typeface="Georgia"/>
              </a:rPr>
              <a:t> </a:t>
            </a:r>
            <a:r>
              <a:rPr sz="1250" spc="10" dirty="0">
                <a:latin typeface="Georgia"/>
                <a:cs typeface="Georgia"/>
              </a:rPr>
              <a:t>System/R.</a:t>
            </a:r>
            <a:endParaRPr sz="1250">
              <a:latin typeface="Georgia"/>
              <a:cs typeface="Georgi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247931" y="7558002"/>
            <a:ext cx="5530850" cy="991869"/>
          </a:xfrm>
          <a:custGeom>
            <a:avLst/>
            <a:gdLst/>
            <a:ahLst/>
            <a:cxnLst/>
            <a:rect l="l" t="t" r="r" b="b"/>
            <a:pathLst>
              <a:path w="5530850" h="991870">
                <a:moveTo>
                  <a:pt x="5492398" y="991683"/>
                </a:moveTo>
                <a:lnTo>
                  <a:pt x="38141" y="991683"/>
                </a:lnTo>
                <a:lnTo>
                  <a:pt x="30531" y="990984"/>
                </a:lnTo>
                <a:lnTo>
                  <a:pt x="698" y="961152"/>
                </a:lnTo>
                <a:lnTo>
                  <a:pt x="0" y="953541"/>
                </a:lnTo>
                <a:lnTo>
                  <a:pt x="0" y="0"/>
                </a:lnTo>
                <a:lnTo>
                  <a:pt x="5530540" y="0"/>
                </a:lnTo>
                <a:lnTo>
                  <a:pt x="5530540" y="9535"/>
                </a:lnTo>
                <a:lnTo>
                  <a:pt x="9535" y="9535"/>
                </a:lnTo>
                <a:lnTo>
                  <a:pt x="9535" y="961436"/>
                </a:lnTo>
                <a:lnTo>
                  <a:pt x="12333" y="968183"/>
                </a:lnTo>
                <a:lnTo>
                  <a:pt x="23500" y="979353"/>
                </a:lnTo>
                <a:lnTo>
                  <a:pt x="30242" y="982147"/>
                </a:lnTo>
                <a:lnTo>
                  <a:pt x="5517393" y="982147"/>
                </a:lnTo>
                <a:lnTo>
                  <a:pt x="5513491" y="985395"/>
                </a:lnTo>
                <a:lnTo>
                  <a:pt x="5507040" y="988888"/>
                </a:lnTo>
                <a:lnTo>
                  <a:pt x="5500009" y="990984"/>
                </a:lnTo>
                <a:lnTo>
                  <a:pt x="5492398" y="991683"/>
                </a:lnTo>
                <a:close/>
              </a:path>
              <a:path w="5530850" h="991870">
                <a:moveTo>
                  <a:pt x="5517393" y="982147"/>
                </a:moveTo>
                <a:lnTo>
                  <a:pt x="5500293" y="982147"/>
                </a:lnTo>
                <a:lnTo>
                  <a:pt x="5507044" y="979353"/>
                </a:lnTo>
                <a:lnTo>
                  <a:pt x="5518210" y="968178"/>
                </a:lnTo>
                <a:lnTo>
                  <a:pt x="5521004" y="961436"/>
                </a:lnTo>
                <a:lnTo>
                  <a:pt x="5521004" y="9535"/>
                </a:lnTo>
                <a:lnTo>
                  <a:pt x="5530540" y="9535"/>
                </a:lnTo>
                <a:lnTo>
                  <a:pt x="5530540" y="953541"/>
                </a:lnTo>
                <a:lnTo>
                  <a:pt x="5529841" y="961152"/>
                </a:lnTo>
                <a:lnTo>
                  <a:pt x="5527745" y="968183"/>
                </a:lnTo>
                <a:lnTo>
                  <a:pt x="5524252" y="974634"/>
                </a:lnTo>
                <a:lnTo>
                  <a:pt x="5519364" y="980507"/>
                </a:lnTo>
                <a:lnTo>
                  <a:pt x="5517393" y="982147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235231" y="7673076"/>
            <a:ext cx="5554980" cy="2352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65100" marR="156845" algn="just">
              <a:lnSpc>
                <a:spcPct val="120100"/>
              </a:lnSpc>
              <a:spcBef>
                <a:spcPts val="95"/>
              </a:spcBef>
            </a:pPr>
            <a:r>
              <a:rPr sz="1250" b="1" spc="15" dirty="0">
                <a:latin typeface="Georgia"/>
                <a:cs typeface="Georgia"/>
              </a:rPr>
              <a:t>1986 </a:t>
            </a:r>
            <a:r>
              <a:rPr sz="1250" spc="15" dirty="0">
                <a:latin typeface="Georgia"/>
                <a:cs typeface="Georgia"/>
              </a:rPr>
              <a:t>− IBM </a:t>
            </a:r>
            <a:r>
              <a:rPr sz="1250" spc="10" dirty="0">
                <a:latin typeface="Georgia"/>
                <a:cs typeface="Georgia"/>
              </a:rPr>
              <a:t>developed the </a:t>
            </a:r>
            <a:r>
              <a:rPr sz="1250" spc="5" dirty="0">
                <a:latin typeface="Georgia"/>
                <a:cs typeface="Georgia"/>
              </a:rPr>
              <a:t>first </a:t>
            </a:r>
            <a:r>
              <a:rPr sz="1250" spc="10" dirty="0">
                <a:latin typeface="Georgia"/>
                <a:cs typeface="Georgia"/>
              </a:rPr>
              <a:t>prototype of relational database and  standardized by ANSI. The </a:t>
            </a:r>
            <a:r>
              <a:rPr sz="1250" spc="5" dirty="0">
                <a:latin typeface="Georgia"/>
                <a:cs typeface="Georgia"/>
              </a:rPr>
              <a:t>first </a:t>
            </a:r>
            <a:r>
              <a:rPr sz="1250" spc="10" dirty="0">
                <a:latin typeface="Georgia"/>
                <a:cs typeface="Georgia"/>
              </a:rPr>
              <a:t>relational database was released by  Relational Software which later </a:t>
            </a:r>
            <a:r>
              <a:rPr sz="1250" spc="15" dirty="0">
                <a:latin typeface="Georgia"/>
                <a:cs typeface="Georgia"/>
              </a:rPr>
              <a:t>came </a:t>
            </a:r>
            <a:r>
              <a:rPr sz="1250" spc="10" dirty="0">
                <a:latin typeface="Georgia"/>
                <a:cs typeface="Georgia"/>
              </a:rPr>
              <a:t>to be </a:t>
            </a:r>
            <a:r>
              <a:rPr sz="1250" spc="15" dirty="0">
                <a:latin typeface="Georgia"/>
                <a:cs typeface="Georgia"/>
              </a:rPr>
              <a:t>known </a:t>
            </a:r>
            <a:r>
              <a:rPr sz="1250" spc="10" dirty="0">
                <a:latin typeface="Georgia"/>
                <a:cs typeface="Georgia"/>
              </a:rPr>
              <a:t>as</a:t>
            </a:r>
            <a:r>
              <a:rPr sz="1250" spc="-45" dirty="0">
                <a:latin typeface="Georgia"/>
                <a:cs typeface="Georgia"/>
              </a:rPr>
              <a:t> </a:t>
            </a:r>
            <a:r>
              <a:rPr sz="1250" spc="10" dirty="0">
                <a:latin typeface="Georgia"/>
                <a:cs typeface="Georgia"/>
              </a:rPr>
              <a:t>Oracle.</a:t>
            </a:r>
            <a:endParaRPr sz="125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140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1550">
              <a:latin typeface="Georgia"/>
              <a:cs typeface="Georgia"/>
            </a:endParaRPr>
          </a:p>
          <a:p>
            <a:pPr marL="12700" algn="just">
              <a:lnSpc>
                <a:spcPct val="100000"/>
              </a:lnSpc>
              <a:spcBef>
                <a:spcPts val="5"/>
              </a:spcBef>
            </a:pPr>
            <a:r>
              <a:rPr sz="1650" b="1" spc="25" dirty="0">
                <a:latin typeface="Times New Roman"/>
                <a:cs typeface="Times New Roman"/>
              </a:rPr>
              <a:t>SQL </a:t>
            </a:r>
            <a:r>
              <a:rPr sz="1650" b="1" spc="55" dirty="0">
                <a:latin typeface="Times New Roman"/>
                <a:cs typeface="Times New Roman"/>
              </a:rPr>
              <a:t>Database</a:t>
            </a:r>
            <a:r>
              <a:rPr sz="1650" b="1" spc="-30" dirty="0">
                <a:latin typeface="Times New Roman"/>
                <a:cs typeface="Times New Roman"/>
              </a:rPr>
              <a:t> </a:t>
            </a:r>
            <a:r>
              <a:rPr sz="1650" b="1" spc="105" dirty="0">
                <a:latin typeface="Times New Roman"/>
                <a:cs typeface="Times New Roman"/>
              </a:rPr>
              <a:t>Design</a:t>
            </a:r>
            <a:endParaRPr sz="1650">
              <a:latin typeface="Times New Roman"/>
              <a:cs typeface="Times New Roman"/>
            </a:endParaRPr>
          </a:p>
          <a:p>
            <a:pPr marL="12700" marR="5080" algn="just">
              <a:lnSpc>
                <a:spcPct val="120100"/>
              </a:lnSpc>
              <a:spcBef>
                <a:spcPts val="370"/>
              </a:spcBef>
            </a:pPr>
            <a:r>
              <a:rPr sz="1250" spc="15" dirty="0">
                <a:latin typeface="Georgia"/>
                <a:cs typeface="Georgia"/>
              </a:rPr>
              <a:t>IBM </a:t>
            </a:r>
            <a:r>
              <a:rPr sz="1250" spc="5" dirty="0">
                <a:latin typeface="Georgia"/>
                <a:cs typeface="Georgia"/>
              </a:rPr>
              <a:t>first </a:t>
            </a:r>
            <a:r>
              <a:rPr sz="1250" spc="10" dirty="0">
                <a:latin typeface="Georgia"/>
                <a:cs typeface="Georgia"/>
              </a:rPr>
              <a:t>developed </a:t>
            </a:r>
            <a:r>
              <a:rPr sz="1250" spc="15" dirty="0">
                <a:latin typeface="Georgia"/>
                <a:cs typeface="Georgia"/>
              </a:rPr>
              <a:t>SQL </a:t>
            </a:r>
            <a:r>
              <a:rPr sz="1250" spc="10" dirty="0">
                <a:latin typeface="Georgia"/>
                <a:cs typeface="Georgia"/>
              </a:rPr>
              <a:t>in 1970s. Also </a:t>
            </a:r>
            <a:r>
              <a:rPr sz="1250" spc="5" dirty="0">
                <a:latin typeface="Georgia"/>
                <a:cs typeface="Georgia"/>
              </a:rPr>
              <a:t>it is </a:t>
            </a:r>
            <a:r>
              <a:rPr sz="1250" spc="10" dirty="0">
                <a:latin typeface="Georgia"/>
                <a:cs typeface="Georgia"/>
              </a:rPr>
              <a:t>an </a:t>
            </a:r>
            <a:r>
              <a:rPr sz="1250" spc="15" dirty="0">
                <a:latin typeface="Georgia"/>
                <a:cs typeface="Georgia"/>
              </a:rPr>
              <a:t>ANSI/ISO </a:t>
            </a:r>
            <a:r>
              <a:rPr sz="1250" spc="10" dirty="0">
                <a:latin typeface="Georgia"/>
                <a:cs typeface="Georgia"/>
              </a:rPr>
              <a:t>standard. </a:t>
            </a:r>
            <a:r>
              <a:rPr sz="1250" spc="5" dirty="0">
                <a:latin typeface="Georgia"/>
                <a:cs typeface="Georgia"/>
              </a:rPr>
              <a:t>It </a:t>
            </a:r>
            <a:r>
              <a:rPr sz="1250" spc="10" dirty="0">
                <a:latin typeface="Georgia"/>
                <a:cs typeface="Georgia"/>
              </a:rPr>
              <a:t>has  </a:t>
            </a:r>
            <a:r>
              <a:rPr sz="1250" spc="15" dirty="0">
                <a:latin typeface="Georgia"/>
                <a:cs typeface="Georgia"/>
              </a:rPr>
              <a:t>become </a:t>
            </a:r>
            <a:r>
              <a:rPr sz="1250" spc="10" dirty="0">
                <a:latin typeface="Georgia"/>
                <a:cs typeface="Georgia"/>
              </a:rPr>
              <a:t>a Standard Universal Language used by most of the relational  database </a:t>
            </a:r>
            <a:r>
              <a:rPr sz="1250" spc="15" dirty="0">
                <a:latin typeface="Georgia"/>
                <a:cs typeface="Georgia"/>
              </a:rPr>
              <a:t>management </a:t>
            </a:r>
            <a:r>
              <a:rPr sz="1250" spc="10" dirty="0">
                <a:latin typeface="Georgia"/>
                <a:cs typeface="Georgia"/>
              </a:rPr>
              <a:t>systems </a:t>
            </a:r>
            <a:r>
              <a:rPr sz="1250" spc="15" dirty="0">
                <a:latin typeface="Georgia"/>
                <a:cs typeface="Georgia"/>
              </a:rPr>
              <a:t>(RDBMS). Some </a:t>
            </a:r>
            <a:r>
              <a:rPr sz="1250" spc="10" dirty="0">
                <a:latin typeface="Georgia"/>
                <a:cs typeface="Georgia"/>
              </a:rPr>
              <a:t>of the </a:t>
            </a:r>
            <a:r>
              <a:rPr sz="1250" spc="15" dirty="0">
                <a:latin typeface="Georgia"/>
                <a:cs typeface="Georgia"/>
              </a:rPr>
              <a:t>RDBMS </a:t>
            </a:r>
            <a:r>
              <a:rPr sz="1250" spc="10" dirty="0">
                <a:latin typeface="Georgia"/>
                <a:cs typeface="Georgia"/>
              </a:rPr>
              <a:t>systems are:  Oracle, Microsoft </a:t>
            </a:r>
            <a:r>
              <a:rPr sz="1250" spc="15" dirty="0">
                <a:latin typeface="Georgia"/>
                <a:cs typeface="Georgia"/>
              </a:rPr>
              <a:t>SQL </a:t>
            </a:r>
            <a:r>
              <a:rPr sz="1250" spc="10" dirty="0">
                <a:latin typeface="Georgia"/>
                <a:cs typeface="Georgia"/>
              </a:rPr>
              <a:t>server, Sybase</a:t>
            </a:r>
            <a:r>
              <a:rPr sz="1250" spc="-25" dirty="0">
                <a:latin typeface="Georgia"/>
                <a:cs typeface="Georgia"/>
              </a:rPr>
              <a:t> </a:t>
            </a:r>
            <a:r>
              <a:rPr sz="1250" spc="10" dirty="0">
                <a:latin typeface="Georgia"/>
                <a:cs typeface="Georgia"/>
              </a:rPr>
              <a:t>etc.</a:t>
            </a:r>
            <a:endParaRPr sz="125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14805" y="883213"/>
            <a:ext cx="5405755" cy="18415"/>
          </a:xfrm>
          <a:custGeom>
            <a:avLst/>
            <a:gdLst/>
            <a:ahLst/>
            <a:cxnLst/>
            <a:rect l="l" t="t" r="r" b="b"/>
            <a:pathLst>
              <a:path w="5405755" h="18415">
                <a:moveTo>
                  <a:pt x="18948" y="9773"/>
                </a:moveTo>
                <a:lnTo>
                  <a:pt x="0" y="5036"/>
                </a:lnTo>
                <a:lnTo>
                  <a:pt x="5867" y="1678"/>
                </a:lnTo>
                <a:lnTo>
                  <a:pt x="12179" y="0"/>
                </a:lnTo>
                <a:lnTo>
                  <a:pt x="5377840" y="0"/>
                </a:lnTo>
                <a:lnTo>
                  <a:pt x="5385634" y="728"/>
                </a:lnTo>
                <a:lnTo>
                  <a:pt x="5392805" y="2912"/>
                </a:lnTo>
                <a:lnTo>
                  <a:pt x="5399355" y="6554"/>
                </a:lnTo>
                <a:lnTo>
                  <a:pt x="5402822" y="9535"/>
                </a:lnTo>
                <a:lnTo>
                  <a:pt x="18948" y="9535"/>
                </a:lnTo>
                <a:lnTo>
                  <a:pt x="18948" y="9773"/>
                </a:lnTo>
                <a:close/>
              </a:path>
              <a:path w="5405755" h="18415">
                <a:moveTo>
                  <a:pt x="5398541" y="18395"/>
                </a:moveTo>
                <a:lnTo>
                  <a:pt x="5392902" y="12489"/>
                </a:lnTo>
                <a:lnTo>
                  <a:pt x="5386006" y="9535"/>
                </a:lnTo>
                <a:lnTo>
                  <a:pt x="5402822" y="9535"/>
                </a:lnTo>
                <a:lnTo>
                  <a:pt x="5405285" y="11652"/>
                </a:lnTo>
                <a:lnTo>
                  <a:pt x="5398541" y="18395"/>
                </a:lnTo>
                <a:close/>
              </a:path>
            </a:pathLst>
          </a:custGeom>
          <a:solidFill>
            <a:srgbClr val="0FC65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295608" y="888084"/>
            <a:ext cx="5435600" cy="520065"/>
            <a:chOff x="1295608" y="888084"/>
            <a:chExt cx="5435600" cy="520065"/>
          </a:xfrm>
        </p:grpSpPr>
        <p:sp>
          <p:nvSpPr>
            <p:cNvPr id="4" name="object 4"/>
            <p:cNvSpPr/>
            <p:nvPr/>
          </p:nvSpPr>
          <p:spPr>
            <a:xfrm>
              <a:off x="1314805" y="894384"/>
              <a:ext cx="5416550" cy="513715"/>
            </a:xfrm>
            <a:custGeom>
              <a:avLst/>
              <a:gdLst/>
              <a:ahLst/>
              <a:cxnLst/>
              <a:rect l="l" t="t" r="r" b="b"/>
              <a:pathLst>
                <a:path w="5416550" h="513715">
                  <a:moveTo>
                    <a:pt x="5415978" y="26949"/>
                  </a:moveTo>
                  <a:lnTo>
                    <a:pt x="5415280" y="19367"/>
                  </a:lnTo>
                  <a:lnTo>
                    <a:pt x="5413184" y="12331"/>
                  </a:lnTo>
                  <a:lnTo>
                    <a:pt x="5409692" y="5880"/>
                  </a:lnTo>
                  <a:lnTo>
                    <a:pt x="5404815" y="0"/>
                  </a:lnTo>
                  <a:lnTo>
                    <a:pt x="5398071" y="6743"/>
                  </a:lnTo>
                  <a:lnTo>
                    <a:pt x="5403647" y="12331"/>
                  </a:lnTo>
                  <a:lnTo>
                    <a:pt x="5406453" y="19075"/>
                  </a:lnTo>
                  <a:lnTo>
                    <a:pt x="5406453" y="483044"/>
                  </a:lnTo>
                  <a:lnTo>
                    <a:pt x="5403659" y="489775"/>
                  </a:lnTo>
                  <a:lnTo>
                    <a:pt x="5398541" y="494893"/>
                  </a:lnTo>
                  <a:lnTo>
                    <a:pt x="5398274" y="495173"/>
                  </a:lnTo>
                  <a:lnTo>
                    <a:pt x="5398071" y="495376"/>
                  </a:lnTo>
                  <a:lnTo>
                    <a:pt x="5392902" y="500799"/>
                  </a:lnTo>
                  <a:lnTo>
                    <a:pt x="5386006" y="503758"/>
                  </a:lnTo>
                  <a:lnTo>
                    <a:pt x="18948" y="503758"/>
                  </a:lnTo>
                  <a:lnTo>
                    <a:pt x="18948" y="503516"/>
                  </a:lnTo>
                  <a:lnTo>
                    <a:pt x="0" y="508254"/>
                  </a:lnTo>
                  <a:lnTo>
                    <a:pt x="5867" y="511606"/>
                  </a:lnTo>
                  <a:lnTo>
                    <a:pt x="12179" y="513283"/>
                  </a:lnTo>
                  <a:lnTo>
                    <a:pt x="5377840" y="513283"/>
                  </a:lnTo>
                  <a:lnTo>
                    <a:pt x="5385625" y="512546"/>
                  </a:lnTo>
                  <a:lnTo>
                    <a:pt x="5392801" y="510374"/>
                  </a:lnTo>
                  <a:lnTo>
                    <a:pt x="5399354" y="506730"/>
                  </a:lnTo>
                  <a:lnTo>
                    <a:pt x="5402808" y="503758"/>
                  </a:lnTo>
                  <a:lnTo>
                    <a:pt x="5404764" y="502081"/>
                  </a:lnTo>
                  <a:lnTo>
                    <a:pt x="5405044" y="501853"/>
                  </a:lnTo>
                  <a:lnTo>
                    <a:pt x="5405285" y="501637"/>
                  </a:lnTo>
                  <a:lnTo>
                    <a:pt x="5409692" y="496239"/>
                  </a:lnTo>
                  <a:lnTo>
                    <a:pt x="5413184" y="489788"/>
                  </a:lnTo>
                  <a:lnTo>
                    <a:pt x="5415280" y="482752"/>
                  </a:lnTo>
                  <a:lnTo>
                    <a:pt x="5415978" y="475170"/>
                  </a:lnTo>
                  <a:lnTo>
                    <a:pt x="5415978" y="26949"/>
                  </a:lnTo>
                  <a:close/>
                </a:path>
              </a:pathLst>
            </a:custGeom>
            <a:solidFill>
              <a:srgbClr val="0FC6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295608" y="888084"/>
              <a:ext cx="38735" cy="514984"/>
            </a:xfrm>
            <a:custGeom>
              <a:avLst/>
              <a:gdLst/>
              <a:ahLst/>
              <a:cxnLst/>
              <a:rect l="l" t="t" r="r" b="b"/>
              <a:pathLst>
                <a:path w="38734" h="514984">
                  <a:moveTo>
                    <a:pt x="19489" y="514706"/>
                  </a:moveTo>
                  <a:lnTo>
                    <a:pt x="10962" y="508527"/>
                  </a:lnTo>
                  <a:lnTo>
                    <a:pt x="4870" y="500922"/>
                  </a:lnTo>
                  <a:lnTo>
                    <a:pt x="1213" y="491891"/>
                  </a:lnTo>
                  <a:lnTo>
                    <a:pt x="0" y="481476"/>
                  </a:lnTo>
                  <a:lnTo>
                    <a:pt x="0" y="33225"/>
                  </a:lnTo>
                  <a:lnTo>
                    <a:pt x="1213" y="22811"/>
                  </a:lnTo>
                  <a:lnTo>
                    <a:pt x="4870" y="13780"/>
                  </a:lnTo>
                  <a:lnTo>
                    <a:pt x="10962" y="6176"/>
                  </a:lnTo>
                  <a:lnTo>
                    <a:pt x="19489" y="0"/>
                  </a:lnTo>
                  <a:lnTo>
                    <a:pt x="38145" y="4663"/>
                  </a:lnTo>
                  <a:lnTo>
                    <a:pt x="38145" y="510045"/>
                  </a:lnTo>
                  <a:lnTo>
                    <a:pt x="19489" y="514706"/>
                  </a:lnTo>
                  <a:close/>
                </a:path>
              </a:pathLst>
            </a:custGeom>
            <a:solidFill>
              <a:srgbClr val="C4C5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1252698" y="1736630"/>
            <a:ext cx="5521325" cy="877569"/>
          </a:xfrm>
          <a:custGeom>
            <a:avLst/>
            <a:gdLst/>
            <a:ahLst/>
            <a:cxnLst/>
            <a:rect l="l" t="t" r="r" b="b"/>
            <a:pathLst>
              <a:path w="5521325" h="877569">
                <a:moveTo>
                  <a:pt x="0" y="843884"/>
                </a:moveTo>
                <a:lnTo>
                  <a:pt x="0" y="33373"/>
                </a:lnTo>
                <a:lnTo>
                  <a:pt x="610" y="26703"/>
                </a:lnTo>
                <a:lnTo>
                  <a:pt x="33373" y="0"/>
                </a:lnTo>
                <a:lnTo>
                  <a:pt x="5487630" y="0"/>
                </a:lnTo>
                <a:lnTo>
                  <a:pt x="5520393" y="26703"/>
                </a:lnTo>
                <a:lnTo>
                  <a:pt x="5521004" y="33373"/>
                </a:lnTo>
                <a:lnTo>
                  <a:pt x="5521004" y="843884"/>
                </a:lnTo>
                <a:lnTo>
                  <a:pt x="5494286" y="876648"/>
                </a:lnTo>
                <a:lnTo>
                  <a:pt x="5487630" y="877258"/>
                </a:lnTo>
                <a:lnTo>
                  <a:pt x="33373" y="877258"/>
                </a:lnTo>
                <a:lnTo>
                  <a:pt x="610" y="850554"/>
                </a:lnTo>
                <a:lnTo>
                  <a:pt x="0" y="843884"/>
                </a:lnTo>
                <a:close/>
              </a:path>
            </a:pathLst>
          </a:custGeom>
          <a:ln w="953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52698" y="6628297"/>
            <a:ext cx="5521325" cy="514984"/>
          </a:xfrm>
          <a:custGeom>
            <a:avLst/>
            <a:gdLst/>
            <a:ahLst/>
            <a:cxnLst/>
            <a:rect l="l" t="t" r="r" b="b"/>
            <a:pathLst>
              <a:path w="5521325" h="514984">
                <a:moveTo>
                  <a:pt x="0" y="462467"/>
                </a:moveTo>
                <a:lnTo>
                  <a:pt x="0" y="52444"/>
                </a:lnTo>
                <a:lnTo>
                  <a:pt x="0" y="45483"/>
                </a:lnTo>
                <a:lnTo>
                  <a:pt x="1331" y="38809"/>
                </a:lnTo>
                <a:lnTo>
                  <a:pt x="3992" y="32420"/>
                </a:lnTo>
                <a:lnTo>
                  <a:pt x="6653" y="25936"/>
                </a:lnTo>
                <a:lnTo>
                  <a:pt x="10443" y="20310"/>
                </a:lnTo>
                <a:lnTo>
                  <a:pt x="45490" y="0"/>
                </a:lnTo>
                <a:lnTo>
                  <a:pt x="52444" y="0"/>
                </a:lnTo>
                <a:lnTo>
                  <a:pt x="5468559" y="0"/>
                </a:lnTo>
                <a:lnTo>
                  <a:pt x="5475511" y="0"/>
                </a:lnTo>
                <a:lnTo>
                  <a:pt x="5482204" y="1334"/>
                </a:lnTo>
                <a:lnTo>
                  <a:pt x="5488631" y="4004"/>
                </a:lnTo>
                <a:lnTo>
                  <a:pt x="5495058" y="6674"/>
                </a:lnTo>
                <a:lnTo>
                  <a:pt x="5517009" y="32420"/>
                </a:lnTo>
                <a:lnTo>
                  <a:pt x="5519669" y="38809"/>
                </a:lnTo>
                <a:lnTo>
                  <a:pt x="5521004" y="45483"/>
                </a:lnTo>
                <a:lnTo>
                  <a:pt x="5521004" y="52444"/>
                </a:lnTo>
                <a:lnTo>
                  <a:pt x="5521004" y="462467"/>
                </a:lnTo>
                <a:lnTo>
                  <a:pt x="5521004" y="469428"/>
                </a:lnTo>
                <a:lnTo>
                  <a:pt x="5519669" y="476103"/>
                </a:lnTo>
                <a:lnTo>
                  <a:pt x="5517009" y="482491"/>
                </a:lnTo>
                <a:lnTo>
                  <a:pt x="5514348" y="488976"/>
                </a:lnTo>
                <a:lnTo>
                  <a:pt x="5488631" y="510907"/>
                </a:lnTo>
                <a:lnTo>
                  <a:pt x="5482204" y="513577"/>
                </a:lnTo>
                <a:lnTo>
                  <a:pt x="5475511" y="514912"/>
                </a:lnTo>
                <a:lnTo>
                  <a:pt x="5468559" y="514912"/>
                </a:lnTo>
                <a:lnTo>
                  <a:pt x="52444" y="514912"/>
                </a:lnTo>
                <a:lnTo>
                  <a:pt x="45490" y="514912"/>
                </a:lnTo>
                <a:lnTo>
                  <a:pt x="38800" y="513577"/>
                </a:lnTo>
                <a:lnTo>
                  <a:pt x="6653" y="488976"/>
                </a:lnTo>
                <a:lnTo>
                  <a:pt x="3992" y="482491"/>
                </a:lnTo>
                <a:lnTo>
                  <a:pt x="1331" y="476103"/>
                </a:lnTo>
                <a:lnTo>
                  <a:pt x="0" y="469428"/>
                </a:lnTo>
                <a:lnTo>
                  <a:pt x="0" y="462467"/>
                </a:lnTo>
                <a:close/>
              </a:path>
            </a:pathLst>
          </a:custGeom>
          <a:ln w="9535">
            <a:solidFill>
              <a:srgbClr val="BED52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314805" y="7195655"/>
            <a:ext cx="5405755" cy="18415"/>
          </a:xfrm>
          <a:custGeom>
            <a:avLst/>
            <a:gdLst/>
            <a:ahLst/>
            <a:cxnLst/>
            <a:rect l="l" t="t" r="r" b="b"/>
            <a:pathLst>
              <a:path w="5405755" h="18415">
                <a:moveTo>
                  <a:pt x="18948" y="9778"/>
                </a:moveTo>
                <a:lnTo>
                  <a:pt x="0" y="5041"/>
                </a:lnTo>
                <a:lnTo>
                  <a:pt x="5867" y="1676"/>
                </a:lnTo>
                <a:lnTo>
                  <a:pt x="12178" y="0"/>
                </a:lnTo>
                <a:lnTo>
                  <a:pt x="5377841" y="0"/>
                </a:lnTo>
                <a:lnTo>
                  <a:pt x="5385634" y="728"/>
                </a:lnTo>
                <a:lnTo>
                  <a:pt x="5392805" y="2912"/>
                </a:lnTo>
                <a:lnTo>
                  <a:pt x="5399355" y="6552"/>
                </a:lnTo>
                <a:lnTo>
                  <a:pt x="5402830" y="9537"/>
                </a:lnTo>
                <a:lnTo>
                  <a:pt x="18948" y="9537"/>
                </a:lnTo>
                <a:lnTo>
                  <a:pt x="18948" y="9778"/>
                </a:lnTo>
                <a:close/>
              </a:path>
              <a:path w="5405755" h="18415">
                <a:moveTo>
                  <a:pt x="5398541" y="18389"/>
                </a:moveTo>
                <a:lnTo>
                  <a:pt x="5392902" y="12483"/>
                </a:lnTo>
                <a:lnTo>
                  <a:pt x="5386006" y="9537"/>
                </a:lnTo>
                <a:lnTo>
                  <a:pt x="5402830" y="9537"/>
                </a:lnTo>
                <a:lnTo>
                  <a:pt x="5405285" y="11645"/>
                </a:lnTo>
                <a:lnTo>
                  <a:pt x="5398541" y="18389"/>
                </a:lnTo>
                <a:close/>
              </a:path>
            </a:pathLst>
          </a:custGeom>
          <a:solidFill>
            <a:srgbClr val="0FC65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1295608" y="7200531"/>
            <a:ext cx="5435600" cy="520065"/>
            <a:chOff x="1295608" y="7200531"/>
            <a:chExt cx="5435600" cy="520065"/>
          </a:xfrm>
        </p:grpSpPr>
        <p:sp>
          <p:nvSpPr>
            <p:cNvPr id="10" name="object 10"/>
            <p:cNvSpPr/>
            <p:nvPr/>
          </p:nvSpPr>
          <p:spPr>
            <a:xfrm>
              <a:off x="1314805" y="7206843"/>
              <a:ext cx="5416550" cy="513715"/>
            </a:xfrm>
            <a:custGeom>
              <a:avLst/>
              <a:gdLst/>
              <a:ahLst/>
              <a:cxnLst/>
              <a:rect l="l" t="t" r="r" b="b"/>
              <a:pathLst>
                <a:path w="5416550" h="513715">
                  <a:moveTo>
                    <a:pt x="5415978" y="26936"/>
                  </a:moveTo>
                  <a:lnTo>
                    <a:pt x="5415280" y="19354"/>
                  </a:lnTo>
                  <a:lnTo>
                    <a:pt x="5413184" y="12319"/>
                  </a:lnTo>
                  <a:lnTo>
                    <a:pt x="5409692" y="5867"/>
                  </a:lnTo>
                  <a:lnTo>
                    <a:pt x="5404815" y="0"/>
                  </a:lnTo>
                  <a:lnTo>
                    <a:pt x="5398071" y="6731"/>
                  </a:lnTo>
                  <a:lnTo>
                    <a:pt x="5403647" y="12319"/>
                  </a:lnTo>
                  <a:lnTo>
                    <a:pt x="5406453" y="19062"/>
                  </a:lnTo>
                  <a:lnTo>
                    <a:pt x="5406453" y="483031"/>
                  </a:lnTo>
                  <a:lnTo>
                    <a:pt x="5403659" y="489762"/>
                  </a:lnTo>
                  <a:lnTo>
                    <a:pt x="5398541" y="494880"/>
                  </a:lnTo>
                  <a:lnTo>
                    <a:pt x="5398274" y="495147"/>
                  </a:lnTo>
                  <a:lnTo>
                    <a:pt x="5398071" y="495350"/>
                  </a:lnTo>
                  <a:lnTo>
                    <a:pt x="5392902" y="500786"/>
                  </a:lnTo>
                  <a:lnTo>
                    <a:pt x="5386006" y="503732"/>
                  </a:lnTo>
                  <a:lnTo>
                    <a:pt x="18948" y="503732"/>
                  </a:lnTo>
                  <a:lnTo>
                    <a:pt x="18948" y="503491"/>
                  </a:lnTo>
                  <a:lnTo>
                    <a:pt x="0" y="508228"/>
                  </a:lnTo>
                  <a:lnTo>
                    <a:pt x="5867" y="511594"/>
                  </a:lnTo>
                  <a:lnTo>
                    <a:pt x="12179" y="513270"/>
                  </a:lnTo>
                  <a:lnTo>
                    <a:pt x="5377840" y="513270"/>
                  </a:lnTo>
                  <a:lnTo>
                    <a:pt x="5385625" y="512533"/>
                  </a:lnTo>
                  <a:lnTo>
                    <a:pt x="5392801" y="510349"/>
                  </a:lnTo>
                  <a:lnTo>
                    <a:pt x="5399354" y="506704"/>
                  </a:lnTo>
                  <a:lnTo>
                    <a:pt x="5402808" y="503732"/>
                  </a:lnTo>
                  <a:lnTo>
                    <a:pt x="5404764" y="502056"/>
                  </a:lnTo>
                  <a:lnTo>
                    <a:pt x="5405044" y="501827"/>
                  </a:lnTo>
                  <a:lnTo>
                    <a:pt x="5405285" y="501611"/>
                  </a:lnTo>
                  <a:lnTo>
                    <a:pt x="5409692" y="496214"/>
                  </a:lnTo>
                  <a:lnTo>
                    <a:pt x="5413184" y="489775"/>
                  </a:lnTo>
                  <a:lnTo>
                    <a:pt x="5415280" y="482739"/>
                  </a:lnTo>
                  <a:lnTo>
                    <a:pt x="5415978" y="475157"/>
                  </a:lnTo>
                  <a:lnTo>
                    <a:pt x="5415978" y="26936"/>
                  </a:lnTo>
                  <a:close/>
                </a:path>
              </a:pathLst>
            </a:custGeom>
            <a:solidFill>
              <a:srgbClr val="0FC6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295608" y="7200531"/>
              <a:ext cx="38735" cy="514984"/>
            </a:xfrm>
            <a:custGeom>
              <a:avLst/>
              <a:gdLst/>
              <a:ahLst/>
              <a:cxnLst/>
              <a:rect l="l" t="t" r="r" b="b"/>
              <a:pathLst>
                <a:path w="38734" h="514984">
                  <a:moveTo>
                    <a:pt x="19489" y="514692"/>
                  </a:moveTo>
                  <a:lnTo>
                    <a:pt x="10962" y="508520"/>
                  </a:lnTo>
                  <a:lnTo>
                    <a:pt x="4870" y="500919"/>
                  </a:lnTo>
                  <a:lnTo>
                    <a:pt x="1213" y="491890"/>
                  </a:lnTo>
                  <a:lnTo>
                    <a:pt x="0" y="481474"/>
                  </a:lnTo>
                  <a:lnTo>
                    <a:pt x="0" y="33217"/>
                  </a:lnTo>
                  <a:lnTo>
                    <a:pt x="1213" y="22802"/>
                  </a:lnTo>
                  <a:lnTo>
                    <a:pt x="4870" y="13773"/>
                  </a:lnTo>
                  <a:lnTo>
                    <a:pt x="10962" y="6172"/>
                  </a:lnTo>
                  <a:lnTo>
                    <a:pt x="19489" y="0"/>
                  </a:lnTo>
                  <a:lnTo>
                    <a:pt x="38145" y="4660"/>
                  </a:lnTo>
                  <a:lnTo>
                    <a:pt x="38145" y="510031"/>
                  </a:lnTo>
                  <a:lnTo>
                    <a:pt x="19489" y="514692"/>
                  </a:lnTo>
                  <a:close/>
                </a:path>
              </a:pathLst>
            </a:custGeom>
            <a:solidFill>
              <a:srgbClr val="C4C5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1252698" y="9212395"/>
            <a:ext cx="5521325" cy="877569"/>
          </a:xfrm>
          <a:custGeom>
            <a:avLst/>
            <a:gdLst/>
            <a:ahLst/>
            <a:cxnLst/>
            <a:rect l="l" t="t" r="r" b="b"/>
            <a:pathLst>
              <a:path w="5521325" h="877570">
                <a:moveTo>
                  <a:pt x="0" y="843884"/>
                </a:moveTo>
                <a:lnTo>
                  <a:pt x="0" y="33373"/>
                </a:lnTo>
                <a:lnTo>
                  <a:pt x="610" y="26703"/>
                </a:lnTo>
                <a:lnTo>
                  <a:pt x="33373" y="0"/>
                </a:lnTo>
                <a:lnTo>
                  <a:pt x="5487630" y="0"/>
                </a:lnTo>
                <a:lnTo>
                  <a:pt x="5520393" y="26703"/>
                </a:lnTo>
                <a:lnTo>
                  <a:pt x="5521004" y="33373"/>
                </a:lnTo>
                <a:lnTo>
                  <a:pt x="5521004" y="843884"/>
                </a:lnTo>
                <a:lnTo>
                  <a:pt x="5494286" y="876648"/>
                </a:lnTo>
                <a:lnTo>
                  <a:pt x="5487630" y="877258"/>
                </a:lnTo>
                <a:lnTo>
                  <a:pt x="33373" y="877258"/>
                </a:lnTo>
                <a:lnTo>
                  <a:pt x="610" y="850554"/>
                </a:lnTo>
                <a:lnTo>
                  <a:pt x="0" y="843884"/>
                </a:lnTo>
                <a:close/>
              </a:path>
            </a:pathLst>
          </a:custGeom>
          <a:ln w="953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235231" y="321270"/>
            <a:ext cx="5553710" cy="21920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25099"/>
              </a:lnSpc>
              <a:spcBef>
                <a:spcPts val="95"/>
              </a:spcBef>
            </a:pPr>
            <a:r>
              <a:rPr sz="1250" spc="15" dirty="0">
                <a:latin typeface="Georgia"/>
                <a:cs typeface="Georgia"/>
              </a:rPr>
              <a:t>You </a:t>
            </a:r>
            <a:r>
              <a:rPr sz="1250" spc="10" dirty="0">
                <a:latin typeface="Georgia"/>
                <a:cs typeface="Georgia"/>
              </a:rPr>
              <a:t>can create a record in the </a:t>
            </a:r>
            <a:r>
              <a:rPr sz="1150" spc="-110" dirty="0">
                <a:latin typeface="Arial"/>
                <a:cs typeface="Arial"/>
              </a:rPr>
              <a:t>Human </a:t>
            </a:r>
            <a:r>
              <a:rPr sz="1250" spc="10" dirty="0">
                <a:latin typeface="Georgia"/>
                <a:cs typeface="Georgia"/>
              </a:rPr>
              <a:t>table by using the second syntax as  </a:t>
            </a:r>
            <a:r>
              <a:rPr sz="1250" spc="15" dirty="0">
                <a:latin typeface="Georgia"/>
                <a:cs typeface="Georgia"/>
              </a:rPr>
              <a:t>shown</a:t>
            </a:r>
            <a:r>
              <a:rPr sz="1250" dirty="0">
                <a:latin typeface="Georgia"/>
                <a:cs typeface="Georgia"/>
              </a:rPr>
              <a:t> </a:t>
            </a:r>
            <a:r>
              <a:rPr sz="1250" spc="10" dirty="0">
                <a:latin typeface="Georgia"/>
                <a:cs typeface="Georgia"/>
              </a:rPr>
              <a:t>below.</a:t>
            </a:r>
            <a:endParaRPr sz="1250">
              <a:latin typeface="Georgia"/>
              <a:cs typeface="Georgia"/>
            </a:endParaRPr>
          </a:p>
          <a:p>
            <a:pPr marL="407034">
              <a:lnSpc>
                <a:spcPct val="100000"/>
              </a:lnSpc>
              <a:spcBef>
                <a:spcPts val="650"/>
              </a:spcBef>
            </a:pPr>
            <a:r>
              <a:rPr sz="1050" spc="-65" dirty="0">
                <a:latin typeface="Arial"/>
                <a:cs typeface="Arial"/>
              </a:rPr>
              <a:t>INSERT </a:t>
            </a:r>
            <a:r>
              <a:rPr sz="1050" spc="-50" dirty="0">
                <a:latin typeface="Arial"/>
                <a:cs typeface="Arial"/>
              </a:rPr>
              <a:t>INTO</a:t>
            </a:r>
            <a:r>
              <a:rPr sz="1050" spc="-15" dirty="0">
                <a:latin typeface="Arial"/>
                <a:cs typeface="Arial"/>
              </a:rPr>
              <a:t> </a:t>
            </a:r>
            <a:r>
              <a:rPr sz="1050" b="1" spc="-135" dirty="0">
                <a:latin typeface="Arial"/>
                <a:cs typeface="Arial"/>
              </a:rPr>
              <a:t>Human</a:t>
            </a:r>
            <a:endParaRPr sz="1050">
              <a:latin typeface="Arial"/>
              <a:cs typeface="Arial"/>
            </a:endParaRPr>
          </a:p>
          <a:p>
            <a:pPr marL="407034">
              <a:lnSpc>
                <a:spcPct val="100000"/>
              </a:lnSpc>
              <a:spcBef>
                <a:spcPts val="165"/>
              </a:spcBef>
            </a:pPr>
            <a:r>
              <a:rPr sz="1050" spc="-114" dirty="0">
                <a:latin typeface="Arial"/>
                <a:cs typeface="Arial"/>
              </a:rPr>
              <a:t>VALUES </a:t>
            </a:r>
            <a:r>
              <a:rPr sz="1050" spc="165" dirty="0">
                <a:latin typeface="Arial"/>
                <a:cs typeface="Arial"/>
              </a:rPr>
              <a:t>(7, </a:t>
            </a:r>
            <a:r>
              <a:rPr sz="1050" spc="100" dirty="0">
                <a:latin typeface="Arial"/>
                <a:cs typeface="Arial"/>
              </a:rPr>
              <a:t>'Rambo','Azmi', </a:t>
            </a:r>
            <a:r>
              <a:rPr sz="1050" spc="85" dirty="0">
                <a:latin typeface="Arial"/>
                <a:cs typeface="Arial"/>
              </a:rPr>
              <a:t>24, </a:t>
            </a:r>
            <a:r>
              <a:rPr sz="1050" spc="170" dirty="0">
                <a:latin typeface="Arial"/>
                <a:cs typeface="Arial"/>
              </a:rPr>
              <a:t>'Indore', </a:t>
            </a:r>
            <a:r>
              <a:rPr sz="1050" spc="30" dirty="0">
                <a:latin typeface="Arial"/>
                <a:cs typeface="Arial"/>
              </a:rPr>
              <a:t>10000.00</a:t>
            </a:r>
            <a:r>
              <a:rPr sz="1050" spc="-35" dirty="0">
                <a:latin typeface="Arial"/>
                <a:cs typeface="Arial"/>
              </a:rPr>
              <a:t> </a:t>
            </a:r>
            <a:r>
              <a:rPr sz="1050" spc="254" dirty="0">
                <a:latin typeface="Arial"/>
                <a:cs typeface="Arial"/>
              </a:rPr>
              <a:t>);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sz="1250" spc="10" dirty="0">
                <a:latin typeface="Georgia"/>
                <a:cs typeface="Georgia"/>
              </a:rPr>
              <a:t>After installation </a:t>
            </a:r>
            <a:r>
              <a:rPr sz="1250" spc="5" dirty="0">
                <a:latin typeface="Georgia"/>
                <a:cs typeface="Georgia"/>
              </a:rPr>
              <a:t>it </a:t>
            </a:r>
            <a:r>
              <a:rPr sz="1250" spc="10" dirty="0">
                <a:latin typeface="Georgia"/>
                <a:cs typeface="Georgia"/>
              </a:rPr>
              <a:t>will </a:t>
            </a:r>
            <a:r>
              <a:rPr sz="1250" spc="15" dirty="0">
                <a:latin typeface="Georgia"/>
                <a:cs typeface="Georgia"/>
              </a:rPr>
              <a:t>show </a:t>
            </a:r>
            <a:r>
              <a:rPr sz="1250" spc="10" dirty="0">
                <a:latin typeface="Georgia"/>
                <a:cs typeface="Georgia"/>
              </a:rPr>
              <a:t>like the</a:t>
            </a:r>
            <a:r>
              <a:rPr sz="1250" spc="-30" dirty="0">
                <a:latin typeface="Georgia"/>
                <a:cs typeface="Georgia"/>
              </a:rPr>
              <a:t> </a:t>
            </a:r>
            <a:r>
              <a:rPr sz="1250" spc="10" dirty="0">
                <a:latin typeface="Georgia"/>
                <a:cs typeface="Georgia"/>
              </a:rPr>
              <a:t>below</a:t>
            </a:r>
            <a:endParaRPr sz="1250">
              <a:latin typeface="Georgia"/>
              <a:cs typeface="Georgia"/>
            </a:endParaRPr>
          </a:p>
          <a:p>
            <a:pPr marL="384810" marR="593725" indent="-136525">
              <a:lnSpc>
                <a:spcPct val="118600"/>
              </a:lnSpc>
              <a:spcBef>
                <a:spcPts val="1215"/>
              </a:spcBef>
              <a:tabLst>
                <a:tab pos="725805" algn="l"/>
              </a:tabLst>
            </a:pPr>
            <a:r>
              <a:rPr sz="950" spc="-80" dirty="0">
                <a:latin typeface="Arial"/>
                <a:cs typeface="Arial"/>
              </a:rPr>
              <a:t>SQL&gt;	</a:t>
            </a:r>
            <a:r>
              <a:rPr sz="950" spc="-45" dirty="0">
                <a:latin typeface="Arial"/>
                <a:cs typeface="Arial"/>
              </a:rPr>
              <a:t>INSERT </a:t>
            </a:r>
            <a:r>
              <a:rPr sz="950" spc="-35" dirty="0">
                <a:latin typeface="Arial"/>
                <a:cs typeface="Arial"/>
              </a:rPr>
              <a:t>INTO </a:t>
            </a:r>
            <a:r>
              <a:rPr sz="950" spc="-80" dirty="0">
                <a:latin typeface="Arial"/>
                <a:cs typeface="Arial"/>
              </a:rPr>
              <a:t>Human </a:t>
            </a:r>
            <a:r>
              <a:rPr sz="950" spc="-30" dirty="0">
                <a:latin typeface="Arial"/>
                <a:cs typeface="Arial"/>
              </a:rPr>
              <a:t>(ID,FIRST_NAME,LAST_NAME,AGE,ADDRESS,SALARY)  </a:t>
            </a:r>
            <a:r>
              <a:rPr sz="950" spc="5" dirty="0">
                <a:latin typeface="Arial"/>
                <a:cs typeface="Arial"/>
              </a:rPr>
              <a:t>2	</a:t>
            </a:r>
            <a:r>
              <a:rPr sz="950" spc="-90" dirty="0">
                <a:latin typeface="Arial"/>
                <a:cs typeface="Arial"/>
              </a:rPr>
              <a:t>VALUES </a:t>
            </a:r>
            <a:r>
              <a:rPr sz="950" spc="165" dirty="0">
                <a:latin typeface="Arial"/>
                <a:cs typeface="Arial"/>
              </a:rPr>
              <a:t>(2, </a:t>
            </a:r>
            <a:r>
              <a:rPr sz="950" spc="120" dirty="0">
                <a:latin typeface="Arial"/>
                <a:cs typeface="Arial"/>
              </a:rPr>
              <a:t>'Musar','Mondal', </a:t>
            </a:r>
            <a:r>
              <a:rPr sz="950" spc="95" dirty="0">
                <a:latin typeface="Arial"/>
                <a:cs typeface="Arial"/>
              </a:rPr>
              <a:t>25, </a:t>
            </a:r>
            <a:r>
              <a:rPr sz="950" spc="185" dirty="0">
                <a:latin typeface="Arial"/>
                <a:cs typeface="Arial"/>
              </a:rPr>
              <a:t>'Delhi', </a:t>
            </a:r>
            <a:r>
              <a:rPr sz="950" spc="45" dirty="0">
                <a:latin typeface="Arial"/>
                <a:cs typeface="Arial"/>
              </a:rPr>
              <a:t>1500.00</a:t>
            </a:r>
            <a:r>
              <a:rPr sz="950" spc="55" dirty="0">
                <a:latin typeface="Arial"/>
                <a:cs typeface="Arial"/>
              </a:rPr>
              <a:t> </a:t>
            </a:r>
            <a:r>
              <a:rPr sz="950" spc="245" dirty="0">
                <a:latin typeface="Arial"/>
                <a:cs typeface="Arial"/>
              </a:rPr>
              <a:t>);</a:t>
            </a:r>
            <a:endParaRPr sz="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350">
              <a:latin typeface="Arial"/>
              <a:cs typeface="Arial"/>
            </a:endParaRPr>
          </a:p>
          <a:p>
            <a:pPr marL="248920">
              <a:lnSpc>
                <a:spcPct val="100000"/>
              </a:lnSpc>
              <a:spcBef>
                <a:spcPts val="5"/>
              </a:spcBef>
            </a:pPr>
            <a:r>
              <a:rPr sz="950" spc="5" dirty="0">
                <a:latin typeface="Arial"/>
                <a:cs typeface="Arial"/>
              </a:rPr>
              <a:t>1 </a:t>
            </a:r>
            <a:r>
              <a:rPr sz="950" spc="25" dirty="0">
                <a:latin typeface="Arial"/>
                <a:cs typeface="Arial"/>
              </a:rPr>
              <a:t>row</a:t>
            </a:r>
            <a:r>
              <a:rPr sz="950" spc="260" dirty="0">
                <a:latin typeface="Arial"/>
                <a:cs typeface="Arial"/>
              </a:rPr>
              <a:t> </a:t>
            </a:r>
            <a:r>
              <a:rPr sz="950" spc="105" dirty="0">
                <a:latin typeface="Arial"/>
                <a:cs typeface="Arial"/>
              </a:rPr>
              <a:t>created.</a:t>
            </a:r>
            <a:endParaRPr sz="95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235231" y="2666982"/>
            <a:ext cx="5023485" cy="5022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25099"/>
              </a:lnSpc>
              <a:spcBef>
                <a:spcPts val="95"/>
              </a:spcBef>
            </a:pPr>
            <a:r>
              <a:rPr sz="1250" spc="10" dirty="0">
                <a:latin typeface="Georgia"/>
                <a:cs typeface="Georgia"/>
              </a:rPr>
              <a:t>All the above statements would produce the following records in the  table as </a:t>
            </a:r>
            <a:r>
              <a:rPr sz="1250" spc="15" dirty="0">
                <a:latin typeface="Georgia"/>
                <a:cs typeface="Georgia"/>
              </a:rPr>
              <a:t>shown</a:t>
            </a:r>
            <a:r>
              <a:rPr sz="1250" spc="-10" dirty="0">
                <a:latin typeface="Georgia"/>
                <a:cs typeface="Georgia"/>
              </a:rPr>
              <a:t> </a:t>
            </a:r>
            <a:r>
              <a:rPr sz="1250" spc="10" dirty="0">
                <a:latin typeface="Georgia"/>
                <a:cs typeface="Georgia"/>
              </a:rPr>
              <a:t>below.</a:t>
            </a:r>
            <a:endParaRPr sz="1250">
              <a:latin typeface="Georgia"/>
              <a:cs typeface="Georgi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325206" y="2727056"/>
            <a:ext cx="426720" cy="2006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50" spc="-200" dirty="0">
                <a:latin typeface="Arial"/>
                <a:cs typeface="Arial"/>
              </a:rPr>
              <a:t>H</a:t>
            </a:r>
            <a:r>
              <a:rPr sz="1150" spc="-10" dirty="0">
                <a:latin typeface="Arial"/>
                <a:cs typeface="Arial"/>
              </a:rPr>
              <a:t>u</a:t>
            </a:r>
            <a:r>
              <a:rPr sz="1150" spc="-330" dirty="0">
                <a:latin typeface="Arial"/>
                <a:cs typeface="Arial"/>
              </a:rPr>
              <a:t>m</a:t>
            </a:r>
            <a:r>
              <a:rPr sz="1150" spc="-10" dirty="0">
                <a:latin typeface="Arial"/>
                <a:cs typeface="Arial"/>
              </a:rPr>
              <a:t>an</a:t>
            </a:r>
            <a:endParaRPr sz="115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235231" y="5316818"/>
            <a:ext cx="5551170" cy="4672330"/>
          </a:xfrm>
          <a:prstGeom prst="rect">
            <a:avLst/>
          </a:prstGeom>
        </p:spPr>
        <p:txBody>
          <a:bodyPr vert="horz" wrap="square" lIns="0" tIns="156210" rIns="0" bIns="0" rtlCol="0">
            <a:spAutoFit/>
          </a:bodyPr>
          <a:lstStyle/>
          <a:p>
            <a:pPr marL="4445" algn="ctr">
              <a:lnSpc>
                <a:spcPct val="100000"/>
              </a:lnSpc>
              <a:spcBef>
                <a:spcPts val="1230"/>
              </a:spcBef>
            </a:pPr>
            <a:r>
              <a:rPr sz="1850" spc="10" dirty="0">
                <a:latin typeface="Georgia"/>
                <a:cs typeface="Georgia"/>
              </a:rPr>
              <a:t>Insert Data Only in Specified</a:t>
            </a:r>
            <a:r>
              <a:rPr sz="1850" spc="-25" dirty="0">
                <a:latin typeface="Georgia"/>
                <a:cs typeface="Georgia"/>
              </a:rPr>
              <a:t> </a:t>
            </a:r>
            <a:r>
              <a:rPr sz="1850" spc="15" dirty="0">
                <a:latin typeface="Georgia"/>
                <a:cs typeface="Georgia"/>
              </a:rPr>
              <a:t>Columns</a:t>
            </a:r>
            <a:endParaRPr sz="1850">
              <a:latin typeface="Georgia"/>
              <a:cs typeface="Georgia"/>
            </a:endParaRPr>
          </a:p>
          <a:p>
            <a:pPr marL="12700" algn="just">
              <a:lnSpc>
                <a:spcPct val="100000"/>
              </a:lnSpc>
              <a:spcBef>
                <a:spcPts val="780"/>
              </a:spcBef>
            </a:pPr>
            <a:r>
              <a:rPr sz="1250" spc="5" dirty="0">
                <a:latin typeface="Georgia"/>
                <a:cs typeface="Georgia"/>
              </a:rPr>
              <a:t>It is </a:t>
            </a:r>
            <a:r>
              <a:rPr sz="1250" spc="10" dirty="0">
                <a:latin typeface="Georgia"/>
                <a:cs typeface="Georgia"/>
              </a:rPr>
              <a:t>also possible to only insert data in specific</a:t>
            </a:r>
            <a:r>
              <a:rPr sz="1250" spc="-30" dirty="0">
                <a:latin typeface="Georgia"/>
                <a:cs typeface="Georgia"/>
              </a:rPr>
              <a:t> </a:t>
            </a:r>
            <a:r>
              <a:rPr sz="1250" spc="10" dirty="0">
                <a:latin typeface="Georgia"/>
                <a:cs typeface="Georgia"/>
              </a:rPr>
              <a:t>columns.</a:t>
            </a:r>
            <a:endParaRPr sz="1250">
              <a:latin typeface="Georgia"/>
              <a:cs typeface="Georgia"/>
            </a:endParaRPr>
          </a:p>
          <a:p>
            <a:pPr marL="12700" marR="5715" algn="just">
              <a:lnSpc>
                <a:spcPct val="120100"/>
              </a:lnSpc>
              <a:spcBef>
                <a:spcPts val="380"/>
              </a:spcBef>
            </a:pPr>
            <a:r>
              <a:rPr sz="1250" spc="10" dirty="0">
                <a:latin typeface="Georgia"/>
                <a:cs typeface="Georgia"/>
              </a:rPr>
              <a:t>The following </a:t>
            </a:r>
            <a:r>
              <a:rPr sz="1250" spc="15" dirty="0">
                <a:latin typeface="Georgia"/>
                <a:cs typeface="Georgia"/>
              </a:rPr>
              <a:t>SQL </a:t>
            </a:r>
            <a:r>
              <a:rPr sz="1250" spc="10" dirty="0">
                <a:latin typeface="Georgia"/>
                <a:cs typeface="Georgia"/>
              </a:rPr>
              <a:t>statement will insert a </a:t>
            </a:r>
            <a:r>
              <a:rPr sz="1250" spc="15" dirty="0">
                <a:latin typeface="Georgia"/>
                <a:cs typeface="Georgia"/>
              </a:rPr>
              <a:t>new </a:t>
            </a:r>
            <a:r>
              <a:rPr sz="1250" spc="10" dirty="0">
                <a:latin typeface="Georgia"/>
                <a:cs typeface="Georgia"/>
              </a:rPr>
              <a:t>record, but only insert data in  the </a:t>
            </a:r>
            <a:r>
              <a:rPr sz="1250" spc="15" dirty="0">
                <a:latin typeface="Georgia"/>
                <a:cs typeface="Georgia"/>
              </a:rPr>
              <a:t>"FIRSTNAME", "LASTNAME", </a:t>
            </a:r>
            <a:r>
              <a:rPr sz="1250" spc="10" dirty="0">
                <a:latin typeface="Georgia"/>
                <a:cs typeface="Georgia"/>
              </a:rPr>
              <a:t>and </a:t>
            </a:r>
            <a:r>
              <a:rPr sz="1250" spc="15" dirty="0">
                <a:latin typeface="Georgia"/>
                <a:cs typeface="Georgia"/>
              </a:rPr>
              <a:t>"ADDRESS"</a:t>
            </a:r>
            <a:r>
              <a:rPr sz="1250" spc="-30" dirty="0">
                <a:latin typeface="Georgia"/>
                <a:cs typeface="Georgia"/>
              </a:rPr>
              <a:t> </a:t>
            </a:r>
            <a:r>
              <a:rPr sz="1250" spc="10" dirty="0">
                <a:latin typeface="Georgia"/>
                <a:cs typeface="Georgia"/>
              </a:rPr>
              <a:t>columns:</a:t>
            </a:r>
            <a:endParaRPr sz="125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550">
              <a:latin typeface="Georgia"/>
              <a:cs typeface="Georgia"/>
            </a:endParaRPr>
          </a:p>
          <a:p>
            <a:pPr marL="212725">
              <a:lnSpc>
                <a:spcPct val="100000"/>
              </a:lnSpc>
            </a:pPr>
            <a:r>
              <a:rPr sz="1250" i="1" spc="10" dirty="0">
                <a:latin typeface="Georgia"/>
                <a:cs typeface="Georgia"/>
              </a:rPr>
              <a:t>But </a:t>
            </a:r>
            <a:r>
              <a:rPr sz="1250" i="1" spc="15" dirty="0">
                <a:latin typeface="Georgia"/>
                <a:cs typeface="Georgia"/>
              </a:rPr>
              <a:t>Remember </a:t>
            </a:r>
            <a:r>
              <a:rPr sz="1250" i="1" spc="10" dirty="0">
                <a:latin typeface="Georgia"/>
                <a:cs typeface="Georgia"/>
              </a:rPr>
              <a:t>other columns should not be </a:t>
            </a:r>
            <a:r>
              <a:rPr sz="1150" i="1" spc="-180" dirty="0">
                <a:latin typeface="Arial"/>
                <a:cs typeface="Arial"/>
              </a:rPr>
              <a:t>NOT </a:t>
            </a:r>
            <a:r>
              <a:rPr sz="1150" i="1" spc="-105" dirty="0">
                <a:latin typeface="Arial"/>
                <a:cs typeface="Arial"/>
              </a:rPr>
              <a:t>NULL</a:t>
            </a:r>
            <a:r>
              <a:rPr sz="1150" i="1" spc="-40" dirty="0">
                <a:latin typeface="Arial"/>
                <a:cs typeface="Arial"/>
              </a:rPr>
              <a:t> </a:t>
            </a:r>
            <a:r>
              <a:rPr sz="1250" i="1" spc="10" dirty="0">
                <a:latin typeface="Georgia"/>
                <a:cs typeface="Georgia"/>
              </a:rPr>
              <a:t>columns</a:t>
            </a:r>
            <a:endParaRPr sz="125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50">
              <a:latin typeface="Georgia"/>
              <a:cs typeface="Georgia"/>
            </a:endParaRPr>
          </a:p>
          <a:p>
            <a:pPr marL="499745" marR="1555750" indent="-92710">
              <a:lnSpc>
                <a:spcPct val="113199"/>
              </a:lnSpc>
            </a:pPr>
            <a:r>
              <a:rPr sz="1050" spc="-65" dirty="0">
                <a:latin typeface="Arial"/>
                <a:cs typeface="Arial"/>
              </a:rPr>
              <a:t>INSERT </a:t>
            </a:r>
            <a:r>
              <a:rPr sz="1050" spc="-50" dirty="0">
                <a:latin typeface="Arial"/>
                <a:cs typeface="Arial"/>
              </a:rPr>
              <a:t>INTO </a:t>
            </a:r>
            <a:r>
              <a:rPr sz="1050" b="1" spc="-135" dirty="0">
                <a:latin typeface="Arial"/>
                <a:cs typeface="Arial"/>
              </a:rPr>
              <a:t>Human </a:t>
            </a:r>
            <a:r>
              <a:rPr sz="1050" spc="-65" dirty="0">
                <a:latin typeface="Arial"/>
                <a:cs typeface="Arial"/>
              </a:rPr>
              <a:t>(FIRST_NAME,LAST_NAME,ADDRESS)  </a:t>
            </a:r>
            <a:r>
              <a:rPr sz="1050" spc="-114" dirty="0">
                <a:latin typeface="Arial"/>
                <a:cs typeface="Arial"/>
              </a:rPr>
              <a:t>VALUES</a:t>
            </a:r>
            <a:r>
              <a:rPr sz="1050" spc="-100" dirty="0">
                <a:latin typeface="Arial"/>
                <a:cs typeface="Arial"/>
              </a:rPr>
              <a:t> </a:t>
            </a:r>
            <a:r>
              <a:rPr sz="1050" spc="170" dirty="0">
                <a:latin typeface="Arial"/>
                <a:cs typeface="Arial"/>
              </a:rPr>
              <a:t>('ib','MAM','Delhi');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900">
              <a:latin typeface="Arial"/>
              <a:cs typeface="Arial"/>
            </a:endParaRPr>
          </a:p>
          <a:p>
            <a:pPr marL="5080" algn="ctr">
              <a:lnSpc>
                <a:spcPct val="100000"/>
              </a:lnSpc>
            </a:pPr>
            <a:r>
              <a:rPr sz="1850" spc="10" dirty="0">
                <a:latin typeface="Georgia"/>
                <a:cs typeface="Georgia"/>
              </a:rPr>
              <a:t>Populate one table using another</a:t>
            </a:r>
            <a:r>
              <a:rPr sz="1850" spc="-20" dirty="0">
                <a:latin typeface="Georgia"/>
                <a:cs typeface="Georgia"/>
              </a:rPr>
              <a:t> </a:t>
            </a:r>
            <a:r>
              <a:rPr sz="1850" spc="10" dirty="0">
                <a:latin typeface="Georgia"/>
                <a:cs typeface="Georgia"/>
              </a:rPr>
              <a:t>table</a:t>
            </a:r>
            <a:endParaRPr sz="1850">
              <a:latin typeface="Georgia"/>
              <a:cs typeface="Georgia"/>
            </a:endParaRPr>
          </a:p>
          <a:p>
            <a:pPr marL="12700" marR="5080" algn="just">
              <a:lnSpc>
                <a:spcPct val="120100"/>
              </a:lnSpc>
              <a:spcBef>
                <a:spcPts val="480"/>
              </a:spcBef>
            </a:pPr>
            <a:r>
              <a:rPr sz="1250" spc="15" dirty="0">
                <a:latin typeface="Georgia"/>
                <a:cs typeface="Georgia"/>
              </a:rPr>
              <a:t>You </a:t>
            </a:r>
            <a:r>
              <a:rPr sz="1250" spc="10" dirty="0">
                <a:latin typeface="Georgia"/>
                <a:cs typeface="Georgia"/>
              </a:rPr>
              <a:t>can populate the data into a table through the select statement over  another table; provided the other table has a set of fields, which are required  to populate the </a:t>
            </a:r>
            <a:r>
              <a:rPr sz="1250" spc="5" dirty="0">
                <a:latin typeface="Georgia"/>
                <a:cs typeface="Georgia"/>
              </a:rPr>
              <a:t>first</a:t>
            </a:r>
            <a:r>
              <a:rPr sz="1250" spc="-15" dirty="0">
                <a:latin typeface="Georgia"/>
                <a:cs typeface="Georgia"/>
              </a:rPr>
              <a:t> </a:t>
            </a:r>
            <a:r>
              <a:rPr sz="1250" spc="10" dirty="0">
                <a:latin typeface="Georgia"/>
                <a:cs typeface="Georgia"/>
              </a:rPr>
              <a:t>table.</a:t>
            </a:r>
            <a:endParaRPr sz="1250">
              <a:latin typeface="Georgia"/>
              <a:cs typeface="Georgia"/>
            </a:endParaRPr>
          </a:p>
          <a:p>
            <a:pPr marL="12700" algn="just">
              <a:lnSpc>
                <a:spcPct val="100000"/>
              </a:lnSpc>
              <a:spcBef>
                <a:spcPts val="680"/>
              </a:spcBef>
            </a:pPr>
            <a:r>
              <a:rPr sz="1250" spc="10" dirty="0">
                <a:latin typeface="Georgia"/>
                <a:cs typeface="Georgia"/>
              </a:rPr>
              <a:t>Here </a:t>
            </a:r>
            <a:r>
              <a:rPr sz="1250" spc="5" dirty="0">
                <a:latin typeface="Georgia"/>
                <a:cs typeface="Georgia"/>
              </a:rPr>
              <a:t>is </a:t>
            </a:r>
            <a:r>
              <a:rPr sz="1250" spc="10" dirty="0">
                <a:latin typeface="Georgia"/>
                <a:cs typeface="Georgia"/>
              </a:rPr>
              <a:t>the syntax</a:t>
            </a:r>
            <a:r>
              <a:rPr sz="1250" spc="-10" dirty="0">
                <a:latin typeface="Georgia"/>
                <a:cs typeface="Georgia"/>
              </a:rPr>
              <a:t> </a:t>
            </a:r>
            <a:r>
              <a:rPr sz="1250" spc="5" dirty="0">
                <a:latin typeface="Georgia"/>
                <a:cs typeface="Georgia"/>
              </a:rPr>
              <a:t>:</a:t>
            </a:r>
            <a:endParaRPr sz="1250">
              <a:latin typeface="Georgia"/>
              <a:cs typeface="Georgia"/>
            </a:endParaRPr>
          </a:p>
          <a:p>
            <a:pPr marL="316865" marR="1204595" indent="-204470">
              <a:lnSpc>
                <a:spcPct val="118600"/>
              </a:lnSpc>
              <a:spcBef>
                <a:spcPts val="1215"/>
              </a:spcBef>
            </a:pPr>
            <a:r>
              <a:rPr sz="950" spc="-45" dirty="0">
                <a:latin typeface="Arial"/>
                <a:cs typeface="Arial"/>
              </a:rPr>
              <a:t>INSERT </a:t>
            </a:r>
            <a:r>
              <a:rPr sz="950" spc="-35" dirty="0">
                <a:latin typeface="Arial"/>
                <a:cs typeface="Arial"/>
              </a:rPr>
              <a:t>INTO </a:t>
            </a:r>
            <a:r>
              <a:rPr sz="950" spc="45" dirty="0">
                <a:latin typeface="Arial"/>
                <a:cs typeface="Arial"/>
              </a:rPr>
              <a:t>First_Table_Name </a:t>
            </a:r>
            <a:r>
              <a:rPr sz="950" spc="90" dirty="0">
                <a:latin typeface="Arial"/>
                <a:cs typeface="Arial"/>
              </a:rPr>
              <a:t>[(column1, </a:t>
            </a:r>
            <a:r>
              <a:rPr sz="950" spc="50" dirty="0">
                <a:latin typeface="Arial"/>
                <a:cs typeface="Arial"/>
              </a:rPr>
              <a:t>column2, </a:t>
            </a:r>
            <a:r>
              <a:rPr sz="950" spc="270" dirty="0">
                <a:latin typeface="Arial"/>
                <a:cs typeface="Arial"/>
              </a:rPr>
              <a:t>... </a:t>
            </a:r>
            <a:r>
              <a:rPr sz="950" spc="55" dirty="0">
                <a:latin typeface="Arial"/>
                <a:cs typeface="Arial"/>
              </a:rPr>
              <a:t>columnN)]  </a:t>
            </a:r>
            <a:r>
              <a:rPr sz="950" spc="-80" dirty="0">
                <a:latin typeface="Arial"/>
                <a:cs typeface="Arial"/>
              </a:rPr>
              <a:t>SELECT </a:t>
            </a:r>
            <a:r>
              <a:rPr sz="950" spc="50" dirty="0">
                <a:latin typeface="Arial"/>
                <a:cs typeface="Arial"/>
              </a:rPr>
              <a:t>column1, column2,</a:t>
            </a:r>
            <a:r>
              <a:rPr sz="950" spc="155" dirty="0">
                <a:latin typeface="Arial"/>
                <a:cs typeface="Arial"/>
              </a:rPr>
              <a:t> </a:t>
            </a:r>
            <a:r>
              <a:rPr sz="950" spc="80" dirty="0">
                <a:latin typeface="Arial"/>
                <a:cs typeface="Arial"/>
              </a:rPr>
              <a:t>...columnN</a:t>
            </a:r>
            <a:endParaRPr sz="950">
              <a:latin typeface="Arial"/>
              <a:cs typeface="Arial"/>
            </a:endParaRPr>
          </a:p>
          <a:p>
            <a:pPr marL="316865" marR="3726179">
              <a:lnSpc>
                <a:spcPct val="118600"/>
              </a:lnSpc>
            </a:pPr>
            <a:r>
              <a:rPr sz="950" spc="-165" dirty="0">
                <a:latin typeface="Arial"/>
                <a:cs typeface="Arial"/>
              </a:rPr>
              <a:t>FROM </a:t>
            </a:r>
            <a:r>
              <a:rPr sz="950" spc="-5" dirty="0">
                <a:latin typeface="Arial"/>
                <a:cs typeface="Arial"/>
              </a:rPr>
              <a:t>Second_Table_Name  </a:t>
            </a:r>
            <a:r>
              <a:rPr sz="950" spc="-100" dirty="0">
                <a:latin typeface="Arial"/>
                <a:cs typeface="Arial"/>
              </a:rPr>
              <a:t>[WHERE</a:t>
            </a:r>
            <a:r>
              <a:rPr sz="950" spc="-70" dirty="0">
                <a:latin typeface="Arial"/>
                <a:cs typeface="Arial"/>
              </a:rPr>
              <a:t> </a:t>
            </a:r>
            <a:r>
              <a:rPr sz="950" spc="140" dirty="0">
                <a:latin typeface="Arial"/>
                <a:cs typeface="Arial"/>
              </a:rPr>
              <a:t>condition];</a:t>
            </a:r>
            <a:endParaRPr sz="95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348053" y="3424786"/>
            <a:ext cx="681990" cy="0"/>
          </a:xfrm>
          <a:custGeom>
            <a:avLst/>
            <a:gdLst/>
            <a:ahLst/>
            <a:cxnLst/>
            <a:rect l="l" t="t" r="r" b="b"/>
            <a:pathLst>
              <a:path w="681989">
                <a:moveTo>
                  <a:pt x="0" y="0"/>
                </a:moveTo>
                <a:lnTo>
                  <a:pt x="681540" y="0"/>
                </a:lnTo>
              </a:path>
            </a:pathLst>
          </a:custGeom>
          <a:ln w="9926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097747" y="3424786"/>
            <a:ext cx="1363345" cy="0"/>
          </a:xfrm>
          <a:custGeom>
            <a:avLst/>
            <a:gdLst/>
            <a:ahLst/>
            <a:cxnLst/>
            <a:rect l="l" t="t" r="r" b="b"/>
            <a:pathLst>
              <a:path w="1363345">
                <a:moveTo>
                  <a:pt x="0" y="0"/>
                </a:moveTo>
                <a:lnTo>
                  <a:pt x="1363081" y="0"/>
                </a:lnTo>
              </a:path>
            </a:pathLst>
          </a:custGeom>
          <a:ln w="9926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528983" y="3424786"/>
            <a:ext cx="1363345" cy="0"/>
          </a:xfrm>
          <a:custGeom>
            <a:avLst/>
            <a:gdLst/>
            <a:ahLst/>
            <a:cxnLst/>
            <a:rect l="l" t="t" r="r" b="b"/>
            <a:pathLst>
              <a:path w="1363345">
                <a:moveTo>
                  <a:pt x="0" y="0"/>
                </a:moveTo>
                <a:lnTo>
                  <a:pt x="1363081" y="0"/>
                </a:lnTo>
              </a:path>
            </a:pathLst>
          </a:custGeom>
          <a:ln w="9926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960219" y="3424786"/>
            <a:ext cx="681990" cy="0"/>
          </a:xfrm>
          <a:custGeom>
            <a:avLst/>
            <a:gdLst/>
            <a:ahLst/>
            <a:cxnLst/>
            <a:rect l="l" t="t" r="r" b="b"/>
            <a:pathLst>
              <a:path w="681989">
                <a:moveTo>
                  <a:pt x="0" y="0"/>
                </a:moveTo>
                <a:lnTo>
                  <a:pt x="681540" y="0"/>
                </a:lnTo>
              </a:path>
            </a:pathLst>
          </a:custGeom>
          <a:ln w="9926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348053" y="3768061"/>
            <a:ext cx="681990" cy="0"/>
          </a:xfrm>
          <a:custGeom>
            <a:avLst/>
            <a:gdLst/>
            <a:ahLst/>
            <a:cxnLst/>
            <a:rect l="l" t="t" r="r" b="b"/>
            <a:pathLst>
              <a:path w="681989">
                <a:moveTo>
                  <a:pt x="0" y="0"/>
                </a:moveTo>
                <a:lnTo>
                  <a:pt x="681540" y="0"/>
                </a:lnTo>
              </a:path>
            </a:pathLst>
          </a:custGeom>
          <a:ln w="9926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097747" y="3768061"/>
            <a:ext cx="1363345" cy="0"/>
          </a:xfrm>
          <a:custGeom>
            <a:avLst/>
            <a:gdLst/>
            <a:ahLst/>
            <a:cxnLst/>
            <a:rect l="l" t="t" r="r" b="b"/>
            <a:pathLst>
              <a:path w="1363345">
                <a:moveTo>
                  <a:pt x="0" y="0"/>
                </a:moveTo>
                <a:lnTo>
                  <a:pt x="1363081" y="0"/>
                </a:lnTo>
              </a:path>
            </a:pathLst>
          </a:custGeom>
          <a:ln w="9926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528983" y="3768061"/>
            <a:ext cx="1363345" cy="0"/>
          </a:xfrm>
          <a:custGeom>
            <a:avLst/>
            <a:gdLst/>
            <a:ahLst/>
            <a:cxnLst/>
            <a:rect l="l" t="t" r="r" b="b"/>
            <a:pathLst>
              <a:path w="1363345">
                <a:moveTo>
                  <a:pt x="0" y="0"/>
                </a:moveTo>
                <a:lnTo>
                  <a:pt x="1363081" y="0"/>
                </a:lnTo>
              </a:path>
            </a:pathLst>
          </a:custGeom>
          <a:ln w="9926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960219" y="3768061"/>
            <a:ext cx="681990" cy="0"/>
          </a:xfrm>
          <a:custGeom>
            <a:avLst/>
            <a:gdLst/>
            <a:ahLst/>
            <a:cxnLst/>
            <a:rect l="l" t="t" r="r" b="b"/>
            <a:pathLst>
              <a:path w="681989">
                <a:moveTo>
                  <a:pt x="0" y="0"/>
                </a:moveTo>
                <a:lnTo>
                  <a:pt x="681540" y="0"/>
                </a:lnTo>
              </a:path>
            </a:pathLst>
          </a:custGeom>
          <a:ln w="9926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48053" y="5141160"/>
            <a:ext cx="681990" cy="0"/>
          </a:xfrm>
          <a:custGeom>
            <a:avLst/>
            <a:gdLst/>
            <a:ahLst/>
            <a:cxnLst/>
            <a:rect l="l" t="t" r="r" b="b"/>
            <a:pathLst>
              <a:path w="681989">
                <a:moveTo>
                  <a:pt x="0" y="0"/>
                </a:moveTo>
                <a:lnTo>
                  <a:pt x="681540" y="0"/>
                </a:lnTo>
              </a:path>
            </a:pathLst>
          </a:custGeom>
          <a:ln w="9926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097747" y="5141160"/>
            <a:ext cx="1363345" cy="0"/>
          </a:xfrm>
          <a:custGeom>
            <a:avLst/>
            <a:gdLst/>
            <a:ahLst/>
            <a:cxnLst/>
            <a:rect l="l" t="t" r="r" b="b"/>
            <a:pathLst>
              <a:path w="1363345">
                <a:moveTo>
                  <a:pt x="0" y="0"/>
                </a:moveTo>
                <a:lnTo>
                  <a:pt x="1363081" y="0"/>
                </a:lnTo>
              </a:path>
            </a:pathLst>
          </a:custGeom>
          <a:ln w="9926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528983" y="5141160"/>
            <a:ext cx="1363345" cy="0"/>
          </a:xfrm>
          <a:custGeom>
            <a:avLst/>
            <a:gdLst/>
            <a:ahLst/>
            <a:cxnLst/>
            <a:rect l="l" t="t" r="r" b="b"/>
            <a:pathLst>
              <a:path w="1363345">
                <a:moveTo>
                  <a:pt x="0" y="0"/>
                </a:moveTo>
                <a:lnTo>
                  <a:pt x="1363081" y="0"/>
                </a:lnTo>
              </a:path>
            </a:pathLst>
          </a:custGeom>
          <a:ln w="9926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960219" y="5141160"/>
            <a:ext cx="681990" cy="0"/>
          </a:xfrm>
          <a:custGeom>
            <a:avLst/>
            <a:gdLst/>
            <a:ahLst/>
            <a:cxnLst/>
            <a:rect l="l" t="t" r="r" b="b"/>
            <a:pathLst>
              <a:path w="681989">
                <a:moveTo>
                  <a:pt x="0" y="0"/>
                </a:moveTo>
                <a:lnTo>
                  <a:pt x="681540" y="0"/>
                </a:lnTo>
              </a:path>
            </a:pathLst>
          </a:custGeom>
          <a:ln w="9926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9" name="object 29"/>
          <p:cNvGraphicFramePr>
            <a:graphicFrameLocks noGrp="1"/>
          </p:cNvGraphicFramePr>
          <p:nvPr/>
        </p:nvGraphicFramePr>
        <p:xfrm>
          <a:off x="1240473" y="3223910"/>
          <a:ext cx="5558155" cy="21412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08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02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5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01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36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886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CCCCCC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CCCCCC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3275">
                <a:tc>
                  <a:txBody>
                    <a:bodyPr/>
                    <a:lstStyle/>
                    <a:p>
                      <a:pPr marR="26034" algn="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950" dirty="0">
                          <a:latin typeface="Arial"/>
                          <a:cs typeface="Arial"/>
                        </a:rPr>
                        <a:t>ID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83820" marB="0">
                    <a:lnL w="28575">
                      <a:solidFill>
                        <a:srgbClr val="CCCCCC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950" spc="-70" dirty="0">
                          <a:latin typeface="Arial"/>
                          <a:cs typeface="Arial"/>
                        </a:rPr>
                        <a:t>FIRST_NAME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83820" marB="0"/>
                </a:tc>
                <a:tc>
                  <a:txBody>
                    <a:bodyPr/>
                    <a:lstStyle/>
                    <a:p>
                      <a:pPr marL="374650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950" spc="-95" dirty="0">
                          <a:latin typeface="Arial"/>
                          <a:cs typeface="Arial"/>
                        </a:rPr>
                        <a:t>LAST_NAME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83820" marB="0"/>
                </a:tc>
                <a:tc>
                  <a:txBody>
                    <a:bodyPr/>
                    <a:lstStyle/>
                    <a:p>
                      <a:pPr marR="60325" algn="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950" dirty="0">
                          <a:latin typeface="Arial"/>
                          <a:cs typeface="Arial"/>
                        </a:rPr>
                        <a:t>AGE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8382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950" spc="-120" dirty="0">
                          <a:latin typeface="Arial"/>
                          <a:cs typeface="Arial"/>
                        </a:rPr>
                        <a:t>ADDRESS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83820" marB="0">
                    <a:lnR w="28575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3099">
                <a:tc rowSpan="2">
                  <a:txBody>
                    <a:bodyPr/>
                    <a:lstStyle/>
                    <a:p>
                      <a:pPr marR="26034" algn="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950" dirty="0">
                          <a:latin typeface="Arial"/>
                          <a:cs typeface="Arial"/>
                        </a:rPr>
                        <a:t>1</a:t>
                      </a:r>
                      <a:endParaRPr sz="950">
                        <a:latin typeface="Arial"/>
                        <a:cs typeface="Arial"/>
                      </a:endParaRPr>
                    </a:p>
                    <a:p>
                      <a:pPr marR="26034" algn="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950" dirty="0">
                          <a:latin typeface="Arial"/>
                          <a:cs typeface="Arial"/>
                        </a:rPr>
                        <a:t>2</a:t>
                      </a:r>
                      <a:endParaRPr sz="950">
                        <a:latin typeface="Arial"/>
                        <a:cs typeface="Arial"/>
                      </a:endParaRPr>
                    </a:p>
                    <a:p>
                      <a:pPr marR="26034" algn="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950" dirty="0">
                          <a:latin typeface="Arial"/>
                          <a:cs typeface="Arial"/>
                        </a:rPr>
                        <a:t>3</a:t>
                      </a:r>
                      <a:endParaRPr sz="950">
                        <a:latin typeface="Arial"/>
                        <a:cs typeface="Arial"/>
                      </a:endParaRPr>
                    </a:p>
                    <a:p>
                      <a:pPr marR="26034" algn="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950" dirty="0">
                          <a:latin typeface="Arial"/>
                          <a:cs typeface="Arial"/>
                        </a:rPr>
                        <a:t>4</a:t>
                      </a:r>
                      <a:endParaRPr sz="950">
                        <a:latin typeface="Arial"/>
                        <a:cs typeface="Arial"/>
                      </a:endParaRPr>
                    </a:p>
                    <a:p>
                      <a:pPr marR="26034" algn="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950" dirty="0">
                          <a:latin typeface="Arial"/>
                          <a:cs typeface="Arial"/>
                        </a:rPr>
                        <a:t>5</a:t>
                      </a:r>
                      <a:endParaRPr sz="950">
                        <a:latin typeface="Arial"/>
                        <a:cs typeface="Arial"/>
                      </a:endParaRPr>
                    </a:p>
                    <a:p>
                      <a:pPr marR="26034" algn="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950" dirty="0">
                          <a:latin typeface="Arial"/>
                          <a:cs typeface="Arial"/>
                        </a:rPr>
                        <a:t>6</a:t>
                      </a:r>
                      <a:endParaRPr sz="950">
                        <a:latin typeface="Arial"/>
                        <a:cs typeface="Arial"/>
                      </a:endParaRPr>
                    </a:p>
                    <a:p>
                      <a:pPr marR="26034" algn="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950" dirty="0">
                          <a:latin typeface="Arial"/>
                          <a:cs typeface="Arial"/>
                        </a:rPr>
                        <a:t>7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83820" marB="0">
                    <a:lnL w="28575">
                      <a:solidFill>
                        <a:srgbClr val="CCCCCC"/>
                      </a:solidFill>
                      <a:prstDash val="solid"/>
                    </a:lnL>
                    <a:lnB w="76200">
                      <a:solidFill>
                        <a:srgbClr val="060606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33655" marR="571500">
                        <a:lnSpc>
                          <a:spcPct val="118600"/>
                        </a:lnSpc>
                        <a:spcBef>
                          <a:spcPts val="450"/>
                        </a:spcBef>
                      </a:pPr>
                      <a:r>
                        <a:rPr sz="950" spc="-110" dirty="0">
                          <a:latin typeface="Arial"/>
                          <a:cs typeface="Arial"/>
                        </a:rPr>
                        <a:t>Rumman  </a:t>
                      </a:r>
                      <a:r>
                        <a:rPr sz="950" spc="5" dirty="0">
                          <a:latin typeface="Arial"/>
                          <a:cs typeface="Arial"/>
                        </a:rPr>
                        <a:t>Musar  </a:t>
                      </a:r>
                      <a:r>
                        <a:rPr sz="950" spc="-80" dirty="0">
                          <a:latin typeface="Arial"/>
                          <a:cs typeface="Arial"/>
                        </a:rPr>
                        <a:t>Osman  </a:t>
                      </a:r>
                      <a:r>
                        <a:rPr sz="950" spc="-5" dirty="0">
                          <a:latin typeface="Arial"/>
                          <a:cs typeface="Arial"/>
                        </a:rPr>
                        <a:t>Badsha  </a:t>
                      </a:r>
                      <a:r>
                        <a:rPr sz="950" dirty="0">
                          <a:latin typeface="Arial"/>
                          <a:cs typeface="Arial"/>
                        </a:rPr>
                        <a:t>Alamgir  </a:t>
                      </a:r>
                      <a:r>
                        <a:rPr sz="950" spc="40" dirty="0">
                          <a:latin typeface="Arial"/>
                          <a:cs typeface="Arial"/>
                        </a:rPr>
                        <a:t>Rajesh  </a:t>
                      </a:r>
                      <a:r>
                        <a:rPr sz="950" spc="-80" dirty="0">
                          <a:latin typeface="Arial"/>
                          <a:cs typeface="Arial"/>
                        </a:rPr>
                        <a:t>Rambo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57150" marB="0">
                    <a:lnB w="76200">
                      <a:solidFill>
                        <a:srgbClr val="060606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374650" marR="843915" algn="just">
                        <a:lnSpc>
                          <a:spcPct val="118600"/>
                        </a:lnSpc>
                        <a:spcBef>
                          <a:spcPts val="450"/>
                        </a:spcBef>
                      </a:pPr>
                      <a:r>
                        <a:rPr sz="950" dirty="0">
                          <a:latin typeface="Arial"/>
                          <a:cs typeface="Arial"/>
                        </a:rPr>
                        <a:t>Ansari  Mondal  </a:t>
                      </a:r>
                      <a:r>
                        <a:rPr sz="950" spc="-20" dirty="0">
                          <a:latin typeface="Arial"/>
                          <a:cs typeface="Arial"/>
                        </a:rPr>
                        <a:t>Sk</a:t>
                      </a:r>
                      <a:endParaRPr sz="950">
                        <a:latin typeface="Arial"/>
                        <a:cs typeface="Arial"/>
                      </a:endParaRPr>
                    </a:p>
                    <a:p>
                      <a:pPr marL="374650" marR="980440" algn="just">
                        <a:lnSpc>
                          <a:spcPct val="118600"/>
                        </a:lnSpc>
                      </a:pPr>
                      <a:r>
                        <a:rPr sz="950" spc="-30" dirty="0">
                          <a:latin typeface="Arial"/>
                          <a:cs typeface="Arial"/>
                        </a:rPr>
                        <a:t>Roy  Roy  Roy  </a:t>
                      </a:r>
                      <a:r>
                        <a:rPr sz="950" dirty="0">
                          <a:latin typeface="Arial"/>
                          <a:cs typeface="Arial"/>
                        </a:rPr>
                        <a:t>Azmi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57150" marB="0">
                    <a:lnB w="76200">
                      <a:solidFill>
                        <a:srgbClr val="060606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R="60325" algn="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950" dirty="0">
                          <a:latin typeface="Arial"/>
                          <a:cs typeface="Arial"/>
                        </a:rPr>
                        <a:t>32</a:t>
                      </a:r>
                      <a:endParaRPr sz="950">
                        <a:latin typeface="Arial"/>
                        <a:cs typeface="Arial"/>
                      </a:endParaRPr>
                    </a:p>
                    <a:p>
                      <a:pPr marR="60325" algn="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950" dirty="0">
                          <a:latin typeface="Arial"/>
                          <a:cs typeface="Arial"/>
                        </a:rPr>
                        <a:t>25</a:t>
                      </a:r>
                      <a:endParaRPr sz="950">
                        <a:latin typeface="Arial"/>
                        <a:cs typeface="Arial"/>
                      </a:endParaRPr>
                    </a:p>
                    <a:p>
                      <a:pPr marR="60325" algn="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950" dirty="0">
                          <a:latin typeface="Arial"/>
                          <a:cs typeface="Arial"/>
                        </a:rPr>
                        <a:t>23</a:t>
                      </a:r>
                      <a:endParaRPr sz="950">
                        <a:latin typeface="Arial"/>
                        <a:cs typeface="Arial"/>
                      </a:endParaRPr>
                    </a:p>
                    <a:p>
                      <a:pPr marR="60325" algn="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950" dirty="0">
                          <a:latin typeface="Arial"/>
                          <a:cs typeface="Arial"/>
                        </a:rPr>
                        <a:t>25</a:t>
                      </a:r>
                      <a:endParaRPr sz="950">
                        <a:latin typeface="Arial"/>
                        <a:cs typeface="Arial"/>
                      </a:endParaRPr>
                    </a:p>
                    <a:p>
                      <a:pPr marR="60325" algn="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950" dirty="0">
                          <a:latin typeface="Arial"/>
                          <a:cs typeface="Arial"/>
                        </a:rPr>
                        <a:t>27</a:t>
                      </a:r>
                      <a:endParaRPr sz="950">
                        <a:latin typeface="Arial"/>
                        <a:cs typeface="Arial"/>
                      </a:endParaRPr>
                    </a:p>
                    <a:p>
                      <a:pPr marR="60325" algn="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950" dirty="0">
                          <a:latin typeface="Arial"/>
                          <a:cs typeface="Arial"/>
                        </a:rPr>
                        <a:t>22</a:t>
                      </a:r>
                      <a:endParaRPr sz="950">
                        <a:latin typeface="Arial"/>
                        <a:cs typeface="Arial"/>
                      </a:endParaRPr>
                    </a:p>
                    <a:p>
                      <a:pPr marR="60325" algn="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950" dirty="0">
                          <a:latin typeface="Arial"/>
                          <a:cs typeface="Arial"/>
                        </a:rPr>
                        <a:t>24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83820" marB="0">
                    <a:lnB w="76200">
                      <a:solidFill>
                        <a:srgbClr val="06060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42595">
                        <a:lnSpc>
                          <a:spcPct val="118600"/>
                        </a:lnSpc>
                        <a:spcBef>
                          <a:spcPts val="450"/>
                        </a:spcBef>
                      </a:pPr>
                      <a:r>
                        <a:rPr sz="950" dirty="0">
                          <a:latin typeface="Arial"/>
                          <a:cs typeface="Arial"/>
                        </a:rPr>
                        <a:t>Ahmedabad  </a:t>
                      </a:r>
                      <a:r>
                        <a:rPr sz="950" spc="100" dirty="0">
                          <a:latin typeface="Arial"/>
                          <a:cs typeface="Arial"/>
                        </a:rPr>
                        <a:t>Delhi  </a:t>
                      </a:r>
                      <a:r>
                        <a:rPr sz="950" spc="45" dirty="0">
                          <a:latin typeface="Arial"/>
                          <a:cs typeface="Arial"/>
                        </a:rPr>
                        <a:t>Kota  </a:t>
                      </a:r>
                      <a:r>
                        <a:rPr sz="950" spc="-30" dirty="0">
                          <a:latin typeface="Arial"/>
                          <a:cs typeface="Arial"/>
                        </a:rPr>
                        <a:t>Mumbai  </a:t>
                      </a:r>
                      <a:r>
                        <a:rPr sz="950" spc="40" dirty="0">
                          <a:latin typeface="Arial"/>
                          <a:cs typeface="Arial"/>
                        </a:rPr>
                        <a:t>Bhopal</a:t>
                      </a:r>
                      <a:endParaRPr sz="95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950" spc="-180" dirty="0">
                          <a:latin typeface="Arial"/>
                          <a:cs typeface="Arial"/>
                        </a:rPr>
                        <a:t>MP</a:t>
                      </a:r>
                      <a:endParaRPr sz="95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950" spc="85" dirty="0">
                          <a:latin typeface="Arial"/>
                          <a:cs typeface="Arial"/>
                        </a:rPr>
                        <a:t>Indore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57150" marB="0">
                    <a:lnR w="28575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09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83820" marB="0">
                    <a:lnL w="28575">
                      <a:solidFill>
                        <a:srgbClr val="CCCCCC"/>
                      </a:solidFill>
                      <a:prstDash val="solid"/>
                    </a:lnL>
                    <a:lnB w="76200">
                      <a:solidFill>
                        <a:srgbClr val="060606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7150" marB="0">
                    <a:lnB w="76200">
                      <a:solidFill>
                        <a:srgbClr val="060606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7150" marB="0">
                    <a:lnB w="76200">
                      <a:solidFill>
                        <a:srgbClr val="060606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83820" marB="0">
                    <a:lnB w="76200">
                      <a:solidFill>
                        <a:srgbClr val="06060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35231" y="365183"/>
            <a:ext cx="3765550" cy="277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b="1" spc="30" dirty="0">
                <a:latin typeface="Times New Roman"/>
                <a:cs typeface="Times New Roman"/>
              </a:rPr>
              <a:t>Insert </a:t>
            </a:r>
            <a:r>
              <a:rPr sz="1650" b="1" spc="45" dirty="0">
                <a:latin typeface="Times New Roman"/>
                <a:cs typeface="Times New Roman"/>
              </a:rPr>
              <a:t>Data </a:t>
            </a:r>
            <a:r>
              <a:rPr sz="1650" b="1" spc="65" dirty="0">
                <a:latin typeface="Times New Roman"/>
                <a:cs typeface="Times New Roman"/>
              </a:rPr>
              <a:t>into </a:t>
            </a:r>
            <a:r>
              <a:rPr sz="1650" b="1" spc="35" dirty="0">
                <a:latin typeface="Times New Roman"/>
                <a:cs typeface="Times New Roman"/>
              </a:rPr>
              <a:t>Client_master_21</a:t>
            </a:r>
            <a:r>
              <a:rPr sz="1650" b="1" spc="-204" dirty="0">
                <a:latin typeface="Times New Roman"/>
                <a:cs typeface="Times New Roman"/>
              </a:rPr>
              <a:t> </a:t>
            </a:r>
            <a:r>
              <a:rPr sz="1650" b="1" spc="55" dirty="0">
                <a:latin typeface="Times New Roman"/>
                <a:cs typeface="Times New Roman"/>
              </a:rPr>
              <a:t>table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35231" y="3244879"/>
            <a:ext cx="1010285" cy="277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b="1" spc="90" dirty="0">
                <a:latin typeface="Times New Roman"/>
                <a:cs typeface="Times New Roman"/>
              </a:rPr>
              <a:t>Sql</a:t>
            </a:r>
            <a:r>
              <a:rPr sz="1650" b="1" spc="-75" dirty="0">
                <a:latin typeface="Times New Roman"/>
                <a:cs typeface="Times New Roman"/>
              </a:rPr>
              <a:t> </a:t>
            </a:r>
            <a:r>
              <a:rPr sz="1650" b="1" spc="55" dirty="0">
                <a:latin typeface="Times New Roman"/>
                <a:cs typeface="Times New Roman"/>
              </a:rPr>
              <a:t>Query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35231" y="5094749"/>
            <a:ext cx="3916679" cy="277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b="1" spc="30" dirty="0">
                <a:latin typeface="Times New Roman"/>
                <a:cs typeface="Times New Roman"/>
              </a:rPr>
              <a:t>Insert </a:t>
            </a:r>
            <a:r>
              <a:rPr sz="1650" b="1" spc="45" dirty="0">
                <a:latin typeface="Times New Roman"/>
                <a:cs typeface="Times New Roman"/>
              </a:rPr>
              <a:t>Data </a:t>
            </a:r>
            <a:r>
              <a:rPr sz="1650" b="1" spc="65" dirty="0">
                <a:latin typeface="Times New Roman"/>
                <a:cs typeface="Times New Roman"/>
              </a:rPr>
              <a:t>into </a:t>
            </a:r>
            <a:r>
              <a:rPr sz="1650" b="1" spc="20" dirty="0">
                <a:latin typeface="Times New Roman"/>
                <a:cs typeface="Times New Roman"/>
              </a:rPr>
              <a:t>Product_master_21</a:t>
            </a:r>
            <a:r>
              <a:rPr sz="1650" b="1" spc="-165" dirty="0">
                <a:latin typeface="Times New Roman"/>
                <a:cs typeface="Times New Roman"/>
              </a:rPr>
              <a:t> </a:t>
            </a:r>
            <a:r>
              <a:rPr sz="1650" b="1" spc="55" dirty="0">
                <a:latin typeface="Times New Roman"/>
                <a:cs typeface="Times New Roman"/>
              </a:rPr>
              <a:t>table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35231" y="7802806"/>
            <a:ext cx="1009650" cy="277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b="1" spc="25" dirty="0">
                <a:latin typeface="Times New Roman"/>
                <a:cs typeface="Times New Roman"/>
              </a:rPr>
              <a:t>SQL</a:t>
            </a:r>
            <a:r>
              <a:rPr sz="1650" b="1" spc="-75" dirty="0">
                <a:latin typeface="Times New Roman"/>
                <a:cs typeface="Times New Roman"/>
              </a:rPr>
              <a:t> </a:t>
            </a:r>
            <a:r>
              <a:rPr sz="1650" b="1" spc="70" dirty="0">
                <a:latin typeface="Times New Roman"/>
                <a:cs typeface="Times New Roman"/>
              </a:rPr>
              <a:t>Code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35231" y="9481039"/>
            <a:ext cx="4091940" cy="277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b="1" spc="30" dirty="0">
                <a:latin typeface="Times New Roman"/>
                <a:cs typeface="Times New Roman"/>
              </a:rPr>
              <a:t>Insert </a:t>
            </a:r>
            <a:r>
              <a:rPr sz="1650" b="1" spc="45" dirty="0">
                <a:latin typeface="Times New Roman"/>
                <a:cs typeface="Times New Roman"/>
              </a:rPr>
              <a:t>Data </a:t>
            </a:r>
            <a:r>
              <a:rPr sz="1650" b="1" spc="65" dirty="0">
                <a:latin typeface="Times New Roman"/>
                <a:cs typeface="Times New Roman"/>
              </a:rPr>
              <a:t>into </a:t>
            </a:r>
            <a:r>
              <a:rPr sz="1650" b="1" spc="40" dirty="0">
                <a:latin typeface="Times New Roman"/>
                <a:cs typeface="Times New Roman"/>
              </a:rPr>
              <a:t>Salesman_master_21</a:t>
            </a:r>
            <a:r>
              <a:rPr sz="1650" b="1" spc="-180" dirty="0">
                <a:latin typeface="Times New Roman"/>
                <a:cs typeface="Times New Roman"/>
              </a:rPr>
              <a:t> </a:t>
            </a:r>
            <a:r>
              <a:rPr sz="1650" b="1" spc="55" dirty="0">
                <a:latin typeface="Times New Roman"/>
                <a:cs typeface="Times New Roman"/>
              </a:rPr>
              <a:t>table</a:t>
            </a:r>
            <a:endParaRPr sz="1650">
              <a:latin typeface="Times New Roman"/>
              <a:cs typeface="Times New Roman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247931" y="702039"/>
            <a:ext cx="5530850" cy="2307590"/>
            <a:chOff x="1247931" y="702039"/>
            <a:chExt cx="5530850" cy="2307590"/>
          </a:xfrm>
        </p:grpSpPr>
        <p:sp>
          <p:nvSpPr>
            <p:cNvPr id="8" name="object 8"/>
            <p:cNvSpPr/>
            <p:nvPr/>
          </p:nvSpPr>
          <p:spPr>
            <a:xfrm>
              <a:off x="1252698" y="706807"/>
              <a:ext cx="5521325" cy="2298065"/>
            </a:xfrm>
            <a:custGeom>
              <a:avLst/>
              <a:gdLst/>
              <a:ahLst/>
              <a:cxnLst/>
              <a:rect l="l" t="t" r="r" b="b"/>
              <a:pathLst>
                <a:path w="5521325" h="2298065">
                  <a:moveTo>
                    <a:pt x="0" y="2264660"/>
                  </a:moveTo>
                  <a:lnTo>
                    <a:pt x="0" y="33373"/>
                  </a:lnTo>
                  <a:lnTo>
                    <a:pt x="610" y="26715"/>
                  </a:lnTo>
                  <a:lnTo>
                    <a:pt x="33373" y="0"/>
                  </a:lnTo>
                  <a:lnTo>
                    <a:pt x="5487630" y="0"/>
                  </a:lnTo>
                  <a:lnTo>
                    <a:pt x="5520393" y="26715"/>
                  </a:lnTo>
                  <a:lnTo>
                    <a:pt x="5521004" y="33373"/>
                  </a:lnTo>
                  <a:lnTo>
                    <a:pt x="5521004" y="2264660"/>
                  </a:lnTo>
                  <a:lnTo>
                    <a:pt x="5494286" y="2297423"/>
                  </a:lnTo>
                  <a:lnTo>
                    <a:pt x="5487630" y="2298034"/>
                  </a:lnTo>
                  <a:lnTo>
                    <a:pt x="33373" y="2298034"/>
                  </a:lnTo>
                  <a:lnTo>
                    <a:pt x="610" y="2271317"/>
                  </a:lnTo>
                  <a:lnTo>
                    <a:pt x="0" y="2264660"/>
                  </a:lnTo>
                  <a:close/>
                </a:path>
              </a:pathLst>
            </a:custGeom>
            <a:ln w="9535">
              <a:solidFill>
                <a:srgbClr val="CCC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257466" y="2952394"/>
              <a:ext cx="5511800" cy="48260"/>
            </a:xfrm>
            <a:custGeom>
              <a:avLst/>
              <a:gdLst/>
              <a:ahLst/>
              <a:cxnLst/>
              <a:rect l="l" t="t" r="r" b="b"/>
              <a:pathLst>
                <a:path w="5511800" h="48260">
                  <a:moveTo>
                    <a:pt x="5511469" y="47676"/>
                  </a:moveTo>
                  <a:lnTo>
                    <a:pt x="0" y="47676"/>
                  </a:lnTo>
                  <a:lnTo>
                    <a:pt x="0" y="0"/>
                  </a:lnTo>
                  <a:lnTo>
                    <a:pt x="5511469" y="0"/>
                  </a:lnTo>
                  <a:lnTo>
                    <a:pt x="5511469" y="47676"/>
                  </a:lnTo>
                  <a:close/>
                </a:path>
              </a:pathLst>
            </a:custGeom>
            <a:solidFill>
              <a:srgbClr val="000000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257466" y="2952397"/>
              <a:ext cx="5330825" cy="48260"/>
            </a:xfrm>
            <a:custGeom>
              <a:avLst/>
              <a:gdLst/>
              <a:ahLst/>
              <a:cxnLst/>
              <a:rect l="l" t="t" r="r" b="b"/>
              <a:pathLst>
                <a:path w="5330825" h="48260">
                  <a:moveTo>
                    <a:pt x="5330296" y="47677"/>
                  </a:moveTo>
                  <a:lnTo>
                    <a:pt x="0" y="47677"/>
                  </a:lnTo>
                  <a:lnTo>
                    <a:pt x="0" y="0"/>
                  </a:lnTo>
                  <a:lnTo>
                    <a:pt x="5330296" y="0"/>
                  </a:lnTo>
                  <a:lnTo>
                    <a:pt x="5330296" y="47677"/>
                  </a:lnTo>
                  <a:close/>
                </a:path>
              </a:pathLst>
            </a:custGeom>
            <a:solidFill>
              <a:srgbClr val="DADA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257466" y="2952394"/>
              <a:ext cx="5330825" cy="48260"/>
            </a:xfrm>
            <a:custGeom>
              <a:avLst/>
              <a:gdLst/>
              <a:ahLst/>
              <a:cxnLst/>
              <a:rect l="l" t="t" r="r" b="b"/>
              <a:pathLst>
                <a:path w="5330825" h="48260">
                  <a:moveTo>
                    <a:pt x="5330291" y="47676"/>
                  </a:moveTo>
                  <a:lnTo>
                    <a:pt x="0" y="47676"/>
                  </a:lnTo>
                  <a:lnTo>
                    <a:pt x="0" y="0"/>
                  </a:lnTo>
                  <a:lnTo>
                    <a:pt x="5330291" y="0"/>
                  </a:lnTo>
                  <a:lnTo>
                    <a:pt x="5330291" y="47676"/>
                  </a:lnTo>
                  <a:close/>
                </a:path>
              </a:pathLst>
            </a:custGeom>
            <a:solidFill>
              <a:srgbClr val="060606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2698434" y="771344"/>
            <a:ext cx="4143375" cy="368935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148590">
              <a:lnSpc>
                <a:spcPct val="100000"/>
              </a:lnSpc>
              <a:spcBef>
                <a:spcPts val="305"/>
              </a:spcBef>
              <a:tabLst>
                <a:tab pos="1199515" algn="l"/>
                <a:tab pos="2085339" algn="l"/>
                <a:tab pos="3312160" algn="l"/>
                <a:tab pos="4130040" algn="l"/>
              </a:tabLst>
            </a:pPr>
            <a:r>
              <a:rPr sz="950" u="dash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950" spc="70" dirty="0">
                <a:latin typeface="Times New Roman"/>
                <a:cs typeface="Times New Roman"/>
              </a:rPr>
              <a:t> </a:t>
            </a:r>
            <a:r>
              <a:rPr sz="950" spc="285" dirty="0">
                <a:latin typeface="Arial"/>
                <a:cs typeface="Arial"/>
              </a:rPr>
              <a:t>|</a:t>
            </a:r>
            <a:r>
              <a:rPr sz="950" u="dash" spc="28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	</a:t>
            </a:r>
            <a:r>
              <a:rPr sz="950" spc="285" dirty="0">
                <a:latin typeface="Arial"/>
                <a:cs typeface="Arial"/>
              </a:rPr>
              <a:t>|</a:t>
            </a:r>
            <a:r>
              <a:rPr sz="950" u="dash" spc="28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	</a:t>
            </a:r>
            <a:r>
              <a:rPr sz="950" spc="285" dirty="0">
                <a:latin typeface="Arial"/>
                <a:cs typeface="Arial"/>
              </a:rPr>
              <a:t>| 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950" u="dash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950" u="dash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endParaRPr sz="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10"/>
              </a:spcBef>
              <a:tabLst>
                <a:tab pos="353060" algn="l"/>
                <a:tab pos="2125345" algn="l"/>
                <a:tab pos="2465705" algn="l"/>
              </a:tabLst>
            </a:pPr>
            <a:r>
              <a:rPr sz="950" spc="285" dirty="0">
                <a:latin typeface="Arial"/>
                <a:cs typeface="Arial"/>
              </a:rPr>
              <a:t>|	</a:t>
            </a:r>
            <a:r>
              <a:rPr sz="950" spc="-85" dirty="0">
                <a:latin typeface="Arial"/>
                <a:cs typeface="Arial"/>
              </a:rPr>
              <a:t>PINCODE  </a:t>
            </a:r>
            <a:r>
              <a:rPr sz="950" spc="-75" dirty="0">
                <a:latin typeface="Arial"/>
                <a:cs typeface="Arial"/>
              </a:rPr>
              <a:t> </a:t>
            </a:r>
            <a:r>
              <a:rPr sz="950" spc="285" dirty="0">
                <a:latin typeface="Arial"/>
                <a:cs typeface="Arial"/>
              </a:rPr>
              <a:t>| </a:t>
            </a:r>
            <a:r>
              <a:rPr sz="950" spc="-80" dirty="0">
                <a:latin typeface="Arial"/>
                <a:cs typeface="Arial"/>
              </a:rPr>
              <a:t>STATE	</a:t>
            </a:r>
            <a:r>
              <a:rPr sz="950" spc="285" dirty="0">
                <a:latin typeface="Arial"/>
                <a:cs typeface="Arial"/>
              </a:rPr>
              <a:t>|	</a:t>
            </a:r>
            <a:r>
              <a:rPr sz="950" spc="-85" dirty="0">
                <a:latin typeface="Arial"/>
                <a:cs typeface="Arial"/>
              </a:rPr>
              <a:t>BAL_DUE</a:t>
            </a:r>
            <a:endParaRPr sz="9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335353" y="771344"/>
            <a:ext cx="1349375" cy="540385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5"/>
              </a:spcBef>
              <a:tabLst>
                <a:tab pos="449580" algn="l"/>
                <a:tab pos="1336040" algn="l"/>
              </a:tabLst>
            </a:pPr>
            <a:r>
              <a:rPr sz="950" u="dash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950" spc="70" dirty="0">
                <a:latin typeface="Times New Roman"/>
                <a:cs typeface="Times New Roman"/>
              </a:rPr>
              <a:t> </a:t>
            </a:r>
            <a:r>
              <a:rPr sz="950" spc="285" dirty="0">
                <a:latin typeface="Arial"/>
                <a:cs typeface="Arial"/>
              </a:rPr>
              <a:t>| 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950" u="dash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950" u="dash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endParaRPr sz="950">
              <a:latin typeface="Times New Roman"/>
              <a:cs typeface="Times New Roman"/>
            </a:endParaRPr>
          </a:p>
          <a:p>
            <a:pPr marL="148590">
              <a:lnSpc>
                <a:spcPct val="100000"/>
              </a:lnSpc>
              <a:spcBef>
                <a:spcPts val="210"/>
              </a:spcBef>
            </a:pPr>
            <a:r>
              <a:rPr sz="950" spc="-30" dirty="0">
                <a:latin typeface="Arial"/>
                <a:cs typeface="Arial"/>
              </a:rPr>
              <a:t>CLIENT </a:t>
            </a:r>
            <a:r>
              <a:rPr sz="950" spc="285" dirty="0">
                <a:latin typeface="Arial"/>
                <a:cs typeface="Arial"/>
              </a:rPr>
              <a:t>|</a:t>
            </a:r>
            <a:r>
              <a:rPr sz="950" spc="310" dirty="0">
                <a:latin typeface="Arial"/>
                <a:cs typeface="Arial"/>
              </a:rPr>
              <a:t> </a:t>
            </a:r>
            <a:r>
              <a:rPr sz="950" spc="-150" dirty="0">
                <a:latin typeface="Arial"/>
                <a:cs typeface="Arial"/>
              </a:rPr>
              <a:t>NAME</a:t>
            </a:r>
            <a:endParaRPr sz="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  <a:tabLst>
                <a:tab pos="449580" algn="l"/>
                <a:tab pos="1336040" algn="l"/>
              </a:tabLst>
            </a:pPr>
            <a:r>
              <a:rPr sz="950" u="dash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950" spc="70" dirty="0">
                <a:latin typeface="Times New Roman"/>
                <a:cs typeface="Times New Roman"/>
              </a:rPr>
              <a:t> </a:t>
            </a:r>
            <a:r>
              <a:rPr sz="950" spc="285" dirty="0">
                <a:latin typeface="Arial"/>
                <a:cs typeface="Arial"/>
              </a:rPr>
              <a:t>| 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950" u="dash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950" u="dash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834742" y="1137503"/>
            <a:ext cx="4007485" cy="1746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1062990" algn="l"/>
                <a:tab pos="1949450" algn="l"/>
                <a:tab pos="3176270" algn="l"/>
                <a:tab pos="3994150" algn="l"/>
              </a:tabLst>
            </a:pPr>
            <a:r>
              <a:rPr sz="950" u="dash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950" spc="70" dirty="0">
                <a:latin typeface="Times New Roman"/>
                <a:cs typeface="Times New Roman"/>
              </a:rPr>
              <a:t> </a:t>
            </a:r>
            <a:r>
              <a:rPr sz="950" spc="285" dirty="0">
                <a:latin typeface="Arial"/>
                <a:cs typeface="Arial"/>
              </a:rPr>
              <a:t>|</a:t>
            </a:r>
            <a:r>
              <a:rPr sz="950" u="dash" spc="28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	</a:t>
            </a:r>
            <a:r>
              <a:rPr sz="950" spc="285" dirty="0">
                <a:latin typeface="Arial"/>
                <a:cs typeface="Arial"/>
              </a:rPr>
              <a:t>|</a:t>
            </a:r>
            <a:r>
              <a:rPr sz="950" u="dash" spc="28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	</a:t>
            </a:r>
            <a:r>
              <a:rPr sz="950" spc="285" dirty="0">
                <a:latin typeface="Arial"/>
                <a:cs typeface="Arial"/>
              </a:rPr>
              <a:t>| 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950" u="dash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950" u="dash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335353" y="1286256"/>
            <a:ext cx="2002155" cy="368935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5"/>
              </a:spcBef>
            </a:pPr>
            <a:r>
              <a:rPr sz="950" spc="-20" dirty="0">
                <a:latin typeface="Arial"/>
                <a:cs typeface="Arial"/>
              </a:rPr>
              <a:t>C00001 </a:t>
            </a:r>
            <a:r>
              <a:rPr sz="950" spc="285" dirty="0">
                <a:latin typeface="Arial"/>
                <a:cs typeface="Arial"/>
              </a:rPr>
              <a:t>| </a:t>
            </a:r>
            <a:r>
              <a:rPr sz="950" spc="60" dirty="0">
                <a:latin typeface="Arial"/>
                <a:cs typeface="Arial"/>
              </a:rPr>
              <a:t>Amit </a:t>
            </a:r>
            <a:r>
              <a:rPr sz="950" spc="-70" dirty="0">
                <a:latin typeface="Arial"/>
                <a:cs typeface="Arial"/>
              </a:rPr>
              <a:t>Saman </a:t>
            </a:r>
            <a:r>
              <a:rPr sz="950" spc="285" dirty="0">
                <a:latin typeface="Arial"/>
                <a:cs typeface="Arial"/>
              </a:rPr>
              <a:t>|</a:t>
            </a:r>
            <a:r>
              <a:rPr sz="950" spc="110" dirty="0">
                <a:latin typeface="Arial"/>
                <a:cs typeface="Arial"/>
              </a:rPr>
              <a:t> </a:t>
            </a:r>
            <a:r>
              <a:rPr sz="950" spc="80" dirty="0">
                <a:latin typeface="Arial"/>
                <a:cs typeface="Arial"/>
              </a:rPr>
              <a:t>Kolkata</a:t>
            </a:r>
            <a:endParaRPr sz="950">
              <a:latin typeface="Arial"/>
              <a:cs typeface="Arial"/>
            </a:endParaRPr>
          </a:p>
          <a:p>
            <a:pPr marL="489584">
              <a:lnSpc>
                <a:spcPct val="100000"/>
              </a:lnSpc>
              <a:spcBef>
                <a:spcPts val="210"/>
              </a:spcBef>
              <a:tabLst>
                <a:tab pos="1375410" algn="l"/>
              </a:tabLst>
            </a:pPr>
            <a:r>
              <a:rPr sz="950" spc="285" dirty="0">
                <a:latin typeface="Arial"/>
                <a:cs typeface="Arial"/>
              </a:rPr>
              <a:t>|</a:t>
            </a:r>
            <a:r>
              <a:rPr sz="950" spc="270" dirty="0">
                <a:latin typeface="Arial"/>
                <a:cs typeface="Arial"/>
              </a:rPr>
              <a:t> </a:t>
            </a:r>
            <a:r>
              <a:rPr sz="950" spc="140" dirty="0">
                <a:latin typeface="Arial"/>
                <a:cs typeface="Arial"/>
              </a:rPr>
              <a:t>ta	</a:t>
            </a:r>
            <a:r>
              <a:rPr sz="950" spc="285" dirty="0">
                <a:latin typeface="Arial"/>
                <a:cs typeface="Arial"/>
              </a:rPr>
              <a:t>|</a:t>
            </a:r>
            <a:endParaRPr sz="95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925206" y="1286256"/>
            <a:ext cx="93980" cy="368935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5"/>
              </a:spcBef>
            </a:pPr>
            <a:r>
              <a:rPr sz="950" spc="285" dirty="0">
                <a:latin typeface="Arial"/>
                <a:cs typeface="Arial"/>
              </a:rPr>
              <a:t>|</a:t>
            </a:r>
            <a:endParaRPr sz="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sz="950" spc="285" dirty="0">
                <a:latin typeface="Arial"/>
                <a:cs typeface="Arial"/>
              </a:rPr>
              <a:t>|</a:t>
            </a:r>
            <a:endParaRPr sz="95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334131" y="1286256"/>
            <a:ext cx="1047750" cy="368935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5"/>
              </a:spcBef>
            </a:pPr>
            <a:r>
              <a:rPr sz="950" spc="5" dirty="0">
                <a:latin typeface="Arial"/>
                <a:cs typeface="Arial"/>
              </a:rPr>
              <a:t>700001 </a:t>
            </a:r>
            <a:r>
              <a:rPr sz="950" spc="285" dirty="0">
                <a:latin typeface="Arial"/>
                <a:cs typeface="Arial"/>
              </a:rPr>
              <a:t>|</a:t>
            </a:r>
            <a:r>
              <a:rPr sz="950" spc="225" dirty="0">
                <a:latin typeface="Arial"/>
                <a:cs typeface="Arial"/>
              </a:rPr>
              <a:t> </a:t>
            </a:r>
            <a:r>
              <a:rPr sz="950" spc="-5" dirty="0">
                <a:latin typeface="Arial"/>
                <a:cs typeface="Arial"/>
              </a:rPr>
              <a:t>West</a:t>
            </a:r>
            <a:endParaRPr sz="950">
              <a:latin typeface="Arial"/>
              <a:cs typeface="Arial"/>
            </a:endParaRPr>
          </a:p>
          <a:p>
            <a:pPr marL="489584">
              <a:lnSpc>
                <a:spcPct val="100000"/>
              </a:lnSpc>
              <a:spcBef>
                <a:spcPts val="210"/>
              </a:spcBef>
            </a:pPr>
            <a:r>
              <a:rPr sz="950" spc="285" dirty="0">
                <a:latin typeface="Arial"/>
                <a:cs typeface="Arial"/>
              </a:rPr>
              <a:t>|</a:t>
            </a:r>
            <a:r>
              <a:rPr sz="950" spc="204" dirty="0">
                <a:latin typeface="Arial"/>
                <a:cs typeface="Arial"/>
              </a:rPr>
              <a:t> </a:t>
            </a:r>
            <a:r>
              <a:rPr sz="950" spc="40" dirty="0">
                <a:latin typeface="Arial"/>
                <a:cs typeface="Arial"/>
              </a:rPr>
              <a:t>Bengal</a:t>
            </a:r>
            <a:endParaRPr sz="95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037982" y="1286256"/>
            <a:ext cx="775335" cy="368935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5"/>
              </a:spcBef>
              <a:tabLst>
                <a:tab pos="353060" algn="l"/>
              </a:tabLst>
            </a:pPr>
            <a:r>
              <a:rPr sz="950" spc="285" dirty="0">
                <a:latin typeface="Arial"/>
                <a:cs typeface="Arial"/>
              </a:rPr>
              <a:t>|	</a:t>
            </a:r>
            <a:r>
              <a:rPr sz="950" spc="5" dirty="0">
                <a:latin typeface="Arial"/>
                <a:cs typeface="Arial"/>
              </a:rPr>
              <a:t>15000</a:t>
            </a:r>
            <a:r>
              <a:rPr sz="950" spc="270" dirty="0">
                <a:latin typeface="Arial"/>
                <a:cs typeface="Arial"/>
              </a:rPr>
              <a:t>.</a:t>
            </a:r>
            <a:endParaRPr sz="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sz="950" spc="285" dirty="0">
                <a:latin typeface="Arial"/>
                <a:cs typeface="Arial"/>
              </a:rPr>
              <a:t>|</a:t>
            </a:r>
            <a:endParaRPr sz="95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335353" y="1801169"/>
            <a:ext cx="1934210" cy="3689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8600"/>
              </a:lnSpc>
              <a:spcBef>
                <a:spcPts val="95"/>
              </a:spcBef>
              <a:tabLst>
                <a:tab pos="1375410" algn="l"/>
              </a:tabLst>
            </a:pPr>
            <a:r>
              <a:rPr sz="950" spc="-20" dirty="0">
                <a:latin typeface="Arial"/>
                <a:cs typeface="Arial"/>
              </a:rPr>
              <a:t>C00002  </a:t>
            </a:r>
            <a:r>
              <a:rPr sz="950" spc="285" dirty="0">
                <a:latin typeface="Arial"/>
                <a:cs typeface="Arial"/>
              </a:rPr>
              <a:t>|</a:t>
            </a:r>
            <a:r>
              <a:rPr sz="950" spc="335" dirty="0">
                <a:latin typeface="Arial"/>
                <a:cs typeface="Arial"/>
              </a:rPr>
              <a:t> </a:t>
            </a:r>
            <a:r>
              <a:rPr sz="950" spc="5" dirty="0">
                <a:latin typeface="Arial"/>
                <a:cs typeface="Arial"/>
              </a:rPr>
              <a:t>Tapos </a:t>
            </a:r>
            <a:r>
              <a:rPr sz="950" spc="10" dirty="0">
                <a:latin typeface="Arial"/>
                <a:cs typeface="Arial"/>
              </a:rPr>
              <a:t> </a:t>
            </a:r>
            <a:r>
              <a:rPr sz="950" spc="-30" dirty="0">
                <a:latin typeface="Arial"/>
                <a:cs typeface="Arial"/>
              </a:rPr>
              <a:t>Das	</a:t>
            </a:r>
            <a:r>
              <a:rPr sz="950" spc="285" dirty="0">
                <a:latin typeface="Arial"/>
                <a:cs typeface="Arial"/>
              </a:rPr>
              <a:t>|</a:t>
            </a:r>
            <a:r>
              <a:rPr sz="950" spc="200" dirty="0">
                <a:latin typeface="Arial"/>
                <a:cs typeface="Arial"/>
              </a:rPr>
              <a:t> </a:t>
            </a:r>
            <a:r>
              <a:rPr sz="950" spc="-30" dirty="0">
                <a:latin typeface="Arial"/>
                <a:cs typeface="Arial"/>
              </a:rPr>
              <a:t>Mumbai  </a:t>
            </a:r>
            <a:r>
              <a:rPr sz="950" spc="-20" dirty="0">
                <a:latin typeface="Arial"/>
                <a:cs typeface="Arial"/>
              </a:rPr>
              <a:t>C00003 </a:t>
            </a:r>
            <a:r>
              <a:rPr sz="950" spc="285" dirty="0">
                <a:latin typeface="Arial"/>
                <a:cs typeface="Arial"/>
              </a:rPr>
              <a:t>| </a:t>
            </a:r>
            <a:r>
              <a:rPr sz="950" spc="-20" dirty="0">
                <a:latin typeface="Arial"/>
                <a:cs typeface="Arial"/>
              </a:rPr>
              <a:t>Anup </a:t>
            </a:r>
            <a:r>
              <a:rPr sz="950" spc="135" dirty="0">
                <a:latin typeface="Arial"/>
                <a:cs typeface="Arial"/>
              </a:rPr>
              <a:t>Maiti </a:t>
            </a:r>
            <a:r>
              <a:rPr sz="950" spc="285" dirty="0">
                <a:latin typeface="Arial"/>
                <a:cs typeface="Arial"/>
              </a:rPr>
              <a:t>|</a:t>
            </a:r>
            <a:r>
              <a:rPr sz="950" spc="430" dirty="0">
                <a:latin typeface="Arial"/>
                <a:cs typeface="Arial"/>
              </a:rPr>
              <a:t> </a:t>
            </a:r>
            <a:r>
              <a:rPr sz="950" spc="-30" dirty="0">
                <a:latin typeface="Arial"/>
                <a:cs typeface="Arial"/>
              </a:rPr>
              <a:t>Mumbai</a:t>
            </a:r>
            <a:endParaRPr sz="95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583215" y="1995690"/>
            <a:ext cx="229870" cy="1746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50" spc="5" dirty="0">
                <a:latin typeface="Arial"/>
                <a:cs typeface="Arial"/>
              </a:rPr>
              <a:t>500</a:t>
            </a:r>
            <a:endParaRPr sz="95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583215" y="2338965"/>
            <a:ext cx="229870" cy="1746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50" spc="5" dirty="0">
                <a:latin typeface="Arial"/>
                <a:cs typeface="Arial"/>
              </a:rPr>
              <a:t>200</a:t>
            </a:r>
            <a:endParaRPr sz="95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698434" y="2144443"/>
            <a:ext cx="638810" cy="540385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5"/>
              </a:spcBef>
            </a:pPr>
            <a:r>
              <a:rPr sz="950" spc="285" dirty="0">
                <a:latin typeface="Arial"/>
                <a:cs typeface="Arial"/>
              </a:rPr>
              <a:t>|</a:t>
            </a:r>
            <a:r>
              <a:rPr sz="950" spc="180" dirty="0">
                <a:latin typeface="Arial"/>
                <a:cs typeface="Arial"/>
              </a:rPr>
              <a:t> </a:t>
            </a:r>
            <a:r>
              <a:rPr sz="950" spc="30" dirty="0">
                <a:latin typeface="Arial"/>
                <a:cs typeface="Arial"/>
              </a:rPr>
              <a:t>Chennai</a:t>
            </a:r>
            <a:endParaRPr sz="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sz="950" spc="285" dirty="0">
                <a:latin typeface="Arial"/>
                <a:cs typeface="Arial"/>
              </a:rPr>
              <a:t>|</a:t>
            </a:r>
            <a:r>
              <a:rPr sz="950" spc="200" dirty="0">
                <a:latin typeface="Arial"/>
                <a:cs typeface="Arial"/>
              </a:rPr>
              <a:t> </a:t>
            </a:r>
            <a:r>
              <a:rPr sz="950" spc="80" dirty="0">
                <a:latin typeface="Arial"/>
                <a:cs typeface="Arial"/>
              </a:rPr>
              <a:t>Kolkata</a:t>
            </a:r>
            <a:endParaRPr sz="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950" spc="285" dirty="0">
                <a:latin typeface="Arial"/>
                <a:cs typeface="Arial"/>
              </a:rPr>
              <a:t>|</a:t>
            </a:r>
            <a:r>
              <a:rPr sz="950" spc="245" dirty="0">
                <a:latin typeface="Arial"/>
                <a:cs typeface="Arial"/>
              </a:rPr>
              <a:t> </a:t>
            </a:r>
            <a:r>
              <a:rPr sz="950" spc="100" dirty="0">
                <a:latin typeface="Arial"/>
                <a:cs typeface="Arial"/>
              </a:rPr>
              <a:t>Delhi</a:t>
            </a:r>
            <a:endParaRPr sz="95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925207" y="1801169"/>
            <a:ext cx="93980" cy="883919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5"/>
              </a:spcBef>
            </a:pPr>
            <a:r>
              <a:rPr sz="950" spc="285" dirty="0">
                <a:latin typeface="Arial"/>
                <a:cs typeface="Arial"/>
              </a:rPr>
              <a:t>|</a:t>
            </a:r>
            <a:endParaRPr sz="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sz="950" spc="285" dirty="0">
                <a:latin typeface="Arial"/>
                <a:cs typeface="Arial"/>
              </a:rPr>
              <a:t>|</a:t>
            </a:r>
            <a:endParaRPr sz="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950" spc="285" dirty="0">
                <a:latin typeface="Arial"/>
                <a:cs typeface="Arial"/>
              </a:rPr>
              <a:t>|</a:t>
            </a:r>
            <a:endParaRPr sz="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sz="950" spc="285" dirty="0">
                <a:latin typeface="Arial"/>
                <a:cs typeface="Arial"/>
              </a:rPr>
              <a:t>|</a:t>
            </a:r>
            <a:endParaRPr sz="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sz="950" spc="285" dirty="0">
                <a:latin typeface="Arial"/>
                <a:cs typeface="Arial"/>
              </a:rPr>
              <a:t>|</a:t>
            </a:r>
            <a:endParaRPr sz="95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334131" y="1801169"/>
            <a:ext cx="1388745" cy="883919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5"/>
              </a:spcBef>
            </a:pPr>
            <a:r>
              <a:rPr sz="950" spc="5" dirty="0">
                <a:latin typeface="Arial"/>
                <a:cs typeface="Arial"/>
              </a:rPr>
              <a:t>400012 </a:t>
            </a:r>
            <a:r>
              <a:rPr sz="950" spc="285" dirty="0">
                <a:latin typeface="Arial"/>
                <a:cs typeface="Arial"/>
              </a:rPr>
              <a:t>|</a:t>
            </a:r>
            <a:r>
              <a:rPr sz="950" spc="210" dirty="0">
                <a:latin typeface="Arial"/>
                <a:cs typeface="Arial"/>
              </a:rPr>
              <a:t> </a:t>
            </a:r>
            <a:r>
              <a:rPr sz="950" spc="50" dirty="0">
                <a:latin typeface="Arial"/>
                <a:cs typeface="Arial"/>
              </a:rPr>
              <a:t>Maharashtra</a:t>
            </a:r>
            <a:endParaRPr sz="950">
              <a:latin typeface="Arial"/>
              <a:cs typeface="Arial"/>
            </a:endParaRPr>
          </a:p>
          <a:p>
            <a:pPr marL="12700" marR="5080">
              <a:lnSpc>
                <a:spcPct val="118600"/>
              </a:lnSpc>
            </a:pPr>
            <a:r>
              <a:rPr sz="950" spc="5" dirty="0">
                <a:latin typeface="Arial"/>
                <a:cs typeface="Arial"/>
              </a:rPr>
              <a:t>400014 </a:t>
            </a:r>
            <a:r>
              <a:rPr sz="950" spc="285" dirty="0">
                <a:latin typeface="Arial"/>
                <a:cs typeface="Arial"/>
              </a:rPr>
              <a:t>| </a:t>
            </a:r>
            <a:r>
              <a:rPr sz="950" spc="50" dirty="0">
                <a:latin typeface="Arial"/>
                <a:cs typeface="Arial"/>
              </a:rPr>
              <a:t>Maharashtra  </a:t>
            </a:r>
            <a:r>
              <a:rPr sz="950" spc="5" dirty="0">
                <a:latin typeface="Arial"/>
                <a:cs typeface="Arial"/>
              </a:rPr>
              <a:t>600018 </a:t>
            </a:r>
            <a:r>
              <a:rPr sz="950" spc="285" dirty="0">
                <a:latin typeface="Arial"/>
                <a:cs typeface="Arial"/>
              </a:rPr>
              <a:t>| </a:t>
            </a:r>
            <a:r>
              <a:rPr sz="950" spc="70" dirty="0">
                <a:latin typeface="Arial"/>
                <a:cs typeface="Arial"/>
              </a:rPr>
              <a:t>Tamil </a:t>
            </a:r>
            <a:r>
              <a:rPr sz="950" spc="-35" dirty="0">
                <a:latin typeface="Arial"/>
                <a:cs typeface="Arial"/>
              </a:rPr>
              <a:t>Nadu  </a:t>
            </a:r>
            <a:r>
              <a:rPr sz="950" spc="5" dirty="0">
                <a:latin typeface="Arial"/>
                <a:cs typeface="Arial"/>
              </a:rPr>
              <a:t>700017 </a:t>
            </a:r>
            <a:r>
              <a:rPr sz="950" spc="285" dirty="0">
                <a:latin typeface="Arial"/>
                <a:cs typeface="Arial"/>
              </a:rPr>
              <a:t>| </a:t>
            </a:r>
            <a:r>
              <a:rPr sz="950" spc="-5" dirty="0">
                <a:latin typeface="Arial"/>
                <a:cs typeface="Arial"/>
              </a:rPr>
              <a:t>West </a:t>
            </a:r>
            <a:r>
              <a:rPr sz="950" spc="40" dirty="0">
                <a:latin typeface="Arial"/>
                <a:cs typeface="Arial"/>
              </a:rPr>
              <a:t>Bengal  </a:t>
            </a:r>
            <a:r>
              <a:rPr sz="950" spc="5" dirty="0">
                <a:latin typeface="Arial"/>
                <a:cs typeface="Arial"/>
              </a:rPr>
              <a:t>700024 </a:t>
            </a:r>
            <a:r>
              <a:rPr sz="950" spc="285" dirty="0">
                <a:latin typeface="Arial"/>
                <a:cs typeface="Arial"/>
              </a:rPr>
              <a:t>|</a:t>
            </a:r>
            <a:r>
              <a:rPr sz="950" spc="245" dirty="0">
                <a:latin typeface="Arial"/>
                <a:cs typeface="Arial"/>
              </a:rPr>
              <a:t> </a:t>
            </a:r>
            <a:r>
              <a:rPr sz="950" spc="100" dirty="0">
                <a:latin typeface="Arial"/>
                <a:cs typeface="Arial"/>
              </a:rPr>
              <a:t>Delhi</a:t>
            </a:r>
            <a:endParaRPr sz="95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037982" y="1801169"/>
            <a:ext cx="93980" cy="883919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5"/>
              </a:spcBef>
            </a:pPr>
            <a:r>
              <a:rPr sz="950" spc="285" dirty="0">
                <a:latin typeface="Arial"/>
                <a:cs typeface="Arial"/>
              </a:rPr>
              <a:t>|</a:t>
            </a:r>
            <a:endParaRPr sz="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sz="950" spc="285" dirty="0">
                <a:latin typeface="Arial"/>
                <a:cs typeface="Arial"/>
              </a:rPr>
              <a:t>|</a:t>
            </a:r>
            <a:endParaRPr sz="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950" spc="285" dirty="0">
                <a:latin typeface="Arial"/>
                <a:cs typeface="Arial"/>
              </a:rPr>
              <a:t>|</a:t>
            </a:r>
            <a:endParaRPr sz="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sz="950" spc="285" dirty="0">
                <a:latin typeface="Arial"/>
                <a:cs typeface="Arial"/>
              </a:rPr>
              <a:t>|</a:t>
            </a:r>
            <a:endParaRPr sz="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sz="950" spc="285" dirty="0">
                <a:latin typeface="Arial"/>
                <a:cs typeface="Arial"/>
              </a:rPr>
              <a:t>|</a:t>
            </a:r>
            <a:endParaRPr sz="95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335353" y="2144443"/>
            <a:ext cx="1349375" cy="7124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01600">
              <a:lnSpc>
                <a:spcPct val="118600"/>
              </a:lnSpc>
              <a:spcBef>
                <a:spcPts val="95"/>
              </a:spcBef>
            </a:pPr>
            <a:r>
              <a:rPr sz="950" spc="-20" dirty="0">
                <a:latin typeface="Arial"/>
                <a:cs typeface="Arial"/>
              </a:rPr>
              <a:t>C00004 </a:t>
            </a:r>
            <a:r>
              <a:rPr sz="950" spc="285" dirty="0">
                <a:latin typeface="Arial"/>
                <a:cs typeface="Arial"/>
              </a:rPr>
              <a:t>| </a:t>
            </a:r>
            <a:r>
              <a:rPr sz="950" spc="60" dirty="0">
                <a:latin typeface="Arial"/>
                <a:cs typeface="Arial"/>
              </a:rPr>
              <a:t>Bimal </a:t>
            </a:r>
            <a:r>
              <a:rPr sz="950" spc="-30" dirty="0">
                <a:latin typeface="Arial"/>
                <a:cs typeface="Arial"/>
              </a:rPr>
              <a:t>Roy  </a:t>
            </a:r>
            <a:r>
              <a:rPr sz="950" spc="-20" dirty="0">
                <a:latin typeface="Arial"/>
                <a:cs typeface="Arial"/>
              </a:rPr>
              <a:t>C00005 </a:t>
            </a:r>
            <a:r>
              <a:rPr sz="950" spc="285" dirty="0">
                <a:latin typeface="Arial"/>
                <a:cs typeface="Arial"/>
              </a:rPr>
              <a:t>| </a:t>
            </a:r>
            <a:r>
              <a:rPr sz="950" spc="20" dirty="0">
                <a:latin typeface="Arial"/>
                <a:cs typeface="Arial"/>
              </a:rPr>
              <a:t>Moni </a:t>
            </a:r>
            <a:r>
              <a:rPr sz="950" spc="40" dirty="0">
                <a:latin typeface="Arial"/>
                <a:cs typeface="Arial"/>
              </a:rPr>
              <a:t>Kar  </a:t>
            </a:r>
            <a:r>
              <a:rPr sz="950" spc="-20" dirty="0">
                <a:latin typeface="Arial"/>
                <a:cs typeface="Arial"/>
              </a:rPr>
              <a:t>C00006 </a:t>
            </a:r>
            <a:r>
              <a:rPr sz="950" spc="285" dirty="0">
                <a:latin typeface="Arial"/>
                <a:cs typeface="Arial"/>
              </a:rPr>
              <a:t>| </a:t>
            </a:r>
            <a:r>
              <a:rPr sz="950" spc="-125" dirty="0">
                <a:latin typeface="Arial"/>
                <a:cs typeface="Arial"/>
              </a:rPr>
              <a:t>AR</a:t>
            </a:r>
            <a:r>
              <a:rPr sz="950" spc="-25" dirty="0">
                <a:latin typeface="Arial"/>
                <a:cs typeface="Arial"/>
              </a:rPr>
              <a:t> </a:t>
            </a:r>
            <a:r>
              <a:rPr sz="950" spc="-20" dirty="0">
                <a:latin typeface="Arial"/>
                <a:cs typeface="Arial"/>
              </a:rPr>
              <a:t>Khan</a:t>
            </a:r>
            <a:endParaRPr sz="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10"/>
              </a:spcBef>
              <a:tabLst>
                <a:tab pos="449580" algn="l"/>
                <a:tab pos="1336040" algn="l"/>
              </a:tabLst>
            </a:pPr>
            <a:r>
              <a:rPr sz="950" u="dash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950" spc="70" dirty="0">
                <a:latin typeface="Times New Roman"/>
                <a:cs typeface="Times New Roman"/>
              </a:rPr>
              <a:t> </a:t>
            </a:r>
            <a:r>
              <a:rPr sz="950" spc="285" dirty="0">
                <a:latin typeface="Arial"/>
                <a:cs typeface="Arial"/>
              </a:rPr>
              <a:t>| 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950" u="dash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950" u="dash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834742" y="2682241"/>
            <a:ext cx="4007485" cy="1746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1062990" algn="l"/>
                <a:tab pos="1949450" algn="l"/>
                <a:tab pos="3176270" algn="l"/>
                <a:tab pos="3994150" algn="l"/>
              </a:tabLst>
            </a:pPr>
            <a:r>
              <a:rPr sz="950" u="dash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950" spc="70" dirty="0">
                <a:latin typeface="Times New Roman"/>
                <a:cs typeface="Times New Roman"/>
              </a:rPr>
              <a:t> </a:t>
            </a:r>
            <a:r>
              <a:rPr sz="950" spc="285" dirty="0">
                <a:latin typeface="Arial"/>
                <a:cs typeface="Arial"/>
              </a:rPr>
              <a:t>|</a:t>
            </a:r>
            <a:r>
              <a:rPr sz="950" u="dash" spc="28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	</a:t>
            </a:r>
            <a:r>
              <a:rPr sz="950" spc="285" dirty="0">
                <a:latin typeface="Arial"/>
                <a:cs typeface="Arial"/>
              </a:rPr>
              <a:t>|</a:t>
            </a:r>
            <a:r>
              <a:rPr sz="950" u="dash" spc="28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	</a:t>
            </a:r>
            <a:r>
              <a:rPr sz="950" spc="285" dirty="0">
                <a:latin typeface="Arial"/>
                <a:cs typeface="Arial"/>
              </a:rPr>
              <a:t>| 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950" u="dash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950" u="dash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endParaRPr sz="950">
              <a:latin typeface="Times New Roman"/>
              <a:cs typeface="Times New Roman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1247931" y="3581730"/>
            <a:ext cx="5530850" cy="1278255"/>
            <a:chOff x="1247931" y="3581730"/>
            <a:chExt cx="5530850" cy="1278255"/>
          </a:xfrm>
        </p:grpSpPr>
        <p:sp>
          <p:nvSpPr>
            <p:cNvPr id="29" name="object 29"/>
            <p:cNvSpPr/>
            <p:nvPr/>
          </p:nvSpPr>
          <p:spPr>
            <a:xfrm>
              <a:off x="1252698" y="3586497"/>
              <a:ext cx="5521325" cy="1268730"/>
            </a:xfrm>
            <a:custGeom>
              <a:avLst/>
              <a:gdLst/>
              <a:ahLst/>
              <a:cxnLst/>
              <a:rect l="l" t="t" r="r" b="b"/>
              <a:pathLst>
                <a:path w="5521325" h="1268729">
                  <a:moveTo>
                    <a:pt x="0" y="1234836"/>
                  </a:moveTo>
                  <a:lnTo>
                    <a:pt x="0" y="33373"/>
                  </a:lnTo>
                  <a:lnTo>
                    <a:pt x="610" y="26715"/>
                  </a:lnTo>
                  <a:lnTo>
                    <a:pt x="33373" y="0"/>
                  </a:lnTo>
                  <a:lnTo>
                    <a:pt x="5487630" y="0"/>
                  </a:lnTo>
                  <a:lnTo>
                    <a:pt x="5520393" y="26715"/>
                  </a:lnTo>
                  <a:lnTo>
                    <a:pt x="5521004" y="33373"/>
                  </a:lnTo>
                  <a:lnTo>
                    <a:pt x="5521004" y="1234836"/>
                  </a:lnTo>
                  <a:lnTo>
                    <a:pt x="5494286" y="1267598"/>
                  </a:lnTo>
                  <a:lnTo>
                    <a:pt x="5487630" y="1268210"/>
                  </a:lnTo>
                  <a:lnTo>
                    <a:pt x="33373" y="1268210"/>
                  </a:lnTo>
                  <a:lnTo>
                    <a:pt x="610" y="1241492"/>
                  </a:lnTo>
                  <a:lnTo>
                    <a:pt x="0" y="1234836"/>
                  </a:lnTo>
                  <a:close/>
                </a:path>
              </a:pathLst>
            </a:custGeom>
            <a:ln w="9535">
              <a:solidFill>
                <a:srgbClr val="CCC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257466" y="4802263"/>
              <a:ext cx="5511800" cy="48260"/>
            </a:xfrm>
            <a:custGeom>
              <a:avLst/>
              <a:gdLst/>
              <a:ahLst/>
              <a:cxnLst/>
              <a:rect l="l" t="t" r="r" b="b"/>
              <a:pathLst>
                <a:path w="5511800" h="48260">
                  <a:moveTo>
                    <a:pt x="5511469" y="47676"/>
                  </a:moveTo>
                  <a:lnTo>
                    <a:pt x="0" y="47676"/>
                  </a:lnTo>
                  <a:lnTo>
                    <a:pt x="0" y="0"/>
                  </a:lnTo>
                  <a:lnTo>
                    <a:pt x="5511469" y="0"/>
                  </a:lnTo>
                  <a:lnTo>
                    <a:pt x="5511469" y="47676"/>
                  </a:lnTo>
                  <a:close/>
                </a:path>
              </a:pathLst>
            </a:custGeom>
            <a:solidFill>
              <a:srgbClr val="000000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257466" y="4802263"/>
              <a:ext cx="3995420" cy="48260"/>
            </a:xfrm>
            <a:custGeom>
              <a:avLst/>
              <a:gdLst/>
              <a:ahLst/>
              <a:cxnLst/>
              <a:rect l="l" t="t" r="r" b="b"/>
              <a:pathLst>
                <a:path w="3995420" h="48260">
                  <a:moveTo>
                    <a:pt x="3995338" y="47677"/>
                  </a:moveTo>
                  <a:lnTo>
                    <a:pt x="0" y="47677"/>
                  </a:lnTo>
                  <a:lnTo>
                    <a:pt x="0" y="0"/>
                  </a:lnTo>
                  <a:lnTo>
                    <a:pt x="3995338" y="0"/>
                  </a:lnTo>
                  <a:lnTo>
                    <a:pt x="3995338" y="47677"/>
                  </a:lnTo>
                  <a:close/>
                </a:path>
              </a:pathLst>
            </a:custGeom>
            <a:solidFill>
              <a:srgbClr val="DADA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257466" y="4802263"/>
              <a:ext cx="3995420" cy="48260"/>
            </a:xfrm>
            <a:custGeom>
              <a:avLst/>
              <a:gdLst/>
              <a:ahLst/>
              <a:cxnLst/>
              <a:rect l="l" t="t" r="r" b="b"/>
              <a:pathLst>
                <a:path w="3995420" h="48260">
                  <a:moveTo>
                    <a:pt x="3995331" y="47676"/>
                  </a:moveTo>
                  <a:lnTo>
                    <a:pt x="0" y="47676"/>
                  </a:lnTo>
                  <a:lnTo>
                    <a:pt x="0" y="0"/>
                  </a:lnTo>
                  <a:lnTo>
                    <a:pt x="3995331" y="0"/>
                  </a:lnTo>
                  <a:lnTo>
                    <a:pt x="3995331" y="47676"/>
                  </a:lnTo>
                  <a:close/>
                </a:path>
              </a:pathLst>
            </a:custGeom>
            <a:solidFill>
              <a:srgbClr val="060606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1471661" y="3651034"/>
            <a:ext cx="5341620" cy="10553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18600"/>
              </a:lnSpc>
              <a:spcBef>
                <a:spcPts val="95"/>
              </a:spcBef>
            </a:pPr>
            <a:r>
              <a:rPr sz="950" spc="-45" dirty="0">
                <a:latin typeface="Arial"/>
                <a:cs typeface="Arial"/>
              </a:rPr>
              <a:t>INSERT </a:t>
            </a:r>
            <a:r>
              <a:rPr sz="950" spc="-35" dirty="0">
                <a:latin typeface="Arial"/>
                <a:cs typeface="Arial"/>
              </a:rPr>
              <a:t>INTO </a:t>
            </a:r>
            <a:r>
              <a:rPr sz="950" spc="70" dirty="0">
                <a:latin typeface="Arial"/>
                <a:cs typeface="Arial"/>
              </a:rPr>
              <a:t>Client_master_21 </a:t>
            </a:r>
            <a:r>
              <a:rPr sz="950" spc="55" dirty="0">
                <a:latin typeface="Arial"/>
                <a:cs typeface="Arial"/>
              </a:rPr>
              <a:t>VALUES('C00001','Amit </a:t>
            </a:r>
            <a:r>
              <a:rPr sz="950" spc="150" dirty="0">
                <a:latin typeface="Arial"/>
                <a:cs typeface="Arial"/>
              </a:rPr>
              <a:t>Samanta','','','Kolkata',70  </a:t>
            </a:r>
            <a:r>
              <a:rPr sz="950" spc="-45" dirty="0">
                <a:latin typeface="Arial"/>
                <a:cs typeface="Arial"/>
              </a:rPr>
              <a:t>INSERT </a:t>
            </a:r>
            <a:r>
              <a:rPr sz="950" spc="-35" dirty="0">
                <a:latin typeface="Arial"/>
                <a:cs typeface="Arial"/>
              </a:rPr>
              <a:t>INTO </a:t>
            </a:r>
            <a:r>
              <a:rPr sz="950" spc="70" dirty="0">
                <a:latin typeface="Arial"/>
                <a:cs typeface="Arial"/>
              </a:rPr>
              <a:t>Client_master_21 </a:t>
            </a:r>
            <a:r>
              <a:rPr sz="950" spc="40" dirty="0">
                <a:latin typeface="Arial"/>
                <a:cs typeface="Arial"/>
              </a:rPr>
              <a:t>VALUES('C00002','Tapos </a:t>
            </a:r>
            <a:r>
              <a:rPr sz="950" spc="130" dirty="0">
                <a:latin typeface="Arial"/>
                <a:cs typeface="Arial"/>
              </a:rPr>
              <a:t>Das','','','Mumbai',400012  </a:t>
            </a:r>
            <a:r>
              <a:rPr sz="950" spc="-45" dirty="0">
                <a:latin typeface="Arial"/>
                <a:cs typeface="Arial"/>
              </a:rPr>
              <a:t>INSERT </a:t>
            </a:r>
            <a:r>
              <a:rPr sz="950" spc="-35" dirty="0">
                <a:latin typeface="Arial"/>
                <a:cs typeface="Arial"/>
              </a:rPr>
              <a:t>INTO </a:t>
            </a:r>
            <a:r>
              <a:rPr sz="950" spc="70" dirty="0">
                <a:latin typeface="Arial"/>
                <a:cs typeface="Arial"/>
              </a:rPr>
              <a:t>Client_master_21 </a:t>
            </a:r>
            <a:r>
              <a:rPr sz="950" spc="40" dirty="0">
                <a:latin typeface="Arial"/>
                <a:cs typeface="Arial"/>
              </a:rPr>
              <a:t>VALUES('C00003','Anup </a:t>
            </a:r>
            <a:r>
              <a:rPr sz="950" spc="150" dirty="0">
                <a:latin typeface="Arial"/>
                <a:cs typeface="Arial"/>
              </a:rPr>
              <a:t>Maiti','','','Mumbai',40001  </a:t>
            </a:r>
            <a:r>
              <a:rPr sz="950" spc="-45" dirty="0">
                <a:latin typeface="Arial"/>
                <a:cs typeface="Arial"/>
              </a:rPr>
              <a:t>INSERT </a:t>
            </a:r>
            <a:r>
              <a:rPr sz="950" spc="-35" dirty="0">
                <a:latin typeface="Arial"/>
                <a:cs typeface="Arial"/>
              </a:rPr>
              <a:t>INTO </a:t>
            </a:r>
            <a:r>
              <a:rPr sz="950" spc="70" dirty="0">
                <a:latin typeface="Arial"/>
                <a:cs typeface="Arial"/>
              </a:rPr>
              <a:t>Client_master_21 </a:t>
            </a:r>
            <a:r>
              <a:rPr sz="950" spc="55" dirty="0">
                <a:latin typeface="Arial"/>
                <a:cs typeface="Arial"/>
              </a:rPr>
              <a:t>VALUES('C00004','Bimal </a:t>
            </a:r>
            <a:r>
              <a:rPr sz="950" spc="140" dirty="0">
                <a:latin typeface="Arial"/>
                <a:cs typeface="Arial"/>
              </a:rPr>
              <a:t>Roy','','','Chennai',60001  </a:t>
            </a:r>
            <a:r>
              <a:rPr sz="950" spc="-45" dirty="0">
                <a:latin typeface="Arial"/>
                <a:cs typeface="Arial"/>
              </a:rPr>
              <a:t>INSERT </a:t>
            </a:r>
            <a:r>
              <a:rPr sz="950" spc="-35" dirty="0">
                <a:latin typeface="Arial"/>
                <a:cs typeface="Arial"/>
              </a:rPr>
              <a:t>INTO </a:t>
            </a:r>
            <a:r>
              <a:rPr sz="950" spc="70" dirty="0">
                <a:latin typeface="Arial"/>
                <a:cs typeface="Arial"/>
              </a:rPr>
              <a:t>Client_master_21 </a:t>
            </a:r>
            <a:r>
              <a:rPr sz="950" spc="45" dirty="0">
                <a:latin typeface="Arial"/>
                <a:cs typeface="Arial"/>
              </a:rPr>
              <a:t>VALUES('C00005','Moni </a:t>
            </a:r>
            <a:r>
              <a:rPr sz="950" spc="160" dirty="0">
                <a:latin typeface="Arial"/>
                <a:cs typeface="Arial"/>
              </a:rPr>
              <a:t>Kar','','','Kolkata',700017  </a:t>
            </a:r>
            <a:r>
              <a:rPr sz="950" spc="-45" dirty="0">
                <a:latin typeface="Arial"/>
                <a:cs typeface="Arial"/>
              </a:rPr>
              <a:t>INSERT </a:t>
            </a:r>
            <a:r>
              <a:rPr sz="950" spc="-35" dirty="0">
                <a:latin typeface="Arial"/>
                <a:cs typeface="Arial"/>
              </a:rPr>
              <a:t>INTO </a:t>
            </a:r>
            <a:r>
              <a:rPr sz="950" spc="70" dirty="0">
                <a:latin typeface="Arial"/>
                <a:cs typeface="Arial"/>
              </a:rPr>
              <a:t>Client_master_21 </a:t>
            </a:r>
            <a:r>
              <a:rPr sz="950" spc="35" dirty="0">
                <a:latin typeface="Arial"/>
                <a:cs typeface="Arial"/>
              </a:rPr>
              <a:t>VALUES('C00006','AR</a:t>
            </a:r>
            <a:r>
              <a:rPr sz="950" spc="95" dirty="0">
                <a:latin typeface="Arial"/>
                <a:cs typeface="Arial"/>
              </a:rPr>
              <a:t> </a:t>
            </a:r>
            <a:r>
              <a:rPr sz="950" spc="155" dirty="0">
                <a:latin typeface="Arial"/>
                <a:cs typeface="Arial"/>
              </a:rPr>
              <a:t>Khan','','','Delhi',700024,'D</a:t>
            </a:r>
            <a:endParaRPr sz="950">
              <a:latin typeface="Arial"/>
              <a:cs typeface="Arial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1247931" y="5431599"/>
            <a:ext cx="5530850" cy="2136140"/>
            <a:chOff x="1247931" y="5431599"/>
            <a:chExt cx="5530850" cy="2136140"/>
          </a:xfrm>
        </p:grpSpPr>
        <p:sp>
          <p:nvSpPr>
            <p:cNvPr id="35" name="object 35"/>
            <p:cNvSpPr/>
            <p:nvPr/>
          </p:nvSpPr>
          <p:spPr>
            <a:xfrm>
              <a:off x="1252698" y="5436367"/>
              <a:ext cx="5521325" cy="2126615"/>
            </a:xfrm>
            <a:custGeom>
              <a:avLst/>
              <a:gdLst/>
              <a:ahLst/>
              <a:cxnLst/>
              <a:rect l="l" t="t" r="r" b="b"/>
              <a:pathLst>
                <a:path w="5521325" h="2126615">
                  <a:moveTo>
                    <a:pt x="0" y="2093023"/>
                  </a:moveTo>
                  <a:lnTo>
                    <a:pt x="0" y="33373"/>
                  </a:lnTo>
                  <a:lnTo>
                    <a:pt x="610" y="26715"/>
                  </a:lnTo>
                  <a:lnTo>
                    <a:pt x="33373" y="0"/>
                  </a:lnTo>
                  <a:lnTo>
                    <a:pt x="5487630" y="0"/>
                  </a:lnTo>
                  <a:lnTo>
                    <a:pt x="5520393" y="26715"/>
                  </a:lnTo>
                  <a:lnTo>
                    <a:pt x="5521004" y="33373"/>
                  </a:lnTo>
                  <a:lnTo>
                    <a:pt x="5521004" y="2093023"/>
                  </a:lnTo>
                  <a:lnTo>
                    <a:pt x="5494286" y="2125785"/>
                  </a:lnTo>
                  <a:lnTo>
                    <a:pt x="5487630" y="2126397"/>
                  </a:lnTo>
                  <a:lnTo>
                    <a:pt x="33373" y="2126397"/>
                  </a:lnTo>
                  <a:lnTo>
                    <a:pt x="610" y="2099679"/>
                  </a:lnTo>
                  <a:lnTo>
                    <a:pt x="0" y="2093023"/>
                  </a:lnTo>
                  <a:close/>
                </a:path>
              </a:pathLst>
            </a:custGeom>
            <a:ln w="9535">
              <a:solidFill>
                <a:srgbClr val="CCC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257466" y="7510322"/>
              <a:ext cx="5511800" cy="48260"/>
            </a:xfrm>
            <a:custGeom>
              <a:avLst/>
              <a:gdLst/>
              <a:ahLst/>
              <a:cxnLst/>
              <a:rect l="l" t="t" r="r" b="b"/>
              <a:pathLst>
                <a:path w="5511800" h="48259">
                  <a:moveTo>
                    <a:pt x="5511469" y="47676"/>
                  </a:moveTo>
                  <a:lnTo>
                    <a:pt x="0" y="47676"/>
                  </a:lnTo>
                  <a:lnTo>
                    <a:pt x="0" y="0"/>
                  </a:lnTo>
                  <a:lnTo>
                    <a:pt x="5511469" y="0"/>
                  </a:lnTo>
                  <a:lnTo>
                    <a:pt x="5511469" y="47676"/>
                  </a:lnTo>
                  <a:close/>
                </a:path>
              </a:pathLst>
            </a:custGeom>
            <a:solidFill>
              <a:srgbClr val="000000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257466" y="7510319"/>
              <a:ext cx="3995420" cy="48260"/>
            </a:xfrm>
            <a:custGeom>
              <a:avLst/>
              <a:gdLst/>
              <a:ahLst/>
              <a:cxnLst/>
              <a:rect l="l" t="t" r="r" b="b"/>
              <a:pathLst>
                <a:path w="3995420" h="48259">
                  <a:moveTo>
                    <a:pt x="3995338" y="47677"/>
                  </a:moveTo>
                  <a:lnTo>
                    <a:pt x="0" y="47677"/>
                  </a:lnTo>
                  <a:lnTo>
                    <a:pt x="0" y="0"/>
                  </a:lnTo>
                  <a:lnTo>
                    <a:pt x="3995338" y="0"/>
                  </a:lnTo>
                  <a:lnTo>
                    <a:pt x="3995338" y="47677"/>
                  </a:lnTo>
                  <a:close/>
                </a:path>
              </a:pathLst>
            </a:custGeom>
            <a:solidFill>
              <a:srgbClr val="DADA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257466" y="7510322"/>
              <a:ext cx="3995420" cy="48260"/>
            </a:xfrm>
            <a:custGeom>
              <a:avLst/>
              <a:gdLst/>
              <a:ahLst/>
              <a:cxnLst/>
              <a:rect l="l" t="t" r="r" b="b"/>
              <a:pathLst>
                <a:path w="3995420" h="48259">
                  <a:moveTo>
                    <a:pt x="3995331" y="47676"/>
                  </a:moveTo>
                  <a:lnTo>
                    <a:pt x="0" y="47676"/>
                  </a:lnTo>
                  <a:lnTo>
                    <a:pt x="0" y="0"/>
                  </a:lnTo>
                  <a:lnTo>
                    <a:pt x="3995331" y="0"/>
                  </a:lnTo>
                  <a:lnTo>
                    <a:pt x="3995331" y="47676"/>
                  </a:lnTo>
                  <a:close/>
                </a:path>
              </a:pathLst>
            </a:custGeom>
            <a:solidFill>
              <a:srgbClr val="060606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1335353" y="5500903"/>
            <a:ext cx="5506720" cy="540385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5"/>
              </a:spcBef>
              <a:tabLst>
                <a:tab pos="449580" algn="l"/>
                <a:tab pos="1676400" algn="l"/>
                <a:tab pos="2835275" algn="l"/>
                <a:tab pos="3721100" algn="l"/>
                <a:tab pos="4675505" algn="l"/>
                <a:tab pos="5493385" algn="l"/>
              </a:tabLst>
            </a:pPr>
            <a:r>
              <a:rPr sz="950" u="dash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950" spc="70" dirty="0">
                <a:latin typeface="Times New Roman"/>
                <a:cs typeface="Times New Roman"/>
              </a:rPr>
              <a:t> </a:t>
            </a:r>
            <a:r>
              <a:rPr sz="950" spc="285" dirty="0">
                <a:latin typeface="Arial"/>
                <a:cs typeface="Arial"/>
              </a:rPr>
              <a:t>|</a:t>
            </a:r>
            <a:r>
              <a:rPr sz="950" u="dash" spc="28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	</a:t>
            </a:r>
            <a:r>
              <a:rPr sz="950" spc="285" dirty="0">
                <a:latin typeface="Arial"/>
                <a:cs typeface="Arial"/>
              </a:rPr>
              <a:t>|</a:t>
            </a:r>
            <a:r>
              <a:rPr sz="950" u="dash" spc="28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	</a:t>
            </a:r>
            <a:r>
              <a:rPr sz="950" spc="285" dirty="0">
                <a:latin typeface="Arial"/>
                <a:cs typeface="Arial"/>
              </a:rPr>
              <a:t>|</a:t>
            </a:r>
            <a:r>
              <a:rPr sz="950" u="dash" spc="28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	</a:t>
            </a:r>
            <a:r>
              <a:rPr sz="950" spc="285" dirty="0">
                <a:latin typeface="Arial"/>
                <a:cs typeface="Arial"/>
              </a:rPr>
              <a:t>|</a:t>
            </a:r>
            <a:r>
              <a:rPr sz="950" u="dash" spc="28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	</a:t>
            </a:r>
            <a:r>
              <a:rPr sz="950" spc="285" dirty="0">
                <a:latin typeface="Arial"/>
                <a:cs typeface="Arial"/>
              </a:rPr>
              <a:t>| 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950" u="dash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950" u="dash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endParaRPr sz="950">
              <a:latin typeface="Times New Roman"/>
              <a:cs typeface="Times New Roman"/>
            </a:endParaRPr>
          </a:p>
          <a:p>
            <a:pPr marL="148590">
              <a:lnSpc>
                <a:spcPct val="100000"/>
              </a:lnSpc>
              <a:spcBef>
                <a:spcPts val="210"/>
              </a:spcBef>
              <a:tabLst>
                <a:tab pos="1852295" algn="l"/>
              </a:tabLst>
            </a:pPr>
            <a:r>
              <a:rPr sz="950" spc="-150" dirty="0">
                <a:latin typeface="Arial"/>
                <a:cs typeface="Arial"/>
              </a:rPr>
              <a:t>PRODUC   </a:t>
            </a:r>
            <a:r>
              <a:rPr sz="950" spc="-65" dirty="0">
                <a:latin typeface="Arial"/>
                <a:cs typeface="Arial"/>
              </a:rPr>
              <a:t> </a:t>
            </a:r>
            <a:r>
              <a:rPr sz="950" spc="285" dirty="0">
                <a:latin typeface="Arial"/>
                <a:cs typeface="Arial"/>
              </a:rPr>
              <a:t>|</a:t>
            </a:r>
            <a:r>
              <a:rPr sz="950" spc="275" dirty="0">
                <a:latin typeface="Arial"/>
                <a:cs typeface="Arial"/>
              </a:rPr>
              <a:t> </a:t>
            </a:r>
            <a:r>
              <a:rPr sz="950" spc="-55" dirty="0">
                <a:latin typeface="Arial"/>
                <a:cs typeface="Arial"/>
              </a:rPr>
              <a:t>DESCRIPTION	</a:t>
            </a:r>
            <a:r>
              <a:rPr sz="950" spc="285" dirty="0">
                <a:latin typeface="Arial"/>
                <a:cs typeface="Arial"/>
              </a:rPr>
              <a:t>| </a:t>
            </a:r>
            <a:r>
              <a:rPr sz="950" spc="-75" dirty="0">
                <a:latin typeface="Arial"/>
                <a:cs typeface="Arial"/>
              </a:rPr>
              <a:t>PROFIT_PERCENT </a:t>
            </a:r>
            <a:r>
              <a:rPr sz="950" spc="285" dirty="0">
                <a:latin typeface="Arial"/>
                <a:cs typeface="Arial"/>
              </a:rPr>
              <a:t>| </a:t>
            </a:r>
            <a:r>
              <a:rPr sz="950" spc="-80" dirty="0">
                <a:latin typeface="Arial"/>
                <a:cs typeface="Arial"/>
              </a:rPr>
              <a:t>UNIT_MEASU </a:t>
            </a:r>
            <a:r>
              <a:rPr sz="950" spc="285" dirty="0">
                <a:latin typeface="Arial"/>
                <a:cs typeface="Arial"/>
              </a:rPr>
              <a:t>| </a:t>
            </a:r>
            <a:r>
              <a:rPr sz="950" spc="-114" dirty="0">
                <a:latin typeface="Arial"/>
                <a:cs typeface="Arial"/>
              </a:rPr>
              <a:t>QTY_ON_HAND </a:t>
            </a:r>
            <a:r>
              <a:rPr sz="950" spc="285" dirty="0">
                <a:latin typeface="Arial"/>
                <a:cs typeface="Arial"/>
              </a:rPr>
              <a:t>|</a:t>
            </a:r>
            <a:r>
              <a:rPr sz="950" spc="125" dirty="0">
                <a:latin typeface="Arial"/>
                <a:cs typeface="Arial"/>
              </a:rPr>
              <a:t> </a:t>
            </a:r>
            <a:r>
              <a:rPr sz="950" spc="-120" dirty="0">
                <a:latin typeface="Arial"/>
                <a:cs typeface="Arial"/>
              </a:rPr>
              <a:t>RECODE_</a:t>
            </a:r>
            <a:endParaRPr sz="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  <a:tabLst>
                <a:tab pos="449580" algn="l"/>
                <a:tab pos="1676400" algn="l"/>
                <a:tab pos="2835275" algn="l"/>
                <a:tab pos="3721100" algn="l"/>
                <a:tab pos="4675505" algn="l"/>
                <a:tab pos="5493385" algn="l"/>
              </a:tabLst>
            </a:pPr>
            <a:r>
              <a:rPr sz="950" u="dash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950" spc="70" dirty="0">
                <a:latin typeface="Times New Roman"/>
                <a:cs typeface="Times New Roman"/>
              </a:rPr>
              <a:t> </a:t>
            </a:r>
            <a:r>
              <a:rPr sz="950" spc="285" dirty="0">
                <a:latin typeface="Arial"/>
                <a:cs typeface="Arial"/>
              </a:rPr>
              <a:t>|</a:t>
            </a:r>
            <a:r>
              <a:rPr sz="950" u="dash" spc="28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	</a:t>
            </a:r>
            <a:r>
              <a:rPr sz="950" spc="285" dirty="0">
                <a:latin typeface="Arial"/>
                <a:cs typeface="Arial"/>
              </a:rPr>
              <a:t>|</a:t>
            </a:r>
            <a:r>
              <a:rPr sz="950" u="dash" spc="28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	</a:t>
            </a:r>
            <a:r>
              <a:rPr sz="950" spc="285" dirty="0">
                <a:latin typeface="Arial"/>
                <a:cs typeface="Arial"/>
              </a:rPr>
              <a:t>|</a:t>
            </a:r>
            <a:r>
              <a:rPr sz="950" u="dash" spc="28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	</a:t>
            </a:r>
            <a:r>
              <a:rPr sz="950" spc="285" dirty="0">
                <a:latin typeface="Arial"/>
                <a:cs typeface="Arial"/>
              </a:rPr>
              <a:t>|</a:t>
            </a:r>
            <a:r>
              <a:rPr sz="950" u="dash" spc="28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	</a:t>
            </a:r>
            <a:r>
              <a:rPr sz="950" spc="285" dirty="0">
                <a:latin typeface="Arial"/>
                <a:cs typeface="Arial"/>
              </a:rPr>
              <a:t>| 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950" u="dash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950" u="dash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335353" y="6015816"/>
            <a:ext cx="1184275" cy="368935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5"/>
              </a:spcBef>
            </a:pPr>
            <a:r>
              <a:rPr sz="950" spc="-10" dirty="0">
                <a:latin typeface="Arial"/>
                <a:cs typeface="Arial"/>
              </a:rPr>
              <a:t>P00001 </a:t>
            </a:r>
            <a:r>
              <a:rPr sz="950" spc="285" dirty="0">
                <a:latin typeface="Arial"/>
                <a:cs typeface="Arial"/>
              </a:rPr>
              <a:t>|</a:t>
            </a:r>
            <a:r>
              <a:rPr sz="950" spc="270" dirty="0">
                <a:latin typeface="Arial"/>
                <a:cs typeface="Arial"/>
              </a:rPr>
              <a:t> </a:t>
            </a:r>
            <a:r>
              <a:rPr sz="950" spc="70" dirty="0">
                <a:latin typeface="Arial"/>
                <a:cs typeface="Arial"/>
              </a:rPr>
              <a:t>1.44</a:t>
            </a:r>
            <a:endParaRPr sz="950">
              <a:latin typeface="Arial"/>
              <a:cs typeface="Arial"/>
            </a:endParaRPr>
          </a:p>
          <a:p>
            <a:pPr marL="489584">
              <a:lnSpc>
                <a:spcPct val="100000"/>
              </a:lnSpc>
              <a:spcBef>
                <a:spcPts val="210"/>
              </a:spcBef>
            </a:pPr>
            <a:r>
              <a:rPr sz="950" spc="285" dirty="0">
                <a:latin typeface="Arial"/>
                <a:cs typeface="Arial"/>
              </a:rPr>
              <a:t>|</a:t>
            </a:r>
            <a:r>
              <a:rPr sz="950" spc="204" dirty="0">
                <a:latin typeface="Arial"/>
                <a:cs typeface="Arial"/>
              </a:rPr>
              <a:t> </a:t>
            </a:r>
            <a:r>
              <a:rPr sz="950" spc="125" dirty="0">
                <a:latin typeface="Arial"/>
                <a:cs typeface="Arial"/>
              </a:rPr>
              <a:t>floppies</a:t>
            </a:r>
            <a:endParaRPr sz="95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3039204" y="6015816"/>
            <a:ext cx="93980" cy="368935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5"/>
              </a:spcBef>
            </a:pPr>
            <a:r>
              <a:rPr sz="950" spc="285" dirty="0">
                <a:latin typeface="Arial"/>
                <a:cs typeface="Arial"/>
              </a:rPr>
              <a:t>|</a:t>
            </a:r>
            <a:endParaRPr sz="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sz="950" spc="285" dirty="0">
                <a:latin typeface="Arial"/>
                <a:cs typeface="Arial"/>
              </a:rPr>
              <a:t>|</a:t>
            </a:r>
            <a:endParaRPr sz="95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4061515" y="6015816"/>
            <a:ext cx="638810" cy="368935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5"/>
              </a:spcBef>
            </a:pPr>
            <a:r>
              <a:rPr sz="950" spc="5" dirty="0">
                <a:latin typeface="Arial"/>
                <a:cs typeface="Arial"/>
              </a:rPr>
              <a:t>5 </a:t>
            </a:r>
            <a:r>
              <a:rPr sz="950" spc="285" dirty="0">
                <a:latin typeface="Arial"/>
                <a:cs typeface="Arial"/>
              </a:rPr>
              <a:t>|</a:t>
            </a:r>
            <a:r>
              <a:rPr sz="950" spc="190" dirty="0">
                <a:latin typeface="Arial"/>
                <a:cs typeface="Arial"/>
              </a:rPr>
              <a:t> </a:t>
            </a:r>
            <a:r>
              <a:rPr sz="950" spc="80" dirty="0">
                <a:latin typeface="Arial"/>
                <a:cs typeface="Arial"/>
              </a:rPr>
              <a:t>piece</a:t>
            </a:r>
            <a:endParaRPr sz="950">
              <a:latin typeface="Arial"/>
              <a:cs typeface="Arial"/>
            </a:endParaRPr>
          </a:p>
          <a:p>
            <a:pPr marL="148590">
              <a:lnSpc>
                <a:spcPct val="100000"/>
              </a:lnSpc>
              <a:spcBef>
                <a:spcPts val="210"/>
              </a:spcBef>
            </a:pPr>
            <a:r>
              <a:rPr sz="950" spc="285" dirty="0">
                <a:latin typeface="Arial"/>
                <a:cs typeface="Arial"/>
              </a:rPr>
              <a:t>|</a:t>
            </a:r>
            <a:endParaRPr sz="95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5083825" y="6015816"/>
            <a:ext cx="93980" cy="368935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5"/>
              </a:spcBef>
            </a:pPr>
            <a:r>
              <a:rPr sz="950" spc="285" dirty="0">
                <a:latin typeface="Arial"/>
                <a:cs typeface="Arial"/>
              </a:rPr>
              <a:t>|</a:t>
            </a:r>
            <a:endParaRPr sz="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sz="950" spc="285" dirty="0">
                <a:latin typeface="Arial"/>
                <a:cs typeface="Arial"/>
              </a:rPr>
              <a:t>|</a:t>
            </a:r>
            <a:endParaRPr sz="95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5765366" y="6015816"/>
            <a:ext cx="1047750" cy="368935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5"/>
              </a:spcBef>
              <a:tabLst>
                <a:tab pos="966469" algn="l"/>
              </a:tabLst>
            </a:pPr>
            <a:r>
              <a:rPr sz="950" spc="5" dirty="0">
                <a:latin typeface="Arial"/>
                <a:cs typeface="Arial"/>
              </a:rPr>
              <a:t>100  </a:t>
            </a:r>
            <a:r>
              <a:rPr sz="950" spc="285" dirty="0">
                <a:latin typeface="Arial"/>
                <a:cs typeface="Arial"/>
              </a:rPr>
              <a:t>|</a:t>
            </a:r>
            <a:r>
              <a:rPr sz="950" dirty="0">
                <a:latin typeface="Arial"/>
                <a:cs typeface="Arial"/>
              </a:rPr>
              <a:t>	</a:t>
            </a:r>
            <a:r>
              <a:rPr sz="950" spc="5" dirty="0">
                <a:latin typeface="Arial"/>
                <a:cs typeface="Arial"/>
              </a:rPr>
              <a:t>2</a:t>
            </a:r>
            <a:endParaRPr sz="950">
              <a:latin typeface="Arial"/>
              <a:cs typeface="Arial"/>
            </a:endParaRPr>
          </a:p>
          <a:p>
            <a:pPr marL="285115">
              <a:lnSpc>
                <a:spcPct val="100000"/>
              </a:lnSpc>
              <a:spcBef>
                <a:spcPts val="210"/>
              </a:spcBef>
            </a:pPr>
            <a:r>
              <a:rPr sz="950" spc="285" dirty="0">
                <a:latin typeface="Arial"/>
                <a:cs typeface="Arial"/>
              </a:rPr>
              <a:t>|</a:t>
            </a:r>
            <a:endParaRPr sz="95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335353" y="6530728"/>
            <a:ext cx="775335" cy="712470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5"/>
              </a:spcBef>
            </a:pPr>
            <a:r>
              <a:rPr sz="950" spc="-10" dirty="0">
                <a:latin typeface="Arial"/>
                <a:cs typeface="Arial"/>
              </a:rPr>
              <a:t>P03453  </a:t>
            </a:r>
            <a:r>
              <a:rPr sz="950" spc="285" dirty="0">
                <a:latin typeface="Arial"/>
                <a:cs typeface="Arial"/>
              </a:rPr>
              <a:t>|</a:t>
            </a:r>
            <a:r>
              <a:rPr sz="950" spc="204" dirty="0">
                <a:latin typeface="Arial"/>
                <a:cs typeface="Arial"/>
              </a:rPr>
              <a:t> </a:t>
            </a:r>
            <a:r>
              <a:rPr sz="950" spc="5" dirty="0">
                <a:latin typeface="Arial"/>
                <a:cs typeface="Arial"/>
              </a:rPr>
              <a:t>6</a:t>
            </a:r>
            <a:endParaRPr sz="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sz="950" spc="-10" dirty="0">
                <a:latin typeface="Arial"/>
                <a:cs typeface="Arial"/>
              </a:rPr>
              <a:t>P06734  </a:t>
            </a:r>
            <a:r>
              <a:rPr sz="950" spc="285" dirty="0">
                <a:latin typeface="Arial"/>
                <a:cs typeface="Arial"/>
              </a:rPr>
              <a:t>|</a:t>
            </a:r>
            <a:r>
              <a:rPr sz="950" spc="204" dirty="0">
                <a:latin typeface="Arial"/>
                <a:cs typeface="Arial"/>
              </a:rPr>
              <a:t> </a:t>
            </a:r>
            <a:r>
              <a:rPr sz="950" spc="5" dirty="0">
                <a:latin typeface="Arial"/>
                <a:cs typeface="Arial"/>
              </a:rPr>
              <a:t>5</a:t>
            </a:r>
            <a:endParaRPr sz="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950" spc="-10" dirty="0">
                <a:latin typeface="Arial"/>
                <a:cs typeface="Arial"/>
              </a:rPr>
              <a:t>P07868  </a:t>
            </a:r>
            <a:r>
              <a:rPr sz="950" spc="285" dirty="0">
                <a:latin typeface="Arial"/>
                <a:cs typeface="Arial"/>
              </a:rPr>
              <a:t>|</a:t>
            </a:r>
            <a:r>
              <a:rPr sz="950" spc="204" dirty="0">
                <a:latin typeface="Arial"/>
                <a:cs typeface="Arial"/>
              </a:rPr>
              <a:t> </a:t>
            </a:r>
            <a:r>
              <a:rPr sz="950" spc="5" dirty="0">
                <a:latin typeface="Arial"/>
                <a:cs typeface="Arial"/>
              </a:rPr>
              <a:t>5</a:t>
            </a:r>
            <a:endParaRPr sz="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sz="950" spc="-10" dirty="0">
                <a:latin typeface="Arial"/>
                <a:cs typeface="Arial"/>
              </a:rPr>
              <a:t>P07885 </a:t>
            </a:r>
            <a:r>
              <a:rPr sz="950" spc="285" dirty="0">
                <a:latin typeface="Arial"/>
                <a:cs typeface="Arial"/>
              </a:rPr>
              <a:t>|</a:t>
            </a:r>
            <a:r>
              <a:rPr sz="950" spc="215" dirty="0">
                <a:latin typeface="Arial"/>
                <a:cs typeface="Arial"/>
              </a:rPr>
              <a:t> </a:t>
            </a:r>
            <a:r>
              <a:rPr sz="950" spc="5" dirty="0">
                <a:latin typeface="Arial"/>
                <a:cs typeface="Arial"/>
              </a:rPr>
              <a:t>25</a:t>
            </a:r>
            <a:endParaRPr sz="95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3039204" y="6530728"/>
            <a:ext cx="93980" cy="712470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5"/>
              </a:spcBef>
            </a:pPr>
            <a:r>
              <a:rPr sz="950" spc="285" dirty="0">
                <a:latin typeface="Arial"/>
                <a:cs typeface="Arial"/>
              </a:rPr>
              <a:t>|</a:t>
            </a:r>
            <a:endParaRPr sz="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sz="950" spc="285" dirty="0">
                <a:latin typeface="Arial"/>
                <a:cs typeface="Arial"/>
              </a:rPr>
              <a:t>|</a:t>
            </a:r>
            <a:endParaRPr sz="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950" spc="285" dirty="0">
                <a:latin typeface="Arial"/>
                <a:cs typeface="Arial"/>
              </a:rPr>
              <a:t>|</a:t>
            </a:r>
            <a:endParaRPr sz="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sz="950" spc="285" dirty="0">
                <a:latin typeface="Arial"/>
                <a:cs typeface="Arial"/>
              </a:rPr>
              <a:t>|</a:t>
            </a:r>
            <a:endParaRPr sz="95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4061514" y="6530728"/>
            <a:ext cx="638810" cy="712470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5"/>
              </a:spcBef>
            </a:pPr>
            <a:r>
              <a:rPr sz="950" spc="5" dirty="0">
                <a:latin typeface="Arial"/>
                <a:cs typeface="Arial"/>
              </a:rPr>
              <a:t>5  </a:t>
            </a:r>
            <a:r>
              <a:rPr sz="950" spc="285" dirty="0">
                <a:latin typeface="Arial"/>
                <a:cs typeface="Arial"/>
              </a:rPr>
              <a:t>|</a:t>
            </a:r>
            <a:r>
              <a:rPr sz="950" spc="180" dirty="0">
                <a:latin typeface="Arial"/>
                <a:cs typeface="Arial"/>
              </a:rPr>
              <a:t> </a:t>
            </a:r>
            <a:r>
              <a:rPr sz="950" spc="80" dirty="0">
                <a:latin typeface="Arial"/>
                <a:cs typeface="Arial"/>
              </a:rPr>
              <a:t>piece</a:t>
            </a:r>
            <a:endParaRPr sz="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sz="950" spc="5" dirty="0">
                <a:latin typeface="Arial"/>
                <a:cs typeface="Arial"/>
              </a:rPr>
              <a:t>5  </a:t>
            </a:r>
            <a:r>
              <a:rPr sz="950" spc="285" dirty="0">
                <a:latin typeface="Arial"/>
                <a:cs typeface="Arial"/>
              </a:rPr>
              <a:t>|</a:t>
            </a:r>
            <a:r>
              <a:rPr sz="950" spc="180" dirty="0">
                <a:latin typeface="Arial"/>
                <a:cs typeface="Arial"/>
              </a:rPr>
              <a:t> </a:t>
            </a:r>
            <a:r>
              <a:rPr sz="950" spc="80" dirty="0">
                <a:latin typeface="Arial"/>
                <a:cs typeface="Arial"/>
              </a:rPr>
              <a:t>piece</a:t>
            </a:r>
            <a:endParaRPr sz="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950" spc="5" dirty="0">
                <a:latin typeface="Arial"/>
                <a:cs typeface="Arial"/>
              </a:rPr>
              <a:t>5  </a:t>
            </a:r>
            <a:r>
              <a:rPr sz="950" spc="285" dirty="0">
                <a:latin typeface="Arial"/>
                <a:cs typeface="Arial"/>
              </a:rPr>
              <a:t>|</a:t>
            </a:r>
            <a:r>
              <a:rPr sz="950" spc="180" dirty="0">
                <a:latin typeface="Arial"/>
                <a:cs typeface="Arial"/>
              </a:rPr>
              <a:t> </a:t>
            </a:r>
            <a:r>
              <a:rPr sz="950" spc="80" dirty="0">
                <a:latin typeface="Arial"/>
                <a:cs typeface="Arial"/>
              </a:rPr>
              <a:t>piece</a:t>
            </a:r>
            <a:endParaRPr sz="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sz="950" spc="5" dirty="0">
                <a:latin typeface="Arial"/>
                <a:cs typeface="Arial"/>
              </a:rPr>
              <a:t>5  </a:t>
            </a:r>
            <a:r>
              <a:rPr sz="950" spc="285" dirty="0">
                <a:latin typeface="Arial"/>
                <a:cs typeface="Arial"/>
              </a:rPr>
              <a:t>|</a:t>
            </a:r>
            <a:r>
              <a:rPr sz="950" spc="180" dirty="0">
                <a:latin typeface="Arial"/>
                <a:cs typeface="Arial"/>
              </a:rPr>
              <a:t> </a:t>
            </a:r>
            <a:r>
              <a:rPr sz="950" spc="80" dirty="0">
                <a:latin typeface="Arial"/>
                <a:cs typeface="Arial"/>
              </a:rPr>
              <a:t>piece</a:t>
            </a:r>
            <a:endParaRPr sz="95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5083826" y="6530728"/>
            <a:ext cx="93980" cy="712470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5"/>
              </a:spcBef>
            </a:pPr>
            <a:r>
              <a:rPr sz="950" spc="285" dirty="0">
                <a:latin typeface="Arial"/>
                <a:cs typeface="Arial"/>
              </a:rPr>
              <a:t>|</a:t>
            </a:r>
            <a:endParaRPr sz="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sz="950" spc="285" dirty="0">
                <a:latin typeface="Arial"/>
                <a:cs typeface="Arial"/>
              </a:rPr>
              <a:t>|</a:t>
            </a:r>
            <a:endParaRPr sz="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950" spc="285" dirty="0">
                <a:latin typeface="Arial"/>
                <a:cs typeface="Arial"/>
              </a:rPr>
              <a:t>|</a:t>
            </a:r>
            <a:endParaRPr sz="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sz="950" spc="285" dirty="0">
                <a:latin typeface="Arial"/>
                <a:cs typeface="Arial"/>
              </a:rPr>
              <a:t>|</a:t>
            </a:r>
            <a:endParaRPr sz="95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5833520" y="6530728"/>
            <a:ext cx="298450" cy="712470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5"/>
              </a:spcBef>
            </a:pPr>
            <a:r>
              <a:rPr sz="950" spc="5" dirty="0">
                <a:latin typeface="Arial"/>
                <a:cs typeface="Arial"/>
              </a:rPr>
              <a:t>10</a:t>
            </a:r>
            <a:r>
              <a:rPr sz="950" spc="180" dirty="0">
                <a:latin typeface="Arial"/>
                <a:cs typeface="Arial"/>
              </a:rPr>
              <a:t> </a:t>
            </a:r>
            <a:r>
              <a:rPr sz="950" spc="285" dirty="0">
                <a:latin typeface="Arial"/>
                <a:cs typeface="Arial"/>
              </a:rPr>
              <a:t>|</a:t>
            </a:r>
            <a:endParaRPr sz="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sz="950" spc="5" dirty="0">
                <a:latin typeface="Arial"/>
                <a:cs typeface="Arial"/>
              </a:rPr>
              <a:t>20</a:t>
            </a:r>
            <a:r>
              <a:rPr sz="950" spc="180" dirty="0">
                <a:latin typeface="Arial"/>
                <a:cs typeface="Arial"/>
              </a:rPr>
              <a:t> </a:t>
            </a:r>
            <a:r>
              <a:rPr sz="950" spc="285" dirty="0">
                <a:latin typeface="Arial"/>
                <a:cs typeface="Arial"/>
              </a:rPr>
              <a:t>|</a:t>
            </a:r>
            <a:endParaRPr sz="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950" spc="5" dirty="0">
                <a:latin typeface="Arial"/>
                <a:cs typeface="Arial"/>
              </a:rPr>
              <a:t>10</a:t>
            </a:r>
            <a:r>
              <a:rPr sz="950" spc="180" dirty="0">
                <a:latin typeface="Arial"/>
                <a:cs typeface="Arial"/>
              </a:rPr>
              <a:t> </a:t>
            </a:r>
            <a:r>
              <a:rPr sz="950" spc="285" dirty="0">
                <a:latin typeface="Arial"/>
                <a:cs typeface="Arial"/>
              </a:rPr>
              <a:t>|</a:t>
            </a:r>
            <a:endParaRPr sz="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sz="950" spc="5" dirty="0">
                <a:latin typeface="Arial"/>
                <a:cs typeface="Arial"/>
              </a:rPr>
              <a:t>10</a:t>
            </a:r>
            <a:r>
              <a:rPr sz="950" spc="180" dirty="0">
                <a:latin typeface="Arial"/>
                <a:cs typeface="Arial"/>
              </a:rPr>
              <a:t> </a:t>
            </a:r>
            <a:r>
              <a:rPr sz="950" spc="285" dirty="0">
                <a:latin typeface="Arial"/>
                <a:cs typeface="Arial"/>
              </a:rPr>
              <a:t>|</a:t>
            </a:r>
            <a:endParaRPr sz="95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6719523" y="6530728"/>
            <a:ext cx="93980" cy="712470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5"/>
              </a:spcBef>
            </a:pPr>
            <a:r>
              <a:rPr sz="950" spc="5" dirty="0">
                <a:latin typeface="Arial"/>
                <a:cs typeface="Arial"/>
              </a:rPr>
              <a:t>2</a:t>
            </a:r>
            <a:endParaRPr sz="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sz="950" spc="5" dirty="0">
                <a:latin typeface="Arial"/>
                <a:cs typeface="Arial"/>
              </a:rPr>
              <a:t>2</a:t>
            </a:r>
            <a:endParaRPr sz="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950" spc="5" dirty="0">
                <a:latin typeface="Arial"/>
                <a:cs typeface="Arial"/>
              </a:rPr>
              <a:t>2</a:t>
            </a:r>
            <a:endParaRPr sz="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sz="950" spc="5" dirty="0">
                <a:latin typeface="Arial"/>
                <a:cs typeface="Arial"/>
              </a:rPr>
              <a:t>2</a:t>
            </a:r>
            <a:endParaRPr sz="95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1335353" y="7240163"/>
            <a:ext cx="5506720" cy="1746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449580" algn="l"/>
                <a:tab pos="1676400" algn="l"/>
                <a:tab pos="2835275" algn="l"/>
                <a:tab pos="3721100" algn="l"/>
                <a:tab pos="4675505" algn="l"/>
                <a:tab pos="5493385" algn="l"/>
              </a:tabLst>
            </a:pPr>
            <a:r>
              <a:rPr sz="950" u="dash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950" spc="70" dirty="0">
                <a:latin typeface="Times New Roman"/>
                <a:cs typeface="Times New Roman"/>
              </a:rPr>
              <a:t> </a:t>
            </a:r>
            <a:r>
              <a:rPr sz="950" spc="285" dirty="0">
                <a:latin typeface="Arial"/>
                <a:cs typeface="Arial"/>
              </a:rPr>
              <a:t>|</a:t>
            </a:r>
            <a:r>
              <a:rPr sz="950" u="dash" spc="28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	</a:t>
            </a:r>
            <a:r>
              <a:rPr sz="950" spc="285" dirty="0">
                <a:latin typeface="Arial"/>
                <a:cs typeface="Arial"/>
              </a:rPr>
              <a:t>|</a:t>
            </a:r>
            <a:r>
              <a:rPr sz="950" u="dash" spc="28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	</a:t>
            </a:r>
            <a:r>
              <a:rPr sz="950" spc="285" dirty="0">
                <a:latin typeface="Arial"/>
                <a:cs typeface="Arial"/>
              </a:rPr>
              <a:t>|</a:t>
            </a:r>
            <a:r>
              <a:rPr sz="950" u="dash" spc="28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	</a:t>
            </a:r>
            <a:r>
              <a:rPr sz="950" spc="285" dirty="0">
                <a:latin typeface="Arial"/>
                <a:cs typeface="Arial"/>
              </a:rPr>
              <a:t>|</a:t>
            </a:r>
            <a:r>
              <a:rPr sz="950" u="dash" spc="28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	</a:t>
            </a:r>
            <a:r>
              <a:rPr sz="950" spc="285" dirty="0">
                <a:latin typeface="Arial"/>
                <a:cs typeface="Arial"/>
              </a:rPr>
              <a:t>| 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950" u="dash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950" u="dash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endParaRPr sz="950">
              <a:latin typeface="Times New Roman"/>
              <a:cs typeface="Times New Roman"/>
            </a:endParaRPr>
          </a:p>
        </p:txBody>
      </p:sp>
      <p:grpSp>
        <p:nvGrpSpPr>
          <p:cNvPr id="52" name="object 52"/>
          <p:cNvGrpSpPr/>
          <p:nvPr/>
        </p:nvGrpSpPr>
        <p:grpSpPr>
          <a:xfrm>
            <a:off x="1247931" y="8139658"/>
            <a:ext cx="5530850" cy="1106170"/>
            <a:chOff x="1247931" y="8139658"/>
            <a:chExt cx="5530850" cy="1106170"/>
          </a:xfrm>
        </p:grpSpPr>
        <p:sp>
          <p:nvSpPr>
            <p:cNvPr id="53" name="object 53"/>
            <p:cNvSpPr/>
            <p:nvPr/>
          </p:nvSpPr>
          <p:spPr>
            <a:xfrm>
              <a:off x="1252698" y="8144426"/>
              <a:ext cx="5521325" cy="1096645"/>
            </a:xfrm>
            <a:custGeom>
              <a:avLst/>
              <a:gdLst/>
              <a:ahLst/>
              <a:cxnLst/>
              <a:rect l="l" t="t" r="r" b="b"/>
              <a:pathLst>
                <a:path w="5521325" h="1096645">
                  <a:moveTo>
                    <a:pt x="0" y="1063198"/>
                  </a:moveTo>
                  <a:lnTo>
                    <a:pt x="0" y="33373"/>
                  </a:lnTo>
                  <a:lnTo>
                    <a:pt x="610" y="26715"/>
                  </a:lnTo>
                  <a:lnTo>
                    <a:pt x="33373" y="0"/>
                  </a:lnTo>
                  <a:lnTo>
                    <a:pt x="5487630" y="0"/>
                  </a:lnTo>
                  <a:lnTo>
                    <a:pt x="5520393" y="26715"/>
                  </a:lnTo>
                  <a:lnTo>
                    <a:pt x="5521004" y="33373"/>
                  </a:lnTo>
                  <a:lnTo>
                    <a:pt x="5521004" y="1063198"/>
                  </a:lnTo>
                  <a:lnTo>
                    <a:pt x="5494286" y="1095961"/>
                  </a:lnTo>
                  <a:lnTo>
                    <a:pt x="5487630" y="1096572"/>
                  </a:lnTo>
                  <a:lnTo>
                    <a:pt x="33373" y="1096572"/>
                  </a:lnTo>
                  <a:lnTo>
                    <a:pt x="610" y="1069854"/>
                  </a:lnTo>
                  <a:lnTo>
                    <a:pt x="0" y="1063198"/>
                  </a:lnTo>
                  <a:close/>
                </a:path>
              </a:pathLst>
            </a:custGeom>
            <a:ln w="9535">
              <a:solidFill>
                <a:srgbClr val="CCC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1257466" y="9188551"/>
              <a:ext cx="5511800" cy="48260"/>
            </a:xfrm>
            <a:custGeom>
              <a:avLst/>
              <a:gdLst/>
              <a:ahLst/>
              <a:cxnLst/>
              <a:rect l="l" t="t" r="r" b="b"/>
              <a:pathLst>
                <a:path w="5511800" h="48259">
                  <a:moveTo>
                    <a:pt x="5511469" y="47676"/>
                  </a:moveTo>
                  <a:lnTo>
                    <a:pt x="0" y="47676"/>
                  </a:lnTo>
                  <a:lnTo>
                    <a:pt x="0" y="0"/>
                  </a:lnTo>
                  <a:lnTo>
                    <a:pt x="5511469" y="0"/>
                  </a:lnTo>
                  <a:lnTo>
                    <a:pt x="5511469" y="47676"/>
                  </a:lnTo>
                  <a:close/>
                </a:path>
              </a:pathLst>
            </a:custGeom>
            <a:solidFill>
              <a:srgbClr val="000000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1257466" y="9188554"/>
              <a:ext cx="4758690" cy="48260"/>
            </a:xfrm>
            <a:custGeom>
              <a:avLst/>
              <a:gdLst/>
              <a:ahLst/>
              <a:cxnLst/>
              <a:rect l="l" t="t" r="r" b="b"/>
              <a:pathLst>
                <a:path w="4758690" h="48259">
                  <a:moveTo>
                    <a:pt x="4758171" y="47677"/>
                  </a:moveTo>
                  <a:lnTo>
                    <a:pt x="0" y="47677"/>
                  </a:lnTo>
                  <a:lnTo>
                    <a:pt x="0" y="0"/>
                  </a:lnTo>
                  <a:lnTo>
                    <a:pt x="4758171" y="0"/>
                  </a:lnTo>
                  <a:lnTo>
                    <a:pt x="4758171" y="47677"/>
                  </a:lnTo>
                  <a:close/>
                </a:path>
              </a:pathLst>
            </a:custGeom>
            <a:solidFill>
              <a:srgbClr val="DADA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1257466" y="9188551"/>
              <a:ext cx="4758690" cy="48260"/>
            </a:xfrm>
            <a:custGeom>
              <a:avLst/>
              <a:gdLst/>
              <a:ahLst/>
              <a:cxnLst/>
              <a:rect l="l" t="t" r="r" b="b"/>
              <a:pathLst>
                <a:path w="4758690" h="48259">
                  <a:moveTo>
                    <a:pt x="4758169" y="47676"/>
                  </a:moveTo>
                  <a:lnTo>
                    <a:pt x="0" y="47676"/>
                  </a:lnTo>
                  <a:lnTo>
                    <a:pt x="0" y="0"/>
                  </a:lnTo>
                  <a:lnTo>
                    <a:pt x="4758169" y="0"/>
                  </a:lnTo>
                  <a:lnTo>
                    <a:pt x="4758169" y="47676"/>
                  </a:lnTo>
                  <a:close/>
                </a:path>
              </a:pathLst>
            </a:custGeom>
            <a:solidFill>
              <a:srgbClr val="060606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7" name="object 57"/>
          <p:cNvSpPr txBox="1"/>
          <p:nvPr/>
        </p:nvSpPr>
        <p:spPr>
          <a:xfrm>
            <a:off x="1471661" y="8208963"/>
            <a:ext cx="5341620" cy="88391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8600"/>
              </a:lnSpc>
              <a:spcBef>
                <a:spcPts val="95"/>
              </a:spcBef>
              <a:tabLst>
                <a:tab pos="3624579" algn="l"/>
              </a:tabLst>
            </a:pPr>
            <a:r>
              <a:rPr sz="950" spc="-45" dirty="0">
                <a:latin typeface="Arial"/>
                <a:cs typeface="Arial"/>
              </a:rPr>
              <a:t>INSERT 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950" spc="-35" dirty="0">
                <a:latin typeface="Arial"/>
                <a:cs typeface="Arial"/>
              </a:rPr>
              <a:t>INTO</a:t>
            </a:r>
            <a:r>
              <a:rPr sz="950" dirty="0">
                <a:latin typeface="Arial"/>
                <a:cs typeface="Arial"/>
              </a:rPr>
              <a:t> 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950" spc="45" dirty="0">
                <a:latin typeface="Arial"/>
                <a:cs typeface="Arial"/>
              </a:rPr>
              <a:t>Product_master_21</a:t>
            </a:r>
            <a:r>
              <a:rPr sz="950" dirty="0">
                <a:latin typeface="Arial"/>
                <a:cs typeface="Arial"/>
              </a:rPr>
              <a:t> 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950" spc="60" dirty="0">
                <a:latin typeface="Arial"/>
                <a:cs typeface="Arial"/>
              </a:rPr>
              <a:t>VALUES('P00001','1.44</a:t>
            </a:r>
            <a:r>
              <a:rPr sz="950" dirty="0">
                <a:latin typeface="Arial"/>
                <a:cs typeface="Arial"/>
              </a:rPr>
              <a:t>	</a:t>
            </a:r>
            <a:r>
              <a:rPr sz="950" spc="150" dirty="0">
                <a:latin typeface="Arial"/>
                <a:cs typeface="Arial"/>
              </a:rPr>
              <a:t>floppies',5,'piece',100,</a:t>
            </a:r>
            <a:r>
              <a:rPr sz="950" spc="5" dirty="0">
                <a:latin typeface="Arial"/>
                <a:cs typeface="Arial"/>
              </a:rPr>
              <a:t>2  </a:t>
            </a:r>
            <a:r>
              <a:rPr sz="950" spc="-45" dirty="0">
                <a:latin typeface="Arial"/>
                <a:cs typeface="Arial"/>
              </a:rPr>
              <a:t>INSERT </a:t>
            </a:r>
            <a:r>
              <a:rPr sz="950" spc="-35" dirty="0">
                <a:latin typeface="Arial"/>
                <a:cs typeface="Arial"/>
              </a:rPr>
              <a:t>INTO </a:t>
            </a:r>
            <a:r>
              <a:rPr sz="950" spc="45" dirty="0">
                <a:latin typeface="Arial"/>
                <a:cs typeface="Arial"/>
              </a:rPr>
              <a:t>Product_master_21 </a:t>
            </a:r>
            <a:r>
              <a:rPr sz="950" spc="100" dirty="0">
                <a:latin typeface="Arial"/>
                <a:cs typeface="Arial"/>
              </a:rPr>
              <a:t>VALUES('P03453','6',5,'piece',10,20,3,11280);  </a:t>
            </a:r>
            <a:r>
              <a:rPr sz="950" spc="-45" dirty="0">
                <a:latin typeface="Arial"/>
                <a:cs typeface="Arial"/>
              </a:rPr>
              <a:t>INSERT </a:t>
            </a:r>
            <a:r>
              <a:rPr sz="950" spc="-35" dirty="0">
                <a:latin typeface="Arial"/>
                <a:cs typeface="Arial"/>
              </a:rPr>
              <a:t>INTO </a:t>
            </a:r>
            <a:r>
              <a:rPr sz="950" spc="45" dirty="0">
                <a:latin typeface="Arial"/>
                <a:cs typeface="Arial"/>
              </a:rPr>
              <a:t>Product_master_21 </a:t>
            </a:r>
            <a:r>
              <a:rPr sz="950" spc="105" dirty="0">
                <a:latin typeface="Arial"/>
                <a:cs typeface="Arial"/>
              </a:rPr>
              <a:t>VALUES('P06734','5',5,'piece',20,20,5,100);  </a:t>
            </a:r>
            <a:r>
              <a:rPr sz="950" spc="-45" dirty="0">
                <a:latin typeface="Arial"/>
                <a:cs typeface="Arial"/>
              </a:rPr>
              <a:t>INSERT </a:t>
            </a:r>
            <a:r>
              <a:rPr sz="950" spc="-35" dirty="0">
                <a:latin typeface="Arial"/>
                <a:cs typeface="Arial"/>
              </a:rPr>
              <a:t>INTO </a:t>
            </a:r>
            <a:r>
              <a:rPr sz="950" spc="45" dirty="0">
                <a:latin typeface="Arial"/>
                <a:cs typeface="Arial"/>
              </a:rPr>
              <a:t>Product_master_21 </a:t>
            </a:r>
            <a:r>
              <a:rPr sz="950" spc="105" dirty="0">
                <a:latin typeface="Arial"/>
                <a:cs typeface="Arial"/>
              </a:rPr>
              <a:t>VALUES('P07868','5',5,'piece',10,20,3,1000);  </a:t>
            </a:r>
            <a:r>
              <a:rPr sz="950" spc="-45" dirty="0">
                <a:latin typeface="Arial"/>
                <a:cs typeface="Arial"/>
              </a:rPr>
              <a:t>INSERT </a:t>
            </a:r>
            <a:r>
              <a:rPr sz="950" spc="-35" dirty="0">
                <a:latin typeface="Arial"/>
                <a:cs typeface="Arial"/>
              </a:rPr>
              <a:t>INTO </a:t>
            </a:r>
            <a:r>
              <a:rPr sz="950" spc="45" dirty="0">
                <a:latin typeface="Arial"/>
                <a:cs typeface="Arial"/>
              </a:rPr>
              <a:t>Product_master_21</a:t>
            </a:r>
            <a:r>
              <a:rPr sz="950" spc="75" dirty="0">
                <a:latin typeface="Arial"/>
                <a:cs typeface="Arial"/>
              </a:rPr>
              <a:t> </a:t>
            </a:r>
            <a:r>
              <a:rPr sz="950" spc="100" dirty="0">
                <a:latin typeface="Arial"/>
                <a:cs typeface="Arial"/>
              </a:rPr>
              <a:t>VALUES('P07885','25',5,'piece',10,20,3,5100);</a:t>
            </a:r>
            <a:endParaRPr sz="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47931" y="368300"/>
            <a:ext cx="5530850" cy="1621155"/>
            <a:chOff x="1247931" y="368300"/>
            <a:chExt cx="5530850" cy="1621155"/>
          </a:xfrm>
        </p:grpSpPr>
        <p:sp>
          <p:nvSpPr>
            <p:cNvPr id="3" name="object 3"/>
            <p:cNvSpPr/>
            <p:nvPr/>
          </p:nvSpPr>
          <p:spPr>
            <a:xfrm>
              <a:off x="1252698" y="373067"/>
              <a:ext cx="5521325" cy="1611630"/>
            </a:xfrm>
            <a:custGeom>
              <a:avLst/>
              <a:gdLst/>
              <a:ahLst/>
              <a:cxnLst/>
              <a:rect l="l" t="t" r="r" b="b"/>
              <a:pathLst>
                <a:path w="5521325" h="1611630">
                  <a:moveTo>
                    <a:pt x="0" y="1578110"/>
                  </a:moveTo>
                  <a:lnTo>
                    <a:pt x="0" y="33373"/>
                  </a:lnTo>
                  <a:lnTo>
                    <a:pt x="610" y="26715"/>
                  </a:lnTo>
                  <a:lnTo>
                    <a:pt x="33373" y="0"/>
                  </a:lnTo>
                  <a:lnTo>
                    <a:pt x="5487630" y="0"/>
                  </a:lnTo>
                  <a:lnTo>
                    <a:pt x="5520393" y="26715"/>
                  </a:lnTo>
                  <a:lnTo>
                    <a:pt x="5521004" y="33373"/>
                  </a:lnTo>
                  <a:lnTo>
                    <a:pt x="5521004" y="1578110"/>
                  </a:lnTo>
                  <a:lnTo>
                    <a:pt x="5494286" y="1610873"/>
                  </a:lnTo>
                  <a:lnTo>
                    <a:pt x="5487630" y="1611484"/>
                  </a:lnTo>
                  <a:lnTo>
                    <a:pt x="33373" y="1611484"/>
                  </a:lnTo>
                  <a:lnTo>
                    <a:pt x="610" y="1584771"/>
                  </a:lnTo>
                  <a:lnTo>
                    <a:pt x="0" y="1578110"/>
                  </a:lnTo>
                  <a:close/>
                </a:path>
              </a:pathLst>
            </a:custGeom>
            <a:ln w="9535">
              <a:solidFill>
                <a:srgbClr val="CCC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57466" y="1932101"/>
              <a:ext cx="5511800" cy="48260"/>
            </a:xfrm>
            <a:custGeom>
              <a:avLst/>
              <a:gdLst/>
              <a:ahLst/>
              <a:cxnLst/>
              <a:rect l="l" t="t" r="r" b="b"/>
              <a:pathLst>
                <a:path w="5511800" h="48260">
                  <a:moveTo>
                    <a:pt x="5511469" y="47676"/>
                  </a:moveTo>
                  <a:lnTo>
                    <a:pt x="0" y="47676"/>
                  </a:lnTo>
                  <a:lnTo>
                    <a:pt x="0" y="0"/>
                  </a:lnTo>
                  <a:lnTo>
                    <a:pt x="5511469" y="0"/>
                  </a:lnTo>
                  <a:lnTo>
                    <a:pt x="5511469" y="47676"/>
                  </a:lnTo>
                  <a:close/>
                </a:path>
              </a:pathLst>
            </a:custGeom>
            <a:solidFill>
              <a:srgbClr val="000000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257466" y="1932107"/>
              <a:ext cx="4815840" cy="48260"/>
            </a:xfrm>
            <a:custGeom>
              <a:avLst/>
              <a:gdLst/>
              <a:ahLst/>
              <a:cxnLst/>
              <a:rect l="l" t="t" r="r" b="b"/>
              <a:pathLst>
                <a:path w="4815840" h="48260">
                  <a:moveTo>
                    <a:pt x="4815383" y="47677"/>
                  </a:moveTo>
                  <a:lnTo>
                    <a:pt x="0" y="47677"/>
                  </a:lnTo>
                  <a:lnTo>
                    <a:pt x="0" y="0"/>
                  </a:lnTo>
                  <a:lnTo>
                    <a:pt x="4815383" y="0"/>
                  </a:lnTo>
                  <a:lnTo>
                    <a:pt x="4815383" y="47677"/>
                  </a:lnTo>
                  <a:close/>
                </a:path>
              </a:pathLst>
            </a:custGeom>
            <a:solidFill>
              <a:srgbClr val="DADA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257466" y="1932101"/>
              <a:ext cx="4815840" cy="48260"/>
            </a:xfrm>
            <a:custGeom>
              <a:avLst/>
              <a:gdLst/>
              <a:ahLst/>
              <a:cxnLst/>
              <a:rect l="l" t="t" r="r" b="b"/>
              <a:pathLst>
                <a:path w="4815840" h="48260">
                  <a:moveTo>
                    <a:pt x="4815382" y="47676"/>
                  </a:moveTo>
                  <a:lnTo>
                    <a:pt x="0" y="47676"/>
                  </a:lnTo>
                  <a:lnTo>
                    <a:pt x="0" y="0"/>
                  </a:lnTo>
                  <a:lnTo>
                    <a:pt x="4815382" y="0"/>
                  </a:lnTo>
                  <a:lnTo>
                    <a:pt x="4815382" y="47676"/>
                  </a:lnTo>
                  <a:close/>
                </a:path>
              </a:pathLst>
            </a:custGeom>
            <a:solidFill>
              <a:srgbClr val="060606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235231" y="437604"/>
            <a:ext cx="5577840" cy="25222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8920" marR="5080">
              <a:lnSpc>
                <a:spcPct val="118600"/>
              </a:lnSpc>
              <a:spcBef>
                <a:spcPts val="95"/>
              </a:spcBef>
            </a:pPr>
            <a:r>
              <a:rPr sz="950" spc="-45" dirty="0">
                <a:latin typeface="Arial"/>
                <a:cs typeface="Arial"/>
              </a:rPr>
              <a:t>INSERT </a:t>
            </a:r>
            <a:r>
              <a:rPr sz="950" spc="-35" dirty="0">
                <a:latin typeface="Arial"/>
                <a:cs typeface="Arial"/>
              </a:rPr>
              <a:t>INTO </a:t>
            </a:r>
            <a:r>
              <a:rPr sz="950" spc="20" dirty="0">
                <a:latin typeface="Arial"/>
                <a:cs typeface="Arial"/>
              </a:rPr>
              <a:t>Salesman_master_21  </a:t>
            </a:r>
            <a:r>
              <a:rPr sz="950" spc="110" dirty="0">
                <a:latin typeface="Arial"/>
                <a:cs typeface="Arial"/>
              </a:rPr>
              <a:t>VALUES('S00001','Krim','A/4','Alipore','CityA',700012,'StateE',3000,100,50,'Go</a:t>
            </a:r>
            <a:endParaRPr sz="950">
              <a:latin typeface="Arial"/>
              <a:cs typeface="Arial"/>
            </a:endParaRPr>
          </a:p>
          <a:p>
            <a:pPr marL="248920" marR="5080">
              <a:lnSpc>
                <a:spcPct val="118600"/>
              </a:lnSpc>
            </a:pPr>
            <a:r>
              <a:rPr sz="950" spc="-45" dirty="0">
                <a:latin typeface="Arial"/>
                <a:cs typeface="Arial"/>
              </a:rPr>
              <a:t>INSERT </a:t>
            </a:r>
            <a:r>
              <a:rPr sz="950" spc="-35" dirty="0">
                <a:latin typeface="Arial"/>
                <a:cs typeface="Arial"/>
              </a:rPr>
              <a:t>INTO </a:t>
            </a:r>
            <a:r>
              <a:rPr sz="950" spc="20" dirty="0">
                <a:latin typeface="Arial"/>
                <a:cs typeface="Arial"/>
              </a:rPr>
              <a:t>Salesman_master_21  </a:t>
            </a:r>
            <a:r>
              <a:rPr sz="950" spc="105" dirty="0">
                <a:latin typeface="Arial"/>
                <a:cs typeface="Arial"/>
              </a:rPr>
              <a:t>VALUES('S00002','Azad','65','Barabazar','CityB',700001,'StateF',3000,200,100,'</a:t>
            </a:r>
            <a:endParaRPr sz="950">
              <a:latin typeface="Arial"/>
              <a:cs typeface="Arial"/>
            </a:endParaRPr>
          </a:p>
          <a:p>
            <a:pPr marL="248920" marR="1367790">
              <a:lnSpc>
                <a:spcPct val="118600"/>
              </a:lnSpc>
            </a:pPr>
            <a:r>
              <a:rPr sz="950" spc="-45" dirty="0">
                <a:latin typeface="Arial"/>
                <a:cs typeface="Arial"/>
              </a:rPr>
              <a:t>INSERT </a:t>
            </a:r>
            <a:r>
              <a:rPr sz="950" spc="-35" dirty="0">
                <a:latin typeface="Arial"/>
                <a:cs typeface="Arial"/>
              </a:rPr>
              <a:t>INTO </a:t>
            </a:r>
            <a:r>
              <a:rPr sz="950" spc="20" dirty="0">
                <a:latin typeface="Arial"/>
                <a:cs typeface="Arial"/>
              </a:rPr>
              <a:t>Salesman_master_21 </a:t>
            </a:r>
            <a:r>
              <a:rPr sz="950" spc="85" dirty="0">
                <a:latin typeface="Arial"/>
                <a:cs typeface="Arial"/>
              </a:rPr>
              <a:t>VALUES('S00003','Samir','p-  </a:t>
            </a:r>
            <a:r>
              <a:rPr sz="950" spc="114" dirty="0">
                <a:latin typeface="Arial"/>
                <a:cs typeface="Arial"/>
              </a:rPr>
              <a:t>7','Chadni','CityC',700022,'StateG',3000,200,100,'Good');</a:t>
            </a:r>
            <a:endParaRPr sz="950">
              <a:latin typeface="Arial"/>
              <a:cs typeface="Arial"/>
            </a:endParaRPr>
          </a:p>
          <a:p>
            <a:pPr marL="248920" marR="5080">
              <a:lnSpc>
                <a:spcPct val="118600"/>
              </a:lnSpc>
            </a:pPr>
            <a:r>
              <a:rPr sz="950" spc="-45" dirty="0">
                <a:latin typeface="Arial"/>
                <a:cs typeface="Arial"/>
              </a:rPr>
              <a:t>INSERT </a:t>
            </a:r>
            <a:r>
              <a:rPr sz="950" spc="-35" dirty="0">
                <a:latin typeface="Arial"/>
                <a:cs typeface="Arial"/>
              </a:rPr>
              <a:t>INTO </a:t>
            </a:r>
            <a:r>
              <a:rPr sz="950" spc="20" dirty="0">
                <a:latin typeface="Arial"/>
                <a:cs typeface="Arial"/>
              </a:rPr>
              <a:t>Salesman_master_21  </a:t>
            </a:r>
            <a:r>
              <a:rPr sz="950" spc="105" dirty="0">
                <a:latin typeface="Arial"/>
                <a:cs typeface="Arial"/>
              </a:rPr>
              <a:t>VALUES('S00004','Anindya','A/7','Saltlake','CityD',700091,'StateH',3500,500,15</a:t>
            </a:r>
            <a:endParaRPr sz="9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50" spc="10" dirty="0">
                <a:latin typeface="Comic Sans MS"/>
                <a:cs typeface="Comic Sans MS"/>
              </a:rPr>
              <a:t>©Privacy</a:t>
            </a:r>
            <a:endParaRPr sz="1250">
              <a:latin typeface="Comic Sans MS"/>
              <a:cs typeface="Comic Sans MS"/>
            </a:endParaRPr>
          </a:p>
          <a:p>
            <a:pPr marL="12700" marR="1646555">
              <a:lnSpc>
                <a:spcPct val="145200"/>
              </a:lnSpc>
              <a:spcBef>
                <a:spcPts val="375"/>
              </a:spcBef>
            </a:pPr>
            <a:r>
              <a:rPr sz="1250" spc="10" dirty="0">
                <a:latin typeface="Georgia"/>
                <a:cs typeface="Georgia"/>
              </a:rPr>
              <a:t>Contact information: </a:t>
            </a:r>
            <a:r>
              <a:rPr sz="1250" spc="10" dirty="0">
                <a:latin typeface="Georgia"/>
                <a:cs typeface="Georgia"/>
                <a:hlinkClick r:id="rId2"/>
              </a:rPr>
              <a:t>atnyla (http://www.atnyla.com)</a:t>
            </a:r>
            <a:r>
              <a:rPr sz="1250" spc="10" dirty="0">
                <a:latin typeface="Georgia"/>
                <a:cs typeface="Georgia"/>
              </a:rPr>
              <a:t>.  By: </a:t>
            </a:r>
            <a:r>
              <a:rPr sz="1250" spc="15" dirty="0">
                <a:latin typeface="Georgia"/>
                <a:cs typeface="Georgia"/>
                <a:hlinkClick r:id="rId3"/>
              </a:rPr>
              <a:t>Rumman </a:t>
            </a:r>
            <a:r>
              <a:rPr sz="1250" spc="10" dirty="0">
                <a:latin typeface="Georgia"/>
                <a:cs typeface="Georgia"/>
                <a:hlinkClick r:id="rId3"/>
              </a:rPr>
              <a:t>Ansari</a:t>
            </a:r>
            <a:r>
              <a:rPr sz="1250" dirty="0">
                <a:latin typeface="Georgia"/>
                <a:cs typeface="Georgia"/>
                <a:hlinkClick r:id="rId3"/>
              </a:rPr>
              <a:t> </a:t>
            </a:r>
            <a:r>
              <a:rPr sz="1250" spc="10" dirty="0">
                <a:latin typeface="Georgia"/>
                <a:cs typeface="Georgia"/>
                <a:hlinkClick r:id="rId3"/>
              </a:rPr>
              <a:t>(http://www.atnyla.com/tuition)</a:t>
            </a:r>
            <a:r>
              <a:rPr sz="1250" spc="10" dirty="0">
                <a:latin typeface="Georgia"/>
                <a:cs typeface="Georgia"/>
              </a:rPr>
              <a:t>.</a:t>
            </a:r>
            <a:endParaRPr sz="125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47927" y="10294670"/>
            <a:ext cx="5530850" cy="38735"/>
          </a:xfrm>
          <a:custGeom>
            <a:avLst/>
            <a:gdLst/>
            <a:ahLst/>
            <a:cxnLst/>
            <a:rect l="l" t="t" r="r" b="b"/>
            <a:pathLst>
              <a:path w="5530850" h="38734">
                <a:moveTo>
                  <a:pt x="5530532" y="38138"/>
                </a:moveTo>
                <a:lnTo>
                  <a:pt x="2202675" y="38138"/>
                </a:lnTo>
                <a:lnTo>
                  <a:pt x="0" y="38138"/>
                </a:lnTo>
                <a:lnTo>
                  <a:pt x="2202675" y="38150"/>
                </a:lnTo>
                <a:lnTo>
                  <a:pt x="5530532" y="38150"/>
                </a:lnTo>
                <a:close/>
              </a:path>
              <a:path w="5530850" h="38734">
                <a:moveTo>
                  <a:pt x="5530532" y="0"/>
                </a:moveTo>
                <a:lnTo>
                  <a:pt x="2202675" y="0"/>
                </a:lnTo>
                <a:lnTo>
                  <a:pt x="0" y="0"/>
                </a:lnTo>
                <a:lnTo>
                  <a:pt x="0" y="9537"/>
                </a:lnTo>
                <a:lnTo>
                  <a:pt x="2202675" y="9537"/>
                </a:lnTo>
                <a:lnTo>
                  <a:pt x="5530532" y="9537"/>
                </a:lnTo>
                <a:lnTo>
                  <a:pt x="5530532" y="0"/>
                </a:lnTo>
                <a:close/>
              </a:path>
            </a:pathLst>
          </a:custGeom>
          <a:solidFill>
            <a:srgbClr val="14151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47927" y="9922789"/>
            <a:ext cx="5530850" cy="10160"/>
          </a:xfrm>
          <a:custGeom>
            <a:avLst/>
            <a:gdLst/>
            <a:ahLst/>
            <a:cxnLst/>
            <a:rect l="l" t="t" r="r" b="b"/>
            <a:pathLst>
              <a:path w="5530850" h="10159">
                <a:moveTo>
                  <a:pt x="5530532" y="0"/>
                </a:moveTo>
                <a:lnTo>
                  <a:pt x="2202675" y="0"/>
                </a:lnTo>
                <a:lnTo>
                  <a:pt x="0" y="0"/>
                </a:lnTo>
                <a:lnTo>
                  <a:pt x="0" y="9537"/>
                </a:lnTo>
                <a:lnTo>
                  <a:pt x="2202675" y="9537"/>
                </a:lnTo>
                <a:lnTo>
                  <a:pt x="5530532" y="9537"/>
                </a:lnTo>
                <a:lnTo>
                  <a:pt x="5530532" y="0"/>
                </a:lnTo>
                <a:close/>
              </a:path>
            </a:pathLst>
          </a:custGeom>
          <a:solidFill>
            <a:srgbClr val="14151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47927" y="9550907"/>
            <a:ext cx="5530850" cy="10160"/>
          </a:xfrm>
          <a:custGeom>
            <a:avLst/>
            <a:gdLst/>
            <a:ahLst/>
            <a:cxnLst/>
            <a:rect l="l" t="t" r="r" b="b"/>
            <a:pathLst>
              <a:path w="5530850" h="10159">
                <a:moveTo>
                  <a:pt x="5530532" y="0"/>
                </a:moveTo>
                <a:lnTo>
                  <a:pt x="2202675" y="0"/>
                </a:lnTo>
                <a:lnTo>
                  <a:pt x="0" y="0"/>
                </a:lnTo>
                <a:lnTo>
                  <a:pt x="0" y="9537"/>
                </a:lnTo>
                <a:lnTo>
                  <a:pt x="2202675" y="9537"/>
                </a:lnTo>
                <a:lnTo>
                  <a:pt x="5530532" y="9537"/>
                </a:lnTo>
                <a:lnTo>
                  <a:pt x="5530532" y="0"/>
                </a:lnTo>
                <a:close/>
              </a:path>
            </a:pathLst>
          </a:custGeom>
          <a:solidFill>
            <a:srgbClr val="14151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927" y="8969247"/>
            <a:ext cx="5530850" cy="10160"/>
          </a:xfrm>
          <a:custGeom>
            <a:avLst/>
            <a:gdLst/>
            <a:ahLst/>
            <a:cxnLst/>
            <a:rect l="l" t="t" r="r" b="b"/>
            <a:pathLst>
              <a:path w="5530850" h="10159">
                <a:moveTo>
                  <a:pt x="5530532" y="0"/>
                </a:moveTo>
                <a:lnTo>
                  <a:pt x="2202675" y="0"/>
                </a:lnTo>
                <a:lnTo>
                  <a:pt x="0" y="0"/>
                </a:lnTo>
                <a:lnTo>
                  <a:pt x="0" y="9537"/>
                </a:lnTo>
                <a:lnTo>
                  <a:pt x="2202675" y="9537"/>
                </a:lnTo>
                <a:lnTo>
                  <a:pt x="5530532" y="9537"/>
                </a:lnTo>
                <a:lnTo>
                  <a:pt x="5530532" y="0"/>
                </a:lnTo>
                <a:close/>
              </a:path>
            </a:pathLst>
          </a:custGeom>
          <a:solidFill>
            <a:srgbClr val="14151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47927" y="8597366"/>
            <a:ext cx="5530850" cy="10160"/>
          </a:xfrm>
          <a:custGeom>
            <a:avLst/>
            <a:gdLst/>
            <a:ahLst/>
            <a:cxnLst/>
            <a:rect l="l" t="t" r="r" b="b"/>
            <a:pathLst>
              <a:path w="5530850" h="10159">
                <a:moveTo>
                  <a:pt x="5530532" y="0"/>
                </a:moveTo>
                <a:lnTo>
                  <a:pt x="2202675" y="0"/>
                </a:lnTo>
                <a:lnTo>
                  <a:pt x="0" y="0"/>
                </a:lnTo>
                <a:lnTo>
                  <a:pt x="0" y="9537"/>
                </a:lnTo>
                <a:lnTo>
                  <a:pt x="2202675" y="9537"/>
                </a:lnTo>
                <a:lnTo>
                  <a:pt x="5530532" y="9537"/>
                </a:lnTo>
                <a:lnTo>
                  <a:pt x="5530532" y="0"/>
                </a:lnTo>
                <a:close/>
              </a:path>
            </a:pathLst>
          </a:custGeom>
          <a:solidFill>
            <a:srgbClr val="14151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47927" y="8225484"/>
            <a:ext cx="5530850" cy="10160"/>
          </a:xfrm>
          <a:custGeom>
            <a:avLst/>
            <a:gdLst/>
            <a:ahLst/>
            <a:cxnLst/>
            <a:rect l="l" t="t" r="r" b="b"/>
            <a:pathLst>
              <a:path w="5530850" h="10159">
                <a:moveTo>
                  <a:pt x="5530532" y="0"/>
                </a:moveTo>
                <a:lnTo>
                  <a:pt x="2202675" y="0"/>
                </a:lnTo>
                <a:lnTo>
                  <a:pt x="0" y="0"/>
                </a:lnTo>
                <a:lnTo>
                  <a:pt x="0" y="9537"/>
                </a:lnTo>
                <a:lnTo>
                  <a:pt x="2202675" y="9537"/>
                </a:lnTo>
                <a:lnTo>
                  <a:pt x="5530532" y="9537"/>
                </a:lnTo>
                <a:lnTo>
                  <a:pt x="5530532" y="0"/>
                </a:lnTo>
                <a:close/>
              </a:path>
            </a:pathLst>
          </a:custGeom>
          <a:solidFill>
            <a:srgbClr val="14151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247927" y="7853603"/>
            <a:ext cx="5530850" cy="10160"/>
          </a:xfrm>
          <a:custGeom>
            <a:avLst/>
            <a:gdLst/>
            <a:ahLst/>
            <a:cxnLst/>
            <a:rect l="l" t="t" r="r" b="b"/>
            <a:pathLst>
              <a:path w="5530850" h="10159">
                <a:moveTo>
                  <a:pt x="5530532" y="0"/>
                </a:moveTo>
                <a:lnTo>
                  <a:pt x="2202675" y="0"/>
                </a:lnTo>
                <a:lnTo>
                  <a:pt x="0" y="0"/>
                </a:lnTo>
                <a:lnTo>
                  <a:pt x="0" y="9537"/>
                </a:lnTo>
                <a:lnTo>
                  <a:pt x="2202675" y="9537"/>
                </a:lnTo>
                <a:lnTo>
                  <a:pt x="5530532" y="9537"/>
                </a:lnTo>
                <a:lnTo>
                  <a:pt x="5530532" y="0"/>
                </a:lnTo>
                <a:close/>
              </a:path>
            </a:pathLst>
          </a:custGeom>
          <a:solidFill>
            <a:srgbClr val="14151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247927" y="7481722"/>
            <a:ext cx="5530850" cy="10160"/>
          </a:xfrm>
          <a:custGeom>
            <a:avLst/>
            <a:gdLst/>
            <a:ahLst/>
            <a:cxnLst/>
            <a:rect l="l" t="t" r="r" b="b"/>
            <a:pathLst>
              <a:path w="5530850" h="10159">
                <a:moveTo>
                  <a:pt x="5530532" y="0"/>
                </a:moveTo>
                <a:lnTo>
                  <a:pt x="2202675" y="0"/>
                </a:lnTo>
                <a:lnTo>
                  <a:pt x="0" y="0"/>
                </a:lnTo>
                <a:lnTo>
                  <a:pt x="0" y="9537"/>
                </a:lnTo>
                <a:lnTo>
                  <a:pt x="2202675" y="9537"/>
                </a:lnTo>
                <a:lnTo>
                  <a:pt x="5530532" y="9537"/>
                </a:lnTo>
                <a:lnTo>
                  <a:pt x="5530532" y="0"/>
                </a:lnTo>
                <a:close/>
              </a:path>
            </a:pathLst>
          </a:custGeom>
          <a:solidFill>
            <a:srgbClr val="14151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450611" y="6737954"/>
            <a:ext cx="3328035" cy="10160"/>
          </a:xfrm>
          <a:custGeom>
            <a:avLst/>
            <a:gdLst/>
            <a:ahLst/>
            <a:cxnLst/>
            <a:rect l="l" t="t" r="r" b="b"/>
            <a:pathLst>
              <a:path w="3328034" h="10159">
                <a:moveTo>
                  <a:pt x="3327859" y="9535"/>
                </a:moveTo>
                <a:lnTo>
                  <a:pt x="0" y="9535"/>
                </a:lnTo>
                <a:lnTo>
                  <a:pt x="0" y="0"/>
                </a:lnTo>
                <a:lnTo>
                  <a:pt x="3327859" y="0"/>
                </a:lnTo>
                <a:lnTo>
                  <a:pt x="3327859" y="9535"/>
                </a:lnTo>
                <a:close/>
              </a:path>
            </a:pathLst>
          </a:custGeom>
          <a:solidFill>
            <a:srgbClr val="14151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450611" y="7109835"/>
            <a:ext cx="3328035" cy="10160"/>
          </a:xfrm>
          <a:custGeom>
            <a:avLst/>
            <a:gdLst/>
            <a:ahLst/>
            <a:cxnLst/>
            <a:rect l="l" t="t" r="r" b="b"/>
            <a:pathLst>
              <a:path w="3328034" h="10159">
                <a:moveTo>
                  <a:pt x="3327859" y="9535"/>
                </a:moveTo>
                <a:lnTo>
                  <a:pt x="0" y="9535"/>
                </a:lnTo>
                <a:lnTo>
                  <a:pt x="0" y="0"/>
                </a:lnTo>
                <a:lnTo>
                  <a:pt x="3327859" y="0"/>
                </a:lnTo>
                <a:lnTo>
                  <a:pt x="3327859" y="9535"/>
                </a:lnTo>
                <a:close/>
              </a:path>
            </a:pathLst>
          </a:custGeom>
          <a:solidFill>
            <a:srgbClr val="14151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7931" y="6737954"/>
            <a:ext cx="2202815" cy="10160"/>
          </a:xfrm>
          <a:custGeom>
            <a:avLst/>
            <a:gdLst/>
            <a:ahLst/>
            <a:cxnLst/>
            <a:rect l="l" t="t" r="r" b="b"/>
            <a:pathLst>
              <a:path w="2202815" h="10159">
                <a:moveTo>
                  <a:pt x="2202680" y="9535"/>
                </a:moveTo>
                <a:lnTo>
                  <a:pt x="0" y="9535"/>
                </a:lnTo>
                <a:lnTo>
                  <a:pt x="0" y="0"/>
                </a:lnTo>
                <a:lnTo>
                  <a:pt x="2202680" y="0"/>
                </a:lnTo>
                <a:lnTo>
                  <a:pt x="2202680" y="9535"/>
                </a:lnTo>
                <a:close/>
              </a:path>
            </a:pathLst>
          </a:custGeom>
          <a:solidFill>
            <a:srgbClr val="14151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47931" y="7109835"/>
            <a:ext cx="2202815" cy="10160"/>
          </a:xfrm>
          <a:custGeom>
            <a:avLst/>
            <a:gdLst/>
            <a:ahLst/>
            <a:cxnLst/>
            <a:rect l="l" t="t" r="r" b="b"/>
            <a:pathLst>
              <a:path w="2202815" h="10159">
                <a:moveTo>
                  <a:pt x="2202680" y="9535"/>
                </a:moveTo>
                <a:lnTo>
                  <a:pt x="0" y="9535"/>
                </a:lnTo>
                <a:lnTo>
                  <a:pt x="0" y="0"/>
                </a:lnTo>
                <a:lnTo>
                  <a:pt x="2202680" y="0"/>
                </a:lnTo>
                <a:lnTo>
                  <a:pt x="2202680" y="9535"/>
                </a:lnTo>
                <a:close/>
              </a:path>
            </a:pathLst>
          </a:custGeom>
          <a:solidFill>
            <a:srgbClr val="14151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235231" y="330806"/>
            <a:ext cx="5554980" cy="634746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 algn="just">
              <a:lnSpc>
                <a:spcPct val="121800"/>
              </a:lnSpc>
              <a:spcBef>
                <a:spcPts val="70"/>
              </a:spcBef>
            </a:pPr>
            <a:r>
              <a:rPr sz="1250" spc="10" dirty="0">
                <a:latin typeface="Georgia"/>
                <a:cs typeface="Georgia"/>
              </a:rPr>
              <a:t>Most of these have provided their </a:t>
            </a:r>
            <a:r>
              <a:rPr sz="1250" spc="15" dirty="0">
                <a:latin typeface="Georgia"/>
                <a:cs typeface="Georgia"/>
              </a:rPr>
              <a:t>own </a:t>
            </a:r>
            <a:r>
              <a:rPr sz="1250" spc="10" dirty="0">
                <a:latin typeface="Georgia"/>
                <a:cs typeface="Georgia"/>
              </a:rPr>
              <a:t>implementation extensions, thus  enhancing their </a:t>
            </a:r>
            <a:r>
              <a:rPr sz="1250" spc="15" dirty="0">
                <a:latin typeface="Georgia"/>
                <a:cs typeface="Georgia"/>
              </a:rPr>
              <a:t>RDBMS </a:t>
            </a:r>
            <a:r>
              <a:rPr sz="1250" spc="10" dirty="0">
                <a:latin typeface="Georgia"/>
                <a:cs typeface="Georgia"/>
              </a:rPr>
              <a:t>system features and making </a:t>
            </a:r>
            <a:r>
              <a:rPr sz="1250" spc="5" dirty="0">
                <a:latin typeface="Georgia"/>
                <a:cs typeface="Georgia"/>
              </a:rPr>
              <a:t>it </a:t>
            </a:r>
            <a:r>
              <a:rPr sz="1250" spc="10" dirty="0">
                <a:latin typeface="Georgia"/>
                <a:cs typeface="Georgia"/>
              </a:rPr>
              <a:t>a powerful tool.  These </a:t>
            </a:r>
            <a:r>
              <a:rPr sz="1250" spc="15" dirty="0">
                <a:latin typeface="Georgia"/>
                <a:cs typeface="Georgia"/>
              </a:rPr>
              <a:t>RDBMS </a:t>
            </a:r>
            <a:r>
              <a:rPr sz="1250" spc="10" dirty="0">
                <a:latin typeface="Georgia"/>
                <a:cs typeface="Georgia"/>
              </a:rPr>
              <a:t>systems, </a:t>
            </a:r>
            <a:r>
              <a:rPr sz="1250" spc="5" dirty="0">
                <a:latin typeface="Georgia"/>
                <a:cs typeface="Georgia"/>
              </a:rPr>
              <a:t>all </a:t>
            </a:r>
            <a:r>
              <a:rPr sz="1250" spc="10" dirty="0">
                <a:latin typeface="Georgia"/>
                <a:cs typeface="Georgia"/>
              </a:rPr>
              <a:t>use the popular </a:t>
            </a:r>
            <a:r>
              <a:rPr sz="1250" spc="15" dirty="0">
                <a:latin typeface="Georgia"/>
                <a:cs typeface="Georgia"/>
              </a:rPr>
              <a:t>SQL commands </a:t>
            </a:r>
            <a:r>
              <a:rPr sz="1150" spc="-55" dirty="0">
                <a:latin typeface="Arial"/>
                <a:cs typeface="Arial"/>
              </a:rPr>
              <a:t>SELECT, </a:t>
            </a:r>
            <a:r>
              <a:rPr sz="1150" spc="-85" dirty="0">
                <a:latin typeface="Arial"/>
                <a:cs typeface="Arial"/>
              </a:rPr>
              <a:t>UPDATE,  </a:t>
            </a:r>
            <a:r>
              <a:rPr sz="1150" spc="-55" dirty="0">
                <a:latin typeface="Arial"/>
                <a:cs typeface="Arial"/>
              </a:rPr>
              <a:t>DELETE, </a:t>
            </a:r>
            <a:r>
              <a:rPr sz="1150" spc="-20" dirty="0">
                <a:latin typeface="Arial"/>
                <a:cs typeface="Arial"/>
              </a:rPr>
              <a:t>INSERT, </a:t>
            </a:r>
            <a:r>
              <a:rPr sz="1150" spc="-225" dirty="0">
                <a:latin typeface="Arial"/>
                <a:cs typeface="Arial"/>
              </a:rPr>
              <a:t>WHERE </a:t>
            </a:r>
            <a:r>
              <a:rPr sz="1250" spc="10" dirty="0">
                <a:latin typeface="Georgia"/>
                <a:cs typeface="Georgia"/>
              </a:rPr>
              <a:t>in similar</a:t>
            </a:r>
            <a:r>
              <a:rPr sz="1250" spc="-200" dirty="0">
                <a:latin typeface="Georgia"/>
                <a:cs typeface="Georgia"/>
              </a:rPr>
              <a:t> </a:t>
            </a:r>
            <a:r>
              <a:rPr sz="1250" spc="10" dirty="0">
                <a:latin typeface="Georgia"/>
                <a:cs typeface="Georgia"/>
              </a:rPr>
              <a:t>format.</a:t>
            </a:r>
            <a:endParaRPr sz="125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5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</a:pPr>
            <a:r>
              <a:rPr sz="1650" b="1" spc="25" dirty="0">
                <a:latin typeface="Times New Roman"/>
                <a:cs typeface="Times New Roman"/>
              </a:rPr>
              <a:t>SQL </a:t>
            </a:r>
            <a:r>
              <a:rPr sz="1650" b="1" spc="55" dirty="0">
                <a:latin typeface="Times New Roman"/>
                <a:cs typeface="Times New Roman"/>
              </a:rPr>
              <a:t>Database</a:t>
            </a:r>
            <a:r>
              <a:rPr sz="1650" b="1" spc="-30" dirty="0">
                <a:latin typeface="Times New Roman"/>
                <a:cs typeface="Times New Roman"/>
              </a:rPr>
              <a:t> </a:t>
            </a:r>
            <a:r>
              <a:rPr sz="1650" b="1" spc="25" dirty="0">
                <a:latin typeface="Times New Roman"/>
                <a:cs typeface="Times New Roman"/>
              </a:rPr>
              <a:t>Table</a:t>
            </a:r>
            <a:endParaRPr sz="1650">
              <a:latin typeface="Times New Roman"/>
              <a:cs typeface="Times New Roman"/>
            </a:endParaRPr>
          </a:p>
          <a:p>
            <a:pPr marL="12700" marR="5080" algn="just">
              <a:lnSpc>
                <a:spcPct val="120100"/>
              </a:lnSpc>
              <a:spcBef>
                <a:spcPts val="375"/>
              </a:spcBef>
            </a:pPr>
            <a:r>
              <a:rPr sz="1250" b="1" spc="15" dirty="0">
                <a:latin typeface="Georgia"/>
                <a:cs typeface="Georgia"/>
              </a:rPr>
              <a:t>SQL database </a:t>
            </a:r>
            <a:r>
              <a:rPr sz="1250" b="1" spc="10" dirty="0">
                <a:latin typeface="Georgia"/>
                <a:cs typeface="Georgia"/>
              </a:rPr>
              <a:t>is constructed of </a:t>
            </a:r>
            <a:r>
              <a:rPr sz="1250" b="1" spc="15" dirty="0">
                <a:latin typeface="Georgia"/>
                <a:cs typeface="Georgia"/>
              </a:rPr>
              <a:t>a number </a:t>
            </a:r>
            <a:r>
              <a:rPr sz="1250" b="1" spc="10" dirty="0">
                <a:latin typeface="Georgia"/>
                <a:cs typeface="Georgia"/>
              </a:rPr>
              <a:t>of tables. </a:t>
            </a:r>
            <a:r>
              <a:rPr sz="1250" spc="10" dirty="0">
                <a:latin typeface="Georgia"/>
                <a:cs typeface="Georgia"/>
              </a:rPr>
              <a:t>In a business,  </a:t>
            </a:r>
            <a:r>
              <a:rPr sz="1250" spc="15" dirty="0">
                <a:latin typeface="Georgia"/>
                <a:cs typeface="Georgia"/>
              </a:rPr>
              <a:t>SQL </a:t>
            </a:r>
            <a:r>
              <a:rPr sz="1250" spc="10" dirty="0">
                <a:latin typeface="Georgia"/>
                <a:cs typeface="Georgia"/>
              </a:rPr>
              <a:t>tables would be used to divide and simplify the different areas of the  operation: Table for Customers, one for Vendors, Employees and so</a:t>
            </a:r>
            <a:r>
              <a:rPr sz="1250" spc="-5" dirty="0">
                <a:latin typeface="Georgia"/>
                <a:cs typeface="Georgia"/>
              </a:rPr>
              <a:t> </a:t>
            </a:r>
            <a:r>
              <a:rPr sz="1250" spc="10" dirty="0">
                <a:latin typeface="Georgia"/>
                <a:cs typeface="Georgia"/>
              </a:rPr>
              <a:t>on.</a:t>
            </a:r>
            <a:endParaRPr sz="125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85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</a:pPr>
            <a:r>
              <a:rPr sz="1650" b="1" spc="25" dirty="0">
                <a:latin typeface="Times New Roman"/>
                <a:cs typeface="Times New Roman"/>
              </a:rPr>
              <a:t>SQL </a:t>
            </a:r>
            <a:r>
              <a:rPr sz="1650" b="1" spc="55" dirty="0">
                <a:latin typeface="Times New Roman"/>
                <a:cs typeface="Times New Roman"/>
              </a:rPr>
              <a:t>Database </a:t>
            </a:r>
            <a:r>
              <a:rPr sz="1650" b="1" spc="25" dirty="0">
                <a:latin typeface="Times New Roman"/>
                <a:cs typeface="Times New Roman"/>
              </a:rPr>
              <a:t>Table</a:t>
            </a:r>
            <a:r>
              <a:rPr sz="1650" b="1" spc="-85" dirty="0">
                <a:latin typeface="Times New Roman"/>
                <a:cs typeface="Times New Roman"/>
              </a:rPr>
              <a:t> </a:t>
            </a:r>
            <a:r>
              <a:rPr sz="1650" b="1" spc="75" dirty="0">
                <a:latin typeface="Times New Roman"/>
                <a:cs typeface="Times New Roman"/>
              </a:rPr>
              <a:t>Columns</a:t>
            </a:r>
            <a:endParaRPr sz="1650">
              <a:latin typeface="Times New Roman"/>
              <a:cs typeface="Times New Roman"/>
            </a:endParaRPr>
          </a:p>
          <a:p>
            <a:pPr marL="12700" marR="6350" algn="just">
              <a:lnSpc>
                <a:spcPct val="120100"/>
              </a:lnSpc>
              <a:spcBef>
                <a:spcPts val="370"/>
              </a:spcBef>
            </a:pPr>
            <a:r>
              <a:rPr sz="1250" b="1" spc="15" dirty="0">
                <a:latin typeface="Georgia"/>
                <a:cs typeface="Georgia"/>
              </a:rPr>
              <a:t>Each SQL </a:t>
            </a:r>
            <a:r>
              <a:rPr sz="1250" b="1" spc="10" dirty="0">
                <a:latin typeface="Georgia"/>
                <a:cs typeface="Georgia"/>
              </a:rPr>
              <a:t>table is </a:t>
            </a:r>
            <a:r>
              <a:rPr sz="1250" b="1" spc="15" dirty="0">
                <a:latin typeface="Georgia"/>
                <a:cs typeface="Georgia"/>
              </a:rPr>
              <a:t>made up </a:t>
            </a:r>
            <a:r>
              <a:rPr sz="1250" b="1" spc="10" dirty="0">
                <a:latin typeface="Georgia"/>
                <a:cs typeface="Georgia"/>
              </a:rPr>
              <a:t>of </a:t>
            </a:r>
            <a:r>
              <a:rPr sz="1250" b="1" spc="15" dirty="0">
                <a:latin typeface="Georgia"/>
                <a:cs typeface="Georgia"/>
              </a:rPr>
              <a:t>a number </a:t>
            </a:r>
            <a:r>
              <a:rPr sz="1250" b="1" spc="10" dirty="0">
                <a:latin typeface="Georgia"/>
                <a:cs typeface="Georgia"/>
              </a:rPr>
              <a:t>of </a:t>
            </a:r>
            <a:r>
              <a:rPr sz="1250" b="1" spc="15" dirty="0">
                <a:latin typeface="Georgia"/>
                <a:cs typeface="Georgia"/>
              </a:rPr>
              <a:t>columns, </a:t>
            </a:r>
            <a:r>
              <a:rPr sz="1250" spc="10" dirty="0">
                <a:latin typeface="Georgia"/>
                <a:cs typeface="Georgia"/>
              </a:rPr>
              <a:t>referred to as  fields and run along the top of the table. Sql columns or fields have their  content (object/data/info) defined into character types; such as text, date,  numeric, integer, length to </a:t>
            </a:r>
            <a:r>
              <a:rPr sz="1250" spc="15" dirty="0">
                <a:latin typeface="Georgia"/>
                <a:cs typeface="Georgia"/>
              </a:rPr>
              <a:t>name </a:t>
            </a:r>
            <a:r>
              <a:rPr sz="1250" spc="10" dirty="0">
                <a:latin typeface="Georgia"/>
                <a:cs typeface="Georgia"/>
              </a:rPr>
              <a:t>a</a:t>
            </a:r>
            <a:r>
              <a:rPr sz="1250" spc="-30" dirty="0">
                <a:latin typeface="Georgia"/>
                <a:cs typeface="Georgia"/>
              </a:rPr>
              <a:t> </a:t>
            </a:r>
            <a:r>
              <a:rPr sz="1250" spc="10" dirty="0">
                <a:latin typeface="Georgia"/>
                <a:cs typeface="Georgia"/>
              </a:rPr>
              <a:t>few.</a:t>
            </a:r>
            <a:endParaRPr sz="125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85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</a:pPr>
            <a:r>
              <a:rPr sz="1650" b="1" spc="25" dirty="0">
                <a:latin typeface="Times New Roman"/>
                <a:cs typeface="Times New Roman"/>
              </a:rPr>
              <a:t>SQL </a:t>
            </a:r>
            <a:r>
              <a:rPr sz="1650" b="1" spc="55" dirty="0">
                <a:latin typeface="Times New Roman"/>
                <a:cs typeface="Times New Roman"/>
              </a:rPr>
              <a:t>Database </a:t>
            </a:r>
            <a:r>
              <a:rPr sz="1650" b="1" spc="25" dirty="0">
                <a:latin typeface="Times New Roman"/>
                <a:cs typeface="Times New Roman"/>
              </a:rPr>
              <a:t>Table</a:t>
            </a:r>
            <a:r>
              <a:rPr sz="1650" b="1" spc="-85" dirty="0">
                <a:latin typeface="Times New Roman"/>
                <a:cs typeface="Times New Roman"/>
              </a:rPr>
              <a:t> </a:t>
            </a:r>
            <a:r>
              <a:rPr sz="1650" b="1" spc="85" dirty="0">
                <a:latin typeface="Times New Roman"/>
                <a:cs typeface="Times New Roman"/>
              </a:rPr>
              <a:t>Rows</a:t>
            </a:r>
            <a:endParaRPr sz="1650">
              <a:latin typeface="Times New Roman"/>
              <a:cs typeface="Times New Roman"/>
            </a:endParaRPr>
          </a:p>
          <a:p>
            <a:pPr marL="12700" marR="5715" algn="just">
              <a:lnSpc>
                <a:spcPct val="122600"/>
              </a:lnSpc>
              <a:spcBef>
                <a:spcPts val="330"/>
              </a:spcBef>
            </a:pPr>
            <a:r>
              <a:rPr sz="1250" b="1" spc="15" dirty="0">
                <a:latin typeface="Georgia"/>
                <a:cs typeface="Georgia"/>
              </a:rPr>
              <a:t>Each SQL </a:t>
            </a:r>
            <a:r>
              <a:rPr sz="1250" b="1" spc="10" dirty="0">
                <a:latin typeface="Georgia"/>
                <a:cs typeface="Georgia"/>
              </a:rPr>
              <a:t>table </a:t>
            </a:r>
            <a:r>
              <a:rPr sz="1250" b="1" spc="15" dirty="0">
                <a:latin typeface="Georgia"/>
                <a:cs typeface="Georgia"/>
              </a:rPr>
              <a:t>row, </a:t>
            </a:r>
            <a:r>
              <a:rPr sz="1250" b="1" spc="10" dirty="0">
                <a:latin typeface="Georgia"/>
                <a:cs typeface="Georgia"/>
              </a:rPr>
              <a:t>referred to </a:t>
            </a:r>
            <a:r>
              <a:rPr sz="1250" b="1" spc="15" dirty="0">
                <a:latin typeface="Georgia"/>
                <a:cs typeface="Georgia"/>
              </a:rPr>
              <a:t>a </a:t>
            </a:r>
            <a:r>
              <a:rPr sz="1250" b="1" spc="10" dirty="0">
                <a:latin typeface="Georgia"/>
                <a:cs typeface="Georgia"/>
              </a:rPr>
              <a:t>record, is located in the left  </a:t>
            </a:r>
            <a:r>
              <a:rPr sz="1250" b="1" spc="15" dirty="0">
                <a:latin typeface="Georgia"/>
                <a:cs typeface="Georgia"/>
              </a:rPr>
              <a:t>column </a:t>
            </a:r>
            <a:r>
              <a:rPr sz="1250" b="1" spc="10" dirty="0">
                <a:latin typeface="Georgia"/>
                <a:cs typeface="Georgia"/>
              </a:rPr>
              <a:t>of the table. </a:t>
            </a:r>
            <a:r>
              <a:rPr sz="1250" spc="10" dirty="0">
                <a:latin typeface="Georgia"/>
                <a:cs typeface="Georgia"/>
              </a:rPr>
              <a:t>Sql record row will contain a string of data containing  data matching </a:t>
            </a:r>
            <a:r>
              <a:rPr sz="1250" spc="15" dirty="0">
                <a:latin typeface="Georgia"/>
                <a:cs typeface="Georgia"/>
              </a:rPr>
              <a:t>up </a:t>
            </a:r>
            <a:r>
              <a:rPr sz="1250" spc="10" dirty="0">
                <a:latin typeface="Georgia"/>
                <a:cs typeface="Georgia"/>
              </a:rPr>
              <a:t>to each column field across the top. So, in a </a:t>
            </a:r>
            <a:r>
              <a:rPr sz="1150" spc="5" dirty="0">
                <a:latin typeface="Arial"/>
                <a:cs typeface="Arial"/>
              </a:rPr>
              <a:t>Customer  </a:t>
            </a:r>
            <a:r>
              <a:rPr sz="1150" spc="130" dirty="0">
                <a:latin typeface="Arial"/>
                <a:cs typeface="Arial"/>
              </a:rPr>
              <a:t>table </a:t>
            </a:r>
            <a:r>
              <a:rPr sz="1250" spc="10" dirty="0">
                <a:latin typeface="Georgia"/>
                <a:cs typeface="Georgia"/>
              </a:rPr>
              <a:t>each </a:t>
            </a:r>
            <a:r>
              <a:rPr sz="1150" spc="40" dirty="0">
                <a:latin typeface="Arial"/>
                <a:cs typeface="Arial"/>
              </a:rPr>
              <a:t>customer </a:t>
            </a:r>
            <a:r>
              <a:rPr sz="1150" spc="85" dirty="0">
                <a:latin typeface="Arial"/>
                <a:cs typeface="Arial"/>
              </a:rPr>
              <a:t>record </a:t>
            </a:r>
            <a:r>
              <a:rPr sz="1250" spc="10" dirty="0">
                <a:latin typeface="Georgia"/>
                <a:cs typeface="Georgia"/>
              </a:rPr>
              <a:t>would consist of one row with data for the  customer </a:t>
            </a:r>
            <a:r>
              <a:rPr sz="1250" spc="15" dirty="0">
                <a:latin typeface="Georgia"/>
                <a:cs typeface="Georgia"/>
              </a:rPr>
              <a:t>ID </a:t>
            </a:r>
            <a:r>
              <a:rPr sz="1250" spc="10" dirty="0">
                <a:latin typeface="Georgia"/>
                <a:cs typeface="Georgia"/>
              </a:rPr>
              <a:t>number, customer name, address, phone </a:t>
            </a:r>
            <a:r>
              <a:rPr sz="1250" spc="5" dirty="0">
                <a:latin typeface="Georgia"/>
                <a:cs typeface="Georgia"/>
              </a:rPr>
              <a:t>... </a:t>
            </a:r>
            <a:r>
              <a:rPr sz="1250" spc="10" dirty="0">
                <a:latin typeface="Georgia"/>
                <a:cs typeface="Georgia"/>
              </a:rPr>
              <a:t>email and so on.</a:t>
            </a:r>
            <a:endParaRPr sz="1250">
              <a:latin typeface="Georgia"/>
              <a:cs typeface="Georgia"/>
            </a:endParaRPr>
          </a:p>
          <a:p>
            <a:pPr marL="1270" algn="ctr">
              <a:lnSpc>
                <a:spcPct val="100000"/>
              </a:lnSpc>
              <a:spcBef>
                <a:spcPts val="1055"/>
              </a:spcBef>
            </a:pPr>
            <a:r>
              <a:rPr sz="1850" spc="10" dirty="0">
                <a:latin typeface="Georgia"/>
                <a:cs typeface="Georgia"/>
              </a:rPr>
              <a:t>Simple Overview of various </a:t>
            </a:r>
            <a:r>
              <a:rPr sz="1850" spc="15" dirty="0">
                <a:latin typeface="Georgia"/>
                <a:cs typeface="Georgia"/>
              </a:rPr>
              <a:t>SQL</a:t>
            </a:r>
            <a:r>
              <a:rPr sz="1850" spc="-15" dirty="0">
                <a:latin typeface="Georgia"/>
                <a:cs typeface="Georgia"/>
              </a:rPr>
              <a:t> </a:t>
            </a:r>
            <a:r>
              <a:rPr sz="1850" spc="10" dirty="0">
                <a:latin typeface="Georgia"/>
                <a:cs typeface="Georgia"/>
              </a:rPr>
              <a:t>query</a:t>
            </a:r>
            <a:endParaRPr sz="185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885"/>
              </a:spcBef>
            </a:pPr>
            <a:r>
              <a:rPr sz="1650" b="1" spc="25" dirty="0">
                <a:latin typeface="Times New Roman"/>
                <a:cs typeface="Times New Roman"/>
              </a:rPr>
              <a:t>SQL </a:t>
            </a:r>
            <a:r>
              <a:rPr sz="1650" b="1" spc="55" dirty="0">
                <a:latin typeface="Times New Roman"/>
                <a:cs typeface="Times New Roman"/>
              </a:rPr>
              <a:t>Query</a:t>
            </a:r>
            <a:r>
              <a:rPr sz="1650" b="1" spc="-30" dirty="0">
                <a:latin typeface="Times New Roman"/>
                <a:cs typeface="Times New Roman"/>
              </a:rPr>
              <a:t> </a:t>
            </a:r>
            <a:r>
              <a:rPr sz="1650" b="1" spc="70" dirty="0">
                <a:latin typeface="Times New Roman"/>
                <a:cs typeface="Times New Roman"/>
              </a:rPr>
              <a:t>Types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311514" y="6811074"/>
            <a:ext cx="132461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Georgia"/>
                <a:cs typeface="Georgia"/>
              </a:rPr>
              <a:t>SELECT</a:t>
            </a:r>
            <a:r>
              <a:rPr sz="1200" spc="-70" dirty="0">
                <a:latin typeface="Georgia"/>
                <a:cs typeface="Georgia"/>
              </a:rPr>
              <a:t> </a:t>
            </a:r>
            <a:r>
              <a:rPr sz="1200" dirty="0">
                <a:latin typeface="Georgia"/>
                <a:cs typeface="Georgia"/>
              </a:rPr>
              <a:t>Statement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514195" y="6811074"/>
            <a:ext cx="197866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Georgia"/>
                <a:cs typeface="Georgia"/>
              </a:rPr>
              <a:t>Retrieve records from a</a:t>
            </a:r>
            <a:r>
              <a:rPr sz="1200" spc="-80" dirty="0">
                <a:latin typeface="Georgia"/>
                <a:cs typeface="Georgia"/>
              </a:rPr>
              <a:t> </a:t>
            </a:r>
            <a:r>
              <a:rPr sz="1200" dirty="0">
                <a:latin typeface="Georgia"/>
                <a:cs typeface="Georgia"/>
              </a:rPr>
              <a:t>table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311514" y="7182955"/>
            <a:ext cx="180784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Georgia"/>
                <a:cs typeface="Georgia"/>
              </a:rPr>
              <a:t>SELECT LIMIT</a:t>
            </a:r>
            <a:r>
              <a:rPr sz="1200" spc="-75" dirty="0">
                <a:latin typeface="Georgia"/>
                <a:cs typeface="Georgia"/>
              </a:rPr>
              <a:t> </a:t>
            </a:r>
            <a:r>
              <a:rPr sz="1200" dirty="0">
                <a:latin typeface="Georgia"/>
                <a:cs typeface="Georgia"/>
              </a:rPr>
              <a:t>Statement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514195" y="7182955"/>
            <a:ext cx="311594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Georgia"/>
                <a:cs typeface="Georgia"/>
              </a:rPr>
              <a:t>Retrieve records from a table and limit</a:t>
            </a:r>
            <a:r>
              <a:rPr sz="1200" spc="-75" dirty="0">
                <a:latin typeface="Georgia"/>
                <a:cs typeface="Georgia"/>
              </a:rPr>
              <a:t> </a:t>
            </a:r>
            <a:r>
              <a:rPr sz="1200" dirty="0">
                <a:latin typeface="Georgia"/>
                <a:cs typeface="Georgia"/>
              </a:rPr>
              <a:t>results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311514" y="7554836"/>
            <a:ext cx="166243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Georgia"/>
                <a:cs typeface="Georgia"/>
              </a:rPr>
              <a:t>SELECT TOP</a:t>
            </a:r>
            <a:r>
              <a:rPr sz="1200" spc="-75" dirty="0">
                <a:latin typeface="Georgia"/>
                <a:cs typeface="Georgia"/>
              </a:rPr>
              <a:t> </a:t>
            </a:r>
            <a:r>
              <a:rPr sz="1200" dirty="0">
                <a:latin typeface="Georgia"/>
                <a:cs typeface="Georgia"/>
              </a:rPr>
              <a:t>Statement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514195" y="7554836"/>
            <a:ext cx="311594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Georgia"/>
                <a:cs typeface="Georgia"/>
              </a:rPr>
              <a:t>Retrieve records from a table and limit</a:t>
            </a:r>
            <a:r>
              <a:rPr sz="1200" spc="-75" dirty="0">
                <a:latin typeface="Georgia"/>
                <a:cs typeface="Georgia"/>
              </a:rPr>
              <a:t> </a:t>
            </a:r>
            <a:r>
              <a:rPr sz="1200" dirty="0">
                <a:latin typeface="Georgia"/>
                <a:cs typeface="Georgia"/>
              </a:rPr>
              <a:t>results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311514" y="7926717"/>
            <a:ext cx="131826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Georgia"/>
                <a:cs typeface="Georgia"/>
              </a:rPr>
              <a:t>INSERT</a:t>
            </a:r>
            <a:r>
              <a:rPr sz="1200" spc="-70" dirty="0">
                <a:latin typeface="Georgia"/>
                <a:cs typeface="Georgia"/>
              </a:rPr>
              <a:t> </a:t>
            </a:r>
            <a:r>
              <a:rPr sz="1200" dirty="0">
                <a:latin typeface="Georgia"/>
                <a:cs typeface="Georgia"/>
              </a:rPr>
              <a:t>Statement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514195" y="7926717"/>
            <a:ext cx="176022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Georgia"/>
                <a:cs typeface="Georgia"/>
              </a:rPr>
              <a:t>Insert records into a</a:t>
            </a:r>
            <a:r>
              <a:rPr sz="1200" spc="-80" dirty="0">
                <a:latin typeface="Georgia"/>
                <a:cs typeface="Georgia"/>
              </a:rPr>
              <a:t> </a:t>
            </a:r>
            <a:r>
              <a:rPr sz="1200" dirty="0">
                <a:latin typeface="Georgia"/>
                <a:cs typeface="Georgia"/>
              </a:rPr>
              <a:t>table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311514" y="8298598"/>
            <a:ext cx="137414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Georgia"/>
                <a:cs typeface="Georgia"/>
              </a:rPr>
              <a:t>UPDATE</a:t>
            </a:r>
            <a:r>
              <a:rPr sz="1200" spc="-70" dirty="0">
                <a:latin typeface="Georgia"/>
                <a:cs typeface="Georgia"/>
              </a:rPr>
              <a:t> </a:t>
            </a:r>
            <a:r>
              <a:rPr sz="1200" dirty="0">
                <a:latin typeface="Georgia"/>
                <a:cs typeface="Georgia"/>
              </a:rPr>
              <a:t>Statement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514195" y="8298598"/>
            <a:ext cx="171450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Georgia"/>
                <a:cs typeface="Georgia"/>
              </a:rPr>
              <a:t>Update records in a</a:t>
            </a:r>
            <a:r>
              <a:rPr sz="1200" spc="-80" dirty="0">
                <a:latin typeface="Georgia"/>
                <a:cs typeface="Georgia"/>
              </a:rPr>
              <a:t> </a:t>
            </a:r>
            <a:r>
              <a:rPr sz="1200" dirty="0">
                <a:latin typeface="Georgia"/>
                <a:cs typeface="Georgia"/>
              </a:rPr>
              <a:t>table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311514" y="8670480"/>
            <a:ext cx="135509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Georgia"/>
                <a:cs typeface="Georgia"/>
              </a:rPr>
              <a:t>DELETE</a:t>
            </a:r>
            <a:r>
              <a:rPr sz="1200" spc="-70" dirty="0">
                <a:latin typeface="Georgia"/>
                <a:cs typeface="Georgia"/>
              </a:rPr>
              <a:t> </a:t>
            </a:r>
            <a:r>
              <a:rPr sz="1200" dirty="0">
                <a:latin typeface="Georgia"/>
                <a:cs typeface="Georgia"/>
              </a:rPr>
              <a:t>Statement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514195" y="8670480"/>
            <a:ext cx="184658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Georgia"/>
                <a:cs typeface="Georgia"/>
              </a:rPr>
              <a:t>Delete records from a</a:t>
            </a:r>
            <a:r>
              <a:rPr sz="1200" spc="-80" dirty="0">
                <a:latin typeface="Georgia"/>
                <a:cs typeface="Georgia"/>
              </a:rPr>
              <a:t> </a:t>
            </a:r>
            <a:r>
              <a:rPr sz="1200" dirty="0">
                <a:latin typeface="Georgia"/>
                <a:cs typeface="Georgia"/>
              </a:rPr>
              <a:t>table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311514" y="9015661"/>
            <a:ext cx="1379220" cy="445134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1200" dirty="0">
                <a:latin typeface="Georgia"/>
                <a:cs typeface="Georgia"/>
              </a:rPr>
              <a:t>TRUNCATE</a:t>
            </a:r>
            <a:r>
              <a:rPr sz="1200" spc="-70" dirty="0">
                <a:latin typeface="Georgia"/>
                <a:cs typeface="Georgia"/>
              </a:rPr>
              <a:t> </a:t>
            </a:r>
            <a:r>
              <a:rPr sz="1200" dirty="0">
                <a:latin typeface="Georgia"/>
                <a:cs typeface="Georgia"/>
              </a:rPr>
              <a:t>TABLE</a:t>
            </a:r>
            <a:endParaRPr sz="12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sz="1200" dirty="0">
                <a:latin typeface="Georgia"/>
                <a:cs typeface="Georgia"/>
              </a:rPr>
              <a:t>Statement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514195" y="9042361"/>
            <a:ext cx="295338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Georgia"/>
                <a:cs typeface="Georgia"/>
              </a:rPr>
              <a:t>Delete all records from a table (no</a:t>
            </a:r>
            <a:r>
              <a:rPr sz="1200" spc="-75" dirty="0">
                <a:latin typeface="Georgia"/>
                <a:cs typeface="Georgia"/>
              </a:rPr>
              <a:t> </a:t>
            </a:r>
            <a:r>
              <a:rPr sz="1200" dirty="0">
                <a:latin typeface="Georgia"/>
                <a:cs typeface="Georgia"/>
              </a:rPr>
              <a:t>rollback)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311514" y="9624021"/>
            <a:ext cx="119634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Georgia"/>
                <a:cs typeface="Georgia"/>
              </a:rPr>
              <a:t>UNION</a:t>
            </a:r>
            <a:r>
              <a:rPr sz="1200" spc="-70" dirty="0">
                <a:latin typeface="Georgia"/>
                <a:cs typeface="Georgia"/>
              </a:rPr>
              <a:t> </a:t>
            </a:r>
            <a:r>
              <a:rPr sz="1200" dirty="0">
                <a:latin typeface="Georgia"/>
                <a:cs typeface="Georgia"/>
              </a:rPr>
              <a:t>Operator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514195" y="9624021"/>
            <a:ext cx="292036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Georgia"/>
                <a:cs typeface="Georgia"/>
              </a:rPr>
              <a:t>Combine 2 result sets (removes</a:t>
            </a:r>
            <a:r>
              <a:rPr sz="1200" spc="-75" dirty="0">
                <a:latin typeface="Georgia"/>
                <a:cs typeface="Georgia"/>
              </a:rPr>
              <a:t> </a:t>
            </a:r>
            <a:r>
              <a:rPr sz="1200" dirty="0">
                <a:latin typeface="Georgia"/>
                <a:cs typeface="Georgia"/>
              </a:rPr>
              <a:t>duplicates)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311514" y="9995902"/>
            <a:ext cx="151955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Georgia"/>
                <a:cs typeface="Georgia"/>
              </a:rPr>
              <a:t>UNION ALL</a:t>
            </a:r>
            <a:r>
              <a:rPr sz="1200" spc="-75" dirty="0">
                <a:latin typeface="Georgia"/>
                <a:cs typeface="Georgia"/>
              </a:rPr>
              <a:t> </a:t>
            </a:r>
            <a:r>
              <a:rPr sz="1200" dirty="0">
                <a:latin typeface="Georgia"/>
                <a:cs typeface="Georgia"/>
              </a:rPr>
              <a:t>Operator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514195" y="9995902"/>
            <a:ext cx="291465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Georgia"/>
                <a:cs typeface="Georgia"/>
              </a:rPr>
              <a:t>Combine 2 result sets (includes</a:t>
            </a:r>
            <a:r>
              <a:rPr sz="1200" spc="-75" dirty="0">
                <a:latin typeface="Georgia"/>
                <a:cs typeface="Georgia"/>
              </a:rPr>
              <a:t> </a:t>
            </a:r>
            <a:r>
              <a:rPr sz="1200" dirty="0">
                <a:latin typeface="Georgia"/>
                <a:cs typeface="Georgia"/>
              </a:rPr>
              <a:t>duplicates)</a:t>
            </a:r>
            <a:endParaRPr sz="12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47927" y="1321891"/>
            <a:ext cx="5530850" cy="10160"/>
          </a:xfrm>
          <a:custGeom>
            <a:avLst/>
            <a:gdLst/>
            <a:ahLst/>
            <a:cxnLst/>
            <a:rect l="l" t="t" r="r" b="b"/>
            <a:pathLst>
              <a:path w="5530850" h="10159">
                <a:moveTo>
                  <a:pt x="5530532" y="0"/>
                </a:moveTo>
                <a:lnTo>
                  <a:pt x="2202675" y="0"/>
                </a:lnTo>
                <a:lnTo>
                  <a:pt x="0" y="0"/>
                </a:lnTo>
                <a:lnTo>
                  <a:pt x="0" y="9537"/>
                </a:lnTo>
                <a:lnTo>
                  <a:pt x="2202675" y="9537"/>
                </a:lnTo>
                <a:lnTo>
                  <a:pt x="5530532" y="9537"/>
                </a:lnTo>
                <a:lnTo>
                  <a:pt x="5530532" y="0"/>
                </a:lnTo>
                <a:close/>
              </a:path>
            </a:pathLst>
          </a:custGeom>
          <a:solidFill>
            <a:srgbClr val="14151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450611" y="368347"/>
            <a:ext cx="3328035" cy="10160"/>
          </a:xfrm>
          <a:custGeom>
            <a:avLst/>
            <a:gdLst/>
            <a:ahLst/>
            <a:cxnLst/>
            <a:rect l="l" t="t" r="r" b="b"/>
            <a:pathLst>
              <a:path w="3328034" h="10160">
                <a:moveTo>
                  <a:pt x="3327859" y="9535"/>
                </a:moveTo>
                <a:lnTo>
                  <a:pt x="0" y="9535"/>
                </a:lnTo>
                <a:lnTo>
                  <a:pt x="0" y="0"/>
                </a:lnTo>
                <a:lnTo>
                  <a:pt x="3327859" y="0"/>
                </a:lnTo>
                <a:lnTo>
                  <a:pt x="3327859" y="9535"/>
                </a:lnTo>
                <a:close/>
              </a:path>
            </a:pathLst>
          </a:custGeom>
          <a:solidFill>
            <a:srgbClr val="14151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450611" y="740228"/>
            <a:ext cx="3328035" cy="10160"/>
          </a:xfrm>
          <a:custGeom>
            <a:avLst/>
            <a:gdLst/>
            <a:ahLst/>
            <a:cxnLst/>
            <a:rect l="l" t="t" r="r" b="b"/>
            <a:pathLst>
              <a:path w="3328034" h="10159">
                <a:moveTo>
                  <a:pt x="3327859" y="9535"/>
                </a:moveTo>
                <a:lnTo>
                  <a:pt x="0" y="9535"/>
                </a:lnTo>
                <a:lnTo>
                  <a:pt x="0" y="0"/>
                </a:lnTo>
                <a:lnTo>
                  <a:pt x="3327859" y="0"/>
                </a:lnTo>
                <a:lnTo>
                  <a:pt x="3327859" y="9535"/>
                </a:lnTo>
                <a:close/>
              </a:path>
            </a:pathLst>
          </a:custGeom>
          <a:solidFill>
            <a:srgbClr val="14151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931" y="368347"/>
            <a:ext cx="2202815" cy="10160"/>
          </a:xfrm>
          <a:custGeom>
            <a:avLst/>
            <a:gdLst/>
            <a:ahLst/>
            <a:cxnLst/>
            <a:rect l="l" t="t" r="r" b="b"/>
            <a:pathLst>
              <a:path w="2202815" h="10160">
                <a:moveTo>
                  <a:pt x="2202680" y="9535"/>
                </a:moveTo>
                <a:lnTo>
                  <a:pt x="0" y="9535"/>
                </a:lnTo>
                <a:lnTo>
                  <a:pt x="0" y="0"/>
                </a:lnTo>
                <a:lnTo>
                  <a:pt x="2202680" y="0"/>
                </a:lnTo>
                <a:lnTo>
                  <a:pt x="2202680" y="9535"/>
                </a:lnTo>
                <a:close/>
              </a:path>
            </a:pathLst>
          </a:custGeom>
          <a:solidFill>
            <a:srgbClr val="14151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47931" y="740228"/>
            <a:ext cx="2202815" cy="10160"/>
          </a:xfrm>
          <a:custGeom>
            <a:avLst/>
            <a:gdLst/>
            <a:ahLst/>
            <a:cxnLst/>
            <a:rect l="l" t="t" r="r" b="b"/>
            <a:pathLst>
              <a:path w="2202815" h="10159">
                <a:moveTo>
                  <a:pt x="2202680" y="9535"/>
                </a:moveTo>
                <a:lnTo>
                  <a:pt x="0" y="9535"/>
                </a:lnTo>
                <a:lnTo>
                  <a:pt x="0" y="0"/>
                </a:lnTo>
                <a:lnTo>
                  <a:pt x="2202680" y="0"/>
                </a:lnTo>
                <a:lnTo>
                  <a:pt x="2202680" y="9535"/>
                </a:lnTo>
                <a:close/>
              </a:path>
            </a:pathLst>
          </a:custGeom>
          <a:solidFill>
            <a:srgbClr val="14151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47927" y="2475686"/>
            <a:ext cx="5530850" cy="9525"/>
          </a:xfrm>
          <a:custGeom>
            <a:avLst/>
            <a:gdLst/>
            <a:ahLst/>
            <a:cxnLst/>
            <a:rect l="l" t="t" r="r" b="b"/>
            <a:pathLst>
              <a:path w="5530850" h="9525">
                <a:moveTo>
                  <a:pt x="5530532" y="0"/>
                </a:moveTo>
                <a:lnTo>
                  <a:pt x="1964296" y="0"/>
                </a:lnTo>
                <a:lnTo>
                  <a:pt x="0" y="0"/>
                </a:lnTo>
                <a:lnTo>
                  <a:pt x="0" y="9525"/>
                </a:lnTo>
                <a:lnTo>
                  <a:pt x="1964296" y="9525"/>
                </a:lnTo>
                <a:lnTo>
                  <a:pt x="5530532" y="9525"/>
                </a:lnTo>
                <a:lnTo>
                  <a:pt x="5530532" y="0"/>
                </a:lnTo>
                <a:close/>
              </a:path>
            </a:pathLst>
          </a:custGeom>
          <a:solidFill>
            <a:srgbClr val="14151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247927" y="3419690"/>
            <a:ext cx="5530850" cy="10160"/>
          </a:xfrm>
          <a:custGeom>
            <a:avLst/>
            <a:gdLst/>
            <a:ahLst/>
            <a:cxnLst/>
            <a:rect l="l" t="t" r="r" b="b"/>
            <a:pathLst>
              <a:path w="5530850" h="10160">
                <a:moveTo>
                  <a:pt x="5530532" y="0"/>
                </a:moveTo>
                <a:lnTo>
                  <a:pt x="2116861" y="0"/>
                </a:lnTo>
                <a:lnTo>
                  <a:pt x="0" y="0"/>
                </a:lnTo>
                <a:lnTo>
                  <a:pt x="0" y="9537"/>
                </a:lnTo>
                <a:lnTo>
                  <a:pt x="2116861" y="9537"/>
                </a:lnTo>
                <a:lnTo>
                  <a:pt x="5530532" y="9537"/>
                </a:lnTo>
                <a:lnTo>
                  <a:pt x="5530532" y="0"/>
                </a:lnTo>
                <a:close/>
              </a:path>
            </a:pathLst>
          </a:custGeom>
          <a:solidFill>
            <a:srgbClr val="14151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247927" y="4363694"/>
            <a:ext cx="5530850" cy="10160"/>
          </a:xfrm>
          <a:custGeom>
            <a:avLst/>
            <a:gdLst/>
            <a:ahLst/>
            <a:cxnLst/>
            <a:rect l="l" t="t" r="r" b="b"/>
            <a:pathLst>
              <a:path w="5530850" h="10160">
                <a:moveTo>
                  <a:pt x="5530532" y="0"/>
                </a:moveTo>
                <a:lnTo>
                  <a:pt x="1048893" y="0"/>
                </a:lnTo>
                <a:lnTo>
                  <a:pt x="0" y="0"/>
                </a:lnTo>
                <a:lnTo>
                  <a:pt x="0" y="9537"/>
                </a:lnTo>
                <a:lnTo>
                  <a:pt x="1048893" y="9537"/>
                </a:lnTo>
                <a:lnTo>
                  <a:pt x="5530532" y="9537"/>
                </a:lnTo>
                <a:lnTo>
                  <a:pt x="5530532" y="0"/>
                </a:lnTo>
                <a:close/>
              </a:path>
            </a:pathLst>
          </a:custGeom>
          <a:solidFill>
            <a:srgbClr val="14151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247927" y="7167105"/>
            <a:ext cx="5530850" cy="10160"/>
          </a:xfrm>
          <a:custGeom>
            <a:avLst/>
            <a:gdLst/>
            <a:ahLst/>
            <a:cxnLst/>
            <a:rect l="l" t="t" r="r" b="b"/>
            <a:pathLst>
              <a:path w="5530850" h="10159">
                <a:moveTo>
                  <a:pt x="5530532" y="0"/>
                </a:moveTo>
                <a:lnTo>
                  <a:pt x="1945220" y="0"/>
                </a:lnTo>
                <a:lnTo>
                  <a:pt x="0" y="0"/>
                </a:lnTo>
                <a:lnTo>
                  <a:pt x="0" y="9537"/>
                </a:lnTo>
                <a:lnTo>
                  <a:pt x="1945220" y="9537"/>
                </a:lnTo>
                <a:lnTo>
                  <a:pt x="5530532" y="9537"/>
                </a:lnTo>
                <a:lnTo>
                  <a:pt x="5530532" y="0"/>
                </a:lnTo>
                <a:close/>
              </a:path>
            </a:pathLst>
          </a:custGeom>
          <a:solidFill>
            <a:srgbClr val="14151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247927" y="6795223"/>
            <a:ext cx="5530850" cy="10160"/>
          </a:xfrm>
          <a:custGeom>
            <a:avLst/>
            <a:gdLst/>
            <a:ahLst/>
            <a:cxnLst/>
            <a:rect l="l" t="t" r="r" b="b"/>
            <a:pathLst>
              <a:path w="5530850" h="10159">
                <a:moveTo>
                  <a:pt x="5530532" y="0"/>
                </a:moveTo>
                <a:lnTo>
                  <a:pt x="1945220" y="0"/>
                </a:lnTo>
                <a:lnTo>
                  <a:pt x="0" y="0"/>
                </a:lnTo>
                <a:lnTo>
                  <a:pt x="0" y="9537"/>
                </a:lnTo>
                <a:lnTo>
                  <a:pt x="1945220" y="9537"/>
                </a:lnTo>
                <a:lnTo>
                  <a:pt x="5530532" y="9537"/>
                </a:lnTo>
                <a:lnTo>
                  <a:pt x="5530532" y="0"/>
                </a:lnTo>
                <a:close/>
              </a:path>
            </a:pathLst>
          </a:custGeom>
          <a:solidFill>
            <a:srgbClr val="14151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7927" y="6423342"/>
            <a:ext cx="5530850" cy="10160"/>
          </a:xfrm>
          <a:custGeom>
            <a:avLst/>
            <a:gdLst/>
            <a:ahLst/>
            <a:cxnLst/>
            <a:rect l="l" t="t" r="r" b="b"/>
            <a:pathLst>
              <a:path w="5530850" h="10160">
                <a:moveTo>
                  <a:pt x="5530532" y="0"/>
                </a:moveTo>
                <a:lnTo>
                  <a:pt x="1945220" y="0"/>
                </a:lnTo>
                <a:lnTo>
                  <a:pt x="0" y="0"/>
                </a:lnTo>
                <a:lnTo>
                  <a:pt x="0" y="9537"/>
                </a:lnTo>
                <a:lnTo>
                  <a:pt x="1945220" y="9537"/>
                </a:lnTo>
                <a:lnTo>
                  <a:pt x="5530532" y="9537"/>
                </a:lnTo>
                <a:lnTo>
                  <a:pt x="5530532" y="0"/>
                </a:lnTo>
                <a:close/>
              </a:path>
            </a:pathLst>
          </a:custGeom>
          <a:solidFill>
            <a:srgbClr val="14151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47927" y="6051460"/>
            <a:ext cx="5530850" cy="10160"/>
          </a:xfrm>
          <a:custGeom>
            <a:avLst/>
            <a:gdLst/>
            <a:ahLst/>
            <a:cxnLst/>
            <a:rect l="l" t="t" r="r" b="b"/>
            <a:pathLst>
              <a:path w="5530850" h="10160">
                <a:moveTo>
                  <a:pt x="5530532" y="0"/>
                </a:moveTo>
                <a:lnTo>
                  <a:pt x="1945220" y="0"/>
                </a:lnTo>
                <a:lnTo>
                  <a:pt x="0" y="0"/>
                </a:lnTo>
                <a:lnTo>
                  <a:pt x="0" y="9537"/>
                </a:lnTo>
                <a:lnTo>
                  <a:pt x="1945220" y="9537"/>
                </a:lnTo>
                <a:lnTo>
                  <a:pt x="5530532" y="9537"/>
                </a:lnTo>
                <a:lnTo>
                  <a:pt x="5530532" y="0"/>
                </a:lnTo>
                <a:close/>
              </a:path>
            </a:pathLst>
          </a:custGeom>
          <a:solidFill>
            <a:srgbClr val="14151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193155" y="5307691"/>
            <a:ext cx="3585845" cy="10160"/>
          </a:xfrm>
          <a:custGeom>
            <a:avLst/>
            <a:gdLst/>
            <a:ahLst/>
            <a:cxnLst/>
            <a:rect l="l" t="t" r="r" b="b"/>
            <a:pathLst>
              <a:path w="3585845" h="10160">
                <a:moveTo>
                  <a:pt x="3585315" y="9535"/>
                </a:moveTo>
                <a:lnTo>
                  <a:pt x="0" y="9535"/>
                </a:lnTo>
                <a:lnTo>
                  <a:pt x="0" y="0"/>
                </a:lnTo>
                <a:lnTo>
                  <a:pt x="3585315" y="0"/>
                </a:lnTo>
                <a:lnTo>
                  <a:pt x="3585315" y="9535"/>
                </a:lnTo>
                <a:close/>
              </a:path>
            </a:pathLst>
          </a:custGeom>
          <a:solidFill>
            <a:srgbClr val="14151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193155" y="5679573"/>
            <a:ext cx="3585845" cy="10160"/>
          </a:xfrm>
          <a:custGeom>
            <a:avLst/>
            <a:gdLst/>
            <a:ahLst/>
            <a:cxnLst/>
            <a:rect l="l" t="t" r="r" b="b"/>
            <a:pathLst>
              <a:path w="3585845" h="10160">
                <a:moveTo>
                  <a:pt x="3585315" y="9535"/>
                </a:moveTo>
                <a:lnTo>
                  <a:pt x="0" y="9535"/>
                </a:lnTo>
                <a:lnTo>
                  <a:pt x="0" y="0"/>
                </a:lnTo>
                <a:lnTo>
                  <a:pt x="3585315" y="0"/>
                </a:lnTo>
                <a:lnTo>
                  <a:pt x="3585315" y="9535"/>
                </a:lnTo>
                <a:close/>
              </a:path>
            </a:pathLst>
          </a:custGeom>
          <a:solidFill>
            <a:srgbClr val="14151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247931" y="5307691"/>
            <a:ext cx="1945639" cy="10160"/>
          </a:xfrm>
          <a:custGeom>
            <a:avLst/>
            <a:gdLst/>
            <a:ahLst/>
            <a:cxnLst/>
            <a:rect l="l" t="t" r="r" b="b"/>
            <a:pathLst>
              <a:path w="1945639" h="10160">
                <a:moveTo>
                  <a:pt x="1945224" y="9535"/>
                </a:moveTo>
                <a:lnTo>
                  <a:pt x="0" y="9535"/>
                </a:lnTo>
                <a:lnTo>
                  <a:pt x="0" y="0"/>
                </a:lnTo>
                <a:lnTo>
                  <a:pt x="1945224" y="0"/>
                </a:lnTo>
                <a:lnTo>
                  <a:pt x="1945224" y="9535"/>
                </a:lnTo>
                <a:close/>
              </a:path>
            </a:pathLst>
          </a:custGeom>
          <a:solidFill>
            <a:srgbClr val="14151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247931" y="5679573"/>
            <a:ext cx="1945639" cy="10160"/>
          </a:xfrm>
          <a:custGeom>
            <a:avLst/>
            <a:gdLst/>
            <a:ahLst/>
            <a:cxnLst/>
            <a:rect l="l" t="t" r="r" b="b"/>
            <a:pathLst>
              <a:path w="1945639" h="10160">
                <a:moveTo>
                  <a:pt x="1945224" y="9535"/>
                </a:moveTo>
                <a:lnTo>
                  <a:pt x="0" y="9535"/>
                </a:lnTo>
                <a:lnTo>
                  <a:pt x="0" y="0"/>
                </a:lnTo>
                <a:lnTo>
                  <a:pt x="1945224" y="0"/>
                </a:lnTo>
                <a:lnTo>
                  <a:pt x="1945224" y="9535"/>
                </a:lnTo>
                <a:close/>
              </a:path>
            </a:pathLst>
          </a:custGeom>
          <a:solidFill>
            <a:srgbClr val="14151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47927" y="9598634"/>
            <a:ext cx="5530850" cy="10160"/>
          </a:xfrm>
          <a:custGeom>
            <a:avLst/>
            <a:gdLst/>
            <a:ahLst/>
            <a:cxnLst/>
            <a:rect l="l" t="t" r="r" b="b"/>
            <a:pathLst>
              <a:path w="5530850" h="10159">
                <a:moveTo>
                  <a:pt x="5530532" y="0"/>
                </a:moveTo>
                <a:lnTo>
                  <a:pt x="1897545" y="0"/>
                </a:lnTo>
                <a:lnTo>
                  <a:pt x="0" y="0"/>
                </a:lnTo>
                <a:lnTo>
                  <a:pt x="0" y="9537"/>
                </a:lnTo>
                <a:lnTo>
                  <a:pt x="1897545" y="9537"/>
                </a:lnTo>
                <a:lnTo>
                  <a:pt x="5530532" y="9537"/>
                </a:lnTo>
                <a:lnTo>
                  <a:pt x="5530532" y="0"/>
                </a:lnTo>
                <a:close/>
              </a:path>
            </a:pathLst>
          </a:custGeom>
          <a:solidFill>
            <a:srgbClr val="14151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247927" y="9226753"/>
            <a:ext cx="5530850" cy="10160"/>
          </a:xfrm>
          <a:custGeom>
            <a:avLst/>
            <a:gdLst/>
            <a:ahLst/>
            <a:cxnLst/>
            <a:rect l="l" t="t" r="r" b="b"/>
            <a:pathLst>
              <a:path w="5530850" h="10159">
                <a:moveTo>
                  <a:pt x="5530532" y="0"/>
                </a:moveTo>
                <a:lnTo>
                  <a:pt x="1897545" y="0"/>
                </a:lnTo>
                <a:lnTo>
                  <a:pt x="0" y="0"/>
                </a:lnTo>
                <a:lnTo>
                  <a:pt x="0" y="9537"/>
                </a:lnTo>
                <a:lnTo>
                  <a:pt x="1897545" y="9537"/>
                </a:lnTo>
                <a:lnTo>
                  <a:pt x="5530532" y="9537"/>
                </a:lnTo>
                <a:lnTo>
                  <a:pt x="5530532" y="0"/>
                </a:lnTo>
                <a:close/>
              </a:path>
            </a:pathLst>
          </a:custGeom>
          <a:solidFill>
            <a:srgbClr val="14151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247927" y="8854871"/>
            <a:ext cx="5530850" cy="10160"/>
          </a:xfrm>
          <a:custGeom>
            <a:avLst/>
            <a:gdLst/>
            <a:ahLst/>
            <a:cxnLst/>
            <a:rect l="l" t="t" r="r" b="b"/>
            <a:pathLst>
              <a:path w="5530850" h="10159">
                <a:moveTo>
                  <a:pt x="5530532" y="0"/>
                </a:moveTo>
                <a:lnTo>
                  <a:pt x="1897545" y="0"/>
                </a:lnTo>
                <a:lnTo>
                  <a:pt x="0" y="0"/>
                </a:lnTo>
                <a:lnTo>
                  <a:pt x="0" y="9537"/>
                </a:lnTo>
                <a:lnTo>
                  <a:pt x="1897545" y="9537"/>
                </a:lnTo>
                <a:lnTo>
                  <a:pt x="5530532" y="9537"/>
                </a:lnTo>
                <a:lnTo>
                  <a:pt x="5530532" y="0"/>
                </a:lnTo>
                <a:close/>
              </a:path>
            </a:pathLst>
          </a:custGeom>
          <a:solidFill>
            <a:srgbClr val="14151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145478" y="8111103"/>
            <a:ext cx="3633470" cy="10160"/>
          </a:xfrm>
          <a:custGeom>
            <a:avLst/>
            <a:gdLst/>
            <a:ahLst/>
            <a:cxnLst/>
            <a:rect l="l" t="t" r="r" b="b"/>
            <a:pathLst>
              <a:path w="3633470" h="10159">
                <a:moveTo>
                  <a:pt x="3632992" y="9535"/>
                </a:moveTo>
                <a:lnTo>
                  <a:pt x="0" y="9535"/>
                </a:lnTo>
                <a:lnTo>
                  <a:pt x="0" y="0"/>
                </a:lnTo>
                <a:lnTo>
                  <a:pt x="3632992" y="0"/>
                </a:lnTo>
                <a:lnTo>
                  <a:pt x="3632992" y="9535"/>
                </a:lnTo>
                <a:close/>
              </a:path>
            </a:pathLst>
          </a:custGeom>
          <a:solidFill>
            <a:srgbClr val="14151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145478" y="8482984"/>
            <a:ext cx="3633470" cy="10160"/>
          </a:xfrm>
          <a:custGeom>
            <a:avLst/>
            <a:gdLst/>
            <a:ahLst/>
            <a:cxnLst/>
            <a:rect l="l" t="t" r="r" b="b"/>
            <a:pathLst>
              <a:path w="3633470" h="10159">
                <a:moveTo>
                  <a:pt x="3632992" y="9535"/>
                </a:moveTo>
                <a:lnTo>
                  <a:pt x="0" y="9535"/>
                </a:lnTo>
                <a:lnTo>
                  <a:pt x="0" y="0"/>
                </a:lnTo>
                <a:lnTo>
                  <a:pt x="3632992" y="0"/>
                </a:lnTo>
                <a:lnTo>
                  <a:pt x="3632992" y="9535"/>
                </a:lnTo>
                <a:close/>
              </a:path>
            </a:pathLst>
          </a:custGeom>
          <a:solidFill>
            <a:srgbClr val="14151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247931" y="8111103"/>
            <a:ext cx="1898014" cy="10160"/>
          </a:xfrm>
          <a:custGeom>
            <a:avLst/>
            <a:gdLst/>
            <a:ahLst/>
            <a:cxnLst/>
            <a:rect l="l" t="t" r="r" b="b"/>
            <a:pathLst>
              <a:path w="1898014" h="10159">
                <a:moveTo>
                  <a:pt x="1897547" y="9535"/>
                </a:moveTo>
                <a:lnTo>
                  <a:pt x="0" y="9535"/>
                </a:lnTo>
                <a:lnTo>
                  <a:pt x="0" y="0"/>
                </a:lnTo>
                <a:lnTo>
                  <a:pt x="1897547" y="0"/>
                </a:lnTo>
                <a:lnTo>
                  <a:pt x="1897547" y="9535"/>
                </a:lnTo>
                <a:close/>
              </a:path>
            </a:pathLst>
          </a:custGeom>
          <a:solidFill>
            <a:srgbClr val="14151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247931" y="8482984"/>
            <a:ext cx="1898014" cy="10160"/>
          </a:xfrm>
          <a:custGeom>
            <a:avLst/>
            <a:gdLst/>
            <a:ahLst/>
            <a:cxnLst/>
            <a:rect l="l" t="t" r="r" b="b"/>
            <a:pathLst>
              <a:path w="1898014" h="10159">
                <a:moveTo>
                  <a:pt x="1897547" y="9535"/>
                </a:moveTo>
                <a:lnTo>
                  <a:pt x="0" y="9535"/>
                </a:lnTo>
                <a:lnTo>
                  <a:pt x="0" y="0"/>
                </a:lnTo>
                <a:lnTo>
                  <a:pt x="1897547" y="0"/>
                </a:lnTo>
                <a:lnTo>
                  <a:pt x="1897547" y="9535"/>
                </a:lnTo>
                <a:close/>
              </a:path>
            </a:pathLst>
          </a:custGeom>
          <a:solidFill>
            <a:srgbClr val="14151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1311514" y="441466"/>
            <a:ext cx="152908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Georgia"/>
                <a:cs typeface="Georgia"/>
              </a:rPr>
              <a:t>INTERSECT</a:t>
            </a:r>
            <a:r>
              <a:rPr sz="1200" spc="-65" dirty="0">
                <a:latin typeface="Georgia"/>
                <a:cs typeface="Georgia"/>
              </a:rPr>
              <a:t> </a:t>
            </a:r>
            <a:r>
              <a:rPr sz="1200" dirty="0">
                <a:latin typeface="Georgia"/>
                <a:cs typeface="Georgia"/>
              </a:rPr>
              <a:t>Operator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514195" y="441466"/>
            <a:ext cx="185166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Georgia"/>
                <a:cs typeface="Georgia"/>
              </a:rPr>
              <a:t>Intersection of 2 result</a:t>
            </a:r>
            <a:r>
              <a:rPr sz="1200" spc="-80" dirty="0">
                <a:latin typeface="Georgia"/>
                <a:cs typeface="Georgia"/>
              </a:rPr>
              <a:t> </a:t>
            </a:r>
            <a:r>
              <a:rPr sz="1200" dirty="0">
                <a:latin typeface="Georgia"/>
                <a:cs typeface="Georgia"/>
              </a:rPr>
              <a:t>sets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311514" y="813348"/>
            <a:ext cx="119253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Georgia"/>
                <a:cs typeface="Georgia"/>
              </a:rPr>
              <a:t>MINUS</a:t>
            </a:r>
            <a:r>
              <a:rPr sz="1200" spc="-70" dirty="0">
                <a:latin typeface="Georgia"/>
                <a:cs typeface="Georgia"/>
              </a:rPr>
              <a:t> </a:t>
            </a:r>
            <a:r>
              <a:rPr sz="1200" dirty="0">
                <a:latin typeface="Georgia"/>
                <a:cs typeface="Georgia"/>
              </a:rPr>
              <a:t>Operator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514195" y="786648"/>
            <a:ext cx="2669540" cy="4451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700"/>
              </a:lnSpc>
              <a:spcBef>
                <a:spcPts val="100"/>
              </a:spcBef>
            </a:pPr>
            <a:r>
              <a:rPr sz="1200" dirty="0">
                <a:latin typeface="Georgia"/>
                <a:cs typeface="Georgia"/>
              </a:rPr>
              <a:t>Result set of one minus the result set</a:t>
            </a:r>
            <a:r>
              <a:rPr sz="1200" spc="-80" dirty="0">
                <a:latin typeface="Georgia"/>
                <a:cs typeface="Georgia"/>
              </a:rPr>
              <a:t> </a:t>
            </a:r>
            <a:r>
              <a:rPr sz="1200" dirty="0">
                <a:latin typeface="Georgia"/>
                <a:cs typeface="Georgia"/>
              </a:rPr>
              <a:t>of  another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311514" y="1395008"/>
            <a:ext cx="126682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Georgia"/>
                <a:cs typeface="Georgia"/>
              </a:rPr>
              <a:t>EXCEPT</a:t>
            </a:r>
            <a:r>
              <a:rPr sz="1200" spc="-70" dirty="0">
                <a:latin typeface="Georgia"/>
                <a:cs typeface="Georgia"/>
              </a:rPr>
              <a:t> </a:t>
            </a:r>
            <a:r>
              <a:rPr sz="1200" dirty="0">
                <a:latin typeface="Georgia"/>
                <a:cs typeface="Georgia"/>
              </a:rPr>
              <a:t>Operator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514195" y="1368309"/>
            <a:ext cx="2669540" cy="4451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700"/>
              </a:lnSpc>
              <a:spcBef>
                <a:spcPts val="100"/>
              </a:spcBef>
            </a:pPr>
            <a:r>
              <a:rPr sz="1200" dirty="0">
                <a:latin typeface="Georgia"/>
                <a:cs typeface="Georgia"/>
              </a:rPr>
              <a:t>Result set of one minus the result set</a:t>
            </a:r>
            <a:r>
              <a:rPr sz="1200" spc="-80" dirty="0">
                <a:latin typeface="Georgia"/>
                <a:cs typeface="Georgia"/>
              </a:rPr>
              <a:t> </a:t>
            </a:r>
            <a:r>
              <a:rPr sz="1200" dirty="0">
                <a:latin typeface="Georgia"/>
                <a:cs typeface="Georgia"/>
              </a:rPr>
              <a:t>of  another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235231" y="2138770"/>
            <a:ext cx="4986020" cy="1221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b="1" spc="25" dirty="0">
                <a:latin typeface="Times New Roman"/>
                <a:cs typeface="Times New Roman"/>
              </a:rPr>
              <a:t>SQL </a:t>
            </a:r>
            <a:r>
              <a:rPr sz="1650" b="1" spc="55" dirty="0">
                <a:latin typeface="Times New Roman"/>
                <a:cs typeface="Times New Roman"/>
              </a:rPr>
              <a:t>Comparison</a:t>
            </a:r>
            <a:r>
              <a:rPr sz="1650" b="1" spc="-30" dirty="0">
                <a:latin typeface="Times New Roman"/>
                <a:cs typeface="Times New Roman"/>
              </a:rPr>
              <a:t> </a:t>
            </a:r>
            <a:r>
              <a:rPr sz="1650" b="1" spc="30" dirty="0">
                <a:latin typeface="Times New Roman"/>
                <a:cs typeface="Times New Roman"/>
              </a:rPr>
              <a:t>Operators</a:t>
            </a:r>
            <a:endParaRPr sz="1650">
              <a:latin typeface="Times New Roman"/>
              <a:cs typeface="Times New Roman"/>
            </a:endParaRPr>
          </a:p>
          <a:p>
            <a:pPr marL="88900">
              <a:lnSpc>
                <a:spcPct val="100000"/>
              </a:lnSpc>
              <a:spcBef>
                <a:spcPts val="1250"/>
              </a:spcBef>
              <a:tabLst>
                <a:tab pos="2052955" algn="l"/>
              </a:tabLst>
            </a:pPr>
            <a:r>
              <a:rPr sz="1200" dirty="0">
                <a:latin typeface="Georgia"/>
                <a:cs typeface="Georgia"/>
              </a:rPr>
              <a:t>Comparison Operators	Operators such as =, &lt;&gt;, !=, &gt;, &lt;, and so</a:t>
            </a:r>
            <a:r>
              <a:rPr sz="1200" spc="-75" dirty="0">
                <a:latin typeface="Georgia"/>
                <a:cs typeface="Georgia"/>
              </a:rPr>
              <a:t> </a:t>
            </a:r>
            <a:r>
              <a:rPr sz="1200" dirty="0">
                <a:latin typeface="Georgia"/>
                <a:cs typeface="Georgia"/>
              </a:rPr>
              <a:t>on</a:t>
            </a:r>
            <a:endParaRPr sz="120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13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</a:pPr>
            <a:r>
              <a:rPr sz="1650" b="1" spc="25" dirty="0">
                <a:latin typeface="Times New Roman"/>
                <a:cs typeface="Times New Roman"/>
              </a:rPr>
              <a:t>SQL</a:t>
            </a:r>
            <a:r>
              <a:rPr sz="1650" b="1" spc="-5" dirty="0">
                <a:latin typeface="Times New Roman"/>
                <a:cs typeface="Times New Roman"/>
              </a:rPr>
              <a:t> </a:t>
            </a:r>
            <a:r>
              <a:rPr sz="1650" b="1" spc="35" dirty="0">
                <a:latin typeface="Times New Roman"/>
                <a:cs typeface="Times New Roman"/>
              </a:rPr>
              <a:t>Joins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311514" y="3492799"/>
            <a:ext cx="871219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Georgia"/>
                <a:cs typeface="Georgia"/>
              </a:rPr>
              <a:t>JOIN</a:t>
            </a:r>
            <a:r>
              <a:rPr sz="1200" spc="-70" dirty="0">
                <a:latin typeface="Georgia"/>
                <a:cs typeface="Georgia"/>
              </a:rPr>
              <a:t> </a:t>
            </a:r>
            <a:r>
              <a:rPr sz="1200" dirty="0">
                <a:latin typeface="Georgia"/>
                <a:cs typeface="Georgia"/>
              </a:rPr>
              <a:t>Tables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428376" y="3492799"/>
            <a:ext cx="148463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Georgia"/>
                <a:cs typeface="Georgia"/>
              </a:rPr>
              <a:t>Inner and Outer</a:t>
            </a:r>
            <a:r>
              <a:rPr sz="1200" spc="-80" dirty="0">
                <a:latin typeface="Georgia"/>
                <a:cs typeface="Georgia"/>
              </a:rPr>
              <a:t> </a:t>
            </a:r>
            <a:r>
              <a:rPr sz="1200" dirty="0">
                <a:latin typeface="Georgia"/>
                <a:cs typeface="Georgia"/>
              </a:rPr>
              <a:t>joins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235231" y="4026782"/>
            <a:ext cx="1207135" cy="277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b="1" spc="25" dirty="0">
                <a:latin typeface="Times New Roman"/>
                <a:cs typeface="Times New Roman"/>
              </a:rPr>
              <a:t>SQL</a:t>
            </a:r>
            <a:r>
              <a:rPr sz="1650" b="1" spc="-55" dirty="0">
                <a:latin typeface="Times New Roman"/>
                <a:cs typeface="Times New Roman"/>
              </a:rPr>
              <a:t> </a:t>
            </a:r>
            <a:r>
              <a:rPr sz="1650" b="1" spc="75" dirty="0">
                <a:latin typeface="Times New Roman"/>
                <a:cs typeface="Times New Roman"/>
              </a:rPr>
              <a:t>Aliases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311514" y="4436805"/>
            <a:ext cx="65278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Georgia"/>
                <a:cs typeface="Georgia"/>
              </a:rPr>
              <a:t>ALIASES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360409" y="4436805"/>
            <a:ext cx="317246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Georgia"/>
                <a:cs typeface="Georgia"/>
              </a:rPr>
              <a:t>Create a temporary name for a column or</a:t>
            </a:r>
            <a:r>
              <a:rPr sz="1200" spc="-75" dirty="0">
                <a:latin typeface="Georgia"/>
                <a:cs typeface="Georgia"/>
              </a:rPr>
              <a:t> </a:t>
            </a:r>
            <a:r>
              <a:rPr sz="1200" dirty="0">
                <a:latin typeface="Georgia"/>
                <a:cs typeface="Georgia"/>
              </a:rPr>
              <a:t>table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235231" y="4970788"/>
            <a:ext cx="1253490" cy="277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b="1" spc="25" dirty="0">
                <a:latin typeface="Times New Roman"/>
                <a:cs typeface="Times New Roman"/>
              </a:rPr>
              <a:t>SQL</a:t>
            </a:r>
            <a:r>
              <a:rPr sz="1650" b="1" spc="-70" dirty="0">
                <a:latin typeface="Times New Roman"/>
                <a:cs typeface="Times New Roman"/>
              </a:rPr>
              <a:t> </a:t>
            </a:r>
            <a:r>
              <a:rPr sz="1650" b="1" spc="65" dirty="0">
                <a:latin typeface="Times New Roman"/>
                <a:cs typeface="Times New Roman"/>
              </a:rPr>
              <a:t>Clauses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311514" y="5380811"/>
            <a:ext cx="123126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Georgia"/>
                <a:cs typeface="Georgia"/>
              </a:rPr>
              <a:t>DISTINCT</a:t>
            </a:r>
            <a:r>
              <a:rPr sz="1200" spc="-70" dirty="0">
                <a:latin typeface="Georgia"/>
                <a:cs typeface="Georgia"/>
              </a:rPr>
              <a:t> </a:t>
            </a:r>
            <a:r>
              <a:rPr sz="1200" dirty="0">
                <a:latin typeface="Georgia"/>
                <a:cs typeface="Georgia"/>
              </a:rPr>
              <a:t>Clause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256738" y="5380811"/>
            <a:ext cx="163639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Georgia"/>
                <a:cs typeface="Georgia"/>
              </a:rPr>
              <a:t>Retrieve unique</a:t>
            </a:r>
            <a:r>
              <a:rPr sz="1200" spc="-75" dirty="0">
                <a:latin typeface="Georgia"/>
                <a:cs typeface="Georgia"/>
              </a:rPr>
              <a:t> </a:t>
            </a:r>
            <a:r>
              <a:rPr sz="1200" dirty="0">
                <a:latin typeface="Georgia"/>
                <a:cs typeface="Georgia"/>
              </a:rPr>
              <a:t>records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311514" y="5752692"/>
            <a:ext cx="96202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Georgia"/>
                <a:cs typeface="Georgia"/>
              </a:rPr>
              <a:t>FROM</a:t>
            </a:r>
            <a:r>
              <a:rPr sz="1200" spc="-70" dirty="0">
                <a:latin typeface="Georgia"/>
                <a:cs typeface="Georgia"/>
              </a:rPr>
              <a:t> </a:t>
            </a:r>
            <a:r>
              <a:rPr sz="1200" dirty="0">
                <a:latin typeface="Georgia"/>
                <a:cs typeface="Georgia"/>
              </a:rPr>
              <a:t>Clause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3256738" y="5752692"/>
            <a:ext cx="215328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Georgia"/>
                <a:cs typeface="Georgia"/>
              </a:rPr>
              <a:t>List tables and join</a:t>
            </a:r>
            <a:r>
              <a:rPr sz="1200" spc="-80" dirty="0">
                <a:latin typeface="Georgia"/>
                <a:cs typeface="Georgia"/>
              </a:rPr>
              <a:t> </a:t>
            </a:r>
            <a:r>
              <a:rPr sz="1200" dirty="0">
                <a:latin typeface="Georgia"/>
                <a:cs typeface="Georgia"/>
              </a:rPr>
              <a:t>information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311514" y="6124573"/>
            <a:ext cx="108775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Georgia"/>
                <a:cs typeface="Georgia"/>
              </a:rPr>
              <a:t>WHERE</a:t>
            </a:r>
            <a:r>
              <a:rPr sz="1200" spc="-70" dirty="0">
                <a:latin typeface="Georgia"/>
                <a:cs typeface="Georgia"/>
              </a:rPr>
              <a:t> </a:t>
            </a:r>
            <a:r>
              <a:rPr sz="1200" dirty="0">
                <a:latin typeface="Georgia"/>
                <a:cs typeface="Georgia"/>
              </a:rPr>
              <a:t>Clause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3256738" y="6124573"/>
            <a:ext cx="88328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Georgia"/>
                <a:cs typeface="Georgia"/>
              </a:rPr>
              <a:t>Filter</a:t>
            </a:r>
            <a:r>
              <a:rPr sz="1200" spc="-70" dirty="0">
                <a:latin typeface="Georgia"/>
                <a:cs typeface="Georgia"/>
              </a:rPr>
              <a:t> </a:t>
            </a:r>
            <a:r>
              <a:rPr sz="1200" dirty="0">
                <a:latin typeface="Georgia"/>
                <a:cs typeface="Georgia"/>
              </a:rPr>
              <a:t>results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311514" y="6496455"/>
            <a:ext cx="128016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Georgia"/>
                <a:cs typeface="Georgia"/>
              </a:rPr>
              <a:t>ORDER BY</a:t>
            </a:r>
            <a:r>
              <a:rPr sz="1200" spc="-80" dirty="0">
                <a:latin typeface="Georgia"/>
                <a:cs typeface="Georgia"/>
              </a:rPr>
              <a:t> </a:t>
            </a:r>
            <a:r>
              <a:rPr sz="1200" dirty="0">
                <a:latin typeface="Georgia"/>
                <a:cs typeface="Georgia"/>
              </a:rPr>
              <a:t>Clause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3256738" y="6496455"/>
            <a:ext cx="121920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Georgia"/>
                <a:cs typeface="Georgia"/>
              </a:rPr>
              <a:t>Sort query</a:t>
            </a:r>
            <a:r>
              <a:rPr sz="1200" spc="-80" dirty="0">
                <a:latin typeface="Georgia"/>
                <a:cs typeface="Georgia"/>
              </a:rPr>
              <a:t> </a:t>
            </a:r>
            <a:r>
              <a:rPr sz="1200" dirty="0">
                <a:latin typeface="Georgia"/>
                <a:cs typeface="Georgia"/>
              </a:rPr>
              <a:t>results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1311514" y="6868335"/>
            <a:ext cx="127825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Georgia"/>
                <a:cs typeface="Georgia"/>
              </a:rPr>
              <a:t>GROUP BY</a:t>
            </a:r>
            <a:r>
              <a:rPr sz="1200" spc="-80" dirty="0">
                <a:latin typeface="Georgia"/>
                <a:cs typeface="Georgia"/>
              </a:rPr>
              <a:t> </a:t>
            </a:r>
            <a:r>
              <a:rPr sz="1200" dirty="0">
                <a:latin typeface="Georgia"/>
                <a:cs typeface="Georgia"/>
              </a:rPr>
              <a:t>Clause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3256738" y="6868335"/>
            <a:ext cx="211772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Georgia"/>
                <a:cs typeface="Georgia"/>
              </a:rPr>
              <a:t>Group by one or more</a:t>
            </a:r>
            <a:r>
              <a:rPr sz="1200" spc="-80" dirty="0">
                <a:latin typeface="Georgia"/>
                <a:cs typeface="Georgia"/>
              </a:rPr>
              <a:t> </a:t>
            </a:r>
            <a:r>
              <a:rPr sz="1200" dirty="0">
                <a:latin typeface="Georgia"/>
                <a:cs typeface="Georgia"/>
              </a:rPr>
              <a:t>columns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1311514" y="7240216"/>
            <a:ext cx="112395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Georgia"/>
                <a:cs typeface="Georgia"/>
              </a:rPr>
              <a:t>HAVING</a:t>
            </a:r>
            <a:r>
              <a:rPr sz="1200" spc="-70" dirty="0">
                <a:latin typeface="Georgia"/>
                <a:cs typeface="Georgia"/>
              </a:rPr>
              <a:t> </a:t>
            </a:r>
            <a:r>
              <a:rPr sz="1200" dirty="0">
                <a:latin typeface="Georgia"/>
                <a:cs typeface="Georgia"/>
              </a:rPr>
              <a:t>Clause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3256738" y="7240216"/>
            <a:ext cx="246253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Georgia"/>
                <a:cs typeface="Georgia"/>
              </a:rPr>
              <a:t>Restrict the groups of returned</a:t>
            </a:r>
            <a:r>
              <a:rPr sz="1200" spc="-80" dirty="0">
                <a:latin typeface="Georgia"/>
                <a:cs typeface="Georgia"/>
              </a:rPr>
              <a:t> </a:t>
            </a:r>
            <a:r>
              <a:rPr sz="1200" dirty="0">
                <a:latin typeface="Georgia"/>
                <a:cs typeface="Georgia"/>
              </a:rPr>
              <a:t>rows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1235231" y="7774200"/>
            <a:ext cx="1452245" cy="277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b="1" spc="25" dirty="0">
                <a:latin typeface="Times New Roman"/>
                <a:cs typeface="Times New Roman"/>
              </a:rPr>
              <a:t>SQL</a:t>
            </a:r>
            <a:r>
              <a:rPr sz="1650" b="1" spc="-65" dirty="0">
                <a:latin typeface="Times New Roman"/>
                <a:cs typeface="Times New Roman"/>
              </a:rPr>
              <a:t> </a:t>
            </a:r>
            <a:r>
              <a:rPr sz="1650" b="1" spc="50" dirty="0">
                <a:latin typeface="Times New Roman"/>
                <a:cs typeface="Times New Roman"/>
              </a:rPr>
              <a:t>Functions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1311514" y="8184222"/>
            <a:ext cx="120904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Georgia"/>
                <a:cs typeface="Georgia"/>
              </a:rPr>
              <a:t>COUNT</a:t>
            </a:r>
            <a:r>
              <a:rPr sz="1200" spc="-70" dirty="0">
                <a:latin typeface="Georgia"/>
                <a:cs typeface="Georgia"/>
              </a:rPr>
              <a:t> </a:t>
            </a:r>
            <a:r>
              <a:rPr sz="1200" dirty="0">
                <a:latin typeface="Georgia"/>
                <a:cs typeface="Georgia"/>
              </a:rPr>
              <a:t>Function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3209061" y="8184222"/>
            <a:ext cx="230314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Georgia"/>
                <a:cs typeface="Georgia"/>
              </a:rPr>
              <a:t>Return the count of an</a:t>
            </a:r>
            <a:r>
              <a:rPr sz="1200" spc="-80" dirty="0">
                <a:latin typeface="Georgia"/>
                <a:cs typeface="Georgia"/>
              </a:rPr>
              <a:t> </a:t>
            </a:r>
            <a:r>
              <a:rPr sz="1200" dirty="0">
                <a:latin typeface="Georgia"/>
                <a:cs typeface="Georgia"/>
              </a:rPr>
              <a:t>expression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1311514" y="8556104"/>
            <a:ext cx="101346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Georgia"/>
                <a:cs typeface="Georgia"/>
              </a:rPr>
              <a:t>SUM</a:t>
            </a:r>
            <a:r>
              <a:rPr sz="1200" spc="-70" dirty="0">
                <a:latin typeface="Georgia"/>
                <a:cs typeface="Georgia"/>
              </a:rPr>
              <a:t> </a:t>
            </a:r>
            <a:r>
              <a:rPr sz="1200" dirty="0">
                <a:latin typeface="Georgia"/>
                <a:cs typeface="Georgia"/>
              </a:rPr>
              <a:t>Function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3209061" y="8556104"/>
            <a:ext cx="220916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Georgia"/>
                <a:cs typeface="Georgia"/>
              </a:rPr>
              <a:t>Return the sum of an</a:t>
            </a:r>
            <a:r>
              <a:rPr sz="1200" spc="-80" dirty="0">
                <a:latin typeface="Georgia"/>
                <a:cs typeface="Georgia"/>
              </a:rPr>
              <a:t> </a:t>
            </a:r>
            <a:r>
              <a:rPr sz="1200" dirty="0">
                <a:latin typeface="Georgia"/>
                <a:cs typeface="Georgia"/>
              </a:rPr>
              <a:t>expression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1311514" y="8927985"/>
            <a:ext cx="988694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Georgia"/>
                <a:cs typeface="Georgia"/>
              </a:rPr>
              <a:t>MIN</a:t>
            </a:r>
            <a:r>
              <a:rPr sz="1200" spc="-70" dirty="0">
                <a:latin typeface="Georgia"/>
                <a:cs typeface="Georgia"/>
              </a:rPr>
              <a:t> </a:t>
            </a:r>
            <a:r>
              <a:rPr sz="1200" dirty="0">
                <a:latin typeface="Georgia"/>
                <a:cs typeface="Georgia"/>
              </a:rPr>
              <a:t>Function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3209061" y="8927985"/>
            <a:ext cx="219011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Georgia"/>
                <a:cs typeface="Georgia"/>
              </a:rPr>
              <a:t>Return the min of an</a:t>
            </a:r>
            <a:r>
              <a:rPr sz="1200" spc="-80" dirty="0">
                <a:latin typeface="Georgia"/>
                <a:cs typeface="Georgia"/>
              </a:rPr>
              <a:t> </a:t>
            </a:r>
            <a:r>
              <a:rPr sz="1200" dirty="0">
                <a:latin typeface="Georgia"/>
                <a:cs typeface="Georgia"/>
              </a:rPr>
              <a:t>expression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1311514" y="9299866"/>
            <a:ext cx="102298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Georgia"/>
                <a:cs typeface="Georgia"/>
              </a:rPr>
              <a:t>MAX</a:t>
            </a:r>
            <a:r>
              <a:rPr sz="1200" spc="-70" dirty="0">
                <a:latin typeface="Georgia"/>
                <a:cs typeface="Georgia"/>
              </a:rPr>
              <a:t> </a:t>
            </a:r>
            <a:r>
              <a:rPr sz="1200" dirty="0">
                <a:latin typeface="Georgia"/>
                <a:cs typeface="Georgia"/>
              </a:rPr>
              <a:t>Function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3209061" y="9299866"/>
            <a:ext cx="220916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Georgia"/>
                <a:cs typeface="Georgia"/>
              </a:rPr>
              <a:t>Return the max of an</a:t>
            </a:r>
            <a:r>
              <a:rPr sz="1200" spc="-80" dirty="0">
                <a:latin typeface="Georgia"/>
                <a:cs typeface="Georgia"/>
              </a:rPr>
              <a:t> </a:t>
            </a:r>
            <a:r>
              <a:rPr sz="1200" dirty="0">
                <a:latin typeface="Georgia"/>
                <a:cs typeface="Georgia"/>
              </a:rPr>
              <a:t>expression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1311514" y="9671747"/>
            <a:ext cx="985519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Georgia"/>
                <a:cs typeface="Georgia"/>
              </a:rPr>
              <a:t>AVG</a:t>
            </a:r>
            <a:r>
              <a:rPr sz="1200" spc="-70" dirty="0">
                <a:latin typeface="Georgia"/>
                <a:cs typeface="Georgia"/>
              </a:rPr>
              <a:t> </a:t>
            </a:r>
            <a:r>
              <a:rPr sz="1200" dirty="0">
                <a:latin typeface="Georgia"/>
                <a:cs typeface="Georgia"/>
              </a:rPr>
              <a:t>Function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3209061" y="9671747"/>
            <a:ext cx="243776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Georgia"/>
                <a:cs typeface="Georgia"/>
              </a:rPr>
              <a:t>Return the average of an</a:t>
            </a:r>
            <a:r>
              <a:rPr sz="1200" spc="-80" dirty="0">
                <a:latin typeface="Georgia"/>
                <a:cs typeface="Georgia"/>
              </a:rPr>
              <a:t> </a:t>
            </a:r>
            <a:r>
              <a:rPr sz="1200" dirty="0">
                <a:latin typeface="Georgia"/>
                <a:cs typeface="Georgia"/>
              </a:rPr>
              <a:t>expression</a:t>
            </a:r>
            <a:endParaRPr sz="12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47927" y="4048988"/>
            <a:ext cx="5530850" cy="10160"/>
          </a:xfrm>
          <a:custGeom>
            <a:avLst/>
            <a:gdLst/>
            <a:ahLst/>
            <a:cxnLst/>
            <a:rect l="l" t="t" r="r" b="b"/>
            <a:pathLst>
              <a:path w="5530850" h="10160">
                <a:moveTo>
                  <a:pt x="5530532" y="0"/>
                </a:moveTo>
                <a:lnTo>
                  <a:pt x="1830793" y="0"/>
                </a:lnTo>
                <a:lnTo>
                  <a:pt x="0" y="0"/>
                </a:lnTo>
                <a:lnTo>
                  <a:pt x="0" y="9537"/>
                </a:lnTo>
                <a:lnTo>
                  <a:pt x="1830793" y="9537"/>
                </a:lnTo>
                <a:lnTo>
                  <a:pt x="5530532" y="9537"/>
                </a:lnTo>
                <a:lnTo>
                  <a:pt x="5530532" y="0"/>
                </a:lnTo>
                <a:close/>
              </a:path>
            </a:pathLst>
          </a:custGeom>
          <a:solidFill>
            <a:srgbClr val="14151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47927" y="3677106"/>
            <a:ext cx="5530850" cy="10160"/>
          </a:xfrm>
          <a:custGeom>
            <a:avLst/>
            <a:gdLst/>
            <a:ahLst/>
            <a:cxnLst/>
            <a:rect l="l" t="t" r="r" b="b"/>
            <a:pathLst>
              <a:path w="5530850" h="10160">
                <a:moveTo>
                  <a:pt x="5530532" y="0"/>
                </a:moveTo>
                <a:lnTo>
                  <a:pt x="1830793" y="0"/>
                </a:lnTo>
                <a:lnTo>
                  <a:pt x="0" y="0"/>
                </a:lnTo>
                <a:lnTo>
                  <a:pt x="0" y="9537"/>
                </a:lnTo>
                <a:lnTo>
                  <a:pt x="1830793" y="9537"/>
                </a:lnTo>
                <a:lnTo>
                  <a:pt x="5530532" y="9537"/>
                </a:lnTo>
                <a:lnTo>
                  <a:pt x="5530532" y="0"/>
                </a:lnTo>
                <a:close/>
              </a:path>
            </a:pathLst>
          </a:custGeom>
          <a:solidFill>
            <a:srgbClr val="14151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47927" y="3305225"/>
            <a:ext cx="5530850" cy="10160"/>
          </a:xfrm>
          <a:custGeom>
            <a:avLst/>
            <a:gdLst/>
            <a:ahLst/>
            <a:cxnLst/>
            <a:rect l="l" t="t" r="r" b="b"/>
            <a:pathLst>
              <a:path w="5530850" h="10160">
                <a:moveTo>
                  <a:pt x="5530532" y="0"/>
                </a:moveTo>
                <a:lnTo>
                  <a:pt x="1830793" y="0"/>
                </a:lnTo>
                <a:lnTo>
                  <a:pt x="0" y="0"/>
                </a:lnTo>
                <a:lnTo>
                  <a:pt x="0" y="9537"/>
                </a:lnTo>
                <a:lnTo>
                  <a:pt x="1830793" y="9537"/>
                </a:lnTo>
                <a:lnTo>
                  <a:pt x="5530532" y="9537"/>
                </a:lnTo>
                <a:lnTo>
                  <a:pt x="5530532" y="0"/>
                </a:lnTo>
                <a:close/>
              </a:path>
            </a:pathLst>
          </a:custGeom>
          <a:solidFill>
            <a:srgbClr val="14151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927" y="2933344"/>
            <a:ext cx="5530850" cy="10160"/>
          </a:xfrm>
          <a:custGeom>
            <a:avLst/>
            <a:gdLst/>
            <a:ahLst/>
            <a:cxnLst/>
            <a:rect l="l" t="t" r="r" b="b"/>
            <a:pathLst>
              <a:path w="5530850" h="10160">
                <a:moveTo>
                  <a:pt x="5530532" y="0"/>
                </a:moveTo>
                <a:lnTo>
                  <a:pt x="1830793" y="0"/>
                </a:lnTo>
                <a:lnTo>
                  <a:pt x="0" y="0"/>
                </a:lnTo>
                <a:lnTo>
                  <a:pt x="0" y="9537"/>
                </a:lnTo>
                <a:lnTo>
                  <a:pt x="1830793" y="9537"/>
                </a:lnTo>
                <a:lnTo>
                  <a:pt x="5530532" y="9537"/>
                </a:lnTo>
                <a:lnTo>
                  <a:pt x="5530532" y="0"/>
                </a:lnTo>
                <a:close/>
              </a:path>
            </a:pathLst>
          </a:custGeom>
          <a:solidFill>
            <a:srgbClr val="14151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47927" y="2561462"/>
            <a:ext cx="5530850" cy="10160"/>
          </a:xfrm>
          <a:custGeom>
            <a:avLst/>
            <a:gdLst/>
            <a:ahLst/>
            <a:cxnLst/>
            <a:rect l="l" t="t" r="r" b="b"/>
            <a:pathLst>
              <a:path w="5530850" h="10160">
                <a:moveTo>
                  <a:pt x="5530532" y="0"/>
                </a:moveTo>
                <a:lnTo>
                  <a:pt x="1830793" y="0"/>
                </a:lnTo>
                <a:lnTo>
                  <a:pt x="0" y="0"/>
                </a:lnTo>
                <a:lnTo>
                  <a:pt x="0" y="9537"/>
                </a:lnTo>
                <a:lnTo>
                  <a:pt x="1830793" y="9537"/>
                </a:lnTo>
                <a:lnTo>
                  <a:pt x="5530532" y="9537"/>
                </a:lnTo>
                <a:lnTo>
                  <a:pt x="5530532" y="0"/>
                </a:lnTo>
                <a:close/>
              </a:path>
            </a:pathLst>
          </a:custGeom>
          <a:solidFill>
            <a:srgbClr val="14151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47927" y="2189581"/>
            <a:ext cx="5530850" cy="10160"/>
          </a:xfrm>
          <a:custGeom>
            <a:avLst/>
            <a:gdLst/>
            <a:ahLst/>
            <a:cxnLst/>
            <a:rect l="l" t="t" r="r" b="b"/>
            <a:pathLst>
              <a:path w="5530850" h="10160">
                <a:moveTo>
                  <a:pt x="5530532" y="0"/>
                </a:moveTo>
                <a:lnTo>
                  <a:pt x="1830793" y="0"/>
                </a:lnTo>
                <a:lnTo>
                  <a:pt x="0" y="0"/>
                </a:lnTo>
                <a:lnTo>
                  <a:pt x="0" y="9537"/>
                </a:lnTo>
                <a:lnTo>
                  <a:pt x="1830793" y="9537"/>
                </a:lnTo>
                <a:lnTo>
                  <a:pt x="5530532" y="9537"/>
                </a:lnTo>
                <a:lnTo>
                  <a:pt x="5530532" y="0"/>
                </a:lnTo>
                <a:close/>
              </a:path>
            </a:pathLst>
          </a:custGeom>
          <a:solidFill>
            <a:srgbClr val="14151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247927" y="1817699"/>
            <a:ext cx="5530850" cy="10160"/>
          </a:xfrm>
          <a:custGeom>
            <a:avLst/>
            <a:gdLst/>
            <a:ahLst/>
            <a:cxnLst/>
            <a:rect l="l" t="t" r="r" b="b"/>
            <a:pathLst>
              <a:path w="5530850" h="10160">
                <a:moveTo>
                  <a:pt x="5530532" y="0"/>
                </a:moveTo>
                <a:lnTo>
                  <a:pt x="1830793" y="0"/>
                </a:lnTo>
                <a:lnTo>
                  <a:pt x="0" y="0"/>
                </a:lnTo>
                <a:lnTo>
                  <a:pt x="0" y="9537"/>
                </a:lnTo>
                <a:lnTo>
                  <a:pt x="1830793" y="9537"/>
                </a:lnTo>
                <a:lnTo>
                  <a:pt x="5530532" y="9537"/>
                </a:lnTo>
                <a:lnTo>
                  <a:pt x="5530532" y="0"/>
                </a:lnTo>
                <a:close/>
              </a:path>
            </a:pathLst>
          </a:custGeom>
          <a:solidFill>
            <a:srgbClr val="14151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247927" y="1445818"/>
            <a:ext cx="5530850" cy="10160"/>
          </a:xfrm>
          <a:custGeom>
            <a:avLst/>
            <a:gdLst/>
            <a:ahLst/>
            <a:cxnLst/>
            <a:rect l="l" t="t" r="r" b="b"/>
            <a:pathLst>
              <a:path w="5530850" h="10159">
                <a:moveTo>
                  <a:pt x="5530532" y="0"/>
                </a:moveTo>
                <a:lnTo>
                  <a:pt x="1830793" y="0"/>
                </a:lnTo>
                <a:lnTo>
                  <a:pt x="0" y="0"/>
                </a:lnTo>
                <a:lnTo>
                  <a:pt x="0" y="9537"/>
                </a:lnTo>
                <a:lnTo>
                  <a:pt x="1830793" y="9537"/>
                </a:lnTo>
                <a:lnTo>
                  <a:pt x="5530532" y="9537"/>
                </a:lnTo>
                <a:lnTo>
                  <a:pt x="5530532" y="0"/>
                </a:lnTo>
                <a:close/>
              </a:path>
            </a:pathLst>
          </a:custGeom>
          <a:solidFill>
            <a:srgbClr val="14151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078730" y="702047"/>
            <a:ext cx="3700145" cy="10160"/>
          </a:xfrm>
          <a:custGeom>
            <a:avLst/>
            <a:gdLst/>
            <a:ahLst/>
            <a:cxnLst/>
            <a:rect l="l" t="t" r="r" b="b"/>
            <a:pathLst>
              <a:path w="3700145" h="10159">
                <a:moveTo>
                  <a:pt x="3699740" y="9535"/>
                </a:moveTo>
                <a:lnTo>
                  <a:pt x="0" y="9535"/>
                </a:lnTo>
                <a:lnTo>
                  <a:pt x="0" y="0"/>
                </a:lnTo>
                <a:lnTo>
                  <a:pt x="3699740" y="0"/>
                </a:lnTo>
                <a:lnTo>
                  <a:pt x="3699740" y="9535"/>
                </a:lnTo>
                <a:close/>
              </a:path>
            </a:pathLst>
          </a:custGeom>
          <a:solidFill>
            <a:srgbClr val="14151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78730" y="1073928"/>
            <a:ext cx="3700145" cy="10160"/>
          </a:xfrm>
          <a:custGeom>
            <a:avLst/>
            <a:gdLst/>
            <a:ahLst/>
            <a:cxnLst/>
            <a:rect l="l" t="t" r="r" b="b"/>
            <a:pathLst>
              <a:path w="3700145" h="10159">
                <a:moveTo>
                  <a:pt x="3699740" y="9535"/>
                </a:moveTo>
                <a:lnTo>
                  <a:pt x="0" y="9535"/>
                </a:lnTo>
                <a:lnTo>
                  <a:pt x="0" y="0"/>
                </a:lnTo>
                <a:lnTo>
                  <a:pt x="3699740" y="0"/>
                </a:lnTo>
                <a:lnTo>
                  <a:pt x="3699740" y="9535"/>
                </a:lnTo>
                <a:close/>
              </a:path>
            </a:pathLst>
          </a:custGeom>
          <a:solidFill>
            <a:srgbClr val="14151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7931" y="702047"/>
            <a:ext cx="1831339" cy="10160"/>
          </a:xfrm>
          <a:custGeom>
            <a:avLst/>
            <a:gdLst/>
            <a:ahLst/>
            <a:cxnLst/>
            <a:rect l="l" t="t" r="r" b="b"/>
            <a:pathLst>
              <a:path w="1831339" h="10159">
                <a:moveTo>
                  <a:pt x="1830799" y="9535"/>
                </a:moveTo>
                <a:lnTo>
                  <a:pt x="0" y="9535"/>
                </a:lnTo>
                <a:lnTo>
                  <a:pt x="0" y="0"/>
                </a:lnTo>
                <a:lnTo>
                  <a:pt x="1830799" y="0"/>
                </a:lnTo>
                <a:lnTo>
                  <a:pt x="1830799" y="9535"/>
                </a:lnTo>
                <a:close/>
              </a:path>
            </a:pathLst>
          </a:custGeom>
          <a:solidFill>
            <a:srgbClr val="14151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47931" y="1073928"/>
            <a:ext cx="1831339" cy="10160"/>
          </a:xfrm>
          <a:custGeom>
            <a:avLst/>
            <a:gdLst/>
            <a:ahLst/>
            <a:cxnLst/>
            <a:rect l="l" t="t" r="r" b="b"/>
            <a:pathLst>
              <a:path w="1831339" h="10159">
                <a:moveTo>
                  <a:pt x="1830799" y="9535"/>
                </a:moveTo>
                <a:lnTo>
                  <a:pt x="0" y="9535"/>
                </a:lnTo>
                <a:lnTo>
                  <a:pt x="0" y="0"/>
                </a:lnTo>
                <a:lnTo>
                  <a:pt x="1830799" y="0"/>
                </a:lnTo>
                <a:lnTo>
                  <a:pt x="1830799" y="9535"/>
                </a:lnTo>
                <a:close/>
              </a:path>
            </a:pathLst>
          </a:custGeom>
          <a:solidFill>
            <a:srgbClr val="14151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247927" y="7853616"/>
            <a:ext cx="5530850" cy="10160"/>
          </a:xfrm>
          <a:custGeom>
            <a:avLst/>
            <a:gdLst/>
            <a:ahLst/>
            <a:cxnLst/>
            <a:rect l="l" t="t" r="r" b="b"/>
            <a:pathLst>
              <a:path w="5530850" h="10159">
                <a:moveTo>
                  <a:pt x="5530532" y="0"/>
                </a:moveTo>
                <a:lnTo>
                  <a:pt x="1458912" y="0"/>
                </a:lnTo>
                <a:lnTo>
                  <a:pt x="0" y="0"/>
                </a:lnTo>
                <a:lnTo>
                  <a:pt x="0" y="9537"/>
                </a:lnTo>
                <a:lnTo>
                  <a:pt x="1458912" y="9537"/>
                </a:lnTo>
                <a:lnTo>
                  <a:pt x="5530532" y="9537"/>
                </a:lnTo>
                <a:lnTo>
                  <a:pt x="5530532" y="0"/>
                </a:lnTo>
                <a:close/>
              </a:path>
            </a:pathLst>
          </a:custGeom>
          <a:solidFill>
            <a:srgbClr val="14151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247927" y="7271956"/>
            <a:ext cx="5530850" cy="10160"/>
          </a:xfrm>
          <a:custGeom>
            <a:avLst/>
            <a:gdLst/>
            <a:ahLst/>
            <a:cxnLst/>
            <a:rect l="l" t="t" r="r" b="b"/>
            <a:pathLst>
              <a:path w="5530850" h="10159">
                <a:moveTo>
                  <a:pt x="5530532" y="0"/>
                </a:moveTo>
                <a:lnTo>
                  <a:pt x="1458912" y="0"/>
                </a:lnTo>
                <a:lnTo>
                  <a:pt x="0" y="0"/>
                </a:lnTo>
                <a:lnTo>
                  <a:pt x="0" y="9537"/>
                </a:lnTo>
                <a:lnTo>
                  <a:pt x="1458912" y="9537"/>
                </a:lnTo>
                <a:lnTo>
                  <a:pt x="5530532" y="9537"/>
                </a:lnTo>
                <a:lnTo>
                  <a:pt x="5530532" y="0"/>
                </a:lnTo>
                <a:close/>
              </a:path>
            </a:pathLst>
          </a:custGeom>
          <a:solidFill>
            <a:srgbClr val="14151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247927" y="6690296"/>
            <a:ext cx="5530850" cy="10160"/>
          </a:xfrm>
          <a:custGeom>
            <a:avLst/>
            <a:gdLst/>
            <a:ahLst/>
            <a:cxnLst/>
            <a:rect l="l" t="t" r="r" b="b"/>
            <a:pathLst>
              <a:path w="5530850" h="10159">
                <a:moveTo>
                  <a:pt x="5530532" y="0"/>
                </a:moveTo>
                <a:lnTo>
                  <a:pt x="1458912" y="0"/>
                </a:lnTo>
                <a:lnTo>
                  <a:pt x="0" y="0"/>
                </a:lnTo>
                <a:lnTo>
                  <a:pt x="0" y="9537"/>
                </a:lnTo>
                <a:lnTo>
                  <a:pt x="1458912" y="9537"/>
                </a:lnTo>
                <a:lnTo>
                  <a:pt x="5530532" y="9537"/>
                </a:lnTo>
                <a:lnTo>
                  <a:pt x="5530532" y="0"/>
                </a:lnTo>
                <a:close/>
              </a:path>
            </a:pathLst>
          </a:custGeom>
          <a:solidFill>
            <a:srgbClr val="14151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247927" y="6318414"/>
            <a:ext cx="5530850" cy="10160"/>
          </a:xfrm>
          <a:custGeom>
            <a:avLst/>
            <a:gdLst/>
            <a:ahLst/>
            <a:cxnLst/>
            <a:rect l="l" t="t" r="r" b="b"/>
            <a:pathLst>
              <a:path w="5530850" h="10160">
                <a:moveTo>
                  <a:pt x="5530532" y="0"/>
                </a:moveTo>
                <a:lnTo>
                  <a:pt x="1458912" y="0"/>
                </a:lnTo>
                <a:lnTo>
                  <a:pt x="0" y="0"/>
                </a:lnTo>
                <a:lnTo>
                  <a:pt x="0" y="9537"/>
                </a:lnTo>
                <a:lnTo>
                  <a:pt x="1458912" y="9537"/>
                </a:lnTo>
                <a:lnTo>
                  <a:pt x="5530532" y="9537"/>
                </a:lnTo>
                <a:lnTo>
                  <a:pt x="5530532" y="0"/>
                </a:lnTo>
                <a:close/>
              </a:path>
            </a:pathLst>
          </a:custGeom>
          <a:solidFill>
            <a:srgbClr val="14151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47927" y="5946533"/>
            <a:ext cx="5530850" cy="10160"/>
          </a:xfrm>
          <a:custGeom>
            <a:avLst/>
            <a:gdLst/>
            <a:ahLst/>
            <a:cxnLst/>
            <a:rect l="l" t="t" r="r" b="b"/>
            <a:pathLst>
              <a:path w="5530850" h="10160">
                <a:moveTo>
                  <a:pt x="5530532" y="0"/>
                </a:moveTo>
                <a:lnTo>
                  <a:pt x="1458912" y="0"/>
                </a:lnTo>
                <a:lnTo>
                  <a:pt x="0" y="0"/>
                </a:lnTo>
                <a:lnTo>
                  <a:pt x="0" y="9537"/>
                </a:lnTo>
                <a:lnTo>
                  <a:pt x="1458912" y="9537"/>
                </a:lnTo>
                <a:lnTo>
                  <a:pt x="5530532" y="9537"/>
                </a:lnTo>
                <a:lnTo>
                  <a:pt x="5530532" y="0"/>
                </a:lnTo>
                <a:close/>
              </a:path>
            </a:pathLst>
          </a:custGeom>
          <a:solidFill>
            <a:srgbClr val="14151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706849" y="4992983"/>
            <a:ext cx="4071620" cy="10160"/>
          </a:xfrm>
          <a:custGeom>
            <a:avLst/>
            <a:gdLst/>
            <a:ahLst/>
            <a:cxnLst/>
            <a:rect l="l" t="t" r="r" b="b"/>
            <a:pathLst>
              <a:path w="4071620" h="10160">
                <a:moveTo>
                  <a:pt x="4071621" y="9535"/>
                </a:moveTo>
                <a:lnTo>
                  <a:pt x="0" y="9535"/>
                </a:lnTo>
                <a:lnTo>
                  <a:pt x="0" y="0"/>
                </a:lnTo>
                <a:lnTo>
                  <a:pt x="4071621" y="0"/>
                </a:lnTo>
                <a:lnTo>
                  <a:pt x="4071621" y="9535"/>
                </a:lnTo>
                <a:close/>
              </a:path>
            </a:pathLst>
          </a:custGeom>
          <a:solidFill>
            <a:srgbClr val="14151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706849" y="5364864"/>
            <a:ext cx="4071620" cy="10160"/>
          </a:xfrm>
          <a:custGeom>
            <a:avLst/>
            <a:gdLst/>
            <a:ahLst/>
            <a:cxnLst/>
            <a:rect l="l" t="t" r="r" b="b"/>
            <a:pathLst>
              <a:path w="4071620" h="10160">
                <a:moveTo>
                  <a:pt x="4071621" y="9535"/>
                </a:moveTo>
                <a:lnTo>
                  <a:pt x="0" y="9535"/>
                </a:lnTo>
                <a:lnTo>
                  <a:pt x="0" y="0"/>
                </a:lnTo>
                <a:lnTo>
                  <a:pt x="4071621" y="0"/>
                </a:lnTo>
                <a:lnTo>
                  <a:pt x="4071621" y="9535"/>
                </a:lnTo>
                <a:close/>
              </a:path>
            </a:pathLst>
          </a:custGeom>
          <a:solidFill>
            <a:srgbClr val="14151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247931" y="4992983"/>
            <a:ext cx="1459230" cy="10160"/>
          </a:xfrm>
          <a:custGeom>
            <a:avLst/>
            <a:gdLst/>
            <a:ahLst/>
            <a:cxnLst/>
            <a:rect l="l" t="t" r="r" b="b"/>
            <a:pathLst>
              <a:path w="1459230" h="10160">
                <a:moveTo>
                  <a:pt x="1458918" y="9535"/>
                </a:moveTo>
                <a:lnTo>
                  <a:pt x="0" y="9535"/>
                </a:lnTo>
                <a:lnTo>
                  <a:pt x="0" y="0"/>
                </a:lnTo>
                <a:lnTo>
                  <a:pt x="1458918" y="0"/>
                </a:lnTo>
                <a:lnTo>
                  <a:pt x="1458918" y="9535"/>
                </a:lnTo>
                <a:close/>
              </a:path>
            </a:pathLst>
          </a:custGeom>
          <a:solidFill>
            <a:srgbClr val="14151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247931" y="5364864"/>
            <a:ext cx="1459230" cy="10160"/>
          </a:xfrm>
          <a:custGeom>
            <a:avLst/>
            <a:gdLst/>
            <a:ahLst/>
            <a:cxnLst/>
            <a:rect l="l" t="t" r="r" b="b"/>
            <a:pathLst>
              <a:path w="1459230" h="10160">
                <a:moveTo>
                  <a:pt x="1458918" y="9535"/>
                </a:moveTo>
                <a:lnTo>
                  <a:pt x="0" y="9535"/>
                </a:lnTo>
                <a:lnTo>
                  <a:pt x="0" y="0"/>
                </a:lnTo>
                <a:lnTo>
                  <a:pt x="1458918" y="0"/>
                </a:lnTo>
                <a:lnTo>
                  <a:pt x="1458918" y="9535"/>
                </a:lnTo>
                <a:close/>
              </a:path>
            </a:pathLst>
          </a:custGeom>
          <a:solidFill>
            <a:srgbClr val="14151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235231" y="365143"/>
            <a:ext cx="1579880" cy="277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b="1" spc="25" dirty="0">
                <a:latin typeface="Times New Roman"/>
                <a:cs typeface="Times New Roman"/>
              </a:rPr>
              <a:t>SQL</a:t>
            </a:r>
            <a:r>
              <a:rPr sz="1650" b="1" spc="-45" dirty="0">
                <a:latin typeface="Times New Roman"/>
                <a:cs typeface="Times New Roman"/>
              </a:rPr>
              <a:t> </a:t>
            </a:r>
            <a:r>
              <a:rPr sz="1650" b="1" spc="70" dirty="0">
                <a:latin typeface="Times New Roman"/>
                <a:cs typeface="Times New Roman"/>
              </a:rPr>
              <a:t>Conditions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311514" y="775167"/>
            <a:ext cx="106870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Georgia"/>
                <a:cs typeface="Georgia"/>
              </a:rPr>
              <a:t>AND</a:t>
            </a:r>
            <a:r>
              <a:rPr sz="1200" spc="-70" dirty="0">
                <a:latin typeface="Georgia"/>
                <a:cs typeface="Georgia"/>
              </a:rPr>
              <a:t> </a:t>
            </a:r>
            <a:r>
              <a:rPr sz="1200" dirty="0">
                <a:latin typeface="Georgia"/>
                <a:cs typeface="Georgia"/>
              </a:rPr>
              <a:t>Condition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142314" y="775167"/>
            <a:ext cx="209423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Georgia"/>
                <a:cs typeface="Georgia"/>
              </a:rPr>
              <a:t>2 or more conditions to be</a:t>
            </a:r>
            <a:r>
              <a:rPr sz="1200" spc="-80" dirty="0">
                <a:latin typeface="Georgia"/>
                <a:cs typeface="Georgia"/>
              </a:rPr>
              <a:t> </a:t>
            </a:r>
            <a:r>
              <a:rPr sz="1200" dirty="0">
                <a:latin typeface="Georgia"/>
                <a:cs typeface="Georgia"/>
              </a:rPr>
              <a:t>met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311514" y="1147048"/>
            <a:ext cx="95567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Georgia"/>
                <a:cs typeface="Georgia"/>
              </a:rPr>
              <a:t>OR</a:t>
            </a:r>
            <a:r>
              <a:rPr sz="1200" spc="-70" dirty="0">
                <a:latin typeface="Georgia"/>
                <a:cs typeface="Georgia"/>
              </a:rPr>
              <a:t> </a:t>
            </a:r>
            <a:r>
              <a:rPr sz="1200" dirty="0">
                <a:latin typeface="Georgia"/>
                <a:cs typeface="Georgia"/>
              </a:rPr>
              <a:t>Condition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142314" y="1147048"/>
            <a:ext cx="229108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Georgia"/>
                <a:cs typeface="Georgia"/>
              </a:rPr>
              <a:t>Any one of the conditions are</a:t>
            </a:r>
            <a:r>
              <a:rPr sz="1200" spc="-80" dirty="0">
                <a:latin typeface="Georgia"/>
                <a:cs typeface="Georgia"/>
              </a:rPr>
              <a:t> </a:t>
            </a:r>
            <a:r>
              <a:rPr sz="1200" dirty="0">
                <a:latin typeface="Georgia"/>
                <a:cs typeface="Georgia"/>
              </a:rPr>
              <a:t>met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311514" y="1518928"/>
            <a:ext cx="76200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Georgia"/>
                <a:cs typeface="Georgia"/>
              </a:rPr>
              <a:t>AND &amp;</a:t>
            </a:r>
            <a:r>
              <a:rPr sz="1200" spc="-80" dirty="0">
                <a:latin typeface="Georgia"/>
                <a:cs typeface="Georgia"/>
              </a:rPr>
              <a:t> </a:t>
            </a:r>
            <a:r>
              <a:rPr sz="1200" dirty="0">
                <a:latin typeface="Georgia"/>
                <a:cs typeface="Georgia"/>
              </a:rPr>
              <a:t>OR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142314" y="1518928"/>
            <a:ext cx="243903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Georgia"/>
                <a:cs typeface="Georgia"/>
              </a:rPr>
              <a:t>Combining AND and OR</a:t>
            </a:r>
            <a:r>
              <a:rPr sz="1200" spc="-75" dirty="0">
                <a:latin typeface="Georgia"/>
                <a:cs typeface="Georgia"/>
              </a:rPr>
              <a:t> </a:t>
            </a:r>
            <a:r>
              <a:rPr sz="1200" dirty="0">
                <a:latin typeface="Georgia"/>
                <a:cs typeface="Georgia"/>
              </a:rPr>
              <a:t>conditions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311514" y="1890810"/>
            <a:ext cx="109220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Georgia"/>
                <a:cs typeface="Georgia"/>
              </a:rPr>
              <a:t>LIKE</a:t>
            </a:r>
            <a:r>
              <a:rPr sz="1200" spc="-70" dirty="0">
                <a:latin typeface="Georgia"/>
                <a:cs typeface="Georgia"/>
              </a:rPr>
              <a:t> </a:t>
            </a:r>
            <a:r>
              <a:rPr sz="1200" dirty="0">
                <a:latin typeface="Georgia"/>
                <a:cs typeface="Georgia"/>
              </a:rPr>
              <a:t>Condition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142314" y="1890810"/>
            <a:ext cx="232410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Georgia"/>
                <a:cs typeface="Georgia"/>
              </a:rPr>
              <a:t>Use wildcards in a WHERE</a:t>
            </a:r>
            <a:r>
              <a:rPr sz="1200" spc="-80" dirty="0">
                <a:latin typeface="Georgia"/>
                <a:cs typeface="Georgia"/>
              </a:rPr>
              <a:t> </a:t>
            </a:r>
            <a:r>
              <a:rPr sz="1200" dirty="0">
                <a:latin typeface="Georgia"/>
                <a:cs typeface="Georgia"/>
              </a:rPr>
              <a:t>clause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311514" y="2262691"/>
            <a:ext cx="91122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Georgia"/>
                <a:cs typeface="Georgia"/>
              </a:rPr>
              <a:t>IN</a:t>
            </a:r>
            <a:r>
              <a:rPr sz="1200" spc="-70" dirty="0">
                <a:latin typeface="Georgia"/>
                <a:cs typeface="Georgia"/>
              </a:rPr>
              <a:t> </a:t>
            </a:r>
            <a:r>
              <a:rPr sz="1200" dirty="0">
                <a:latin typeface="Georgia"/>
                <a:cs typeface="Georgia"/>
              </a:rPr>
              <a:t>Condition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142314" y="2262691"/>
            <a:ext cx="255460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Georgia"/>
                <a:cs typeface="Georgia"/>
              </a:rPr>
              <a:t>Alternative to multiple OR</a:t>
            </a:r>
            <a:r>
              <a:rPr sz="1200" spc="-75" dirty="0">
                <a:latin typeface="Georgia"/>
                <a:cs typeface="Georgia"/>
              </a:rPr>
              <a:t> </a:t>
            </a:r>
            <a:r>
              <a:rPr sz="1200" dirty="0">
                <a:latin typeface="Georgia"/>
                <a:cs typeface="Georgia"/>
              </a:rPr>
              <a:t>conditions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311514" y="2634572"/>
            <a:ext cx="105981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Georgia"/>
                <a:cs typeface="Georgia"/>
              </a:rPr>
              <a:t>NOT</a:t>
            </a:r>
            <a:r>
              <a:rPr sz="1200" spc="-70" dirty="0">
                <a:latin typeface="Georgia"/>
                <a:cs typeface="Georgia"/>
              </a:rPr>
              <a:t> </a:t>
            </a:r>
            <a:r>
              <a:rPr sz="1200" dirty="0">
                <a:latin typeface="Georgia"/>
                <a:cs typeface="Georgia"/>
              </a:rPr>
              <a:t>Condition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142314" y="2634572"/>
            <a:ext cx="129159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Georgia"/>
                <a:cs typeface="Georgia"/>
              </a:rPr>
              <a:t>Negate a</a:t>
            </a:r>
            <a:r>
              <a:rPr sz="1200" spc="-80" dirty="0">
                <a:latin typeface="Georgia"/>
                <a:cs typeface="Georgia"/>
              </a:rPr>
              <a:t> </a:t>
            </a:r>
            <a:r>
              <a:rPr sz="1200" dirty="0">
                <a:latin typeface="Georgia"/>
                <a:cs typeface="Georgia"/>
              </a:rPr>
              <a:t>condition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311514" y="3006453"/>
            <a:ext cx="133350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Georgia"/>
                <a:cs typeface="Georgia"/>
              </a:rPr>
              <a:t>IS NULL</a:t>
            </a:r>
            <a:r>
              <a:rPr sz="1200" spc="-80" dirty="0">
                <a:latin typeface="Georgia"/>
                <a:cs typeface="Georgia"/>
              </a:rPr>
              <a:t> </a:t>
            </a:r>
            <a:r>
              <a:rPr sz="1200" dirty="0">
                <a:latin typeface="Georgia"/>
                <a:cs typeface="Georgia"/>
              </a:rPr>
              <a:t>Condition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142314" y="3006453"/>
            <a:ext cx="139128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Georgia"/>
                <a:cs typeface="Georgia"/>
              </a:rPr>
              <a:t>Test for NULL</a:t>
            </a:r>
            <a:r>
              <a:rPr sz="1200" spc="-80" dirty="0">
                <a:latin typeface="Georgia"/>
                <a:cs typeface="Georgia"/>
              </a:rPr>
              <a:t> </a:t>
            </a:r>
            <a:r>
              <a:rPr sz="1200" dirty="0">
                <a:latin typeface="Georgia"/>
                <a:cs typeface="Georgia"/>
              </a:rPr>
              <a:t>value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311514" y="3378334"/>
            <a:ext cx="1694814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Georgia"/>
                <a:cs typeface="Georgia"/>
              </a:rPr>
              <a:t>IS NOT NULL</a:t>
            </a:r>
            <a:r>
              <a:rPr sz="1200" spc="-80" dirty="0">
                <a:latin typeface="Georgia"/>
                <a:cs typeface="Georgia"/>
              </a:rPr>
              <a:t> </a:t>
            </a:r>
            <a:r>
              <a:rPr sz="1200" dirty="0">
                <a:latin typeface="Georgia"/>
                <a:cs typeface="Georgia"/>
              </a:rPr>
              <a:t>Condition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142314" y="3378334"/>
            <a:ext cx="175323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Georgia"/>
                <a:cs typeface="Georgia"/>
              </a:rPr>
              <a:t>Test for NOT NULL</a:t>
            </a:r>
            <a:r>
              <a:rPr sz="1200" spc="-80" dirty="0">
                <a:latin typeface="Georgia"/>
                <a:cs typeface="Georgia"/>
              </a:rPr>
              <a:t> </a:t>
            </a:r>
            <a:r>
              <a:rPr sz="1200" dirty="0">
                <a:latin typeface="Georgia"/>
                <a:cs typeface="Georgia"/>
              </a:rPr>
              <a:t>value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311514" y="3750216"/>
            <a:ext cx="149415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Georgia"/>
                <a:cs typeface="Georgia"/>
              </a:rPr>
              <a:t>BETWEEN</a:t>
            </a:r>
            <a:r>
              <a:rPr sz="1200" spc="-65" dirty="0">
                <a:latin typeface="Georgia"/>
                <a:cs typeface="Georgia"/>
              </a:rPr>
              <a:t> </a:t>
            </a:r>
            <a:r>
              <a:rPr sz="1200" dirty="0">
                <a:latin typeface="Georgia"/>
                <a:cs typeface="Georgia"/>
              </a:rPr>
              <a:t>Condition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3142314" y="3750216"/>
            <a:ext cx="233807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Georgia"/>
                <a:cs typeface="Georgia"/>
              </a:rPr>
              <a:t>Retrieve within a range</a:t>
            </a:r>
            <a:r>
              <a:rPr sz="1200" spc="-75" dirty="0">
                <a:latin typeface="Georgia"/>
                <a:cs typeface="Georgia"/>
              </a:rPr>
              <a:t> </a:t>
            </a:r>
            <a:r>
              <a:rPr sz="1200" dirty="0">
                <a:latin typeface="Georgia"/>
                <a:cs typeface="Georgia"/>
              </a:rPr>
              <a:t>(inclusive)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311514" y="4122097"/>
            <a:ext cx="126809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Georgia"/>
                <a:cs typeface="Georgia"/>
              </a:rPr>
              <a:t>EXISTS</a:t>
            </a:r>
            <a:r>
              <a:rPr sz="1200" spc="-70" dirty="0">
                <a:latin typeface="Georgia"/>
                <a:cs typeface="Georgia"/>
              </a:rPr>
              <a:t> </a:t>
            </a:r>
            <a:r>
              <a:rPr sz="1200" dirty="0">
                <a:latin typeface="Georgia"/>
                <a:cs typeface="Georgia"/>
              </a:rPr>
              <a:t>Condition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3142314" y="4122097"/>
            <a:ext cx="355981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Georgia"/>
                <a:cs typeface="Georgia"/>
              </a:rPr>
              <a:t>Condition is met if subquery returns at least one</a:t>
            </a:r>
            <a:r>
              <a:rPr sz="1200" spc="-70" dirty="0">
                <a:latin typeface="Georgia"/>
                <a:cs typeface="Georgia"/>
              </a:rPr>
              <a:t> </a:t>
            </a:r>
            <a:r>
              <a:rPr sz="1200" dirty="0">
                <a:latin typeface="Georgia"/>
                <a:cs typeface="Georgia"/>
              </a:rPr>
              <a:t>row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235231" y="4656080"/>
            <a:ext cx="5356860" cy="2526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b="1" spc="25" dirty="0">
                <a:latin typeface="Times New Roman"/>
                <a:cs typeface="Times New Roman"/>
              </a:rPr>
              <a:t>SQL </a:t>
            </a:r>
            <a:r>
              <a:rPr sz="1650" b="1" spc="35" dirty="0">
                <a:latin typeface="Times New Roman"/>
                <a:cs typeface="Times New Roman"/>
              </a:rPr>
              <a:t>Tables </a:t>
            </a:r>
            <a:r>
              <a:rPr sz="1650" b="1" spc="60" dirty="0">
                <a:latin typeface="Times New Roman"/>
                <a:cs typeface="Times New Roman"/>
              </a:rPr>
              <a:t>and</a:t>
            </a:r>
            <a:r>
              <a:rPr sz="1650" b="1" spc="-65" dirty="0">
                <a:latin typeface="Times New Roman"/>
                <a:cs typeface="Times New Roman"/>
              </a:rPr>
              <a:t> </a:t>
            </a:r>
            <a:r>
              <a:rPr sz="1650" b="1" spc="100" dirty="0">
                <a:latin typeface="Times New Roman"/>
                <a:cs typeface="Times New Roman"/>
              </a:rPr>
              <a:t>Views</a:t>
            </a:r>
            <a:endParaRPr sz="1650">
              <a:latin typeface="Times New Roman"/>
              <a:cs typeface="Times New Roman"/>
            </a:endParaRPr>
          </a:p>
          <a:p>
            <a:pPr marL="88900">
              <a:lnSpc>
                <a:spcPct val="100000"/>
              </a:lnSpc>
              <a:spcBef>
                <a:spcPts val="1250"/>
              </a:spcBef>
              <a:tabLst>
                <a:tab pos="1547495" algn="l"/>
              </a:tabLst>
            </a:pPr>
            <a:r>
              <a:rPr sz="1200" dirty="0">
                <a:latin typeface="Georgia"/>
                <a:cs typeface="Georgia"/>
              </a:rPr>
              <a:t>CREATE TABLE	Create a table</a:t>
            </a:r>
            <a:endParaRPr sz="12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00">
              <a:latin typeface="Georgia"/>
              <a:cs typeface="Georgia"/>
            </a:endParaRPr>
          </a:p>
          <a:p>
            <a:pPr marL="88900" marR="163830">
              <a:lnSpc>
                <a:spcPct val="114700"/>
              </a:lnSpc>
              <a:tabLst>
                <a:tab pos="1547495" algn="l"/>
              </a:tabLst>
            </a:pPr>
            <a:r>
              <a:rPr sz="1200" dirty="0">
                <a:latin typeface="Georgia"/>
                <a:cs typeface="Georgia"/>
              </a:rPr>
              <a:t>CREATE TABLE	Create a table from another table's definition and</a:t>
            </a:r>
            <a:r>
              <a:rPr sz="1200" spc="-70" dirty="0">
                <a:latin typeface="Georgia"/>
                <a:cs typeface="Georgia"/>
              </a:rPr>
              <a:t> </a:t>
            </a:r>
            <a:r>
              <a:rPr sz="1200" dirty="0">
                <a:latin typeface="Georgia"/>
                <a:cs typeface="Georgia"/>
              </a:rPr>
              <a:t>data  AS</a:t>
            </a:r>
            <a:endParaRPr sz="1200">
              <a:latin typeface="Georgia"/>
              <a:cs typeface="Georgia"/>
            </a:endParaRPr>
          </a:p>
          <a:p>
            <a:pPr marL="88900" marR="5080">
              <a:lnSpc>
                <a:spcPct val="203300"/>
              </a:lnSpc>
              <a:tabLst>
                <a:tab pos="1547495" algn="l"/>
              </a:tabLst>
            </a:pPr>
            <a:r>
              <a:rPr sz="1200" dirty="0">
                <a:latin typeface="Georgia"/>
                <a:cs typeface="Georgia"/>
              </a:rPr>
              <a:t>ALTER TABLE	Add, modify or delete columns in a table; rename a</a:t>
            </a:r>
            <a:r>
              <a:rPr sz="1200" spc="-70" dirty="0">
                <a:latin typeface="Georgia"/>
                <a:cs typeface="Georgia"/>
              </a:rPr>
              <a:t> </a:t>
            </a:r>
            <a:r>
              <a:rPr sz="1200" dirty="0">
                <a:latin typeface="Georgia"/>
                <a:cs typeface="Georgia"/>
              </a:rPr>
              <a:t>table  DROP TABLE	Delete a table</a:t>
            </a:r>
            <a:endParaRPr sz="12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00">
              <a:latin typeface="Georgia"/>
              <a:cs typeface="Georgia"/>
            </a:endParaRPr>
          </a:p>
          <a:p>
            <a:pPr marL="88900" marR="934719">
              <a:lnSpc>
                <a:spcPct val="114700"/>
              </a:lnSpc>
              <a:tabLst>
                <a:tab pos="1547495" algn="l"/>
              </a:tabLst>
            </a:pPr>
            <a:r>
              <a:rPr sz="1200" dirty="0">
                <a:latin typeface="Georgia"/>
                <a:cs typeface="Georgia"/>
              </a:rPr>
              <a:t>GLOBAL TEMP	Tables that are distinct within SQL</a:t>
            </a:r>
            <a:r>
              <a:rPr sz="1200" spc="-75" dirty="0">
                <a:latin typeface="Georgia"/>
                <a:cs typeface="Georgia"/>
              </a:rPr>
              <a:t> </a:t>
            </a:r>
            <a:r>
              <a:rPr sz="1200" dirty="0">
                <a:latin typeface="Georgia"/>
                <a:cs typeface="Georgia"/>
              </a:rPr>
              <a:t>session  Tables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311514" y="7318368"/>
            <a:ext cx="989330" cy="445134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1200" dirty="0">
                <a:latin typeface="Georgia"/>
                <a:cs typeface="Georgia"/>
              </a:rPr>
              <a:t>LOCAL</a:t>
            </a:r>
            <a:r>
              <a:rPr sz="1200" spc="-70" dirty="0">
                <a:latin typeface="Georgia"/>
                <a:cs typeface="Georgia"/>
              </a:rPr>
              <a:t> </a:t>
            </a:r>
            <a:r>
              <a:rPr sz="1200" dirty="0">
                <a:latin typeface="Georgia"/>
                <a:cs typeface="Georgia"/>
              </a:rPr>
              <a:t>TEMP</a:t>
            </a:r>
            <a:endParaRPr sz="12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sz="1200" dirty="0">
                <a:latin typeface="Georgia"/>
                <a:cs typeface="Georgia"/>
              </a:rPr>
              <a:t>Tables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770432" y="7318368"/>
            <a:ext cx="3682365" cy="4451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700"/>
              </a:lnSpc>
              <a:spcBef>
                <a:spcPts val="100"/>
              </a:spcBef>
            </a:pPr>
            <a:r>
              <a:rPr sz="1200" dirty="0">
                <a:latin typeface="Georgia"/>
                <a:cs typeface="Georgia"/>
              </a:rPr>
              <a:t>Tables that are distinct within modules and</a:t>
            </a:r>
            <a:r>
              <a:rPr sz="1200" spc="-75" dirty="0">
                <a:latin typeface="Georgia"/>
                <a:cs typeface="Georgia"/>
              </a:rPr>
              <a:t> </a:t>
            </a:r>
            <a:r>
              <a:rPr sz="1200" dirty="0">
                <a:latin typeface="Georgia"/>
                <a:cs typeface="Georgia"/>
              </a:rPr>
              <a:t>embedded  SQL</a:t>
            </a:r>
            <a:r>
              <a:rPr sz="1200" spc="-5" dirty="0">
                <a:latin typeface="Georgia"/>
                <a:cs typeface="Georgia"/>
              </a:rPr>
              <a:t> </a:t>
            </a:r>
            <a:r>
              <a:rPr sz="1200" dirty="0">
                <a:latin typeface="Georgia"/>
                <a:cs typeface="Georgia"/>
              </a:rPr>
              <a:t>program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1311514" y="7926727"/>
            <a:ext cx="76327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Georgia"/>
                <a:cs typeface="Georgia"/>
              </a:rPr>
              <a:t>SQL</a:t>
            </a:r>
            <a:r>
              <a:rPr sz="1200" spc="-70" dirty="0">
                <a:latin typeface="Georgia"/>
                <a:cs typeface="Georgia"/>
              </a:rPr>
              <a:t> </a:t>
            </a:r>
            <a:r>
              <a:rPr sz="1200" dirty="0">
                <a:latin typeface="Georgia"/>
                <a:cs typeface="Georgia"/>
              </a:rPr>
              <a:t>VIEW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2770432" y="7926727"/>
            <a:ext cx="245491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Georgia"/>
                <a:cs typeface="Georgia"/>
              </a:rPr>
              <a:t>Virtual tables (views of other</a:t>
            </a:r>
            <a:r>
              <a:rPr sz="1200" spc="-80" dirty="0">
                <a:latin typeface="Georgia"/>
                <a:cs typeface="Georgia"/>
              </a:rPr>
              <a:t> </a:t>
            </a:r>
            <a:r>
              <a:rPr sz="1200" dirty="0">
                <a:latin typeface="Georgia"/>
                <a:cs typeface="Georgia"/>
              </a:rPr>
              <a:t>tables)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1235231" y="8422568"/>
            <a:ext cx="3936365" cy="82105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250" spc="10" dirty="0">
                <a:latin typeface="Comic Sans MS"/>
                <a:cs typeface="Comic Sans MS"/>
              </a:rPr>
              <a:t>©Privacy</a:t>
            </a:r>
            <a:endParaRPr sz="1250">
              <a:latin typeface="Comic Sans MS"/>
              <a:cs typeface="Comic Sans MS"/>
            </a:endParaRPr>
          </a:p>
          <a:p>
            <a:pPr marL="12700" marR="5080">
              <a:lnSpc>
                <a:spcPct val="145200"/>
              </a:lnSpc>
              <a:spcBef>
                <a:spcPts val="375"/>
              </a:spcBef>
            </a:pPr>
            <a:r>
              <a:rPr sz="1250" spc="10" dirty="0">
                <a:latin typeface="Georgia"/>
                <a:cs typeface="Georgia"/>
              </a:rPr>
              <a:t>Contact information: </a:t>
            </a:r>
            <a:r>
              <a:rPr sz="1250" spc="10" dirty="0">
                <a:latin typeface="Georgia"/>
                <a:cs typeface="Georgia"/>
                <a:hlinkClick r:id="rId2"/>
              </a:rPr>
              <a:t>atnyla (http://www.atnyla.com)</a:t>
            </a:r>
            <a:r>
              <a:rPr sz="1250" spc="10" dirty="0">
                <a:latin typeface="Georgia"/>
                <a:cs typeface="Georgia"/>
              </a:rPr>
              <a:t>.  By: </a:t>
            </a:r>
            <a:r>
              <a:rPr sz="1250" spc="15" dirty="0">
                <a:latin typeface="Georgia"/>
                <a:cs typeface="Georgia"/>
                <a:hlinkClick r:id="rId3"/>
              </a:rPr>
              <a:t>Rumman </a:t>
            </a:r>
            <a:r>
              <a:rPr sz="1250" spc="10" dirty="0">
                <a:latin typeface="Georgia"/>
                <a:cs typeface="Georgia"/>
                <a:hlinkClick r:id="rId3"/>
              </a:rPr>
              <a:t>Ansari</a:t>
            </a:r>
            <a:r>
              <a:rPr sz="1250" dirty="0">
                <a:latin typeface="Georgia"/>
                <a:cs typeface="Georgia"/>
                <a:hlinkClick r:id="rId3"/>
              </a:rPr>
              <a:t> </a:t>
            </a:r>
            <a:r>
              <a:rPr sz="1250" spc="10" dirty="0">
                <a:latin typeface="Georgia"/>
                <a:cs typeface="Georgia"/>
                <a:hlinkClick r:id="rId3"/>
              </a:rPr>
              <a:t>(http://www.atnyla.com/tuition)</a:t>
            </a:r>
            <a:r>
              <a:rPr sz="1250" spc="10" dirty="0">
                <a:latin typeface="Georgia"/>
                <a:cs typeface="Georgia"/>
              </a:rPr>
              <a:t>.</a:t>
            </a:r>
            <a:endParaRPr sz="125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47931" y="1340912"/>
            <a:ext cx="5530850" cy="10160"/>
          </a:xfrm>
          <a:custGeom>
            <a:avLst/>
            <a:gdLst/>
            <a:ahLst/>
            <a:cxnLst/>
            <a:rect l="l" t="t" r="r" b="b"/>
            <a:pathLst>
              <a:path w="5530850" h="10159">
                <a:moveTo>
                  <a:pt x="5530539" y="9535"/>
                </a:moveTo>
                <a:lnTo>
                  <a:pt x="0" y="9535"/>
                </a:lnTo>
                <a:lnTo>
                  <a:pt x="0" y="0"/>
                </a:lnTo>
                <a:lnTo>
                  <a:pt x="5530539" y="0"/>
                </a:lnTo>
                <a:lnTo>
                  <a:pt x="5530539" y="9535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629347" y="2532839"/>
          <a:ext cx="5135876" cy="3118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315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05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16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55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71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22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81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588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1881">
                <a:tc gridSpan="8"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1200" b="1" dirty="0">
                          <a:latin typeface="Georgia"/>
                          <a:cs typeface="Georgia"/>
                        </a:rPr>
                        <a:t>Command &amp;</a:t>
                      </a:r>
                      <a:r>
                        <a:rPr sz="1200" b="1" spc="-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200" b="1" dirty="0">
                          <a:latin typeface="Georgia"/>
                          <a:cs typeface="Georgia"/>
                        </a:rPr>
                        <a:t>Description</a:t>
                      </a:r>
                      <a:endParaRPr sz="1200">
                        <a:latin typeface="Georgia"/>
                        <a:cs typeface="Georgia"/>
                      </a:endParaRPr>
                    </a:p>
                  </a:txBody>
                  <a:tcPr marL="0" marR="0" marT="81280" marB="0">
                    <a:lnL w="12700">
                      <a:solidFill>
                        <a:srgbClr val="DDDDDD"/>
                      </a:solidFill>
                      <a:prstDash val="solid"/>
                    </a:lnL>
                    <a:lnR w="12700">
                      <a:solidFill>
                        <a:srgbClr val="DDDDDD"/>
                      </a:solidFill>
                      <a:prstDash val="solid"/>
                    </a:lnR>
                    <a:lnT w="12700">
                      <a:solidFill>
                        <a:srgbClr val="DDDDDD"/>
                      </a:solidFill>
                      <a:prstDash val="soli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91683"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1115"/>
                        </a:spcBef>
                      </a:pPr>
                      <a:r>
                        <a:rPr sz="1250" b="1" spc="15" dirty="0">
                          <a:latin typeface="Georgia"/>
                          <a:cs typeface="Georgia"/>
                        </a:rPr>
                        <a:t>CREATE</a:t>
                      </a:r>
                      <a:endParaRPr sz="1250">
                        <a:latin typeface="Georgia"/>
                        <a:cs typeface="Georgia"/>
                      </a:endParaRPr>
                    </a:p>
                    <a:p>
                      <a:pPr marL="80645" marR="60325">
                        <a:lnSpc>
                          <a:spcPct val="120100"/>
                        </a:lnSpc>
                        <a:spcBef>
                          <a:spcPts val="375"/>
                        </a:spcBef>
                        <a:tabLst>
                          <a:tab pos="751840" algn="l"/>
                          <a:tab pos="969644" algn="l"/>
                        </a:tabLst>
                      </a:pPr>
                      <a:r>
                        <a:rPr sz="1250" dirty="0">
                          <a:latin typeface="Georgia"/>
                          <a:cs typeface="Georgia"/>
                        </a:rPr>
                        <a:t>Creates	a	new  </a:t>
                      </a:r>
                      <a:r>
                        <a:rPr sz="1250" spc="10" dirty="0">
                          <a:latin typeface="Georgia"/>
                          <a:cs typeface="Georgia"/>
                        </a:rPr>
                        <a:t>objectsatabase.</a:t>
                      </a:r>
                      <a:endParaRPr sz="1250">
                        <a:latin typeface="Georgia"/>
                        <a:cs typeface="Georgia"/>
                      </a:endParaRPr>
                    </a:p>
                  </a:txBody>
                  <a:tcPr marL="0" marR="0" marT="141605" marB="0">
                    <a:lnL w="12700">
                      <a:solidFill>
                        <a:srgbClr val="DDDDDD"/>
                      </a:solidFill>
                      <a:prstDash val="solid"/>
                    </a:lnL>
                    <a:lnT w="12700">
                      <a:solidFill>
                        <a:srgbClr val="DDDDDD"/>
                      </a:solidFill>
                      <a:prstDash val="soli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  <a:tabLst>
                          <a:tab pos="600710" algn="l"/>
                        </a:tabLst>
                      </a:pPr>
                      <a:r>
                        <a:rPr sz="1250" spc="10" dirty="0">
                          <a:latin typeface="Georgia"/>
                          <a:cs typeface="Georgia"/>
                        </a:rPr>
                        <a:t>table,	a</a:t>
                      </a:r>
                      <a:endParaRPr sz="125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T w="12700">
                      <a:solidFill>
                        <a:srgbClr val="DDDDDD"/>
                      </a:solidFill>
                      <a:prstDash val="soli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</a:pPr>
                      <a:r>
                        <a:rPr sz="1250" spc="10" dirty="0">
                          <a:latin typeface="Georgia"/>
                          <a:cs typeface="Georgia"/>
                        </a:rPr>
                        <a:t>view</a:t>
                      </a:r>
                      <a:endParaRPr sz="125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T w="12700">
                      <a:solidFill>
                        <a:srgbClr val="DDDDDD"/>
                      </a:solidFill>
                      <a:prstDash val="soli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</a:pPr>
                      <a:r>
                        <a:rPr sz="1250" spc="10" dirty="0">
                          <a:latin typeface="Georgia"/>
                          <a:cs typeface="Georgia"/>
                        </a:rPr>
                        <a:t>of</a:t>
                      </a:r>
                      <a:endParaRPr sz="125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T w="12700">
                      <a:solidFill>
                        <a:srgbClr val="DDDDDD"/>
                      </a:solidFill>
                      <a:prstDash val="soli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</a:pPr>
                      <a:r>
                        <a:rPr sz="1250" dirty="0">
                          <a:latin typeface="Georgia"/>
                          <a:cs typeface="Georgia"/>
                        </a:rPr>
                        <a:t>a</a:t>
                      </a:r>
                      <a:endParaRPr sz="125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T w="12700">
                      <a:solidFill>
                        <a:srgbClr val="DDDDDD"/>
                      </a:solidFill>
                      <a:prstDash val="soli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  <a:tabLst>
                          <a:tab pos="600710" algn="l"/>
                        </a:tabLst>
                      </a:pPr>
                      <a:r>
                        <a:rPr sz="1250" spc="10" dirty="0">
                          <a:latin typeface="Georgia"/>
                          <a:cs typeface="Georgia"/>
                        </a:rPr>
                        <a:t>table,	or</a:t>
                      </a:r>
                      <a:endParaRPr sz="125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T w="12700">
                      <a:solidFill>
                        <a:srgbClr val="DDDDDD"/>
                      </a:solidFill>
                      <a:prstDash val="soli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</a:pPr>
                      <a:r>
                        <a:rPr sz="1250" spc="10" dirty="0">
                          <a:latin typeface="Georgia"/>
                          <a:cs typeface="Georgia"/>
                        </a:rPr>
                        <a:t>other</a:t>
                      </a:r>
                      <a:endParaRPr sz="125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T w="12700">
                      <a:solidFill>
                        <a:srgbClr val="DDDDDD"/>
                      </a:solidFill>
                      <a:prstDash val="soli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</a:pPr>
                      <a:r>
                        <a:rPr sz="1250" spc="10" dirty="0">
                          <a:latin typeface="Georgia"/>
                          <a:cs typeface="Georgia"/>
                        </a:rPr>
                        <a:t>objother</a:t>
                      </a:r>
                      <a:endParaRPr sz="125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R w="12700">
                      <a:solidFill>
                        <a:srgbClr val="DDDDDD"/>
                      </a:solidFill>
                      <a:prstDash val="solid"/>
                    </a:lnR>
                    <a:lnT w="12700">
                      <a:solidFill>
                        <a:srgbClr val="DDDDDD"/>
                      </a:solidFill>
                      <a:prstDash val="soli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2833">
                <a:tc gridSpan="8"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1115"/>
                        </a:spcBef>
                      </a:pPr>
                      <a:r>
                        <a:rPr sz="1250" b="1" spc="15" dirty="0">
                          <a:latin typeface="Georgia"/>
                          <a:cs typeface="Georgia"/>
                        </a:rPr>
                        <a:t>ALTER</a:t>
                      </a:r>
                      <a:endParaRPr sz="1250">
                        <a:latin typeface="Georgia"/>
                        <a:cs typeface="Georgia"/>
                      </a:endParaRPr>
                    </a:p>
                    <a:p>
                      <a:pPr marL="80645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250" spc="10" dirty="0">
                          <a:latin typeface="Georgia"/>
                          <a:cs typeface="Georgia"/>
                        </a:rPr>
                        <a:t>Modifies an existing database object, such as a</a:t>
                      </a:r>
                      <a:r>
                        <a:rPr sz="1250" spc="-3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250" spc="10" dirty="0">
                          <a:latin typeface="Georgia"/>
                          <a:cs typeface="Georgia"/>
                        </a:rPr>
                        <a:t>table.</a:t>
                      </a:r>
                      <a:endParaRPr sz="1250">
                        <a:latin typeface="Georgia"/>
                        <a:cs typeface="Georgia"/>
                      </a:endParaRPr>
                    </a:p>
                  </a:txBody>
                  <a:tcPr marL="0" marR="0" marT="141605" marB="0">
                    <a:lnL w="12700">
                      <a:solidFill>
                        <a:srgbClr val="DDDDDD"/>
                      </a:solidFill>
                      <a:prstDash val="solid"/>
                    </a:lnL>
                    <a:lnR w="12700">
                      <a:solidFill>
                        <a:srgbClr val="DDDDDD"/>
                      </a:solidFill>
                      <a:prstDash val="solid"/>
                    </a:lnR>
                    <a:lnT w="12700">
                      <a:solidFill>
                        <a:srgbClr val="DDDDDD"/>
                      </a:solidFill>
                      <a:prstDash val="soli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91683">
                <a:tc gridSpan="8"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1115"/>
                        </a:spcBef>
                      </a:pPr>
                      <a:r>
                        <a:rPr sz="1250" b="1" spc="20" dirty="0">
                          <a:latin typeface="Georgia"/>
                          <a:cs typeface="Georgia"/>
                        </a:rPr>
                        <a:t>DROP</a:t>
                      </a:r>
                      <a:endParaRPr sz="1250">
                        <a:latin typeface="Georgia"/>
                        <a:cs typeface="Georgia"/>
                      </a:endParaRPr>
                    </a:p>
                    <a:p>
                      <a:pPr marL="80645" marR="78740">
                        <a:lnSpc>
                          <a:spcPct val="120100"/>
                        </a:lnSpc>
                        <a:spcBef>
                          <a:spcPts val="375"/>
                        </a:spcBef>
                      </a:pPr>
                      <a:r>
                        <a:rPr sz="1250" spc="10" dirty="0">
                          <a:latin typeface="Georgia"/>
                          <a:cs typeface="Georgia"/>
                        </a:rPr>
                        <a:t>Deletes an entire table, a view of a table or other objects in the  database.</a:t>
                      </a:r>
                      <a:endParaRPr sz="1250">
                        <a:latin typeface="Georgia"/>
                        <a:cs typeface="Georgia"/>
                      </a:endParaRPr>
                    </a:p>
                  </a:txBody>
                  <a:tcPr marL="0" marR="0" marT="141605" marB="0">
                    <a:lnL w="12700">
                      <a:solidFill>
                        <a:srgbClr val="DDDDDD"/>
                      </a:solidFill>
                      <a:prstDash val="solid"/>
                    </a:lnL>
                    <a:lnR w="12700">
                      <a:solidFill>
                        <a:srgbClr val="DDDDDD"/>
                      </a:solidFill>
                      <a:prstDash val="solid"/>
                    </a:lnR>
                    <a:lnT w="12700">
                      <a:solidFill>
                        <a:srgbClr val="DDDDDD"/>
                      </a:solidFill>
                      <a:prstDash val="soli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1629346" y="10332808"/>
            <a:ext cx="5149215" cy="635"/>
          </a:xfrm>
          <a:custGeom>
            <a:avLst/>
            <a:gdLst/>
            <a:ahLst/>
            <a:cxnLst/>
            <a:rect l="l" t="t" r="r" b="b"/>
            <a:pathLst>
              <a:path w="5149215" h="634">
                <a:moveTo>
                  <a:pt x="5149113" y="0"/>
                </a:moveTo>
                <a:lnTo>
                  <a:pt x="5139588" y="0"/>
                </a:lnTo>
                <a:lnTo>
                  <a:pt x="9525" y="0"/>
                </a:lnTo>
                <a:lnTo>
                  <a:pt x="0" y="0"/>
                </a:lnTo>
                <a:lnTo>
                  <a:pt x="9525" y="12"/>
                </a:lnTo>
                <a:lnTo>
                  <a:pt x="5139588" y="12"/>
                </a:lnTo>
                <a:lnTo>
                  <a:pt x="5149113" y="12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629347" y="7262403"/>
          <a:ext cx="5139690" cy="26603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396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1881"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1200" b="1" dirty="0">
                          <a:latin typeface="Georgia"/>
                          <a:cs typeface="Georgia"/>
                        </a:rPr>
                        <a:t>Command &amp;</a:t>
                      </a:r>
                      <a:r>
                        <a:rPr sz="1200" b="1" spc="-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200" b="1" dirty="0">
                          <a:latin typeface="Georgia"/>
                          <a:cs typeface="Georgia"/>
                        </a:rPr>
                        <a:t>Description</a:t>
                      </a:r>
                      <a:endParaRPr sz="1200">
                        <a:latin typeface="Georgia"/>
                        <a:cs typeface="Georgia"/>
                      </a:endParaRPr>
                    </a:p>
                  </a:txBody>
                  <a:tcPr marL="0" marR="0" marT="81280" marB="0">
                    <a:lnL w="12700">
                      <a:solidFill>
                        <a:srgbClr val="DDDDDD"/>
                      </a:solidFill>
                      <a:prstDash val="solid"/>
                    </a:lnL>
                    <a:lnR w="12700">
                      <a:solidFill>
                        <a:srgbClr val="DDDDDD"/>
                      </a:solidFill>
                      <a:prstDash val="solid"/>
                    </a:lnR>
                    <a:lnT w="12700">
                      <a:solidFill>
                        <a:srgbClr val="DDDDDD"/>
                      </a:solidFill>
                      <a:prstDash val="soli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2833"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1115"/>
                        </a:spcBef>
                      </a:pPr>
                      <a:r>
                        <a:rPr sz="1250" b="1" spc="15" dirty="0">
                          <a:latin typeface="Georgia"/>
                          <a:cs typeface="Georgia"/>
                        </a:rPr>
                        <a:t>SELECT</a:t>
                      </a:r>
                      <a:endParaRPr sz="1250">
                        <a:latin typeface="Georgia"/>
                        <a:cs typeface="Georgia"/>
                      </a:endParaRPr>
                    </a:p>
                    <a:p>
                      <a:pPr marL="80645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250" spc="10" dirty="0">
                          <a:latin typeface="Georgia"/>
                          <a:cs typeface="Georgia"/>
                        </a:rPr>
                        <a:t>Retrieves certain records from one or </a:t>
                      </a:r>
                      <a:r>
                        <a:rPr sz="1250" spc="15" dirty="0">
                          <a:latin typeface="Georgia"/>
                          <a:cs typeface="Georgia"/>
                        </a:rPr>
                        <a:t>more</a:t>
                      </a:r>
                      <a:r>
                        <a:rPr sz="1250" spc="-3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250" spc="10" dirty="0">
                          <a:latin typeface="Georgia"/>
                          <a:cs typeface="Georgia"/>
                        </a:rPr>
                        <a:t>tables.</a:t>
                      </a:r>
                      <a:endParaRPr sz="1250">
                        <a:latin typeface="Georgia"/>
                        <a:cs typeface="Georgia"/>
                      </a:endParaRPr>
                    </a:p>
                  </a:txBody>
                  <a:tcPr marL="0" marR="0" marT="141605" marB="0">
                    <a:lnL w="12700">
                      <a:solidFill>
                        <a:srgbClr val="DDDDDD"/>
                      </a:solidFill>
                      <a:prstDash val="solid"/>
                    </a:lnL>
                    <a:lnR w="12700">
                      <a:solidFill>
                        <a:srgbClr val="DDDDDD"/>
                      </a:solidFill>
                      <a:prstDash val="solid"/>
                    </a:lnR>
                    <a:lnT w="12700">
                      <a:solidFill>
                        <a:srgbClr val="DDDDDD"/>
                      </a:solidFill>
                      <a:prstDash val="soli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2833"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1115"/>
                        </a:spcBef>
                      </a:pPr>
                      <a:r>
                        <a:rPr sz="1250" b="1" spc="15" dirty="0">
                          <a:latin typeface="Georgia"/>
                          <a:cs typeface="Georgia"/>
                        </a:rPr>
                        <a:t>INSERT</a:t>
                      </a:r>
                      <a:endParaRPr sz="1250">
                        <a:latin typeface="Georgia"/>
                        <a:cs typeface="Georgia"/>
                      </a:endParaRPr>
                    </a:p>
                    <a:p>
                      <a:pPr marL="80645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250" spc="10" dirty="0">
                          <a:latin typeface="Georgia"/>
                          <a:cs typeface="Georgia"/>
                        </a:rPr>
                        <a:t>Creates a</a:t>
                      </a:r>
                      <a:r>
                        <a:rPr sz="1250" spc="-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250" spc="10" dirty="0">
                          <a:latin typeface="Georgia"/>
                          <a:cs typeface="Georgia"/>
                        </a:rPr>
                        <a:t>record.</a:t>
                      </a:r>
                      <a:endParaRPr sz="1250">
                        <a:latin typeface="Georgia"/>
                        <a:cs typeface="Georgia"/>
                      </a:endParaRPr>
                    </a:p>
                  </a:txBody>
                  <a:tcPr marL="0" marR="0" marT="141605" marB="0">
                    <a:lnL w="12700">
                      <a:solidFill>
                        <a:srgbClr val="DDDDDD"/>
                      </a:solidFill>
                      <a:prstDash val="solid"/>
                    </a:lnL>
                    <a:lnR w="12700">
                      <a:solidFill>
                        <a:srgbClr val="DDDDDD"/>
                      </a:solidFill>
                      <a:prstDash val="solid"/>
                    </a:lnR>
                    <a:lnT w="12700">
                      <a:solidFill>
                        <a:srgbClr val="DDDDDD"/>
                      </a:solidFill>
                      <a:prstDash val="soli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2833"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1115"/>
                        </a:spcBef>
                      </a:pPr>
                      <a:r>
                        <a:rPr sz="1250" b="1" spc="15" dirty="0">
                          <a:latin typeface="Georgia"/>
                          <a:cs typeface="Georgia"/>
                        </a:rPr>
                        <a:t>UPDATE</a:t>
                      </a:r>
                      <a:endParaRPr sz="1250">
                        <a:latin typeface="Georgia"/>
                        <a:cs typeface="Georgia"/>
                      </a:endParaRPr>
                    </a:p>
                    <a:p>
                      <a:pPr marL="80645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250" spc="10" dirty="0">
                          <a:latin typeface="Georgia"/>
                          <a:cs typeface="Georgia"/>
                        </a:rPr>
                        <a:t>Modifies</a:t>
                      </a:r>
                      <a:r>
                        <a:rPr sz="125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250" spc="10" dirty="0">
                          <a:latin typeface="Georgia"/>
                          <a:cs typeface="Georgia"/>
                        </a:rPr>
                        <a:t>records.</a:t>
                      </a:r>
                      <a:endParaRPr sz="1250">
                        <a:latin typeface="Georgia"/>
                        <a:cs typeface="Georgia"/>
                      </a:endParaRPr>
                    </a:p>
                  </a:txBody>
                  <a:tcPr marL="0" marR="0" marT="141605" marB="0">
                    <a:lnL w="12700">
                      <a:solidFill>
                        <a:srgbClr val="DDDDDD"/>
                      </a:solidFill>
                      <a:prstDash val="solid"/>
                    </a:lnL>
                    <a:lnR w="12700">
                      <a:solidFill>
                        <a:srgbClr val="DDDDDD"/>
                      </a:solidFill>
                      <a:prstDash val="solid"/>
                    </a:lnR>
                    <a:lnT w="12700">
                      <a:solidFill>
                        <a:srgbClr val="DDDDDD"/>
                      </a:solidFill>
                      <a:prstDash val="soli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2219171" y="527237"/>
            <a:ext cx="4572635" cy="66865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850" spc="75" dirty="0">
                <a:latin typeface="Trebuchet MS"/>
                <a:cs typeface="Trebuchet MS"/>
              </a:rPr>
              <a:t>Query </a:t>
            </a:r>
            <a:r>
              <a:rPr sz="1850" spc="114" dirty="0">
                <a:latin typeface="Trebuchet MS"/>
                <a:cs typeface="Trebuchet MS"/>
              </a:rPr>
              <a:t>Language </a:t>
            </a:r>
            <a:r>
              <a:rPr sz="1850" spc="45" dirty="0">
                <a:latin typeface="Trebuchet MS"/>
                <a:cs typeface="Trebuchet MS"/>
              </a:rPr>
              <a:t>DDL, </a:t>
            </a:r>
            <a:r>
              <a:rPr sz="1850" spc="75" dirty="0">
                <a:latin typeface="Trebuchet MS"/>
                <a:cs typeface="Trebuchet MS"/>
              </a:rPr>
              <a:t>DML,</a:t>
            </a:r>
            <a:r>
              <a:rPr sz="1850" spc="-225" dirty="0">
                <a:latin typeface="Trebuchet MS"/>
                <a:cs typeface="Trebuchet MS"/>
              </a:rPr>
              <a:t> </a:t>
            </a:r>
            <a:r>
              <a:rPr sz="1850" spc="55" dirty="0">
                <a:latin typeface="Trebuchet MS"/>
                <a:cs typeface="Trebuchet MS"/>
              </a:rPr>
              <a:t>DCL</a:t>
            </a:r>
            <a:endParaRPr sz="1850">
              <a:latin typeface="Trebuchet MS"/>
              <a:cs typeface="Trebuchet MS"/>
            </a:endParaRPr>
          </a:p>
          <a:p>
            <a:pPr marR="5080" algn="r">
              <a:lnSpc>
                <a:spcPct val="100000"/>
              </a:lnSpc>
              <a:spcBef>
                <a:spcPts val="1310"/>
              </a:spcBef>
              <a:tabLst>
                <a:tab pos="323850" algn="l"/>
                <a:tab pos="827405" algn="l"/>
              </a:tabLst>
            </a:pPr>
            <a:r>
              <a:rPr sz="1250" spc="-525" dirty="0">
                <a:latin typeface="EB Garamond 08"/>
                <a:cs typeface="EB Garamond 08"/>
              </a:rPr>
              <a:t>	</a:t>
            </a:r>
            <a:r>
              <a:rPr sz="1250" spc="-65" dirty="0">
                <a:latin typeface="Times New Roman"/>
                <a:cs typeface="Times New Roman"/>
              </a:rPr>
              <a:t>V</a:t>
            </a:r>
            <a:r>
              <a:rPr sz="1250" spc="10" dirty="0">
                <a:latin typeface="Times New Roman"/>
                <a:cs typeface="Times New Roman"/>
              </a:rPr>
              <a:t>iew</a:t>
            </a:r>
            <a:r>
              <a:rPr sz="1250" dirty="0">
                <a:latin typeface="Times New Roman"/>
                <a:cs typeface="Times New Roman"/>
              </a:rPr>
              <a:t>	</a:t>
            </a:r>
            <a:r>
              <a:rPr sz="1250" spc="10" dirty="0">
                <a:latin typeface="Times New Roman"/>
                <a:cs typeface="Times New Roman"/>
              </a:rPr>
              <a:t>9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476781" y="1626974"/>
            <a:ext cx="48260" cy="48260"/>
          </a:xfrm>
          <a:custGeom>
            <a:avLst/>
            <a:gdLst/>
            <a:ahLst/>
            <a:cxnLst/>
            <a:rect l="l" t="t" r="r" b="b"/>
            <a:pathLst>
              <a:path w="48259" h="48260">
                <a:moveTo>
                  <a:pt x="30421" y="47677"/>
                </a:moveTo>
                <a:lnTo>
                  <a:pt x="17255" y="47677"/>
                </a:lnTo>
                <a:lnTo>
                  <a:pt x="11637" y="45350"/>
                </a:lnTo>
                <a:lnTo>
                  <a:pt x="2327" y="36043"/>
                </a:lnTo>
                <a:lnTo>
                  <a:pt x="0" y="30417"/>
                </a:lnTo>
                <a:lnTo>
                  <a:pt x="0" y="17259"/>
                </a:lnTo>
                <a:lnTo>
                  <a:pt x="2327" y="11633"/>
                </a:lnTo>
                <a:lnTo>
                  <a:pt x="11637" y="2326"/>
                </a:lnTo>
                <a:lnTo>
                  <a:pt x="17255" y="0"/>
                </a:lnTo>
                <a:lnTo>
                  <a:pt x="30421" y="0"/>
                </a:lnTo>
                <a:lnTo>
                  <a:pt x="36040" y="2326"/>
                </a:lnTo>
                <a:lnTo>
                  <a:pt x="45349" y="11633"/>
                </a:lnTo>
                <a:lnTo>
                  <a:pt x="47677" y="17259"/>
                </a:lnTo>
                <a:lnTo>
                  <a:pt x="47677" y="30417"/>
                </a:lnTo>
                <a:lnTo>
                  <a:pt x="45349" y="36043"/>
                </a:lnTo>
                <a:lnTo>
                  <a:pt x="36040" y="453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616647" y="1499848"/>
            <a:ext cx="5173345" cy="9734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25099"/>
              </a:lnSpc>
              <a:spcBef>
                <a:spcPts val="95"/>
              </a:spcBef>
            </a:pPr>
            <a:r>
              <a:rPr sz="1100" b="1" spc="10" dirty="0">
                <a:latin typeface="Georgia"/>
                <a:cs typeface="Georgia"/>
              </a:rPr>
              <a:t>Data-definition </a:t>
            </a:r>
            <a:r>
              <a:rPr sz="1100" b="1" spc="15" dirty="0">
                <a:latin typeface="Georgia"/>
                <a:cs typeface="Georgia"/>
              </a:rPr>
              <a:t>language (DDL): </a:t>
            </a:r>
            <a:r>
              <a:rPr sz="1100" spc="10" dirty="0">
                <a:latin typeface="Georgia"/>
                <a:cs typeface="Georgia"/>
              </a:rPr>
              <a:t>The </a:t>
            </a:r>
            <a:r>
              <a:rPr sz="1100" spc="15" dirty="0">
                <a:latin typeface="Georgia"/>
                <a:cs typeface="Georgia"/>
              </a:rPr>
              <a:t>SQL DDL </a:t>
            </a:r>
            <a:r>
              <a:rPr sz="1100" spc="10" dirty="0">
                <a:latin typeface="Georgia"/>
                <a:cs typeface="Georgia"/>
              </a:rPr>
              <a:t>provides </a:t>
            </a:r>
            <a:r>
              <a:rPr sz="1100" spc="15" dirty="0">
                <a:latin typeface="Georgia"/>
                <a:cs typeface="Georgia"/>
              </a:rPr>
              <a:t>commands </a:t>
            </a:r>
            <a:r>
              <a:rPr sz="1100" spc="10" dirty="0">
                <a:latin typeface="Georgia"/>
                <a:cs typeface="Georgia"/>
              </a:rPr>
              <a:t>for  defining relation schemas, deleting relations, and modifying relation</a:t>
            </a:r>
            <a:r>
              <a:rPr sz="1100" spc="-5" dirty="0">
                <a:latin typeface="Georgia"/>
                <a:cs typeface="Georgia"/>
              </a:rPr>
              <a:t> </a:t>
            </a:r>
            <a:r>
              <a:rPr sz="1100" spc="10" dirty="0">
                <a:latin typeface="Georgia"/>
                <a:cs typeface="Georgia"/>
              </a:rPr>
              <a:t>schemas.</a:t>
            </a:r>
            <a:endParaRPr sz="11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</a:pPr>
            <a:r>
              <a:rPr sz="1650" b="1" spc="85" dirty="0">
                <a:latin typeface="Times New Roman"/>
                <a:cs typeface="Times New Roman"/>
              </a:rPr>
              <a:t>DDL </a:t>
            </a:r>
            <a:r>
              <a:rPr sz="1650" b="1" dirty="0">
                <a:latin typeface="Times New Roman"/>
                <a:cs typeface="Times New Roman"/>
              </a:rPr>
              <a:t>- </a:t>
            </a:r>
            <a:r>
              <a:rPr sz="1650" b="1" spc="45" dirty="0">
                <a:latin typeface="Times New Roman"/>
                <a:cs typeface="Times New Roman"/>
              </a:rPr>
              <a:t>Data </a:t>
            </a:r>
            <a:r>
              <a:rPr sz="1650" b="1" spc="90" dirty="0">
                <a:latin typeface="Times New Roman"/>
                <a:cs typeface="Times New Roman"/>
              </a:rPr>
              <a:t>Deﬁnition</a:t>
            </a:r>
            <a:r>
              <a:rPr sz="1650" b="1" spc="-140" dirty="0">
                <a:latin typeface="Times New Roman"/>
                <a:cs typeface="Times New Roman"/>
              </a:rPr>
              <a:t> </a:t>
            </a:r>
            <a:r>
              <a:rPr sz="1650" b="1" spc="45" dirty="0">
                <a:latin typeface="Times New Roman"/>
                <a:cs typeface="Times New Roman"/>
              </a:rPr>
              <a:t>Language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476781" y="5936981"/>
            <a:ext cx="48260" cy="48260"/>
          </a:xfrm>
          <a:custGeom>
            <a:avLst/>
            <a:gdLst/>
            <a:ahLst/>
            <a:cxnLst/>
            <a:rect l="l" t="t" r="r" b="b"/>
            <a:pathLst>
              <a:path w="48259" h="48260">
                <a:moveTo>
                  <a:pt x="30421" y="47677"/>
                </a:moveTo>
                <a:lnTo>
                  <a:pt x="17255" y="47677"/>
                </a:lnTo>
                <a:lnTo>
                  <a:pt x="11637" y="45350"/>
                </a:lnTo>
                <a:lnTo>
                  <a:pt x="2327" y="36043"/>
                </a:lnTo>
                <a:lnTo>
                  <a:pt x="0" y="30417"/>
                </a:lnTo>
                <a:lnTo>
                  <a:pt x="0" y="17259"/>
                </a:lnTo>
                <a:lnTo>
                  <a:pt x="2327" y="11633"/>
                </a:lnTo>
                <a:lnTo>
                  <a:pt x="11637" y="2326"/>
                </a:lnTo>
                <a:lnTo>
                  <a:pt x="17255" y="0"/>
                </a:lnTo>
                <a:lnTo>
                  <a:pt x="30421" y="0"/>
                </a:lnTo>
                <a:lnTo>
                  <a:pt x="36040" y="2326"/>
                </a:lnTo>
                <a:lnTo>
                  <a:pt x="45349" y="11633"/>
                </a:lnTo>
                <a:lnTo>
                  <a:pt x="47677" y="17259"/>
                </a:lnTo>
                <a:lnTo>
                  <a:pt x="47677" y="30417"/>
                </a:lnTo>
                <a:lnTo>
                  <a:pt x="45349" y="36043"/>
                </a:lnTo>
                <a:lnTo>
                  <a:pt x="36040" y="453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616647" y="5809857"/>
            <a:ext cx="5172710" cy="13931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25099"/>
              </a:lnSpc>
              <a:spcBef>
                <a:spcPts val="95"/>
              </a:spcBef>
            </a:pPr>
            <a:r>
              <a:rPr sz="1100" b="1" spc="10" dirty="0">
                <a:latin typeface="Georgia"/>
                <a:cs typeface="Georgia"/>
              </a:rPr>
              <a:t>Interactive data-manipulation </a:t>
            </a:r>
            <a:r>
              <a:rPr sz="1100" b="1" spc="15" dirty="0">
                <a:latin typeface="Georgia"/>
                <a:cs typeface="Georgia"/>
              </a:rPr>
              <a:t>language (DML): </a:t>
            </a:r>
            <a:r>
              <a:rPr sz="1100" spc="10" dirty="0">
                <a:latin typeface="Georgia"/>
                <a:cs typeface="Georgia"/>
              </a:rPr>
              <a:t>The </a:t>
            </a:r>
            <a:r>
              <a:rPr sz="1100" spc="15" dirty="0">
                <a:latin typeface="Georgia"/>
                <a:cs typeface="Georgia"/>
              </a:rPr>
              <a:t>SQL DML </a:t>
            </a:r>
            <a:r>
              <a:rPr sz="1100" spc="10" dirty="0">
                <a:latin typeface="Georgia"/>
                <a:cs typeface="Georgia"/>
              </a:rPr>
              <a:t>includes a  query language based on both the relational algebra and the tuple relational  calculus. </a:t>
            </a:r>
            <a:r>
              <a:rPr sz="1100" spc="5" dirty="0">
                <a:latin typeface="Georgia"/>
                <a:cs typeface="Georgia"/>
              </a:rPr>
              <a:t>It </a:t>
            </a:r>
            <a:r>
              <a:rPr sz="1100" spc="10" dirty="0">
                <a:latin typeface="Georgia"/>
                <a:cs typeface="Georgia"/>
              </a:rPr>
              <a:t>includes also </a:t>
            </a:r>
            <a:r>
              <a:rPr sz="1100" spc="15" dirty="0">
                <a:latin typeface="Georgia"/>
                <a:cs typeface="Georgia"/>
              </a:rPr>
              <a:t>commands </a:t>
            </a:r>
            <a:r>
              <a:rPr sz="1100" spc="10" dirty="0">
                <a:latin typeface="Georgia"/>
                <a:cs typeface="Georgia"/>
              </a:rPr>
              <a:t>to insert tuples into, delete tuples from, and  modify tuples in the</a:t>
            </a:r>
            <a:r>
              <a:rPr sz="1100" spc="-15" dirty="0">
                <a:latin typeface="Georgia"/>
                <a:cs typeface="Georgia"/>
              </a:rPr>
              <a:t> </a:t>
            </a:r>
            <a:r>
              <a:rPr sz="1100" spc="10" dirty="0">
                <a:latin typeface="Georgia"/>
                <a:cs typeface="Georgia"/>
              </a:rPr>
              <a:t>database.</a:t>
            </a:r>
            <a:endParaRPr sz="11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00">
              <a:latin typeface="Georgia"/>
              <a:cs typeface="Georgia"/>
            </a:endParaRPr>
          </a:p>
          <a:p>
            <a:pPr marL="12700" algn="just">
              <a:lnSpc>
                <a:spcPct val="100000"/>
              </a:lnSpc>
            </a:pPr>
            <a:r>
              <a:rPr sz="1650" b="1" spc="55" dirty="0">
                <a:latin typeface="Times New Roman"/>
                <a:cs typeface="Times New Roman"/>
              </a:rPr>
              <a:t>DML </a:t>
            </a:r>
            <a:r>
              <a:rPr sz="1650" b="1" dirty="0">
                <a:latin typeface="Times New Roman"/>
                <a:cs typeface="Times New Roman"/>
              </a:rPr>
              <a:t>- </a:t>
            </a:r>
            <a:r>
              <a:rPr sz="1650" b="1" spc="45" dirty="0">
                <a:latin typeface="Times New Roman"/>
                <a:cs typeface="Times New Roman"/>
              </a:rPr>
              <a:t>Data </a:t>
            </a:r>
            <a:r>
              <a:rPr sz="1650" b="1" spc="65" dirty="0">
                <a:latin typeface="Times New Roman"/>
                <a:cs typeface="Times New Roman"/>
              </a:rPr>
              <a:t>Manipulation</a:t>
            </a:r>
            <a:r>
              <a:rPr sz="1650" b="1" spc="-105" dirty="0">
                <a:latin typeface="Times New Roman"/>
                <a:cs typeface="Times New Roman"/>
              </a:rPr>
              <a:t> </a:t>
            </a:r>
            <a:r>
              <a:rPr sz="1650" b="1" spc="45" dirty="0">
                <a:latin typeface="Times New Roman"/>
                <a:cs typeface="Times New Roman"/>
              </a:rPr>
              <a:t>Language</a:t>
            </a:r>
            <a:endParaRPr sz="16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247931" y="4211070"/>
          <a:ext cx="5520690" cy="18975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206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1881"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1200" b="1" dirty="0">
                          <a:latin typeface="Georgia"/>
                          <a:cs typeface="Georgia"/>
                        </a:rPr>
                        <a:t>Command &amp;</a:t>
                      </a:r>
                      <a:r>
                        <a:rPr sz="1200" b="1" spc="-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200" b="1" dirty="0">
                          <a:latin typeface="Georgia"/>
                          <a:cs typeface="Georgia"/>
                        </a:rPr>
                        <a:t>Description</a:t>
                      </a:r>
                      <a:endParaRPr sz="1200">
                        <a:latin typeface="Georgia"/>
                        <a:cs typeface="Georgia"/>
                      </a:endParaRPr>
                    </a:p>
                  </a:txBody>
                  <a:tcPr marL="0" marR="0" marT="81280" marB="0">
                    <a:lnL w="12700">
                      <a:solidFill>
                        <a:srgbClr val="DDDDDD"/>
                      </a:solidFill>
                      <a:prstDash val="solid"/>
                    </a:lnL>
                    <a:lnR w="12700">
                      <a:solidFill>
                        <a:srgbClr val="DDDDDD"/>
                      </a:solidFill>
                      <a:prstDash val="solid"/>
                    </a:lnR>
                    <a:lnT w="12700">
                      <a:solidFill>
                        <a:srgbClr val="DDDDDD"/>
                      </a:solidFill>
                      <a:prstDash val="soli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2833"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1115"/>
                        </a:spcBef>
                      </a:pPr>
                      <a:r>
                        <a:rPr sz="1250" b="1" spc="20" dirty="0">
                          <a:latin typeface="Georgia"/>
                          <a:cs typeface="Georgia"/>
                        </a:rPr>
                        <a:t>GRANT</a:t>
                      </a:r>
                      <a:endParaRPr sz="1250">
                        <a:latin typeface="Georgia"/>
                        <a:cs typeface="Georgia"/>
                      </a:endParaRPr>
                    </a:p>
                    <a:p>
                      <a:pPr marL="80645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250" spc="10" dirty="0">
                          <a:latin typeface="Georgia"/>
                          <a:cs typeface="Georgia"/>
                        </a:rPr>
                        <a:t>Gives a privilege to</a:t>
                      </a:r>
                      <a:r>
                        <a:rPr sz="1250" spc="-1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250" spc="10" dirty="0">
                          <a:latin typeface="Georgia"/>
                          <a:cs typeface="Georgia"/>
                        </a:rPr>
                        <a:t>user.</a:t>
                      </a:r>
                      <a:endParaRPr sz="1250">
                        <a:latin typeface="Georgia"/>
                        <a:cs typeface="Georgia"/>
                      </a:endParaRPr>
                    </a:p>
                  </a:txBody>
                  <a:tcPr marL="0" marR="0" marT="141605" marB="0">
                    <a:lnL w="12700">
                      <a:solidFill>
                        <a:srgbClr val="DDDDDD"/>
                      </a:solidFill>
                      <a:prstDash val="solid"/>
                    </a:lnL>
                    <a:lnR w="12700">
                      <a:solidFill>
                        <a:srgbClr val="DDDDDD"/>
                      </a:solidFill>
                      <a:prstDash val="solid"/>
                    </a:lnR>
                    <a:lnT w="12700">
                      <a:solidFill>
                        <a:srgbClr val="DDDDDD"/>
                      </a:solidFill>
                      <a:prstDash val="soli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2833"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1115"/>
                        </a:spcBef>
                      </a:pPr>
                      <a:r>
                        <a:rPr sz="1250" b="1" spc="20" dirty="0">
                          <a:latin typeface="Georgia"/>
                          <a:cs typeface="Georgia"/>
                        </a:rPr>
                        <a:t>REVOKE</a:t>
                      </a:r>
                      <a:endParaRPr sz="1250">
                        <a:latin typeface="Georgia"/>
                        <a:cs typeface="Georgia"/>
                      </a:endParaRPr>
                    </a:p>
                    <a:p>
                      <a:pPr marL="80645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250" spc="10" dirty="0">
                          <a:latin typeface="Georgia"/>
                          <a:cs typeface="Georgia"/>
                        </a:rPr>
                        <a:t>Takes back privileges granted from</a:t>
                      </a:r>
                      <a:r>
                        <a:rPr sz="1250" spc="-2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250" spc="10" dirty="0">
                          <a:latin typeface="Georgia"/>
                          <a:cs typeface="Georgia"/>
                        </a:rPr>
                        <a:t>user.</a:t>
                      </a:r>
                      <a:endParaRPr sz="1250">
                        <a:latin typeface="Georgia"/>
                        <a:cs typeface="Georgia"/>
                      </a:endParaRPr>
                    </a:p>
                  </a:txBody>
                  <a:tcPr marL="0" marR="0" marT="141605" marB="0">
                    <a:lnL w="12700">
                      <a:solidFill>
                        <a:srgbClr val="DDDDDD"/>
                      </a:solidFill>
                      <a:prstDash val="solid"/>
                    </a:lnL>
                    <a:lnR w="12700">
                      <a:solidFill>
                        <a:srgbClr val="DDDDDD"/>
                      </a:solidFill>
                      <a:prstDash val="solid"/>
                    </a:lnR>
                    <a:lnT w="12700">
                      <a:solidFill>
                        <a:srgbClr val="DDDDDD"/>
                      </a:solidFill>
                      <a:prstDash val="soli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1634115" y="373066"/>
            <a:ext cx="5139690" cy="763270"/>
          </a:xfrm>
          <a:prstGeom prst="rect">
            <a:avLst/>
          </a:prstGeom>
          <a:ln w="9535">
            <a:solidFill>
              <a:srgbClr val="DDDDDD"/>
            </a:solidFill>
          </a:ln>
        </p:spPr>
        <p:txBody>
          <a:bodyPr vert="horz" wrap="square" lIns="0" tIns="141605" rIns="0" bIns="0" rtlCol="0">
            <a:spAutoFit/>
          </a:bodyPr>
          <a:lstStyle/>
          <a:p>
            <a:pPr marL="80645">
              <a:lnSpc>
                <a:spcPct val="100000"/>
              </a:lnSpc>
              <a:spcBef>
                <a:spcPts val="1115"/>
              </a:spcBef>
            </a:pPr>
            <a:r>
              <a:rPr sz="1250" b="1" spc="15" dirty="0">
                <a:latin typeface="Georgia"/>
                <a:cs typeface="Georgia"/>
              </a:rPr>
              <a:t>DELETE</a:t>
            </a:r>
            <a:endParaRPr sz="1250">
              <a:latin typeface="Georgia"/>
              <a:cs typeface="Georgia"/>
            </a:endParaRPr>
          </a:p>
          <a:p>
            <a:pPr marL="80645">
              <a:lnSpc>
                <a:spcPct val="100000"/>
              </a:lnSpc>
              <a:spcBef>
                <a:spcPts val="675"/>
              </a:spcBef>
            </a:pPr>
            <a:r>
              <a:rPr sz="1250" spc="10" dirty="0">
                <a:latin typeface="Georgia"/>
                <a:cs typeface="Georgia"/>
              </a:rPr>
              <a:t>Deletes</a:t>
            </a:r>
            <a:r>
              <a:rPr sz="1250" dirty="0">
                <a:latin typeface="Georgia"/>
                <a:cs typeface="Georgia"/>
              </a:rPr>
              <a:t> </a:t>
            </a:r>
            <a:r>
              <a:rPr sz="1250" spc="10" dirty="0">
                <a:latin typeface="Georgia"/>
                <a:cs typeface="Georgia"/>
              </a:rPr>
              <a:t>records.</a:t>
            </a:r>
            <a:endParaRPr sz="1250">
              <a:latin typeface="Georgia"/>
              <a:cs typeface="Georg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76781" y="1417194"/>
            <a:ext cx="48260" cy="48260"/>
          </a:xfrm>
          <a:custGeom>
            <a:avLst/>
            <a:gdLst/>
            <a:ahLst/>
            <a:cxnLst/>
            <a:rect l="l" t="t" r="r" b="b"/>
            <a:pathLst>
              <a:path w="48259" h="48259">
                <a:moveTo>
                  <a:pt x="30421" y="47677"/>
                </a:moveTo>
                <a:lnTo>
                  <a:pt x="17255" y="47677"/>
                </a:lnTo>
                <a:lnTo>
                  <a:pt x="11637" y="45388"/>
                </a:lnTo>
                <a:lnTo>
                  <a:pt x="2327" y="36043"/>
                </a:lnTo>
                <a:lnTo>
                  <a:pt x="0" y="30417"/>
                </a:lnTo>
                <a:lnTo>
                  <a:pt x="0" y="17259"/>
                </a:lnTo>
                <a:lnTo>
                  <a:pt x="2327" y="11633"/>
                </a:lnTo>
                <a:lnTo>
                  <a:pt x="11637" y="2288"/>
                </a:lnTo>
                <a:lnTo>
                  <a:pt x="17255" y="0"/>
                </a:lnTo>
                <a:lnTo>
                  <a:pt x="30421" y="0"/>
                </a:lnTo>
                <a:lnTo>
                  <a:pt x="36040" y="2288"/>
                </a:lnTo>
                <a:lnTo>
                  <a:pt x="45349" y="11633"/>
                </a:lnTo>
                <a:lnTo>
                  <a:pt x="47677" y="17259"/>
                </a:lnTo>
                <a:lnTo>
                  <a:pt x="47677" y="30417"/>
                </a:lnTo>
                <a:lnTo>
                  <a:pt x="45349" y="36043"/>
                </a:lnTo>
                <a:lnTo>
                  <a:pt x="36040" y="453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76781" y="1626973"/>
            <a:ext cx="48260" cy="48260"/>
          </a:xfrm>
          <a:custGeom>
            <a:avLst/>
            <a:gdLst/>
            <a:ahLst/>
            <a:cxnLst/>
            <a:rect l="l" t="t" r="r" b="b"/>
            <a:pathLst>
              <a:path w="48259" h="48260">
                <a:moveTo>
                  <a:pt x="30421" y="47677"/>
                </a:moveTo>
                <a:lnTo>
                  <a:pt x="17255" y="47677"/>
                </a:lnTo>
                <a:lnTo>
                  <a:pt x="11637" y="45388"/>
                </a:lnTo>
                <a:lnTo>
                  <a:pt x="2327" y="36043"/>
                </a:lnTo>
                <a:lnTo>
                  <a:pt x="0" y="30417"/>
                </a:lnTo>
                <a:lnTo>
                  <a:pt x="0" y="17259"/>
                </a:lnTo>
                <a:lnTo>
                  <a:pt x="2327" y="11633"/>
                </a:lnTo>
                <a:lnTo>
                  <a:pt x="11637" y="2288"/>
                </a:lnTo>
                <a:lnTo>
                  <a:pt x="17255" y="0"/>
                </a:lnTo>
                <a:lnTo>
                  <a:pt x="30421" y="0"/>
                </a:lnTo>
                <a:lnTo>
                  <a:pt x="36040" y="2288"/>
                </a:lnTo>
                <a:lnTo>
                  <a:pt x="45349" y="11633"/>
                </a:lnTo>
                <a:lnTo>
                  <a:pt x="47677" y="17259"/>
                </a:lnTo>
                <a:lnTo>
                  <a:pt x="47677" y="30417"/>
                </a:lnTo>
                <a:lnTo>
                  <a:pt x="45349" y="36043"/>
                </a:lnTo>
                <a:lnTo>
                  <a:pt x="36040" y="453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76781" y="2046531"/>
            <a:ext cx="48260" cy="48260"/>
          </a:xfrm>
          <a:custGeom>
            <a:avLst/>
            <a:gdLst/>
            <a:ahLst/>
            <a:cxnLst/>
            <a:rect l="l" t="t" r="r" b="b"/>
            <a:pathLst>
              <a:path w="48259" h="48260">
                <a:moveTo>
                  <a:pt x="30421" y="47677"/>
                </a:moveTo>
                <a:lnTo>
                  <a:pt x="17255" y="47677"/>
                </a:lnTo>
                <a:lnTo>
                  <a:pt x="11637" y="45388"/>
                </a:lnTo>
                <a:lnTo>
                  <a:pt x="2327" y="36043"/>
                </a:lnTo>
                <a:lnTo>
                  <a:pt x="0" y="30417"/>
                </a:lnTo>
                <a:lnTo>
                  <a:pt x="0" y="17259"/>
                </a:lnTo>
                <a:lnTo>
                  <a:pt x="2327" y="11633"/>
                </a:lnTo>
                <a:lnTo>
                  <a:pt x="11637" y="2288"/>
                </a:lnTo>
                <a:lnTo>
                  <a:pt x="17255" y="0"/>
                </a:lnTo>
                <a:lnTo>
                  <a:pt x="30421" y="0"/>
                </a:lnTo>
                <a:lnTo>
                  <a:pt x="36040" y="2288"/>
                </a:lnTo>
                <a:lnTo>
                  <a:pt x="45349" y="11633"/>
                </a:lnTo>
                <a:lnTo>
                  <a:pt x="47677" y="17259"/>
                </a:lnTo>
                <a:lnTo>
                  <a:pt x="47677" y="30417"/>
                </a:lnTo>
                <a:lnTo>
                  <a:pt x="45349" y="36043"/>
                </a:lnTo>
                <a:lnTo>
                  <a:pt x="36040" y="453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76781" y="2675868"/>
            <a:ext cx="48260" cy="48260"/>
          </a:xfrm>
          <a:custGeom>
            <a:avLst/>
            <a:gdLst/>
            <a:ahLst/>
            <a:cxnLst/>
            <a:rect l="l" t="t" r="r" b="b"/>
            <a:pathLst>
              <a:path w="48259" h="48260">
                <a:moveTo>
                  <a:pt x="30421" y="47677"/>
                </a:moveTo>
                <a:lnTo>
                  <a:pt x="17255" y="47677"/>
                </a:lnTo>
                <a:lnTo>
                  <a:pt x="11637" y="45388"/>
                </a:lnTo>
                <a:lnTo>
                  <a:pt x="2327" y="36043"/>
                </a:lnTo>
                <a:lnTo>
                  <a:pt x="0" y="30417"/>
                </a:lnTo>
                <a:lnTo>
                  <a:pt x="0" y="17259"/>
                </a:lnTo>
                <a:lnTo>
                  <a:pt x="2327" y="11633"/>
                </a:lnTo>
                <a:lnTo>
                  <a:pt x="11637" y="2288"/>
                </a:lnTo>
                <a:lnTo>
                  <a:pt x="17255" y="0"/>
                </a:lnTo>
                <a:lnTo>
                  <a:pt x="30421" y="0"/>
                </a:lnTo>
                <a:lnTo>
                  <a:pt x="36040" y="2288"/>
                </a:lnTo>
                <a:lnTo>
                  <a:pt x="45349" y="11633"/>
                </a:lnTo>
                <a:lnTo>
                  <a:pt x="47677" y="17259"/>
                </a:lnTo>
                <a:lnTo>
                  <a:pt x="47677" y="30417"/>
                </a:lnTo>
                <a:lnTo>
                  <a:pt x="45349" y="36043"/>
                </a:lnTo>
                <a:lnTo>
                  <a:pt x="36040" y="453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6781" y="3305206"/>
            <a:ext cx="48260" cy="48260"/>
          </a:xfrm>
          <a:custGeom>
            <a:avLst/>
            <a:gdLst/>
            <a:ahLst/>
            <a:cxnLst/>
            <a:rect l="l" t="t" r="r" b="b"/>
            <a:pathLst>
              <a:path w="48259" h="48260">
                <a:moveTo>
                  <a:pt x="30421" y="47677"/>
                </a:moveTo>
                <a:lnTo>
                  <a:pt x="17255" y="47677"/>
                </a:lnTo>
                <a:lnTo>
                  <a:pt x="11637" y="45388"/>
                </a:lnTo>
                <a:lnTo>
                  <a:pt x="2327" y="36043"/>
                </a:lnTo>
                <a:lnTo>
                  <a:pt x="0" y="30417"/>
                </a:lnTo>
                <a:lnTo>
                  <a:pt x="0" y="17259"/>
                </a:lnTo>
                <a:lnTo>
                  <a:pt x="2327" y="11633"/>
                </a:lnTo>
                <a:lnTo>
                  <a:pt x="11637" y="2288"/>
                </a:lnTo>
                <a:lnTo>
                  <a:pt x="17255" y="0"/>
                </a:lnTo>
                <a:lnTo>
                  <a:pt x="30421" y="0"/>
                </a:lnTo>
                <a:lnTo>
                  <a:pt x="36040" y="2288"/>
                </a:lnTo>
                <a:lnTo>
                  <a:pt x="45349" y="11633"/>
                </a:lnTo>
                <a:lnTo>
                  <a:pt x="47677" y="17259"/>
                </a:lnTo>
                <a:lnTo>
                  <a:pt x="47677" y="30417"/>
                </a:lnTo>
                <a:lnTo>
                  <a:pt x="45349" y="36043"/>
                </a:lnTo>
                <a:lnTo>
                  <a:pt x="36040" y="453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235231" y="1290068"/>
            <a:ext cx="5554345" cy="28613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93700" marR="8890">
              <a:lnSpc>
                <a:spcPct val="125099"/>
              </a:lnSpc>
              <a:spcBef>
                <a:spcPts val="95"/>
              </a:spcBef>
            </a:pPr>
            <a:r>
              <a:rPr sz="1100" b="1" spc="15" dirty="0">
                <a:latin typeface="Georgia"/>
                <a:cs typeface="Georgia"/>
              </a:rPr>
              <a:t>View </a:t>
            </a:r>
            <a:r>
              <a:rPr sz="1100" b="1" spc="10" dirty="0">
                <a:latin typeface="Georgia"/>
                <a:cs typeface="Georgia"/>
              </a:rPr>
              <a:t>definition: </a:t>
            </a:r>
            <a:r>
              <a:rPr sz="1100" spc="10" dirty="0">
                <a:latin typeface="Georgia"/>
                <a:cs typeface="Georgia"/>
              </a:rPr>
              <a:t>The </a:t>
            </a:r>
            <a:r>
              <a:rPr sz="1100" spc="15" dirty="0">
                <a:latin typeface="Georgia"/>
                <a:cs typeface="Georgia"/>
              </a:rPr>
              <a:t>SQL DDL </a:t>
            </a:r>
            <a:r>
              <a:rPr sz="1100" spc="10" dirty="0">
                <a:latin typeface="Georgia"/>
                <a:cs typeface="Georgia"/>
              </a:rPr>
              <a:t>includes </a:t>
            </a:r>
            <a:r>
              <a:rPr sz="1100" spc="15" dirty="0">
                <a:latin typeface="Georgia"/>
                <a:cs typeface="Georgia"/>
              </a:rPr>
              <a:t>commands </a:t>
            </a:r>
            <a:r>
              <a:rPr sz="1100" spc="10" dirty="0">
                <a:latin typeface="Georgia"/>
                <a:cs typeface="Georgia"/>
              </a:rPr>
              <a:t>for defining views.  Transaction control. </a:t>
            </a:r>
            <a:r>
              <a:rPr sz="1100" spc="15" dirty="0">
                <a:latin typeface="Georgia"/>
                <a:cs typeface="Georgia"/>
              </a:rPr>
              <a:t>SQL </a:t>
            </a:r>
            <a:r>
              <a:rPr sz="1100" spc="10" dirty="0">
                <a:latin typeface="Georgia"/>
                <a:cs typeface="Georgia"/>
              </a:rPr>
              <a:t>includes </a:t>
            </a:r>
            <a:r>
              <a:rPr sz="1100" spc="15" dirty="0">
                <a:latin typeface="Georgia"/>
                <a:cs typeface="Georgia"/>
              </a:rPr>
              <a:t>commands </a:t>
            </a:r>
            <a:r>
              <a:rPr sz="1100" spc="10" dirty="0">
                <a:latin typeface="Georgia"/>
                <a:cs typeface="Georgia"/>
              </a:rPr>
              <a:t>for specifying the beginning and  ending of</a:t>
            </a:r>
            <a:r>
              <a:rPr sz="1100" spc="-5" dirty="0">
                <a:latin typeface="Georgia"/>
                <a:cs typeface="Georgia"/>
              </a:rPr>
              <a:t> </a:t>
            </a:r>
            <a:r>
              <a:rPr sz="1100" spc="10" dirty="0">
                <a:latin typeface="Georgia"/>
                <a:cs typeface="Georgia"/>
              </a:rPr>
              <a:t>transactions.</a:t>
            </a:r>
            <a:endParaRPr sz="1100">
              <a:latin typeface="Georgia"/>
              <a:cs typeface="Georgia"/>
            </a:endParaRPr>
          </a:p>
          <a:p>
            <a:pPr marL="393700" marR="5080" algn="just">
              <a:lnSpc>
                <a:spcPct val="125099"/>
              </a:lnSpc>
            </a:pPr>
            <a:r>
              <a:rPr sz="1100" spc="15" dirty="0">
                <a:latin typeface="Georgia"/>
                <a:cs typeface="Georgia"/>
              </a:rPr>
              <a:t>Embedded SQL </a:t>
            </a:r>
            <a:r>
              <a:rPr sz="1100" spc="10" dirty="0">
                <a:latin typeface="Georgia"/>
                <a:cs typeface="Georgia"/>
              </a:rPr>
              <a:t>and dynamic SQL. </a:t>
            </a:r>
            <a:r>
              <a:rPr sz="1100" spc="15" dirty="0">
                <a:latin typeface="Georgia"/>
                <a:cs typeface="Georgia"/>
              </a:rPr>
              <a:t>Embedded </a:t>
            </a:r>
            <a:r>
              <a:rPr sz="1100" spc="10" dirty="0">
                <a:latin typeface="Georgia"/>
                <a:cs typeface="Georgia"/>
              </a:rPr>
              <a:t>and dynamic </a:t>
            </a:r>
            <a:r>
              <a:rPr sz="1100" spc="15" dirty="0">
                <a:latin typeface="Georgia"/>
                <a:cs typeface="Georgia"/>
              </a:rPr>
              <a:t>SQL </a:t>
            </a:r>
            <a:r>
              <a:rPr sz="1100" spc="10" dirty="0">
                <a:latin typeface="Georgia"/>
                <a:cs typeface="Georgia"/>
              </a:rPr>
              <a:t>define </a:t>
            </a:r>
            <a:r>
              <a:rPr sz="1100" spc="15" dirty="0">
                <a:latin typeface="Georgia"/>
                <a:cs typeface="Georgia"/>
              </a:rPr>
              <a:t>how SQL  </a:t>
            </a:r>
            <a:r>
              <a:rPr sz="1100" spc="10" dirty="0">
                <a:latin typeface="Georgia"/>
                <a:cs typeface="Georgia"/>
              </a:rPr>
              <a:t>statements can be </a:t>
            </a:r>
            <a:r>
              <a:rPr sz="1100" spc="15" dirty="0">
                <a:latin typeface="Georgia"/>
                <a:cs typeface="Georgia"/>
              </a:rPr>
              <a:t>embedded </a:t>
            </a:r>
            <a:r>
              <a:rPr sz="1100" spc="10" dirty="0">
                <a:latin typeface="Georgia"/>
                <a:cs typeface="Georgia"/>
              </a:rPr>
              <a:t>within general-purpose programming languages,  such as C, C++, Java, PL/I, Cobol, Pascal, and</a:t>
            </a:r>
            <a:r>
              <a:rPr sz="1100" spc="-35" dirty="0">
                <a:latin typeface="Georgia"/>
                <a:cs typeface="Georgia"/>
              </a:rPr>
              <a:t> </a:t>
            </a:r>
            <a:r>
              <a:rPr sz="1100" spc="10" dirty="0">
                <a:latin typeface="Georgia"/>
                <a:cs typeface="Georgia"/>
              </a:rPr>
              <a:t>Fortran.</a:t>
            </a:r>
            <a:endParaRPr sz="1100">
              <a:latin typeface="Georgia"/>
              <a:cs typeface="Georgia"/>
            </a:endParaRPr>
          </a:p>
          <a:p>
            <a:pPr marL="393700" marR="9525" algn="just">
              <a:lnSpc>
                <a:spcPct val="125099"/>
              </a:lnSpc>
            </a:pPr>
            <a:r>
              <a:rPr sz="1100" spc="10" dirty="0">
                <a:latin typeface="Georgia"/>
                <a:cs typeface="Georgia"/>
              </a:rPr>
              <a:t>Integrity. The </a:t>
            </a:r>
            <a:r>
              <a:rPr sz="1100" spc="15" dirty="0">
                <a:latin typeface="Georgia"/>
                <a:cs typeface="Georgia"/>
              </a:rPr>
              <a:t>SQL DDL </a:t>
            </a:r>
            <a:r>
              <a:rPr sz="1100" spc="10" dirty="0">
                <a:latin typeface="Georgia"/>
                <a:cs typeface="Georgia"/>
              </a:rPr>
              <a:t>includes </a:t>
            </a:r>
            <a:r>
              <a:rPr sz="1100" spc="15" dirty="0">
                <a:latin typeface="Georgia"/>
                <a:cs typeface="Georgia"/>
              </a:rPr>
              <a:t>commands </a:t>
            </a:r>
            <a:r>
              <a:rPr sz="1100" spc="10" dirty="0">
                <a:latin typeface="Georgia"/>
                <a:cs typeface="Georgia"/>
              </a:rPr>
              <a:t>for specifying integrity constraints  that the data stored in the database must satisfy. Updates that violate integrity  constraints are</a:t>
            </a:r>
            <a:r>
              <a:rPr sz="1100" spc="-5" dirty="0">
                <a:latin typeface="Georgia"/>
                <a:cs typeface="Georgia"/>
              </a:rPr>
              <a:t> </a:t>
            </a:r>
            <a:r>
              <a:rPr sz="1100" spc="10" dirty="0">
                <a:latin typeface="Georgia"/>
                <a:cs typeface="Georgia"/>
              </a:rPr>
              <a:t>disallowed.</a:t>
            </a:r>
            <a:endParaRPr sz="1100">
              <a:latin typeface="Georgia"/>
              <a:cs typeface="Georgia"/>
            </a:endParaRPr>
          </a:p>
          <a:p>
            <a:pPr marL="393700" marR="5080" algn="just">
              <a:lnSpc>
                <a:spcPct val="125099"/>
              </a:lnSpc>
            </a:pPr>
            <a:r>
              <a:rPr sz="1100" spc="10" dirty="0">
                <a:latin typeface="Georgia"/>
                <a:cs typeface="Georgia"/>
              </a:rPr>
              <a:t>Authorization. The </a:t>
            </a:r>
            <a:r>
              <a:rPr sz="1100" spc="15" dirty="0">
                <a:latin typeface="Georgia"/>
                <a:cs typeface="Georgia"/>
              </a:rPr>
              <a:t>SQL DDL </a:t>
            </a:r>
            <a:r>
              <a:rPr sz="1100" spc="10" dirty="0">
                <a:latin typeface="Georgia"/>
                <a:cs typeface="Georgia"/>
              </a:rPr>
              <a:t>includes </a:t>
            </a:r>
            <a:r>
              <a:rPr sz="1100" spc="15" dirty="0">
                <a:latin typeface="Georgia"/>
                <a:cs typeface="Georgia"/>
              </a:rPr>
              <a:t>commands </a:t>
            </a:r>
            <a:r>
              <a:rPr sz="1100" spc="10" dirty="0">
                <a:latin typeface="Georgia"/>
                <a:cs typeface="Georgia"/>
              </a:rPr>
              <a:t>for specifying access rights to  relations and</a:t>
            </a:r>
            <a:r>
              <a:rPr sz="1100" spc="-5" dirty="0">
                <a:latin typeface="Georgia"/>
                <a:cs typeface="Georgia"/>
              </a:rPr>
              <a:t> </a:t>
            </a:r>
            <a:r>
              <a:rPr sz="1100" spc="10" dirty="0">
                <a:latin typeface="Georgia"/>
                <a:cs typeface="Georgia"/>
              </a:rPr>
              <a:t>views.</a:t>
            </a:r>
            <a:endParaRPr sz="11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</a:pPr>
            <a:r>
              <a:rPr sz="1650" b="1" spc="25" dirty="0">
                <a:latin typeface="Times New Roman"/>
                <a:cs typeface="Times New Roman"/>
              </a:rPr>
              <a:t>DCL </a:t>
            </a:r>
            <a:r>
              <a:rPr sz="1650" b="1" dirty="0">
                <a:latin typeface="Times New Roman"/>
                <a:cs typeface="Times New Roman"/>
              </a:rPr>
              <a:t>- </a:t>
            </a:r>
            <a:r>
              <a:rPr sz="1650" b="1" spc="45" dirty="0">
                <a:latin typeface="Times New Roman"/>
                <a:cs typeface="Times New Roman"/>
              </a:rPr>
              <a:t>Data </a:t>
            </a:r>
            <a:r>
              <a:rPr sz="1650" b="1" spc="40" dirty="0">
                <a:latin typeface="Times New Roman"/>
                <a:cs typeface="Times New Roman"/>
              </a:rPr>
              <a:t>Control</a:t>
            </a:r>
            <a:r>
              <a:rPr sz="1650" b="1" spc="-80" dirty="0">
                <a:latin typeface="Times New Roman"/>
                <a:cs typeface="Times New Roman"/>
              </a:rPr>
              <a:t> </a:t>
            </a:r>
            <a:r>
              <a:rPr sz="1650" b="1" spc="45" dirty="0">
                <a:latin typeface="Times New Roman"/>
                <a:cs typeface="Times New Roman"/>
              </a:rPr>
              <a:t>Language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35231" y="6315232"/>
            <a:ext cx="3936365" cy="82105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250" spc="10" dirty="0">
                <a:latin typeface="Comic Sans MS"/>
                <a:cs typeface="Comic Sans MS"/>
              </a:rPr>
              <a:t>©Privacy</a:t>
            </a:r>
            <a:endParaRPr sz="1250">
              <a:latin typeface="Comic Sans MS"/>
              <a:cs typeface="Comic Sans MS"/>
            </a:endParaRPr>
          </a:p>
          <a:p>
            <a:pPr marL="12700" marR="5080">
              <a:lnSpc>
                <a:spcPct val="145200"/>
              </a:lnSpc>
              <a:spcBef>
                <a:spcPts val="375"/>
              </a:spcBef>
            </a:pPr>
            <a:r>
              <a:rPr sz="1250" spc="10" dirty="0">
                <a:latin typeface="Georgia"/>
                <a:cs typeface="Georgia"/>
              </a:rPr>
              <a:t>Contact information: </a:t>
            </a:r>
            <a:r>
              <a:rPr sz="1250" spc="10" dirty="0">
                <a:latin typeface="Georgia"/>
                <a:cs typeface="Georgia"/>
                <a:hlinkClick r:id="rId2"/>
              </a:rPr>
              <a:t>atnyla (http://www.atnyla.com)</a:t>
            </a:r>
            <a:r>
              <a:rPr sz="1250" spc="10" dirty="0">
                <a:latin typeface="Georgia"/>
                <a:cs typeface="Georgia"/>
              </a:rPr>
              <a:t>.  By: </a:t>
            </a:r>
            <a:r>
              <a:rPr sz="1250" spc="15" dirty="0">
                <a:latin typeface="Georgia"/>
                <a:cs typeface="Georgia"/>
                <a:hlinkClick r:id="rId3"/>
              </a:rPr>
              <a:t>Rumman </a:t>
            </a:r>
            <a:r>
              <a:rPr sz="1250" spc="10" dirty="0">
                <a:latin typeface="Georgia"/>
                <a:cs typeface="Georgia"/>
                <a:hlinkClick r:id="rId3"/>
              </a:rPr>
              <a:t>Ansari</a:t>
            </a:r>
            <a:r>
              <a:rPr sz="1250" dirty="0">
                <a:latin typeface="Georgia"/>
                <a:cs typeface="Georgia"/>
                <a:hlinkClick r:id="rId3"/>
              </a:rPr>
              <a:t> </a:t>
            </a:r>
            <a:r>
              <a:rPr sz="1250" spc="10" dirty="0">
                <a:latin typeface="Georgia"/>
                <a:cs typeface="Georgia"/>
                <a:hlinkClick r:id="rId3"/>
              </a:rPr>
              <a:t>(http://www.atnyla.com/tuition)</a:t>
            </a:r>
            <a:r>
              <a:rPr sz="1250" spc="10" dirty="0">
                <a:latin typeface="Georgia"/>
                <a:cs typeface="Georgia"/>
              </a:rPr>
              <a:t>.</a:t>
            </a:r>
            <a:endParaRPr sz="125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47931" y="1340912"/>
            <a:ext cx="5530850" cy="10160"/>
          </a:xfrm>
          <a:custGeom>
            <a:avLst/>
            <a:gdLst/>
            <a:ahLst/>
            <a:cxnLst/>
            <a:rect l="l" t="t" r="r" b="b"/>
            <a:pathLst>
              <a:path w="5530850" h="10159">
                <a:moveTo>
                  <a:pt x="5530539" y="9535"/>
                </a:moveTo>
                <a:lnTo>
                  <a:pt x="0" y="9535"/>
                </a:lnTo>
                <a:lnTo>
                  <a:pt x="0" y="0"/>
                </a:lnTo>
                <a:lnTo>
                  <a:pt x="5530539" y="0"/>
                </a:lnTo>
                <a:lnTo>
                  <a:pt x="5530539" y="9535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47931" y="5097865"/>
            <a:ext cx="5530850" cy="10160"/>
          </a:xfrm>
          <a:custGeom>
            <a:avLst/>
            <a:gdLst/>
            <a:ahLst/>
            <a:cxnLst/>
            <a:rect l="l" t="t" r="r" b="b"/>
            <a:pathLst>
              <a:path w="5530850" h="10160">
                <a:moveTo>
                  <a:pt x="5530539" y="9535"/>
                </a:moveTo>
                <a:lnTo>
                  <a:pt x="0" y="9535"/>
                </a:lnTo>
                <a:lnTo>
                  <a:pt x="0" y="0"/>
                </a:lnTo>
                <a:lnTo>
                  <a:pt x="5530539" y="0"/>
                </a:lnTo>
                <a:lnTo>
                  <a:pt x="5530539" y="9535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1247931" y="5097865"/>
            <a:ext cx="5530850" cy="677545"/>
            <a:chOff x="1247931" y="5097865"/>
            <a:chExt cx="5530850" cy="677545"/>
          </a:xfrm>
        </p:grpSpPr>
        <p:sp>
          <p:nvSpPr>
            <p:cNvPr id="5" name="object 5"/>
            <p:cNvSpPr/>
            <p:nvPr/>
          </p:nvSpPr>
          <p:spPr>
            <a:xfrm>
              <a:off x="1247927" y="5097868"/>
              <a:ext cx="5530850" cy="677545"/>
            </a:xfrm>
            <a:custGeom>
              <a:avLst/>
              <a:gdLst/>
              <a:ahLst/>
              <a:cxnLst/>
              <a:rect l="l" t="t" r="r" b="b"/>
              <a:pathLst>
                <a:path w="5530850" h="677545">
                  <a:moveTo>
                    <a:pt x="5530532" y="0"/>
                  </a:moveTo>
                  <a:lnTo>
                    <a:pt x="5521007" y="0"/>
                  </a:lnTo>
                  <a:lnTo>
                    <a:pt x="5521007" y="667486"/>
                  </a:lnTo>
                  <a:lnTo>
                    <a:pt x="0" y="667486"/>
                  </a:lnTo>
                  <a:lnTo>
                    <a:pt x="0" y="677011"/>
                  </a:lnTo>
                  <a:lnTo>
                    <a:pt x="5521007" y="677011"/>
                  </a:lnTo>
                  <a:lnTo>
                    <a:pt x="5530532" y="677011"/>
                  </a:lnTo>
                  <a:lnTo>
                    <a:pt x="5530532" y="667486"/>
                  </a:lnTo>
                  <a:lnTo>
                    <a:pt x="5530532" y="0"/>
                  </a:lnTo>
                  <a:close/>
                </a:path>
              </a:pathLst>
            </a:custGeom>
            <a:solidFill>
              <a:srgbClr val="99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247931" y="5097865"/>
              <a:ext cx="48260" cy="677545"/>
            </a:xfrm>
            <a:custGeom>
              <a:avLst/>
              <a:gdLst/>
              <a:ahLst/>
              <a:cxnLst/>
              <a:rect l="l" t="t" r="r" b="b"/>
              <a:pathLst>
                <a:path w="48259" h="677545">
                  <a:moveTo>
                    <a:pt x="0" y="677014"/>
                  </a:moveTo>
                  <a:lnTo>
                    <a:pt x="0" y="0"/>
                  </a:lnTo>
                  <a:lnTo>
                    <a:pt x="47677" y="9535"/>
                  </a:lnTo>
                  <a:lnTo>
                    <a:pt x="47677" y="667478"/>
                  </a:lnTo>
                  <a:lnTo>
                    <a:pt x="0" y="677014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491084" y="5207522"/>
              <a:ext cx="5082540" cy="362585"/>
            </a:xfrm>
            <a:custGeom>
              <a:avLst/>
              <a:gdLst/>
              <a:ahLst/>
              <a:cxnLst/>
              <a:rect l="l" t="t" r="r" b="b"/>
              <a:pathLst>
                <a:path w="5082540" h="362585">
                  <a:moveTo>
                    <a:pt x="0" y="328971"/>
                  </a:moveTo>
                  <a:lnTo>
                    <a:pt x="0" y="33373"/>
                  </a:lnTo>
                  <a:lnTo>
                    <a:pt x="610" y="26713"/>
                  </a:lnTo>
                  <a:lnTo>
                    <a:pt x="33373" y="0"/>
                  </a:lnTo>
                  <a:lnTo>
                    <a:pt x="5049001" y="0"/>
                  </a:lnTo>
                  <a:lnTo>
                    <a:pt x="5081764" y="26713"/>
                  </a:lnTo>
                  <a:lnTo>
                    <a:pt x="5082375" y="33373"/>
                  </a:lnTo>
                  <a:lnTo>
                    <a:pt x="5082375" y="328971"/>
                  </a:lnTo>
                  <a:lnTo>
                    <a:pt x="5055657" y="361734"/>
                  </a:lnTo>
                  <a:lnTo>
                    <a:pt x="5049001" y="362345"/>
                  </a:lnTo>
                  <a:lnTo>
                    <a:pt x="33373" y="362345"/>
                  </a:lnTo>
                  <a:lnTo>
                    <a:pt x="610" y="335628"/>
                  </a:lnTo>
                  <a:lnTo>
                    <a:pt x="0" y="328971"/>
                  </a:lnTo>
                  <a:close/>
                </a:path>
              </a:pathLst>
            </a:custGeom>
            <a:ln w="9535">
              <a:solidFill>
                <a:srgbClr val="CCC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1247931" y="6480500"/>
            <a:ext cx="5530850" cy="10160"/>
          </a:xfrm>
          <a:custGeom>
            <a:avLst/>
            <a:gdLst/>
            <a:ahLst/>
            <a:cxnLst/>
            <a:rect l="l" t="t" r="r" b="b"/>
            <a:pathLst>
              <a:path w="5530850" h="10160">
                <a:moveTo>
                  <a:pt x="5530539" y="9535"/>
                </a:moveTo>
                <a:lnTo>
                  <a:pt x="0" y="9535"/>
                </a:lnTo>
                <a:lnTo>
                  <a:pt x="0" y="0"/>
                </a:lnTo>
                <a:lnTo>
                  <a:pt x="5530539" y="0"/>
                </a:lnTo>
                <a:lnTo>
                  <a:pt x="5530539" y="9535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1247931" y="6480500"/>
            <a:ext cx="5530850" cy="677545"/>
            <a:chOff x="1247931" y="6480500"/>
            <a:chExt cx="5530850" cy="677545"/>
          </a:xfrm>
        </p:grpSpPr>
        <p:sp>
          <p:nvSpPr>
            <p:cNvPr id="10" name="object 10"/>
            <p:cNvSpPr/>
            <p:nvPr/>
          </p:nvSpPr>
          <p:spPr>
            <a:xfrm>
              <a:off x="1247927" y="6480504"/>
              <a:ext cx="5530850" cy="677545"/>
            </a:xfrm>
            <a:custGeom>
              <a:avLst/>
              <a:gdLst/>
              <a:ahLst/>
              <a:cxnLst/>
              <a:rect l="l" t="t" r="r" b="b"/>
              <a:pathLst>
                <a:path w="5530850" h="677545">
                  <a:moveTo>
                    <a:pt x="5530532" y="0"/>
                  </a:moveTo>
                  <a:lnTo>
                    <a:pt x="5521007" y="0"/>
                  </a:lnTo>
                  <a:lnTo>
                    <a:pt x="5521007" y="667486"/>
                  </a:lnTo>
                  <a:lnTo>
                    <a:pt x="0" y="667486"/>
                  </a:lnTo>
                  <a:lnTo>
                    <a:pt x="0" y="677011"/>
                  </a:lnTo>
                  <a:lnTo>
                    <a:pt x="5521007" y="677011"/>
                  </a:lnTo>
                  <a:lnTo>
                    <a:pt x="5530532" y="677011"/>
                  </a:lnTo>
                  <a:lnTo>
                    <a:pt x="5530532" y="667486"/>
                  </a:lnTo>
                  <a:lnTo>
                    <a:pt x="5530532" y="0"/>
                  </a:lnTo>
                  <a:close/>
                </a:path>
              </a:pathLst>
            </a:custGeom>
            <a:solidFill>
              <a:srgbClr val="99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247931" y="6480500"/>
              <a:ext cx="48260" cy="677545"/>
            </a:xfrm>
            <a:custGeom>
              <a:avLst/>
              <a:gdLst/>
              <a:ahLst/>
              <a:cxnLst/>
              <a:rect l="l" t="t" r="r" b="b"/>
              <a:pathLst>
                <a:path w="48259" h="677545">
                  <a:moveTo>
                    <a:pt x="0" y="677014"/>
                  </a:moveTo>
                  <a:lnTo>
                    <a:pt x="0" y="0"/>
                  </a:lnTo>
                  <a:lnTo>
                    <a:pt x="47677" y="9535"/>
                  </a:lnTo>
                  <a:lnTo>
                    <a:pt x="47677" y="667478"/>
                  </a:lnTo>
                  <a:lnTo>
                    <a:pt x="0" y="677014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491084" y="6590157"/>
              <a:ext cx="5082540" cy="362585"/>
            </a:xfrm>
            <a:custGeom>
              <a:avLst/>
              <a:gdLst/>
              <a:ahLst/>
              <a:cxnLst/>
              <a:rect l="l" t="t" r="r" b="b"/>
              <a:pathLst>
                <a:path w="5082540" h="362584">
                  <a:moveTo>
                    <a:pt x="0" y="328971"/>
                  </a:moveTo>
                  <a:lnTo>
                    <a:pt x="0" y="33373"/>
                  </a:lnTo>
                  <a:lnTo>
                    <a:pt x="610" y="26717"/>
                  </a:lnTo>
                  <a:lnTo>
                    <a:pt x="33373" y="0"/>
                  </a:lnTo>
                  <a:lnTo>
                    <a:pt x="5049001" y="0"/>
                  </a:lnTo>
                  <a:lnTo>
                    <a:pt x="5081764" y="26717"/>
                  </a:lnTo>
                  <a:lnTo>
                    <a:pt x="5082375" y="33373"/>
                  </a:lnTo>
                  <a:lnTo>
                    <a:pt x="5082375" y="328971"/>
                  </a:lnTo>
                  <a:lnTo>
                    <a:pt x="5055657" y="361734"/>
                  </a:lnTo>
                  <a:lnTo>
                    <a:pt x="5049001" y="362345"/>
                  </a:lnTo>
                  <a:lnTo>
                    <a:pt x="33373" y="362345"/>
                  </a:lnTo>
                  <a:lnTo>
                    <a:pt x="610" y="335628"/>
                  </a:lnTo>
                  <a:lnTo>
                    <a:pt x="0" y="328971"/>
                  </a:lnTo>
                  <a:close/>
                </a:path>
              </a:pathLst>
            </a:custGeom>
            <a:ln w="9535">
              <a:solidFill>
                <a:srgbClr val="CCC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1247931" y="7853599"/>
            <a:ext cx="5530850" cy="10160"/>
          </a:xfrm>
          <a:custGeom>
            <a:avLst/>
            <a:gdLst/>
            <a:ahLst/>
            <a:cxnLst/>
            <a:rect l="l" t="t" r="r" b="b"/>
            <a:pathLst>
              <a:path w="5530850" h="10159">
                <a:moveTo>
                  <a:pt x="5530539" y="9535"/>
                </a:moveTo>
                <a:lnTo>
                  <a:pt x="0" y="9535"/>
                </a:lnTo>
                <a:lnTo>
                  <a:pt x="0" y="0"/>
                </a:lnTo>
                <a:lnTo>
                  <a:pt x="5530539" y="0"/>
                </a:lnTo>
                <a:lnTo>
                  <a:pt x="5530539" y="9535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4" name="object 14"/>
          <p:cNvGrpSpPr/>
          <p:nvPr/>
        </p:nvGrpSpPr>
        <p:grpSpPr>
          <a:xfrm>
            <a:off x="1247931" y="7853599"/>
            <a:ext cx="5530850" cy="1363980"/>
            <a:chOff x="1247931" y="7853599"/>
            <a:chExt cx="5530850" cy="1363980"/>
          </a:xfrm>
        </p:grpSpPr>
        <p:sp>
          <p:nvSpPr>
            <p:cNvPr id="15" name="object 15"/>
            <p:cNvSpPr/>
            <p:nvPr/>
          </p:nvSpPr>
          <p:spPr>
            <a:xfrm>
              <a:off x="1247927" y="7853603"/>
              <a:ext cx="5530850" cy="1363980"/>
            </a:xfrm>
            <a:custGeom>
              <a:avLst/>
              <a:gdLst/>
              <a:ahLst/>
              <a:cxnLst/>
              <a:rect l="l" t="t" r="r" b="b"/>
              <a:pathLst>
                <a:path w="5530850" h="1363979">
                  <a:moveTo>
                    <a:pt x="5530532" y="0"/>
                  </a:moveTo>
                  <a:lnTo>
                    <a:pt x="5521007" y="0"/>
                  </a:lnTo>
                  <a:lnTo>
                    <a:pt x="5521007" y="1354035"/>
                  </a:lnTo>
                  <a:lnTo>
                    <a:pt x="0" y="1354035"/>
                  </a:lnTo>
                  <a:lnTo>
                    <a:pt x="0" y="1363560"/>
                  </a:lnTo>
                  <a:lnTo>
                    <a:pt x="5521007" y="1363560"/>
                  </a:lnTo>
                  <a:lnTo>
                    <a:pt x="5530532" y="1363560"/>
                  </a:lnTo>
                  <a:lnTo>
                    <a:pt x="5530532" y="1354035"/>
                  </a:lnTo>
                  <a:lnTo>
                    <a:pt x="5530532" y="0"/>
                  </a:lnTo>
                  <a:close/>
                </a:path>
              </a:pathLst>
            </a:custGeom>
            <a:solidFill>
              <a:srgbClr val="99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247931" y="7853599"/>
              <a:ext cx="48260" cy="1363980"/>
            </a:xfrm>
            <a:custGeom>
              <a:avLst/>
              <a:gdLst/>
              <a:ahLst/>
              <a:cxnLst/>
              <a:rect l="l" t="t" r="r" b="b"/>
              <a:pathLst>
                <a:path w="48259" h="1363979">
                  <a:moveTo>
                    <a:pt x="0" y="1363564"/>
                  </a:moveTo>
                  <a:lnTo>
                    <a:pt x="0" y="0"/>
                  </a:lnTo>
                  <a:lnTo>
                    <a:pt x="47677" y="9535"/>
                  </a:lnTo>
                  <a:lnTo>
                    <a:pt x="47677" y="1354028"/>
                  </a:lnTo>
                  <a:lnTo>
                    <a:pt x="0" y="1363564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491084" y="7963256"/>
              <a:ext cx="5082540" cy="1049020"/>
            </a:xfrm>
            <a:custGeom>
              <a:avLst/>
              <a:gdLst/>
              <a:ahLst/>
              <a:cxnLst/>
              <a:rect l="l" t="t" r="r" b="b"/>
              <a:pathLst>
                <a:path w="5082540" h="1049020">
                  <a:moveTo>
                    <a:pt x="0" y="1015521"/>
                  </a:moveTo>
                  <a:lnTo>
                    <a:pt x="0" y="33373"/>
                  </a:lnTo>
                  <a:lnTo>
                    <a:pt x="610" y="26717"/>
                  </a:lnTo>
                  <a:lnTo>
                    <a:pt x="33373" y="0"/>
                  </a:lnTo>
                  <a:lnTo>
                    <a:pt x="5049001" y="0"/>
                  </a:lnTo>
                  <a:lnTo>
                    <a:pt x="5081764" y="26717"/>
                  </a:lnTo>
                  <a:lnTo>
                    <a:pt x="5082375" y="33373"/>
                  </a:lnTo>
                  <a:lnTo>
                    <a:pt x="5082375" y="1015521"/>
                  </a:lnTo>
                  <a:lnTo>
                    <a:pt x="5055657" y="1048284"/>
                  </a:lnTo>
                  <a:lnTo>
                    <a:pt x="5049001" y="1048895"/>
                  </a:lnTo>
                  <a:lnTo>
                    <a:pt x="33373" y="1048895"/>
                  </a:lnTo>
                  <a:lnTo>
                    <a:pt x="610" y="1022177"/>
                  </a:lnTo>
                  <a:lnTo>
                    <a:pt x="0" y="1015521"/>
                  </a:lnTo>
                  <a:close/>
                </a:path>
              </a:pathLst>
            </a:custGeom>
            <a:ln w="9535">
              <a:solidFill>
                <a:srgbClr val="CCC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586438" y="8669263"/>
              <a:ext cx="2181225" cy="0"/>
            </a:xfrm>
            <a:custGeom>
              <a:avLst/>
              <a:gdLst/>
              <a:ahLst/>
              <a:cxnLst/>
              <a:rect l="l" t="t" r="r" b="b"/>
              <a:pathLst>
                <a:path w="2181225">
                  <a:moveTo>
                    <a:pt x="0" y="0"/>
                  </a:moveTo>
                  <a:lnTo>
                    <a:pt x="2180929" y="0"/>
                  </a:lnTo>
                </a:path>
              </a:pathLst>
            </a:custGeom>
            <a:ln w="9926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3508979" y="527237"/>
            <a:ext cx="1009015" cy="3117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850" spc="125" dirty="0">
                <a:latin typeface="Trebuchet MS"/>
                <a:cs typeface="Trebuchet MS"/>
              </a:rPr>
              <a:t>SQL</a:t>
            </a:r>
            <a:r>
              <a:rPr sz="1850" spc="-75" dirty="0">
                <a:latin typeface="Trebuchet MS"/>
                <a:cs typeface="Trebuchet MS"/>
              </a:rPr>
              <a:t> </a:t>
            </a:r>
            <a:r>
              <a:rPr sz="1850" spc="95" dirty="0">
                <a:latin typeface="Trebuchet MS"/>
                <a:cs typeface="Trebuchet MS"/>
              </a:rPr>
              <a:t>Plus</a:t>
            </a:r>
            <a:endParaRPr sz="1850" dirty="0">
              <a:latin typeface="Trebuchet MS"/>
              <a:cs typeface="Trebuchet MS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858197" y="3467309"/>
            <a:ext cx="48260" cy="48260"/>
          </a:xfrm>
          <a:custGeom>
            <a:avLst/>
            <a:gdLst/>
            <a:ahLst/>
            <a:cxnLst/>
            <a:rect l="l" t="t" r="r" b="b"/>
            <a:pathLst>
              <a:path w="48260" h="48260">
                <a:moveTo>
                  <a:pt x="47677" y="23838"/>
                </a:moveTo>
                <a:lnTo>
                  <a:pt x="47677" y="30417"/>
                </a:lnTo>
                <a:lnTo>
                  <a:pt x="45349" y="36043"/>
                </a:lnTo>
                <a:lnTo>
                  <a:pt x="40695" y="40697"/>
                </a:lnTo>
                <a:lnTo>
                  <a:pt x="36040" y="45350"/>
                </a:lnTo>
                <a:lnTo>
                  <a:pt x="30421" y="47677"/>
                </a:lnTo>
                <a:lnTo>
                  <a:pt x="23838" y="47677"/>
                </a:lnTo>
                <a:lnTo>
                  <a:pt x="17255" y="47677"/>
                </a:lnTo>
                <a:lnTo>
                  <a:pt x="11637" y="45350"/>
                </a:lnTo>
                <a:lnTo>
                  <a:pt x="6981" y="40697"/>
                </a:lnTo>
                <a:lnTo>
                  <a:pt x="2327" y="36043"/>
                </a:lnTo>
                <a:lnTo>
                  <a:pt x="0" y="30417"/>
                </a:lnTo>
                <a:lnTo>
                  <a:pt x="0" y="23838"/>
                </a:lnTo>
                <a:lnTo>
                  <a:pt x="0" y="17259"/>
                </a:lnTo>
                <a:lnTo>
                  <a:pt x="2327" y="11633"/>
                </a:lnTo>
                <a:lnTo>
                  <a:pt x="6981" y="6979"/>
                </a:lnTo>
                <a:lnTo>
                  <a:pt x="11637" y="2326"/>
                </a:lnTo>
                <a:lnTo>
                  <a:pt x="17255" y="0"/>
                </a:lnTo>
                <a:lnTo>
                  <a:pt x="23838" y="0"/>
                </a:lnTo>
                <a:lnTo>
                  <a:pt x="30421" y="0"/>
                </a:lnTo>
                <a:lnTo>
                  <a:pt x="36040" y="2326"/>
                </a:lnTo>
                <a:lnTo>
                  <a:pt x="40695" y="6979"/>
                </a:lnTo>
                <a:lnTo>
                  <a:pt x="45349" y="11633"/>
                </a:lnTo>
                <a:lnTo>
                  <a:pt x="47677" y="17259"/>
                </a:lnTo>
                <a:lnTo>
                  <a:pt x="47677" y="23838"/>
                </a:lnTo>
                <a:close/>
              </a:path>
            </a:pathLst>
          </a:custGeom>
          <a:ln w="95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858197" y="3677088"/>
            <a:ext cx="48260" cy="48260"/>
          </a:xfrm>
          <a:custGeom>
            <a:avLst/>
            <a:gdLst/>
            <a:ahLst/>
            <a:cxnLst/>
            <a:rect l="l" t="t" r="r" b="b"/>
            <a:pathLst>
              <a:path w="48260" h="48260">
                <a:moveTo>
                  <a:pt x="47677" y="23838"/>
                </a:moveTo>
                <a:lnTo>
                  <a:pt x="47677" y="30417"/>
                </a:lnTo>
                <a:lnTo>
                  <a:pt x="45349" y="36043"/>
                </a:lnTo>
                <a:lnTo>
                  <a:pt x="40695" y="40697"/>
                </a:lnTo>
                <a:lnTo>
                  <a:pt x="36040" y="45350"/>
                </a:lnTo>
                <a:lnTo>
                  <a:pt x="30421" y="47677"/>
                </a:lnTo>
                <a:lnTo>
                  <a:pt x="23838" y="47677"/>
                </a:lnTo>
                <a:lnTo>
                  <a:pt x="17255" y="47677"/>
                </a:lnTo>
                <a:lnTo>
                  <a:pt x="11637" y="45350"/>
                </a:lnTo>
                <a:lnTo>
                  <a:pt x="6981" y="40697"/>
                </a:lnTo>
                <a:lnTo>
                  <a:pt x="2327" y="36043"/>
                </a:lnTo>
                <a:lnTo>
                  <a:pt x="0" y="30417"/>
                </a:lnTo>
                <a:lnTo>
                  <a:pt x="0" y="23838"/>
                </a:lnTo>
                <a:lnTo>
                  <a:pt x="0" y="17259"/>
                </a:lnTo>
                <a:lnTo>
                  <a:pt x="2327" y="11633"/>
                </a:lnTo>
                <a:lnTo>
                  <a:pt x="6981" y="6979"/>
                </a:lnTo>
                <a:lnTo>
                  <a:pt x="11637" y="2326"/>
                </a:lnTo>
                <a:lnTo>
                  <a:pt x="17255" y="0"/>
                </a:lnTo>
                <a:lnTo>
                  <a:pt x="23838" y="0"/>
                </a:lnTo>
                <a:lnTo>
                  <a:pt x="30421" y="0"/>
                </a:lnTo>
                <a:lnTo>
                  <a:pt x="36040" y="2326"/>
                </a:lnTo>
                <a:lnTo>
                  <a:pt x="40695" y="6979"/>
                </a:lnTo>
                <a:lnTo>
                  <a:pt x="45349" y="11633"/>
                </a:lnTo>
                <a:lnTo>
                  <a:pt x="47677" y="17259"/>
                </a:lnTo>
                <a:lnTo>
                  <a:pt x="47677" y="23838"/>
                </a:lnTo>
                <a:close/>
              </a:path>
            </a:pathLst>
          </a:custGeom>
          <a:ln w="95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1235231" y="975402"/>
            <a:ext cx="5556250" cy="32296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25"/>
              </a:spcBef>
              <a:tabLst>
                <a:tab pos="323850" algn="l"/>
                <a:tab pos="827405" algn="l"/>
              </a:tabLst>
            </a:pPr>
            <a:r>
              <a:rPr sz="1250" spc="-525" dirty="0">
                <a:latin typeface="EB Garamond 08"/>
                <a:cs typeface="EB Garamond 08"/>
              </a:rPr>
              <a:t>	</a:t>
            </a:r>
            <a:r>
              <a:rPr sz="1250" spc="-65" dirty="0">
                <a:latin typeface="Times New Roman"/>
                <a:cs typeface="Times New Roman"/>
              </a:rPr>
              <a:t>V</a:t>
            </a:r>
            <a:r>
              <a:rPr sz="1250" spc="10" dirty="0">
                <a:latin typeface="Times New Roman"/>
                <a:cs typeface="Times New Roman"/>
              </a:rPr>
              <a:t>iew</a:t>
            </a:r>
            <a:r>
              <a:rPr sz="1250" dirty="0">
                <a:latin typeface="Times New Roman"/>
                <a:cs typeface="Times New Roman"/>
              </a:rPr>
              <a:t>	</a:t>
            </a:r>
            <a:r>
              <a:rPr sz="1250" spc="10" dirty="0">
                <a:latin typeface="Times New Roman"/>
                <a:cs typeface="Times New Roman"/>
              </a:rPr>
              <a:t>6</a:t>
            </a:r>
            <a:endParaRPr sz="12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250" dirty="0">
              <a:latin typeface="Times New Roman"/>
              <a:cs typeface="Times New Roman"/>
            </a:endParaRPr>
          </a:p>
          <a:p>
            <a:pPr marL="12700" marR="10160">
              <a:lnSpc>
                <a:spcPct val="120100"/>
              </a:lnSpc>
            </a:pPr>
            <a:r>
              <a:rPr sz="1250" spc="10" dirty="0">
                <a:latin typeface="Georgia"/>
                <a:cs typeface="Georgia"/>
              </a:rPr>
              <a:t>SQL*Plus </a:t>
            </a:r>
            <a:r>
              <a:rPr sz="1250" spc="5" dirty="0">
                <a:latin typeface="Georgia"/>
                <a:cs typeface="Georgia"/>
              </a:rPr>
              <a:t>is </a:t>
            </a:r>
            <a:r>
              <a:rPr sz="1250" spc="10" dirty="0">
                <a:latin typeface="Georgia"/>
                <a:cs typeface="Georgia"/>
              </a:rPr>
              <a:t>the most basic Oracle Database </a:t>
            </a:r>
            <a:r>
              <a:rPr sz="1250" spc="5" dirty="0">
                <a:latin typeface="Georgia"/>
                <a:cs typeface="Georgia"/>
              </a:rPr>
              <a:t>utility, </a:t>
            </a:r>
            <a:r>
              <a:rPr sz="1250" spc="10" dirty="0">
                <a:latin typeface="Georgia"/>
                <a:cs typeface="Georgia"/>
              </a:rPr>
              <a:t>with a basic </a:t>
            </a:r>
            <a:r>
              <a:rPr sz="1250" b="1" spc="15" dirty="0">
                <a:latin typeface="Georgia"/>
                <a:cs typeface="Georgia"/>
              </a:rPr>
              <a:t>command-  </a:t>
            </a:r>
            <a:r>
              <a:rPr sz="1250" b="1" spc="10" dirty="0">
                <a:latin typeface="Georgia"/>
                <a:cs typeface="Georgia"/>
              </a:rPr>
              <a:t>line interface</a:t>
            </a:r>
            <a:r>
              <a:rPr sz="1250" spc="10" dirty="0">
                <a:latin typeface="Georgia"/>
                <a:cs typeface="Georgia"/>
              </a:rPr>
              <a:t>, </a:t>
            </a:r>
            <a:r>
              <a:rPr sz="1250" spc="15" dirty="0">
                <a:latin typeface="Georgia"/>
                <a:cs typeface="Georgia"/>
              </a:rPr>
              <a:t>commonly </a:t>
            </a:r>
            <a:r>
              <a:rPr sz="1250" spc="10" dirty="0">
                <a:latin typeface="Georgia"/>
                <a:cs typeface="Georgia"/>
              </a:rPr>
              <a:t>used by users, administrators, and</a:t>
            </a:r>
            <a:r>
              <a:rPr sz="1250" spc="175" dirty="0">
                <a:latin typeface="Georgia"/>
                <a:cs typeface="Georgia"/>
              </a:rPr>
              <a:t> </a:t>
            </a:r>
            <a:r>
              <a:rPr sz="1250" spc="10" dirty="0">
                <a:latin typeface="Georgia"/>
                <a:cs typeface="Georgia"/>
              </a:rPr>
              <a:t>programmers.</a:t>
            </a:r>
            <a:endParaRPr sz="1250" dirty="0">
              <a:latin typeface="Georgia"/>
              <a:cs typeface="Georgia"/>
            </a:endParaRPr>
          </a:p>
          <a:p>
            <a:pPr algn="ctr">
              <a:lnSpc>
                <a:spcPct val="100000"/>
              </a:lnSpc>
              <a:spcBef>
                <a:spcPts val="1055"/>
              </a:spcBef>
            </a:pPr>
            <a:r>
              <a:rPr sz="1850" spc="15" dirty="0">
                <a:latin typeface="Georgia"/>
                <a:cs typeface="Georgia"/>
              </a:rPr>
              <a:t>Command</a:t>
            </a:r>
            <a:r>
              <a:rPr sz="1850" dirty="0">
                <a:latin typeface="Georgia"/>
                <a:cs typeface="Georgia"/>
              </a:rPr>
              <a:t> </a:t>
            </a:r>
            <a:r>
              <a:rPr sz="1850" spc="10" dirty="0">
                <a:latin typeface="Georgia"/>
                <a:cs typeface="Georgia"/>
              </a:rPr>
              <a:t>types</a:t>
            </a:r>
            <a:endParaRPr sz="1850" dirty="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780"/>
              </a:spcBef>
            </a:pPr>
            <a:r>
              <a:rPr sz="1250" spc="10" dirty="0">
                <a:latin typeface="Georgia"/>
                <a:cs typeface="Georgia"/>
              </a:rPr>
              <a:t>SQL*Plus understands five categories of</a:t>
            </a:r>
            <a:r>
              <a:rPr sz="1250" spc="-20" dirty="0">
                <a:latin typeface="Georgia"/>
                <a:cs typeface="Georgia"/>
              </a:rPr>
              <a:t> </a:t>
            </a:r>
            <a:r>
              <a:rPr sz="1250" spc="10" dirty="0">
                <a:latin typeface="Georgia"/>
                <a:cs typeface="Georgia"/>
              </a:rPr>
              <a:t>text:</a:t>
            </a:r>
            <a:endParaRPr sz="1250" dirty="0">
              <a:latin typeface="Georgia"/>
              <a:cs typeface="Georgia"/>
            </a:endParaRPr>
          </a:p>
          <a:p>
            <a:pPr marL="393700" indent="-133985">
              <a:lnSpc>
                <a:spcPct val="100000"/>
              </a:lnSpc>
              <a:spcBef>
                <a:spcPts val="680"/>
              </a:spcBef>
              <a:buAutoNum type="arabicPeriod"/>
              <a:tabLst>
                <a:tab pos="394335" algn="l"/>
              </a:tabLst>
            </a:pPr>
            <a:r>
              <a:rPr sz="1100" spc="15" dirty="0">
                <a:latin typeface="Georgia"/>
                <a:cs typeface="Georgia"/>
              </a:rPr>
              <a:t>SQL</a:t>
            </a:r>
            <a:r>
              <a:rPr sz="1100" dirty="0">
                <a:latin typeface="Georgia"/>
                <a:cs typeface="Georgia"/>
              </a:rPr>
              <a:t> </a:t>
            </a:r>
            <a:r>
              <a:rPr sz="1100" spc="10" dirty="0">
                <a:latin typeface="Georgia"/>
                <a:cs typeface="Georgia"/>
              </a:rPr>
              <a:t>statements</a:t>
            </a:r>
            <a:endParaRPr sz="1100" dirty="0">
              <a:latin typeface="Georgia"/>
              <a:cs typeface="Georgia"/>
            </a:endParaRPr>
          </a:p>
          <a:p>
            <a:pPr marL="393700" indent="-153035">
              <a:lnSpc>
                <a:spcPct val="100000"/>
              </a:lnSpc>
              <a:spcBef>
                <a:spcPts val="330"/>
              </a:spcBef>
              <a:buAutoNum type="arabicPeriod"/>
              <a:tabLst>
                <a:tab pos="394335" algn="l"/>
              </a:tabLst>
            </a:pPr>
            <a:r>
              <a:rPr sz="1100" spc="15" dirty="0">
                <a:latin typeface="Georgia"/>
                <a:cs typeface="Georgia"/>
              </a:rPr>
              <a:t>PL/SQL</a:t>
            </a:r>
            <a:r>
              <a:rPr sz="1100" dirty="0">
                <a:latin typeface="Georgia"/>
                <a:cs typeface="Georgia"/>
              </a:rPr>
              <a:t> </a:t>
            </a:r>
            <a:r>
              <a:rPr sz="1100" spc="10" dirty="0">
                <a:latin typeface="Georgia"/>
                <a:cs typeface="Georgia"/>
              </a:rPr>
              <a:t>blocks</a:t>
            </a:r>
            <a:endParaRPr sz="1100" dirty="0">
              <a:latin typeface="Georgia"/>
              <a:cs typeface="Georgia"/>
            </a:endParaRPr>
          </a:p>
          <a:p>
            <a:pPr marL="394335" marR="1948814" indent="-394335">
              <a:lnSpc>
                <a:spcPct val="125099"/>
              </a:lnSpc>
              <a:buAutoNum type="arabicPeriod"/>
              <a:tabLst>
                <a:tab pos="394335" algn="l"/>
              </a:tabLst>
            </a:pPr>
            <a:r>
              <a:rPr sz="1100" spc="10" dirty="0">
                <a:latin typeface="Georgia"/>
                <a:cs typeface="Georgia"/>
              </a:rPr>
              <a:t>SQL*Plus internal commands, for example:  environment control </a:t>
            </a:r>
            <a:r>
              <a:rPr sz="1100" spc="15" dirty="0">
                <a:latin typeface="Georgia"/>
                <a:cs typeface="Georgia"/>
              </a:rPr>
              <a:t>commands </a:t>
            </a:r>
            <a:r>
              <a:rPr sz="1100" spc="10" dirty="0">
                <a:latin typeface="Georgia"/>
                <a:cs typeface="Georgia"/>
              </a:rPr>
              <a:t>such as</a:t>
            </a:r>
            <a:r>
              <a:rPr sz="1100" spc="-40" dirty="0">
                <a:latin typeface="Georgia"/>
                <a:cs typeface="Georgia"/>
              </a:rPr>
              <a:t> </a:t>
            </a:r>
            <a:r>
              <a:rPr sz="1100" spc="15" dirty="0">
                <a:latin typeface="Georgia"/>
                <a:cs typeface="Georgia"/>
              </a:rPr>
              <a:t>SET</a:t>
            </a:r>
            <a:endParaRPr sz="1100" dirty="0">
              <a:latin typeface="Georgia"/>
              <a:cs typeface="Georgia"/>
            </a:endParaRPr>
          </a:p>
          <a:p>
            <a:pPr marL="775335">
              <a:lnSpc>
                <a:spcPct val="100000"/>
              </a:lnSpc>
              <a:spcBef>
                <a:spcPts val="334"/>
              </a:spcBef>
            </a:pPr>
            <a:r>
              <a:rPr sz="1100" spc="10" dirty="0">
                <a:latin typeface="Georgia"/>
                <a:cs typeface="Georgia"/>
              </a:rPr>
              <a:t>environment monitoring </a:t>
            </a:r>
            <a:r>
              <a:rPr sz="1100" spc="15" dirty="0">
                <a:latin typeface="Georgia"/>
                <a:cs typeface="Georgia"/>
              </a:rPr>
              <a:t>commands </a:t>
            </a:r>
            <a:r>
              <a:rPr sz="1100" spc="10" dirty="0">
                <a:latin typeface="Georgia"/>
                <a:cs typeface="Georgia"/>
              </a:rPr>
              <a:t>such as</a:t>
            </a:r>
            <a:r>
              <a:rPr sz="1100" spc="-25" dirty="0">
                <a:latin typeface="Georgia"/>
                <a:cs typeface="Georgia"/>
              </a:rPr>
              <a:t> </a:t>
            </a:r>
            <a:r>
              <a:rPr sz="1100" spc="20" dirty="0">
                <a:latin typeface="Georgia"/>
                <a:cs typeface="Georgia"/>
              </a:rPr>
              <a:t>SHOW</a:t>
            </a:r>
            <a:endParaRPr sz="1100" dirty="0">
              <a:latin typeface="Georgia"/>
              <a:cs typeface="Georgia"/>
            </a:endParaRPr>
          </a:p>
          <a:p>
            <a:pPr marL="393700" indent="-153035">
              <a:lnSpc>
                <a:spcPct val="100000"/>
              </a:lnSpc>
              <a:spcBef>
                <a:spcPts val="330"/>
              </a:spcBef>
              <a:buAutoNum type="arabicPeriod" startAt="4"/>
              <a:tabLst>
                <a:tab pos="394335" algn="l"/>
              </a:tabLst>
            </a:pPr>
            <a:r>
              <a:rPr sz="1100" spc="15" dirty="0">
                <a:latin typeface="Georgia"/>
                <a:cs typeface="Georgia"/>
              </a:rPr>
              <a:t>Comments</a:t>
            </a:r>
            <a:endParaRPr sz="1100" dirty="0">
              <a:latin typeface="Georgia"/>
              <a:cs typeface="Georgia"/>
            </a:endParaRPr>
          </a:p>
          <a:p>
            <a:pPr marL="393700" indent="-153035">
              <a:lnSpc>
                <a:spcPct val="100000"/>
              </a:lnSpc>
              <a:spcBef>
                <a:spcPts val="330"/>
              </a:spcBef>
              <a:buAutoNum type="arabicPeriod" startAt="4"/>
              <a:tabLst>
                <a:tab pos="394335" algn="l"/>
              </a:tabLst>
            </a:pPr>
            <a:r>
              <a:rPr sz="1100" spc="10" dirty="0">
                <a:latin typeface="Georgia"/>
                <a:cs typeface="Georgia"/>
              </a:rPr>
              <a:t>External </a:t>
            </a:r>
            <a:r>
              <a:rPr sz="1100" spc="15" dirty="0">
                <a:latin typeface="Georgia"/>
                <a:cs typeface="Georgia"/>
              </a:rPr>
              <a:t>commands </a:t>
            </a:r>
            <a:r>
              <a:rPr sz="1100" spc="10" dirty="0">
                <a:latin typeface="Georgia"/>
                <a:cs typeface="Georgia"/>
              </a:rPr>
              <a:t>prefixed by the </a:t>
            </a:r>
            <a:r>
              <a:rPr sz="1100" spc="5" dirty="0">
                <a:latin typeface="Georgia"/>
                <a:cs typeface="Georgia"/>
              </a:rPr>
              <a:t>!</a:t>
            </a:r>
            <a:r>
              <a:rPr sz="1100" spc="-30" dirty="0">
                <a:latin typeface="Georgia"/>
                <a:cs typeface="Georgia"/>
              </a:rPr>
              <a:t> </a:t>
            </a:r>
            <a:r>
              <a:rPr sz="1100" spc="10" dirty="0">
                <a:latin typeface="Georgia"/>
                <a:cs typeface="Georgia"/>
              </a:rPr>
              <a:t>char</a:t>
            </a:r>
            <a:endParaRPr sz="1100" dirty="0">
              <a:latin typeface="Georgia"/>
              <a:cs typeface="Georgi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235231" y="4230792"/>
            <a:ext cx="4768850" cy="80772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1250" spc="10" dirty="0">
                <a:latin typeface="Georgia"/>
                <a:cs typeface="Georgia"/>
              </a:rPr>
              <a:t>Scripts can include </a:t>
            </a:r>
            <a:r>
              <a:rPr sz="1250" spc="5" dirty="0">
                <a:latin typeface="Georgia"/>
                <a:cs typeface="Georgia"/>
              </a:rPr>
              <a:t>all </a:t>
            </a:r>
            <a:r>
              <a:rPr sz="1250" spc="10" dirty="0">
                <a:latin typeface="Georgia"/>
                <a:cs typeface="Georgia"/>
              </a:rPr>
              <a:t>of these</a:t>
            </a:r>
            <a:r>
              <a:rPr sz="1250" spc="-15" dirty="0">
                <a:latin typeface="Georgia"/>
                <a:cs typeface="Georgia"/>
              </a:rPr>
              <a:t> </a:t>
            </a:r>
            <a:r>
              <a:rPr sz="1250" spc="10" dirty="0">
                <a:latin typeface="Georgia"/>
                <a:cs typeface="Georgia"/>
              </a:rPr>
              <a:t>components.</a:t>
            </a:r>
            <a:endParaRPr sz="1250">
              <a:latin typeface="Georgia"/>
              <a:cs typeface="Georgia"/>
            </a:endParaRPr>
          </a:p>
          <a:p>
            <a:pPr marL="12700" marR="5080">
              <a:lnSpc>
                <a:spcPct val="120100"/>
              </a:lnSpc>
              <a:spcBef>
                <a:spcPts val="375"/>
              </a:spcBef>
              <a:tabLst>
                <a:tab pos="392430" algn="l"/>
                <a:tab pos="1034415" algn="l"/>
                <a:tab pos="2117090" algn="l"/>
                <a:tab pos="2435860" algn="l"/>
                <a:tab pos="2839720" algn="l"/>
                <a:tab pos="3984625" algn="l"/>
              </a:tabLst>
            </a:pPr>
            <a:r>
              <a:rPr sz="1250" spc="15" dirty="0">
                <a:latin typeface="Georgia"/>
                <a:cs typeface="Georgia"/>
              </a:rPr>
              <a:t>An	</a:t>
            </a:r>
            <a:r>
              <a:rPr sz="1250" spc="10" dirty="0">
                <a:latin typeface="Georgia"/>
                <a:cs typeface="Georgia"/>
              </a:rPr>
              <a:t>Oracle	programmer	in	the	appropriately	configured  environment can launch SQL*Plus, for example, by</a:t>
            </a:r>
            <a:r>
              <a:rPr sz="1250" spc="-5" dirty="0">
                <a:latin typeface="Georgia"/>
                <a:cs typeface="Georgia"/>
              </a:rPr>
              <a:t> </a:t>
            </a:r>
            <a:r>
              <a:rPr sz="1250" spc="10" dirty="0">
                <a:latin typeface="Georgia"/>
                <a:cs typeface="Georgia"/>
              </a:rPr>
              <a:t>entering:</a:t>
            </a:r>
            <a:endParaRPr sz="1250">
              <a:latin typeface="Georgia"/>
              <a:cs typeface="Georgi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153381" y="4589323"/>
            <a:ext cx="637540" cy="2203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250" spc="10" dirty="0">
                <a:latin typeface="Georgia"/>
                <a:cs typeface="Georgia"/>
              </a:rPr>
              <a:t>software</a:t>
            </a:r>
            <a:endParaRPr sz="1250">
              <a:latin typeface="Georgia"/>
              <a:cs typeface="Georgi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295608" y="5294944"/>
            <a:ext cx="5473700" cy="1746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90830">
              <a:lnSpc>
                <a:spcPct val="100000"/>
              </a:lnSpc>
              <a:spcBef>
                <a:spcPts val="125"/>
              </a:spcBef>
            </a:pPr>
            <a:r>
              <a:rPr sz="950" spc="5" dirty="0">
                <a:latin typeface="Arial"/>
                <a:cs typeface="Arial"/>
              </a:rPr>
              <a:t>$ </a:t>
            </a:r>
            <a:r>
              <a:rPr sz="950" spc="110" dirty="0">
                <a:latin typeface="Arial"/>
                <a:cs typeface="Arial"/>
              </a:rPr>
              <a:t>sqlplus</a:t>
            </a:r>
            <a:r>
              <a:rPr sz="950" spc="260" dirty="0">
                <a:latin typeface="Arial"/>
                <a:cs typeface="Arial"/>
              </a:rPr>
              <a:t> </a:t>
            </a:r>
            <a:r>
              <a:rPr sz="950" spc="160" dirty="0">
                <a:latin typeface="Arial"/>
                <a:cs typeface="Arial"/>
              </a:rPr>
              <a:t>scott/tiger</a:t>
            </a:r>
            <a:endParaRPr sz="95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235231" y="5918560"/>
            <a:ext cx="5554345" cy="9334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25099"/>
              </a:lnSpc>
              <a:spcBef>
                <a:spcPts val="95"/>
              </a:spcBef>
              <a:tabLst>
                <a:tab pos="1857375" algn="l"/>
                <a:tab pos="2388235" algn="l"/>
                <a:tab pos="3856354" algn="l"/>
              </a:tabLst>
            </a:pPr>
            <a:r>
              <a:rPr sz="1250" spc="10" dirty="0">
                <a:latin typeface="Georgia"/>
                <a:cs typeface="Georgia"/>
              </a:rPr>
              <a:t>where   the</a:t>
            </a:r>
            <a:r>
              <a:rPr sz="1250" spc="225" dirty="0">
                <a:latin typeface="Georgia"/>
                <a:cs typeface="Georgia"/>
              </a:rPr>
              <a:t> </a:t>
            </a:r>
            <a:r>
              <a:rPr sz="1250" spc="10" dirty="0">
                <a:latin typeface="Georgia"/>
                <a:cs typeface="Georgia"/>
              </a:rPr>
              <a:t>Oracle </a:t>
            </a:r>
            <a:r>
              <a:rPr sz="1250" spc="120" dirty="0">
                <a:latin typeface="Georgia"/>
                <a:cs typeface="Georgia"/>
              </a:rPr>
              <a:t> </a:t>
            </a:r>
            <a:r>
              <a:rPr sz="1250" spc="10" dirty="0">
                <a:latin typeface="Georgia"/>
                <a:cs typeface="Georgia"/>
              </a:rPr>
              <a:t>user	</a:t>
            </a:r>
            <a:r>
              <a:rPr sz="1150" spc="145" dirty="0">
                <a:latin typeface="Arial"/>
                <a:cs typeface="Arial"/>
              </a:rPr>
              <a:t>scott	</a:t>
            </a:r>
            <a:r>
              <a:rPr sz="1250" spc="10" dirty="0">
                <a:latin typeface="Georgia"/>
                <a:cs typeface="Georgia"/>
              </a:rPr>
              <a:t>has </a:t>
            </a:r>
            <a:r>
              <a:rPr sz="1250" spc="120" dirty="0">
                <a:latin typeface="Georgia"/>
                <a:cs typeface="Georgia"/>
              </a:rPr>
              <a:t> </a:t>
            </a:r>
            <a:r>
              <a:rPr sz="1250" spc="10" dirty="0">
                <a:latin typeface="Georgia"/>
                <a:cs typeface="Georgia"/>
              </a:rPr>
              <a:t>the </a:t>
            </a:r>
            <a:r>
              <a:rPr sz="1250" spc="120" dirty="0">
                <a:latin typeface="Georgia"/>
                <a:cs typeface="Georgia"/>
              </a:rPr>
              <a:t> </a:t>
            </a:r>
            <a:r>
              <a:rPr sz="1250" spc="10" dirty="0">
                <a:latin typeface="Georgia"/>
                <a:cs typeface="Georgia"/>
              </a:rPr>
              <a:t>password	</a:t>
            </a:r>
            <a:r>
              <a:rPr sz="1150" spc="180" dirty="0">
                <a:latin typeface="Arial"/>
                <a:cs typeface="Arial"/>
              </a:rPr>
              <a:t>tiger </a:t>
            </a:r>
            <a:r>
              <a:rPr sz="1250" spc="5" dirty="0">
                <a:latin typeface="Georgia"/>
                <a:cs typeface="Georgia"/>
              </a:rPr>
              <a:t>. </a:t>
            </a:r>
            <a:r>
              <a:rPr sz="1250" spc="10" dirty="0">
                <a:latin typeface="Georgia"/>
                <a:cs typeface="Georgia"/>
              </a:rPr>
              <a:t>SQL*Plus</a:t>
            </a:r>
            <a:r>
              <a:rPr sz="1250" spc="285" dirty="0">
                <a:latin typeface="Georgia"/>
                <a:cs typeface="Georgia"/>
              </a:rPr>
              <a:t> </a:t>
            </a:r>
            <a:r>
              <a:rPr sz="1250" spc="10" dirty="0">
                <a:latin typeface="Georgia"/>
                <a:cs typeface="Georgia"/>
              </a:rPr>
              <a:t>then  presents a prompt with the default form</a:t>
            </a:r>
            <a:r>
              <a:rPr sz="1250" spc="-30" dirty="0">
                <a:latin typeface="Georgia"/>
                <a:cs typeface="Georgia"/>
              </a:rPr>
              <a:t> </a:t>
            </a:r>
            <a:r>
              <a:rPr sz="1250" spc="10" dirty="0">
                <a:latin typeface="Georgia"/>
                <a:cs typeface="Georgia"/>
              </a:rPr>
              <a:t>of:</a:t>
            </a:r>
            <a:endParaRPr sz="125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950">
              <a:latin typeface="Georgia"/>
              <a:cs typeface="Georgia"/>
            </a:endParaRPr>
          </a:p>
          <a:p>
            <a:pPr marL="351155">
              <a:lnSpc>
                <a:spcPct val="100000"/>
              </a:lnSpc>
            </a:pPr>
            <a:r>
              <a:rPr sz="950" spc="-80" dirty="0">
                <a:latin typeface="Arial"/>
                <a:cs typeface="Arial"/>
              </a:rPr>
              <a:t>SQL&gt;</a:t>
            </a:r>
            <a:endParaRPr sz="95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235231" y="7310731"/>
            <a:ext cx="5548630" cy="16008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20100"/>
              </a:lnSpc>
              <a:spcBef>
                <a:spcPts val="95"/>
              </a:spcBef>
            </a:pPr>
            <a:r>
              <a:rPr sz="1250" spc="10" dirty="0">
                <a:latin typeface="Georgia"/>
                <a:cs typeface="Georgia"/>
              </a:rPr>
              <a:t>Interactive use can then start by entering a </a:t>
            </a:r>
            <a:r>
              <a:rPr sz="1250" spc="15" dirty="0">
                <a:latin typeface="Georgia"/>
                <a:cs typeface="Georgia"/>
              </a:rPr>
              <a:t>SQL </a:t>
            </a:r>
            <a:r>
              <a:rPr sz="1250" spc="10" dirty="0">
                <a:latin typeface="Georgia"/>
                <a:cs typeface="Georgia"/>
              </a:rPr>
              <a:t>statement (terminated by a  semicolon), a </a:t>
            </a:r>
            <a:r>
              <a:rPr sz="1250" spc="15" dirty="0">
                <a:latin typeface="Georgia"/>
                <a:cs typeface="Georgia"/>
              </a:rPr>
              <a:t>PL/SQL </a:t>
            </a:r>
            <a:r>
              <a:rPr sz="1250" spc="10" dirty="0">
                <a:latin typeface="Georgia"/>
                <a:cs typeface="Georgia"/>
              </a:rPr>
              <a:t>block, or another </a:t>
            </a:r>
            <a:r>
              <a:rPr sz="1250" spc="15" dirty="0">
                <a:latin typeface="Georgia"/>
                <a:cs typeface="Georgia"/>
              </a:rPr>
              <a:t>command. </a:t>
            </a:r>
            <a:r>
              <a:rPr sz="1250" spc="10" dirty="0">
                <a:latin typeface="Georgia"/>
                <a:cs typeface="Georgia"/>
              </a:rPr>
              <a:t>For</a:t>
            </a:r>
            <a:r>
              <a:rPr sz="1250" spc="-40" dirty="0">
                <a:latin typeface="Georgia"/>
                <a:cs typeface="Georgia"/>
              </a:rPr>
              <a:t> </a:t>
            </a:r>
            <a:r>
              <a:rPr sz="1250" spc="10" dirty="0">
                <a:latin typeface="Georgia"/>
                <a:cs typeface="Georgia"/>
              </a:rPr>
              <a:t>example:</a:t>
            </a:r>
            <a:endParaRPr sz="1250">
              <a:latin typeface="Georgia"/>
              <a:cs typeface="Georgia"/>
            </a:endParaRPr>
          </a:p>
          <a:p>
            <a:pPr marL="351155" marR="1985645">
              <a:lnSpc>
                <a:spcPct val="237100"/>
              </a:lnSpc>
              <a:spcBef>
                <a:spcPts val="690"/>
              </a:spcBef>
            </a:pPr>
            <a:r>
              <a:rPr sz="950" spc="-80" dirty="0">
                <a:latin typeface="Arial"/>
                <a:cs typeface="Arial"/>
              </a:rPr>
              <a:t>SQL&gt; </a:t>
            </a:r>
            <a:r>
              <a:rPr sz="950" spc="120" dirty="0">
                <a:latin typeface="Arial"/>
                <a:cs typeface="Arial"/>
              </a:rPr>
              <a:t>select </a:t>
            </a:r>
            <a:r>
              <a:rPr sz="950" spc="145" dirty="0">
                <a:latin typeface="Arial"/>
                <a:cs typeface="Arial"/>
              </a:rPr>
              <a:t>'Hello </a:t>
            </a:r>
            <a:r>
              <a:rPr sz="950" spc="125" dirty="0">
                <a:latin typeface="Arial"/>
                <a:cs typeface="Arial"/>
              </a:rPr>
              <a:t>world' </a:t>
            </a:r>
            <a:r>
              <a:rPr sz="950" spc="35" dirty="0">
                <a:latin typeface="Arial"/>
                <a:cs typeface="Arial"/>
              </a:rPr>
              <a:t>as </a:t>
            </a:r>
            <a:r>
              <a:rPr sz="950" spc="20" dirty="0">
                <a:latin typeface="Arial"/>
                <a:cs typeface="Arial"/>
              </a:rPr>
              <a:t>example </a:t>
            </a:r>
            <a:r>
              <a:rPr sz="950" spc="60" dirty="0">
                <a:latin typeface="Arial"/>
                <a:cs typeface="Arial"/>
              </a:rPr>
              <a:t>from </a:t>
            </a:r>
            <a:r>
              <a:rPr sz="950" spc="120" dirty="0">
                <a:latin typeface="Arial"/>
                <a:cs typeface="Arial"/>
              </a:rPr>
              <a:t>dual;  </a:t>
            </a:r>
            <a:r>
              <a:rPr sz="950" spc="-105" dirty="0">
                <a:latin typeface="Arial"/>
                <a:cs typeface="Arial"/>
              </a:rPr>
              <a:t>EXAMPLE</a:t>
            </a:r>
            <a:endParaRPr sz="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350">
              <a:latin typeface="Arial"/>
              <a:cs typeface="Arial"/>
            </a:endParaRPr>
          </a:p>
          <a:p>
            <a:pPr marL="351155">
              <a:lnSpc>
                <a:spcPct val="100000"/>
              </a:lnSpc>
            </a:pPr>
            <a:r>
              <a:rPr sz="950" spc="100" dirty="0">
                <a:latin typeface="Arial"/>
                <a:cs typeface="Arial"/>
              </a:rPr>
              <a:t>Hello</a:t>
            </a:r>
            <a:r>
              <a:rPr sz="950" spc="265" dirty="0">
                <a:latin typeface="Arial"/>
                <a:cs typeface="Arial"/>
              </a:rPr>
              <a:t> </a:t>
            </a:r>
            <a:r>
              <a:rPr sz="950" spc="80" dirty="0">
                <a:latin typeface="Arial"/>
                <a:cs typeface="Arial"/>
              </a:rPr>
              <a:t>world</a:t>
            </a:r>
            <a:endParaRPr sz="95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235231" y="9414243"/>
            <a:ext cx="3936365" cy="82105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250" spc="10" dirty="0">
                <a:latin typeface="Comic Sans MS"/>
                <a:cs typeface="Comic Sans MS"/>
              </a:rPr>
              <a:t>©Privacy</a:t>
            </a:r>
            <a:endParaRPr sz="1250">
              <a:latin typeface="Comic Sans MS"/>
              <a:cs typeface="Comic Sans MS"/>
            </a:endParaRPr>
          </a:p>
          <a:p>
            <a:pPr marL="12700" marR="5080">
              <a:lnSpc>
                <a:spcPct val="145200"/>
              </a:lnSpc>
              <a:spcBef>
                <a:spcPts val="375"/>
              </a:spcBef>
            </a:pPr>
            <a:r>
              <a:rPr sz="1250" spc="10" dirty="0">
                <a:latin typeface="Georgia"/>
                <a:cs typeface="Georgia"/>
              </a:rPr>
              <a:t>Contact information: </a:t>
            </a:r>
            <a:r>
              <a:rPr sz="1250" spc="10" dirty="0">
                <a:latin typeface="Georgia"/>
                <a:cs typeface="Georgia"/>
                <a:hlinkClick r:id="rId2"/>
              </a:rPr>
              <a:t>atnyla (http://www.atnyla.com)</a:t>
            </a:r>
            <a:r>
              <a:rPr sz="1250" spc="10" dirty="0">
                <a:latin typeface="Georgia"/>
                <a:cs typeface="Georgia"/>
              </a:rPr>
              <a:t>.  By: </a:t>
            </a:r>
            <a:r>
              <a:rPr sz="1250" spc="15" dirty="0">
                <a:latin typeface="Georgia"/>
                <a:cs typeface="Georgia"/>
                <a:hlinkClick r:id="rId3"/>
              </a:rPr>
              <a:t>Rumman </a:t>
            </a:r>
            <a:r>
              <a:rPr sz="1250" spc="10" dirty="0">
                <a:latin typeface="Georgia"/>
                <a:cs typeface="Georgia"/>
                <a:hlinkClick r:id="rId3"/>
              </a:rPr>
              <a:t>Ansari</a:t>
            </a:r>
            <a:r>
              <a:rPr sz="1250" dirty="0">
                <a:latin typeface="Georgia"/>
                <a:cs typeface="Georgia"/>
                <a:hlinkClick r:id="rId3"/>
              </a:rPr>
              <a:t> </a:t>
            </a:r>
            <a:r>
              <a:rPr sz="1250" spc="10" dirty="0">
                <a:latin typeface="Georgia"/>
                <a:cs typeface="Georgia"/>
                <a:hlinkClick r:id="rId3"/>
              </a:rPr>
              <a:t>(http://www.atnyla.com/tuition)</a:t>
            </a:r>
            <a:r>
              <a:rPr sz="1250" spc="10" dirty="0">
                <a:latin typeface="Georgia"/>
                <a:cs typeface="Georgia"/>
              </a:rPr>
              <a:t>.</a:t>
            </a:r>
            <a:endParaRPr sz="125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</TotalTime>
  <Words>6722</Words>
  <Application>Microsoft Office PowerPoint</Application>
  <PresentationFormat>Custom</PresentationFormat>
  <Paragraphs>920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0" baseType="lpstr">
      <vt:lpstr>Arial</vt:lpstr>
      <vt:lpstr>Calibri</vt:lpstr>
      <vt:lpstr>Comic Sans MS</vt:lpstr>
      <vt:lpstr>EB Garamond 08</vt:lpstr>
      <vt:lpstr>Georgia</vt:lpstr>
      <vt:lpstr>Times New Roman</vt:lpstr>
      <vt:lpstr>Trebuchet MS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Computer Science</cp:lastModifiedBy>
  <cp:revision>1</cp:revision>
  <dcterms:created xsi:type="dcterms:W3CDTF">2023-05-23T04:45:57Z</dcterms:created>
  <dcterms:modified xsi:type="dcterms:W3CDTF">2023-05-23T05:02:00Z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2023-05-23T00:00:00Z</vt:filetime>
  </property>
</Properties>
</file>