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13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7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5D58-8DF6-40F9-952A-9A7430AD218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958A-F029-4810-ACE0-C5211362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B99C5C1-A9A0-9F3D-6C46-D033D2E34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" t="6058" r="2540" b="3545"/>
          <a:stretch/>
        </p:blipFill>
        <p:spPr>
          <a:xfrm>
            <a:off x="120253" y="26686846"/>
            <a:ext cx="15437959" cy="7250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5C70B5-7BA4-D5C0-DDD7-C3676BCC6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9" y="10784594"/>
            <a:ext cx="32793890" cy="329288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3405A6-AF0E-831F-DD32-0259BF225344}"/>
              </a:ext>
            </a:extLst>
          </p:cNvPr>
          <p:cNvSpPr/>
          <p:nvPr/>
        </p:nvSpPr>
        <p:spPr>
          <a:xfrm>
            <a:off x="385093" y="508080"/>
            <a:ext cx="42976800" cy="429768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55104-3B16-99B8-F7A4-E0C4ACBC5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12132" r="11605" b="11937"/>
          <a:stretch/>
        </p:blipFill>
        <p:spPr>
          <a:xfrm>
            <a:off x="40433937" y="2419443"/>
            <a:ext cx="2265109" cy="2240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5BCD8-DEA5-9209-84F6-368E0977A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816" y="736680"/>
            <a:ext cx="42921077" cy="168276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7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 Assessment of Annual Load Estimation Methods in Small Watersheds for Cross Site Comparisons</a:t>
            </a:r>
            <a:endParaRPr lang="en-US" sz="2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6284E-C4D5-92F5-79E3-470601763294}"/>
              </a:ext>
            </a:extLst>
          </p:cNvPr>
          <p:cNvSpPr txBox="1"/>
          <p:nvPr/>
        </p:nvSpPr>
        <p:spPr>
          <a:xfrm>
            <a:off x="3837329" y="2419443"/>
            <a:ext cx="36374293" cy="287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Nicholas J Gubbins</a:t>
            </a:r>
            <a:r>
              <a:rPr lang="en-US" sz="5400" b="1" i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5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Weston M Slaughter</a:t>
            </a:r>
            <a:r>
              <a:rPr lang="en-US" sz="5400" i="1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5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Michael J.</a:t>
            </a:r>
            <a:r>
              <a:rPr lang="en-US" sz="5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Vlah</a:t>
            </a:r>
            <a:r>
              <a:rPr lang="en-US" sz="5400" i="1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5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Spencer Rhea</a:t>
            </a:r>
            <a:r>
              <a:rPr lang="en-US" sz="5400" i="1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5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Emily S Bernhardt</a:t>
            </a:r>
            <a:r>
              <a:rPr lang="en-US" sz="5400" i="1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5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Matthew RV Ross</a:t>
            </a:r>
            <a:r>
              <a:rPr lang="en-US" sz="5400" b="1" i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i="1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5400" i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Colorado State University, Fort Collins, CO; </a:t>
            </a:r>
            <a:r>
              <a:rPr lang="en-US" sz="5400" i="1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2</a:t>
            </a:r>
            <a:r>
              <a:rPr lang="en-US" sz="5400" i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Duke University, Durham, North Carolina</a:t>
            </a:r>
            <a:endParaRPr lang="en-US" sz="5400" i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13E11-2674-BA26-E81E-E705D3ED0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" y="2691990"/>
            <a:ext cx="5348156" cy="1782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968ED7-87AB-B17C-CC5C-F2B21D6DA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5" y="9472749"/>
            <a:ext cx="14961564" cy="138106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47F31C-F3C2-C5A5-7ED5-72A515D49A9B}"/>
              </a:ext>
            </a:extLst>
          </p:cNvPr>
          <p:cNvSpPr txBox="1"/>
          <p:nvPr/>
        </p:nvSpPr>
        <p:spPr>
          <a:xfrm>
            <a:off x="575380" y="38098790"/>
            <a:ext cx="14527706" cy="53860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/>
              <a:t>Funding and acknowledgments:</a:t>
            </a:r>
          </a:p>
          <a:p>
            <a:r>
              <a:rPr lang="en-US" sz="4400" dirty="0"/>
              <a:t>This work was funded by NSF Grant #1926420. Thanks to Hubbard Brook Experimental Forest for sensor data.</a:t>
            </a:r>
          </a:p>
          <a:p>
            <a:endParaRPr lang="en-US" sz="4400" b="1" dirty="0"/>
          </a:p>
          <a:p>
            <a:r>
              <a:rPr lang="en-US" sz="2800" b="1" dirty="0"/>
              <a:t>Works Cited:</a:t>
            </a:r>
          </a:p>
          <a:p>
            <a:r>
              <a:rPr lang="en-US" sz="2800" dirty="0"/>
              <a:t>Appling et al, 2015, “Reducing bias and quantifying uncertainty in watershed flux estimates: The R package </a:t>
            </a:r>
            <a:r>
              <a:rPr lang="en-US" sz="2800" dirty="0" err="1"/>
              <a:t>loadflex</a:t>
            </a:r>
            <a:r>
              <a:rPr lang="en-US" sz="2800" dirty="0"/>
              <a:t>”</a:t>
            </a:r>
          </a:p>
          <a:p>
            <a:r>
              <a:rPr lang="en-US" sz="2800" dirty="0" err="1"/>
              <a:t>Aulenbach</a:t>
            </a:r>
            <a:r>
              <a:rPr lang="en-US" sz="2800" dirty="0"/>
              <a:t> et al, 2016, ‘’Approaches to stream solute load estimation for solutes with varying dynamics from five diverse small watersheds”.</a:t>
            </a:r>
          </a:p>
          <a:p>
            <a:r>
              <a:rPr lang="en-US" sz="2800" dirty="0"/>
              <a:t>Nava et al, 2019, “</a:t>
            </a:r>
            <a:r>
              <a:rPr lang="en-US" sz="2800" b="0" i="0" dirty="0">
                <a:solidFill>
                  <a:srgbClr val="2E2E2E"/>
                </a:solidFill>
                <a:effectLst/>
              </a:rPr>
              <a:t>An R package for estimating river compound load using different methods”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2A1A53-127B-0BD7-A053-63AFA3B69D20}"/>
              </a:ext>
            </a:extLst>
          </p:cNvPr>
          <p:cNvCxnSpPr>
            <a:cxnSpLocks/>
          </p:cNvCxnSpPr>
          <p:nvPr/>
        </p:nvCxnSpPr>
        <p:spPr>
          <a:xfrm>
            <a:off x="15335685" y="4474709"/>
            <a:ext cx="0" cy="3890841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CD2EC6-DEF2-BD24-6D0C-897050E8C44A}"/>
              </a:ext>
            </a:extLst>
          </p:cNvPr>
          <p:cNvSpPr txBox="1"/>
          <p:nvPr/>
        </p:nvSpPr>
        <p:spPr>
          <a:xfrm>
            <a:off x="535083" y="23885466"/>
            <a:ext cx="145780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Solutes are sampled at varying intervals, </a:t>
            </a:r>
            <a:r>
              <a:rPr lang="en-US" sz="4400" dirty="0"/>
              <a:t>both within sites as technology advances and between sites as research questions and funding differ.</a:t>
            </a:r>
            <a:r>
              <a:rPr lang="en-US" sz="4400" b="1" dirty="0"/>
              <a:t> </a:t>
            </a:r>
            <a:r>
              <a:rPr lang="en-US" sz="4400" dirty="0"/>
              <a:t>How frequently we sample informs our C:Q knowledge for the solute at the site.</a:t>
            </a:r>
            <a:endParaRPr lang="en-US" sz="4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A380EA-57F5-562A-285F-8A7FA7365126}"/>
              </a:ext>
            </a:extLst>
          </p:cNvPr>
          <p:cNvSpPr txBox="1"/>
          <p:nvPr/>
        </p:nvSpPr>
        <p:spPr>
          <a:xfrm>
            <a:off x="515348" y="34222893"/>
            <a:ext cx="143796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To estimate total load, researchers must fill in gaps using one of a variety of methods.</a:t>
            </a:r>
            <a:r>
              <a:rPr lang="en-US" sz="4400" dirty="0"/>
              <a:t> All methods introduce error to load estimation. Selecting the most appropriate method is mostly dependent on the C:Q relationship of the solute and the autocorrelation of samples through time. </a:t>
            </a:r>
            <a:endParaRPr lang="en-US" sz="4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E8F035-9E1E-41B1-B5DC-830C89B76184}"/>
              </a:ext>
            </a:extLst>
          </p:cNvPr>
          <p:cNvSpPr txBox="1"/>
          <p:nvPr/>
        </p:nvSpPr>
        <p:spPr>
          <a:xfrm>
            <a:off x="15693766" y="11208184"/>
            <a:ext cx="99821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Load estimates are improved greatly with high frequency sampling, complete C:Q knowledge, and proper method selection. </a:t>
            </a:r>
            <a:r>
              <a:rPr lang="en-US" sz="4400" dirty="0"/>
              <a:t>Solutes with low variability can estimated accurately with sparse data, but dynamic solutes require constant monitoring or effective modeling to accurately estimate.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55511-018C-0D63-90AD-968F3C303D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3"/>
          <a:stretch/>
        </p:blipFill>
        <p:spPr>
          <a:xfrm>
            <a:off x="29907174" y="4454830"/>
            <a:ext cx="1332355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B3300-EA05-FEC2-E3AA-C1375F18E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681" y="4438675"/>
            <a:ext cx="14859000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CD9AB6-BCED-BFC7-60EF-6B326FB82446}"/>
              </a:ext>
            </a:extLst>
          </p:cNvPr>
          <p:cNvSpPr txBox="1"/>
          <p:nvPr/>
        </p:nvSpPr>
        <p:spPr>
          <a:xfrm>
            <a:off x="30610890" y="11627239"/>
            <a:ext cx="129300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To assess a load estimate’s quality, we need to assess: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Sampling frequency of underlying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Hydrologic regime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C:Q relationship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Completeness and stability of C:Q relationship</a:t>
            </a:r>
          </a:p>
          <a:p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32B5A7-BB07-87DA-E44A-F9F0004F2BB4}"/>
                  </a:ext>
                </a:extLst>
              </p:cNvPr>
              <p:cNvSpPr txBox="1"/>
              <p:nvPr/>
            </p:nvSpPr>
            <p:spPr>
              <a:xfrm>
                <a:off x="-7091999" y="4779509"/>
                <a:ext cx="28232100" cy="2358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7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7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7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32B5A7-BB07-87DA-E44A-F9F0004F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91999" y="4779509"/>
                <a:ext cx="28232100" cy="2358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1636B2F-536E-1343-EFB9-DB9EBFBC8E89}"/>
              </a:ext>
            </a:extLst>
          </p:cNvPr>
          <p:cNvSpPr txBox="1"/>
          <p:nvPr/>
        </p:nvSpPr>
        <p:spPr>
          <a:xfrm>
            <a:off x="440816" y="7194657"/>
            <a:ext cx="14763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Annual load is the amount of some solute of interest that moves past a point in a stream. </a:t>
            </a:r>
            <a:r>
              <a:rPr lang="en-US" sz="4400" dirty="0"/>
              <a:t>It is calculated from stream discharge and solute concentration data.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3345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1764</TotalTime>
  <Words>345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An Assessment of Annual Load Estimation Methods in Small Watersheds for Cross Site 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Assessment of Annual Load Estimation Methods in Small Watersheds for Cross Site Comparisons</dc:title>
  <dc:creator>Nick</dc:creator>
  <cp:lastModifiedBy>Nick</cp:lastModifiedBy>
  <cp:revision>10</cp:revision>
  <dcterms:created xsi:type="dcterms:W3CDTF">2023-06-12T16:19:18Z</dcterms:created>
  <dcterms:modified xsi:type="dcterms:W3CDTF">2023-06-14T00:26:46Z</dcterms:modified>
</cp:coreProperties>
</file>