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438912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06A"/>
    <a:srgbClr val="7B96B6"/>
    <a:srgbClr val="4A6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-222" y="-5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7183123"/>
            <a:ext cx="37307520" cy="1528064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3053043"/>
            <a:ext cx="32918400" cy="10596877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7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336800"/>
            <a:ext cx="946404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336800"/>
            <a:ext cx="2784348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6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0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942333"/>
            <a:ext cx="37856160" cy="1825751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9372573"/>
            <a:ext cx="37856160" cy="96011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5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336810"/>
            <a:ext cx="3785616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10759443"/>
            <a:ext cx="18568032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6032480"/>
            <a:ext cx="18568032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10759443"/>
            <a:ext cx="18659477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6032480"/>
            <a:ext cx="18659477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8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5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6319530"/>
            <a:ext cx="22219920" cy="311912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4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6319530"/>
            <a:ext cx="22219920" cy="311912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336810"/>
            <a:ext cx="3785616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1684000"/>
            <a:ext cx="3785616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40680650"/>
            <a:ext cx="148132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9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F5C70B5-7BA4-D5C0-DDD7-C3676BCC6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965" y="13608383"/>
            <a:ext cx="29849871" cy="299727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99C5C1-A9A0-9F3D-6C46-D033D2E34D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" t="6915" r="2540" b="3545"/>
          <a:stretch/>
        </p:blipFill>
        <p:spPr>
          <a:xfrm>
            <a:off x="546770" y="28958752"/>
            <a:ext cx="14441041" cy="6843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B5BCD8-DEA5-9209-84F6-368E0977A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43891200" cy="4300995"/>
          </a:xfrm>
          <a:solidFill>
            <a:srgbClr val="3A506A"/>
          </a:solidFill>
        </p:spPr>
        <p:txBody>
          <a:bodyPr anchor="t" anchorCtr="0">
            <a:normAutofit/>
          </a:bodyPr>
          <a:lstStyle/>
          <a:p>
            <a:pPr defTabSz="457200">
              <a:lnSpc>
                <a:spcPct val="115000"/>
              </a:lnSpc>
              <a:spcBef>
                <a:spcPts val="0"/>
              </a:spcBef>
              <a:defRPr/>
            </a:pPr>
            <a:br>
              <a:rPr lang="en-US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7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 Assessment of Annual Load Estimation Methods in Small Watersheds for Cross Site Comparisons</a:t>
            </a:r>
            <a:br>
              <a:rPr lang="en-US" sz="7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Nicholas J Gubbins</a:t>
            </a:r>
            <a:r>
              <a:rPr kumimoji="0" lang="en-US" sz="5400" b="1" i="1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1</a:t>
            </a:r>
            <a:r>
              <a:rPr kumimoji="0" lang="en-US" sz="540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, Weston M Slaughter</a:t>
            </a:r>
            <a:r>
              <a:rPr kumimoji="0" lang="en-US" sz="5400" i="1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2</a:t>
            </a:r>
            <a:r>
              <a:rPr kumimoji="0" lang="en-US" sz="540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, Michael J.</a:t>
            </a:r>
            <a:r>
              <a:rPr kumimoji="0" lang="en-US" sz="5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r>
              <a:rPr kumimoji="0" lang="en-US" sz="540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Vlah</a:t>
            </a:r>
            <a:r>
              <a:rPr kumimoji="0" lang="en-US" sz="5400" i="1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2</a:t>
            </a:r>
            <a:r>
              <a:rPr kumimoji="0" lang="en-US" sz="540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, Spencer Rhea</a:t>
            </a:r>
            <a:r>
              <a:rPr kumimoji="0" lang="en-US" sz="5400" i="1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2</a:t>
            </a:r>
            <a:r>
              <a:rPr kumimoji="0" lang="en-US" sz="540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, Emily S Bernhardt</a:t>
            </a:r>
            <a:r>
              <a:rPr kumimoji="0" lang="en-US" sz="5400" i="1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2</a:t>
            </a:r>
            <a:r>
              <a:rPr kumimoji="0" lang="en-US" sz="540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, Matthew RV Ross</a:t>
            </a:r>
            <a:r>
              <a:rPr kumimoji="0" lang="en-US" sz="5400" b="1" i="1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1</a:t>
            </a:r>
            <a:br>
              <a:rPr kumimoji="0" lang="en-US" sz="5400" b="1" i="1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br>
            <a:r>
              <a:rPr lang="en-US" sz="5400" i="1" baseline="30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US" sz="5400" i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Colorado State University, Fort Collins, CO; </a:t>
            </a:r>
            <a:r>
              <a:rPr lang="en-US" sz="5400" i="1" baseline="30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2</a:t>
            </a:r>
            <a:r>
              <a:rPr lang="en-US" sz="5400" i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Duke University, Durham, North Carolina</a:t>
            </a:r>
            <a:endParaRPr lang="en-US" sz="216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B55104-3B16-99B8-F7A4-E0C4ACBC55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12132" r="11605" b="11937"/>
          <a:stretch/>
        </p:blipFill>
        <p:spPr>
          <a:xfrm>
            <a:off x="40879166" y="1851711"/>
            <a:ext cx="2113936" cy="2090940"/>
          </a:xfrm>
          <a:prstGeom prst="ellipse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13E11-2674-BA26-E81E-E705D3ED0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6" y="2089480"/>
            <a:ext cx="7327422" cy="20909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47F31C-F3C2-C5A5-7ED5-72A515D49A9B}"/>
              </a:ext>
            </a:extLst>
          </p:cNvPr>
          <p:cNvSpPr txBox="1"/>
          <p:nvPr/>
        </p:nvSpPr>
        <p:spPr>
          <a:xfrm>
            <a:off x="662684" y="36130262"/>
            <a:ext cx="14448979" cy="6829506"/>
          </a:xfrm>
          <a:prstGeom prst="rect">
            <a:avLst/>
          </a:prstGeom>
          <a:solidFill>
            <a:srgbClr val="7B96B6">
              <a:alpha val="36000"/>
            </a:srgb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/>
              <a:t>Funding and Acknowledgments</a:t>
            </a:r>
          </a:p>
          <a:p>
            <a:r>
              <a:rPr lang="en-US" sz="4000" dirty="0"/>
              <a:t>This work was funded by NSF Grant #1926420. Thanks to Hubbard Brook Experimental Forest for sensor data.</a:t>
            </a:r>
          </a:p>
          <a:p>
            <a:endParaRPr lang="en-US" sz="4400" b="1" dirty="0"/>
          </a:p>
          <a:p>
            <a:r>
              <a:rPr lang="en-US" sz="4400" b="1" dirty="0"/>
              <a:t>Works Cited</a:t>
            </a:r>
          </a:p>
          <a:p>
            <a:r>
              <a:rPr lang="en-US" sz="3600" dirty="0"/>
              <a:t>Appling et al, 2015, “Reducing bias and quantifying uncertainty in watershed flux estimates: The R package </a:t>
            </a:r>
            <a:r>
              <a:rPr lang="en-US" sz="3600" dirty="0" err="1"/>
              <a:t>loadflex</a:t>
            </a:r>
            <a:r>
              <a:rPr lang="en-US" sz="3600" dirty="0"/>
              <a:t>”</a:t>
            </a:r>
          </a:p>
          <a:p>
            <a:r>
              <a:rPr lang="en-US" sz="3600" dirty="0" err="1"/>
              <a:t>Aulenbach</a:t>
            </a:r>
            <a:r>
              <a:rPr lang="en-US" sz="3600" dirty="0"/>
              <a:t> et al, 2016, ‘’Approaches to stream solute load estimation for solutes with varying dynamics from five diverse small watersheds”.</a:t>
            </a:r>
          </a:p>
          <a:p>
            <a:r>
              <a:rPr lang="en-US" sz="3600" dirty="0"/>
              <a:t>Nava et al, 2019, “</a:t>
            </a:r>
            <a:r>
              <a:rPr lang="en-US" sz="3600" b="0" i="0" dirty="0">
                <a:solidFill>
                  <a:srgbClr val="2E2E2E"/>
                </a:solidFill>
                <a:effectLst/>
              </a:rPr>
              <a:t>An R package for estimating river compound load using different methods”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2A1A53-127B-0BD7-A053-63AFA3B69D20}"/>
              </a:ext>
            </a:extLst>
          </p:cNvPr>
          <p:cNvCxnSpPr>
            <a:cxnSpLocks/>
          </p:cNvCxnSpPr>
          <p:nvPr/>
        </p:nvCxnSpPr>
        <p:spPr>
          <a:xfrm>
            <a:off x="15304167" y="4279533"/>
            <a:ext cx="191713" cy="39301599"/>
          </a:xfrm>
          <a:prstGeom prst="line">
            <a:avLst/>
          </a:prstGeom>
          <a:ln w="63500">
            <a:solidFill>
              <a:srgbClr val="7B96B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BE8F035-9E1E-41B1-B5DC-830C89B76184}"/>
              </a:ext>
            </a:extLst>
          </p:cNvPr>
          <p:cNvSpPr txBox="1"/>
          <p:nvPr/>
        </p:nvSpPr>
        <p:spPr>
          <a:xfrm>
            <a:off x="15624014" y="4381899"/>
            <a:ext cx="2781482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A506A"/>
                </a:solidFill>
              </a:rPr>
              <a:t>Load estimates are greatly improved with high frequency sampling, complete C:Q knowledge, and proper method selection. </a:t>
            </a:r>
            <a:r>
              <a:rPr lang="en-US" sz="4400" dirty="0"/>
              <a:t>Solutes with low variability can estimated accurately with sparse data, but dynamic solutes require more frequent monitoring or effective modeling to accurately estimate.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255511-018C-0D63-90AD-968F3C303D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33"/>
          <a:stretch/>
        </p:blipFill>
        <p:spPr>
          <a:xfrm>
            <a:off x="30145701" y="7057683"/>
            <a:ext cx="12991806" cy="6687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B3300-EA05-FEC2-E3AA-C1375F18E2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820" y="7057683"/>
            <a:ext cx="14640096" cy="67569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CD9AB6-BCED-BFC7-60EF-6B326FB82446}"/>
              </a:ext>
            </a:extLst>
          </p:cNvPr>
          <p:cNvSpPr txBox="1"/>
          <p:nvPr/>
        </p:nvSpPr>
        <p:spPr>
          <a:xfrm>
            <a:off x="15624014" y="14058999"/>
            <a:ext cx="1183257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A506A"/>
                </a:solidFill>
              </a:rPr>
              <a:t>To assess a load estimate’s quality, we need to assess: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Sampling frequency of underlying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Hydrologic regime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C:Q relationship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Completeness and stability of C:Q relationship</a:t>
            </a:r>
          </a:p>
          <a:p>
            <a:endParaRPr lang="en-US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636B2F-536E-1343-EFB9-DB9EBFBC8E89}"/>
                  </a:ext>
                </a:extLst>
              </p:cNvPr>
              <p:cNvSpPr txBox="1"/>
              <p:nvPr/>
            </p:nvSpPr>
            <p:spPr>
              <a:xfrm>
                <a:off x="488003" y="4381899"/>
                <a:ext cx="14863499" cy="2471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solidFill>
                      <a:srgbClr val="3A506A"/>
                    </a:solidFill>
                  </a:rPr>
                  <a:t>Annual load is the amount of some solute of interest that moves past a point in a stream. </a:t>
                </a:r>
                <a:r>
                  <a:rPr lang="en-US" sz="4400" dirty="0"/>
                  <a:t>It is calculated from discharge (</a:t>
                </a:r>
                <a:r>
                  <a:rPr lang="en-US" sz="4400" i="1" dirty="0"/>
                  <a:t>Q</a:t>
                </a:r>
                <a:r>
                  <a:rPr lang="en-US" sz="4400" dirty="0"/>
                  <a:t>) and solute concentration (</a:t>
                </a:r>
                <a:r>
                  <a:rPr lang="en-US" sz="4400" i="1" dirty="0"/>
                  <a:t>C</a:t>
                </a:r>
                <a:r>
                  <a:rPr lang="en-US" sz="4400" dirty="0"/>
                  <a:t>) data.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0" lang="en-US" sz="4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0" lang="en-US" sz="4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0" lang="en-US" sz="4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kumimoji="0" lang="en-US" sz="4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4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sz="4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0" lang="en-US" sz="4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4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sz="4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48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506A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Solutes are sampled at varying intervals</a:t>
                </a:r>
                <a:r>
                  <a:rPr kumimoji="0" lang="en-US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:r>
                  <a:rPr kumimoji="0" 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both within sites as technology advances and between sites as research questions and funding differ.</a:t>
                </a:r>
                <a:r>
                  <a:rPr kumimoji="0" 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How frequently we sample informs our C:Q knowledge for the solute at the site.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400" b="1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400" b="1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400" b="1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400" b="1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400" b="1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400" b="1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>
                  <a:defRPr/>
                </a:pPr>
                <a:endParaRPr lang="en-US" sz="4400" b="1" dirty="0"/>
              </a:p>
              <a:p>
                <a:pPr>
                  <a:defRPr/>
                </a:pPr>
                <a:endParaRPr lang="en-US" sz="4400" b="1" dirty="0"/>
              </a:p>
              <a:p>
                <a:pPr>
                  <a:defRPr/>
                </a:pPr>
                <a:endParaRPr lang="en-US" sz="4400" b="1" dirty="0"/>
              </a:p>
              <a:p>
                <a:pPr>
                  <a:defRPr/>
                </a:pPr>
                <a:endParaRPr lang="en-US" sz="4400" b="1" dirty="0"/>
              </a:p>
              <a:p>
                <a:pPr>
                  <a:defRPr/>
                </a:pPr>
                <a:endParaRPr lang="en-US" sz="4400" b="1" dirty="0"/>
              </a:p>
              <a:p>
                <a:pPr>
                  <a:defRPr/>
                </a:pPr>
                <a:endParaRPr lang="en-US" sz="4400" b="1" dirty="0"/>
              </a:p>
              <a:p>
                <a:pPr>
                  <a:defRPr/>
                </a:pPr>
                <a:r>
                  <a:rPr lang="en-US" sz="5400" b="1" dirty="0">
                    <a:solidFill>
                      <a:srgbClr val="3A506A"/>
                    </a:solidFill>
                  </a:rPr>
                  <a:t>To </a:t>
                </a:r>
                <a:r>
                  <a:rPr lang="en-US" sz="5400" b="1">
                    <a:solidFill>
                      <a:srgbClr val="3A506A"/>
                    </a:solidFill>
                  </a:rPr>
                  <a:t>estimate annual </a:t>
                </a:r>
                <a:r>
                  <a:rPr lang="en-US" sz="5400" b="1" dirty="0">
                    <a:solidFill>
                      <a:srgbClr val="3A506A"/>
                    </a:solidFill>
                  </a:rPr>
                  <a:t>load, researchers must fill in gaps using one of a variety of methods.</a:t>
                </a:r>
                <a:r>
                  <a:rPr lang="en-US" sz="5400" dirty="0">
                    <a:solidFill>
                      <a:srgbClr val="3A506A"/>
                    </a:solidFill>
                  </a:rPr>
                  <a:t> </a:t>
                </a:r>
                <a:r>
                  <a:rPr lang="en-US" sz="4400" dirty="0"/>
                  <a:t>All methods introduce error to load estimation. Selecting the most appropriate method is mostly dependent on the sampling frequency, C:Q relationship of the solute and the autocorrelation of samples through time. </a:t>
                </a:r>
                <a:endParaRPr lang="en-US" sz="44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636B2F-536E-1343-EFB9-DB9EBFBC8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03" y="4381899"/>
                <a:ext cx="14863499" cy="24716831"/>
              </a:xfrm>
              <a:prstGeom prst="rect">
                <a:avLst/>
              </a:prstGeom>
              <a:blipFill>
                <a:blip r:embed="rId8"/>
                <a:stretch>
                  <a:fillRect l="-2174" t="-691" r="-2461" b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FC5DA4E-3376-0F3C-8811-9A74A0C367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8" y="11249771"/>
            <a:ext cx="14197942" cy="12967701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33CCA60-2427-EB6D-C441-B7C44B61BEFB}"/>
              </a:ext>
            </a:extLst>
          </p:cNvPr>
          <p:cNvCxnSpPr>
            <a:cxnSpLocks/>
          </p:cNvCxnSpPr>
          <p:nvPr/>
        </p:nvCxnSpPr>
        <p:spPr>
          <a:xfrm flipH="1">
            <a:off x="15351502" y="13877949"/>
            <a:ext cx="28603606" cy="9693"/>
          </a:xfrm>
          <a:prstGeom prst="line">
            <a:avLst/>
          </a:prstGeom>
          <a:ln w="63500">
            <a:solidFill>
              <a:srgbClr val="7B96B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33E310-1DDF-AA6B-79DC-4179A37A7240}"/>
              </a:ext>
            </a:extLst>
          </p:cNvPr>
          <p:cNvSpPr txBox="1"/>
          <p:nvPr/>
        </p:nvSpPr>
        <p:spPr>
          <a:xfrm>
            <a:off x="30950096" y="7028286"/>
            <a:ext cx="81786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Weak/Complex C:Q Solute (Nitrate as 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ACB0-2EE9-65F8-1FF9-6F0239B8911A}"/>
              </a:ext>
            </a:extLst>
          </p:cNvPr>
          <p:cNvSpPr txBox="1"/>
          <p:nvPr/>
        </p:nvSpPr>
        <p:spPr>
          <a:xfrm>
            <a:off x="16241083" y="7026674"/>
            <a:ext cx="780001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Strong C:Q Solute (Calcium)</a:t>
            </a:r>
          </a:p>
        </p:txBody>
      </p:sp>
    </p:spTree>
    <p:extLst>
      <p:ext uri="{BB962C8B-B14F-4D97-AF65-F5344CB8AC3E}">
        <p14:creationId xmlns:p14="http://schemas.microsoft.com/office/powerpoint/2010/main" val="233847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1892</TotalTime>
  <Words>375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 An Assessment of Annual Load Estimation Methods in Small Watersheds for Cross Site Comparisons Nicholas J Gubbins1, Weston M Slaughter2, Michael J. Vlah2, Spencer Rhea2, Emily S Bernhardt2, Matthew RV Ross1 1Colorado State University, Fort Collins, CO;  2Duke University, Durham, North Carolina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Assessment of Annual Load Estimation Methods in Small Watersheds for Cross Site Comparisons</dc:title>
  <dc:creator>Nick</dc:creator>
  <cp:lastModifiedBy>Nick</cp:lastModifiedBy>
  <cp:revision>18</cp:revision>
  <dcterms:created xsi:type="dcterms:W3CDTF">2023-06-12T16:19:18Z</dcterms:created>
  <dcterms:modified xsi:type="dcterms:W3CDTF">2023-06-14T17:21:58Z</dcterms:modified>
</cp:coreProperties>
</file>