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44" r:id="rId5"/>
    <p:sldMasterId id="2147483757" r:id="rId6"/>
  </p:sldMasterIdLst>
  <p:notesMasterIdLst>
    <p:notesMasterId r:id="rId17"/>
  </p:notesMasterIdLst>
  <p:sldIdLst>
    <p:sldId id="305" r:id="rId7"/>
    <p:sldId id="310" r:id="rId8"/>
    <p:sldId id="307" r:id="rId9"/>
    <p:sldId id="308" r:id="rId10"/>
    <p:sldId id="309" r:id="rId11"/>
    <p:sldId id="313" r:id="rId12"/>
    <p:sldId id="314" r:id="rId13"/>
    <p:sldId id="311" r:id="rId14"/>
    <p:sldId id="315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5" autoAdjust="0"/>
    <p:restoredTop sz="94660"/>
  </p:normalViewPr>
  <p:slideViewPr>
    <p:cSldViewPr snapToGrid="0">
      <p:cViewPr>
        <p:scale>
          <a:sx n="66" d="100"/>
          <a:sy n="66" d="100"/>
        </p:scale>
        <p:origin x="1286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0ECF-C6C2-4EE9-A49B-5EC1EC14F9F6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F1BD-91BD-42E6-AAD3-FADE83ADF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43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tif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C0B4-A3D3-4458-82E3-73F0808958C8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E162-36D4-485D-95E2-F50865F4E725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6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D495-EB27-433B-B1F9-85C1C81ED0D8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0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FC60-EFF9-4256-9F53-4434EA466A63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0" y="6596743"/>
            <a:ext cx="12192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0" y="6709954"/>
            <a:ext cx="12192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 userDrawn="1"/>
        </p:nvCxnSpPr>
        <p:spPr>
          <a:xfrm>
            <a:off x="0" y="6812856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0" y="41366"/>
            <a:ext cx="12192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 userDrawn="1"/>
        </p:nvCxnSpPr>
        <p:spPr>
          <a:xfrm>
            <a:off x="0" y="154577"/>
            <a:ext cx="12192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>
            <a:off x="0" y="25747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9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AE0-A066-42E2-8117-E33A563AABC1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515" y="6415133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8AFB9CF7-BD4B-44C7-AADE-454BECFE6A2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783" y="0"/>
            <a:ext cx="6531" cy="685800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69818" y="2142309"/>
            <a:ext cx="0" cy="471569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293915" y="4506686"/>
            <a:ext cx="0" cy="23513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0F2-B99C-4D96-B899-6116FB385199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5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94E9-C710-42ED-B11D-E08AD7FE4B32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8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C3C-22D3-40AA-918F-489391880561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7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CE17-8A10-49FD-8CB1-F40B9F6D666A}" type="datetime1">
              <a:rPr lang="fr-FR" smtClean="0"/>
              <a:t>19/11/2019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100-BB15-470A-84EF-2C31810DC26A}" type="datetime1">
              <a:rPr lang="fr-FR" smtClean="0"/>
              <a:t>19/11/2019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1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E4F0-65CB-4481-9C49-D0E03086FA11}" type="datetime1">
              <a:rPr lang="fr-FR" smtClean="0"/>
              <a:t>19/11/2019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2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2749-E468-420D-951C-B905B9C3C706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23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6DD0-8CB6-491E-95E0-D172D99E2DCD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53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4A9F-9B23-450A-A038-5563686F8F07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4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CDF-BC2B-4D3B-AA11-E17555CDE340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A9F-CF70-41CD-8DE5-299D43F2304C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21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1652251" y="214313"/>
            <a:ext cx="75342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1" y="6096000"/>
            <a:ext cx="184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C11CD45-6C39-3A47-9A75-211CA23DB5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39515" y="1034843"/>
            <a:ext cx="519373" cy="246221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000" dirty="0">
                <a:latin typeface="Arial" charset="0"/>
              </a:rPr>
              <a:t>Sponsor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A910C-039B-E84E-B097-1B6C833C7F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1600201"/>
            <a:ext cx="4572000" cy="6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6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278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904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85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764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4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A4E-4D40-4CAA-8C84-908565105E96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7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05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6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379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297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B1D6-5B7A-45A4-8772-7A93834E0E61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A9E8-1E30-4571-A7B6-7F6DF4258A0E}" type="datetime1">
              <a:rPr lang="fr-FR" smtClean="0"/>
              <a:t>19/11/2019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A730-16EB-4929-99BD-4C7CEF2048B9}" type="datetime1">
              <a:rPr lang="fr-FR" smtClean="0"/>
              <a:t>19/11/2019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2F81-7B24-403E-887E-E6DB0F65518A}" type="datetime1">
              <a:rPr lang="fr-FR" smtClean="0"/>
              <a:t>19/11/2019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8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F44-05CB-41FD-AE7A-F236541A3D53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C28A-75E2-4C1B-8AF4-BF9E83AF1301}" type="datetime1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05B544-D242-4F37-B58F-D17B3B44A8C8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2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7479CE-0F7C-4860-8C98-748DA95403FC}" type="datetime1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9CF7-BD4B-44C7-AADE-454BECFE6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34" y="776288"/>
            <a:ext cx="1127336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4" y="136525"/>
            <a:ext cx="115781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43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4517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444500" y="6219825"/>
            <a:ext cx="1168590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998134" y="6270626"/>
            <a:ext cx="94578" cy="246221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1000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86338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.beaufils@brgm.fr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4soil.brgm-rec.fr/FROST-Server/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Exposing soil data with </a:t>
            </a:r>
            <a:r>
              <a:rPr lang="en-US" dirty="0" err="1" smtClean="0"/>
              <a:t>SensorThingsAPI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113th OGC Technical Committee</a:t>
            </a:r>
          </a:p>
          <a:p>
            <a:r>
              <a:rPr lang="en-US" altLang="en-US" dirty="0">
                <a:ea typeface="MS PGothic" charset="-128"/>
              </a:rPr>
              <a:t>Toulouse, France</a:t>
            </a:r>
          </a:p>
          <a:p>
            <a:r>
              <a:rPr lang="en-US" altLang="en-US" dirty="0" smtClean="0">
                <a:ea typeface="MS PGothic" charset="-128"/>
              </a:rPr>
              <a:t>Mickael Beaufils (BRGM)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19 November </a:t>
            </a:r>
            <a:r>
              <a:rPr lang="en-US" altLang="en-US" dirty="0">
                <a:ea typeface="MS PGothic" charset="-128"/>
              </a:rPr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ea typeface="MS PGothic" charset="-128"/>
              </a:rPr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prstClr val="black"/>
              </a:solidFill>
              <a:latin typeface="CG Times" charset="0"/>
              <a:ea typeface="MS PGothic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70D6B-6B27-C54E-9E45-CD7F0D9C0B38}"/>
              </a:ext>
            </a:extLst>
          </p:cNvPr>
          <p:cNvSpPr txBox="1"/>
          <p:nvPr/>
        </p:nvSpPr>
        <p:spPr>
          <a:xfrm>
            <a:off x="6053959" y="113511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prstClr val="black"/>
              </a:solidFill>
              <a:latin typeface="CG Times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8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" y="136525"/>
            <a:ext cx="11597641" cy="685800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86F624-04A8-E647-B385-7E210C4A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145300"/>
            <a:ext cx="11338561" cy="4904980"/>
          </a:xfrm>
        </p:spPr>
        <p:txBody>
          <a:bodyPr anchor="ctr"/>
          <a:lstStyle/>
          <a:p>
            <a:r>
              <a:rPr lang="fr-FR" sz="2000" dirty="0" smtClean="0">
                <a:hlinkClick r:id="rId2"/>
              </a:rPr>
              <a:t>m.beaufils@brgm.fr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145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 to expose: </a:t>
            </a:r>
            <a:r>
              <a:rPr lang="fr-FR" dirty="0" err="1" smtClean="0"/>
              <a:t>Soil</a:t>
            </a:r>
            <a:r>
              <a:rPr lang="fr-FR" dirty="0" smtClean="0"/>
              <a:t> pollution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47976" y="1478280"/>
            <a:ext cx="1944216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56140-EC35-422E-B5D6-4C7145D11307}"/>
              </a:ext>
            </a:extLst>
          </p:cNvPr>
          <p:cNvSpPr/>
          <p:nvPr/>
        </p:nvSpPr>
        <p:spPr>
          <a:xfrm>
            <a:off x="1786013" y="1669493"/>
            <a:ext cx="360040" cy="1728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183EA083-F9AE-48C2-9FDE-34CB0C3D73DD}"/>
              </a:ext>
            </a:extLst>
          </p:cNvPr>
          <p:cNvGrpSpPr/>
          <p:nvPr/>
        </p:nvGrpSpPr>
        <p:grpSpPr>
          <a:xfrm>
            <a:off x="4695867" y="1602440"/>
            <a:ext cx="360040" cy="2114172"/>
            <a:chOff x="8688288" y="5469226"/>
            <a:chExt cx="360040" cy="689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95DBA1-F5C9-41DC-80D2-D7F1879B580B}"/>
                </a:ext>
              </a:extLst>
            </p:cNvPr>
            <p:cNvSpPr/>
            <p:nvPr/>
          </p:nvSpPr>
          <p:spPr>
            <a:xfrm>
              <a:off x="8688288" y="5785081"/>
              <a:ext cx="360040" cy="95383"/>
            </a:xfrm>
            <a:prstGeom prst="rect">
              <a:avLst/>
            </a:prstGeom>
            <a:pattFill prst="pct90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A32F81-3E74-452D-B822-FAFB81819FA9}"/>
                </a:ext>
              </a:extLst>
            </p:cNvPr>
            <p:cNvSpPr/>
            <p:nvPr/>
          </p:nvSpPr>
          <p:spPr>
            <a:xfrm>
              <a:off x="8688288" y="6040944"/>
              <a:ext cx="360040" cy="117346"/>
            </a:xfrm>
            <a:prstGeom prst="rect">
              <a:avLst/>
            </a:prstGeom>
            <a:pattFill prst="dkDn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9BBD6-8568-4DC8-9BB0-DFE3AAE44BE8}"/>
                </a:ext>
              </a:extLst>
            </p:cNvPr>
            <p:cNvSpPr/>
            <p:nvPr/>
          </p:nvSpPr>
          <p:spPr>
            <a:xfrm>
              <a:off x="8688288" y="5469226"/>
              <a:ext cx="360040" cy="123631"/>
            </a:xfrm>
            <a:prstGeom prst="rect">
              <a:avLst/>
            </a:prstGeom>
            <a:pattFill prst="lgCheck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36">
            <a:extLst>
              <a:ext uri="{FF2B5EF4-FFF2-40B4-BE49-F238E27FC236}">
                <a16:creationId xmlns:a16="http://schemas.microsoft.com/office/drawing/2014/main" id="{9A3EC73D-FADD-4173-A5A9-ECB2FF040F6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3436" y="1792101"/>
            <a:ext cx="2542431" cy="31458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8">
            <a:extLst>
              <a:ext uri="{FF2B5EF4-FFF2-40B4-BE49-F238E27FC236}">
                <a16:creationId xmlns:a16="http://schemas.microsoft.com/office/drawing/2014/main" id="{5372B48A-1D78-4B2A-90D8-C0EC9CB1B67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146053" y="3004452"/>
            <a:ext cx="2549814" cy="532141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9">
            <a:extLst>
              <a:ext uri="{FF2B5EF4-FFF2-40B4-BE49-F238E27FC236}">
                <a16:creationId xmlns:a16="http://schemas.microsoft.com/office/drawing/2014/main" id="{75332AA3-0A23-4E89-B436-AFE97F93E278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2146053" y="2533589"/>
            <a:ext cx="2549814" cy="18427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091825" y="584252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BOREHOLE#591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35603" y="2317637"/>
            <a:ext cx="13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LAYER#42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09668" y="1507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92914" y="31804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1,50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063289" y="1601592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MAT#645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1854" y="2518232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MAT#646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63289" y="3357376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MAT#647</a:t>
            </a:r>
            <a:endParaRPr lang="fr-FR" dirty="0"/>
          </a:p>
        </p:txBody>
      </p:sp>
      <p:sp>
        <p:nvSpPr>
          <p:cNvPr id="21" name="Triangle isocèle 20"/>
          <p:cNvSpPr/>
          <p:nvPr/>
        </p:nvSpPr>
        <p:spPr>
          <a:xfrm>
            <a:off x="7089942" y="2283508"/>
            <a:ext cx="792088" cy="57606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fermante 21"/>
          <p:cNvSpPr/>
          <p:nvPr/>
        </p:nvSpPr>
        <p:spPr>
          <a:xfrm>
            <a:off x="6346788" y="1469643"/>
            <a:ext cx="576064" cy="23938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7956" y="2859572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ECH#2911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219296" y="1597483"/>
            <a:ext cx="2376264" cy="317479"/>
          </a:xfrm>
          <a:prstGeom prst="wedgeRoundRectCallout">
            <a:avLst>
              <a:gd name="adj1" fmla="val -104898"/>
              <a:gd name="adj2" fmla="val 2339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ANA#18101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9215892" y="2466355"/>
            <a:ext cx="2376264" cy="317479"/>
          </a:xfrm>
          <a:prstGeom prst="wedgeRoundRectCallout">
            <a:avLst>
              <a:gd name="adj1" fmla="val -102530"/>
              <a:gd name="adj2" fmla="val 52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ANA#30637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9215892" y="3283157"/>
            <a:ext cx="2376264" cy="317479"/>
          </a:xfrm>
          <a:prstGeom prst="wedgeRoundRectCallout">
            <a:avLst>
              <a:gd name="adj1" fmla="val -97202"/>
              <a:gd name="adj2" fmla="val -1567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ANA#30706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263734" y="2826450"/>
            <a:ext cx="41549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256140-EC35-422E-B5D6-4C7145D11307}"/>
              </a:ext>
            </a:extLst>
          </p:cNvPr>
          <p:cNvSpPr/>
          <p:nvPr/>
        </p:nvSpPr>
        <p:spPr>
          <a:xfrm>
            <a:off x="1786013" y="3388119"/>
            <a:ext cx="360040" cy="940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1210302" y="416652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,50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56140-EC35-422E-B5D6-4C7145D11307}"/>
              </a:ext>
            </a:extLst>
          </p:cNvPr>
          <p:cNvSpPr/>
          <p:nvPr/>
        </p:nvSpPr>
        <p:spPr>
          <a:xfrm>
            <a:off x="1786013" y="4335954"/>
            <a:ext cx="365198" cy="1431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1169219" y="506520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3,80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11200" y="3629758"/>
            <a:ext cx="13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LAYER#43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57237" y="4586508"/>
            <a:ext cx="13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LAYER#44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654791" y="4135562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MATERIALS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234906" y="339768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SAMPLES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611773" y="3746266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12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A93-D75F-FA41-AD14-08C9661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native database structure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CB5B-D07D-0649-A049-D0BEF39C6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ea typeface="MS PGothic" charset="-128"/>
              </a:rPr>
              <a:t>Copyright © 2019 Open Geospatial Consortium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51086" y="1481514"/>
            <a:ext cx="124830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75720" y="2420888"/>
            <a:ext cx="2062619" cy="376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Lien base </a:t>
            </a: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eur en angle 11"/>
          <p:cNvCxnSpPr>
            <a:stCxn id="10" idx="2"/>
            <a:endCxn id="11" idx="0"/>
          </p:cNvCxnSpPr>
          <p:nvPr/>
        </p:nvCxnSpPr>
        <p:spPr>
          <a:xfrm rot="16200000" flipH="1">
            <a:off x="3502253" y="1316111"/>
            <a:ext cx="677765" cy="153178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ZoneTexte 12"/>
          <p:cNvSpPr txBox="1"/>
          <p:nvPr/>
        </p:nvSpPr>
        <p:spPr>
          <a:xfrm>
            <a:off x="6293181" y="2405708"/>
            <a:ext cx="184338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fr-FR" dirty="0"/>
              <a:t>Site </a:t>
            </a:r>
            <a:r>
              <a:rPr lang="fr-FR" dirty="0" smtClean="0"/>
              <a:t>utilisation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24708" y="2390597"/>
            <a:ext cx="218667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Borehole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eur en angle 14"/>
          <p:cNvCxnSpPr>
            <a:stCxn id="10" idx="2"/>
            <a:endCxn id="14" idx="0"/>
          </p:cNvCxnSpPr>
          <p:nvPr/>
        </p:nvCxnSpPr>
        <p:spPr>
          <a:xfrm rot="5400000">
            <a:off x="1922907" y="1238262"/>
            <a:ext cx="647473" cy="1657196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ZoneTexte 15"/>
          <p:cNvSpPr txBox="1"/>
          <p:nvPr/>
        </p:nvSpPr>
        <p:spPr>
          <a:xfrm>
            <a:off x="983432" y="3073370"/>
            <a:ext cx="152794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BoreholeLayer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60723" y="4279037"/>
            <a:ext cx="204630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necteur en angle 17"/>
          <p:cNvCxnSpPr>
            <a:stCxn id="14" idx="2"/>
            <a:endCxn id="16" idx="0"/>
          </p:cNvCxnSpPr>
          <p:nvPr/>
        </p:nvCxnSpPr>
        <p:spPr>
          <a:xfrm rot="16200000" flipH="1">
            <a:off x="1372145" y="2698107"/>
            <a:ext cx="421163" cy="3293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19" y="3165683"/>
            <a:ext cx="5969702" cy="2749924"/>
          </a:xfrm>
          <a:prstGeom prst="rect">
            <a:avLst/>
          </a:prstGeom>
        </p:spPr>
      </p:pic>
      <p:cxnSp>
        <p:nvCxnSpPr>
          <p:cNvPr id="20" name="Connecteur en angle 19"/>
          <p:cNvCxnSpPr>
            <a:stCxn id="16" idx="2"/>
            <a:endCxn id="21" idx="0"/>
          </p:cNvCxnSpPr>
          <p:nvPr/>
        </p:nvCxnSpPr>
        <p:spPr>
          <a:xfrm rot="16200000" flipH="1">
            <a:off x="1954451" y="3127936"/>
            <a:ext cx="363224" cy="777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ZoneTexte 20"/>
          <p:cNvSpPr txBox="1"/>
          <p:nvPr/>
        </p:nvSpPr>
        <p:spPr>
          <a:xfrm>
            <a:off x="1559496" y="3698204"/>
            <a:ext cx="193044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necteur en angle 21"/>
          <p:cNvCxnSpPr>
            <a:stCxn id="21" idx="2"/>
            <a:endCxn id="17" idx="0"/>
          </p:cNvCxnSpPr>
          <p:nvPr/>
        </p:nvCxnSpPr>
        <p:spPr>
          <a:xfrm rot="16200000" flipH="1">
            <a:off x="2894687" y="3589846"/>
            <a:ext cx="319223" cy="10591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ZoneTexte 22"/>
          <p:cNvSpPr txBox="1"/>
          <p:nvPr/>
        </p:nvSpPr>
        <p:spPr>
          <a:xfrm>
            <a:off x="9336360" y="146581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BD SOLU </a:t>
            </a:r>
            <a:r>
              <a:rPr lang="fr-FR" dirty="0" smtClean="0"/>
              <a:t>(3</a:t>
            </a:r>
            <a:r>
              <a:rPr lang="fr-FR" dirty="0" smtClean="0"/>
              <a:t>0/07/2019)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287688" y="4874218"/>
            <a:ext cx="252028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Analysis</a:t>
            </a:r>
            <a:endParaRPr lang="fr-FR" sz="1100" dirty="0">
              <a:solidFill>
                <a:prstClr val="black"/>
              </a:solidFill>
            </a:endParaRPr>
          </a:p>
        </p:txBody>
      </p:sp>
      <p:cxnSp>
        <p:nvCxnSpPr>
          <p:cNvPr id="25" name="Connecteur en angle 24"/>
          <p:cNvCxnSpPr>
            <a:stCxn id="17" idx="2"/>
            <a:endCxn id="24" idx="0"/>
          </p:cNvCxnSpPr>
          <p:nvPr/>
        </p:nvCxnSpPr>
        <p:spPr>
          <a:xfrm rot="16200000" flipH="1">
            <a:off x="3899067" y="4225456"/>
            <a:ext cx="333571" cy="963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ZoneTexte 25"/>
          <p:cNvSpPr txBox="1"/>
          <p:nvPr/>
        </p:nvSpPr>
        <p:spPr>
          <a:xfrm>
            <a:off x="1148418" y="25934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492184" y="3276257"/>
            <a:ext cx="33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303635" y="38874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55129" y="44910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805617" y="17354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cxnSp>
        <p:nvCxnSpPr>
          <p:cNvPr id="31" name="Connecteur en angle 30"/>
          <p:cNvCxnSpPr>
            <a:stCxn id="10" idx="2"/>
            <a:endCxn id="13" idx="0"/>
          </p:cNvCxnSpPr>
          <p:nvPr/>
        </p:nvCxnSpPr>
        <p:spPr>
          <a:xfrm rot="16200000" flipH="1">
            <a:off x="4813765" y="4599"/>
            <a:ext cx="662584" cy="413963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ZoneTexte 31"/>
          <p:cNvSpPr txBox="1"/>
          <p:nvPr/>
        </p:nvSpPr>
        <p:spPr>
          <a:xfrm>
            <a:off x="1348396" y="20982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724955" y="28158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527263" y="34212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537955" y="40020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501605" y="46123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308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the good </a:t>
            </a:r>
            <a:r>
              <a:rPr lang="fr-FR" dirty="0" err="1" smtClean="0"/>
              <a:t>mapping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pic>
        <p:nvPicPr>
          <p:cNvPr id="5" name="Picture 2" descr="https://upload.wikimedia.org/wikipedia/commons/thumb/5/57/SensorThings_API_data_model.svg/991px-SensorThings_API_data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124744"/>
            <a:ext cx="7099250" cy="48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39816" y="2564904"/>
            <a:ext cx="4824536" cy="129614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23592" y="4009628"/>
            <a:ext cx="1728192" cy="78752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836223" y="4513684"/>
            <a:ext cx="1512168" cy="7875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79576" y="5157192"/>
            <a:ext cx="1512168" cy="78752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3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506023" y="263699"/>
            <a:ext cx="1248309" cy="376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9645" y="1172782"/>
            <a:ext cx="1986559" cy="2616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err="1" smtClean="0">
                <a:solidFill>
                  <a:prstClr val="black"/>
                </a:solidFill>
                <a:latin typeface="Calibri" panose="020F0502020204030204"/>
              </a:rPr>
              <a:t>Borehole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(SON)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eur en angle 15"/>
          <p:cNvCxnSpPr>
            <a:stCxn id="10" idx="2"/>
            <a:endCxn id="15" idx="0"/>
          </p:cNvCxnSpPr>
          <p:nvPr/>
        </p:nvCxnSpPr>
        <p:spPr>
          <a:xfrm rot="5400000">
            <a:off x="1985182" y="27786"/>
            <a:ext cx="532740" cy="17572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878487" y="2613222"/>
            <a:ext cx="1527949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(NIV)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862905" y="5127555"/>
            <a:ext cx="1527949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(ECH)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eur en angle 18"/>
          <p:cNvCxnSpPr>
            <a:stCxn id="15" idx="2"/>
            <a:endCxn id="17" idx="0"/>
          </p:cNvCxnSpPr>
          <p:nvPr/>
        </p:nvCxnSpPr>
        <p:spPr>
          <a:xfrm rot="16200000" flipH="1">
            <a:off x="1418278" y="1389038"/>
            <a:ext cx="1178830" cy="1269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17" idx="2"/>
            <a:endCxn id="22" idx="0"/>
          </p:cNvCxnSpPr>
          <p:nvPr/>
        </p:nvCxnSpPr>
        <p:spPr>
          <a:xfrm rot="16200000" flipH="1">
            <a:off x="3108419" y="2408875"/>
            <a:ext cx="971173" cy="19030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6281" y="5336683"/>
            <a:ext cx="1667767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81573" y="3846005"/>
            <a:ext cx="1527949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(MAT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necteur en angle 22"/>
          <p:cNvCxnSpPr>
            <a:stCxn id="22" idx="2"/>
            <a:endCxn id="18" idx="0"/>
          </p:cNvCxnSpPr>
          <p:nvPr/>
        </p:nvCxnSpPr>
        <p:spPr>
          <a:xfrm rot="16200000" flipH="1">
            <a:off x="5076244" y="3576919"/>
            <a:ext cx="1019940" cy="20813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9258381" y="1096071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STA4SOIL </a:t>
            </a:r>
            <a:r>
              <a:rPr lang="fr-FR" dirty="0" smtClean="0"/>
              <a:t>on</a:t>
            </a:r>
            <a:r>
              <a:rPr lang="fr-FR" dirty="0" smtClean="0"/>
              <a:t> </a:t>
            </a:r>
            <a:r>
              <a:rPr lang="fr-FR" dirty="0" smtClean="0"/>
              <a:t>06/08/2019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46280" y="4901116"/>
            <a:ext cx="1667767" cy="2616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Thing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33251" y="5772250"/>
            <a:ext cx="1680795" cy="289441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prstClr val="black"/>
                </a:solidFill>
                <a:latin typeface="Calibri" panose="020F0502020204030204"/>
              </a:rPr>
              <a:t>Observation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348118" y="6263759"/>
            <a:ext cx="1680795" cy="289441"/>
          </a:xfrm>
          <a:prstGeom prst="wedgeRoundRectCallout">
            <a:avLst>
              <a:gd name="adj1" fmla="val -44724"/>
              <a:gd name="adj2" fmla="val -35251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Analysis</a:t>
            </a:r>
            <a:endParaRPr lang="fr-FR" sz="1100" dirty="0" smtClean="0">
              <a:solidFill>
                <a:prstClr val="black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68844" y="2043916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Properties:relatedFeature</a:t>
            </a:r>
            <a:endParaRPr lang="fr-FR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25107" y="336041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Properties:relatedFeature</a:t>
            </a:r>
            <a:endParaRPr lang="fr-FR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661966" y="4617584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Properties:relatedFeature</a:t>
            </a:r>
            <a:endParaRPr lang="fr-FR" sz="9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09661" y="2191646"/>
            <a:ext cx="2138457" cy="289441"/>
          </a:xfrm>
          <a:prstGeom prst="wedgeRoundRectCallout">
            <a:avLst>
              <a:gd name="adj1" fmla="val -90863"/>
              <a:gd name="adj2" fmla="val 12004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Layer Nature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020700" y="2599306"/>
            <a:ext cx="2237681" cy="289441"/>
          </a:xfrm>
          <a:prstGeom prst="wedgeRoundRectCallout">
            <a:avLst>
              <a:gd name="adj1" fmla="val -126774"/>
              <a:gd name="adj2" fmla="val 38091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Material</a:t>
            </a:r>
            <a:r>
              <a:rPr lang="fr-FR" sz="1100" dirty="0" smtClean="0">
                <a:solidFill>
                  <a:prstClr val="black"/>
                </a:solidFill>
              </a:rPr>
              <a:t> type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020701" y="2967711"/>
            <a:ext cx="2237680" cy="289441"/>
          </a:xfrm>
          <a:prstGeom prst="wedgeRoundRectCallout">
            <a:avLst>
              <a:gd name="adj1" fmla="val -125327"/>
              <a:gd name="adj2" fmla="val 25689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Granulometry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020701" y="3350526"/>
            <a:ext cx="2237680" cy="289441"/>
          </a:xfrm>
          <a:prstGeom prst="wedgeRoundRectCallout">
            <a:avLst>
              <a:gd name="adj1" fmla="val -126256"/>
              <a:gd name="adj2" fmla="val 14919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Material</a:t>
            </a:r>
            <a:r>
              <a:rPr lang="fr-FR" sz="1100" dirty="0" smtClean="0">
                <a:solidFill>
                  <a:prstClr val="black"/>
                </a:solidFill>
              </a:rPr>
              <a:t> proportion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44454" y="618841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Properties:relatedFeature</a:t>
            </a:r>
            <a:endParaRPr lang="fr-FR" sz="900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9102031" y="4620049"/>
            <a:ext cx="2237680" cy="289441"/>
          </a:xfrm>
          <a:prstGeom prst="wedgeRoundRectCallout">
            <a:avLst>
              <a:gd name="adj1" fmla="val -126256"/>
              <a:gd name="adj2" fmla="val 14919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Sample</a:t>
            </a:r>
            <a:r>
              <a:rPr lang="fr-FR" sz="1100" dirty="0" smtClean="0">
                <a:solidFill>
                  <a:prstClr val="black"/>
                </a:solidFill>
              </a:rPr>
              <a:t> </a:t>
            </a:r>
            <a:r>
              <a:rPr lang="fr-FR" sz="1100" dirty="0" err="1" smtClean="0">
                <a:solidFill>
                  <a:prstClr val="black"/>
                </a:solidFill>
              </a:rPr>
              <a:t>color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102031" y="5006350"/>
            <a:ext cx="2237680" cy="289441"/>
          </a:xfrm>
          <a:prstGeom prst="wedgeRoundRectCallout">
            <a:avLst>
              <a:gd name="adj1" fmla="val -126256"/>
              <a:gd name="adj2" fmla="val 46277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Sample</a:t>
            </a:r>
            <a:r>
              <a:rPr lang="fr-FR" sz="1100" dirty="0" smtClean="0">
                <a:solidFill>
                  <a:prstClr val="black"/>
                </a:solidFill>
              </a:rPr>
              <a:t> </a:t>
            </a:r>
            <a:r>
              <a:rPr lang="fr-FR" sz="1100" dirty="0" err="1" smtClean="0">
                <a:solidFill>
                  <a:prstClr val="black"/>
                </a:solidFill>
              </a:rPr>
              <a:t>smell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9102031" y="5389165"/>
            <a:ext cx="2237680" cy="289441"/>
          </a:xfrm>
          <a:prstGeom prst="wedgeRoundRectCallout">
            <a:avLst>
              <a:gd name="adj1" fmla="val -125946"/>
              <a:gd name="adj2" fmla="val -5663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err="1" smtClean="0">
                <a:solidFill>
                  <a:prstClr val="black"/>
                </a:solidFill>
              </a:rPr>
              <a:t>Sample</a:t>
            </a:r>
            <a:r>
              <a:rPr lang="fr-FR" sz="1100" dirty="0" smtClean="0">
                <a:solidFill>
                  <a:prstClr val="black"/>
                </a:solidFill>
              </a:rPr>
              <a:t> texture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46280" y="4448491"/>
            <a:ext cx="1667767" cy="2616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re 1"/>
          <p:cNvSpPr txBox="1">
            <a:spLocks/>
          </p:cNvSpPr>
          <p:nvPr/>
        </p:nvSpPr>
        <p:spPr bwMode="auto">
          <a:xfrm>
            <a:off x="4017823" y="196325"/>
            <a:ext cx="802177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92E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kern="0" dirty="0" err="1" smtClean="0"/>
              <a:t>Defining</a:t>
            </a:r>
            <a:r>
              <a:rPr lang="fr-FR" kern="0" dirty="0" smtClean="0"/>
              <a:t> the good </a:t>
            </a:r>
            <a:r>
              <a:rPr lang="fr-FR" kern="0" dirty="0" err="1" smtClean="0"/>
              <a:t>mapping</a:t>
            </a:r>
            <a:r>
              <a:rPr lang="fr-FR" kern="0" dirty="0" smtClean="0"/>
              <a:t> 2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49513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the good </a:t>
            </a:r>
            <a:r>
              <a:rPr lang="fr-FR" dirty="0" err="1" smtClean="0"/>
              <a:t>mapping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2166" r="33974" b="38889"/>
          <a:stretch/>
        </p:blipFill>
        <p:spPr>
          <a:xfrm>
            <a:off x="1863515" y="2755912"/>
            <a:ext cx="9164320" cy="22599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09033" y="2220776"/>
            <a:ext cx="6311686" cy="3962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the initial data </a:t>
            </a:r>
            <a:r>
              <a:rPr lang="fr-FR" dirty="0" err="1" smtClean="0"/>
              <a:t>should</a:t>
            </a:r>
            <a:r>
              <a:rPr lang="fr-FR" dirty="0" smtClean="0"/>
              <a:t> go in the new dat</a:t>
            </a:r>
            <a:r>
              <a:rPr lang="fr-FR" dirty="0" smtClean="0"/>
              <a:t>a model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2934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the good </a:t>
            </a:r>
            <a:r>
              <a:rPr lang="fr-FR" dirty="0" err="1" smtClean="0"/>
              <a:t>mapping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8770" y="1378976"/>
            <a:ext cx="2743200" cy="3962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dirty="0" smtClean="0"/>
              <a:t>How to (</a:t>
            </a:r>
            <a:r>
              <a:rPr lang="fr-FR" dirty="0" err="1" smtClean="0"/>
              <a:t>define</a:t>
            </a:r>
            <a:r>
              <a:rPr lang="fr-FR" dirty="0" smtClean="0"/>
              <a:t> how to) </a:t>
            </a:r>
            <a:r>
              <a:rPr lang="fr-FR" dirty="0" err="1" smtClean="0"/>
              <a:t>populate</a:t>
            </a:r>
            <a:r>
              <a:rPr lang="fr-FR" dirty="0" smtClean="0"/>
              <a:t> the </a:t>
            </a:r>
            <a:r>
              <a:rPr lang="fr-FR" dirty="0" err="1" smtClean="0"/>
              <a:t>SensorThings</a:t>
            </a:r>
            <a:r>
              <a:rPr lang="fr-FR" dirty="0" err="1" smtClean="0"/>
              <a:t>API</a:t>
            </a:r>
            <a:r>
              <a:rPr lang="fr-FR" dirty="0" smtClean="0"/>
              <a:t> table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31320" r="5000" b="5362"/>
          <a:stretch/>
        </p:blipFill>
        <p:spPr>
          <a:xfrm>
            <a:off x="1142036" y="2067418"/>
            <a:ext cx="10085408" cy="3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" y="136525"/>
            <a:ext cx="11597641" cy="685800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works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86F624-04A8-E647-B385-7E210C4A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145300"/>
            <a:ext cx="11338561" cy="4904980"/>
          </a:xfrm>
        </p:spPr>
        <p:txBody>
          <a:bodyPr anchor="ctr"/>
          <a:lstStyle/>
          <a:p>
            <a:pPr marL="347663" lvl="1" indent="0">
              <a:buNone/>
            </a:pPr>
            <a:r>
              <a:rPr lang="fr-FR" sz="3200" dirty="0">
                <a:hlinkClick r:id="rId2"/>
              </a:rPr>
              <a:t>https://sta4soil.brgm-rec.fr/FROST-Server</a:t>
            </a:r>
            <a:r>
              <a:rPr lang="fr-FR" sz="3200" dirty="0" smtClean="0">
                <a:hlinkClick r:id="rId2"/>
              </a:rPr>
              <a:t>/</a:t>
            </a:r>
            <a:endParaRPr lang="fr-FR" sz="3200" dirty="0" smtClean="0"/>
          </a:p>
          <a:p>
            <a:pPr marL="347663" lvl="1" indent="0">
              <a:buNone/>
            </a:pPr>
            <a:endParaRPr lang="fr-FR" sz="1600" dirty="0"/>
          </a:p>
          <a:p>
            <a:pPr marL="347663" lvl="1" indent="0">
              <a:buNone/>
            </a:pPr>
            <a:endParaRPr lang="fr-FR" sz="1600" dirty="0" smtClean="0"/>
          </a:p>
          <a:p>
            <a:pPr marL="347663" lvl="1" indent="0">
              <a:buNone/>
            </a:pPr>
            <a:endParaRPr lang="fr-FR" sz="1600" dirty="0"/>
          </a:p>
          <a:p>
            <a:pPr marL="347663" lvl="1" indent="0">
              <a:buNone/>
            </a:pPr>
            <a:endParaRPr lang="fr-FR" sz="1600" dirty="0" smtClean="0"/>
          </a:p>
          <a:p>
            <a:pPr marL="347663" lvl="1" indent="0">
              <a:buNone/>
            </a:pPr>
            <a:endParaRPr lang="fr-FR" sz="1600" dirty="0"/>
          </a:p>
          <a:p>
            <a:pPr marL="347663" lvl="1" indent="0">
              <a:buNone/>
            </a:pPr>
            <a:endParaRPr lang="fr-FR" sz="1600" dirty="0" smtClean="0"/>
          </a:p>
          <a:p>
            <a:pPr marL="347663" lvl="1" indent="0">
              <a:buNone/>
            </a:pPr>
            <a:endParaRPr lang="fr-FR" sz="1600" dirty="0"/>
          </a:p>
          <a:p>
            <a:pPr marL="347663" lvl="1" indent="0">
              <a:buNone/>
            </a:pPr>
            <a:endParaRPr lang="fr-FR" sz="1600" dirty="0" smtClean="0"/>
          </a:p>
          <a:p>
            <a:pPr marL="347663" lvl="1" indent="0">
              <a:buNone/>
            </a:pPr>
            <a:endParaRPr lang="fr-FR" sz="1600" dirty="0"/>
          </a:p>
          <a:p>
            <a:pPr marL="347663" lvl="1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7052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" y="136525"/>
            <a:ext cx="11597641" cy="685800"/>
          </a:xfrm>
        </p:spPr>
        <p:txBody>
          <a:bodyPr/>
          <a:lstStyle/>
          <a:p>
            <a:r>
              <a:rPr lang="fr-FR" dirty="0" smtClean="0"/>
              <a:t>Feedback to </a:t>
            </a:r>
            <a:r>
              <a:rPr lang="fr-FR" dirty="0" err="1" smtClean="0"/>
              <a:t>SensorThingsAPI</a:t>
            </a:r>
            <a:r>
              <a:rPr lang="fr-FR" dirty="0" smtClean="0"/>
              <a:t> SWG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86F624-04A8-E647-B385-7E210C4A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145300"/>
            <a:ext cx="11338561" cy="4904980"/>
          </a:xfrm>
        </p:spPr>
        <p:txBody>
          <a:bodyPr anchor="ctr"/>
          <a:lstStyle/>
          <a:p>
            <a:r>
              <a:rPr lang="fr-FR" sz="2000" dirty="0" err="1" smtClean="0"/>
              <a:t>Implementation</a:t>
            </a:r>
            <a:r>
              <a:rPr lang="fr-FR" sz="2000" dirty="0" smtClean="0"/>
              <a:t> </a:t>
            </a:r>
            <a:r>
              <a:rPr lang="fr-FR" sz="2000" dirty="0" err="1" smtClean="0"/>
              <a:t>performed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the Frost Server</a:t>
            </a:r>
          </a:p>
          <a:p>
            <a:pPr lvl="1"/>
            <a:r>
              <a:rPr lang="fr-FR" sz="1600" dirty="0" err="1" smtClean="0"/>
              <a:t>Third</a:t>
            </a:r>
            <a:r>
              <a:rPr lang="fr-FR" sz="1600" dirty="0" smtClean="0"/>
              <a:t> </a:t>
            </a:r>
            <a:r>
              <a:rPr lang="fr-FR" sz="1600" dirty="0" err="1" smtClean="0"/>
              <a:t>SensorThings</a:t>
            </a:r>
            <a:r>
              <a:rPr lang="fr-FR" sz="1600" dirty="0" smtClean="0"/>
              <a:t> API instance at BRGM</a:t>
            </a:r>
          </a:p>
          <a:p>
            <a:pPr lvl="2"/>
            <a:r>
              <a:rPr lang="fr-FR" sz="1400" dirty="0" err="1" smtClean="0"/>
              <a:t>Groundwater</a:t>
            </a:r>
            <a:r>
              <a:rPr lang="fr-FR" sz="1400" dirty="0" smtClean="0"/>
              <a:t> </a:t>
            </a:r>
            <a:r>
              <a:rPr lang="fr-FR" sz="1400" dirty="0" err="1" smtClean="0"/>
              <a:t>measures</a:t>
            </a:r>
            <a:endParaRPr lang="fr-FR" sz="1400" dirty="0" smtClean="0"/>
          </a:p>
          <a:p>
            <a:pPr lvl="2"/>
            <a:r>
              <a:rPr lang="fr-FR" sz="1400" dirty="0" smtClean="0"/>
              <a:t>Surface water </a:t>
            </a:r>
            <a:r>
              <a:rPr lang="fr-FR" sz="1400" dirty="0" err="1" smtClean="0"/>
              <a:t>quality</a:t>
            </a:r>
            <a:endParaRPr lang="fr-FR" sz="1400" dirty="0" smtClean="0"/>
          </a:p>
          <a:p>
            <a:pPr lvl="2"/>
            <a:r>
              <a:rPr lang="fr-FR" sz="1400" dirty="0" err="1" smtClean="0"/>
              <a:t>Soil</a:t>
            </a:r>
            <a:r>
              <a:rPr lang="fr-FR" sz="1400" dirty="0" smtClean="0"/>
              <a:t> </a:t>
            </a:r>
          </a:p>
          <a:p>
            <a:endParaRPr lang="fr-FR" sz="2000" dirty="0"/>
          </a:p>
          <a:p>
            <a:r>
              <a:rPr lang="fr-FR" sz="2000" dirty="0" smtClean="0"/>
              <a:t>Connection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FeaturesOfInterest</a:t>
            </a:r>
            <a:r>
              <a:rPr lang="fr-FR" sz="2000" dirty="0" smtClean="0"/>
              <a:t> not in the </a:t>
            </a:r>
            <a:r>
              <a:rPr lang="fr-FR" sz="2000" dirty="0" err="1" smtClean="0"/>
              <a:t>OGC:SensorThingsAPI</a:t>
            </a:r>
            <a:r>
              <a:rPr lang="fr-FR" sz="2000" dirty="0" smtClean="0"/>
              <a:t> standard</a:t>
            </a:r>
          </a:p>
          <a:p>
            <a:pPr lvl="1"/>
            <a:r>
              <a:rPr lang="fr-FR" sz="1600" dirty="0" err="1" smtClean="0"/>
              <a:t>Yet</a:t>
            </a:r>
            <a:r>
              <a:rPr lang="fr-FR" sz="1600" dirty="0" smtClean="0"/>
              <a:t>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needed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endParaRPr lang="fr-FR" sz="1600" dirty="0" smtClean="0"/>
          </a:p>
          <a:p>
            <a:pPr lvl="1"/>
            <a:r>
              <a:rPr lang="fr-FR" sz="1600" dirty="0" err="1" smtClean="0"/>
              <a:t>Counter-measure</a:t>
            </a:r>
            <a:r>
              <a:rPr lang="fr-FR" sz="1600" dirty="0" smtClean="0"/>
              <a:t> </a:t>
            </a:r>
            <a:r>
              <a:rPr lang="fr-FR" sz="1600" dirty="0" err="1" smtClean="0"/>
              <a:t>was</a:t>
            </a:r>
            <a:r>
              <a:rPr lang="fr-FR" sz="1600" dirty="0" smtClean="0"/>
              <a:t> to use the </a:t>
            </a:r>
            <a:r>
              <a:rPr lang="fr-FR" sz="1600" dirty="0" err="1" smtClean="0"/>
              <a:t>Properties:jsonObject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offered</a:t>
            </a:r>
            <a:r>
              <a:rPr lang="fr-FR" sz="1600" dirty="0" smtClean="0"/>
              <a:t> in </a:t>
            </a:r>
            <a:r>
              <a:rPr lang="fr-FR" sz="1600" dirty="0" err="1" smtClean="0"/>
              <a:t>every</a:t>
            </a:r>
            <a:r>
              <a:rPr lang="fr-FR" sz="1600" dirty="0" smtClean="0"/>
              <a:t> class of the </a:t>
            </a:r>
            <a:r>
              <a:rPr lang="fr-FR" sz="1600" dirty="0" err="1" smtClean="0"/>
              <a:t>SensorThingsAPI</a:t>
            </a:r>
            <a:r>
              <a:rPr lang="fr-FR" sz="1600" dirty="0" smtClean="0"/>
              <a:t> Frost </a:t>
            </a:r>
            <a:r>
              <a:rPr lang="fr-FR" sz="1600" dirty="0" err="1" smtClean="0"/>
              <a:t>Implementation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2"/>
            <a:r>
              <a:rPr lang="fr-FR" sz="1400" dirty="0" err="1" smtClean="0"/>
              <a:t>Proposal</a:t>
            </a:r>
            <a:r>
              <a:rPr lang="fr-FR" sz="1400" dirty="0" smtClean="0"/>
              <a:t> 1: Have « </a:t>
            </a:r>
            <a:r>
              <a:rPr lang="fr-FR" sz="1400" dirty="0" err="1" smtClean="0"/>
              <a:t>Properties:jsonObject</a:t>
            </a:r>
            <a:r>
              <a:rPr lang="fr-FR" sz="1400" dirty="0" smtClean="0"/>
              <a:t> » </a:t>
            </a:r>
            <a:r>
              <a:rPr lang="fr-FR" sz="1400" dirty="0" err="1" smtClean="0"/>
              <a:t>officially</a:t>
            </a:r>
            <a:r>
              <a:rPr lang="fr-FR" sz="1400" dirty="0" smtClean="0"/>
              <a:t> in </a:t>
            </a:r>
            <a:r>
              <a:rPr lang="fr-FR" sz="1400" dirty="0" err="1" smtClean="0"/>
              <a:t>every</a:t>
            </a:r>
            <a:r>
              <a:rPr lang="fr-FR" sz="1400" dirty="0" smtClean="0"/>
              <a:t> class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SensorThingsAPI</a:t>
            </a:r>
            <a:endParaRPr lang="fr-FR" sz="1400" dirty="0" smtClean="0"/>
          </a:p>
          <a:p>
            <a:pPr lvl="2"/>
            <a:r>
              <a:rPr lang="fr-FR" sz="1400" dirty="0" err="1" smtClean="0"/>
              <a:t>Proposal</a:t>
            </a:r>
            <a:r>
              <a:rPr lang="fr-FR" sz="1400" dirty="0" smtClean="0"/>
              <a:t> 2: </a:t>
            </a:r>
            <a:r>
              <a:rPr lang="fr-FR" sz="1400" dirty="0" err="1" smtClean="0"/>
              <a:t>Enable</a:t>
            </a:r>
            <a:r>
              <a:rPr lang="fr-FR" sz="1400" dirty="0" smtClean="0"/>
              <a:t> a « </a:t>
            </a:r>
            <a:r>
              <a:rPr lang="fr-FR" sz="1400" dirty="0" err="1" smtClean="0"/>
              <a:t>RelatedFeature</a:t>
            </a:r>
            <a:r>
              <a:rPr lang="fr-FR" sz="1400" dirty="0" smtClean="0"/>
              <a:t> </a:t>
            </a:r>
            <a:r>
              <a:rPr lang="fr-FR" sz="1400" dirty="0" err="1" smtClean="0"/>
              <a:t>attribute</a:t>
            </a:r>
            <a:r>
              <a:rPr lang="fr-FR" sz="1400" dirty="0" smtClean="0"/>
              <a:t> » in the </a:t>
            </a:r>
            <a:r>
              <a:rPr lang="fr-FR" sz="1400" dirty="0" err="1" smtClean="0"/>
              <a:t>Features</a:t>
            </a:r>
            <a:r>
              <a:rPr lang="fr-FR" sz="1400" dirty="0" smtClean="0"/>
              <a:t> class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373979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5C1C3945C4834DAA414B57E91D04DA" ma:contentTypeVersion="10" ma:contentTypeDescription="Crée un document." ma:contentTypeScope="" ma:versionID="844a9e983ac42b2293a55b68dd7ce983">
  <xsd:schema xmlns:xsd="http://www.w3.org/2001/XMLSchema" xmlns:xs="http://www.w3.org/2001/XMLSchema" xmlns:p="http://schemas.microsoft.com/office/2006/metadata/properties" xmlns:ns3="ec063f51-e6a3-4d76-870e-ea1f1fe5b7a3" xmlns:ns4="c7c90527-8c72-4f03-a64f-46aa395610cc" targetNamespace="http://schemas.microsoft.com/office/2006/metadata/properties" ma:root="true" ma:fieldsID="3bd884821d47570f966e638caaa5738f" ns3:_="" ns4:_="">
    <xsd:import namespace="ec063f51-e6a3-4d76-870e-ea1f1fe5b7a3"/>
    <xsd:import namespace="c7c90527-8c72-4f03-a64f-46aa39561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3f51-e6a3-4d76-870e-ea1f1fe5b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90527-8c72-4f03-a64f-46aa39561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44FCCE-6D40-4567-BF4A-E6ADE2221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CF98-8820-4E61-9B01-EDEFD70004B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7c90527-8c72-4f03-a64f-46aa395610cc"/>
    <ds:schemaRef ds:uri="http://purl.org/dc/terms/"/>
    <ds:schemaRef ds:uri="http://schemas.openxmlformats.org/package/2006/metadata/core-properties"/>
    <ds:schemaRef ds:uri="ec063f51-e6a3-4d76-870e-ea1f1fe5b7a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65AF05-F011-4419-B144-11FD6DD66E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63f51-e6a3-4d76-870e-ea1f1fe5b7a3"/>
    <ds:schemaRef ds:uri="c7c90527-8c72-4f03-a64f-46aa39561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4946</TotalTime>
  <Words>290</Words>
  <Application>Microsoft Office PowerPoint</Application>
  <PresentationFormat>Grand écran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MS PGothic</vt:lpstr>
      <vt:lpstr>Arial</vt:lpstr>
      <vt:lpstr>Arial Black</vt:lpstr>
      <vt:lpstr>Calibri</vt:lpstr>
      <vt:lpstr>Calibri Light</vt:lpstr>
      <vt:lpstr>CG Times</vt:lpstr>
      <vt:lpstr>Times New Roman</vt:lpstr>
      <vt:lpstr>Wingdings 2</vt:lpstr>
      <vt:lpstr>HDOfficeLightV0</vt:lpstr>
      <vt:lpstr>1_HDOfficeLightV0</vt:lpstr>
      <vt:lpstr>OGC_PowerPoint_Template</vt:lpstr>
      <vt:lpstr>Exposing soil data with SensorThingsAPI</vt:lpstr>
      <vt:lpstr>The data to expose: Soil pollution analysis</vt:lpstr>
      <vt:lpstr>The native database structure</vt:lpstr>
      <vt:lpstr>Defining the good mapping 1</vt:lpstr>
      <vt:lpstr>Présentation PowerPoint</vt:lpstr>
      <vt:lpstr>Defining the good mapping 3</vt:lpstr>
      <vt:lpstr>Defining the good mapping 4</vt:lpstr>
      <vt:lpstr>It works!</vt:lpstr>
      <vt:lpstr>Feedback to SensorThingsAPI SWG</vt:lpstr>
      <vt:lpstr>Thanks for your attention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Geotechnical data retrieving and consultation</dc:title>
  <dc:creator>Beaufils Mickael</dc:creator>
  <cp:lastModifiedBy>Beaufils Mickael</cp:lastModifiedBy>
  <cp:revision>207</cp:revision>
  <dcterms:created xsi:type="dcterms:W3CDTF">2019-04-12T18:41:20Z</dcterms:created>
  <dcterms:modified xsi:type="dcterms:W3CDTF">2019-11-19T14:32:38Z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0x010100985C1C3945C4834DAA414B57E91D04DA</vt:lpwstr>
  </property>
</Properties>
</file>