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170"/>
  </p:normalViewPr>
  <p:slideViewPr>
    <p:cSldViewPr snapToGrid="0">
      <p:cViewPr>
        <p:scale>
          <a:sx n="101" d="100"/>
          <a:sy n="101" d="100"/>
        </p:scale>
        <p:origin x="110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647C-56DB-E68C-096A-C5979584F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2C15C-A4B9-896B-D0A8-A30F903F3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B8FD0-52DC-D1D0-A834-73F97B25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3D68-3F79-1B24-484B-7BED9899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9C50-19B1-A342-8892-D1C9B0E9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165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2B9B-5BBB-AACD-F47E-91FE171F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ED9AD-B0C9-047C-EDA3-B41CC5E47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3F24-A826-C2C0-A4C9-13FC1971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C974-3685-93D0-4B26-B5F945C8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E9BA-3CC4-0B90-EE86-2A8BBAFD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885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4AE0B-7FC8-A4D3-43A3-E53695C7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9E5F5-CCB5-6C5A-8DDD-D540C106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B5C1-4D6B-BF35-CB47-A78857E5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10F3-C300-D4C7-6A75-2B67EBA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0E71-123C-7857-C57D-93378390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73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9298-F577-801D-6BAB-827DDDDB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58A5-5898-E8CB-DBAD-DE00D33A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3433-BA6F-37D9-E007-FDB18422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9081-61A9-77D0-B4B0-9BB9340A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8A40-073B-C06A-3AAD-01D95949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62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5530-13E7-9DA3-44EC-33905F8A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D06A9-634D-11EE-8256-9083390A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20BA-D43F-4699-1D93-12DF0ED0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19C6-2227-28B1-3E19-6DE27A77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7058-D2DD-C6F3-D651-2662E8A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18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D3A6-CD9A-BECD-B2AF-FFAB9533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AEF2-045B-58E3-00A0-5589331D0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A1784-EDB1-821C-8A2C-A70D61EE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8B84-64EE-2285-5505-AD4AF0CC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5D075-30CF-FC12-E511-9061C918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6F40-003E-8F0A-222D-DAEB8B10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5280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7531-5551-C090-C215-F684362A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A4AD-E34F-88C1-68C3-035FB2C3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9666-8C63-E9DC-E15D-5A6DEB92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A17EA-B5F5-97DD-7A2A-7BF8872E6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8FBF8-A534-D4CD-A85F-7B57DC65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141BB-6613-F02E-BBCC-1E0F4D07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75C91-B4FA-83FE-0B88-04A5D53C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9C847-669C-3B25-64F2-B943D871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59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05B1-0F24-7E56-AF4F-0BA3A0A8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DD0C4-5454-6F71-56A8-D458F4B4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FD2CE-6DB0-255E-9047-36799ADF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CDF05-204F-8495-0213-A12A130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8722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16E7D-5A61-CAA1-3147-8AD01B09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DD5BD-0EEF-2B4B-D234-95CEA21A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9CBA3-311A-5E86-B99D-FC823500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91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DD65-A641-98B3-06F7-2836D7C0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DDF8-B3E9-2ACE-9C45-F2E410C2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33EC7-A633-DB24-9904-C601C4B38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C271E-60A1-1D5E-4361-49F0BAC3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0942-F071-E1AF-9106-6CCEE0B4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63978-1BC6-64CB-0D71-89E30D9E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088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6107-DE4B-E56A-A01F-6D6B269B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478D2-B33B-78EA-67F7-60C4A75D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D90A3-0872-7352-057E-DEFC19EE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6BB5-DA32-5423-6DE9-AD6FD4A0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80DC5-79A9-DC46-514F-2F1C206F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1A3A2-1832-EA85-B968-ACC8C5F2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276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21781-157C-E8D5-775E-B36E89C5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5216-89F7-5084-1F7F-31BE1BAE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4A986-13F8-2F29-4E41-D7122FADC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5BD9-798B-4A40-A4B6-E37A09AD4080}" type="datetimeFigureOut">
              <a:rPr lang="en-FR" smtClean="0"/>
              <a:t>25/10/2022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3CF5-23D0-01F7-78C8-A0192EC41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6855-258E-FE99-DCC2-E38488F8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7D0E-1D09-0141-A9CC-C58ED67AF7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938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mojipedia.org/vertical-traffic-ligh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emojipedia.org/vertical-traffic-ligh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emojipedia.org/vertical-traffic-ligh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emojipedia.org/vertical-traffic-ligh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emojipedia.org/vertical-traffic-ligh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408809-9C9D-A71E-DA3A-7A5D30B0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7655A-07DD-7041-569F-DB18B874BDFE}"/>
              </a:ext>
            </a:extLst>
          </p:cNvPr>
          <p:cNvSpPr txBox="1"/>
          <p:nvPr/>
        </p:nvSpPr>
        <p:spPr>
          <a:xfrm>
            <a:off x="38100" y="5871170"/>
            <a:ext cx="306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bg1"/>
                </a:solidFill>
              </a:rPr>
              <a:t>Etienne Cointet</a:t>
            </a:r>
          </a:p>
          <a:p>
            <a:r>
              <a:rPr lang="en-FR" dirty="0">
                <a:solidFill>
                  <a:schemeClr val="bg1"/>
                </a:solidFill>
              </a:rPr>
              <a:t>Senior Sales Engineer</a:t>
            </a:r>
          </a:p>
          <a:p>
            <a:r>
              <a:rPr lang="en-FR" dirty="0">
                <a:solidFill>
                  <a:schemeClr val="bg1"/>
                </a:solidFill>
              </a:rPr>
              <a:t>Presentation for LaunchDarkly</a:t>
            </a:r>
          </a:p>
        </p:txBody>
      </p:sp>
      <p:pic>
        <p:nvPicPr>
          <p:cNvPr id="1028" name="Picture 4" descr="LaunchDarkly full logo transparent PNG - StickPNG">
            <a:extLst>
              <a:ext uri="{FF2B5EF4-FFF2-40B4-BE49-F238E27FC236}">
                <a16:creationId xmlns:a16="http://schemas.microsoft.com/office/drawing/2014/main" id="{773A0E14-256E-F715-AA72-FCE3DB74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048845"/>
            <a:ext cx="2566492" cy="1644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5061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408809-9C9D-A71E-DA3A-7A5D30B0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165100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7655A-07DD-7041-569F-DB18B874BDFE}"/>
              </a:ext>
            </a:extLst>
          </p:cNvPr>
          <p:cNvSpPr txBox="1"/>
          <p:nvPr/>
        </p:nvSpPr>
        <p:spPr>
          <a:xfrm>
            <a:off x="38100" y="5871170"/>
            <a:ext cx="306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bg1"/>
                </a:solidFill>
              </a:rPr>
              <a:t>Etienne Cointet</a:t>
            </a:r>
          </a:p>
          <a:p>
            <a:r>
              <a:rPr lang="en-FR" dirty="0">
                <a:solidFill>
                  <a:schemeClr val="bg1"/>
                </a:solidFill>
              </a:rPr>
              <a:t>Senior Sales Engineer</a:t>
            </a:r>
          </a:p>
          <a:p>
            <a:r>
              <a:rPr lang="en-FR" dirty="0">
                <a:solidFill>
                  <a:schemeClr val="bg1"/>
                </a:solidFill>
              </a:rPr>
              <a:t>Presentation for LaunchDarkly</a:t>
            </a:r>
          </a:p>
        </p:txBody>
      </p:sp>
      <p:pic>
        <p:nvPicPr>
          <p:cNvPr id="2" name="Picture 4" descr="LaunchDarkly full logo transparent PNG - StickPNG">
            <a:extLst>
              <a:ext uri="{FF2B5EF4-FFF2-40B4-BE49-F238E27FC236}">
                <a16:creationId xmlns:a16="http://schemas.microsoft.com/office/drawing/2014/main" id="{2E5635EA-DD3F-4157-412F-740DB02E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0" y="5708053"/>
            <a:ext cx="1537792" cy="985442"/>
          </a:xfrm>
          <a:prstGeom prst="rect">
            <a:avLst/>
          </a:prstGeom>
          <a:noFill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8E15-D5F9-AEB5-DCD0-8FCD083672C0}"/>
              </a:ext>
            </a:extLst>
          </p:cNvPr>
          <p:cNvSpPr/>
          <p:nvPr/>
        </p:nvSpPr>
        <p:spPr>
          <a:xfrm>
            <a:off x="412910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rbel" panose="020B0503020204020204" pitchFamily="34" charset="0"/>
              </a:rPr>
              <a:t>LEGACY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Web 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334DA0-46DF-162F-88DC-44AA92E93385}"/>
              </a:ext>
            </a:extLst>
          </p:cNvPr>
          <p:cNvSpPr/>
          <p:nvPr/>
        </p:nvSpPr>
        <p:spPr>
          <a:xfrm>
            <a:off x="3250026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FEEDBACKS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needed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25581-D66A-551A-9709-6E20564FD789}"/>
              </a:ext>
            </a:extLst>
          </p:cNvPr>
          <p:cNvSpPr/>
          <p:nvPr/>
        </p:nvSpPr>
        <p:spPr>
          <a:xfrm>
            <a:off x="5998829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OPEN TO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dirty="0">
                <a:latin typeface="Corbel" panose="020B0503020204020204" pitchFamily="34" charset="0"/>
              </a:rPr>
              <a:t>PM / Marketing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4AD0D6-6B03-BB7F-4D0B-4F608AC4E471}"/>
              </a:ext>
            </a:extLst>
          </p:cNvPr>
          <p:cNvSpPr/>
          <p:nvPr/>
        </p:nvSpPr>
        <p:spPr>
          <a:xfrm>
            <a:off x="8779542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MULTI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b="1" dirty="0">
                <a:latin typeface="Corbel" panose="020B0503020204020204" pitchFamily="34" charset="0"/>
              </a:rPr>
              <a:t>platform</a:t>
            </a:r>
            <a:endParaRPr lang="en-FR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8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408809-9C9D-A71E-DA3A-7A5D30B0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165100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7655A-07DD-7041-569F-DB18B874BDFE}"/>
              </a:ext>
            </a:extLst>
          </p:cNvPr>
          <p:cNvSpPr txBox="1"/>
          <p:nvPr/>
        </p:nvSpPr>
        <p:spPr>
          <a:xfrm>
            <a:off x="38100" y="5871170"/>
            <a:ext cx="306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bg1"/>
                </a:solidFill>
              </a:rPr>
              <a:t>Etienne Cointet</a:t>
            </a:r>
          </a:p>
          <a:p>
            <a:r>
              <a:rPr lang="en-FR" dirty="0">
                <a:solidFill>
                  <a:schemeClr val="bg1"/>
                </a:solidFill>
              </a:rPr>
              <a:t>Senior Sales Engineer</a:t>
            </a:r>
          </a:p>
          <a:p>
            <a:r>
              <a:rPr lang="en-FR" dirty="0">
                <a:solidFill>
                  <a:schemeClr val="bg1"/>
                </a:solidFill>
              </a:rPr>
              <a:t>Presentation for LaunchDarkly</a:t>
            </a:r>
          </a:p>
        </p:txBody>
      </p:sp>
      <p:pic>
        <p:nvPicPr>
          <p:cNvPr id="2" name="Picture 4" descr="LaunchDarkly full logo transparent PNG - StickPNG">
            <a:extLst>
              <a:ext uri="{FF2B5EF4-FFF2-40B4-BE49-F238E27FC236}">
                <a16:creationId xmlns:a16="http://schemas.microsoft.com/office/drawing/2014/main" id="{2E5635EA-DD3F-4157-412F-740DB02E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0" y="5708053"/>
            <a:ext cx="1537792" cy="985442"/>
          </a:xfrm>
          <a:prstGeom prst="rect">
            <a:avLst/>
          </a:prstGeom>
          <a:noFill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8E15-D5F9-AEB5-DCD0-8FCD083672C0}"/>
              </a:ext>
            </a:extLst>
          </p:cNvPr>
          <p:cNvSpPr/>
          <p:nvPr/>
        </p:nvSpPr>
        <p:spPr>
          <a:xfrm>
            <a:off x="190500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rbel" panose="020B0503020204020204" pitchFamily="34" charset="0"/>
              </a:rPr>
              <a:t>LEGACY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Web 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334DA0-46DF-162F-88DC-44AA92E93385}"/>
              </a:ext>
            </a:extLst>
          </p:cNvPr>
          <p:cNvSpPr/>
          <p:nvPr/>
        </p:nvSpPr>
        <p:spPr>
          <a:xfrm>
            <a:off x="-2642774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FEEDBACKS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needed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25581-D66A-551A-9709-6E20564FD789}"/>
              </a:ext>
            </a:extLst>
          </p:cNvPr>
          <p:cNvSpPr/>
          <p:nvPr/>
        </p:nvSpPr>
        <p:spPr>
          <a:xfrm>
            <a:off x="5922629" y="-2578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OPEN TO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dirty="0">
                <a:latin typeface="Corbel" panose="020B0503020204020204" pitchFamily="34" charset="0"/>
              </a:rPr>
              <a:t>PM / Marketing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4AD0D6-6B03-BB7F-4D0B-4F608AC4E471}"/>
              </a:ext>
            </a:extLst>
          </p:cNvPr>
          <p:cNvSpPr/>
          <p:nvPr/>
        </p:nvSpPr>
        <p:spPr>
          <a:xfrm>
            <a:off x="12500642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MULTI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b="1" dirty="0">
                <a:latin typeface="Corbel" panose="020B0503020204020204" pitchFamily="34" charset="0"/>
              </a:rPr>
              <a:t>platform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AFC73-7103-D7E2-CF89-C77604FA39C8}"/>
              </a:ext>
            </a:extLst>
          </p:cNvPr>
          <p:cNvSpPr/>
          <p:nvPr/>
        </p:nvSpPr>
        <p:spPr>
          <a:xfrm>
            <a:off x="410829" y="2714624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5D8E-B454-1F20-5678-94EBC700AE77}"/>
              </a:ext>
            </a:extLst>
          </p:cNvPr>
          <p:cNvSpPr/>
          <p:nvPr/>
        </p:nvSpPr>
        <p:spPr>
          <a:xfrm>
            <a:off x="926219" y="2846685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4641B-EE89-2D3A-D16A-E828E8EB2E03}"/>
              </a:ext>
            </a:extLst>
          </p:cNvPr>
          <p:cNvSpPr/>
          <p:nvPr/>
        </p:nvSpPr>
        <p:spPr>
          <a:xfrm>
            <a:off x="1548507" y="2978746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FD5680-2AC6-DEBB-960A-AFCB4559E9FE}"/>
              </a:ext>
            </a:extLst>
          </p:cNvPr>
          <p:cNvGrpSpPr/>
          <p:nvPr/>
        </p:nvGrpSpPr>
        <p:grpSpPr>
          <a:xfrm>
            <a:off x="2276836" y="3077518"/>
            <a:ext cx="5257801" cy="4109492"/>
            <a:chOff x="2276836" y="3077518"/>
            <a:chExt cx="5257801" cy="41094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188224-F6F5-82DC-32F3-062A7683CE2E}"/>
                </a:ext>
              </a:extLst>
            </p:cNvPr>
            <p:cNvSpPr/>
            <p:nvPr/>
          </p:nvSpPr>
          <p:spPr>
            <a:xfrm>
              <a:off x="2276836" y="3077518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08F2F2-E3F3-F574-4C56-F7C226D411B4}"/>
                </a:ext>
              </a:extLst>
            </p:cNvPr>
            <p:cNvSpPr/>
            <p:nvPr/>
          </p:nvSpPr>
          <p:spPr>
            <a:xfrm>
              <a:off x="2996001" y="320734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8DC0AD-8CB5-FCDA-BE4F-6D2E25B99704}"/>
                </a:ext>
              </a:extLst>
            </p:cNvPr>
            <p:cNvSpPr/>
            <p:nvPr/>
          </p:nvSpPr>
          <p:spPr>
            <a:xfrm>
              <a:off x="3877048" y="337185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9B0777-9BD1-9490-ED83-AC1E4AF9F1CD}"/>
                </a:ext>
              </a:extLst>
            </p:cNvPr>
            <p:cNvSpPr/>
            <p:nvPr/>
          </p:nvSpPr>
          <p:spPr>
            <a:xfrm>
              <a:off x="4706989" y="353635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7D6EF2-7661-2808-340F-970E78DCCB06}"/>
                </a:ext>
              </a:extLst>
            </p:cNvPr>
            <p:cNvSpPr/>
            <p:nvPr/>
          </p:nvSpPr>
          <p:spPr>
            <a:xfrm>
              <a:off x="5591537" y="370086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135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408809-9C9D-A71E-DA3A-7A5D30B0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165100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7655A-07DD-7041-569F-DB18B874BDFE}"/>
              </a:ext>
            </a:extLst>
          </p:cNvPr>
          <p:cNvSpPr txBox="1"/>
          <p:nvPr/>
        </p:nvSpPr>
        <p:spPr>
          <a:xfrm>
            <a:off x="38100" y="5871170"/>
            <a:ext cx="306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bg1"/>
                </a:solidFill>
              </a:rPr>
              <a:t>Etienne Cointet</a:t>
            </a:r>
          </a:p>
          <a:p>
            <a:r>
              <a:rPr lang="en-FR" dirty="0">
                <a:solidFill>
                  <a:schemeClr val="bg1"/>
                </a:solidFill>
              </a:rPr>
              <a:t>Senior Sales Engineer</a:t>
            </a:r>
          </a:p>
          <a:p>
            <a:r>
              <a:rPr lang="en-FR" dirty="0">
                <a:solidFill>
                  <a:schemeClr val="bg1"/>
                </a:solidFill>
              </a:rPr>
              <a:t>Presentation for LaunchDarkly</a:t>
            </a:r>
          </a:p>
        </p:txBody>
      </p:sp>
      <p:pic>
        <p:nvPicPr>
          <p:cNvPr id="2" name="Picture 4" descr="LaunchDarkly full logo transparent PNG - StickPNG">
            <a:extLst>
              <a:ext uri="{FF2B5EF4-FFF2-40B4-BE49-F238E27FC236}">
                <a16:creationId xmlns:a16="http://schemas.microsoft.com/office/drawing/2014/main" id="{2E5635EA-DD3F-4157-412F-740DB02E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0" y="5708053"/>
            <a:ext cx="1537792" cy="985442"/>
          </a:xfrm>
          <a:prstGeom prst="rect">
            <a:avLst/>
          </a:prstGeom>
          <a:noFill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8E15-D5F9-AEB5-DCD0-8FCD083672C0}"/>
              </a:ext>
            </a:extLst>
          </p:cNvPr>
          <p:cNvSpPr/>
          <p:nvPr/>
        </p:nvSpPr>
        <p:spPr>
          <a:xfrm>
            <a:off x="190500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rbel" panose="020B0503020204020204" pitchFamily="34" charset="0"/>
              </a:rPr>
              <a:t>LEGACY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Web 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334DA0-46DF-162F-88DC-44AA92E93385}"/>
              </a:ext>
            </a:extLst>
          </p:cNvPr>
          <p:cNvSpPr/>
          <p:nvPr/>
        </p:nvSpPr>
        <p:spPr>
          <a:xfrm>
            <a:off x="-2642774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FEEDBACKS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needed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25581-D66A-551A-9709-6E20564FD789}"/>
              </a:ext>
            </a:extLst>
          </p:cNvPr>
          <p:cNvSpPr/>
          <p:nvPr/>
        </p:nvSpPr>
        <p:spPr>
          <a:xfrm>
            <a:off x="5922629" y="-2578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OPEN TO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dirty="0">
                <a:latin typeface="Corbel" panose="020B0503020204020204" pitchFamily="34" charset="0"/>
              </a:rPr>
              <a:t>PM / Marketing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4AD0D6-6B03-BB7F-4D0B-4F608AC4E471}"/>
              </a:ext>
            </a:extLst>
          </p:cNvPr>
          <p:cNvSpPr/>
          <p:nvPr/>
        </p:nvSpPr>
        <p:spPr>
          <a:xfrm>
            <a:off x="12500642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MULTI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b="1" dirty="0">
                <a:latin typeface="Corbel" panose="020B0503020204020204" pitchFamily="34" charset="0"/>
              </a:rPr>
              <a:t>platform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AFC73-7103-D7E2-CF89-C77604FA39C8}"/>
              </a:ext>
            </a:extLst>
          </p:cNvPr>
          <p:cNvSpPr/>
          <p:nvPr/>
        </p:nvSpPr>
        <p:spPr>
          <a:xfrm>
            <a:off x="410829" y="2714624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5D8E-B454-1F20-5678-94EBC700AE77}"/>
              </a:ext>
            </a:extLst>
          </p:cNvPr>
          <p:cNvSpPr/>
          <p:nvPr/>
        </p:nvSpPr>
        <p:spPr>
          <a:xfrm>
            <a:off x="748419" y="7190085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4641B-EE89-2D3A-D16A-E828E8EB2E03}"/>
              </a:ext>
            </a:extLst>
          </p:cNvPr>
          <p:cNvSpPr/>
          <p:nvPr/>
        </p:nvSpPr>
        <p:spPr>
          <a:xfrm>
            <a:off x="1370707" y="7322146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FD5680-2AC6-DEBB-960A-AFCB4559E9FE}"/>
              </a:ext>
            </a:extLst>
          </p:cNvPr>
          <p:cNvGrpSpPr/>
          <p:nvPr/>
        </p:nvGrpSpPr>
        <p:grpSpPr>
          <a:xfrm>
            <a:off x="2099036" y="7420918"/>
            <a:ext cx="5257801" cy="4109492"/>
            <a:chOff x="2276836" y="3077518"/>
            <a:chExt cx="5257801" cy="41094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188224-F6F5-82DC-32F3-062A7683CE2E}"/>
                </a:ext>
              </a:extLst>
            </p:cNvPr>
            <p:cNvSpPr/>
            <p:nvPr/>
          </p:nvSpPr>
          <p:spPr>
            <a:xfrm>
              <a:off x="2276836" y="3077518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08F2F2-E3F3-F574-4C56-F7C226D411B4}"/>
                </a:ext>
              </a:extLst>
            </p:cNvPr>
            <p:cNvSpPr/>
            <p:nvPr/>
          </p:nvSpPr>
          <p:spPr>
            <a:xfrm>
              <a:off x="2996001" y="320734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8DC0AD-8CB5-FCDA-BE4F-6D2E25B99704}"/>
                </a:ext>
              </a:extLst>
            </p:cNvPr>
            <p:cNvSpPr/>
            <p:nvPr/>
          </p:nvSpPr>
          <p:spPr>
            <a:xfrm>
              <a:off x="3877048" y="337185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9B0777-9BD1-9490-ED83-AC1E4AF9F1CD}"/>
                </a:ext>
              </a:extLst>
            </p:cNvPr>
            <p:cNvSpPr/>
            <p:nvPr/>
          </p:nvSpPr>
          <p:spPr>
            <a:xfrm>
              <a:off x="4706989" y="353635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7D6EF2-7661-2808-340F-970E78DCCB06}"/>
                </a:ext>
              </a:extLst>
            </p:cNvPr>
            <p:cNvSpPr/>
            <p:nvPr/>
          </p:nvSpPr>
          <p:spPr>
            <a:xfrm>
              <a:off x="5591537" y="370086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V90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528DF2-2C8D-5E7D-C4AF-AF7CB0764487}"/>
              </a:ext>
            </a:extLst>
          </p:cNvPr>
          <p:cNvGrpSpPr/>
          <p:nvPr/>
        </p:nvGrpSpPr>
        <p:grpSpPr>
          <a:xfrm>
            <a:off x="2512826" y="2728297"/>
            <a:ext cx="2987913" cy="671831"/>
            <a:chOff x="2512826" y="2728297"/>
            <a:chExt cx="2987913" cy="6718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1B741D-1869-8305-B0DD-5D590F24F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0F92128-4370-C1CA-F6A9-649043973BED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A53D00-C8D1-091B-78F5-1F420B8C5271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000275-2697-E95B-8649-5C0ED75ACB1C}"/>
              </a:ext>
            </a:extLst>
          </p:cNvPr>
          <p:cNvGrpSpPr/>
          <p:nvPr/>
        </p:nvGrpSpPr>
        <p:grpSpPr>
          <a:xfrm>
            <a:off x="2512826" y="3768845"/>
            <a:ext cx="2987913" cy="671831"/>
            <a:chOff x="2512826" y="2728297"/>
            <a:chExt cx="2987913" cy="67183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B9F45F-FFF2-AAE5-EB8A-20CE3B70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64A179C-37B7-883E-891C-C26E8594A95C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A6D73E-316C-58DE-FAB1-4E8FFC519FBC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730389-70C1-5A38-D3AF-4F82A3EB0A14}"/>
              </a:ext>
            </a:extLst>
          </p:cNvPr>
          <p:cNvGrpSpPr/>
          <p:nvPr/>
        </p:nvGrpSpPr>
        <p:grpSpPr>
          <a:xfrm>
            <a:off x="2512826" y="4894780"/>
            <a:ext cx="2987913" cy="671831"/>
            <a:chOff x="2512826" y="2728297"/>
            <a:chExt cx="2987913" cy="67183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D4CDA8-2F7A-165A-21D9-1AE4AA649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47ABEBE-4086-233C-B187-6BB0B8B0B7DF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1CB3-6005-B588-8E03-ABFDA638F6A7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658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408809-9C9D-A71E-DA3A-7A5D30B0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165100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7655A-07DD-7041-569F-DB18B874BDFE}"/>
              </a:ext>
            </a:extLst>
          </p:cNvPr>
          <p:cNvSpPr txBox="1"/>
          <p:nvPr/>
        </p:nvSpPr>
        <p:spPr>
          <a:xfrm>
            <a:off x="38100" y="5871170"/>
            <a:ext cx="306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bg1"/>
                </a:solidFill>
              </a:rPr>
              <a:t>Etienne Cointet</a:t>
            </a:r>
          </a:p>
          <a:p>
            <a:r>
              <a:rPr lang="en-FR" dirty="0">
                <a:solidFill>
                  <a:schemeClr val="bg1"/>
                </a:solidFill>
              </a:rPr>
              <a:t>Senior Sales Engineer</a:t>
            </a:r>
          </a:p>
          <a:p>
            <a:r>
              <a:rPr lang="en-FR" dirty="0">
                <a:solidFill>
                  <a:schemeClr val="bg1"/>
                </a:solidFill>
              </a:rPr>
              <a:t>Presentation for LaunchDarkly</a:t>
            </a:r>
          </a:p>
        </p:txBody>
      </p:sp>
      <p:pic>
        <p:nvPicPr>
          <p:cNvPr id="2" name="Picture 4" descr="LaunchDarkly full logo transparent PNG - StickPNG">
            <a:extLst>
              <a:ext uri="{FF2B5EF4-FFF2-40B4-BE49-F238E27FC236}">
                <a16:creationId xmlns:a16="http://schemas.microsoft.com/office/drawing/2014/main" id="{2E5635EA-DD3F-4157-412F-740DB02E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0" y="5708053"/>
            <a:ext cx="1537792" cy="985442"/>
          </a:xfrm>
          <a:prstGeom prst="rect">
            <a:avLst/>
          </a:prstGeom>
          <a:noFill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8E15-D5F9-AEB5-DCD0-8FCD083672C0}"/>
              </a:ext>
            </a:extLst>
          </p:cNvPr>
          <p:cNvSpPr/>
          <p:nvPr/>
        </p:nvSpPr>
        <p:spPr>
          <a:xfrm>
            <a:off x="190500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rbel" panose="020B0503020204020204" pitchFamily="34" charset="0"/>
              </a:rPr>
              <a:t>LEGACY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Web 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334DA0-46DF-162F-88DC-44AA92E93385}"/>
              </a:ext>
            </a:extLst>
          </p:cNvPr>
          <p:cNvSpPr/>
          <p:nvPr/>
        </p:nvSpPr>
        <p:spPr>
          <a:xfrm>
            <a:off x="4150122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FEEDBACKS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needed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25581-D66A-551A-9709-6E20564FD789}"/>
              </a:ext>
            </a:extLst>
          </p:cNvPr>
          <p:cNvSpPr/>
          <p:nvPr/>
        </p:nvSpPr>
        <p:spPr>
          <a:xfrm>
            <a:off x="5922629" y="-2578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OPEN TO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dirty="0">
                <a:latin typeface="Corbel" panose="020B0503020204020204" pitchFamily="34" charset="0"/>
              </a:rPr>
              <a:t>PM / Marketing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4AD0D6-6B03-BB7F-4D0B-4F608AC4E471}"/>
              </a:ext>
            </a:extLst>
          </p:cNvPr>
          <p:cNvSpPr/>
          <p:nvPr/>
        </p:nvSpPr>
        <p:spPr>
          <a:xfrm>
            <a:off x="12500642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MULTI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b="1" dirty="0">
                <a:latin typeface="Corbel" panose="020B0503020204020204" pitchFamily="34" charset="0"/>
              </a:rPr>
              <a:t>platform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AFC73-7103-D7E2-CF89-C77604FA39C8}"/>
              </a:ext>
            </a:extLst>
          </p:cNvPr>
          <p:cNvSpPr/>
          <p:nvPr/>
        </p:nvSpPr>
        <p:spPr>
          <a:xfrm>
            <a:off x="410829" y="2714624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5D8E-B454-1F20-5678-94EBC700AE77}"/>
              </a:ext>
            </a:extLst>
          </p:cNvPr>
          <p:cNvSpPr/>
          <p:nvPr/>
        </p:nvSpPr>
        <p:spPr>
          <a:xfrm>
            <a:off x="748419" y="7190085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4641B-EE89-2D3A-D16A-E828E8EB2E03}"/>
              </a:ext>
            </a:extLst>
          </p:cNvPr>
          <p:cNvSpPr/>
          <p:nvPr/>
        </p:nvSpPr>
        <p:spPr>
          <a:xfrm>
            <a:off x="1370707" y="7322146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FD5680-2AC6-DEBB-960A-AFCB4559E9FE}"/>
              </a:ext>
            </a:extLst>
          </p:cNvPr>
          <p:cNvGrpSpPr/>
          <p:nvPr/>
        </p:nvGrpSpPr>
        <p:grpSpPr>
          <a:xfrm>
            <a:off x="2099036" y="7420918"/>
            <a:ext cx="5257801" cy="4109492"/>
            <a:chOff x="2276836" y="3077518"/>
            <a:chExt cx="5257801" cy="41094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188224-F6F5-82DC-32F3-062A7683CE2E}"/>
                </a:ext>
              </a:extLst>
            </p:cNvPr>
            <p:cNvSpPr/>
            <p:nvPr/>
          </p:nvSpPr>
          <p:spPr>
            <a:xfrm>
              <a:off x="2276836" y="3077518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08F2F2-E3F3-F574-4C56-F7C226D411B4}"/>
                </a:ext>
              </a:extLst>
            </p:cNvPr>
            <p:cNvSpPr/>
            <p:nvPr/>
          </p:nvSpPr>
          <p:spPr>
            <a:xfrm>
              <a:off x="2996001" y="320734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8DC0AD-8CB5-FCDA-BE4F-6D2E25B99704}"/>
                </a:ext>
              </a:extLst>
            </p:cNvPr>
            <p:cNvSpPr/>
            <p:nvPr/>
          </p:nvSpPr>
          <p:spPr>
            <a:xfrm>
              <a:off x="3877048" y="337185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9B0777-9BD1-9490-ED83-AC1E4AF9F1CD}"/>
                </a:ext>
              </a:extLst>
            </p:cNvPr>
            <p:cNvSpPr/>
            <p:nvPr/>
          </p:nvSpPr>
          <p:spPr>
            <a:xfrm>
              <a:off x="4706989" y="353635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7D6EF2-7661-2808-340F-970E78DCCB06}"/>
                </a:ext>
              </a:extLst>
            </p:cNvPr>
            <p:cNvSpPr/>
            <p:nvPr/>
          </p:nvSpPr>
          <p:spPr>
            <a:xfrm>
              <a:off x="5591537" y="370086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V90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528DF2-2C8D-5E7D-C4AF-AF7CB0764487}"/>
              </a:ext>
            </a:extLst>
          </p:cNvPr>
          <p:cNvGrpSpPr/>
          <p:nvPr/>
        </p:nvGrpSpPr>
        <p:grpSpPr>
          <a:xfrm>
            <a:off x="2512826" y="2728297"/>
            <a:ext cx="2987913" cy="671831"/>
            <a:chOff x="2512826" y="2728297"/>
            <a:chExt cx="2987913" cy="6718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1B741D-1869-8305-B0DD-5D590F24F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0F92128-4370-C1CA-F6A9-649043973BED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A53D00-C8D1-091B-78F5-1F420B8C5271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000275-2697-E95B-8649-5C0ED75ACB1C}"/>
              </a:ext>
            </a:extLst>
          </p:cNvPr>
          <p:cNvGrpSpPr/>
          <p:nvPr/>
        </p:nvGrpSpPr>
        <p:grpSpPr>
          <a:xfrm>
            <a:off x="2512826" y="3768845"/>
            <a:ext cx="2987913" cy="671831"/>
            <a:chOff x="2512826" y="2728297"/>
            <a:chExt cx="2987913" cy="67183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B9F45F-FFF2-AAE5-EB8A-20CE3B70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64A179C-37B7-883E-891C-C26E8594A95C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A6D73E-316C-58DE-FAB1-4E8FFC519FBC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730389-70C1-5A38-D3AF-4F82A3EB0A14}"/>
              </a:ext>
            </a:extLst>
          </p:cNvPr>
          <p:cNvGrpSpPr/>
          <p:nvPr/>
        </p:nvGrpSpPr>
        <p:grpSpPr>
          <a:xfrm>
            <a:off x="2512826" y="4894780"/>
            <a:ext cx="2987913" cy="671831"/>
            <a:chOff x="2512826" y="2728297"/>
            <a:chExt cx="2987913" cy="67183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D4CDA8-2F7A-165A-21D9-1AE4AA649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47ABEBE-4086-233C-B187-6BB0B8B0B7DF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1CB3-6005-B588-8E03-ABFDA638F6A7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E79E5-09EA-AB7A-FF97-4BBA0C1F9505}"/>
              </a:ext>
            </a:extLst>
          </p:cNvPr>
          <p:cNvGrpSpPr/>
          <p:nvPr/>
        </p:nvGrpSpPr>
        <p:grpSpPr>
          <a:xfrm>
            <a:off x="5504788" y="3110212"/>
            <a:ext cx="2403470" cy="2107009"/>
            <a:chOff x="5504788" y="3110212"/>
            <a:chExt cx="2403470" cy="2107009"/>
          </a:xfrm>
        </p:grpSpPr>
        <p:pic>
          <p:nvPicPr>
            <p:cNvPr id="5122" name="Picture 2" descr="Crowd of users - Free social icons">
              <a:extLst>
                <a:ext uri="{FF2B5EF4-FFF2-40B4-BE49-F238E27FC236}">
                  <a16:creationId xmlns:a16="http://schemas.microsoft.com/office/drawing/2014/main" id="{03778280-EFAB-B27D-FF2D-82E56E907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258" y="3110212"/>
              <a:ext cx="2032000" cy="20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1583BA-2D85-8E0A-0645-C42267BEF79F}"/>
                </a:ext>
              </a:extLst>
            </p:cNvPr>
            <p:cNvCxnSpPr/>
            <p:nvPr/>
          </p:nvCxnSpPr>
          <p:spPr>
            <a:xfrm flipH="1" flipV="1">
              <a:off x="5551159" y="3133428"/>
              <a:ext cx="742939" cy="279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797C67-B397-C516-7BAD-0A08E6790EE0}"/>
                </a:ext>
              </a:extLst>
            </p:cNvPr>
            <p:cNvCxnSpPr>
              <a:cxnSpLocks/>
              <a:stCxn id="5122" idx="1"/>
            </p:cNvCxnSpPr>
            <p:nvPr/>
          </p:nvCxnSpPr>
          <p:spPr>
            <a:xfrm flipH="1">
              <a:off x="5504788" y="4126212"/>
              <a:ext cx="371470" cy="565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63B978-E148-B9BB-AAAA-523DD5AC8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2348" y="4677370"/>
              <a:ext cx="625731" cy="5398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6619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408809-9C9D-A71E-DA3A-7A5D30B0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165100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7655A-07DD-7041-569F-DB18B874BDFE}"/>
              </a:ext>
            </a:extLst>
          </p:cNvPr>
          <p:cNvSpPr txBox="1"/>
          <p:nvPr/>
        </p:nvSpPr>
        <p:spPr>
          <a:xfrm>
            <a:off x="38100" y="5871170"/>
            <a:ext cx="306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bg1"/>
                </a:solidFill>
              </a:rPr>
              <a:t>Etienne Cointet</a:t>
            </a:r>
          </a:p>
          <a:p>
            <a:r>
              <a:rPr lang="en-FR" dirty="0">
                <a:solidFill>
                  <a:schemeClr val="bg1"/>
                </a:solidFill>
              </a:rPr>
              <a:t>Senior Sales Engineer</a:t>
            </a:r>
          </a:p>
          <a:p>
            <a:r>
              <a:rPr lang="en-FR" dirty="0">
                <a:solidFill>
                  <a:schemeClr val="bg1"/>
                </a:solidFill>
              </a:rPr>
              <a:t>Presentation for LaunchDarkly</a:t>
            </a:r>
          </a:p>
        </p:txBody>
      </p:sp>
      <p:pic>
        <p:nvPicPr>
          <p:cNvPr id="2" name="Picture 4" descr="LaunchDarkly full logo transparent PNG - StickPNG">
            <a:extLst>
              <a:ext uri="{FF2B5EF4-FFF2-40B4-BE49-F238E27FC236}">
                <a16:creationId xmlns:a16="http://schemas.microsoft.com/office/drawing/2014/main" id="{2E5635EA-DD3F-4157-412F-740DB02E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0" y="5708053"/>
            <a:ext cx="1537792" cy="985442"/>
          </a:xfrm>
          <a:prstGeom prst="rect">
            <a:avLst/>
          </a:prstGeom>
          <a:noFill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8E15-D5F9-AEB5-DCD0-8FCD083672C0}"/>
              </a:ext>
            </a:extLst>
          </p:cNvPr>
          <p:cNvSpPr/>
          <p:nvPr/>
        </p:nvSpPr>
        <p:spPr>
          <a:xfrm>
            <a:off x="190500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rbel" panose="020B0503020204020204" pitchFamily="34" charset="0"/>
              </a:rPr>
              <a:t>LEGACY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Web 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334DA0-46DF-162F-88DC-44AA92E93385}"/>
              </a:ext>
            </a:extLst>
          </p:cNvPr>
          <p:cNvSpPr/>
          <p:nvPr/>
        </p:nvSpPr>
        <p:spPr>
          <a:xfrm>
            <a:off x="4150122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FEEDBACKS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needed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25581-D66A-551A-9709-6E20564FD789}"/>
              </a:ext>
            </a:extLst>
          </p:cNvPr>
          <p:cNvSpPr/>
          <p:nvPr/>
        </p:nvSpPr>
        <p:spPr>
          <a:xfrm>
            <a:off x="8109744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OPEN TO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dirty="0">
                <a:latin typeface="Corbel" panose="020B0503020204020204" pitchFamily="34" charset="0"/>
              </a:rPr>
              <a:t>PM / Marketing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4AD0D6-6B03-BB7F-4D0B-4F608AC4E471}"/>
              </a:ext>
            </a:extLst>
          </p:cNvPr>
          <p:cNvSpPr/>
          <p:nvPr/>
        </p:nvSpPr>
        <p:spPr>
          <a:xfrm>
            <a:off x="12500642" y="264537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MULTI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b="1" dirty="0">
                <a:latin typeface="Corbel" panose="020B0503020204020204" pitchFamily="34" charset="0"/>
              </a:rPr>
              <a:t>platform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AFC73-7103-D7E2-CF89-C77604FA39C8}"/>
              </a:ext>
            </a:extLst>
          </p:cNvPr>
          <p:cNvSpPr/>
          <p:nvPr/>
        </p:nvSpPr>
        <p:spPr>
          <a:xfrm>
            <a:off x="410829" y="2714624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5D8E-B454-1F20-5678-94EBC700AE77}"/>
              </a:ext>
            </a:extLst>
          </p:cNvPr>
          <p:cNvSpPr/>
          <p:nvPr/>
        </p:nvSpPr>
        <p:spPr>
          <a:xfrm>
            <a:off x="748419" y="7190085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4641B-EE89-2D3A-D16A-E828E8EB2E03}"/>
              </a:ext>
            </a:extLst>
          </p:cNvPr>
          <p:cNvSpPr/>
          <p:nvPr/>
        </p:nvSpPr>
        <p:spPr>
          <a:xfrm>
            <a:off x="1370707" y="7322146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FD5680-2AC6-DEBB-960A-AFCB4559E9FE}"/>
              </a:ext>
            </a:extLst>
          </p:cNvPr>
          <p:cNvGrpSpPr/>
          <p:nvPr/>
        </p:nvGrpSpPr>
        <p:grpSpPr>
          <a:xfrm>
            <a:off x="2099036" y="7420918"/>
            <a:ext cx="5257801" cy="4109492"/>
            <a:chOff x="2276836" y="3077518"/>
            <a:chExt cx="5257801" cy="41094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188224-F6F5-82DC-32F3-062A7683CE2E}"/>
                </a:ext>
              </a:extLst>
            </p:cNvPr>
            <p:cNvSpPr/>
            <p:nvPr/>
          </p:nvSpPr>
          <p:spPr>
            <a:xfrm>
              <a:off x="2276836" y="3077518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08F2F2-E3F3-F574-4C56-F7C226D411B4}"/>
                </a:ext>
              </a:extLst>
            </p:cNvPr>
            <p:cNvSpPr/>
            <p:nvPr/>
          </p:nvSpPr>
          <p:spPr>
            <a:xfrm>
              <a:off x="2996001" y="320734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8DC0AD-8CB5-FCDA-BE4F-6D2E25B99704}"/>
                </a:ext>
              </a:extLst>
            </p:cNvPr>
            <p:cNvSpPr/>
            <p:nvPr/>
          </p:nvSpPr>
          <p:spPr>
            <a:xfrm>
              <a:off x="3877048" y="337185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9B0777-9BD1-9490-ED83-AC1E4AF9F1CD}"/>
                </a:ext>
              </a:extLst>
            </p:cNvPr>
            <p:cNvSpPr/>
            <p:nvPr/>
          </p:nvSpPr>
          <p:spPr>
            <a:xfrm>
              <a:off x="4706989" y="353635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7D6EF2-7661-2808-340F-970E78DCCB06}"/>
                </a:ext>
              </a:extLst>
            </p:cNvPr>
            <p:cNvSpPr/>
            <p:nvPr/>
          </p:nvSpPr>
          <p:spPr>
            <a:xfrm>
              <a:off x="5591537" y="370086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V90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528DF2-2C8D-5E7D-C4AF-AF7CB0764487}"/>
              </a:ext>
            </a:extLst>
          </p:cNvPr>
          <p:cNvGrpSpPr/>
          <p:nvPr/>
        </p:nvGrpSpPr>
        <p:grpSpPr>
          <a:xfrm>
            <a:off x="2512826" y="2728297"/>
            <a:ext cx="2987913" cy="671831"/>
            <a:chOff x="2512826" y="2728297"/>
            <a:chExt cx="2987913" cy="6718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1B741D-1869-8305-B0DD-5D590F24F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0F92128-4370-C1CA-F6A9-649043973BED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A53D00-C8D1-091B-78F5-1F420B8C5271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000275-2697-E95B-8649-5C0ED75ACB1C}"/>
              </a:ext>
            </a:extLst>
          </p:cNvPr>
          <p:cNvGrpSpPr/>
          <p:nvPr/>
        </p:nvGrpSpPr>
        <p:grpSpPr>
          <a:xfrm>
            <a:off x="2512826" y="3768845"/>
            <a:ext cx="2987913" cy="671831"/>
            <a:chOff x="2512826" y="2728297"/>
            <a:chExt cx="2987913" cy="67183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B9F45F-FFF2-AAE5-EB8A-20CE3B70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64A179C-37B7-883E-891C-C26E8594A95C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A6D73E-316C-58DE-FAB1-4E8FFC519FBC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730389-70C1-5A38-D3AF-4F82A3EB0A14}"/>
              </a:ext>
            </a:extLst>
          </p:cNvPr>
          <p:cNvGrpSpPr/>
          <p:nvPr/>
        </p:nvGrpSpPr>
        <p:grpSpPr>
          <a:xfrm>
            <a:off x="2512826" y="4894780"/>
            <a:ext cx="2987913" cy="671831"/>
            <a:chOff x="2512826" y="2728297"/>
            <a:chExt cx="2987913" cy="67183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D4CDA8-2F7A-165A-21D9-1AE4AA649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47ABEBE-4086-233C-B187-6BB0B8B0B7DF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1CB3-6005-B588-8E03-ABFDA638F6A7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E79E5-09EA-AB7A-FF97-4BBA0C1F9505}"/>
              </a:ext>
            </a:extLst>
          </p:cNvPr>
          <p:cNvGrpSpPr/>
          <p:nvPr/>
        </p:nvGrpSpPr>
        <p:grpSpPr>
          <a:xfrm>
            <a:off x="5504788" y="3110212"/>
            <a:ext cx="2403470" cy="2107009"/>
            <a:chOff x="5504788" y="3110212"/>
            <a:chExt cx="2403470" cy="2107009"/>
          </a:xfrm>
        </p:grpSpPr>
        <p:pic>
          <p:nvPicPr>
            <p:cNvPr id="5122" name="Picture 2" descr="Crowd of users - Free social icons">
              <a:extLst>
                <a:ext uri="{FF2B5EF4-FFF2-40B4-BE49-F238E27FC236}">
                  <a16:creationId xmlns:a16="http://schemas.microsoft.com/office/drawing/2014/main" id="{03778280-EFAB-B27D-FF2D-82E56E907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258" y="3110212"/>
              <a:ext cx="2032000" cy="20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1583BA-2D85-8E0A-0645-C42267BEF79F}"/>
                </a:ext>
              </a:extLst>
            </p:cNvPr>
            <p:cNvCxnSpPr/>
            <p:nvPr/>
          </p:nvCxnSpPr>
          <p:spPr>
            <a:xfrm flipH="1" flipV="1">
              <a:off x="5551159" y="3133428"/>
              <a:ext cx="742939" cy="279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797C67-B397-C516-7BAD-0A08E6790EE0}"/>
                </a:ext>
              </a:extLst>
            </p:cNvPr>
            <p:cNvCxnSpPr>
              <a:cxnSpLocks/>
              <a:stCxn id="5122" idx="1"/>
            </p:cNvCxnSpPr>
            <p:nvPr/>
          </p:nvCxnSpPr>
          <p:spPr>
            <a:xfrm flipH="1">
              <a:off x="5504788" y="4126212"/>
              <a:ext cx="371470" cy="565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63B978-E148-B9BB-AAAA-523DD5AC8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2348" y="4677370"/>
              <a:ext cx="625731" cy="5398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 descr="LaunchDarkly: Feature Flag &amp; Toggle Management">
            <a:extLst>
              <a:ext uri="{FF2B5EF4-FFF2-40B4-BE49-F238E27FC236}">
                <a16:creationId xmlns:a16="http://schemas.microsoft.com/office/drawing/2014/main" id="{278D936C-FFE7-6FC7-5BB5-CB048F7C2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5" r="39999"/>
          <a:stretch/>
        </p:blipFill>
        <p:spPr bwMode="auto">
          <a:xfrm>
            <a:off x="8233357" y="2416862"/>
            <a:ext cx="2148834" cy="3149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01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408809-9C9D-A71E-DA3A-7A5D30B0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165100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7655A-07DD-7041-569F-DB18B874BDFE}"/>
              </a:ext>
            </a:extLst>
          </p:cNvPr>
          <p:cNvSpPr txBox="1"/>
          <p:nvPr/>
        </p:nvSpPr>
        <p:spPr>
          <a:xfrm>
            <a:off x="38100" y="5871170"/>
            <a:ext cx="306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bg1"/>
                </a:solidFill>
              </a:rPr>
              <a:t>Etienne Cointet</a:t>
            </a:r>
          </a:p>
          <a:p>
            <a:r>
              <a:rPr lang="en-FR" dirty="0">
                <a:solidFill>
                  <a:schemeClr val="bg1"/>
                </a:solidFill>
              </a:rPr>
              <a:t>Senior Sales Engineer</a:t>
            </a:r>
          </a:p>
          <a:p>
            <a:r>
              <a:rPr lang="en-FR" dirty="0">
                <a:solidFill>
                  <a:schemeClr val="bg1"/>
                </a:solidFill>
              </a:rPr>
              <a:t>Presentation for LaunchDarkly</a:t>
            </a:r>
          </a:p>
        </p:txBody>
      </p:sp>
      <p:pic>
        <p:nvPicPr>
          <p:cNvPr id="2" name="Picture 4" descr="LaunchDarkly full logo transparent PNG - StickPNG">
            <a:extLst>
              <a:ext uri="{FF2B5EF4-FFF2-40B4-BE49-F238E27FC236}">
                <a16:creationId xmlns:a16="http://schemas.microsoft.com/office/drawing/2014/main" id="{2E5635EA-DD3F-4157-412F-740DB02E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0" y="5708053"/>
            <a:ext cx="1537792" cy="985442"/>
          </a:xfrm>
          <a:prstGeom prst="rect">
            <a:avLst/>
          </a:prstGeom>
          <a:noFill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8E15-D5F9-AEB5-DCD0-8FCD083672C0}"/>
              </a:ext>
            </a:extLst>
          </p:cNvPr>
          <p:cNvSpPr/>
          <p:nvPr/>
        </p:nvSpPr>
        <p:spPr>
          <a:xfrm>
            <a:off x="190500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rbel" panose="020B0503020204020204" pitchFamily="34" charset="0"/>
              </a:rPr>
              <a:t>LEGACY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Web 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334DA0-46DF-162F-88DC-44AA92E93385}"/>
              </a:ext>
            </a:extLst>
          </p:cNvPr>
          <p:cNvSpPr/>
          <p:nvPr/>
        </p:nvSpPr>
        <p:spPr>
          <a:xfrm>
            <a:off x="4150122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FEEDBACKS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needed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25581-D66A-551A-9709-6E20564FD789}"/>
              </a:ext>
            </a:extLst>
          </p:cNvPr>
          <p:cNvSpPr/>
          <p:nvPr/>
        </p:nvSpPr>
        <p:spPr>
          <a:xfrm>
            <a:off x="8109744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OPEN TO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dirty="0">
                <a:latin typeface="Corbel" panose="020B0503020204020204" pitchFamily="34" charset="0"/>
              </a:rPr>
              <a:t>PM / Marketing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4AD0D6-6B03-BB7F-4D0B-4F608AC4E471}"/>
              </a:ext>
            </a:extLst>
          </p:cNvPr>
          <p:cNvSpPr/>
          <p:nvPr/>
        </p:nvSpPr>
        <p:spPr>
          <a:xfrm>
            <a:off x="8233357" y="465065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MULTI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b="1" dirty="0">
                <a:latin typeface="Corbel" panose="020B0503020204020204" pitchFamily="34" charset="0"/>
              </a:rPr>
              <a:t>platform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AFC73-7103-D7E2-CF89-C77604FA39C8}"/>
              </a:ext>
            </a:extLst>
          </p:cNvPr>
          <p:cNvSpPr/>
          <p:nvPr/>
        </p:nvSpPr>
        <p:spPr>
          <a:xfrm>
            <a:off x="410829" y="2714624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5D8E-B454-1F20-5678-94EBC700AE77}"/>
              </a:ext>
            </a:extLst>
          </p:cNvPr>
          <p:cNvSpPr/>
          <p:nvPr/>
        </p:nvSpPr>
        <p:spPr>
          <a:xfrm>
            <a:off x="748419" y="7190085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4641B-EE89-2D3A-D16A-E828E8EB2E03}"/>
              </a:ext>
            </a:extLst>
          </p:cNvPr>
          <p:cNvSpPr/>
          <p:nvPr/>
        </p:nvSpPr>
        <p:spPr>
          <a:xfrm>
            <a:off x="1370707" y="7322146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FD5680-2AC6-DEBB-960A-AFCB4559E9FE}"/>
              </a:ext>
            </a:extLst>
          </p:cNvPr>
          <p:cNvGrpSpPr/>
          <p:nvPr/>
        </p:nvGrpSpPr>
        <p:grpSpPr>
          <a:xfrm>
            <a:off x="2099036" y="7420918"/>
            <a:ext cx="5257801" cy="4109492"/>
            <a:chOff x="2276836" y="3077518"/>
            <a:chExt cx="5257801" cy="41094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188224-F6F5-82DC-32F3-062A7683CE2E}"/>
                </a:ext>
              </a:extLst>
            </p:cNvPr>
            <p:cNvSpPr/>
            <p:nvPr/>
          </p:nvSpPr>
          <p:spPr>
            <a:xfrm>
              <a:off x="2276836" y="3077518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08F2F2-E3F3-F574-4C56-F7C226D411B4}"/>
                </a:ext>
              </a:extLst>
            </p:cNvPr>
            <p:cNvSpPr/>
            <p:nvPr/>
          </p:nvSpPr>
          <p:spPr>
            <a:xfrm>
              <a:off x="2996001" y="320734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8DC0AD-8CB5-FCDA-BE4F-6D2E25B99704}"/>
                </a:ext>
              </a:extLst>
            </p:cNvPr>
            <p:cNvSpPr/>
            <p:nvPr/>
          </p:nvSpPr>
          <p:spPr>
            <a:xfrm>
              <a:off x="3877048" y="337185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9B0777-9BD1-9490-ED83-AC1E4AF9F1CD}"/>
                </a:ext>
              </a:extLst>
            </p:cNvPr>
            <p:cNvSpPr/>
            <p:nvPr/>
          </p:nvSpPr>
          <p:spPr>
            <a:xfrm>
              <a:off x="4706989" y="353635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7D6EF2-7661-2808-340F-970E78DCCB06}"/>
                </a:ext>
              </a:extLst>
            </p:cNvPr>
            <p:cNvSpPr/>
            <p:nvPr/>
          </p:nvSpPr>
          <p:spPr>
            <a:xfrm>
              <a:off x="5591537" y="370086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V90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528DF2-2C8D-5E7D-C4AF-AF7CB0764487}"/>
              </a:ext>
            </a:extLst>
          </p:cNvPr>
          <p:cNvGrpSpPr/>
          <p:nvPr/>
        </p:nvGrpSpPr>
        <p:grpSpPr>
          <a:xfrm>
            <a:off x="2512826" y="2728297"/>
            <a:ext cx="2987913" cy="671831"/>
            <a:chOff x="2512826" y="2728297"/>
            <a:chExt cx="2987913" cy="6718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1B741D-1869-8305-B0DD-5D590F24F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0F92128-4370-C1CA-F6A9-649043973BED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A53D00-C8D1-091B-78F5-1F420B8C5271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000275-2697-E95B-8649-5C0ED75ACB1C}"/>
              </a:ext>
            </a:extLst>
          </p:cNvPr>
          <p:cNvGrpSpPr/>
          <p:nvPr/>
        </p:nvGrpSpPr>
        <p:grpSpPr>
          <a:xfrm>
            <a:off x="2512826" y="3768845"/>
            <a:ext cx="2987913" cy="671831"/>
            <a:chOff x="2512826" y="2728297"/>
            <a:chExt cx="2987913" cy="67183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B9F45F-FFF2-AAE5-EB8A-20CE3B70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64A179C-37B7-883E-891C-C26E8594A95C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A6D73E-316C-58DE-FAB1-4E8FFC519FBC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730389-70C1-5A38-D3AF-4F82A3EB0A14}"/>
              </a:ext>
            </a:extLst>
          </p:cNvPr>
          <p:cNvGrpSpPr/>
          <p:nvPr/>
        </p:nvGrpSpPr>
        <p:grpSpPr>
          <a:xfrm>
            <a:off x="2512826" y="4894780"/>
            <a:ext cx="2987913" cy="671831"/>
            <a:chOff x="2512826" y="2728297"/>
            <a:chExt cx="2987913" cy="67183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D4CDA8-2F7A-165A-21D9-1AE4AA649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47ABEBE-4086-233C-B187-6BB0B8B0B7DF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1CB3-6005-B588-8E03-ABFDA638F6A7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E79E5-09EA-AB7A-FF97-4BBA0C1F9505}"/>
              </a:ext>
            </a:extLst>
          </p:cNvPr>
          <p:cNvGrpSpPr/>
          <p:nvPr/>
        </p:nvGrpSpPr>
        <p:grpSpPr>
          <a:xfrm>
            <a:off x="5504788" y="3110212"/>
            <a:ext cx="2403470" cy="2107009"/>
            <a:chOff x="5504788" y="3110212"/>
            <a:chExt cx="2403470" cy="2107009"/>
          </a:xfrm>
        </p:grpSpPr>
        <p:pic>
          <p:nvPicPr>
            <p:cNvPr id="5122" name="Picture 2" descr="Crowd of users - Free social icons">
              <a:extLst>
                <a:ext uri="{FF2B5EF4-FFF2-40B4-BE49-F238E27FC236}">
                  <a16:creationId xmlns:a16="http://schemas.microsoft.com/office/drawing/2014/main" id="{03778280-EFAB-B27D-FF2D-82E56E907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258" y="3110212"/>
              <a:ext cx="2032000" cy="20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1583BA-2D85-8E0A-0645-C42267BEF79F}"/>
                </a:ext>
              </a:extLst>
            </p:cNvPr>
            <p:cNvCxnSpPr/>
            <p:nvPr/>
          </p:nvCxnSpPr>
          <p:spPr>
            <a:xfrm flipH="1" flipV="1">
              <a:off x="5551159" y="3133428"/>
              <a:ext cx="742939" cy="279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797C67-B397-C516-7BAD-0A08E6790EE0}"/>
                </a:ext>
              </a:extLst>
            </p:cNvPr>
            <p:cNvCxnSpPr>
              <a:cxnSpLocks/>
              <a:stCxn id="5122" idx="1"/>
            </p:cNvCxnSpPr>
            <p:nvPr/>
          </p:nvCxnSpPr>
          <p:spPr>
            <a:xfrm flipH="1">
              <a:off x="5504788" y="4126212"/>
              <a:ext cx="371470" cy="565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63B978-E148-B9BB-AAAA-523DD5AC8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2348" y="4677370"/>
              <a:ext cx="625731" cy="5398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 descr="LaunchDarkly: Feature Flag &amp; Toggle Management">
            <a:extLst>
              <a:ext uri="{FF2B5EF4-FFF2-40B4-BE49-F238E27FC236}">
                <a16:creationId xmlns:a16="http://schemas.microsoft.com/office/drawing/2014/main" id="{278D936C-FFE7-6FC7-5BB5-CB048F7C2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5" r="39999"/>
          <a:stretch/>
        </p:blipFill>
        <p:spPr bwMode="auto">
          <a:xfrm>
            <a:off x="8233357" y="2314410"/>
            <a:ext cx="1279673" cy="1875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ross platform Icon - Free PNG &amp; SVG 79279 - Noun Project">
            <a:extLst>
              <a:ext uri="{FF2B5EF4-FFF2-40B4-BE49-F238E27FC236}">
                <a16:creationId xmlns:a16="http://schemas.microsoft.com/office/drawing/2014/main" id="{B4491D54-096E-CEBC-FAFB-63DE16FE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4" y="4691716"/>
            <a:ext cx="2152521" cy="21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58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408809-9C9D-A71E-DA3A-7A5D30B0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00" y="165100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7655A-07DD-7041-569F-DB18B874BDFE}"/>
              </a:ext>
            </a:extLst>
          </p:cNvPr>
          <p:cNvSpPr txBox="1"/>
          <p:nvPr/>
        </p:nvSpPr>
        <p:spPr>
          <a:xfrm>
            <a:off x="38100" y="5871170"/>
            <a:ext cx="306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bg1"/>
                </a:solidFill>
              </a:rPr>
              <a:t>Etienne Cointet</a:t>
            </a:r>
          </a:p>
          <a:p>
            <a:r>
              <a:rPr lang="en-FR" dirty="0">
                <a:solidFill>
                  <a:schemeClr val="bg1"/>
                </a:solidFill>
              </a:rPr>
              <a:t>Senior Sales Engineer</a:t>
            </a:r>
          </a:p>
          <a:p>
            <a:r>
              <a:rPr lang="en-FR" dirty="0">
                <a:solidFill>
                  <a:schemeClr val="bg1"/>
                </a:solidFill>
              </a:rPr>
              <a:t>Presentation for LaunchDarkly</a:t>
            </a:r>
          </a:p>
        </p:txBody>
      </p:sp>
      <p:pic>
        <p:nvPicPr>
          <p:cNvPr id="2" name="Picture 4" descr="LaunchDarkly full logo transparent PNG - StickPNG">
            <a:extLst>
              <a:ext uri="{FF2B5EF4-FFF2-40B4-BE49-F238E27FC236}">
                <a16:creationId xmlns:a16="http://schemas.microsoft.com/office/drawing/2014/main" id="{2E5635EA-DD3F-4157-412F-740DB02E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4" y="882226"/>
            <a:ext cx="7163892" cy="4590738"/>
          </a:xfrm>
          <a:prstGeom prst="rect">
            <a:avLst/>
          </a:prstGeom>
          <a:noFill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8E15-D5F9-AEB5-DCD0-8FCD083672C0}"/>
              </a:ext>
            </a:extLst>
          </p:cNvPr>
          <p:cNvSpPr/>
          <p:nvPr/>
        </p:nvSpPr>
        <p:spPr>
          <a:xfrm>
            <a:off x="190500" y="165100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rbel" panose="020B0503020204020204" pitchFamily="34" charset="0"/>
              </a:rPr>
              <a:t>LEGACY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Web 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334DA0-46DF-162F-88DC-44AA92E93385}"/>
              </a:ext>
            </a:extLst>
          </p:cNvPr>
          <p:cNvSpPr/>
          <p:nvPr/>
        </p:nvSpPr>
        <p:spPr>
          <a:xfrm>
            <a:off x="-41501" y="115363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FEEDBACKS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800" dirty="0">
                <a:latin typeface="Corbel" panose="020B0503020204020204" pitchFamily="34" charset="0"/>
              </a:rPr>
              <a:t>needed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25581-D66A-551A-9709-6E20564FD789}"/>
              </a:ext>
            </a:extLst>
          </p:cNvPr>
          <p:cNvSpPr/>
          <p:nvPr/>
        </p:nvSpPr>
        <p:spPr>
          <a:xfrm>
            <a:off x="-273502" y="95714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OPEN TO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dirty="0">
                <a:latin typeface="Corbel" panose="020B0503020204020204" pitchFamily="34" charset="0"/>
              </a:rPr>
              <a:t>PM / Marketing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4AD0D6-6B03-BB7F-4D0B-4F608AC4E471}"/>
              </a:ext>
            </a:extLst>
          </p:cNvPr>
          <p:cNvSpPr/>
          <p:nvPr/>
        </p:nvSpPr>
        <p:spPr>
          <a:xfrm>
            <a:off x="-297422" y="92897"/>
            <a:ext cx="2383758" cy="203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orbel" panose="020B0503020204020204" pitchFamily="34" charset="0"/>
              </a:rPr>
              <a:t>MULTI</a:t>
            </a:r>
            <a:br>
              <a:rPr lang="en-FR" sz="2800" b="1" dirty="0">
                <a:latin typeface="Corbel" panose="020B0503020204020204" pitchFamily="34" charset="0"/>
              </a:rPr>
            </a:br>
            <a:r>
              <a:rPr lang="en-FR" sz="2400" b="1" dirty="0">
                <a:latin typeface="Corbel" panose="020B0503020204020204" pitchFamily="34" charset="0"/>
              </a:rPr>
              <a:t>platform</a:t>
            </a:r>
            <a:endParaRPr lang="en-FR" sz="28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AFC73-7103-D7E2-CF89-C77604FA39C8}"/>
              </a:ext>
            </a:extLst>
          </p:cNvPr>
          <p:cNvSpPr/>
          <p:nvPr/>
        </p:nvSpPr>
        <p:spPr>
          <a:xfrm>
            <a:off x="-2299759" y="3356799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5D8E-B454-1F20-5678-94EBC700AE77}"/>
              </a:ext>
            </a:extLst>
          </p:cNvPr>
          <p:cNvSpPr/>
          <p:nvPr/>
        </p:nvSpPr>
        <p:spPr>
          <a:xfrm>
            <a:off x="748419" y="7190085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4641B-EE89-2D3A-D16A-E828E8EB2E03}"/>
              </a:ext>
            </a:extLst>
          </p:cNvPr>
          <p:cNvSpPr/>
          <p:nvPr/>
        </p:nvSpPr>
        <p:spPr>
          <a:xfrm>
            <a:off x="1370707" y="7322146"/>
            <a:ext cx="1943100" cy="3486150"/>
          </a:xfrm>
          <a:custGeom>
            <a:avLst/>
            <a:gdLst>
              <a:gd name="connsiteX0" fmla="*/ 0 w 1943100"/>
              <a:gd name="connsiteY0" fmla="*/ 0 h 3486150"/>
              <a:gd name="connsiteX1" fmla="*/ 628269 w 1943100"/>
              <a:gd name="connsiteY1" fmla="*/ 0 h 3486150"/>
              <a:gd name="connsiteX2" fmla="*/ 1217676 w 1943100"/>
              <a:gd name="connsiteY2" fmla="*/ 0 h 3486150"/>
              <a:gd name="connsiteX3" fmla="*/ 1943100 w 1943100"/>
              <a:gd name="connsiteY3" fmla="*/ 0 h 3486150"/>
              <a:gd name="connsiteX4" fmla="*/ 1943100 w 1943100"/>
              <a:gd name="connsiteY4" fmla="*/ 732092 h 3486150"/>
              <a:gd name="connsiteX5" fmla="*/ 1943100 w 1943100"/>
              <a:gd name="connsiteY5" fmla="*/ 1359599 h 3486150"/>
              <a:gd name="connsiteX6" fmla="*/ 1943100 w 1943100"/>
              <a:gd name="connsiteY6" fmla="*/ 2056829 h 3486150"/>
              <a:gd name="connsiteX7" fmla="*/ 1943100 w 1943100"/>
              <a:gd name="connsiteY7" fmla="*/ 2649474 h 3486150"/>
              <a:gd name="connsiteX8" fmla="*/ 1943100 w 1943100"/>
              <a:gd name="connsiteY8" fmla="*/ 3486150 h 3486150"/>
              <a:gd name="connsiteX9" fmla="*/ 1295400 w 1943100"/>
              <a:gd name="connsiteY9" fmla="*/ 3486150 h 3486150"/>
              <a:gd name="connsiteX10" fmla="*/ 686562 w 1943100"/>
              <a:gd name="connsiteY10" fmla="*/ 3486150 h 3486150"/>
              <a:gd name="connsiteX11" fmla="*/ 0 w 1943100"/>
              <a:gd name="connsiteY11" fmla="*/ 3486150 h 3486150"/>
              <a:gd name="connsiteX12" fmla="*/ 0 w 1943100"/>
              <a:gd name="connsiteY12" fmla="*/ 2823782 h 3486150"/>
              <a:gd name="connsiteX13" fmla="*/ 0 w 1943100"/>
              <a:gd name="connsiteY13" fmla="*/ 2126552 h 3486150"/>
              <a:gd name="connsiteX14" fmla="*/ 0 w 1943100"/>
              <a:gd name="connsiteY14" fmla="*/ 1394460 h 3486150"/>
              <a:gd name="connsiteX15" fmla="*/ 0 w 1943100"/>
              <a:gd name="connsiteY15" fmla="*/ 732091 h 3486150"/>
              <a:gd name="connsiteX16" fmla="*/ 0 w 1943100"/>
              <a:gd name="connsiteY16" fmla="*/ 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3100" h="3486150" fill="none" extrusionOk="0">
                <a:moveTo>
                  <a:pt x="0" y="0"/>
                </a:moveTo>
                <a:cubicBezTo>
                  <a:pt x="308868" y="-25945"/>
                  <a:pt x="343698" y="14920"/>
                  <a:pt x="628269" y="0"/>
                </a:cubicBezTo>
                <a:cubicBezTo>
                  <a:pt x="912840" y="-14920"/>
                  <a:pt x="926653" y="-12455"/>
                  <a:pt x="1217676" y="0"/>
                </a:cubicBezTo>
                <a:cubicBezTo>
                  <a:pt x="1508699" y="12455"/>
                  <a:pt x="1679434" y="17374"/>
                  <a:pt x="1943100" y="0"/>
                </a:cubicBezTo>
                <a:cubicBezTo>
                  <a:pt x="1976676" y="202139"/>
                  <a:pt x="1911928" y="503059"/>
                  <a:pt x="1943100" y="732092"/>
                </a:cubicBezTo>
                <a:cubicBezTo>
                  <a:pt x="1974272" y="961125"/>
                  <a:pt x="1938122" y="1048631"/>
                  <a:pt x="1943100" y="1359599"/>
                </a:cubicBezTo>
                <a:cubicBezTo>
                  <a:pt x="1948078" y="1670567"/>
                  <a:pt x="1952841" y="1916468"/>
                  <a:pt x="1943100" y="2056829"/>
                </a:cubicBezTo>
                <a:cubicBezTo>
                  <a:pt x="1933360" y="2197190"/>
                  <a:pt x="1924265" y="2516306"/>
                  <a:pt x="1943100" y="2649474"/>
                </a:cubicBezTo>
                <a:cubicBezTo>
                  <a:pt x="1961935" y="2782642"/>
                  <a:pt x="1955653" y="3300281"/>
                  <a:pt x="1943100" y="3486150"/>
                </a:cubicBezTo>
                <a:cubicBezTo>
                  <a:pt x="1624207" y="3490787"/>
                  <a:pt x="1598940" y="3507161"/>
                  <a:pt x="1295400" y="3486150"/>
                </a:cubicBezTo>
                <a:cubicBezTo>
                  <a:pt x="991860" y="3465139"/>
                  <a:pt x="860521" y="3507282"/>
                  <a:pt x="686562" y="3486150"/>
                </a:cubicBezTo>
                <a:cubicBezTo>
                  <a:pt x="512603" y="3465018"/>
                  <a:pt x="326454" y="3513577"/>
                  <a:pt x="0" y="3486150"/>
                </a:cubicBezTo>
                <a:cubicBezTo>
                  <a:pt x="4393" y="3262192"/>
                  <a:pt x="-32141" y="3138331"/>
                  <a:pt x="0" y="2823782"/>
                </a:cubicBezTo>
                <a:cubicBezTo>
                  <a:pt x="32141" y="2509233"/>
                  <a:pt x="-30040" y="2441669"/>
                  <a:pt x="0" y="2126552"/>
                </a:cubicBezTo>
                <a:cubicBezTo>
                  <a:pt x="30040" y="1811435"/>
                  <a:pt x="3008" y="1621558"/>
                  <a:pt x="0" y="1394460"/>
                </a:cubicBezTo>
                <a:cubicBezTo>
                  <a:pt x="-3008" y="1167362"/>
                  <a:pt x="-14991" y="929690"/>
                  <a:pt x="0" y="732091"/>
                </a:cubicBezTo>
                <a:cubicBezTo>
                  <a:pt x="14991" y="534492"/>
                  <a:pt x="-26146" y="344716"/>
                  <a:pt x="0" y="0"/>
                </a:cubicBezTo>
                <a:close/>
              </a:path>
              <a:path w="1943100" h="3486150" stroke="0" extrusionOk="0">
                <a:moveTo>
                  <a:pt x="0" y="0"/>
                </a:moveTo>
                <a:cubicBezTo>
                  <a:pt x="313926" y="18201"/>
                  <a:pt x="356270" y="28669"/>
                  <a:pt x="628269" y="0"/>
                </a:cubicBezTo>
                <a:cubicBezTo>
                  <a:pt x="900268" y="-28669"/>
                  <a:pt x="934759" y="23306"/>
                  <a:pt x="1217676" y="0"/>
                </a:cubicBezTo>
                <a:cubicBezTo>
                  <a:pt x="1500593" y="-23306"/>
                  <a:pt x="1716657" y="12372"/>
                  <a:pt x="1943100" y="0"/>
                </a:cubicBezTo>
                <a:cubicBezTo>
                  <a:pt x="1950546" y="322154"/>
                  <a:pt x="1971696" y="516677"/>
                  <a:pt x="1943100" y="662369"/>
                </a:cubicBezTo>
                <a:cubicBezTo>
                  <a:pt x="1914504" y="808061"/>
                  <a:pt x="1924070" y="1022282"/>
                  <a:pt x="1943100" y="1289876"/>
                </a:cubicBezTo>
                <a:cubicBezTo>
                  <a:pt x="1962130" y="1557470"/>
                  <a:pt x="1956343" y="1633615"/>
                  <a:pt x="1943100" y="1917383"/>
                </a:cubicBezTo>
                <a:cubicBezTo>
                  <a:pt x="1929857" y="2201151"/>
                  <a:pt x="1912066" y="2399107"/>
                  <a:pt x="1943100" y="2614613"/>
                </a:cubicBezTo>
                <a:cubicBezTo>
                  <a:pt x="1974135" y="2830119"/>
                  <a:pt x="1939080" y="3146474"/>
                  <a:pt x="1943100" y="3486150"/>
                </a:cubicBezTo>
                <a:cubicBezTo>
                  <a:pt x="1741103" y="3495222"/>
                  <a:pt x="1516108" y="3502160"/>
                  <a:pt x="1334262" y="3486150"/>
                </a:cubicBezTo>
                <a:cubicBezTo>
                  <a:pt x="1152416" y="3470140"/>
                  <a:pt x="995806" y="3482917"/>
                  <a:pt x="686562" y="3486150"/>
                </a:cubicBezTo>
                <a:cubicBezTo>
                  <a:pt x="377318" y="3489383"/>
                  <a:pt x="195153" y="3492260"/>
                  <a:pt x="0" y="3486150"/>
                </a:cubicBezTo>
                <a:cubicBezTo>
                  <a:pt x="28133" y="3319167"/>
                  <a:pt x="27708" y="3093956"/>
                  <a:pt x="0" y="2823782"/>
                </a:cubicBezTo>
                <a:cubicBezTo>
                  <a:pt x="-27708" y="2553608"/>
                  <a:pt x="30382" y="2337427"/>
                  <a:pt x="0" y="2161413"/>
                </a:cubicBezTo>
                <a:cubicBezTo>
                  <a:pt x="-30382" y="1985399"/>
                  <a:pt x="-8755" y="1715588"/>
                  <a:pt x="0" y="1394460"/>
                </a:cubicBezTo>
                <a:cubicBezTo>
                  <a:pt x="8755" y="1073332"/>
                  <a:pt x="-34740" y="849658"/>
                  <a:pt x="0" y="627507"/>
                </a:cubicBezTo>
                <a:cubicBezTo>
                  <a:pt x="34740" y="405356"/>
                  <a:pt x="30467" y="24755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ABC APP</a:t>
            </a:r>
            <a:br>
              <a:rPr lang="en-FR" dirty="0"/>
            </a:br>
            <a:br>
              <a:rPr lang="en-FR" dirty="0"/>
            </a:br>
            <a:br>
              <a:rPr lang="en-FR" dirty="0"/>
            </a:br>
            <a:r>
              <a:rPr lang="en-FR" dirty="0"/>
              <a:t>1 BIG MONOLITH</a:t>
            </a:r>
          </a:p>
          <a:p>
            <a:pPr algn="ctr"/>
            <a:r>
              <a:rPr lang="en-FR" dirty="0"/>
              <a:t>1 BIG SERVER / INFRA</a:t>
            </a:r>
          </a:p>
          <a:p>
            <a:pPr algn="ctr"/>
            <a:endParaRPr lang="en-FR" dirty="0"/>
          </a:p>
          <a:p>
            <a:pPr algn="ctr"/>
            <a:r>
              <a:rPr lang="en-FR" b="1" dirty="0"/>
              <a:t>V3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FD5680-2AC6-DEBB-960A-AFCB4559E9FE}"/>
              </a:ext>
            </a:extLst>
          </p:cNvPr>
          <p:cNvGrpSpPr/>
          <p:nvPr/>
        </p:nvGrpSpPr>
        <p:grpSpPr>
          <a:xfrm>
            <a:off x="2099036" y="7420918"/>
            <a:ext cx="5257801" cy="4109492"/>
            <a:chOff x="2276836" y="3077518"/>
            <a:chExt cx="5257801" cy="41094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188224-F6F5-82DC-32F3-062A7683CE2E}"/>
                </a:ext>
              </a:extLst>
            </p:cNvPr>
            <p:cNvSpPr/>
            <p:nvPr/>
          </p:nvSpPr>
          <p:spPr>
            <a:xfrm>
              <a:off x="2276836" y="3077518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08F2F2-E3F3-F574-4C56-F7C226D411B4}"/>
                </a:ext>
              </a:extLst>
            </p:cNvPr>
            <p:cNvSpPr/>
            <p:nvPr/>
          </p:nvSpPr>
          <p:spPr>
            <a:xfrm>
              <a:off x="2996001" y="320734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8DC0AD-8CB5-FCDA-BE4F-6D2E25B99704}"/>
                </a:ext>
              </a:extLst>
            </p:cNvPr>
            <p:cNvSpPr/>
            <p:nvPr/>
          </p:nvSpPr>
          <p:spPr>
            <a:xfrm>
              <a:off x="3877048" y="337185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9B0777-9BD1-9490-ED83-AC1E4AF9F1CD}"/>
                </a:ext>
              </a:extLst>
            </p:cNvPr>
            <p:cNvSpPr/>
            <p:nvPr/>
          </p:nvSpPr>
          <p:spPr>
            <a:xfrm>
              <a:off x="4706989" y="3536355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7D6EF2-7661-2808-340F-970E78DCCB06}"/>
                </a:ext>
              </a:extLst>
            </p:cNvPr>
            <p:cNvSpPr/>
            <p:nvPr/>
          </p:nvSpPr>
          <p:spPr>
            <a:xfrm>
              <a:off x="5591537" y="3700860"/>
              <a:ext cx="1943100" cy="3486150"/>
            </a:xfrm>
            <a:custGeom>
              <a:avLst/>
              <a:gdLst>
                <a:gd name="connsiteX0" fmla="*/ 0 w 1943100"/>
                <a:gd name="connsiteY0" fmla="*/ 0 h 3486150"/>
                <a:gd name="connsiteX1" fmla="*/ 628269 w 1943100"/>
                <a:gd name="connsiteY1" fmla="*/ 0 h 3486150"/>
                <a:gd name="connsiteX2" fmla="*/ 1217676 w 1943100"/>
                <a:gd name="connsiteY2" fmla="*/ 0 h 3486150"/>
                <a:gd name="connsiteX3" fmla="*/ 1943100 w 1943100"/>
                <a:gd name="connsiteY3" fmla="*/ 0 h 3486150"/>
                <a:gd name="connsiteX4" fmla="*/ 1943100 w 1943100"/>
                <a:gd name="connsiteY4" fmla="*/ 732092 h 3486150"/>
                <a:gd name="connsiteX5" fmla="*/ 1943100 w 1943100"/>
                <a:gd name="connsiteY5" fmla="*/ 1359599 h 3486150"/>
                <a:gd name="connsiteX6" fmla="*/ 1943100 w 1943100"/>
                <a:gd name="connsiteY6" fmla="*/ 2056829 h 3486150"/>
                <a:gd name="connsiteX7" fmla="*/ 1943100 w 1943100"/>
                <a:gd name="connsiteY7" fmla="*/ 2649474 h 3486150"/>
                <a:gd name="connsiteX8" fmla="*/ 1943100 w 1943100"/>
                <a:gd name="connsiteY8" fmla="*/ 3486150 h 3486150"/>
                <a:gd name="connsiteX9" fmla="*/ 1295400 w 1943100"/>
                <a:gd name="connsiteY9" fmla="*/ 3486150 h 3486150"/>
                <a:gd name="connsiteX10" fmla="*/ 686562 w 1943100"/>
                <a:gd name="connsiteY10" fmla="*/ 3486150 h 3486150"/>
                <a:gd name="connsiteX11" fmla="*/ 0 w 1943100"/>
                <a:gd name="connsiteY11" fmla="*/ 3486150 h 3486150"/>
                <a:gd name="connsiteX12" fmla="*/ 0 w 1943100"/>
                <a:gd name="connsiteY12" fmla="*/ 2823782 h 3486150"/>
                <a:gd name="connsiteX13" fmla="*/ 0 w 1943100"/>
                <a:gd name="connsiteY13" fmla="*/ 2126552 h 3486150"/>
                <a:gd name="connsiteX14" fmla="*/ 0 w 1943100"/>
                <a:gd name="connsiteY14" fmla="*/ 1394460 h 3486150"/>
                <a:gd name="connsiteX15" fmla="*/ 0 w 1943100"/>
                <a:gd name="connsiteY15" fmla="*/ 732091 h 3486150"/>
                <a:gd name="connsiteX16" fmla="*/ 0 w 1943100"/>
                <a:gd name="connsiteY16" fmla="*/ 0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3486150" fill="none" extrusionOk="0">
                  <a:moveTo>
                    <a:pt x="0" y="0"/>
                  </a:moveTo>
                  <a:cubicBezTo>
                    <a:pt x="308868" y="-25945"/>
                    <a:pt x="343698" y="14920"/>
                    <a:pt x="628269" y="0"/>
                  </a:cubicBezTo>
                  <a:cubicBezTo>
                    <a:pt x="912840" y="-14920"/>
                    <a:pt x="926653" y="-12455"/>
                    <a:pt x="1217676" y="0"/>
                  </a:cubicBezTo>
                  <a:cubicBezTo>
                    <a:pt x="1508699" y="12455"/>
                    <a:pt x="1679434" y="17374"/>
                    <a:pt x="1943100" y="0"/>
                  </a:cubicBezTo>
                  <a:cubicBezTo>
                    <a:pt x="1976676" y="202139"/>
                    <a:pt x="1911928" y="503059"/>
                    <a:pt x="1943100" y="732092"/>
                  </a:cubicBezTo>
                  <a:cubicBezTo>
                    <a:pt x="1974272" y="961125"/>
                    <a:pt x="1938122" y="1048631"/>
                    <a:pt x="1943100" y="1359599"/>
                  </a:cubicBezTo>
                  <a:cubicBezTo>
                    <a:pt x="1948078" y="1670567"/>
                    <a:pt x="1952841" y="1916468"/>
                    <a:pt x="1943100" y="2056829"/>
                  </a:cubicBezTo>
                  <a:cubicBezTo>
                    <a:pt x="1933360" y="2197190"/>
                    <a:pt x="1924265" y="2516306"/>
                    <a:pt x="1943100" y="2649474"/>
                  </a:cubicBezTo>
                  <a:cubicBezTo>
                    <a:pt x="1961935" y="2782642"/>
                    <a:pt x="1955653" y="3300281"/>
                    <a:pt x="1943100" y="3486150"/>
                  </a:cubicBezTo>
                  <a:cubicBezTo>
                    <a:pt x="1624207" y="3490787"/>
                    <a:pt x="1598940" y="3507161"/>
                    <a:pt x="1295400" y="3486150"/>
                  </a:cubicBezTo>
                  <a:cubicBezTo>
                    <a:pt x="991860" y="3465139"/>
                    <a:pt x="860521" y="3507282"/>
                    <a:pt x="686562" y="3486150"/>
                  </a:cubicBezTo>
                  <a:cubicBezTo>
                    <a:pt x="512603" y="3465018"/>
                    <a:pt x="326454" y="3513577"/>
                    <a:pt x="0" y="3486150"/>
                  </a:cubicBezTo>
                  <a:cubicBezTo>
                    <a:pt x="4393" y="3262192"/>
                    <a:pt x="-32141" y="3138331"/>
                    <a:pt x="0" y="2823782"/>
                  </a:cubicBezTo>
                  <a:cubicBezTo>
                    <a:pt x="32141" y="2509233"/>
                    <a:pt x="-30040" y="2441669"/>
                    <a:pt x="0" y="2126552"/>
                  </a:cubicBezTo>
                  <a:cubicBezTo>
                    <a:pt x="30040" y="1811435"/>
                    <a:pt x="3008" y="1621558"/>
                    <a:pt x="0" y="1394460"/>
                  </a:cubicBezTo>
                  <a:cubicBezTo>
                    <a:pt x="-3008" y="1167362"/>
                    <a:pt x="-14991" y="929690"/>
                    <a:pt x="0" y="732091"/>
                  </a:cubicBezTo>
                  <a:cubicBezTo>
                    <a:pt x="14991" y="534492"/>
                    <a:pt x="-26146" y="344716"/>
                    <a:pt x="0" y="0"/>
                  </a:cubicBezTo>
                  <a:close/>
                </a:path>
                <a:path w="1943100" h="3486150" stroke="0" extrusionOk="0">
                  <a:moveTo>
                    <a:pt x="0" y="0"/>
                  </a:moveTo>
                  <a:cubicBezTo>
                    <a:pt x="313926" y="18201"/>
                    <a:pt x="356270" y="28669"/>
                    <a:pt x="628269" y="0"/>
                  </a:cubicBezTo>
                  <a:cubicBezTo>
                    <a:pt x="900268" y="-28669"/>
                    <a:pt x="934759" y="23306"/>
                    <a:pt x="1217676" y="0"/>
                  </a:cubicBezTo>
                  <a:cubicBezTo>
                    <a:pt x="1500593" y="-23306"/>
                    <a:pt x="1716657" y="12372"/>
                    <a:pt x="1943100" y="0"/>
                  </a:cubicBezTo>
                  <a:cubicBezTo>
                    <a:pt x="1950546" y="322154"/>
                    <a:pt x="1971696" y="516677"/>
                    <a:pt x="1943100" y="662369"/>
                  </a:cubicBezTo>
                  <a:cubicBezTo>
                    <a:pt x="1914504" y="808061"/>
                    <a:pt x="1924070" y="1022282"/>
                    <a:pt x="1943100" y="1289876"/>
                  </a:cubicBezTo>
                  <a:cubicBezTo>
                    <a:pt x="1962130" y="1557470"/>
                    <a:pt x="1956343" y="1633615"/>
                    <a:pt x="1943100" y="1917383"/>
                  </a:cubicBezTo>
                  <a:cubicBezTo>
                    <a:pt x="1929857" y="2201151"/>
                    <a:pt x="1912066" y="2399107"/>
                    <a:pt x="1943100" y="2614613"/>
                  </a:cubicBezTo>
                  <a:cubicBezTo>
                    <a:pt x="1974135" y="2830119"/>
                    <a:pt x="1939080" y="3146474"/>
                    <a:pt x="1943100" y="3486150"/>
                  </a:cubicBezTo>
                  <a:cubicBezTo>
                    <a:pt x="1741103" y="3495222"/>
                    <a:pt x="1516108" y="3502160"/>
                    <a:pt x="1334262" y="3486150"/>
                  </a:cubicBezTo>
                  <a:cubicBezTo>
                    <a:pt x="1152416" y="3470140"/>
                    <a:pt x="995806" y="3482917"/>
                    <a:pt x="686562" y="3486150"/>
                  </a:cubicBezTo>
                  <a:cubicBezTo>
                    <a:pt x="377318" y="3489383"/>
                    <a:pt x="195153" y="3492260"/>
                    <a:pt x="0" y="3486150"/>
                  </a:cubicBezTo>
                  <a:cubicBezTo>
                    <a:pt x="28133" y="3319167"/>
                    <a:pt x="27708" y="3093956"/>
                    <a:pt x="0" y="2823782"/>
                  </a:cubicBezTo>
                  <a:cubicBezTo>
                    <a:pt x="-27708" y="2553608"/>
                    <a:pt x="30382" y="2337427"/>
                    <a:pt x="0" y="2161413"/>
                  </a:cubicBezTo>
                  <a:cubicBezTo>
                    <a:pt x="-30382" y="1985399"/>
                    <a:pt x="-8755" y="1715588"/>
                    <a:pt x="0" y="1394460"/>
                  </a:cubicBezTo>
                  <a:cubicBezTo>
                    <a:pt x="8755" y="1073332"/>
                    <a:pt x="-34740" y="849658"/>
                    <a:pt x="0" y="627507"/>
                  </a:cubicBezTo>
                  <a:cubicBezTo>
                    <a:pt x="34740" y="405356"/>
                    <a:pt x="30467" y="247553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ABC APP</a:t>
              </a:r>
              <a:br>
                <a:rPr lang="en-FR" dirty="0"/>
              </a:br>
              <a:br>
                <a:rPr lang="en-FR" dirty="0"/>
              </a:br>
              <a:br>
                <a:rPr lang="en-FR" dirty="0"/>
              </a:br>
              <a:r>
                <a:rPr lang="en-FR" dirty="0"/>
                <a:t>1 BIG MONOLITH</a:t>
              </a:r>
            </a:p>
            <a:p>
              <a:pPr algn="ctr"/>
              <a:r>
                <a:rPr lang="en-FR" dirty="0"/>
                <a:t>1 BIG SERVER / INFRA</a:t>
              </a:r>
            </a:p>
            <a:p>
              <a:pPr algn="ctr"/>
              <a:endParaRPr lang="en-FR" dirty="0"/>
            </a:p>
            <a:p>
              <a:pPr algn="ctr"/>
              <a:r>
                <a:rPr lang="en-FR" b="1" dirty="0"/>
                <a:t>V90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528DF2-2C8D-5E7D-C4AF-AF7CB0764487}"/>
              </a:ext>
            </a:extLst>
          </p:cNvPr>
          <p:cNvGrpSpPr/>
          <p:nvPr/>
        </p:nvGrpSpPr>
        <p:grpSpPr>
          <a:xfrm>
            <a:off x="2516391" y="-3174902"/>
            <a:ext cx="2987913" cy="671831"/>
            <a:chOff x="2512826" y="2728297"/>
            <a:chExt cx="2987913" cy="6718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1B741D-1869-8305-B0DD-5D590F24F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0F92128-4370-C1CA-F6A9-649043973BED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A53D00-C8D1-091B-78F5-1F420B8C5271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000275-2697-E95B-8649-5C0ED75ACB1C}"/>
              </a:ext>
            </a:extLst>
          </p:cNvPr>
          <p:cNvGrpSpPr/>
          <p:nvPr/>
        </p:nvGrpSpPr>
        <p:grpSpPr>
          <a:xfrm>
            <a:off x="2516391" y="-2134354"/>
            <a:ext cx="2987913" cy="671831"/>
            <a:chOff x="2512826" y="2728297"/>
            <a:chExt cx="2987913" cy="67183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B9F45F-FFF2-AAE5-EB8A-20CE3B70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64A179C-37B7-883E-891C-C26E8594A95C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A6D73E-316C-58DE-FAB1-4E8FFC519FBC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730389-70C1-5A38-D3AF-4F82A3EB0A14}"/>
              </a:ext>
            </a:extLst>
          </p:cNvPr>
          <p:cNvGrpSpPr/>
          <p:nvPr/>
        </p:nvGrpSpPr>
        <p:grpSpPr>
          <a:xfrm>
            <a:off x="2516391" y="-1008419"/>
            <a:ext cx="2987913" cy="671831"/>
            <a:chOff x="2512826" y="2728297"/>
            <a:chExt cx="2987913" cy="67183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D4CDA8-2F7A-165A-21D9-1AE4AA649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826" y="3149600"/>
              <a:ext cx="13506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47ABEBE-4086-233C-B187-6BB0B8B0B7DF}"/>
                </a:ext>
              </a:extLst>
            </p:cNvPr>
            <p:cNvSpPr/>
            <p:nvPr/>
          </p:nvSpPr>
          <p:spPr>
            <a:xfrm>
              <a:off x="4150122" y="2866728"/>
              <a:ext cx="135061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dirty="0"/>
                <a:t>Feature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1CB3-6005-B588-8E03-ABFDA638F6A7}"/>
                </a:ext>
              </a:extLst>
            </p:cNvPr>
            <p:cNvSpPr txBox="1"/>
            <p:nvPr/>
          </p:nvSpPr>
          <p:spPr>
            <a:xfrm>
              <a:off x="3023773" y="2728297"/>
              <a:ext cx="550205" cy="357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FR" sz="2800" b="0" i="0" u="none" strike="noStrike" dirty="0">
                  <a:solidFill>
                    <a:srgbClr val="2458A1"/>
                  </a:solidFill>
                  <a:effectLst/>
                  <a:latin typeface="Apple Color Emoji" pitchFamily="2" charset="0"/>
                  <a:hlinkClick r:id="rId4"/>
                </a:rPr>
                <a:t>🚦</a:t>
              </a:r>
              <a:endParaRPr lang="en-FR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E79E5-09EA-AB7A-FF97-4BBA0C1F9505}"/>
              </a:ext>
            </a:extLst>
          </p:cNvPr>
          <p:cNvGrpSpPr/>
          <p:nvPr/>
        </p:nvGrpSpPr>
        <p:grpSpPr>
          <a:xfrm>
            <a:off x="5413737" y="7550745"/>
            <a:ext cx="2403470" cy="2107009"/>
            <a:chOff x="5504788" y="3110212"/>
            <a:chExt cx="2403470" cy="2107009"/>
          </a:xfrm>
        </p:grpSpPr>
        <p:pic>
          <p:nvPicPr>
            <p:cNvPr id="5122" name="Picture 2" descr="Crowd of users - Free social icons">
              <a:extLst>
                <a:ext uri="{FF2B5EF4-FFF2-40B4-BE49-F238E27FC236}">
                  <a16:creationId xmlns:a16="http://schemas.microsoft.com/office/drawing/2014/main" id="{03778280-EFAB-B27D-FF2D-82E56E907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258" y="3110212"/>
              <a:ext cx="2032000" cy="20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1583BA-2D85-8E0A-0645-C42267BEF79F}"/>
                </a:ext>
              </a:extLst>
            </p:cNvPr>
            <p:cNvCxnSpPr/>
            <p:nvPr/>
          </p:nvCxnSpPr>
          <p:spPr>
            <a:xfrm flipH="1" flipV="1">
              <a:off x="5551159" y="3133428"/>
              <a:ext cx="742939" cy="279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797C67-B397-C516-7BAD-0A08E6790EE0}"/>
                </a:ext>
              </a:extLst>
            </p:cNvPr>
            <p:cNvCxnSpPr>
              <a:cxnSpLocks/>
              <a:stCxn id="5122" idx="1"/>
            </p:cNvCxnSpPr>
            <p:nvPr/>
          </p:nvCxnSpPr>
          <p:spPr>
            <a:xfrm flipH="1">
              <a:off x="5504788" y="4126212"/>
              <a:ext cx="371470" cy="565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63B978-E148-B9BB-AAAA-523DD5AC8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2348" y="4677370"/>
              <a:ext cx="625731" cy="5398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 descr="LaunchDarkly: Feature Flag &amp; Toggle Management">
            <a:extLst>
              <a:ext uri="{FF2B5EF4-FFF2-40B4-BE49-F238E27FC236}">
                <a16:creationId xmlns:a16="http://schemas.microsoft.com/office/drawing/2014/main" id="{278D936C-FFE7-6FC7-5BB5-CB048F7C2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5" r="39999"/>
          <a:stretch/>
        </p:blipFill>
        <p:spPr bwMode="auto">
          <a:xfrm>
            <a:off x="12525957" y="2418930"/>
            <a:ext cx="1279673" cy="1875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ross platform Icon - Free PNG &amp; SVG 79279 - Noun Project">
            <a:extLst>
              <a:ext uri="{FF2B5EF4-FFF2-40B4-BE49-F238E27FC236}">
                <a16:creationId xmlns:a16="http://schemas.microsoft.com/office/drawing/2014/main" id="{B4491D54-096E-CEBC-FAFB-63DE16FE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673" y="7120724"/>
            <a:ext cx="2152521" cy="21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953BA-19C1-1501-2A37-895BC627E20E}"/>
              </a:ext>
            </a:extLst>
          </p:cNvPr>
          <p:cNvSpPr txBox="1"/>
          <p:nvPr/>
        </p:nvSpPr>
        <p:spPr>
          <a:xfrm>
            <a:off x="4570130" y="5310403"/>
            <a:ext cx="243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3200" b="1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094883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881</Words>
  <Application>Microsoft Macintosh PowerPoint</Application>
  <PresentationFormat>Widescreen</PresentationFormat>
  <Paragraphs>275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Apple Color Emoji</vt:lpstr>
      <vt:lpstr>Arial</vt:lpstr>
      <vt:lpstr>Calibri</vt:lpstr>
      <vt:lpstr>Calibri Light</vt:lpstr>
      <vt:lpstr>Corbel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Cointet</dc:creator>
  <cp:lastModifiedBy>Etienne Cointet</cp:lastModifiedBy>
  <cp:revision>2</cp:revision>
  <dcterms:created xsi:type="dcterms:W3CDTF">2022-10-25T11:15:15Z</dcterms:created>
  <dcterms:modified xsi:type="dcterms:W3CDTF">2022-10-25T11:56:21Z</dcterms:modified>
</cp:coreProperties>
</file>