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7"/>
  </p:notesMasterIdLst>
  <p:sldIdLst>
    <p:sldId id="297" r:id="rId2"/>
    <p:sldId id="299" r:id="rId3"/>
    <p:sldId id="319" r:id="rId4"/>
    <p:sldId id="304" r:id="rId5"/>
    <p:sldId id="301" r:id="rId6"/>
    <p:sldId id="320" r:id="rId7"/>
    <p:sldId id="321" r:id="rId8"/>
    <p:sldId id="322" r:id="rId9"/>
    <p:sldId id="323" r:id="rId10"/>
    <p:sldId id="324" r:id="rId11"/>
    <p:sldId id="325" r:id="rId12"/>
    <p:sldId id="318" r:id="rId13"/>
    <p:sldId id="326" r:id="rId14"/>
    <p:sldId id="327" r:id="rId15"/>
    <p:sldId id="328" r:id="rId1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71" autoAdjust="0"/>
  </p:normalViewPr>
  <p:slideViewPr>
    <p:cSldViewPr>
      <p:cViewPr varScale="1">
        <p:scale>
          <a:sx n="80" d="100"/>
          <a:sy n="80" d="100"/>
        </p:scale>
        <p:origin x="-18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F15025-100A-455A-8040-0853010E5742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061B2F-0A7B-4208-9AB6-5E329A9D9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5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 propane augmente plus en valeur absolue car en effet il est plus lourdement taxé (en €/tCO2), mais comme son niveau de départ est plus élevé que pour le gaz (120 €/</a:t>
            </a:r>
            <a:r>
              <a:rPr lang="fr-FR" sz="1200" dirty="0" err="1" smtClean="0"/>
              <a:t>MWh</a:t>
            </a:r>
            <a:r>
              <a:rPr lang="fr-FR" sz="1200" dirty="0" smtClean="0"/>
              <a:t> au lieu de 70 €/</a:t>
            </a:r>
            <a:r>
              <a:rPr lang="fr-FR" sz="1200" dirty="0" err="1" smtClean="0"/>
              <a:t>MWh</a:t>
            </a:r>
            <a:r>
              <a:rPr lang="fr-FR" sz="1200" dirty="0" smtClean="0"/>
              <a:t>), l'augmentation relative en %/an est finalement plus faible que pour les autres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Scénario demande SDE : « en conclusion : prix moyen annuel taxé de l’électricité en 2030 : ~ 200 €/</a:t>
            </a:r>
            <a:r>
              <a:rPr lang="fr-FR" sz="1200" dirty="0" err="1" smtClean="0"/>
              <a:t>MWh</a:t>
            </a:r>
            <a:r>
              <a:rPr lang="fr-FR" sz="1200" dirty="0" smtClean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1B2F-0A7B-4208-9AB6-5E329A9D9EF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4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3999" cy="6965342"/>
          </a:xfrm>
          <a:prstGeom prst="rect">
            <a:avLst/>
          </a:prstGeom>
          <a:solidFill>
            <a:schemeClr val="accent1"/>
          </a:solidFill>
          <a:ln w="187325" cap="flat" cmpd="sng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 anchorCtr="0"/>
          <a:lstStyle>
            <a:lvl1pPr>
              <a:defRPr sz="6000" baseline="0"/>
            </a:lvl1pPr>
          </a:lstStyle>
          <a:p>
            <a:r>
              <a:rPr lang="fr-FR" dirty="0" smtClean="0"/>
              <a:t>TITRE DU DIAPORAMA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pic>
        <p:nvPicPr>
          <p:cNvPr id="8" name="Picture 2" descr="Logo-Metro-print-Fond-blanc-PDF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759" y="1377"/>
            <a:ext cx="1300004" cy="1300004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1657762" y="3797561"/>
            <a:ext cx="5796000" cy="0"/>
          </a:xfrm>
          <a:prstGeom prst="line">
            <a:avLst/>
          </a:prstGeom>
          <a:ln w="57150">
            <a:solidFill>
              <a:srgbClr val="FDFDF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389D-14E8-4EF7-90FA-06933BCCB5F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03200" y="-228600"/>
            <a:ext cx="9753600" cy="7442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285"/>
          <p:cNvSpPr txBox="1"/>
          <p:nvPr userDrawn="1"/>
        </p:nvSpPr>
        <p:spPr>
          <a:xfrm>
            <a:off x="3593400" y="-190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457200"/>
            <a:r>
              <a:rPr lang="en" sz="16600" b="1" dirty="0">
                <a:solidFill>
                  <a:srgbClr val="FFFFFF"/>
                </a:solidFill>
                <a:latin typeface="Arial Black" panose="020B0A04020102020204" pitchFamily="34" charset="0"/>
                <a:ea typeface="Muli"/>
                <a:cs typeface="Muli"/>
                <a:sym typeface="Muli"/>
              </a:rPr>
              <a:t>“</a:t>
            </a:r>
            <a:endParaRPr sz="16600" b="1" dirty="0">
              <a:solidFill>
                <a:srgbClr val="FFFFFF"/>
              </a:solidFill>
              <a:latin typeface="Arial Black" panose="020B0A04020102020204" pitchFamily="34" charset="0"/>
              <a:ea typeface="Muli"/>
              <a:cs typeface="Muli"/>
              <a:sym typeface="Mul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86500" y="1390650"/>
            <a:ext cx="7924800" cy="460375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Shape 286"/>
          <p:cNvSpPr txBox="1">
            <a:spLocks noGrp="1"/>
          </p:cNvSpPr>
          <p:nvPr>
            <p:ph type="body" idx="1"/>
          </p:nvPr>
        </p:nvSpPr>
        <p:spPr>
          <a:xfrm>
            <a:off x="1190863" y="1846150"/>
            <a:ext cx="6916075" cy="369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C12-D5F5-4620-AB95-C40735A698A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188686"/>
            <a:ext cx="6786438" cy="9289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6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" y="2184400"/>
            <a:ext cx="1614667" cy="16136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53100" indent="0">
              <a:buNone/>
              <a:defRPr sz="2000"/>
            </a:lvl1pPr>
          </a:lstStyle>
          <a:p>
            <a:r>
              <a:rPr lang="fr-FR" dirty="0" smtClean="0"/>
              <a:t>Photo trombinoscope</a:t>
            </a:r>
            <a:endParaRPr lang="fr-FR" dirty="0"/>
          </a:p>
        </p:txBody>
      </p:sp>
      <p:sp>
        <p:nvSpPr>
          <p:cNvPr id="10" name="Espace réservé pour une image  8"/>
          <p:cNvSpPr>
            <a:spLocks noGrp="1"/>
          </p:cNvSpPr>
          <p:nvPr>
            <p:ph type="pic" sz="quarter" idx="15" hasCustomPrompt="1"/>
          </p:nvPr>
        </p:nvSpPr>
        <p:spPr>
          <a:xfrm>
            <a:off x="2659976" y="2184400"/>
            <a:ext cx="1614667" cy="16136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53100" indent="0">
              <a:buNone/>
              <a:defRPr sz="2000"/>
            </a:lvl1pPr>
          </a:lstStyle>
          <a:p>
            <a:r>
              <a:rPr lang="fr-FR" dirty="0" smtClean="0"/>
              <a:t>Photo trombinoscope</a:t>
            </a:r>
            <a:endParaRPr lang="fr-FR" dirty="0"/>
          </a:p>
        </p:txBody>
      </p:sp>
      <p:sp>
        <p:nvSpPr>
          <p:cNvPr id="11" name="Espace réservé pour une image  8"/>
          <p:cNvSpPr>
            <a:spLocks noGrp="1"/>
          </p:cNvSpPr>
          <p:nvPr>
            <p:ph type="pic" sz="quarter" idx="16" hasCustomPrompt="1"/>
          </p:nvPr>
        </p:nvSpPr>
        <p:spPr>
          <a:xfrm>
            <a:off x="4786552" y="2184400"/>
            <a:ext cx="1614667" cy="16136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53100" indent="0">
              <a:buNone/>
              <a:defRPr sz="2000"/>
            </a:lvl1pPr>
          </a:lstStyle>
          <a:p>
            <a:r>
              <a:rPr lang="fr-FR" dirty="0" smtClean="0"/>
              <a:t>Photo trombinoscope</a:t>
            </a:r>
            <a:endParaRPr lang="fr-FR" dirty="0"/>
          </a:p>
        </p:txBody>
      </p:sp>
      <p:sp>
        <p:nvSpPr>
          <p:cNvPr id="12" name="Espace réservé pour une image  8"/>
          <p:cNvSpPr>
            <a:spLocks noGrp="1"/>
          </p:cNvSpPr>
          <p:nvPr>
            <p:ph type="pic" sz="quarter" idx="17" hasCustomPrompt="1"/>
          </p:nvPr>
        </p:nvSpPr>
        <p:spPr>
          <a:xfrm>
            <a:off x="6900428" y="2197100"/>
            <a:ext cx="1614667" cy="16136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53100" indent="0">
              <a:buNone/>
              <a:defRPr sz="2000"/>
            </a:lvl1pPr>
          </a:lstStyle>
          <a:p>
            <a:r>
              <a:rPr lang="fr-FR" dirty="0" smtClean="0"/>
              <a:t>Photo trombinoscope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8" hasCustomPrompt="1"/>
          </p:nvPr>
        </p:nvSpPr>
        <p:spPr>
          <a:xfrm>
            <a:off x="401762" y="3949700"/>
            <a:ext cx="1943100" cy="635000"/>
          </a:xfrm>
        </p:spPr>
        <p:txBody>
          <a:bodyPr>
            <a:noAutofit/>
          </a:bodyPr>
          <a:lstStyle>
            <a:lvl1pPr marL="53100" indent="0" algn="ctr">
              <a:buNone/>
              <a:defRPr sz="1600" b="1" baseline="0"/>
            </a:lvl1pPr>
          </a:lstStyle>
          <a:p>
            <a:pPr lvl="0"/>
            <a:r>
              <a:rPr lang="fr-FR" dirty="0" smtClean="0"/>
              <a:t>Prénom Nom Poste…</a:t>
            </a:r>
            <a:endParaRPr lang="fr-FR" dirty="0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1762" y="4724400"/>
            <a:ext cx="1943100" cy="1473200"/>
          </a:xfrm>
        </p:spPr>
        <p:txBody>
          <a:bodyPr>
            <a:noAutofit/>
          </a:bodyPr>
          <a:lstStyle>
            <a:lvl1pPr marL="53100" indent="0" algn="ctr">
              <a:buNone/>
              <a:defRPr sz="1600" b="0" i="0" baseline="0"/>
            </a:lvl1pPr>
          </a:lstStyle>
          <a:p>
            <a:pPr lvl="0"/>
            <a:r>
              <a:rPr lang="fr-FR" dirty="0" smtClean="0"/>
              <a:t>Descriptif des missions, présentation…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0" hasCustomPrompt="1"/>
          </p:nvPr>
        </p:nvSpPr>
        <p:spPr>
          <a:xfrm>
            <a:off x="2497262" y="3962400"/>
            <a:ext cx="1943100" cy="635000"/>
          </a:xfrm>
        </p:spPr>
        <p:txBody>
          <a:bodyPr>
            <a:noAutofit/>
          </a:bodyPr>
          <a:lstStyle>
            <a:lvl1pPr marL="531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/>
            </a:lvl1pPr>
          </a:lstStyle>
          <a:p>
            <a:pPr marL="5310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Prénom Nom Poste…</a:t>
            </a:r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1" hasCustomPrompt="1"/>
          </p:nvPr>
        </p:nvSpPr>
        <p:spPr>
          <a:xfrm>
            <a:off x="2497262" y="4737100"/>
            <a:ext cx="1943100" cy="1473200"/>
          </a:xfrm>
        </p:spPr>
        <p:txBody>
          <a:bodyPr>
            <a:noAutofit/>
          </a:bodyPr>
          <a:lstStyle>
            <a:lvl1pPr marL="53100" indent="0" algn="ctr">
              <a:buNone/>
              <a:defRPr sz="1600" b="0" i="0" baseline="0"/>
            </a:lvl1pPr>
          </a:lstStyle>
          <a:p>
            <a:pPr lvl="0"/>
            <a:r>
              <a:rPr lang="fr-FR" dirty="0" smtClean="0"/>
              <a:t>Descriptif des missions, présentation…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2" hasCustomPrompt="1"/>
          </p:nvPr>
        </p:nvSpPr>
        <p:spPr>
          <a:xfrm>
            <a:off x="4639828" y="3962400"/>
            <a:ext cx="1943100" cy="635000"/>
          </a:xfrm>
        </p:spPr>
        <p:txBody>
          <a:bodyPr>
            <a:noAutofit/>
          </a:bodyPr>
          <a:lstStyle>
            <a:lvl1pPr marL="531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/>
            </a:lvl1pPr>
          </a:lstStyle>
          <a:p>
            <a:pPr marL="5310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Prénom Nom Poste…</a:t>
            </a:r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39828" y="4737100"/>
            <a:ext cx="1943100" cy="1473200"/>
          </a:xfrm>
        </p:spPr>
        <p:txBody>
          <a:bodyPr>
            <a:noAutofit/>
          </a:bodyPr>
          <a:lstStyle>
            <a:lvl1pPr marL="53100" indent="0" algn="ctr">
              <a:buNone/>
              <a:defRPr sz="1600" b="0" i="0" baseline="0"/>
            </a:lvl1pPr>
          </a:lstStyle>
          <a:p>
            <a:pPr lvl="0"/>
            <a:r>
              <a:rPr lang="fr-FR" dirty="0" smtClean="0"/>
              <a:t>Descriptif des missions, présentation…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24" hasCustomPrompt="1"/>
          </p:nvPr>
        </p:nvSpPr>
        <p:spPr>
          <a:xfrm>
            <a:off x="6751762" y="3962400"/>
            <a:ext cx="1943100" cy="635000"/>
          </a:xfrm>
        </p:spPr>
        <p:txBody>
          <a:bodyPr>
            <a:noAutofit/>
          </a:bodyPr>
          <a:lstStyle>
            <a:lvl1pPr marL="531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/>
            </a:lvl1pPr>
          </a:lstStyle>
          <a:p>
            <a:pPr marL="5310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Prénom Nom Poste…</a:t>
            </a:r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25" hasCustomPrompt="1"/>
          </p:nvPr>
        </p:nvSpPr>
        <p:spPr>
          <a:xfrm>
            <a:off x="6751762" y="4737100"/>
            <a:ext cx="1943100" cy="1473200"/>
          </a:xfrm>
        </p:spPr>
        <p:txBody>
          <a:bodyPr>
            <a:noAutofit/>
          </a:bodyPr>
          <a:lstStyle>
            <a:lvl1pPr marL="53100" indent="0" algn="ctr">
              <a:buNone/>
              <a:defRPr sz="1600" b="0" i="0" baseline="0"/>
            </a:lvl1pPr>
          </a:lstStyle>
          <a:p>
            <a:pPr lvl="0"/>
            <a:r>
              <a:rPr lang="fr-FR" dirty="0" smtClean="0"/>
              <a:t>Descriptif des missions, présentation…</a:t>
            </a:r>
            <a:endParaRPr lang="fr-FR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8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023822" y="-228600"/>
            <a:ext cx="4526578" cy="7442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425" y="1602889"/>
            <a:ext cx="4041775" cy="4547087"/>
          </a:xfrm>
        </p:spPr>
        <p:txBody>
          <a:bodyPr anchor="ctr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167E-979F-44B0-80C2-28E132257AD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74825" y="290286"/>
            <a:ext cx="3152178" cy="9289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3"/>
          </p:nvPr>
        </p:nvSpPr>
        <p:spPr>
          <a:xfrm>
            <a:off x="5368067" y="559399"/>
            <a:ext cx="3238052" cy="5590578"/>
          </a:xfrm>
        </p:spPr>
        <p:txBody>
          <a:bodyPr/>
          <a:lstStyle>
            <a:lvl1pPr>
              <a:defRPr/>
            </a:lvl1pPr>
          </a:lstStyle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Votre image</a:t>
            </a:r>
            <a:endParaRPr lang="fr-FR" dirty="0"/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1774825" y="1219200"/>
            <a:ext cx="3152178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11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94794" y="-228600"/>
            <a:ext cx="4526578" cy="7442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425" y="1602889"/>
            <a:ext cx="4041775" cy="4547087"/>
          </a:xfrm>
        </p:spPr>
        <p:txBody>
          <a:bodyPr anchor="ctr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328D-E49F-492E-A0BC-8AE140AB519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74825" y="290286"/>
            <a:ext cx="3152178" cy="9289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3" hasCustomPrompt="1"/>
          </p:nvPr>
        </p:nvSpPr>
        <p:spPr>
          <a:xfrm>
            <a:off x="5164867" y="1951225"/>
            <a:ext cx="1800000" cy="1800000"/>
          </a:xfrm>
        </p:spPr>
        <p:txBody>
          <a:bodyPr/>
          <a:lstStyle>
            <a:lvl1pPr marL="53100" indent="0">
              <a:buNone/>
              <a:defRPr/>
            </a:lvl1pPr>
          </a:lstStyle>
          <a:p>
            <a:r>
              <a:rPr lang="fr-FR" dirty="0" smtClean="0"/>
              <a:t>Votre image</a:t>
            </a:r>
            <a:endParaRPr lang="fr-FR" dirty="0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7236311" y="1951225"/>
            <a:ext cx="1800000" cy="1800000"/>
          </a:xfrm>
        </p:spPr>
        <p:txBody>
          <a:bodyPr/>
          <a:lstStyle>
            <a:lvl1pPr marL="53100" indent="0">
              <a:buNone/>
              <a:defRPr/>
            </a:lvl1pPr>
          </a:lstStyle>
          <a:p>
            <a:r>
              <a:rPr lang="fr-FR" dirty="0" smtClean="0"/>
              <a:t>Votre image</a:t>
            </a:r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5" hasCustomPrompt="1"/>
          </p:nvPr>
        </p:nvSpPr>
        <p:spPr>
          <a:xfrm>
            <a:off x="5164867" y="4034251"/>
            <a:ext cx="1800000" cy="1800000"/>
          </a:xfrm>
        </p:spPr>
        <p:txBody>
          <a:bodyPr/>
          <a:lstStyle>
            <a:lvl1pPr marL="53100" indent="0">
              <a:buNone/>
              <a:defRPr/>
            </a:lvl1pPr>
          </a:lstStyle>
          <a:p>
            <a:r>
              <a:rPr lang="fr-FR" dirty="0" smtClean="0"/>
              <a:t>Votre image</a:t>
            </a:r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6" hasCustomPrompt="1"/>
          </p:nvPr>
        </p:nvSpPr>
        <p:spPr>
          <a:xfrm>
            <a:off x="7236311" y="4034251"/>
            <a:ext cx="1800000" cy="1800000"/>
          </a:xfrm>
        </p:spPr>
        <p:txBody>
          <a:bodyPr/>
          <a:lstStyle>
            <a:lvl1pPr marL="53100" indent="0">
              <a:buNone/>
              <a:defRPr/>
            </a:lvl1pPr>
          </a:lstStyle>
          <a:p>
            <a:r>
              <a:rPr lang="fr-FR" dirty="0" smtClean="0"/>
              <a:t>Votre image</a:t>
            </a:r>
            <a:endParaRPr lang="fr-FR" dirty="0"/>
          </a:p>
        </p:txBody>
      </p:sp>
      <p:cxnSp>
        <p:nvCxnSpPr>
          <p:cNvPr id="15" name="Straight Connector 6"/>
          <p:cNvCxnSpPr/>
          <p:nvPr userDrawn="1"/>
        </p:nvCxnSpPr>
        <p:spPr>
          <a:xfrm>
            <a:off x="1774825" y="1219200"/>
            <a:ext cx="3152178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61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798-7846-4DA8-9600-9063854C89C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2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082E-7F8A-4F58-96E5-586B59449A4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077325" cy="68580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359400" y="1549400"/>
            <a:ext cx="3784600" cy="4622800"/>
          </a:xfrm>
          <a:solidFill>
            <a:schemeClr val="accent1">
              <a:alpha val="76000"/>
            </a:schemeClr>
          </a:solidFill>
        </p:spPr>
        <p:txBody>
          <a:bodyPr rIns="396000" anchor="ctr" anchorCtr="0"/>
          <a:lstStyle>
            <a:lvl1pPr marL="53100" indent="0">
              <a:buNone/>
              <a:defRPr baseline="0"/>
            </a:lvl1pPr>
          </a:lstStyle>
          <a:p>
            <a:pPr lvl="0"/>
            <a:r>
              <a:rPr lang="fr-FR" dirty="0" smtClean="0"/>
              <a:t>Vous pouvez mettre un texte qui décrit l’image ou donne une indication supplémentaire à votre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2730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1D68-2E5D-4599-8420-CFBBBD82E89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188686"/>
            <a:ext cx="6786438" cy="9289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6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Ajouter des graphiques à vos présentations les rendra plus dynamiques</a:t>
            </a:r>
            <a:endParaRPr lang="en-US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457200" y="2197100"/>
            <a:ext cx="2133600" cy="1943100"/>
          </a:xfrm>
        </p:spPr>
        <p:txBody>
          <a:bodyPr>
            <a:normAutofit/>
          </a:bodyPr>
          <a:lstStyle>
            <a:lvl1pPr marL="53100" indent="0">
              <a:buNone/>
              <a:defRPr sz="2400"/>
            </a:lvl1pPr>
          </a:lstStyle>
          <a:p>
            <a:r>
              <a:rPr lang="fr-FR" dirty="0" smtClean="0"/>
              <a:t>Graphique 1 : cliquer sur l’icône</a:t>
            </a:r>
            <a:endParaRPr lang="fr-FR" dirty="0"/>
          </a:p>
        </p:txBody>
      </p:sp>
      <p:sp>
        <p:nvSpPr>
          <p:cNvPr id="10" name="Espace réservé du graphique 8"/>
          <p:cNvSpPr>
            <a:spLocks noGrp="1"/>
          </p:cNvSpPr>
          <p:nvPr>
            <p:ph type="chart" sz="quarter" idx="15" hasCustomPrompt="1"/>
          </p:nvPr>
        </p:nvSpPr>
        <p:spPr>
          <a:xfrm>
            <a:off x="3619500" y="2197100"/>
            <a:ext cx="2133600" cy="1943100"/>
          </a:xfrm>
        </p:spPr>
        <p:txBody>
          <a:bodyPr>
            <a:normAutofit/>
          </a:bodyPr>
          <a:lstStyle>
            <a:lvl1pPr marL="53100" indent="0">
              <a:buNone/>
              <a:defRPr sz="2400"/>
            </a:lvl1pPr>
          </a:lstStyle>
          <a:p>
            <a:r>
              <a:rPr lang="fr-FR" dirty="0" smtClean="0"/>
              <a:t>Graphique 2</a:t>
            </a:r>
            <a:endParaRPr lang="fr-FR" dirty="0"/>
          </a:p>
        </p:txBody>
      </p:sp>
      <p:sp>
        <p:nvSpPr>
          <p:cNvPr id="11" name="Espace réservé du graphique 8"/>
          <p:cNvSpPr>
            <a:spLocks noGrp="1"/>
          </p:cNvSpPr>
          <p:nvPr>
            <p:ph type="chart" sz="quarter" idx="16" hasCustomPrompt="1"/>
          </p:nvPr>
        </p:nvSpPr>
        <p:spPr>
          <a:xfrm>
            <a:off x="6565900" y="2197100"/>
            <a:ext cx="2133600" cy="1943100"/>
          </a:xfrm>
        </p:spPr>
        <p:txBody>
          <a:bodyPr>
            <a:normAutofit/>
          </a:bodyPr>
          <a:lstStyle>
            <a:lvl1pPr marL="53100" indent="0">
              <a:buNone/>
              <a:defRPr sz="2400"/>
            </a:lvl1pPr>
          </a:lstStyle>
          <a:p>
            <a:r>
              <a:rPr lang="fr-FR" dirty="0" smtClean="0"/>
              <a:t>Graphique 2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432300"/>
            <a:ext cx="2133600" cy="1924050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fr-FR" dirty="0" smtClean="0"/>
              <a:t>Commentaires au sujet des graphiques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19500" y="4432300"/>
            <a:ext cx="2133600" cy="1924050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fr-FR" dirty="0" smtClean="0"/>
              <a:t>Commentaires au sujet des graphiques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6565900" y="4432300"/>
            <a:ext cx="2133600" cy="1924050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fr-FR" dirty="0" smtClean="0"/>
              <a:t>Commentaires au sujet des graphiques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43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44700" y="1447800"/>
            <a:ext cx="6642100" cy="4678363"/>
          </a:xfrm>
        </p:spPr>
        <p:txBody>
          <a:bodyPr/>
          <a:lstStyle>
            <a:lvl1pPr marL="567450" indent="-5143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b="1" baseline="0"/>
            </a:lvl1pPr>
            <a:lvl2pPr marL="971550" indent="-5143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UcPeriod"/>
              <a:defRPr baseline="0"/>
            </a:lvl2pPr>
            <a:lvl3pPr marL="1371600" indent="-457200">
              <a:buFont typeface="+mj-lt"/>
              <a:buAutoNum type="arabicPeriod"/>
              <a:defRPr baseline="0"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fr-FR" dirty="0" smtClean="0"/>
              <a:t>Cliquer pour inscrire le premier chapitre</a:t>
            </a:r>
          </a:p>
          <a:p>
            <a:pPr lvl="0"/>
            <a:r>
              <a:rPr lang="fr-FR" dirty="0" smtClean="0"/>
              <a:t>Et aller à la ligne pour les chapitres suivants</a:t>
            </a:r>
          </a:p>
          <a:p>
            <a:pPr lvl="1"/>
            <a:r>
              <a:rPr lang="fr-FR" dirty="0" smtClean="0"/>
              <a:t>Cliquer sur la touche alinéa pour ajouter un sous-chapitre</a:t>
            </a:r>
          </a:p>
          <a:p>
            <a:pPr lvl="2"/>
            <a:r>
              <a:rPr lang="fr-FR" dirty="0" smtClean="0"/>
              <a:t>Et encore un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A2F6-920F-4D49-83A3-927562172B1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 userDrawn="1"/>
        </p:nvSpPr>
        <p:spPr>
          <a:xfrm>
            <a:off x="2373464" y="179506"/>
            <a:ext cx="55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FR" sz="6000" b="1" dirty="0" smtClean="0">
                <a:solidFill>
                  <a:prstClr val="black"/>
                </a:solidFill>
              </a:rPr>
              <a:t>SOMMAIRE</a:t>
            </a:r>
            <a:endParaRPr lang="fr-FR" sz="6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1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nivea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61586" y="-410938"/>
            <a:ext cx="8637722" cy="7982857"/>
          </a:xfrm>
          <a:custGeom>
            <a:avLst/>
            <a:gdLst>
              <a:gd name="connsiteX0" fmla="*/ 0 w 6591209"/>
              <a:gd name="connsiteY0" fmla="*/ 0 h 7939315"/>
              <a:gd name="connsiteX1" fmla="*/ 6591209 w 6591209"/>
              <a:gd name="connsiteY1" fmla="*/ 0 h 7939315"/>
              <a:gd name="connsiteX2" fmla="*/ 6591209 w 6591209"/>
              <a:gd name="connsiteY2" fmla="*/ 7939315 h 7939315"/>
              <a:gd name="connsiteX3" fmla="*/ 0 w 6591209"/>
              <a:gd name="connsiteY3" fmla="*/ 7939315 h 7939315"/>
              <a:gd name="connsiteX4" fmla="*/ 0 w 6591209"/>
              <a:gd name="connsiteY4" fmla="*/ 0 h 7939315"/>
              <a:gd name="connsiteX0" fmla="*/ 1088571 w 7679780"/>
              <a:gd name="connsiteY0" fmla="*/ 0 h 8011887"/>
              <a:gd name="connsiteX1" fmla="*/ 7679780 w 7679780"/>
              <a:gd name="connsiteY1" fmla="*/ 0 h 8011887"/>
              <a:gd name="connsiteX2" fmla="*/ 7679780 w 7679780"/>
              <a:gd name="connsiteY2" fmla="*/ 7939315 h 8011887"/>
              <a:gd name="connsiteX3" fmla="*/ 0 w 7679780"/>
              <a:gd name="connsiteY3" fmla="*/ 8011887 h 8011887"/>
              <a:gd name="connsiteX4" fmla="*/ 1088571 w 7679780"/>
              <a:gd name="connsiteY4" fmla="*/ 0 h 8011887"/>
              <a:gd name="connsiteX0" fmla="*/ 1204686 w 7679780"/>
              <a:gd name="connsiteY0" fmla="*/ 0 h 8011887"/>
              <a:gd name="connsiteX1" fmla="*/ 7679780 w 7679780"/>
              <a:gd name="connsiteY1" fmla="*/ 0 h 8011887"/>
              <a:gd name="connsiteX2" fmla="*/ 7679780 w 7679780"/>
              <a:gd name="connsiteY2" fmla="*/ 7939315 h 8011887"/>
              <a:gd name="connsiteX3" fmla="*/ 0 w 7679780"/>
              <a:gd name="connsiteY3" fmla="*/ 8011887 h 8011887"/>
              <a:gd name="connsiteX4" fmla="*/ 1204686 w 7679780"/>
              <a:gd name="connsiteY4" fmla="*/ 0 h 8011887"/>
              <a:gd name="connsiteX0" fmla="*/ 1494971 w 7970065"/>
              <a:gd name="connsiteY0" fmla="*/ 0 h 8011887"/>
              <a:gd name="connsiteX1" fmla="*/ 7970065 w 7970065"/>
              <a:gd name="connsiteY1" fmla="*/ 0 h 8011887"/>
              <a:gd name="connsiteX2" fmla="*/ 7970065 w 7970065"/>
              <a:gd name="connsiteY2" fmla="*/ 7939315 h 8011887"/>
              <a:gd name="connsiteX3" fmla="*/ 0 w 7970065"/>
              <a:gd name="connsiteY3" fmla="*/ 8011887 h 8011887"/>
              <a:gd name="connsiteX4" fmla="*/ 1494971 w 7970065"/>
              <a:gd name="connsiteY4" fmla="*/ 0 h 8011887"/>
              <a:gd name="connsiteX0" fmla="*/ 1654628 w 8129722"/>
              <a:gd name="connsiteY0" fmla="*/ 0 h 7953830"/>
              <a:gd name="connsiteX1" fmla="*/ 8129722 w 8129722"/>
              <a:gd name="connsiteY1" fmla="*/ 0 h 7953830"/>
              <a:gd name="connsiteX2" fmla="*/ 8129722 w 8129722"/>
              <a:gd name="connsiteY2" fmla="*/ 7939315 h 7953830"/>
              <a:gd name="connsiteX3" fmla="*/ 0 w 8129722"/>
              <a:gd name="connsiteY3" fmla="*/ 7953830 h 7953830"/>
              <a:gd name="connsiteX4" fmla="*/ 1654628 w 8129722"/>
              <a:gd name="connsiteY4" fmla="*/ 0 h 7953830"/>
              <a:gd name="connsiteX0" fmla="*/ 1930399 w 8129722"/>
              <a:gd name="connsiteY0" fmla="*/ 0 h 7997372"/>
              <a:gd name="connsiteX1" fmla="*/ 8129722 w 8129722"/>
              <a:gd name="connsiteY1" fmla="*/ 43542 h 7997372"/>
              <a:gd name="connsiteX2" fmla="*/ 8129722 w 8129722"/>
              <a:gd name="connsiteY2" fmla="*/ 7982857 h 7997372"/>
              <a:gd name="connsiteX3" fmla="*/ 0 w 8129722"/>
              <a:gd name="connsiteY3" fmla="*/ 7997372 h 7997372"/>
              <a:gd name="connsiteX4" fmla="*/ 1930399 w 8129722"/>
              <a:gd name="connsiteY4" fmla="*/ 0 h 7997372"/>
              <a:gd name="connsiteX0" fmla="*/ 2438399 w 8637722"/>
              <a:gd name="connsiteY0" fmla="*/ 0 h 7982857"/>
              <a:gd name="connsiteX1" fmla="*/ 8637722 w 8637722"/>
              <a:gd name="connsiteY1" fmla="*/ 43542 h 7982857"/>
              <a:gd name="connsiteX2" fmla="*/ 8637722 w 8637722"/>
              <a:gd name="connsiteY2" fmla="*/ 7982857 h 7982857"/>
              <a:gd name="connsiteX3" fmla="*/ 0 w 8637722"/>
              <a:gd name="connsiteY3" fmla="*/ 7953830 h 7982857"/>
              <a:gd name="connsiteX4" fmla="*/ 2438399 w 8637722"/>
              <a:gd name="connsiteY4" fmla="*/ 0 h 798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722" h="7982857">
                <a:moveTo>
                  <a:pt x="2438399" y="0"/>
                </a:moveTo>
                <a:lnTo>
                  <a:pt x="8637722" y="43542"/>
                </a:lnTo>
                <a:lnTo>
                  <a:pt x="8637722" y="7982857"/>
                </a:lnTo>
                <a:lnTo>
                  <a:pt x="0" y="7953830"/>
                </a:lnTo>
                <a:lnTo>
                  <a:pt x="2438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1564" y="2225675"/>
            <a:ext cx="3938951" cy="1362075"/>
          </a:xfrm>
          <a:prstGeom prst="rect">
            <a:avLst/>
          </a:prstGeom>
        </p:spPr>
        <p:txBody>
          <a:bodyPr anchor="b" anchorCtr="0"/>
          <a:lstStyle>
            <a:lvl1pPr algn="ctr">
              <a:defRPr sz="3600" b="1" cap="none"/>
            </a:lvl1pPr>
          </a:lstStyle>
          <a:p>
            <a:r>
              <a:rPr lang="fr-F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563" y="4093029"/>
            <a:ext cx="3938952" cy="1329871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993415" y="3821408"/>
            <a:ext cx="3375248" cy="0"/>
          </a:xfrm>
          <a:prstGeom prst="line">
            <a:avLst/>
          </a:prstGeom>
          <a:ln w="57150">
            <a:solidFill>
              <a:srgbClr val="FDFDF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07381" y="715962"/>
            <a:ext cx="2648589" cy="4872037"/>
          </a:xfrm>
        </p:spPr>
        <p:txBody>
          <a:bodyPr>
            <a:noAutofit/>
          </a:bodyPr>
          <a:lstStyle>
            <a:lvl1pPr marL="53100" indent="0">
              <a:buNone/>
              <a:defRPr sz="3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12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nivea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rot="10800000">
            <a:off x="-3633663" y="-459539"/>
            <a:ext cx="8637722" cy="7982857"/>
          </a:xfrm>
          <a:custGeom>
            <a:avLst/>
            <a:gdLst>
              <a:gd name="connsiteX0" fmla="*/ 0 w 6591209"/>
              <a:gd name="connsiteY0" fmla="*/ 0 h 7939315"/>
              <a:gd name="connsiteX1" fmla="*/ 6591209 w 6591209"/>
              <a:gd name="connsiteY1" fmla="*/ 0 h 7939315"/>
              <a:gd name="connsiteX2" fmla="*/ 6591209 w 6591209"/>
              <a:gd name="connsiteY2" fmla="*/ 7939315 h 7939315"/>
              <a:gd name="connsiteX3" fmla="*/ 0 w 6591209"/>
              <a:gd name="connsiteY3" fmla="*/ 7939315 h 7939315"/>
              <a:gd name="connsiteX4" fmla="*/ 0 w 6591209"/>
              <a:gd name="connsiteY4" fmla="*/ 0 h 7939315"/>
              <a:gd name="connsiteX0" fmla="*/ 1088571 w 7679780"/>
              <a:gd name="connsiteY0" fmla="*/ 0 h 8011887"/>
              <a:gd name="connsiteX1" fmla="*/ 7679780 w 7679780"/>
              <a:gd name="connsiteY1" fmla="*/ 0 h 8011887"/>
              <a:gd name="connsiteX2" fmla="*/ 7679780 w 7679780"/>
              <a:gd name="connsiteY2" fmla="*/ 7939315 h 8011887"/>
              <a:gd name="connsiteX3" fmla="*/ 0 w 7679780"/>
              <a:gd name="connsiteY3" fmla="*/ 8011887 h 8011887"/>
              <a:gd name="connsiteX4" fmla="*/ 1088571 w 7679780"/>
              <a:gd name="connsiteY4" fmla="*/ 0 h 8011887"/>
              <a:gd name="connsiteX0" fmla="*/ 1204686 w 7679780"/>
              <a:gd name="connsiteY0" fmla="*/ 0 h 8011887"/>
              <a:gd name="connsiteX1" fmla="*/ 7679780 w 7679780"/>
              <a:gd name="connsiteY1" fmla="*/ 0 h 8011887"/>
              <a:gd name="connsiteX2" fmla="*/ 7679780 w 7679780"/>
              <a:gd name="connsiteY2" fmla="*/ 7939315 h 8011887"/>
              <a:gd name="connsiteX3" fmla="*/ 0 w 7679780"/>
              <a:gd name="connsiteY3" fmla="*/ 8011887 h 8011887"/>
              <a:gd name="connsiteX4" fmla="*/ 1204686 w 7679780"/>
              <a:gd name="connsiteY4" fmla="*/ 0 h 8011887"/>
              <a:gd name="connsiteX0" fmla="*/ 1494971 w 7970065"/>
              <a:gd name="connsiteY0" fmla="*/ 0 h 8011887"/>
              <a:gd name="connsiteX1" fmla="*/ 7970065 w 7970065"/>
              <a:gd name="connsiteY1" fmla="*/ 0 h 8011887"/>
              <a:gd name="connsiteX2" fmla="*/ 7970065 w 7970065"/>
              <a:gd name="connsiteY2" fmla="*/ 7939315 h 8011887"/>
              <a:gd name="connsiteX3" fmla="*/ 0 w 7970065"/>
              <a:gd name="connsiteY3" fmla="*/ 8011887 h 8011887"/>
              <a:gd name="connsiteX4" fmla="*/ 1494971 w 7970065"/>
              <a:gd name="connsiteY4" fmla="*/ 0 h 8011887"/>
              <a:gd name="connsiteX0" fmla="*/ 1654628 w 8129722"/>
              <a:gd name="connsiteY0" fmla="*/ 0 h 7953830"/>
              <a:gd name="connsiteX1" fmla="*/ 8129722 w 8129722"/>
              <a:gd name="connsiteY1" fmla="*/ 0 h 7953830"/>
              <a:gd name="connsiteX2" fmla="*/ 8129722 w 8129722"/>
              <a:gd name="connsiteY2" fmla="*/ 7939315 h 7953830"/>
              <a:gd name="connsiteX3" fmla="*/ 0 w 8129722"/>
              <a:gd name="connsiteY3" fmla="*/ 7953830 h 7953830"/>
              <a:gd name="connsiteX4" fmla="*/ 1654628 w 8129722"/>
              <a:gd name="connsiteY4" fmla="*/ 0 h 7953830"/>
              <a:gd name="connsiteX0" fmla="*/ 1930399 w 8129722"/>
              <a:gd name="connsiteY0" fmla="*/ 0 h 7997372"/>
              <a:gd name="connsiteX1" fmla="*/ 8129722 w 8129722"/>
              <a:gd name="connsiteY1" fmla="*/ 43542 h 7997372"/>
              <a:gd name="connsiteX2" fmla="*/ 8129722 w 8129722"/>
              <a:gd name="connsiteY2" fmla="*/ 7982857 h 7997372"/>
              <a:gd name="connsiteX3" fmla="*/ 0 w 8129722"/>
              <a:gd name="connsiteY3" fmla="*/ 7997372 h 7997372"/>
              <a:gd name="connsiteX4" fmla="*/ 1930399 w 8129722"/>
              <a:gd name="connsiteY4" fmla="*/ 0 h 7997372"/>
              <a:gd name="connsiteX0" fmla="*/ 2438399 w 8637722"/>
              <a:gd name="connsiteY0" fmla="*/ 0 h 7982857"/>
              <a:gd name="connsiteX1" fmla="*/ 8637722 w 8637722"/>
              <a:gd name="connsiteY1" fmla="*/ 43542 h 7982857"/>
              <a:gd name="connsiteX2" fmla="*/ 8637722 w 8637722"/>
              <a:gd name="connsiteY2" fmla="*/ 7982857 h 7982857"/>
              <a:gd name="connsiteX3" fmla="*/ 0 w 8637722"/>
              <a:gd name="connsiteY3" fmla="*/ 7953830 h 7982857"/>
              <a:gd name="connsiteX4" fmla="*/ 2438399 w 8637722"/>
              <a:gd name="connsiteY4" fmla="*/ 0 h 798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722" h="7982857">
                <a:moveTo>
                  <a:pt x="2438399" y="0"/>
                </a:moveTo>
                <a:lnTo>
                  <a:pt x="8637722" y="43542"/>
                </a:lnTo>
                <a:lnTo>
                  <a:pt x="8637722" y="7982857"/>
                </a:lnTo>
                <a:lnTo>
                  <a:pt x="0" y="7953830"/>
                </a:lnTo>
                <a:lnTo>
                  <a:pt x="2438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925" y="3601942"/>
            <a:ext cx="3214395" cy="1362075"/>
          </a:xfrm>
          <a:prstGeom prst="rect">
            <a:avLst/>
          </a:prstGeom>
        </p:spPr>
        <p:txBody>
          <a:bodyPr anchor="b" anchorCtr="0"/>
          <a:lstStyle>
            <a:lvl1pPr algn="ctr">
              <a:defRPr sz="3600" b="1" cap="all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925" y="5123549"/>
            <a:ext cx="3214395" cy="1329871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626137" y="5036027"/>
            <a:ext cx="3375248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69120" y="2996940"/>
            <a:ext cx="2199059" cy="2769379"/>
          </a:xfrm>
        </p:spPr>
        <p:txBody>
          <a:bodyPr>
            <a:noAutofit/>
          </a:bodyPr>
          <a:lstStyle>
            <a:lvl1pPr marL="53100" indent="0">
              <a:buNone/>
              <a:defRPr sz="1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.A</a:t>
            </a:r>
            <a:endParaRPr lang="fr-FR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69411" y="868363"/>
            <a:ext cx="2648589" cy="4515368"/>
          </a:xfrm>
        </p:spPr>
        <p:txBody>
          <a:bodyPr>
            <a:noAutofit/>
          </a:bodyPr>
          <a:lstStyle>
            <a:lvl1pPr marL="53100" indent="0">
              <a:buNone/>
              <a:defRPr sz="3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pic>
        <p:nvPicPr>
          <p:cNvPr id="10" name="Picture 1" descr="Logo-Metro-print-Fond-jaune-PDF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528" y="-2558"/>
            <a:ext cx="1300004" cy="130000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619590" y="214077"/>
            <a:ext cx="2602609" cy="1430338"/>
          </a:xfrm>
        </p:spPr>
        <p:txBody>
          <a:bodyPr>
            <a:normAutofit/>
          </a:bodyPr>
          <a:lstStyle>
            <a:lvl1pPr marL="5310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Rappel du titre de niveau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64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040-04A8-44CE-A936-CD92AAF6BD1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414338"/>
            <a:ext cx="6786438" cy="703262"/>
          </a:xfrm>
          <a:prstGeom prst="rect">
            <a:avLst/>
          </a:prstGeom>
        </p:spPr>
        <p:txBody>
          <a:bodyPr anchor="b" anchorCtr="0"/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11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264"/>
            <a:ext cx="3942678" cy="4398963"/>
          </a:xfrm>
        </p:spPr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079-D6A4-439C-9F91-517FE846A08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414338"/>
            <a:ext cx="6786438" cy="703262"/>
          </a:xfrm>
          <a:prstGeom prst="rect">
            <a:avLst/>
          </a:prstGeom>
        </p:spPr>
        <p:txBody>
          <a:bodyPr anchor="b" anchorCtr="0"/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745915" y="1813264"/>
            <a:ext cx="3942678" cy="4398963"/>
          </a:xfrm>
        </p:spPr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98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3A4-18A5-4BD7-A6B8-A004AF85448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414338"/>
            <a:ext cx="6786438" cy="703262"/>
          </a:xfrm>
          <a:prstGeom prst="rect">
            <a:avLst/>
          </a:prstGeom>
        </p:spPr>
        <p:txBody>
          <a:bodyPr anchor="b" anchorCtr="0"/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55600" y="1957388"/>
            <a:ext cx="2645784" cy="40989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3261958" y="1957057"/>
            <a:ext cx="2645784" cy="40989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6130870" y="1957057"/>
            <a:ext cx="2645784" cy="40989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34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46567" y="1841500"/>
            <a:ext cx="5840233" cy="4284663"/>
          </a:xfrm>
        </p:spPr>
        <p:txBody>
          <a:bodyPr/>
          <a:lstStyle>
            <a:lvl1pPr marL="531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image, photo, </a:t>
            </a:r>
            <a:r>
              <a:rPr lang="en-US" dirty="0" err="1" smtClean="0"/>
              <a:t>graphique</a:t>
            </a:r>
            <a:r>
              <a:rPr lang="en-US" dirty="0" smtClean="0"/>
              <a:t>, </a:t>
            </a:r>
            <a:r>
              <a:rPr lang="en-US" dirty="0" err="1" smtClean="0"/>
              <a:t>texte</a:t>
            </a:r>
            <a:r>
              <a:rPr lang="en-US" dirty="0" smtClean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E6D-EF14-46FA-A96F-D9226A8CF4F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414338"/>
            <a:ext cx="6786438" cy="7032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01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89E3-C2B6-4314-B3F2-4F5F7708E69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900362" y="188686"/>
            <a:ext cx="6786438" cy="9289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800" b="1" baseline="0"/>
            </a:lvl1pPr>
          </a:lstStyle>
          <a:p>
            <a:r>
              <a:rPr lang="fr-FR" dirty="0" smtClean="0"/>
              <a:t>TITRE DE DIAPOSITIVE</a:t>
            </a:r>
            <a:endParaRPr lang="en-US" dirty="0"/>
          </a:p>
        </p:txBody>
      </p:sp>
      <p:cxnSp>
        <p:nvCxnSpPr>
          <p:cNvPr id="6" name="Straight Connector 6"/>
          <p:cNvCxnSpPr/>
          <p:nvPr userDrawn="1"/>
        </p:nvCxnSpPr>
        <p:spPr>
          <a:xfrm>
            <a:off x="2846567" y="1104900"/>
            <a:ext cx="4607195" cy="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900362" y="1104900"/>
            <a:ext cx="6786438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Eventuel sous titre de présentation</a:t>
            </a:r>
            <a:endParaRPr lang="en-US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-188913" y="1422400"/>
            <a:ext cx="1843088" cy="5776913"/>
          </a:xfrm>
        </p:spPr>
        <p:txBody>
          <a:bodyPr>
            <a:normAutofit/>
          </a:bodyPr>
          <a:lstStyle>
            <a:lvl1pPr marL="53100" indent="0" algn="r">
              <a:buNone/>
              <a:defRPr sz="2000" baseline="0"/>
            </a:lvl1pPr>
          </a:lstStyle>
          <a:p>
            <a:r>
              <a:rPr lang="fr-FR" dirty="0" smtClean="0"/>
              <a:t>Insérer une image d’habillage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5"/>
          </p:nvPr>
        </p:nvSpPr>
        <p:spPr>
          <a:xfrm>
            <a:off x="1900238" y="1905000"/>
            <a:ext cx="6786562" cy="4114800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619590" y="0"/>
            <a:ext cx="1226977" cy="981075"/>
          </a:xfrm>
        </p:spPr>
        <p:txBody>
          <a:bodyPr>
            <a:normAutofit/>
          </a:bodyPr>
          <a:lstStyle>
            <a:lvl1pPr marL="5310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1.A.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5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7200"/>
            <a:ext cx="8229600" cy="439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B49B0E0-9AB6-49E1-AF1A-0316F64C007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392EA63-CED3-4733-A527-48691C91D6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6"/>
          <p:cNvCxnSpPr/>
          <p:nvPr/>
        </p:nvCxnSpPr>
        <p:spPr>
          <a:xfrm flipV="1">
            <a:off x="9120147" y="0"/>
            <a:ext cx="0" cy="6858000"/>
          </a:xfrm>
          <a:prstGeom prst="line">
            <a:avLst/>
          </a:prstGeom>
          <a:ln w="57150" cmpd="sng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" descr="Logo-Metro-print-Fond-jaune-PDF.pdf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528" y="-2558"/>
            <a:ext cx="1300004" cy="13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0" indent="-342900" algn="l" defTabSz="457200" rtl="0" eaLnBrk="1" latinLnBrk="0" hangingPunct="1">
        <a:spcBef>
          <a:spcPct val="20000"/>
        </a:spcBef>
        <a:buFontTx/>
        <a:buBlip>
          <a:blip r:embed="rId1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Clr>
          <a:srgbClr val="FFFF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Groupe thématique </a:t>
            </a:r>
            <a:br>
              <a:rPr lang="fr-FR" sz="4400" dirty="0" smtClean="0"/>
            </a:br>
            <a:r>
              <a:rPr lang="fr-FR" sz="4400" dirty="0" smtClean="0"/>
              <a:t>THERMIX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42866" y="5949280"/>
            <a:ext cx="3384376" cy="9878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16 octobre 2019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375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89E3-C2B6-4314-B3F2-4F5F7708E69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7" t="4750" r="32171" b="9284"/>
          <a:stretch/>
        </p:blipFill>
        <p:spPr bwMode="auto">
          <a:xfrm>
            <a:off x="1" y="-176671"/>
            <a:ext cx="4788024" cy="704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u contenu 1"/>
          <p:cNvSpPr>
            <a:spLocks noGrp="1"/>
          </p:cNvSpPr>
          <p:nvPr>
            <p:ph idx="4294967295"/>
          </p:nvPr>
        </p:nvSpPr>
        <p:spPr>
          <a:xfrm>
            <a:off x="4427984" y="1196751"/>
            <a:ext cx="4573512" cy="567237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A= RCU, sauf petits projets, recommandations zone B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1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B= géothermie (pour collectif neuf ou rénovée), solaire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1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C= géothermie (pour collectif neuf ou rénové), </a:t>
            </a:r>
            <a:r>
              <a:rPr lang="fr-FR" sz="2200" dirty="0" smtClean="0"/>
              <a:t>bois, </a:t>
            </a:r>
            <a:r>
              <a:rPr lang="fr-FR" sz="2200" dirty="0" err="1" smtClean="0"/>
              <a:t>ecs</a:t>
            </a:r>
            <a:r>
              <a:rPr lang="fr-FR" sz="2200" dirty="0" smtClean="0"/>
              <a:t> solaire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1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D = bois,  </a:t>
            </a:r>
            <a:r>
              <a:rPr lang="fr-FR" sz="2200" dirty="0" err="1" smtClean="0"/>
              <a:t>s</a:t>
            </a:r>
            <a:r>
              <a:rPr lang="fr-FR" sz="2200" dirty="0" err="1" smtClean="0"/>
              <a:t>olaire+gaz</a:t>
            </a:r>
            <a:endParaRPr lang="fr-FR" sz="22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1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E= bois,  </a:t>
            </a:r>
            <a:r>
              <a:rPr lang="fr-FR" sz="2200" dirty="0" err="1" smtClean="0"/>
              <a:t>ecs</a:t>
            </a:r>
            <a:r>
              <a:rPr lang="fr-FR" sz="2200" dirty="0" smtClean="0"/>
              <a:t> s</a:t>
            </a:r>
            <a:r>
              <a:rPr lang="fr-FR" sz="2200" dirty="0" smtClean="0"/>
              <a:t>olaire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1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200" dirty="0" smtClean="0"/>
              <a:t>F = pas de </a:t>
            </a:r>
            <a:r>
              <a:rPr lang="fr-FR" sz="2200" dirty="0" err="1" smtClean="0"/>
              <a:t>simu</a:t>
            </a:r>
            <a:r>
              <a:rPr lang="fr-FR" sz="2200" dirty="0" smtClean="0"/>
              <a:t>, renvoie régie de chaleur</a:t>
            </a:r>
            <a:endParaRPr lang="fr-FR" sz="2200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716016" y="188686"/>
            <a:ext cx="3970784" cy="928914"/>
          </a:xfrm>
        </p:spPr>
        <p:txBody>
          <a:bodyPr>
            <a:normAutofit fontScale="90000"/>
          </a:bodyPr>
          <a:lstStyle/>
          <a:p>
            <a:r>
              <a:rPr lang="fr-FR" cap="all" dirty="0" smtClean="0"/>
              <a:t>Synthèse solutions forcées selon zone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5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89E3-C2B6-4314-B3F2-4F5F7708E69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0379"/>
              </p:ext>
            </p:extLst>
          </p:nvPr>
        </p:nvGraphicFramePr>
        <p:xfrm>
          <a:off x="179512" y="1196765"/>
          <a:ext cx="8964488" cy="5479083"/>
        </p:xfrm>
        <a:graphic>
          <a:graphicData uri="http://schemas.openxmlformats.org/drawingml/2006/table">
            <a:tbl>
              <a:tblPr/>
              <a:tblGrid>
                <a:gridCol w="946477"/>
                <a:gridCol w="1775771"/>
                <a:gridCol w="1496335"/>
                <a:gridCol w="2217460"/>
                <a:gridCol w="2528445"/>
              </a:tblGrid>
              <a:tr h="133149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Préconisations SDE à comparer obligatoirement (</a:t>
                      </a:r>
                      <a:r>
                        <a:rPr lang="fr-FR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de hierarchie entre la A et la B)</a:t>
                      </a:r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3149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Recommandation B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Recommandation A 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31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A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Classement réseau de chaleur </a:t>
                      </a: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neuf inf à 30 kW :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 cas zone géographie B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neuf supp à 30 kW :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existant supp à  100 kW :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existant inf à 100 kW :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 cas zone géographie B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E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Hors réseau gaz naturel</a:t>
                      </a: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non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neuf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pas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neuve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Poele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33149"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D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 rocade Réseau gaz naturel et pas nappe</a:t>
                      </a: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non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neuf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Chauffage solaire + gaz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pas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neuve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Poele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Chauffage solaire + gaz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33149"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C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 rocade Réseau gaz naturel et nappe</a:t>
                      </a: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PAC géothermie gaz ou élec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non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neuf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PAC géothermie gaz ou élec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pas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Chaudière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neuve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Poele granulé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33149"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B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 rocade réseau gaz naturel et nappe </a:t>
                      </a:r>
                      <a:r>
                        <a:rPr lang="fr-FR" sz="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fr-FR" sz="500" b="0" i="1" u="none" strike="noStrike">
                          <a:solidFill>
                            <a:srgbClr val="548235"/>
                          </a:solidFill>
                          <a:effectLst/>
                          <a:latin typeface="Calibri"/>
                        </a:rPr>
                        <a:t>nb Inter rocade = pas de bois</a:t>
                      </a:r>
                      <a:r>
                        <a:rPr lang="fr-FR" sz="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PAC géothermie gaz ou élec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98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non rénové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98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logement collectif neuf 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PAC géothermie gaz ou élec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1F4E78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98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2F75B5"/>
                          </a:solidFill>
                          <a:effectLst/>
                          <a:latin typeface="Calibri"/>
                        </a:rPr>
                        <a:t>Chauffage solaire + gaz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pas rénovée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2F75B5"/>
                          </a:solidFill>
                          <a:effectLst/>
                          <a:latin typeface="Calibri"/>
                        </a:rPr>
                        <a:t>Condensation gaz + ecs solaire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 maison neuve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Chauffage solaire + gaz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 Solaire thermique imposer à toute énergie hors bois</a:t>
                      </a: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33149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31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géographique F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classé gières + fontaine</a:t>
                      </a:r>
                    </a:p>
                  </a:txBody>
                  <a:tcPr marL="5345" marR="5345" marT="53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 de simulation possible</a:t>
                      </a:r>
                    </a:p>
                  </a:txBody>
                  <a:tcPr marL="5345" marR="5345" marT="53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45" marR="5345" marT="53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idx="4294967295"/>
          </p:nvPr>
        </p:nvSpPr>
        <p:spPr>
          <a:xfrm>
            <a:off x="251520" y="1508166"/>
            <a:ext cx="8749976" cy="46179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100" indent="0">
              <a:buNone/>
            </a:pPr>
            <a:r>
              <a:rPr lang="fr-FR" sz="2400" dirty="0" smtClean="0"/>
              <a:t>Calendrier :</a:t>
            </a:r>
          </a:p>
          <a:p>
            <a:pPr marL="53100" indent="0">
              <a:buNone/>
            </a:pPr>
            <a:r>
              <a:rPr lang="fr-FR" sz="2400" dirty="0" smtClean="0"/>
              <a:t>Retour sur version pré op à </a:t>
            </a:r>
            <a:r>
              <a:rPr lang="fr-FR" sz="2400" dirty="0" err="1" smtClean="0"/>
              <a:t>Hespul</a:t>
            </a:r>
            <a:r>
              <a:rPr lang="fr-FR" sz="2400" dirty="0" smtClean="0"/>
              <a:t> jusqu’au 25 </a:t>
            </a:r>
            <a:r>
              <a:rPr lang="fr-FR" sz="2400" dirty="0" err="1" smtClean="0"/>
              <a:t>oct</a:t>
            </a:r>
            <a:endParaRPr lang="fr-FR" sz="2400" dirty="0" smtClean="0"/>
          </a:p>
          <a:p>
            <a:pPr marL="53100" indent="0">
              <a:buNone/>
            </a:pPr>
            <a:r>
              <a:rPr lang="fr-FR" sz="2400" dirty="0" smtClean="0"/>
              <a:t>	Simulateur </a:t>
            </a:r>
            <a:r>
              <a:rPr lang="fr-FR" sz="2400" dirty="0" err="1" smtClean="0"/>
              <a:t>Thermix</a:t>
            </a:r>
            <a:r>
              <a:rPr lang="fr-FR" sz="2400" dirty="0" smtClean="0"/>
              <a:t> </a:t>
            </a:r>
            <a:r>
              <a:rPr lang="fr-FR" sz="2400" dirty="0"/>
              <a:t>entièrement opérationnel </a:t>
            </a:r>
            <a:r>
              <a:rPr lang="fr-FR" sz="2400" dirty="0" smtClean="0"/>
              <a:t>mi-novembre </a:t>
            </a:r>
          </a:p>
          <a:p>
            <a:pPr marL="53100" indent="0">
              <a:buNone/>
            </a:pPr>
            <a:r>
              <a:rPr lang="fr-FR" sz="2400" dirty="0" smtClean="0"/>
              <a:t>		Test site Métro // site </a:t>
            </a:r>
            <a:r>
              <a:rPr lang="fr-FR" sz="2400" dirty="0" err="1" smtClean="0"/>
              <a:t>Thermix</a:t>
            </a:r>
            <a:endParaRPr lang="fr-FR" sz="2400" dirty="0" smtClean="0"/>
          </a:p>
          <a:p>
            <a:pPr marL="53100" indent="0">
              <a:buNone/>
            </a:pPr>
            <a:r>
              <a:rPr lang="fr-FR" sz="2400" dirty="0" smtClean="0"/>
              <a:t>			Mi décembre : Accès via site Métropole</a:t>
            </a:r>
          </a:p>
          <a:p>
            <a:pPr marL="53100" indent="0">
              <a:buNone/>
            </a:pPr>
            <a:endParaRPr lang="fr-FR" sz="2400" dirty="0"/>
          </a:p>
          <a:p>
            <a:pPr marL="53100" indent="0">
              <a:buNone/>
            </a:pPr>
            <a:r>
              <a:rPr lang="fr-FR" sz="2400" dirty="0" smtClean="0"/>
              <a:t>Quid maintenance / suivi</a:t>
            </a:r>
          </a:p>
          <a:p>
            <a:pPr marL="53100" indent="0">
              <a:buNone/>
            </a:pPr>
            <a:endParaRPr lang="fr-FR" sz="2400" dirty="0"/>
          </a:p>
          <a:p>
            <a:pPr marL="53100" indent="0">
              <a:buNone/>
            </a:pPr>
            <a:r>
              <a:rPr lang="fr-FR" sz="2400" dirty="0" smtClean="0"/>
              <a:t>Contenu rapport / Hypothèses</a:t>
            </a:r>
            <a:endParaRPr lang="fr-FR" sz="2400" dirty="0" smtClean="0"/>
          </a:p>
          <a:p>
            <a:pPr marL="53100" indent="0">
              <a:buNone/>
            </a:pPr>
            <a:endParaRPr lang="fr-FR" sz="2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Version pré OPERATIONNEL Simulateur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749976" cy="46179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100" indent="0">
              <a:buNone/>
            </a:pPr>
            <a:r>
              <a:rPr lang="fr-FR" sz="2400" dirty="0" smtClean="0"/>
              <a:t>Le point qui revient sans cesse….</a:t>
            </a:r>
          </a:p>
          <a:p>
            <a:pPr marL="53100" indent="0">
              <a:buNone/>
            </a:pPr>
            <a:r>
              <a:rPr lang="fr-FR" sz="2400" dirty="0" smtClean="0"/>
              <a:t>Arbitrage : s’appuyer sur acquis </a:t>
            </a:r>
            <a:r>
              <a:rPr lang="fr-FR" sz="2400" dirty="0" err="1" smtClean="0"/>
              <a:t>méthodo</a:t>
            </a:r>
            <a:r>
              <a:rPr lang="fr-FR" sz="2400" dirty="0" smtClean="0"/>
              <a:t> concertée SDE … oui mais…</a:t>
            </a:r>
          </a:p>
          <a:p>
            <a:pPr marL="53100" indent="0">
              <a:buNone/>
            </a:pPr>
            <a:endParaRPr lang="fr-FR" sz="2400" dirty="0" smtClean="0"/>
          </a:p>
          <a:p>
            <a:pPr marL="53100" indent="0">
              <a:buNone/>
            </a:pPr>
            <a:endParaRPr lang="fr-FR" sz="2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HYPOTHESES EVOLUTION PRIX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96829"/>
              </p:ext>
            </p:extLst>
          </p:nvPr>
        </p:nvGraphicFramePr>
        <p:xfrm>
          <a:off x="179512" y="2708920"/>
          <a:ext cx="8784974" cy="30817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50939"/>
                <a:gridCol w="1193691"/>
                <a:gridCol w="6540344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Taxe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carbone</a:t>
                      </a:r>
                      <a:r>
                        <a:rPr lang="en-US" sz="1400" dirty="0">
                          <a:effectLst/>
                        </a:rPr>
                        <a:t> (€HT/tCO2)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571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2019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44,6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Valeur 2018= valeur 2019, décalage de 1 an par rapport au vote loi de finance 2018 suite moratoire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2020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2021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65,4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C’est à dire 78,5 €TVA incluse/tCo2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2022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75,8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2023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86,2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A partir de cette valeur, augmentation linéaire pour atteindre le 100 € en 2030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2030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Objectif loi de transition énergétique 2015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607"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puis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algn="l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87475" y="2897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89E3-C2B6-4314-B3F2-4F5F7708E69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10" name="Espace réservé pour une image  9"/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550801958"/>
              </p:ext>
            </p:extLst>
          </p:nvPr>
        </p:nvGraphicFramePr>
        <p:xfrm>
          <a:off x="1619672" y="1484784"/>
          <a:ext cx="252028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/>
              </a:tblGrid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fioul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propane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gaz naturel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électricité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électricité ECS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granulés vrac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granulés sac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bûches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bois déchiqueté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réseau</a:t>
                      </a:r>
                      <a:endParaRPr lang="fr-F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50555935"/>
              </p:ext>
            </p:extLst>
          </p:nvPr>
        </p:nvGraphicFramePr>
        <p:xfrm>
          <a:off x="4139952" y="1484784"/>
          <a:ext cx="2376264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</a:tblGrid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1,81%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1,01%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1,61%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0,00%</a:t>
                      </a:r>
                      <a:endParaRPr lang="fr-FR" sz="2000" b="0" i="0" u="none" strike="noStrike" dirty="0">
                        <a:solidFill>
                          <a:srgbClr val="2F75B5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HYPOTHESES EVOLUTION PRIX </a:t>
            </a:r>
            <a:endParaRPr lang="fr-FR" dirty="0"/>
          </a:p>
        </p:txBody>
      </p:sp>
      <p:sp>
        <p:nvSpPr>
          <p:cNvPr id="12" name="Espace réservé du contenu 1"/>
          <p:cNvSpPr txBox="1">
            <a:spLocks/>
          </p:cNvSpPr>
          <p:nvPr/>
        </p:nvSpPr>
        <p:spPr>
          <a:xfrm>
            <a:off x="179512" y="4725143"/>
            <a:ext cx="9140350" cy="461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60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00" indent="0">
              <a:buNone/>
            </a:pPr>
            <a:r>
              <a:rPr lang="fr-FR" sz="2400" dirty="0" smtClean="0"/>
              <a:t>Quid de l’ELEC pas soumise à la </a:t>
            </a:r>
            <a:r>
              <a:rPr lang="fr-FR" sz="2400" dirty="0"/>
              <a:t>taxe </a:t>
            </a:r>
            <a:r>
              <a:rPr lang="fr-FR" sz="2400" dirty="0" smtClean="0"/>
              <a:t>carbone ? </a:t>
            </a:r>
          </a:p>
          <a:p>
            <a:pPr marL="53100" indent="0">
              <a:buFontTx/>
              <a:buNone/>
            </a:pPr>
            <a:endParaRPr lang="fr-FR" sz="2400" dirty="0" smtClean="0"/>
          </a:p>
          <a:p>
            <a:pPr marL="53100" indent="0">
              <a:buFontTx/>
              <a:buNone/>
            </a:pPr>
            <a:r>
              <a:rPr lang="fr-FR" sz="2400" dirty="0" smtClean="0"/>
              <a:t>Hypothèses « conservatrices » donc envie d’afficher aussi le constat des dernières années dans rapport et possibilité de </a:t>
            </a:r>
            <a:r>
              <a:rPr lang="fr-FR" sz="2400" dirty="0" err="1" smtClean="0"/>
              <a:t>modif</a:t>
            </a:r>
            <a:r>
              <a:rPr lang="fr-FR" sz="2400" dirty="0" smtClean="0"/>
              <a:t> le paramètre</a:t>
            </a:r>
          </a:p>
          <a:p>
            <a:pPr marL="53100" indent="0">
              <a:buFontTx/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63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89E3-C2B6-4314-B3F2-4F5F7708E69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simulateur pour quels usages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/>
          </p:nvPr>
        </p:nvSpPr>
        <p:spPr>
          <a:xfrm>
            <a:off x="251520" y="1905000"/>
            <a:ext cx="8435280" cy="4114800"/>
          </a:xfrm>
        </p:spPr>
        <p:txBody>
          <a:bodyPr/>
          <a:lstStyle/>
          <a:p>
            <a:r>
              <a:rPr lang="fr-FR" dirty="0" smtClean="0"/>
              <a:t>Place dans les accompagnements </a:t>
            </a:r>
            <a:r>
              <a:rPr lang="fr-FR" dirty="0"/>
              <a:t>existants ( EIE,  </a:t>
            </a:r>
            <a:r>
              <a:rPr lang="fr-FR" dirty="0" smtClean="0"/>
              <a:t>Mur </a:t>
            </a:r>
            <a:r>
              <a:rPr lang="fr-FR" dirty="0" err="1" smtClean="0"/>
              <a:t>Mur</a:t>
            </a:r>
            <a:r>
              <a:rPr lang="fr-FR" dirty="0" smtClean="0"/>
              <a:t>, Zéro </a:t>
            </a:r>
            <a:r>
              <a:rPr lang="fr-FR" dirty="0"/>
              <a:t>fioul</a:t>
            </a:r>
            <a:r>
              <a:rPr lang="fr-FR" dirty="0" smtClean="0"/>
              <a:t>,…)</a:t>
            </a:r>
          </a:p>
          <a:p>
            <a:r>
              <a:rPr lang="fr-FR" dirty="0"/>
              <a:t> </a:t>
            </a:r>
            <a:r>
              <a:rPr lang="fr-FR" dirty="0" smtClean="0"/>
              <a:t>Accueil favorable BET</a:t>
            </a:r>
          </a:p>
          <a:p>
            <a:r>
              <a:rPr lang="fr-FR" dirty="0" smtClean="0"/>
              <a:t>Lien instruction </a:t>
            </a:r>
            <a:r>
              <a:rPr lang="fr-FR" dirty="0" err="1" smtClean="0"/>
              <a:t>Plui</a:t>
            </a:r>
            <a:r>
              <a:rPr lang="fr-FR" dirty="0" smtClean="0"/>
              <a:t> et Classement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56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Thermix</a:t>
            </a:r>
            <a:r>
              <a:rPr lang="fr-FR" dirty="0" smtClean="0"/>
              <a:t> » </a:t>
            </a:r>
            <a:r>
              <a:rPr lang="fr-FR" dirty="0" err="1" smtClean="0"/>
              <a:t>késako</a:t>
            </a:r>
            <a:r>
              <a:rPr lang="fr-FR" dirty="0" smtClean="0"/>
              <a:t> ?!?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idx="1"/>
          </p:nvPr>
        </p:nvSpPr>
        <p:spPr>
          <a:xfrm>
            <a:off x="4427984" y="4093029"/>
            <a:ext cx="4716015" cy="1424203"/>
          </a:xfrm>
        </p:spPr>
        <p:txBody>
          <a:bodyPr>
            <a:normAutofit/>
          </a:bodyPr>
          <a:lstStyle/>
          <a:p>
            <a:r>
              <a:rPr lang="fr-FR" dirty="0" smtClean="0"/>
              <a:t>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Non !</a:t>
            </a:r>
            <a:br>
              <a:rPr lang="fr-FR" dirty="0" smtClean="0"/>
            </a:br>
            <a:r>
              <a:rPr lang="fr-FR" dirty="0" smtClean="0"/>
              <a:t>ce n’est pas ça ;-)</a:t>
            </a:r>
            <a:endParaRPr lang="fr-FR" dirty="0"/>
          </a:p>
        </p:txBody>
      </p:sp>
      <p:pic>
        <p:nvPicPr>
          <p:cNvPr id="14338" name="Picture 2" descr="Vorwerk Thermomix TM5 - Robot de cuisine multifo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248472" cy="42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ermi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1146" y="1175315"/>
            <a:ext cx="2497682" cy="19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CONTEXTE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ZoneTexte 2"/>
          <p:cNvSpPr txBox="1">
            <a:spLocks noChangeArrowheads="1"/>
          </p:cNvSpPr>
          <p:nvPr/>
        </p:nvSpPr>
        <p:spPr bwMode="auto">
          <a:xfrm>
            <a:off x="115191" y="3763784"/>
            <a:ext cx="3110435" cy="769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1147" tIns="45572" rIns="91147" bIns="45572">
            <a:spAutoFit/>
          </a:bodyPr>
          <a:lstStyle>
            <a:lvl1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4987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559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131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703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/>
            <a:r>
              <a:rPr lang="fr-FR" altLang="fr-FR" sz="22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Schéma directeur énergie </a:t>
            </a:r>
            <a:endParaRPr lang="fr-FR" altLang="fr-FR" sz="22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5" name="ZoneTexte 2"/>
          <p:cNvSpPr txBox="1">
            <a:spLocks noChangeArrowheads="1"/>
          </p:cNvSpPr>
          <p:nvPr/>
        </p:nvSpPr>
        <p:spPr bwMode="auto">
          <a:xfrm>
            <a:off x="116756" y="6022402"/>
            <a:ext cx="3091038" cy="769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1147" tIns="45572" rIns="91147" bIns="45572">
            <a:spAutoFit/>
          </a:bodyPr>
          <a:lstStyle>
            <a:lvl1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4987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559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131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703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/>
            <a:r>
              <a:rPr lang="fr-FR" altLang="fr-FR" sz="22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Programme européen </a:t>
            </a:r>
            <a:r>
              <a:rPr lang="fr-FR" altLang="fr-FR" sz="2200" b="1" dirty="0" err="1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CityZen</a:t>
            </a:r>
            <a:endParaRPr lang="fr-FR" altLang="fr-FR" sz="22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5934340" y="3429000"/>
            <a:ext cx="1250415" cy="7193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"/>
          <p:cNvSpPr>
            <a:spLocks noGrp="1" noChangeAspect="1"/>
          </p:cNvSpPr>
          <p:nvPr>
            <p:ph idx="4294967295"/>
          </p:nvPr>
        </p:nvSpPr>
        <p:spPr>
          <a:xfrm>
            <a:off x="7184755" y="2921328"/>
            <a:ext cx="1913516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marL="36000" lvl="1" indent="0">
              <a:buClr>
                <a:schemeClr val="tx1"/>
              </a:buClr>
              <a:buNone/>
            </a:pPr>
            <a:endParaRPr lang="fr-FR" sz="2000" dirty="0" smtClean="0"/>
          </a:p>
          <a:p>
            <a:pPr marL="36000" lvl="1" indent="0">
              <a:buClr>
                <a:schemeClr val="tx1"/>
              </a:buClr>
              <a:buNone/>
            </a:pPr>
            <a:r>
              <a:rPr lang="fr-FR" sz="2000" dirty="0" smtClean="0"/>
              <a:t>Un « </a:t>
            </a:r>
            <a:r>
              <a:rPr lang="fr-FR" sz="2000" dirty="0" err="1" smtClean="0"/>
              <a:t>Thermix</a:t>
            </a:r>
            <a:r>
              <a:rPr lang="fr-FR" sz="2000" dirty="0" smtClean="0"/>
              <a:t> » adapté pour notre territoire</a:t>
            </a:r>
          </a:p>
          <a:p>
            <a:pPr marL="36000" lvl="1" indent="0">
              <a:buClr>
                <a:schemeClr val="tx1"/>
              </a:buClr>
              <a:buNone/>
            </a:pPr>
            <a:endParaRPr lang="fr-FR" sz="2000" dirty="0"/>
          </a:p>
        </p:txBody>
      </p:sp>
      <p:pic>
        <p:nvPicPr>
          <p:cNvPr id="17" name="Image 1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2" y="3354529"/>
            <a:ext cx="2548139" cy="3052445"/>
          </a:xfrm>
          <a:prstGeom prst="rect">
            <a:avLst/>
          </a:prstGeom>
          <a:noFill/>
        </p:spPr>
      </p:pic>
      <p:sp>
        <p:nvSpPr>
          <p:cNvPr id="21" name="ZoneTexte 2"/>
          <p:cNvSpPr txBox="1">
            <a:spLocks noChangeArrowheads="1"/>
          </p:cNvSpPr>
          <p:nvPr/>
        </p:nvSpPr>
        <p:spPr bwMode="auto">
          <a:xfrm>
            <a:off x="75250" y="1388243"/>
            <a:ext cx="3110435" cy="7691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91147" tIns="45572" rIns="91147" bIns="45572">
            <a:spAutoFit/>
          </a:bodyPr>
          <a:lstStyle>
            <a:lvl1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 defTabSz="1041400" eaLnBrk="0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4987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559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131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70325" indent="-215900" defTabSz="1041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/>
            <a:r>
              <a:rPr lang="fr-FR" altLang="fr-FR" sz="2200" b="1" dirty="0" err="1">
                <a:solidFill>
                  <a:srgbClr val="000000"/>
                </a:solidFill>
                <a:latin typeface="+mj-lt"/>
                <a:ea typeface="MS PGothic" pitchFamily="34" charset="-128"/>
              </a:rPr>
              <a:t>Thermix</a:t>
            </a:r>
            <a:r>
              <a:rPr lang="fr-FR" altLang="fr-FR" sz="2200" b="1" dirty="0">
                <a:solidFill>
                  <a:srgbClr val="000000"/>
                </a:solidFill>
                <a:latin typeface="+mj-lt"/>
                <a:ea typeface="MS PGothic" pitchFamily="34" charset="-128"/>
              </a:rPr>
              <a:t> : </a:t>
            </a:r>
            <a:r>
              <a:rPr lang="fr-FR" altLang="fr-FR" sz="22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Simulateur </a:t>
            </a:r>
            <a:r>
              <a:rPr lang="fr-FR" altLang="fr-FR" sz="2200" b="1" dirty="0">
                <a:solidFill>
                  <a:srgbClr val="000000"/>
                </a:solidFill>
                <a:latin typeface="+mj-lt"/>
                <a:ea typeface="MS PGothic" pitchFamily="34" charset="-128"/>
              </a:rPr>
              <a:t>de systèmes de chauffage</a:t>
            </a:r>
            <a:endParaRPr lang="fr-FR" altLang="fr-FR" sz="22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50" y="4532926"/>
            <a:ext cx="363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Comment faire connaitre recommandations du schéma directeur énergie en matière de système de </a:t>
            </a:r>
            <a:r>
              <a:rPr lang="fr-FR" dirty="0" smtClean="0"/>
              <a:t>chauffage</a:t>
            </a:r>
            <a:r>
              <a:rPr lang="fr-FR" dirty="0"/>
              <a:t> ?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5250" y="2157386"/>
            <a:ext cx="363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Outil développé par </a:t>
            </a:r>
            <a:r>
              <a:rPr lang="fr-FR" dirty="0" err="1" smtClean="0"/>
              <a:t>Hespul</a:t>
            </a:r>
            <a:r>
              <a:rPr lang="fr-FR" dirty="0" smtClean="0"/>
              <a:t>, en </a:t>
            </a:r>
            <a:r>
              <a:rPr lang="fr-FR" dirty="0"/>
              <a:t>ligne </a:t>
            </a:r>
            <a:r>
              <a:rPr lang="fr-FR" dirty="0" smtClean="0"/>
              <a:t>« pédagogique </a:t>
            </a:r>
            <a:r>
              <a:rPr lang="fr-FR" dirty="0"/>
              <a:t>et facile à </a:t>
            </a:r>
            <a:r>
              <a:rPr lang="fr-FR" dirty="0" smtClean="0"/>
              <a:t>utiliser » </a:t>
            </a:r>
          </a:p>
          <a:p>
            <a:r>
              <a:rPr lang="fr-FR" dirty="0" smtClean="0"/>
              <a:t>Pour les </a:t>
            </a:r>
            <a:r>
              <a:rPr lang="fr-FR" dirty="0"/>
              <a:t>plus </a:t>
            </a:r>
            <a:r>
              <a:rPr lang="fr-FR" dirty="0" smtClean="0"/>
              <a:t>avertis, possible </a:t>
            </a:r>
            <a:r>
              <a:rPr lang="fr-FR" dirty="0"/>
              <a:t>de modifier de nombreux </a:t>
            </a:r>
            <a:r>
              <a:rPr lang="fr-FR" dirty="0" smtClean="0"/>
              <a:t>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5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2 outils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Espace réservé du contenu 1"/>
          <p:cNvSpPr>
            <a:spLocks noGrp="1"/>
          </p:cNvSpPr>
          <p:nvPr>
            <p:ph idx="4294967295"/>
          </p:nvPr>
        </p:nvSpPr>
        <p:spPr>
          <a:xfrm>
            <a:off x="0" y="1484785"/>
            <a:ext cx="8999984" cy="4536504"/>
          </a:xfrm>
          <a:prstGeom prst="rect">
            <a:avLst/>
          </a:prstGeom>
        </p:spPr>
        <p:txBody>
          <a:bodyPr lIns="72000" rIns="72000">
            <a:noAutofit/>
          </a:bodyPr>
          <a:lstStyle/>
          <a:p>
            <a:pPr marL="457200" lvl="1" indent="0">
              <a:buNone/>
            </a:pP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Simulateur en ligne </a:t>
            </a:r>
            <a:r>
              <a:rPr lang="fr-FR" sz="2000" dirty="0" smtClean="0"/>
              <a:t>(</a:t>
            </a:r>
            <a:r>
              <a:rPr lang="fr-FR" sz="2000" i="1" dirty="0" smtClean="0"/>
              <a:t>nom encore à trouver</a:t>
            </a:r>
            <a:r>
              <a:rPr lang="fr-FR" sz="2000" dirty="0" smtClean="0"/>
              <a:t>):  </a:t>
            </a:r>
          </a:p>
          <a:p>
            <a:pPr lvl="1"/>
            <a:r>
              <a:rPr lang="fr-FR" sz="2000" dirty="0" smtClean="0"/>
              <a:t>Logements (neufs et existants) </a:t>
            </a:r>
          </a:p>
          <a:p>
            <a:pPr lvl="1"/>
            <a:r>
              <a:rPr lang="fr-FR" sz="2000" dirty="0" smtClean="0"/>
              <a:t>Accès à tous mais cible </a:t>
            </a:r>
            <a:r>
              <a:rPr lang="fr-FR" sz="2000" dirty="0"/>
              <a:t>plutôt usagers au profil d’expert (président de conseil syndical, </a:t>
            </a:r>
            <a:r>
              <a:rPr lang="fr-FR" sz="2000" dirty="0" smtClean="0"/>
              <a:t>accompagnement EIE dans </a:t>
            </a:r>
            <a:r>
              <a:rPr lang="fr-FR" sz="2000" dirty="0"/>
              <a:t>un projet de rénovation, bureau d’étude thermiques qui souhaite une restitution pédagogique..)</a:t>
            </a:r>
            <a:endParaRPr lang="fr-FR" sz="2000" dirty="0" smtClean="0"/>
          </a:p>
          <a:p>
            <a:pPr lvl="1"/>
            <a:r>
              <a:rPr lang="fr-FR" sz="2000" dirty="0" smtClean="0"/>
              <a:t>Comparaison forcée avec les solutions préconisées par le SDE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pPr marL="457200" lvl="1" indent="0">
              <a:buNone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Guide 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de préconisations pour la 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réalisation d’études 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d’approvisionnement en 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énergie des 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bâtiments sur le territoire 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dirty="0" smtClean="0"/>
              <a:t>Tous projets / hors particuliers </a:t>
            </a:r>
          </a:p>
          <a:p>
            <a:pPr lvl="1"/>
            <a:r>
              <a:rPr lang="fr-FR" sz="2000" dirty="0" smtClean="0"/>
              <a:t>Informer sur obligations </a:t>
            </a:r>
            <a:r>
              <a:rPr lang="fr-FR" sz="2000" dirty="0"/>
              <a:t>et orientations </a:t>
            </a:r>
            <a:r>
              <a:rPr lang="fr-FR" sz="2000" dirty="0" smtClean="0"/>
              <a:t>sur notre </a:t>
            </a:r>
            <a:r>
              <a:rPr lang="fr-FR" sz="2000" dirty="0"/>
              <a:t>territoire </a:t>
            </a:r>
            <a:r>
              <a:rPr lang="fr-FR" sz="2000" dirty="0" smtClean="0"/>
              <a:t>sur </a:t>
            </a:r>
            <a:r>
              <a:rPr lang="fr-FR" sz="2000" dirty="0"/>
              <a:t>choix d’approvisionnements énergétiques </a:t>
            </a:r>
            <a:r>
              <a:rPr lang="fr-FR" sz="2000" dirty="0" smtClean="0"/>
              <a:t>+ sur les ressources et outils </a:t>
            </a:r>
            <a:r>
              <a:rPr lang="fr-FR" sz="2000" dirty="0"/>
              <a:t>mis à </a:t>
            </a:r>
            <a:r>
              <a:rPr lang="fr-FR" sz="2000" dirty="0" smtClean="0"/>
              <a:t>disposition </a:t>
            </a:r>
            <a:endParaRPr lang="fr-FR" sz="2000" dirty="0"/>
          </a:p>
          <a:p>
            <a:pPr lvl="1"/>
            <a:r>
              <a:rPr lang="fr-FR" sz="2000" dirty="0" smtClean="0"/>
              <a:t>Préserver </a:t>
            </a:r>
            <a:r>
              <a:rPr lang="fr-FR" sz="2000" dirty="0"/>
              <a:t>l’intérêt des usagers </a:t>
            </a:r>
            <a:r>
              <a:rPr lang="fr-FR" sz="2000" dirty="0" smtClean="0"/>
              <a:t>et l'intérêt général (partage de </a:t>
            </a:r>
            <a:r>
              <a:rPr lang="fr-FR" sz="2000" dirty="0" err="1" smtClean="0"/>
              <a:t>méthodo</a:t>
            </a:r>
            <a:r>
              <a:rPr lang="fr-FR" sz="2000" dirty="0" smtClean="0"/>
              <a:t>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86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261" r="18070" b="33981"/>
          <a:stretch/>
        </p:blipFill>
        <p:spPr bwMode="auto">
          <a:xfrm>
            <a:off x="4313989" y="3501008"/>
            <a:ext cx="4719483" cy="20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idx="4294967295"/>
          </p:nvPr>
        </p:nvSpPr>
        <p:spPr>
          <a:xfrm>
            <a:off x="107504" y="1556792"/>
            <a:ext cx="8749976" cy="46179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100" indent="0">
              <a:buNone/>
            </a:pPr>
            <a:r>
              <a:rPr lang="fr-FR" sz="2400" b="1" dirty="0" smtClean="0"/>
              <a:t>Depuis </a:t>
            </a:r>
            <a:r>
              <a:rPr lang="fr-FR" sz="2400" b="1" dirty="0"/>
              <a:t>le site internet www.lametro.fr </a:t>
            </a:r>
            <a:r>
              <a:rPr lang="fr-FR" sz="2400" dirty="0" smtClean="0"/>
              <a:t>, page </a:t>
            </a:r>
            <a:r>
              <a:rPr lang="fr-FR" sz="2400" dirty="0"/>
              <a:t>du type « Je souhaite comparer les modes de chauffage de mon logement » </a:t>
            </a:r>
            <a:endParaRPr lang="fr-FR" sz="2400" dirty="0" smtClean="0"/>
          </a:p>
          <a:p>
            <a:pPr marL="53100" indent="0">
              <a:buNone/>
            </a:pPr>
            <a:endParaRPr lang="fr-FR" sz="2400" dirty="0"/>
          </a:p>
          <a:p>
            <a:pPr marL="53100" indent="0">
              <a:buNone/>
            </a:pPr>
            <a:r>
              <a:rPr lang="fr-FR" sz="2400" dirty="0" smtClean="0"/>
              <a:t>Invite </a:t>
            </a:r>
            <a:r>
              <a:rPr lang="fr-FR" sz="2400" dirty="0"/>
              <a:t>pour commencer la comparaison à </a:t>
            </a:r>
            <a:r>
              <a:rPr lang="fr-FR" sz="2400" b="1" dirty="0"/>
              <a:t>se situer géographiquement </a:t>
            </a:r>
            <a:r>
              <a:rPr lang="fr-FR" sz="2400" dirty="0"/>
              <a:t>via une interface intégrée à la page du type </a:t>
            </a:r>
            <a:r>
              <a:rPr lang="fr-FR" sz="2400" dirty="0" smtClean="0"/>
              <a:t>:</a:t>
            </a:r>
          </a:p>
          <a:p>
            <a:pPr marL="53100" indent="0">
              <a:buNone/>
            </a:pPr>
            <a:endParaRPr lang="fr-FR" sz="2400" dirty="0"/>
          </a:p>
          <a:p>
            <a:pPr marL="53100" indent="0">
              <a:buNone/>
            </a:pPr>
            <a:endParaRPr lang="fr-FR" sz="2400" dirty="0" smtClean="0"/>
          </a:p>
          <a:p>
            <a:pPr marL="53100" indent="0">
              <a:buNone/>
            </a:pPr>
            <a:endParaRPr lang="fr-FR" sz="2400" dirty="0"/>
          </a:p>
          <a:p>
            <a:pPr marL="53100" indent="0">
              <a:buNone/>
            </a:pPr>
            <a:endParaRPr lang="fr-FR" sz="2400" dirty="0" smtClean="0"/>
          </a:p>
          <a:p>
            <a:pPr marL="53100" indent="0">
              <a:buNone/>
            </a:pPr>
            <a:endParaRPr lang="fr-FR" sz="2400" dirty="0" smtClean="0"/>
          </a:p>
          <a:p>
            <a:pPr marL="53100" indent="0">
              <a:buNone/>
            </a:pPr>
            <a:r>
              <a:rPr lang="fr-FR" sz="2400" dirty="0" smtClean="0"/>
              <a:t>qui </a:t>
            </a:r>
            <a:r>
              <a:rPr lang="fr-FR" sz="2400" dirty="0"/>
              <a:t>renvoie sur l’outil hébergé par le prestataire </a:t>
            </a:r>
            <a:r>
              <a:rPr lang="fr-FR" sz="2400" dirty="0" err="1" smtClean="0"/>
              <a:t>Hespul</a:t>
            </a:r>
            <a:r>
              <a:rPr lang="fr-FR" sz="2400" dirty="0" smtClean="0"/>
              <a:t> via </a:t>
            </a:r>
            <a:r>
              <a:rPr lang="fr-FR" sz="2400" dirty="0"/>
              <a:t>des liens url spécifiques à chaque </a:t>
            </a:r>
            <a:r>
              <a:rPr lang="fr-FR" sz="2400" dirty="0" smtClean="0"/>
              <a:t>zonage (invisible pour l’usager, avec zone + commune) </a:t>
            </a:r>
            <a:endParaRPr lang="fr-FR" sz="2400" dirty="0" smtClean="0"/>
          </a:p>
          <a:p>
            <a:pPr marL="53100" indent="0">
              <a:buNone/>
            </a:pPr>
            <a:endParaRPr lang="fr-FR" sz="2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Accès / PARCOURS USAGERS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Accès / PARCOURS USAGERS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650954" cy="681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Accès / PARCOURS USAGERS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3"/>
          <a:stretch/>
        </p:blipFill>
        <p:spPr bwMode="auto">
          <a:xfrm>
            <a:off x="1547664" y="548680"/>
            <a:ext cx="6989599" cy="586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EA14-4027-4203-83E2-B557D1C2517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EA83-93EF-7C47-83E5-EC4E80D28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all" dirty="0" smtClean="0"/>
              <a:t>Accès / PARCOURS USAGERS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0"/>
          <a:stretch/>
        </p:blipFill>
        <p:spPr bwMode="auto">
          <a:xfrm>
            <a:off x="249364" y="1213754"/>
            <a:ext cx="8894636" cy="53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 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FFF10B"/>
      </a:accent1>
      <a:accent2>
        <a:srgbClr val="D4398D"/>
      </a:accent2>
      <a:accent3>
        <a:srgbClr val="00666E"/>
      </a:accent3>
      <a:accent4>
        <a:srgbClr val="EE7321"/>
      </a:accent4>
      <a:accent5>
        <a:srgbClr val="353967"/>
      </a:accent5>
      <a:accent6>
        <a:srgbClr val="E84626"/>
      </a:accent6>
      <a:hlink>
        <a:srgbClr val="000000"/>
      </a:hlink>
      <a:folHlink>
        <a:srgbClr val="3F3F3F"/>
      </a:folHlink>
    </a:clrScheme>
    <a:fontScheme name="La Métro">
      <a:majorFont>
        <a:latin typeface="Decima"/>
        <a:ea typeface=""/>
        <a:cs typeface=""/>
      </a:majorFont>
      <a:minorFont>
        <a:latin typeface="Dec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1023</Words>
  <Application>Microsoft Office PowerPoint</Application>
  <PresentationFormat>Affichage à l'écran (4:3)</PresentationFormat>
  <Paragraphs>254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Groupe thématique  THERMIX</vt:lpstr>
      <vt:lpstr>« Thermix » késako ?!?</vt:lpstr>
      <vt:lpstr>Non ! ce n’est pas ça ;-)</vt:lpstr>
      <vt:lpstr>CONTEXTE</vt:lpstr>
      <vt:lpstr>2 outils</vt:lpstr>
      <vt:lpstr>Accès / PARCOURS USAGERS</vt:lpstr>
      <vt:lpstr>Accès / PARCOURS USAGERS</vt:lpstr>
      <vt:lpstr>Accès / PARCOURS USAGERS</vt:lpstr>
      <vt:lpstr>Accès / PARCOURS USAGERS</vt:lpstr>
      <vt:lpstr>Synthèse solutions forcées selon zone</vt:lpstr>
      <vt:lpstr>Présentation PowerPoint</vt:lpstr>
      <vt:lpstr>Version pré OPERATIONNEL Simulateur</vt:lpstr>
      <vt:lpstr>HYPOTHESES EVOLUTION PRIX </vt:lpstr>
      <vt:lpstr>HYPOTHESES EVOLUTION PRIX </vt:lpstr>
      <vt:lpstr>Un simulateur pour quels usages ?</vt:lpstr>
    </vt:vector>
  </TitlesOfParts>
  <Company>METRO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Delphine Derobert</dc:creator>
  <cp:lastModifiedBy>Delphine Derobert</cp:lastModifiedBy>
  <cp:revision>82</cp:revision>
  <cp:lastPrinted>2019-09-25T15:46:53Z</cp:lastPrinted>
  <dcterms:created xsi:type="dcterms:W3CDTF">2018-10-08T06:56:38Z</dcterms:created>
  <dcterms:modified xsi:type="dcterms:W3CDTF">2019-10-16T17:16:16Z</dcterms:modified>
</cp:coreProperties>
</file>