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98" r:id="rId1"/>
  </p:sldMasterIdLst>
  <p:notesMasterIdLst>
    <p:notesMasterId r:id="rId21"/>
  </p:notesMasterIdLst>
  <p:sldIdLst>
    <p:sldId id="260" r:id="rId2"/>
    <p:sldId id="259" r:id="rId3"/>
    <p:sldId id="262" r:id="rId4"/>
    <p:sldId id="257" r:id="rId5"/>
    <p:sldId id="258" r:id="rId6"/>
    <p:sldId id="256" r:id="rId7"/>
    <p:sldId id="268" r:id="rId8"/>
    <p:sldId id="267" r:id="rId9"/>
    <p:sldId id="265" r:id="rId10"/>
    <p:sldId id="266" r:id="rId11"/>
    <p:sldId id="271" r:id="rId12"/>
    <p:sldId id="272" r:id="rId13"/>
    <p:sldId id="273" r:id="rId14"/>
    <p:sldId id="274" r:id="rId15"/>
    <p:sldId id="275" r:id="rId16"/>
    <p:sldId id="276" r:id="rId17"/>
    <p:sldId id="264" r:id="rId18"/>
    <p:sldId id="269" r:id="rId19"/>
    <p:sldId id="27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and Summary" id="{A70C0A8A-5D76-40D4-9B54-B4A47A61FB51}">
          <p14:sldIdLst>
            <p14:sldId id="260"/>
            <p14:sldId id="259"/>
          </p14:sldIdLst>
        </p14:section>
        <p14:section name="Questions and Data" id="{9D0B1362-EF4F-471C-B3CC-F251BF4FBC7B}">
          <p14:sldIdLst>
            <p14:sldId id="262"/>
          </p14:sldIdLst>
        </p14:section>
        <p14:section name="Data Analysis" id="{9F971CC8-EC2D-4352-98DD-A16DFC8F1F41}">
          <p14:sldIdLst>
            <p14:sldId id="257"/>
            <p14:sldId id="258"/>
            <p14:sldId id="256"/>
            <p14:sldId id="268"/>
            <p14:sldId id="267"/>
            <p14:sldId id="265"/>
            <p14:sldId id="266"/>
            <p14:sldId id="271"/>
            <p14:sldId id="272"/>
            <p14:sldId id="273"/>
            <p14:sldId id="274"/>
            <p14:sldId id="275"/>
            <p14:sldId id="276"/>
          </p14:sldIdLst>
        </p14:section>
        <p14:section name="Discussion" id="{5E4FFBC8-7E0F-4221-A20B-020440DD02E1}">
          <p14:sldIdLst>
            <p14:sldId id="264"/>
            <p14:sldId id="269"/>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88" autoAdjust="0"/>
    <p:restoredTop sz="82642" autoAdjust="0"/>
  </p:normalViewPr>
  <p:slideViewPr>
    <p:cSldViewPr snapToGrid="0" snapToObjects="1">
      <p:cViewPr varScale="1">
        <p:scale>
          <a:sx n="118" d="100"/>
          <a:sy n="118" d="100"/>
        </p:scale>
        <p:origin x="1248" y="192"/>
      </p:cViewPr>
      <p:guideLst/>
    </p:cSldViewPr>
  </p:slideViewPr>
  <p:outlineViewPr>
    <p:cViewPr>
      <p:scale>
        <a:sx n="33" d="100"/>
        <a:sy n="33" d="100"/>
      </p:scale>
      <p:origin x="0" y="-3293"/>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D6C236-2D96-4B10-ADAE-6DEEABCAF7BE}" type="datetimeFigureOut">
              <a:rPr lang="en-US" smtClean="0"/>
              <a:t>1/22/19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D39E3B-C552-4F24-B71B-6018F8B445A7}" type="slidenum">
              <a:rPr lang="en-US" smtClean="0"/>
              <a:t>‹#›</a:t>
            </a:fld>
            <a:endParaRPr lang="en-US" dirty="0"/>
          </a:p>
        </p:txBody>
      </p:sp>
    </p:spTree>
    <p:extLst>
      <p:ext uri="{BB962C8B-B14F-4D97-AF65-F5344CB8AC3E}">
        <p14:creationId xmlns:p14="http://schemas.microsoft.com/office/powerpoint/2010/main" val="39121892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D39E3B-C552-4F24-B71B-6018F8B445A7}" type="slidenum">
              <a:rPr lang="en-US" smtClean="0"/>
              <a:t>2</a:t>
            </a:fld>
            <a:endParaRPr lang="en-US" dirty="0"/>
          </a:p>
        </p:txBody>
      </p:sp>
    </p:spTree>
    <p:extLst>
      <p:ext uri="{BB962C8B-B14F-4D97-AF65-F5344CB8AC3E}">
        <p14:creationId xmlns:p14="http://schemas.microsoft.com/office/powerpoint/2010/main" val="15204049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this slide, talk about how we cleaned up the data and explored it.</a:t>
            </a:r>
          </a:p>
        </p:txBody>
      </p:sp>
      <p:sp>
        <p:nvSpPr>
          <p:cNvPr id="4" name="Slide Number Placeholder 3"/>
          <p:cNvSpPr>
            <a:spLocks noGrp="1"/>
          </p:cNvSpPr>
          <p:nvPr>
            <p:ph type="sldNum" sz="quarter" idx="5"/>
          </p:nvPr>
        </p:nvSpPr>
        <p:spPr/>
        <p:txBody>
          <a:bodyPr/>
          <a:lstStyle/>
          <a:p>
            <a:fld id="{E0D39E3B-C552-4F24-B71B-6018F8B445A7}" type="slidenum">
              <a:rPr lang="en-US" smtClean="0"/>
              <a:t>3</a:t>
            </a:fld>
            <a:endParaRPr lang="en-US" dirty="0"/>
          </a:p>
        </p:txBody>
      </p:sp>
    </p:spTree>
    <p:extLst>
      <p:ext uri="{BB962C8B-B14F-4D97-AF65-F5344CB8AC3E}">
        <p14:creationId xmlns:p14="http://schemas.microsoft.com/office/powerpoint/2010/main" val="33999561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Using the collect results function in the searchtweets library we are able to collect tweets . Using the function rule one can put together 1,2,3 or even more parameters to return tweets based on one’s preference, including but not limited to the parameters ; from, keyword, has:media, has:geo, has:video…</a:t>
            </a:r>
            <a:r>
              <a:rPr lang="en-US" dirty="0" err="1"/>
              <a:t>etc</a:t>
            </a:r>
            <a:endParaRPr lang="en-US" dirty="0"/>
          </a:p>
          <a:p>
            <a:endParaRPr lang="en-US" dirty="0"/>
          </a:p>
        </p:txBody>
      </p:sp>
      <p:sp>
        <p:nvSpPr>
          <p:cNvPr id="4" name="Slide Number Placeholder 3"/>
          <p:cNvSpPr>
            <a:spLocks noGrp="1"/>
          </p:cNvSpPr>
          <p:nvPr>
            <p:ph type="sldNum" sz="quarter" idx="5"/>
          </p:nvPr>
        </p:nvSpPr>
        <p:spPr/>
        <p:txBody>
          <a:bodyPr/>
          <a:lstStyle/>
          <a:p>
            <a:fld id="{E0D39E3B-C552-4F24-B71B-6018F8B445A7}" type="slidenum">
              <a:rPr lang="en-US" smtClean="0"/>
              <a:t>12</a:t>
            </a:fld>
            <a:endParaRPr lang="en-US"/>
          </a:p>
        </p:txBody>
      </p:sp>
    </p:spTree>
    <p:extLst>
      <p:ext uri="{BB962C8B-B14F-4D97-AF65-F5344CB8AC3E}">
        <p14:creationId xmlns:p14="http://schemas.microsoft.com/office/powerpoint/2010/main" val="5680730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bar graph shows the number of tweets related to tornado watch or weather each day in November 2015. Starting at 0 up to 6000 tweets per day</a:t>
            </a:r>
          </a:p>
          <a:p>
            <a:endParaRPr lang="en-US" dirty="0"/>
          </a:p>
        </p:txBody>
      </p:sp>
      <p:sp>
        <p:nvSpPr>
          <p:cNvPr id="4" name="Slide Number Placeholder 3"/>
          <p:cNvSpPr>
            <a:spLocks noGrp="1"/>
          </p:cNvSpPr>
          <p:nvPr>
            <p:ph type="sldNum" sz="quarter" idx="5"/>
          </p:nvPr>
        </p:nvSpPr>
        <p:spPr/>
        <p:txBody>
          <a:bodyPr/>
          <a:lstStyle/>
          <a:p>
            <a:fld id="{E0D39E3B-C552-4F24-B71B-6018F8B445A7}" type="slidenum">
              <a:rPr lang="en-US" smtClean="0"/>
              <a:t>15</a:t>
            </a:fld>
            <a:endParaRPr lang="en-US"/>
          </a:p>
        </p:txBody>
      </p:sp>
    </p:spTree>
    <p:extLst>
      <p:ext uri="{BB962C8B-B14F-4D97-AF65-F5344CB8AC3E}">
        <p14:creationId xmlns:p14="http://schemas.microsoft.com/office/powerpoint/2010/main" val="6152063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Discuss your findings. Did you find what you expected to find? If not, why not? What inferences or general conclusions can you draw from your analysis?</a:t>
            </a:r>
          </a:p>
          <a:p>
            <a:endParaRPr lang="en-US" dirty="0"/>
          </a:p>
        </p:txBody>
      </p:sp>
      <p:sp>
        <p:nvSpPr>
          <p:cNvPr id="4" name="Slide Number Placeholder 3"/>
          <p:cNvSpPr>
            <a:spLocks noGrp="1"/>
          </p:cNvSpPr>
          <p:nvPr>
            <p:ph type="sldNum" sz="quarter" idx="5"/>
          </p:nvPr>
        </p:nvSpPr>
        <p:spPr/>
        <p:txBody>
          <a:bodyPr/>
          <a:lstStyle/>
          <a:p>
            <a:fld id="{E0D39E3B-C552-4F24-B71B-6018F8B445A7}" type="slidenum">
              <a:rPr lang="en-US" smtClean="0"/>
              <a:t>17</a:t>
            </a:fld>
            <a:endParaRPr lang="en-US" dirty="0"/>
          </a:p>
        </p:txBody>
      </p:sp>
    </p:spTree>
    <p:extLst>
      <p:ext uri="{BB962C8B-B14F-4D97-AF65-F5344CB8AC3E}">
        <p14:creationId xmlns:p14="http://schemas.microsoft.com/office/powerpoint/2010/main" val="6172042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any difficulties that arose, and how you dealt with them</a:t>
            </a:r>
          </a:p>
          <a:p>
            <a:r>
              <a:rPr lang="en-US" dirty="0"/>
              <a:t>Discuss any additional questions that came up, but which you didn't have time to answer: What would you research next, if you had one more week?</a:t>
            </a:r>
          </a:p>
          <a:p>
            <a:endParaRPr lang="en-US" dirty="0"/>
          </a:p>
        </p:txBody>
      </p:sp>
      <p:sp>
        <p:nvSpPr>
          <p:cNvPr id="4" name="Slide Number Placeholder 3"/>
          <p:cNvSpPr>
            <a:spLocks noGrp="1"/>
          </p:cNvSpPr>
          <p:nvPr>
            <p:ph type="sldNum" sz="quarter" idx="5"/>
          </p:nvPr>
        </p:nvSpPr>
        <p:spPr/>
        <p:txBody>
          <a:bodyPr/>
          <a:lstStyle/>
          <a:p>
            <a:fld id="{E0D39E3B-C552-4F24-B71B-6018F8B445A7}" type="slidenum">
              <a:rPr lang="en-US" smtClean="0"/>
              <a:t>18</a:t>
            </a:fld>
            <a:endParaRPr lang="en-US" dirty="0"/>
          </a:p>
        </p:txBody>
      </p:sp>
    </p:spTree>
    <p:extLst>
      <p:ext uri="{BB962C8B-B14F-4D97-AF65-F5344CB8AC3E}">
        <p14:creationId xmlns:p14="http://schemas.microsoft.com/office/powerpoint/2010/main" val="14232368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B1C38-42A9-4E78-AC41-98A6F8ABCF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A7F7DDB-C4DC-423D-9CCA-EDAAD60EE1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00CA6EE-C4EB-4F90-AE69-C44B7DD373F0}"/>
              </a:ext>
            </a:extLst>
          </p:cNvPr>
          <p:cNvSpPr>
            <a:spLocks noGrp="1"/>
          </p:cNvSpPr>
          <p:nvPr>
            <p:ph type="dt" sz="half" idx="10"/>
          </p:nvPr>
        </p:nvSpPr>
        <p:spPr/>
        <p:txBody>
          <a:bodyPr/>
          <a:lstStyle/>
          <a:p>
            <a:fld id="{5923F103-BC34-4FE4-A40E-EDDEECFDA5D0}" type="datetimeFigureOut">
              <a:rPr lang="en-US" smtClean="0"/>
              <a:pPr/>
              <a:t>1/22/19</a:t>
            </a:fld>
            <a:endParaRPr lang="en-US" dirty="0"/>
          </a:p>
        </p:txBody>
      </p:sp>
      <p:sp>
        <p:nvSpPr>
          <p:cNvPr id="5" name="Footer Placeholder 4">
            <a:extLst>
              <a:ext uri="{FF2B5EF4-FFF2-40B4-BE49-F238E27FC236}">
                <a16:creationId xmlns:a16="http://schemas.microsoft.com/office/drawing/2014/main" id="{59C31323-362D-4F02-8203-732FB242E3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C4145D2-585F-4207-A5BC-572BF0047064}"/>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57823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26257-B62B-4222-BB8C-46B62EF569A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AD7372-102C-4E40-8776-7E81225F44C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35C78E-C125-43D6-9D1C-1B71143C75D4}"/>
              </a:ext>
            </a:extLst>
          </p:cNvPr>
          <p:cNvSpPr>
            <a:spLocks noGrp="1"/>
          </p:cNvSpPr>
          <p:nvPr>
            <p:ph type="dt" sz="half" idx="10"/>
          </p:nvPr>
        </p:nvSpPr>
        <p:spPr/>
        <p:txBody>
          <a:bodyPr/>
          <a:lstStyle/>
          <a:p>
            <a:fld id="{53086D93-FCAC-47E0-A2EE-787E62CA814C}" type="datetimeFigureOut">
              <a:rPr lang="en-US" smtClean="0"/>
              <a:t>1/22/19</a:t>
            </a:fld>
            <a:endParaRPr lang="en-US" dirty="0"/>
          </a:p>
        </p:txBody>
      </p:sp>
      <p:sp>
        <p:nvSpPr>
          <p:cNvPr id="5" name="Footer Placeholder 4">
            <a:extLst>
              <a:ext uri="{FF2B5EF4-FFF2-40B4-BE49-F238E27FC236}">
                <a16:creationId xmlns:a16="http://schemas.microsoft.com/office/drawing/2014/main" id="{9A1E470A-BDD0-409E-95EE-793B63BD91F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9D79C36-F22E-4F98-9A0E-EB4E46D8F39C}"/>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24205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EED21F-24B5-4143-86FC-1AC778B48B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FB5257D-9111-4FF5-9898-44048C4EA3A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0F7D5B-DB5B-4DE6-B30B-65B8BB883659}"/>
              </a:ext>
            </a:extLst>
          </p:cNvPr>
          <p:cNvSpPr>
            <a:spLocks noGrp="1"/>
          </p:cNvSpPr>
          <p:nvPr>
            <p:ph type="dt" sz="half" idx="10"/>
          </p:nvPr>
        </p:nvSpPr>
        <p:spPr/>
        <p:txBody>
          <a:bodyPr/>
          <a:lstStyle/>
          <a:p>
            <a:fld id="{CDA879A6-0FD0-4734-A311-86BFCA472E6E}" type="datetimeFigureOut">
              <a:rPr lang="en-US" smtClean="0"/>
              <a:t>1/22/19</a:t>
            </a:fld>
            <a:endParaRPr lang="en-US" dirty="0"/>
          </a:p>
        </p:txBody>
      </p:sp>
      <p:sp>
        <p:nvSpPr>
          <p:cNvPr id="5" name="Footer Placeholder 4">
            <a:extLst>
              <a:ext uri="{FF2B5EF4-FFF2-40B4-BE49-F238E27FC236}">
                <a16:creationId xmlns:a16="http://schemas.microsoft.com/office/drawing/2014/main" id="{B5693193-EACE-49FB-AECD-73E969679B5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27403B8-6D77-400E-9E64-D06E7327A5B3}"/>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67691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E5CCA-BE8E-4628-8B12-E80C16D3BA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7E9BEB-9E5D-4B84-B450-8089FE71AC2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26370C-0DF3-47DE-AB07-71571179FE40}"/>
              </a:ext>
            </a:extLst>
          </p:cNvPr>
          <p:cNvSpPr>
            <a:spLocks noGrp="1"/>
          </p:cNvSpPr>
          <p:nvPr>
            <p:ph type="dt" sz="half" idx="10"/>
          </p:nvPr>
        </p:nvSpPr>
        <p:spPr/>
        <p:txBody>
          <a:bodyPr/>
          <a:lstStyle/>
          <a:p>
            <a:fld id="{19C9CA7B-DFD4-44B5-8C60-D14B8CD1FB59}" type="datetimeFigureOut">
              <a:rPr lang="en-US" smtClean="0"/>
              <a:t>1/22/19</a:t>
            </a:fld>
            <a:endParaRPr lang="en-US" dirty="0"/>
          </a:p>
        </p:txBody>
      </p:sp>
      <p:sp>
        <p:nvSpPr>
          <p:cNvPr id="5" name="Footer Placeholder 4">
            <a:extLst>
              <a:ext uri="{FF2B5EF4-FFF2-40B4-BE49-F238E27FC236}">
                <a16:creationId xmlns:a16="http://schemas.microsoft.com/office/drawing/2014/main" id="{BC87A2BB-B195-4B76-A808-873F4E18F19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46283F8-D3B5-45F5-B027-F8B4DBB74E42}"/>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06746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88785-C7C6-4AD0-9D42-7CD64004AF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DC07FED-D2ED-4422-9E3F-81D9CB7258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3C7B530-DBF5-4738-9973-2292D1C1CE59}"/>
              </a:ext>
            </a:extLst>
          </p:cNvPr>
          <p:cNvSpPr>
            <a:spLocks noGrp="1"/>
          </p:cNvSpPr>
          <p:nvPr>
            <p:ph type="dt" sz="half" idx="10"/>
          </p:nvPr>
        </p:nvSpPr>
        <p:spPr/>
        <p:txBody>
          <a:bodyPr/>
          <a:lstStyle/>
          <a:p>
            <a:fld id="{F34E6425-0181-43F2-84FC-787E803FD2F8}" type="datetimeFigureOut">
              <a:rPr lang="en-US" smtClean="0"/>
              <a:t>1/22/19</a:t>
            </a:fld>
            <a:endParaRPr lang="en-US" dirty="0"/>
          </a:p>
        </p:txBody>
      </p:sp>
      <p:sp>
        <p:nvSpPr>
          <p:cNvPr id="5" name="Footer Placeholder 4">
            <a:extLst>
              <a:ext uri="{FF2B5EF4-FFF2-40B4-BE49-F238E27FC236}">
                <a16:creationId xmlns:a16="http://schemas.microsoft.com/office/drawing/2014/main" id="{2CED1D83-FB5D-4D7A-8388-A2BCCF7E9CE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5E0533B-8801-4B4C-86CC-C29ED1F6D805}"/>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05885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1DDC6-3B75-42BA-BDA1-71B07A892B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8258F7-FFBD-43F2-BCF2-70109A70CD6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38EAE91-4551-4AE2-A7C2-B27884F60B5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9C0E30-FC68-492A-9DA3-84145139863A}"/>
              </a:ext>
            </a:extLst>
          </p:cNvPr>
          <p:cNvSpPr>
            <a:spLocks noGrp="1"/>
          </p:cNvSpPr>
          <p:nvPr>
            <p:ph type="dt" sz="half" idx="10"/>
          </p:nvPr>
        </p:nvSpPr>
        <p:spPr/>
        <p:txBody>
          <a:bodyPr/>
          <a:lstStyle/>
          <a:p>
            <a:fld id="{3BDB8791-F1B0-41E7-B7FD-A781E65C4266}" type="datetimeFigureOut">
              <a:rPr lang="en-US" smtClean="0"/>
              <a:t>1/22/19</a:t>
            </a:fld>
            <a:endParaRPr lang="en-US" dirty="0"/>
          </a:p>
        </p:txBody>
      </p:sp>
      <p:sp>
        <p:nvSpPr>
          <p:cNvPr id="6" name="Footer Placeholder 5">
            <a:extLst>
              <a:ext uri="{FF2B5EF4-FFF2-40B4-BE49-F238E27FC236}">
                <a16:creationId xmlns:a16="http://schemas.microsoft.com/office/drawing/2014/main" id="{3791CFBE-A523-445A-8810-524DAC9E0DA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F0E47EE-D5ED-499B-9190-1C6231F50EE1}"/>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70601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53008-1154-4023-A65C-B7DB71F58A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F7E490A-A6B7-451D-994B-902F67CD0A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AB546FD-1E26-44C1-9C41-0E9B15465EE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A9B184-CA2F-472A-95CD-023A212A76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DF48F62-7BC0-4F27-A1A4-78DF8B889C2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BC43265-A5AE-4C74-8B69-DA2414BF0641}"/>
              </a:ext>
            </a:extLst>
          </p:cNvPr>
          <p:cNvSpPr>
            <a:spLocks noGrp="1"/>
          </p:cNvSpPr>
          <p:nvPr>
            <p:ph type="dt" sz="half" idx="10"/>
          </p:nvPr>
        </p:nvSpPr>
        <p:spPr/>
        <p:txBody>
          <a:bodyPr/>
          <a:lstStyle/>
          <a:p>
            <a:fld id="{2BE451C3-0FF4-47C4-B829-773ADF60F88C}" type="datetimeFigureOut">
              <a:rPr lang="en-US" smtClean="0"/>
              <a:t>1/22/19</a:t>
            </a:fld>
            <a:endParaRPr lang="en-US" dirty="0"/>
          </a:p>
        </p:txBody>
      </p:sp>
      <p:sp>
        <p:nvSpPr>
          <p:cNvPr id="8" name="Footer Placeholder 7">
            <a:extLst>
              <a:ext uri="{FF2B5EF4-FFF2-40B4-BE49-F238E27FC236}">
                <a16:creationId xmlns:a16="http://schemas.microsoft.com/office/drawing/2014/main" id="{01A32C2F-0118-4FB0-BDE9-B615FAA549D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3F9CDB20-274B-43CC-9E9A-CED540D9D44A}"/>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1500998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F8180-B705-4937-818B-350803E0093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9517F62-C95B-41F1-822B-BB8EE87A517B}"/>
              </a:ext>
            </a:extLst>
          </p:cNvPr>
          <p:cNvSpPr>
            <a:spLocks noGrp="1"/>
          </p:cNvSpPr>
          <p:nvPr>
            <p:ph type="dt" sz="half" idx="10"/>
          </p:nvPr>
        </p:nvSpPr>
        <p:spPr/>
        <p:txBody>
          <a:bodyPr/>
          <a:lstStyle/>
          <a:p>
            <a:fld id="{7AA18ACC-A947-437B-A130-35BD54FDF1E9}" type="datetimeFigureOut">
              <a:rPr lang="en-US" smtClean="0"/>
              <a:t>1/22/19</a:t>
            </a:fld>
            <a:endParaRPr lang="en-US" dirty="0"/>
          </a:p>
        </p:txBody>
      </p:sp>
      <p:sp>
        <p:nvSpPr>
          <p:cNvPr id="4" name="Footer Placeholder 3">
            <a:extLst>
              <a:ext uri="{FF2B5EF4-FFF2-40B4-BE49-F238E27FC236}">
                <a16:creationId xmlns:a16="http://schemas.microsoft.com/office/drawing/2014/main" id="{FA37226F-1A31-47C1-A815-2BCA1C3B2D9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EABC468-B976-46C2-A65E-2F26030BACE8}"/>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760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E00714-7ECF-478A-9505-0343A5E0F218}"/>
              </a:ext>
            </a:extLst>
          </p:cNvPr>
          <p:cNvSpPr>
            <a:spLocks noGrp="1"/>
          </p:cNvSpPr>
          <p:nvPr>
            <p:ph type="dt" sz="half" idx="10"/>
          </p:nvPr>
        </p:nvSpPr>
        <p:spPr/>
        <p:txBody>
          <a:bodyPr/>
          <a:lstStyle/>
          <a:p>
            <a:fld id="{7C8D7E02-BCB8-4D50-A234-369438C08659}" type="datetimeFigureOut">
              <a:rPr lang="en-US" smtClean="0"/>
              <a:t>1/22/19</a:t>
            </a:fld>
            <a:endParaRPr lang="en-US" dirty="0"/>
          </a:p>
        </p:txBody>
      </p:sp>
      <p:sp>
        <p:nvSpPr>
          <p:cNvPr id="3" name="Footer Placeholder 2">
            <a:extLst>
              <a:ext uri="{FF2B5EF4-FFF2-40B4-BE49-F238E27FC236}">
                <a16:creationId xmlns:a16="http://schemas.microsoft.com/office/drawing/2014/main" id="{14712256-8039-47E6-AAAC-037DD8750C51}"/>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C1CD5D2-A0D0-4DE1-9084-B188C946786D}"/>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62821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961CA-C2A4-4C70-819A-4D4A79D8AA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1BAC25F-2987-4B74-95BA-C5A88A41B7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D6E8BB5-9DD9-43CD-87F6-9A23AC61FB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41DE895-2259-4FE9-A6B4-4ACB7B53586D}"/>
              </a:ext>
            </a:extLst>
          </p:cNvPr>
          <p:cNvSpPr>
            <a:spLocks noGrp="1"/>
          </p:cNvSpPr>
          <p:nvPr>
            <p:ph type="dt" sz="half" idx="10"/>
          </p:nvPr>
        </p:nvSpPr>
        <p:spPr/>
        <p:txBody>
          <a:bodyPr/>
          <a:lstStyle/>
          <a:p>
            <a:fld id="{76E86A4C-8E40-4F87-A4F0-01A0687C5742}" type="datetimeFigureOut">
              <a:rPr lang="en-US" smtClean="0"/>
              <a:t>1/22/19</a:t>
            </a:fld>
            <a:endParaRPr lang="en-US" dirty="0"/>
          </a:p>
        </p:txBody>
      </p:sp>
      <p:sp>
        <p:nvSpPr>
          <p:cNvPr id="6" name="Footer Placeholder 5">
            <a:extLst>
              <a:ext uri="{FF2B5EF4-FFF2-40B4-BE49-F238E27FC236}">
                <a16:creationId xmlns:a16="http://schemas.microsoft.com/office/drawing/2014/main" id="{921948CF-9F3C-4DEF-AC40-8FE551D5D44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8CD2F49-D4BA-43E2-ACF0-10D6BC0B39AE}"/>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73894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2B572-DDAD-4BF8-9EDA-F3298BCBC8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B9DB0B7-6616-4062-93FC-82AE4BA1E1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115313-AE50-4573-A465-40127CB8B6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BE4E79F-F3CE-481B-9E2A-9AE6B9BAE314}"/>
              </a:ext>
            </a:extLst>
          </p:cNvPr>
          <p:cNvSpPr>
            <a:spLocks noGrp="1"/>
          </p:cNvSpPr>
          <p:nvPr>
            <p:ph type="dt" sz="half" idx="10"/>
          </p:nvPr>
        </p:nvSpPr>
        <p:spPr/>
        <p:txBody>
          <a:bodyPr/>
          <a:lstStyle/>
          <a:p>
            <a:fld id="{35E72C73-2D91-4E12-BA25-F0AA0C03599B}" type="datetimeFigureOut">
              <a:rPr lang="en-US" smtClean="0"/>
              <a:t>1/22/19</a:t>
            </a:fld>
            <a:endParaRPr lang="en-US" dirty="0"/>
          </a:p>
        </p:txBody>
      </p:sp>
      <p:sp>
        <p:nvSpPr>
          <p:cNvPr id="6" name="Footer Placeholder 5">
            <a:extLst>
              <a:ext uri="{FF2B5EF4-FFF2-40B4-BE49-F238E27FC236}">
                <a16:creationId xmlns:a16="http://schemas.microsoft.com/office/drawing/2014/main" id="{DB255B19-DDE8-46B8-B27A-3CB5E64F019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3E5CC23-84B6-4BE5-82D0-62668A752B2A}"/>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62159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7BA0B5-ACB8-4AA5-8E05-1ED6A8711E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7E8C562-2C3A-4F88-871E-31B972DC43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660901-1220-4F14-940E-87F49F8A0D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E451C3-0FF4-47C4-B829-773ADF60F88C}" type="datetimeFigureOut">
              <a:rPr lang="en-US" smtClean="0"/>
              <a:t>1/22/19</a:t>
            </a:fld>
            <a:endParaRPr lang="en-US" dirty="0"/>
          </a:p>
        </p:txBody>
      </p:sp>
      <p:sp>
        <p:nvSpPr>
          <p:cNvPr id="5" name="Footer Placeholder 4">
            <a:extLst>
              <a:ext uri="{FF2B5EF4-FFF2-40B4-BE49-F238E27FC236}">
                <a16:creationId xmlns:a16="http://schemas.microsoft.com/office/drawing/2014/main" id="{A1BAF037-326C-46D3-B6D5-8996B7A391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A432A27A-86F4-475F-BF8D-4AABF90C6E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48116127"/>
      </p:ext>
    </p:extLst>
  </p:cSld>
  <p:clrMap bg1="lt1" tx1="dk1" bg2="lt2" tx2="dk2" accent1="accent1" accent2="accent2" accent3="accent3" accent4="accent4" accent5="accent5" accent6="accent6" hlink="hlink" folHlink="folHlink"/>
  <p:sldLayoutIdLst>
    <p:sldLayoutId id="2147483899" r:id="rId1"/>
    <p:sldLayoutId id="2147483900" r:id="rId2"/>
    <p:sldLayoutId id="2147483901" r:id="rId3"/>
    <p:sldLayoutId id="2147483902" r:id="rId4"/>
    <p:sldLayoutId id="2147483903" r:id="rId5"/>
    <p:sldLayoutId id="2147483904" r:id="rId6"/>
    <p:sldLayoutId id="2147483905" r:id="rId7"/>
    <p:sldLayoutId id="2147483906" r:id="rId8"/>
    <p:sldLayoutId id="2147483907" r:id="rId9"/>
    <p:sldLayoutId id="2147483908" r:id="rId10"/>
    <p:sldLayoutId id="214748390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53CE5-9376-4778-B974-02F811F0F5AA}"/>
              </a:ext>
            </a:extLst>
          </p:cNvPr>
          <p:cNvSpPr>
            <a:spLocks noGrp="1"/>
          </p:cNvSpPr>
          <p:nvPr>
            <p:ph type="ctrTitle"/>
          </p:nvPr>
        </p:nvSpPr>
        <p:spPr/>
        <p:txBody>
          <a:bodyPr/>
          <a:lstStyle/>
          <a:p>
            <a:r>
              <a:rPr lang="en-US" dirty="0"/>
              <a:t>Effects of Tornadoes</a:t>
            </a:r>
          </a:p>
        </p:txBody>
      </p:sp>
      <p:sp>
        <p:nvSpPr>
          <p:cNvPr id="3" name="Subtitle 2">
            <a:extLst>
              <a:ext uri="{FF2B5EF4-FFF2-40B4-BE49-F238E27FC236}">
                <a16:creationId xmlns:a16="http://schemas.microsoft.com/office/drawing/2014/main" id="{FDB9A482-BE27-4CC0-9CE3-2B1A48D48A6A}"/>
              </a:ext>
            </a:extLst>
          </p:cNvPr>
          <p:cNvSpPr>
            <a:spLocks noGrp="1"/>
          </p:cNvSpPr>
          <p:nvPr>
            <p:ph type="subTitle" idx="1"/>
          </p:nvPr>
        </p:nvSpPr>
        <p:spPr/>
        <p:txBody>
          <a:bodyPr/>
          <a:lstStyle/>
          <a:p>
            <a:r>
              <a:rPr lang="en-US" dirty="0"/>
              <a:t>Deborah Aina, Eric Colburn, Mario Cosby, and Jimmy White</a:t>
            </a:r>
          </a:p>
        </p:txBody>
      </p:sp>
      <p:sp>
        <p:nvSpPr>
          <p:cNvPr id="4" name="Rectangle 3">
            <a:extLst>
              <a:ext uri="{FF2B5EF4-FFF2-40B4-BE49-F238E27FC236}">
                <a16:creationId xmlns:a16="http://schemas.microsoft.com/office/drawing/2014/main" id="{4BD68A0B-3336-4E12-81FB-2AC883E01571}"/>
              </a:ext>
            </a:extLst>
          </p:cNvPr>
          <p:cNvSpPr/>
          <p:nvPr/>
        </p:nvSpPr>
        <p:spPr>
          <a:xfrm>
            <a:off x="0" y="648073"/>
            <a:ext cx="12192000" cy="9765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78E21818-7A4B-42B4-9D18-CFC1220700AD}"/>
              </a:ext>
            </a:extLst>
          </p:cNvPr>
          <p:cNvSpPr/>
          <p:nvPr/>
        </p:nvSpPr>
        <p:spPr>
          <a:xfrm>
            <a:off x="0" y="6171464"/>
            <a:ext cx="12192000" cy="97652"/>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475734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115197B-159E-DE47-8B7E-D52EF984BF87}"/>
              </a:ext>
            </a:extLst>
          </p:cNvPr>
          <p:cNvSpPr/>
          <p:nvPr/>
        </p:nvSpPr>
        <p:spPr>
          <a:xfrm>
            <a:off x="0" y="6171464"/>
            <a:ext cx="12192000" cy="97652"/>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12CAC54A-57A9-1143-A74D-B4E8B351DAA3}"/>
              </a:ext>
            </a:extLst>
          </p:cNvPr>
          <p:cNvSpPr/>
          <p:nvPr/>
        </p:nvSpPr>
        <p:spPr>
          <a:xfrm>
            <a:off x="0" y="951249"/>
            <a:ext cx="12192000" cy="9765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452FB1D4-5E27-42BE-AAE0-408BD634E8F3}"/>
              </a:ext>
            </a:extLst>
          </p:cNvPr>
          <p:cNvSpPr txBox="1"/>
          <p:nvPr/>
        </p:nvSpPr>
        <p:spPr>
          <a:xfrm>
            <a:off x="218412" y="191322"/>
            <a:ext cx="11755175" cy="584775"/>
          </a:xfrm>
          <a:prstGeom prst="rect">
            <a:avLst/>
          </a:prstGeom>
          <a:noFill/>
        </p:spPr>
        <p:txBody>
          <a:bodyPr wrap="square" rtlCol="0">
            <a:spAutoFit/>
          </a:bodyPr>
          <a:lstStyle/>
          <a:p>
            <a:r>
              <a:rPr lang="en-US" sz="3200" b="1" dirty="0"/>
              <a:t>Goodness of Fit Tests</a:t>
            </a:r>
            <a:endParaRPr lang="en-US" sz="2800" b="1" dirty="0"/>
          </a:p>
        </p:txBody>
      </p:sp>
      <p:grpSp>
        <p:nvGrpSpPr>
          <p:cNvPr id="3" name="Group 2">
            <a:extLst>
              <a:ext uri="{FF2B5EF4-FFF2-40B4-BE49-F238E27FC236}">
                <a16:creationId xmlns:a16="http://schemas.microsoft.com/office/drawing/2014/main" id="{A4C7485D-7882-46B9-B738-3E88033DC8BC}"/>
              </a:ext>
            </a:extLst>
          </p:cNvPr>
          <p:cNvGrpSpPr/>
          <p:nvPr/>
        </p:nvGrpSpPr>
        <p:grpSpPr>
          <a:xfrm>
            <a:off x="512994" y="1390344"/>
            <a:ext cx="4649003" cy="4203631"/>
            <a:chOff x="723346" y="1391108"/>
            <a:chExt cx="3733800" cy="3376104"/>
          </a:xfrm>
        </p:grpSpPr>
        <p:pic>
          <p:nvPicPr>
            <p:cNvPr id="1034" name="Picture 10">
              <a:extLst>
                <a:ext uri="{FF2B5EF4-FFF2-40B4-BE49-F238E27FC236}">
                  <a16:creationId xmlns:a16="http://schemas.microsoft.com/office/drawing/2014/main" id="{1AD13DB3-C08A-41FA-BAC7-5B3BDF8339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346" y="1391108"/>
              <a:ext cx="3733800" cy="26479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6CA2E69C-63EB-4137-9163-81AD64A49792}"/>
                </a:ext>
              </a:extLst>
            </p:cNvPr>
            <p:cNvPicPr>
              <a:picLocks noChangeAspect="1"/>
            </p:cNvPicPr>
            <p:nvPr/>
          </p:nvPicPr>
          <p:blipFill>
            <a:blip r:embed="rId3"/>
            <a:stretch>
              <a:fillRect/>
            </a:stretch>
          </p:blipFill>
          <p:spPr>
            <a:xfrm>
              <a:off x="1006435" y="4039058"/>
              <a:ext cx="3416395" cy="728154"/>
            </a:xfrm>
            <a:prstGeom prst="rect">
              <a:avLst/>
            </a:prstGeom>
          </p:spPr>
        </p:pic>
      </p:grpSp>
      <p:grpSp>
        <p:nvGrpSpPr>
          <p:cNvPr id="10" name="Group 9">
            <a:extLst>
              <a:ext uri="{FF2B5EF4-FFF2-40B4-BE49-F238E27FC236}">
                <a16:creationId xmlns:a16="http://schemas.microsoft.com/office/drawing/2014/main" id="{6A194A34-F1BB-44AC-A81E-8C960C44C055}"/>
              </a:ext>
            </a:extLst>
          </p:cNvPr>
          <p:cNvGrpSpPr/>
          <p:nvPr/>
        </p:nvGrpSpPr>
        <p:grpSpPr>
          <a:xfrm>
            <a:off x="6497224" y="1390344"/>
            <a:ext cx="4876545" cy="4197762"/>
            <a:chOff x="6233171" y="1391108"/>
            <a:chExt cx="3938622" cy="3390392"/>
          </a:xfrm>
        </p:grpSpPr>
        <p:pic>
          <p:nvPicPr>
            <p:cNvPr id="2050" name="Picture 2">
              <a:extLst>
                <a:ext uri="{FF2B5EF4-FFF2-40B4-BE49-F238E27FC236}">
                  <a16:creationId xmlns:a16="http://schemas.microsoft.com/office/drawing/2014/main" id="{469456B5-2AAB-4D0A-B7BA-DFD732252A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33171" y="1391108"/>
              <a:ext cx="3676650" cy="26479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5C4333EC-D4B2-40A0-915E-0F2D8B6F9C05}"/>
                </a:ext>
              </a:extLst>
            </p:cNvPr>
            <p:cNvPicPr>
              <a:picLocks noChangeAspect="1"/>
            </p:cNvPicPr>
            <p:nvPr/>
          </p:nvPicPr>
          <p:blipFill>
            <a:blip r:embed="rId5"/>
            <a:stretch>
              <a:fillRect/>
            </a:stretch>
          </p:blipFill>
          <p:spPr>
            <a:xfrm>
              <a:off x="6429178" y="4069876"/>
              <a:ext cx="3742615" cy="711624"/>
            </a:xfrm>
            <a:prstGeom prst="rect">
              <a:avLst/>
            </a:prstGeom>
          </p:spPr>
        </p:pic>
      </p:grpSp>
    </p:spTree>
    <p:extLst>
      <p:ext uri="{BB962C8B-B14F-4D97-AF65-F5344CB8AC3E}">
        <p14:creationId xmlns:p14="http://schemas.microsoft.com/office/powerpoint/2010/main" val="341138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F2D3D-29A5-45F7-92FB-1DEB75C3CE4C}"/>
              </a:ext>
            </a:extLst>
          </p:cNvPr>
          <p:cNvSpPr>
            <a:spLocks noGrp="1"/>
          </p:cNvSpPr>
          <p:nvPr>
            <p:ph type="title"/>
          </p:nvPr>
        </p:nvSpPr>
        <p:spPr>
          <a:xfrm>
            <a:off x="352261" y="84804"/>
            <a:ext cx="10515600" cy="1325563"/>
          </a:xfrm>
        </p:spPr>
        <p:txBody>
          <a:bodyPr>
            <a:normAutofit fontScale="90000"/>
          </a:bodyPr>
          <a:lstStyle/>
          <a:p>
            <a:r>
              <a:rPr lang="en-US" sz="3600" b="1" dirty="0">
                <a:latin typeface="+mn-lt"/>
              </a:rPr>
              <a:t>Do all tornadoes get the same new coverage? Twitter API</a:t>
            </a:r>
            <a:br>
              <a:rPr lang="en-US" dirty="0"/>
            </a:br>
            <a:endParaRPr lang="en-US" dirty="0"/>
          </a:p>
        </p:txBody>
      </p:sp>
      <p:sp>
        <p:nvSpPr>
          <p:cNvPr id="3" name="Content Placeholder 2">
            <a:extLst>
              <a:ext uri="{FF2B5EF4-FFF2-40B4-BE49-F238E27FC236}">
                <a16:creationId xmlns:a16="http://schemas.microsoft.com/office/drawing/2014/main" id="{6E099404-27B3-46EB-B308-7DC331A832E1}"/>
              </a:ext>
            </a:extLst>
          </p:cNvPr>
          <p:cNvSpPr>
            <a:spLocks noGrp="1"/>
          </p:cNvSpPr>
          <p:nvPr>
            <p:ph idx="1"/>
          </p:nvPr>
        </p:nvSpPr>
        <p:spPr>
          <a:xfrm>
            <a:off x="791173" y="1569593"/>
            <a:ext cx="10515600" cy="4351338"/>
          </a:xfrm>
        </p:spPr>
        <p:txBody>
          <a:bodyPr>
            <a:normAutofit/>
          </a:bodyPr>
          <a:lstStyle/>
          <a:p>
            <a:r>
              <a:rPr lang="en-US" sz="2000" dirty="0"/>
              <a:t>Does it matter where the tornado is supposed to hit or the magnitude of the tornado and how often are twitter users talking about it.</a:t>
            </a:r>
          </a:p>
          <a:p>
            <a:r>
              <a:rPr lang="en-US" sz="2000" dirty="0"/>
              <a:t>Free historical twitter data is not available. There is a free tier to pull tweets for 30days. Anytime longer than that has to be done using either the Premium full archive search or the enterprise paid tier. </a:t>
            </a:r>
          </a:p>
          <a:p>
            <a:r>
              <a:rPr lang="en-US" sz="2000" dirty="0"/>
              <a:t>With this access one can collect, analyze, trace the origin of tweets, how many tweets are sent per day, what people are tweeting about  what news outlets are tweeting, how often are they tweeting and user id etc. There are several parameters to apply to return tweets, this includes but not limited to from: @user_name, has:media, place, has:video, keyword, url,#...etc. All these parameters are embedded in the query string.</a:t>
            </a:r>
          </a:p>
          <a:p>
            <a:r>
              <a:rPr lang="en-US" sz="2000" dirty="0"/>
              <a:t>Using the searchtweets library, we imported collect_results, gen_rule_payload and load_credentials.</a:t>
            </a:r>
          </a:p>
          <a:p>
            <a:endParaRPr lang="en-US" dirty="0"/>
          </a:p>
        </p:txBody>
      </p:sp>
      <p:sp>
        <p:nvSpPr>
          <p:cNvPr id="4" name="Rectangle 3">
            <a:extLst>
              <a:ext uri="{FF2B5EF4-FFF2-40B4-BE49-F238E27FC236}">
                <a16:creationId xmlns:a16="http://schemas.microsoft.com/office/drawing/2014/main" id="{11ACD2B0-3D75-45E0-9C00-7B5F2200418E}"/>
              </a:ext>
            </a:extLst>
          </p:cNvPr>
          <p:cNvSpPr/>
          <p:nvPr/>
        </p:nvSpPr>
        <p:spPr>
          <a:xfrm>
            <a:off x="0" y="897457"/>
            <a:ext cx="12192000" cy="9765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F54D8DD7-8A85-458F-A372-EB106FB1F1DC}"/>
              </a:ext>
            </a:extLst>
          </p:cNvPr>
          <p:cNvSpPr/>
          <p:nvPr/>
        </p:nvSpPr>
        <p:spPr>
          <a:xfrm>
            <a:off x="0" y="6171464"/>
            <a:ext cx="12192000" cy="97652"/>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98029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D2C05-5DC4-4672-8BB5-58DB6D184736}"/>
              </a:ext>
            </a:extLst>
          </p:cNvPr>
          <p:cNvSpPr>
            <a:spLocks noGrp="1"/>
          </p:cNvSpPr>
          <p:nvPr>
            <p:ph type="title"/>
          </p:nvPr>
        </p:nvSpPr>
        <p:spPr>
          <a:xfrm>
            <a:off x="294786" y="-5860"/>
            <a:ext cx="10515600" cy="1325563"/>
          </a:xfrm>
        </p:spPr>
        <p:txBody>
          <a:bodyPr>
            <a:normAutofit/>
          </a:bodyPr>
          <a:lstStyle/>
          <a:p>
            <a:r>
              <a:rPr lang="en-US" sz="3200" b="1" dirty="0">
                <a:latin typeface="+mn-lt"/>
              </a:rPr>
              <a:t>Snippets of tweets collected from @breakingweather, keyword is tornado</a:t>
            </a:r>
          </a:p>
        </p:txBody>
      </p:sp>
      <p:sp>
        <p:nvSpPr>
          <p:cNvPr id="3" name="Content Placeholder 2">
            <a:extLst>
              <a:ext uri="{FF2B5EF4-FFF2-40B4-BE49-F238E27FC236}">
                <a16:creationId xmlns:a16="http://schemas.microsoft.com/office/drawing/2014/main" id="{B80CC9F5-55ED-43E8-BDB2-ECC51CEE8932}"/>
              </a:ext>
            </a:extLst>
          </p:cNvPr>
          <p:cNvSpPr>
            <a:spLocks noGrp="1"/>
          </p:cNvSpPr>
          <p:nvPr>
            <p:ph idx="1"/>
          </p:nvPr>
        </p:nvSpPr>
        <p:spPr>
          <a:xfrm>
            <a:off x="838200" y="1726347"/>
            <a:ext cx="10515600" cy="4351338"/>
          </a:xfrm>
        </p:spPr>
        <p:txBody>
          <a:bodyPr>
            <a:normAutofit fontScale="25000" lnSpcReduction="20000"/>
          </a:bodyPr>
          <a:lstStyle/>
          <a:p>
            <a:pPr fontAlgn="base" latinLnBrk="1"/>
            <a:r>
              <a:rPr lang="en-US" dirty="0"/>
              <a:t> </a:t>
            </a:r>
          </a:p>
          <a:p>
            <a:pPr fontAlgn="base" latinLnBrk="1"/>
            <a:r>
              <a:rPr lang="en-US" sz="8000" dirty="0"/>
              <a:t>2811 tornado warnings were issued by local forecast offices in 2017. #weatherOf2017 </a:t>
            </a:r>
          </a:p>
          <a:p>
            <a:pPr fontAlgn="base" latinLnBrk="1"/>
            <a:r>
              <a:rPr lang="en-US" sz="8000" dirty="0"/>
              <a:t>Learn more about tornadoes: https://t.co/N0C7rm48ne https://t.co/G28DBrQ9e2</a:t>
            </a:r>
          </a:p>
          <a:p>
            <a:pPr marL="0" indent="0" fontAlgn="base" latinLnBrk="1">
              <a:buNone/>
            </a:pPr>
            <a:endParaRPr lang="en-US" sz="8000" dirty="0"/>
          </a:p>
          <a:p>
            <a:pPr fontAlgn="base" latinLnBrk="1"/>
            <a:r>
              <a:rPr lang="en-US" sz="8000" dirty="0"/>
              <a:t>2811 tornado warnings were issued by local forecast offices in 2017. #weatherOf2017 </a:t>
            </a:r>
          </a:p>
          <a:p>
            <a:pPr fontAlgn="base" latinLnBrk="1"/>
            <a:r>
              <a:rPr lang="en-US" sz="8000" dirty="0"/>
              <a:t>Learn more about tornadoes: https://t.co/N0C7rm48ne https://t.co/G28DBrQ9e2</a:t>
            </a:r>
          </a:p>
          <a:p>
            <a:pPr marL="0" indent="0" fontAlgn="base" latinLnBrk="1">
              <a:buNone/>
            </a:pPr>
            <a:endParaRPr lang="en-US" sz="8000" dirty="0"/>
          </a:p>
          <a:p>
            <a:pPr fontAlgn="base" latinLnBrk="1"/>
            <a:r>
              <a:rPr lang="en-US" sz="8000" dirty="0"/>
              <a:t>2811 tornado warnings were issued by local forecast offices in 2017. #weatherOf2017 </a:t>
            </a:r>
          </a:p>
          <a:p>
            <a:pPr fontAlgn="base" latinLnBrk="1"/>
            <a:r>
              <a:rPr lang="en-US" sz="8000" dirty="0"/>
              <a:t>Learn more about tornadoes: https://t.co/N0C7rm48ne https://t.co/G28DBrQ9e2</a:t>
            </a:r>
          </a:p>
          <a:p>
            <a:pPr marL="0" indent="0" fontAlgn="base" latinLnBrk="1">
              <a:buNone/>
            </a:pPr>
            <a:endParaRPr lang="en-US" sz="8000" dirty="0"/>
          </a:p>
          <a:p>
            <a:pPr fontAlgn="base" latinLnBrk="1"/>
            <a:r>
              <a:rPr lang="en-US" sz="8000" dirty="0"/>
              <a:t>Water spout looks like 'snow tornado' over Grand Traverse Bay https://t.co/YbhW0ylFPK</a:t>
            </a:r>
          </a:p>
          <a:p>
            <a:pPr marL="0" indent="0" fontAlgn="base" latinLnBrk="1">
              <a:buNone/>
            </a:pPr>
            <a:endParaRPr lang="en-US" sz="8000" dirty="0"/>
          </a:p>
          <a:p>
            <a:pPr fontAlgn="base" latinLnBrk="1"/>
            <a:r>
              <a:rPr lang="en-US" sz="8000" dirty="0"/>
              <a:t>#Water spout looks like 'snow tornado' over Grand Traverse Bay: </a:t>
            </a:r>
            <a:r>
              <a:rPr lang="en-US" sz="8000" dirty="0" err="1"/>
              <a:t>MLive</a:t>
            </a:r>
            <a:r>
              <a:rPr lang="en-US" sz="8000" dirty="0"/>
              <a:t> https://t.co/vfZBQSMWJL</a:t>
            </a:r>
          </a:p>
          <a:p>
            <a:pPr fontAlgn="base" latinLnBrk="1"/>
            <a:r>
              <a:rPr lang="en-US" dirty="0"/>
              <a:t> </a:t>
            </a:r>
          </a:p>
          <a:p>
            <a:endParaRPr lang="en-US" dirty="0"/>
          </a:p>
        </p:txBody>
      </p:sp>
      <p:sp>
        <p:nvSpPr>
          <p:cNvPr id="4" name="Rectangle 3">
            <a:extLst>
              <a:ext uri="{FF2B5EF4-FFF2-40B4-BE49-F238E27FC236}">
                <a16:creationId xmlns:a16="http://schemas.microsoft.com/office/drawing/2014/main" id="{65C32F40-FA61-4D18-BB7E-993D3F9705B5}"/>
              </a:ext>
            </a:extLst>
          </p:cNvPr>
          <p:cNvSpPr/>
          <p:nvPr/>
        </p:nvSpPr>
        <p:spPr>
          <a:xfrm>
            <a:off x="0" y="1200515"/>
            <a:ext cx="12192000" cy="9765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47C7D810-5531-4C25-9E6D-954153DC53D9}"/>
              </a:ext>
            </a:extLst>
          </p:cNvPr>
          <p:cNvSpPr/>
          <p:nvPr/>
        </p:nvSpPr>
        <p:spPr>
          <a:xfrm>
            <a:off x="0" y="6171464"/>
            <a:ext cx="12192000" cy="97652"/>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57681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D39E9-9E7F-448C-A7F9-344B36361594}"/>
              </a:ext>
            </a:extLst>
          </p:cNvPr>
          <p:cNvSpPr>
            <a:spLocks noGrp="1"/>
          </p:cNvSpPr>
          <p:nvPr>
            <p:ph type="title"/>
          </p:nvPr>
        </p:nvSpPr>
        <p:spPr>
          <a:xfrm>
            <a:off x="352262" y="-110361"/>
            <a:ext cx="10515600" cy="1325563"/>
          </a:xfrm>
        </p:spPr>
        <p:txBody>
          <a:bodyPr>
            <a:normAutofit/>
          </a:bodyPr>
          <a:lstStyle/>
          <a:p>
            <a:r>
              <a:rPr lang="en-US" sz="3200" b="1" dirty="0">
                <a:latin typeface="+mn-lt"/>
              </a:rPr>
              <a:t>Tweets Count per Month and Day</a:t>
            </a:r>
          </a:p>
        </p:txBody>
      </p:sp>
      <p:graphicFrame>
        <p:nvGraphicFramePr>
          <p:cNvPr id="4" name="Content Placeholder 3">
            <a:extLst>
              <a:ext uri="{FF2B5EF4-FFF2-40B4-BE49-F238E27FC236}">
                <a16:creationId xmlns:a16="http://schemas.microsoft.com/office/drawing/2014/main" id="{A1DDBC57-94D4-4A6F-9CEC-5B1F4C859E27}"/>
              </a:ext>
            </a:extLst>
          </p:cNvPr>
          <p:cNvGraphicFramePr>
            <a:graphicFrameLocks noGrp="1"/>
          </p:cNvGraphicFramePr>
          <p:nvPr>
            <p:ph idx="1"/>
            <p:extLst>
              <p:ext uri="{D42A27DB-BD31-4B8C-83A1-F6EECF244321}">
                <p14:modId xmlns:p14="http://schemas.microsoft.com/office/powerpoint/2010/main" val="1231518467"/>
              </p:ext>
            </p:extLst>
          </p:nvPr>
        </p:nvGraphicFramePr>
        <p:xfrm>
          <a:off x="838200" y="1825625"/>
          <a:ext cx="10515600" cy="259588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40823147"/>
                    </a:ext>
                  </a:extLst>
                </a:gridCol>
                <a:gridCol w="3505200">
                  <a:extLst>
                    <a:ext uri="{9D8B030D-6E8A-4147-A177-3AD203B41FA5}">
                      <a16:colId xmlns:a16="http://schemas.microsoft.com/office/drawing/2014/main" val="705386892"/>
                    </a:ext>
                  </a:extLst>
                </a:gridCol>
                <a:gridCol w="3505200">
                  <a:extLst>
                    <a:ext uri="{9D8B030D-6E8A-4147-A177-3AD203B41FA5}">
                      <a16:colId xmlns:a16="http://schemas.microsoft.com/office/drawing/2014/main" val="2558387409"/>
                    </a:ext>
                  </a:extLst>
                </a:gridCol>
              </a:tblGrid>
              <a:tr h="370840">
                <a:tc>
                  <a:txBody>
                    <a:bodyPr/>
                    <a:lstStyle/>
                    <a:p>
                      <a:r>
                        <a:rPr lang="en-US" dirty="0"/>
                        <a:t>COUNT</a:t>
                      </a:r>
                    </a:p>
                  </a:txBody>
                  <a:tcPr marL="100115" marR="100115"/>
                </a:tc>
                <a:tc>
                  <a:txBody>
                    <a:bodyPr/>
                    <a:lstStyle/>
                    <a:p>
                      <a:r>
                        <a:rPr lang="en-US" dirty="0"/>
                        <a:t>MONTH</a:t>
                      </a:r>
                    </a:p>
                  </a:txBody>
                  <a:tcPr marL="100115" marR="100115"/>
                </a:tc>
                <a:tc>
                  <a:txBody>
                    <a:bodyPr/>
                    <a:lstStyle/>
                    <a:p>
                      <a:r>
                        <a:rPr lang="en-US" dirty="0"/>
                        <a:t>DAY</a:t>
                      </a:r>
                    </a:p>
                  </a:txBody>
                  <a:tcPr marL="100115" marR="100115"/>
                </a:tc>
                <a:extLst>
                  <a:ext uri="{0D108BD9-81ED-4DB2-BD59-A6C34878D82A}">
                    <a16:rowId xmlns:a16="http://schemas.microsoft.com/office/drawing/2014/main" val="3481848438"/>
                  </a:ext>
                </a:extLst>
              </a:tr>
              <a:tr h="370840">
                <a:tc>
                  <a:txBody>
                    <a:bodyPr/>
                    <a:lstStyle/>
                    <a:p>
                      <a:pPr algn="r" fontAlgn="b"/>
                      <a:r>
                        <a:rPr lang="en-US" sz="1100" b="0" i="0" u="none" strike="noStrike" dirty="0">
                          <a:solidFill>
                            <a:srgbClr val="000000"/>
                          </a:solidFill>
                          <a:effectLst/>
                          <a:latin typeface="Calibri" panose="020F0502020204030204" pitchFamily="34" charset="0"/>
                        </a:rPr>
                        <a:t>65</a:t>
                      </a:r>
                    </a:p>
                  </a:txBody>
                  <a:tcPr marL="8343" marR="8343" marT="7620" marB="0" anchor="b"/>
                </a:tc>
                <a:tc>
                  <a:txBody>
                    <a:bodyPr/>
                    <a:lstStyle/>
                    <a:p>
                      <a:pPr algn="r" fontAlgn="b"/>
                      <a:r>
                        <a:rPr lang="en-US" sz="1100" b="0" i="0" u="none" strike="noStrike" dirty="0">
                          <a:solidFill>
                            <a:srgbClr val="000000"/>
                          </a:solidFill>
                          <a:effectLst/>
                          <a:latin typeface="Calibri" panose="020F0502020204030204" pitchFamily="34" charset="0"/>
                        </a:rPr>
                        <a:t>11</a:t>
                      </a:r>
                    </a:p>
                  </a:txBody>
                  <a:tcPr marL="8343" marR="8343" marT="7620" marB="0" anchor="b"/>
                </a:tc>
                <a:tc>
                  <a:txBody>
                    <a:bodyPr/>
                    <a:lstStyle/>
                    <a:p>
                      <a:pPr algn="r" fontAlgn="b"/>
                      <a:r>
                        <a:rPr lang="en-US" sz="1100" b="0" i="0" u="none" strike="noStrike" dirty="0">
                          <a:solidFill>
                            <a:srgbClr val="000000"/>
                          </a:solidFill>
                          <a:effectLst/>
                          <a:latin typeface="Calibri" panose="020F0502020204030204" pitchFamily="34" charset="0"/>
                        </a:rPr>
                        <a:t>30</a:t>
                      </a:r>
                    </a:p>
                  </a:txBody>
                  <a:tcPr marL="8343" marR="8343" marT="7620" marB="0" anchor="b"/>
                </a:tc>
                <a:extLst>
                  <a:ext uri="{0D108BD9-81ED-4DB2-BD59-A6C34878D82A}">
                    <a16:rowId xmlns:a16="http://schemas.microsoft.com/office/drawing/2014/main" val="941173270"/>
                  </a:ext>
                </a:extLst>
              </a:tr>
              <a:tr h="370840">
                <a:tc>
                  <a:txBody>
                    <a:bodyPr/>
                    <a:lstStyle/>
                    <a:p>
                      <a:pPr algn="r" fontAlgn="b"/>
                      <a:r>
                        <a:rPr lang="en-US" sz="1100" b="0" i="0" u="none" strike="noStrike" dirty="0">
                          <a:solidFill>
                            <a:srgbClr val="000000"/>
                          </a:solidFill>
                          <a:effectLst/>
                          <a:latin typeface="Calibri" panose="020F0502020204030204" pitchFamily="34" charset="0"/>
                        </a:rPr>
                        <a:t>241</a:t>
                      </a:r>
                    </a:p>
                  </a:txBody>
                  <a:tcPr marL="8343" marR="8343" marT="7620" marB="0" anchor="b"/>
                </a:tc>
                <a:tc>
                  <a:txBody>
                    <a:bodyPr/>
                    <a:lstStyle/>
                    <a:p>
                      <a:pPr algn="r" fontAlgn="b"/>
                      <a:r>
                        <a:rPr lang="en-US" sz="1100" b="0" i="0" u="none" strike="noStrike" dirty="0">
                          <a:solidFill>
                            <a:srgbClr val="000000"/>
                          </a:solidFill>
                          <a:effectLst/>
                          <a:latin typeface="Calibri" panose="020F0502020204030204" pitchFamily="34" charset="0"/>
                        </a:rPr>
                        <a:t>12</a:t>
                      </a:r>
                    </a:p>
                  </a:txBody>
                  <a:tcPr marL="8343" marR="8343" marT="7620" marB="0" anchor="b"/>
                </a:tc>
                <a:tc>
                  <a:txBody>
                    <a:bodyPr/>
                    <a:lstStyle/>
                    <a:p>
                      <a:pPr algn="r" fontAlgn="b"/>
                      <a:r>
                        <a:rPr lang="en-US" sz="1100" b="0" i="0" u="none" strike="noStrike" dirty="0">
                          <a:solidFill>
                            <a:srgbClr val="000000"/>
                          </a:solidFill>
                          <a:effectLst/>
                          <a:latin typeface="Calibri" panose="020F0502020204030204" pitchFamily="34" charset="0"/>
                        </a:rPr>
                        <a:t>1</a:t>
                      </a:r>
                    </a:p>
                  </a:txBody>
                  <a:tcPr marL="8343" marR="8343" marT="7620" marB="0" anchor="b"/>
                </a:tc>
                <a:extLst>
                  <a:ext uri="{0D108BD9-81ED-4DB2-BD59-A6C34878D82A}">
                    <a16:rowId xmlns:a16="http://schemas.microsoft.com/office/drawing/2014/main" val="2589390214"/>
                  </a:ext>
                </a:extLst>
              </a:tr>
              <a:tr h="370840">
                <a:tc>
                  <a:txBody>
                    <a:bodyPr/>
                    <a:lstStyle/>
                    <a:p>
                      <a:pPr algn="r" fontAlgn="b"/>
                      <a:r>
                        <a:rPr lang="en-US" sz="1100" b="0" i="0" u="none" strike="noStrike" dirty="0">
                          <a:solidFill>
                            <a:srgbClr val="000000"/>
                          </a:solidFill>
                          <a:effectLst/>
                          <a:latin typeface="Calibri" panose="020F0502020204030204" pitchFamily="34" charset="0"/>
                        </a:rPr>
                        <a:t>87</a:t>
                      </a:r>
                    </a:p>
                  </a:txBody>
                  <a:tcPr marL="8343" marR="8343" marT="7620" marB="0" anchor="b"/>
                </a:tc>
                <a:tc>
                  <a:txBody>
                    <a:bodyPr/>
                    <a:lstStyle/>
                    <a:p>
                      <a:pPr algn="r" fontAlgn="b"/>
                      <a:r>
                        <a:rPr lang="en-US" sz="1100" b="0" i="0" u="none" strike="noStrike" dirty="0">
                          <a:solidFill>
                            <a:srgbClr val="000000"/>
                          </a:solidFill>
                          <a:effectLst/>
                          <a:latin typeface="Calibri" panose="020F0502020204030204" pitchFamily="34" charset="0"/>
                        </a:rPr>
                        <a:t>12</a:t>
                      </a:r>
                    </a:p>
                  </a:txBody>
                  <a:tcPr marL="8343" marR="8343" marT="7620" marB="0" anchor="b"/>
                </a:tc>
                <a:tc>
                  <a:txBody>
                    <a:bodyPr/>
                    <a:lstStyle/>
                    <a:p>
                      <a:pPr algn="r" fontAlgn="b"/>
                      <a:r>
                        <a:rPr lang="en-US" sz="1100" b="0" i="0" u="none" strike="noStrike" dirty="0">
                          <a:solidFill>
                            <a:srgbClr val="000000"/>
                          </a:solidFill>
                          <a:effectLst/>
                          <a:latin typeface="Calibri" panose="020F0502020204030204" pitchFamily="34" charset="0"/>
                        </a:rPr>
                        <a:t>2</a:t>
                      </a:r>
                    </a:p>
                  </a:txBody>
                  <a:tcPr marL="8343" marR="8343" marT="7620" marB="0" anchor="b"/>
                </a:tc>
                <a:extLst>
                  <a:ext uri="{0D108BD9-81ED-4DB2-BD59-A6C34878D82A}">
                    <a16:rowId xmlns:a16="http://schemas.microsoft.com/office/drawing/2014/main" val="1242720638"/>
                  </a:ext>
                </a:extLst>
              </a:tr>
              <a:tr h="370840">
                <a:tc>
                  <a:txBody>
                    <a:bodyPr/>
                    <a:lstStyle/>
                    <a:p>
                      <a:pPr algn="r" fontAlgn="b"/>
                      <a:r>
                        <a:rPr lang="en-US" sz="1100" b="0" i="0" u="none" strike="noStrike" dirty="0">
                          <a:solidFill>
                            <a:srgbClr val="000000"/>
                          </a:solidFill>
                          <a:effectLst/>
                          <a:latin typeface="Calibri" panose="020F0502020204030204" pitchFamily="34" charset="0"/>
                        </a:rPr>
                        <a:t>34</a:t>
                      </a:r>
                    </a:p>
                  </a:txBody>
                  <a:tcPr marL="8343" marR="8343" marT="7620" marB="0" anchor="b"/>
                </a:tc>
                <a:tc>
                  <a:txBody>
                    <a:bodyPr/>
                    <a:lstStyle/>
                    <a:p>
                      <a:pPr algn="r" fontAlgn="b"/>
                      <a:r>
                        <a:rPr lang="en-US" sz="1100" b="0" i="0" u="none" strike="noStrike" dirty="0">
                          <a:solidFill>
                            <a:srgbClr val="000000"/>
                          </a:solidFill>
                          <a:effectLst/>
                          <a:latin typeface="Calibri" panose="020F0502020204030204" pitchFamily="34" charset="0"/>
                        </a:rPr>
                        <a:t>12</a:t>
                      </a:r>
                    </a:p>
                  </a:txBody>
                  <a:tcPr marL="8343" marR="8343" marT="7620" marB="0" anchor="b"/>
                </a:tc>
                <a:tc>
                  <a:txBody>
                    <a:bodyPr/>
                    <a:lstStyle/>
                    <a:p>
                      <a:pPr algn="r" fontAlgn="b"/>
                      <a:r>
                        <a:rPr lang="en-US" sz="1100" b="0" i="0" u="none" strike="noStrike" dirty="0">
                          <a:solidFill>
                            <a:srgbClr val="000000"/>
                          </a:solidFill>
                          <a:effectLst/>
                          <a:latin typeface="Calibri" panose="020F0502020204030204" pitchFamily="34" charset="0"/>
                        </a:rPr>
                        <a:t>3</a:t>
                      </a:r>
                    </a:p>
                  </a:txBody>
                  <a:tcPr marL="8343" marR="8343" marT="7620" marB="0" anchor="b"/>
                </a:tc>
                <a:extLst>
                  <a:ext uri="{0D108BD9-81ED-4DB2-BD59-A6C34878D82A}">
                    <a16:rowId xmlns:a16="http://schemas.microsoft.com/office/drawing/2014/main" val="3694565848"/>
                  </a:ext>
                </a:extLst>
              </a:tr>
              <a:tr h="370840">
                <a:tc>
                  <a:txBody>
                    <a:bodyPr/>
                    <a:lstStyle/>
                    <a:p>
                      <a:pPr algn="r" fontAlgn="b"/>
                      <a:r>
                        <a:rPr lang="en-US" sz="1100" b="0" i="0" u="none" strike="noStrike" dirty="0">
                          <a:solidFill>
                            <a:srgbClr val="000000"/>
                          </a:solidFill>
                          <a:effectLst/>
                          <a:latin typeface="Calibri" panose="020F0502020204030204" pitchFamily="34" charset="0"/>
                        </a:rPr>
                        <a:t>18</a:t>
                      </a:r>
                    </a:p>
                  </a:txBody>
                  <a:tcPr marL="8343" marR="8343" marT="7620" marB="0" anchor="b"/>
                </a:tc>
                <a:tc>
                  <a:txBody>
                    <a:bodyPr/>
                    <a:lstStyle/>
                    <a:p>
                      <a:pPr algn="r" fontAlgn="b"/>
                      <a:r>
                        <a:rPr lang="en-US" sz="1100" b="0" i="0" u="none" strike="noStrike" dirty="0">
                          <a:solidFill>
                            <a:srgbClr val="000000"/>
                          </a:solidFill>
                          <a:effectLst/>
                          <a:latin typeface="Calibri" panose="020F0502020204030204" pitchFamily="34" charset="0"/>
                        </a:rPr>
                        <a:t>12</a:t>
                      </a:r>
                    </a:p>
                  </a:txBody>
                  <a:tcPr marL="8343" marR="8343" marT="7620" marB="0" anchor="b"/>
                </a:tc>
                <a:tc>
                  <a:txBody>
                    <a:bodyPr/>
                    <a:lstStyle/>
                    <a:p>
                      <a:pPr algn="r" fontAlgn="b"/>
                      <a:r>
                        <a:rPr lang="en-US" sz="1100" b="0" i="0" u="none" strike="noStrike" dirty="0">
                          <a:solidFill>
                            <a:srgbClr val="000000"/>
                          </a:solidFill>
                          <a:effectLst/>
                          <a:latin typeface="Calibri" panose="020F0502020204030204" pitchFamily="34" charset="0"/>
                        </a:rPr>
                        <a:t>4</a:t>
                      </a:r>
                    </a:p>
                  </a:txBody>
                  <a:tcPr marL="8343" marR="8343" marT="7620" marB="0" anchor="b"/>
                </a:tc>
                <a:extLst>
                  <a:ext uri="{0D108BD9-81ED-4DB2-BD59-A6C34878D82A}">
                    <a16:rowId xmlns:a16="http://schemas.microsoft.com/office/drawing/2014/main" val="3097284472"/>
                  </a:ext>
                </a:extLst>
              </a:tr>
              <a:tr h="370840">
                <a:tc>
                  <a:txBody>
                    <a:bodyPr/>
                    <a:lstStyle/>
                    <a:p>
                      <a:pPr algn="r" fontAlgn="b"/>
                      <a:r>
                        <a:rPr lang="en-US" sz="1100" b="0" i="0" u="none" strike="noStrike" dirty="0">
                          <a:solidFill>
                            <a:srgbClr val="000000"/>
                          </a:solidFill>
                          <a:effectLst/>
                          <a:latin typeface="Calibri" panose="020F0502020204030204" pitchFamily="34" charset="0"/>
                        </a:rPr>
                        <a:t>9</a:t>
                      </a:r>
                    </a:p>
                  </a:txBody>
                  <a:tcPr marL="8343" marR="8343" marT="7620" marB="0" anchor="b"/>
                </a:tc>
                <a:tc>
                  <a:txBody>
                    <a:bodyPr/>
                    <a:lstStyle/>
                    <a:p>
                      <a:pPr algn="r" fontAlgn="b"/>
                      <a:r>
                        <a:rPr lang="en-US" sz="1100" b="0" i="0" u="none" strike="noStrike" dirty="0">
                          <a:solidFill>
                            <a:srgbClr val="000000"/>
                          </a:solidFill>
                          <a:effectLst/>
                          <a:latin typeface="Calibri" panose="020F0502020204030204" pitchFamily="34" charset="0"/>
                        </a:rPr>
                        <a:t>12</a:t>
                      </a:r>
                    </a:p>
                  </a:txBody>
                  <a:tcPr marL="8343" marR="8343" marT="7620" marB="0" anchor="b"/>
                </a:tc>
                <a:tc>
                  <a:txBody>
                    <a:bodyPr/>
                    <a:lstStyle/>
                    <a:p>
                      <a:pPr algn="r" fontAlgn="b"/>
                      <a:r>
                        <a:rPr lang="en-US" sz="1100" b="0" i="0" u="none" strike="noStrike" dirty="0">
                          <a:solidFill>
                            <a:srgbClr val="000000"/>
                          </a:solidFill>
                          <a:effectLst/>
                          <a:latin typeface="Calibri" panose="020F0502020204030204" pitchFamily="34" charset="0"/>
                        </a:rPr>
                        <a:t>5</a:t>
                      </a:r>
                    </a:p>
                  </a:txBody>
                  <a:tcPr marL="8343" marR="8343" marT="7620" marB="0" anchor="b"/>
                </a:tc>
                <a:extLst>
                  <a:ext uri="{0D108BD9-81ED-4DB2-BD59-A6C34878D82A}">
                    <a16:rowId xmlns:a16="http://schemas.microsoft.com/office/drawing/2014/main" val="1893450340"/>
                  </a:ext>
                </a:extLst>
              </a:tr>
            </a:tbl>
          </a:graphicData>
        </a:graphic>
      </p:graphicFrame>
      <p:sp>
        <p:nvSpPr>
          <p:cNvPr id="5" name="Rectangle 4">
            <a:extLst>
              <a:ext uri="{FF2B5EF4-FFF2-40B4-BE49-F238E27FC236}">
                <a16:creationId xmlns:a16="http://schemas.microsoft.com/office/drawing/2014/main" id="{BD0715D7-94F7-4070-9E2D-E8D7138317B2}"/>
              </a:ext>
            </a:extLst>
          </p:cNvPr>
          <p:cNvSpPr/>
          <p:nvPr/>
        </p:nvSpPr>
        <p:spPr>
          <a:xfrm>
            <a:off x="0" y="897457"/>
            <a:ext cx="12192000" cy="9765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511439B1-2B72-47F9-A40C-0632F28E992C}"/>
              </a:ext>
            </a:extLst>
          </p:cNvPr>
          <p:cNvSpPr/>
          <p:nvPr/>
        </p:nvSpPr>
        <p:spPr>
          <a:xfrm>
            <a:off x="0" y="6171464"/>
            <a:ext cx="12192000" cy="97652"/>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311299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58310CA-AEBA-4AD9-AD67-B3F0278A5B45}"/>
              </a:ext>
            </a:extLst>
          </p:cNvPr>
          <p:cNvSpPr/>
          <p:nvPr/>
        </p:nvSpPr>
        <p:spPr>
          <a:xfrm>
            <a:off x="1959429" y="1546341"/>
            <a:ext cx="3187338" cy="3965124"/>
          </a:xfrm>
          <a:prstGeom prst="rect">
            <a:avLst/>
          </a:prstGeom>
        </p:spPr>
        <p:txBody>
          <a:bodyPr wrap="square">
            <a:spAutoFit/>
          </a:bodyPr>
          <a:lstStyle/>
          <a:p>
            <a:pPr marL="342900" indent="-342900" fontAlgn="base" latinLnBrk="1">
              <a:lnSpc>
                <a:spcPct val="107000"/>
              </a:lnSpc>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twitterfeed</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fontAlgn="base" latinLnBrk="1">
              <a:lnSpc>
                <a:spcPct val="107000"/>
              </a:lnSpc>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latin typeface="Calibri" panose="020F0502020204030204" pitchFamily="34" charset="0"/>
                <a:ea typeface="Times New Roman" panose="02020603050405020304" pitchFamily="18" charset="0"/>
                <a:cs typeface="Calibri" panose="020F0502020204030204" pitchFamily="34" charset="0"/>
              </a:rPr>
              <a:t>TweetDeck</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fontAlgn="base" latinLnBrk="1">
              <a:lnSpc>
                <a:spcPct val="107000"/>
              </a:lnSpc>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latin typeface="Calibri" panose="020F0502020204030204" pitchFamily="34" charset="0"/>
                <a:ea typeface="Times New Roman" panose="02020603050405020304" pitchFamily="18" charset="0"/>
                <a:cs typeface="Calibri" panose="020F0502020204030204" pitchFamily="34" charset="0"/>
              </a:rPr>
              <a:t>Twitter for iPhone</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fontAlgn="base" latinLnBrk="1">
              <a:lnSpc>
                <a:spcPct val="107000"/>
              </a:lnSpc>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latin typeface="Calibri" panose="020F0502020204030204" pitchFamily="34" charset="0"/>
                <a:ea typeface="Times New Roman" panose="02020603050405020304" pitchFamily="18" charset="0"/>
                <a:cs typeface="Calibri" panose="020F0502020204030204" pitchFamily="34" charset="0"/>
              </a:rPr>
              <a:t>wicked wx bot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fontAlgn="base" latinLnBrk="1">
              <a:lnSpc>
                <a:spcPct val="107000"/>
              </a:lnSpc>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latin typeface="Calibri" panose="020F0502020204030204" pitchFamily="34" charset="0"/>
                <a:ea typeface="Times New Roman" panose="02020603050405020304" pitchFamily="18" charset="0"/>
                <a:cs typeface="Calibri" panose="020F0502020204030204" pitchFamily="34" charset="0"/>
              </a:rPr>
              <a:t>TweetDeck</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fontAlgn="base" latinLnBrk="1">
              <a:lnSpc>
                <a:spcPct val="107000"/>
              </a:lnSpc>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latin typeface="Calibri" panose="020F0502020204030204" pitchFamily="34" charset="0"/>
                <a:ea typeface="Times New Roman" panose="02020603050405020304" pitchFamily="18" charset="0"/>
                <a:cs typeface="Calibri" panose="020F0502020204030204" pitchFamily="34" charset="0"/>
              </a:rPr>
              <a:t>Twitter Web Client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fontAlgn="base" latinLnBrk="1">
              <a:lnSpc>
                <a:spcPct val="107000"/>
              </a:lnSpc>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latin typeface="Calibri" panose="020F0502020204030204" pitchFamily="34" charset="0"/>
                <a:ea typeface="Times New Roman" panose="02020603050405020304" pitchFamily="18" charset="0"/>
                <a:cs typeface="Calibri" panose="020F0502020204030204" pitchFamily="34" charset="0"/>
              </a:rPr>
              <a:t>Echofon</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fontAlgn="base" latinLnBrk="1">
              <a:lnSpc>
                <a:spcPct val="107000"/>
              </a:lnSpc>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latin typeface="Calibri" panose="020F0502020204030204" pitchFamily="34" charset="0"/>
                <a:ea typeface="Times New Roman" panose="02020603050405020304" pitchFamily="18" charset="0"/>
                <a:cs typeface="Calibri" panose="020F0502020204030204" pitchFamily="34" charset="0"/>
              </a:rPr>
              <a:t>Twitter for Websites</a:t>
            </a:r>
          </a:p>
          <a:p>
            <a:pPr marL="342900" indent="-342900" fontAlgn="base" latinLnBrk="1">
              <a:lnSpc>
                <a:spcPct val="107000"/>
              </a:lnSpc>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UberSocial</a:t>
            </a:r>
            <a:r>
              <a:rPr lang="en-US" sz="2000" dirty="0">
                <a:solidFill>
                  <a:srgbClr val="000000"/>
                </a:solidFill>
                <a:latin typeface="Calibri" panose="020F0502020204030204" pitchFamily="34" charset="0"/>
                <a:ea typeface="Times New Roman" panose="02020603050405020304" pitchFamily="18" charset="0"/>
                <a:cs typeface="Calibri" panose="020F0502020204030204" pitchFamily="34" charset="0"/>
              </a:rPr>
              <a:t> for BlackBerry</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fontAlgn="base" latinLnBrk="1">
              <a:lnSpc>
                <a:spcPct val="107000"/>
              </a:lnSpc>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TweetDeck</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fontAlgn="base" latinLnBrk="1">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a:t>
            </a:r>
            <a:endParaRPr lang="en-US" dirty="0"/>
          </a:p>
        </p:txBody>
      </p:sp>
      <p:sp>
        <p:nvSpPr>
          <p:cNvPr id="3" name="Rectangle 2">
            <a:extLst>
              <a:ext uri="{FF2B5EF4-FFF2-40B4-BE49-F238E27FC236}">
                <a16:creationId xmlns:a16="http://schemas.microsoft.com/office/drawing/2014/main" id="{4B760B33-9CE4-48D1-AA1E-52AAABD063C3}"/>
              </a:ext>
            </a:extLst>
          </p:cNvPr>
          <p:cNvSpPr/>
          <p:nvPr/>
        </p:nvSpPr>
        <p:spPr>
          <a:xfrm>
            <a:off x="0" y="897457"/>
            <a:ext cx="12192000" cy="9765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6A8E889E-908E-45AA-8D10-71FAB88904B0}"/>
              </a:ext>
            </a:extLst>
          </p:cNvPr>
          <p:cNvSpPr/>
          <p:nvPr/>
        </p:nvSpPr>
        <p:spPr>
          <a:xfrm>
            <a:off x="0" y="6171464"/>
            <a:ext cx="12192000" cy="97652"/>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462C11A7-956C-44F9-900D-DEAB1C6783D9}"/>
              </a:ext>
            </a:extLst>
          </p:cNvPr>
          <p:cNvSpPr txBox="1"/>
          <p:nvPr/>
        </p:nvSpPr>
        <p:spPr>
          <a:xfrm>
            <a:off x="235130" y="240357"/>
            <a:ext cx="5810359" cy="861774"/>
          </a:xfrm>
          <a:prstGeom prst="rect">
            <a:avLst/>
          </a:prstGeom>
          <a:noFill/>
        </p:spPr>
        <p:txBody>
          <a:bodyPr wrap="square" rtlCol="0">
            <a:spAutoFit/>
          </a:bodyPr>
          <a:lstStyle/>
          <a:p>
            <a:r>
              <a:rPr lang="en-US" sz="32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Tweet Generator</a:t>
            </a:r>
            <a:endParaRPr lang="en-US" sz="3200" b="1"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6" name="TextBox 5">
            <a:extLst>
              <a:ext uri="{FF2B5EF4-FFF2-40B4-BE49-F238E27FC236}">
                <a16:creationId xmlns:a16="http://schemas.microsoft.com/office/drawing/2014/main" id="{0D6CFD59-8A4B-4BC9-9187-16EB989975C2}"/>
              </a:ext>
            </a:extLst>
          </p:cNvPr>
          <p:cNvSpPr txBox="1"/>
          <p:nvPr/>
        </p:nvSpPr>
        <p:spPr>
          <a:xfrm>
            <a:off x="5575227" y="1546341"/>
            <a:ext cx="4467497" cy="3333220"/>
          </a:xfrm>
          <a:prstGeom prst="rect">
            <a:avLst/>
          </a:prstGeom>
          <a:noFill/>
        </p:spPr>
        <p:txBody>
          <a:bodyPr wrap="square" rtlCol="0">
            <a:spAutoFit/>
          </a:bodyPr>
          <a:lstStyle/>
          <a:p>
            <a:pPr marL="342900" indent="-342900" fontAlgn="base" latinLnBrk="1">
              <a:lnSpc>
                <a:spcPct val="107000"/>
              </a:lnSpc>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ea typeface="Times New Roman" panose="02020603050405020304" pitchFamily="18" charset="0"/>
                <a:cs typeface="Calibri" panose="020F0502020204030204" pitchFamily="34" charset="0"/>
              </a:rPr>
              <a:t>wicked </a:t>
            </a:r>
            <a:r>
              <a:rPr lang="en-US" sz="2000" dirty="0" err="1">
                <a:solidFill>
                  <a:srgbClr val="000000"/>
                </a:solidFill>
                <a:ea typeface="Times New Roman" panose="02020603050405020304" pitchFamily="18" charset="0"/>
                <a:cs typeface="Calibri" panose="020F0502020204030204" pitchFamily="34" charset="0"/>
              </a:rPr>
              <a:t>wx</a:t>
            </a:r>
            <a:r>
              <a:rPr lang="en-US" sz="2000" dirty="0">
                <a:solidFill>
                  <a:srgbClr val="000000"/>
                </a:solidFill>
                <a:ea typeface="Times New Roman" panose="02020603050405020304" pitchFamily="18" charset="0"/>
                <a:cs typeface="Calibri" panose="020F0502020204030204" pitchFamily="34" charset="0"/>
              </a:rPr>
              <a:t> bot</a:t>
            </a:r>
            <a:endParaRPr lang="en-US" sz="2000" dirty="0">
              <a:ea typeface="Calibri" panose="020F0502020204030204" pitchFamily="34" charset="0"/>
              <a:cs typeface="Times New Roman" panose="02020603050405020304" pitchFamily="18" charset="0"/>
            </a:endParaRPr>
          </a:p>
          <a:p>
            <a:pPr marL="342900" indent="-342900" fontAlgn="base" latinLnBrk="1">
              <a:lnSpc>
                <a:spcPct val="107000"/>
              </a:lnSpc>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err="1">
                <a:solidFill>
                  <a:srgbClr val="000000"/>
                </a:solidFill>
                <a:ea typeface="Times New Roman" panose="02020603050405020304" pitchFamily="18" charset="0"/>
                <a:cs typeface="Calibri" panose="020F0502020204030204" pitchFamily="34" charset="0"/>
              </a:rPr>
              <a:t>twitterfeed</a:t>
            </a:r>
            <a:endParaRPr lang="en-US" sz="2000" dirty="0">
              <a:ea typeface="Calibri" panose="020F0502020204030204" pitchFamily="34" charset="0"/>
              <a:cs typeface="Times New Roman" panose="02020603050405020304" pitchFamily="18" charset="0"/>
            </a:endParaRPr>
          </a:p>
          <a:p>
            <a:pPr marL="342900" indent="-342900" fontAlgn="base" latinLnBrk="1">
              <a:lnSpc>
                <a:spcPct val="107000"/>
              </a:lnSpc>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err="1">
                <a:solidFill>
                  <a:srgbClr val="000000"/>
                </a:solidFill>
                <a:ea typeface="Times New Roman" panose="02020603050405020304" pitchFamily="18" charset="0"/>
                <a:cs typeface="Calibri" panose="020F0502020204030204" pitchFamily="34" charset="0"/>
              </a:rPr>
              <a:t>Cloudhopper</a:t>
            </a:r>
            <a:endParaRPr lang="en-US" sz="2000" dirty="0">
              <a:ea typeface="Calibri" panose="020F0502020204030204" pitchFamily="34" charset="0"/>
              <a:cs typeface="Times New Roman" panose="02020603050405020304" pitchFamily="18" charset="0"/>
            </a:endParaRPr>
          </a:p>
          <a:p>
            <a:pPr marL="342900" indent="-342900" fontAlgn="base" latinLnBrk="1">
              <a:lnSpc>
                <a:spcPct val="107000"/>
              </a:lnSpc>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ea typeface="Times New Roman" panose="02020603050405020304" pitchFamily="18" charset="0"/>
                <a:cs typeface="Calibri" panose="020F0502020204030204" pitchFamily="34" charset="0"/>
              </a:rPr>
              <a:t>wicked </a:t>
            </a:r>
            <a:r>
              <a:rPr lang="en-US" sz="2000" dirty="0" err="1">
                <a:solidFill>
                  <a:srgbClr val="000000"/>
                </a:solidFill>
                <a:ea typeface="Times New Roman" panose="02020603050405020304" pitchFamily="18" charset="0"/>
                <a:cs typeface="Calibri" panose="020F0502020204030204" pitchFamily="34" charset="0"/>
              </a:rPr>
              <a:t>wx</a:t>
            </a:r>
            <a:r>
              <a:rPr lang="en-US" sz="2000" dirty="0">
                <a:solidFill>
                  <a:srgbClr val="000000"/>
                </a:solidFill>
                <a:ea typeface="Times New Roman" panose="02020603050405020304" pitchFamily="18" charset="0"/>
                <a:cs typeface="Calibri" panose="020F0502020204030204" pitchFamily="34" charset="0"/>
              </a:rPr>
              <a:t> bot</a:t>
            </a:r>
            <a:endParaRPr lang="en-US" sz="2000" dirty="0">
              <a:ea typeface="Calibri" panose="020F0502020204030204" pitchFamily="34" charset="0"/>
              <a:cs typeface="Times New Roman" panose="02020603050405020304" pitchFamily="18" charset="0"/>
            </a:endParaRPr>
          </a:p>
          <a:p>
            <a:pPr marL="342900" indent="-342900" fontAlgn="base" latinLnBrk="1">
              <a:lnSpc>
                <a:spcPct val="107000"/>
              </a:lnSpc>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ea typeface="Times New Roman" panose="02020603050405020304" pitchFamily="18" charset="0"/>
                <a:cs typeface="Calibri" panose="020F0502020204030204" pitchFamily="34" charset="0"/>
              </a:rPr>
              <a:t>Twitter for iPhone</a:t>
            </a:r>
            <a:endParaRPr lang="en-US" sz="2000" dirty="0">
              <a:ea typeface="Calibri" panose="020F0502020204030204" pitchFamily="34" charset="0"/>
              <a:cs typeface="Times New Roman" panose="02020603050405020304" pitchFamily="18" charset="0"/>
            </a:endParaRPr>
          </a:p>
          <a:p>
            <a:pPr marL="342900" indent="-342900" fontAlgn="base" latinLnBrk="1">
              <a:lnSpc>
                <a:spcPct val="107000"/>
              </a:lnSpc>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err="1">
                <a:solidFill>
                  <a:srgbClr val="000000"/>
                </a:solidFill>
                <a:ea typeface="Times New Roman" panose="02020603050405020304" pitchFamily="18" charset="0"/>
                <a:cs typeface="Calibri" panose="020F0502020204030204" pitchFamily="34" charset="0"/>
              </a:rPr>
              <a:t>Twitterrific</a:t>
            </a:r>
            <a:r>
              <a:rPr lang="en-US" sz="2000" dirty="0">
                <a:solidFill>
                  <a:srgbClr val="000000"/>
                </a:solidFill>
                <a:ea typeface="Times New Roman" panose="02020603050405020304" pitchFamily="18" charset="0"/>
                <a:cs typeface="Calibri" panose="020F0502020204030204" pitchFamily="34" charset="0"/>
              </a:rPr>
              <a:t> for iOS</a:t>
            </a:r>
            <a:endParaRPr lang="en-US" sz="2000" dirty="0">
              <a:ea typeface="Calibri" panose="020F0502020204030204" pitchFamily="34" charset="0"/>
              <a:cs typeface="Times New Roman" panose="02020603050405020304" pitchFamily="18" charset="0"/>
            </a:endParaRPr>
          </a:p>
          <a:p>
            <a:pPr marL="342900" indent="-342900" fontAlgn="base" latinLnBrk="1">
              <a:lnSpc>
                <a:spcPct val="107000"/>
              </a:lnSpc>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err="1">
                <a:solidFill>
                  <a:srgbClr val="000000"/>
                </a:solidFill>
                <a:ea typeface="Times New Roman" panose="02020603050405020304" pitchFamily="18" charset="0"/>
                <a:cs typeface="Calibri" panose="020F0502020204030204" pitchFamily="34" charset="0"/>
              </a:rPr>
              <a:t>twitterfeed</a:t>
            </a:r>
            <a:endParaRPr lang="en-US" sz="2000" dirty="0">
              <a:ea typeface="Calibri" panose="020F0502020204030204" pitchFamily="34" charset="0"/>
              <a:cs typeface="Times New Roman" panose="02020603050405020304" pitchFamily="18" charset="0"/>
            </a:endParaRPr>
          </a:p>
          <a:p>
            <a:pPr marL="342900" indent="-342900" fontAlgn="base" latinLnBrk="1">
              <a:lnSpc>
                <a:spcPct val="107000"/>
              </a:lnSpc>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ea typeface="Times New Roman" panose="02020603050405020304" pitchFamily="18" charset="0"/>
                <a:cs typeface="Calibri" panose="020F0502020204030204" pitchFamily="34" charset="0"/>
              </a:rPr>
              <a:t>Twitter for Websites</a:t>
            </a:r>
            <a:endParaRPr lang="en-US" sz="2000" dirty="0">
              <a:ea typeface="Calibri" panose="020F0502020204030204" pitchFamily="34" charset="0"/>
              <a:cs typeface="Times New Roman" panose="02020603050405020304" pitchFamily="18" charset="0"/>
            </a:endParaRPr>
          </a:p>
          <a:p>
            <a:pPr marL="342900" indent="-342900" fontAlgn="base" latinLnBrk="1">
              <a:lnSpc>
                <a:spcPct val="107000"/>
              </a:lnSpc>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000000"/>
                </a:solidFill>
                <a:ea typeface="Times New Roman" panose="02020603050405020304" pitchFamily="18" charset="0"/>
                <a:cs typeface="Calibri" panose="020F0502020204030204" pitchFamily="34" charset="0"/>
              </a:rPr>
              <a:t>Twitter for</a:t>
            </a:r>
            <a:r>
              <a:rPr lang="en-US" sz="2000" dirty="0">
                <a:solidFill>
                  <a:srgbClr val="000000"/>
                </a:solidFill>
                <a:ea typeface="Times New Roman" panose="02020603050405020304" pitchFamily="18" charset="0"/>
                <a:cs typeface="Times New Roman" panose="02020603050405020304" pitchFamily="18" charset="0"/>
              </a:rPr>
              <a:t> Mac</a:t>
            </a:r>
            <a:endParaRPr lang="en-US" sz="2000" dirty="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484598201"/>
      </p:ext>
    </p:extLst>
  </p:cSld>
  <p:clrMapOvr>
    <a:masterClrMapping/>
  </p:clrMapOvr>
  <mc:AlternateContent xmlns:mc="http://schemas.openxmlformats.org/markup-compatibility/2006" xmlns:p14="http://schemas.microsoft.com/office/powerpoint/2010/main">
    <mc:Choice Requires="p14">
      <p:transition p14:dur="250">
        <p:fade thruBlk="1"/>
        <p:sndAc>
          <p:stSnd>
            <p:snd r:embed="rId2" name="CLICK.WAV"/>
          </p:stSnd>
        </p:sndAc>
      </p:transition>
    </mc:Choice>
    <mc:Fallback xmlns="">
      <p:transition>
        <p:fade thruBlk="1"/>
        <p:sndAc>
          <p:stSnd>
            <p:snd r:embed="rId3" name="CLICK.WAV"/>
          </p:stSnd>
        </p:sndAc>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5E095-6B52-4D0D-A9AC-AC061EE93503}"/>
              </a:ext>
            </a:extLst>
          </p:cNvPr>
          <p:cNvSpPr>
            <a:spLocks noGrp="1"/>
          </p:cNvSpPr>
          <p:nvPr>
            <p:ph type="title"/>
          </p:nvPr>
        </p:nvSpPr>
        <p:spPr>
          <a:xfrm>
            <a:off x="273884" y="151463"/>
            <a:ext cx="10515600" cy="1325563"/>
          </a:xfrm>
        </p:spPr>
        <p:txBody>
          <a:bodyPr>
            <a:normAutofit/>
          </a:bodyPr>
          <a:lstStyle/>
          <a:p>
            <a:r>
              <a:rPr lang="en-US" sz="3200" b="1" dirty="0">
                <a:latin typeface="+mn-lt"/>
              </a:rPr>
              <a:t>Count of tweet per day in December 2015 on the hashtag or keyword tornado </a:t>
            </a:r>
          </a:p>
        </p:txBody>
      </p:sp>
      <p:pic>
        <p:nvPicPr>
          <p:cNvPr id="4" name="Content Placeholder 3">
            <a:extLst>
              <a:ext uri="{FF2B5EF4-FFF2-40B4-BE49-F238E27FC236}">
                <a16:creationId xmlns:a16="http://schemas.microsoft.com/office/drawing/2014/main" id="{50741610-2B89-4855-B28E-5BE3991F35F8}"/>
              </a:ext>
            </a:extLst>
          </p:cNvPr>
          <p:cNvPicPr>
            <a:picLocks noGrp="1" noChangeAspect="1"/>
          </p:cNvPicPr>
          <p:nvPr>
            <p:ph idx="1"/>
          </p:nvPr>
        </p:nvPicPr>
        <p:blipFill>
          <a:blip r:embed="rId3"/>
          <a:stretch>
            <a:fillRect/>
          </a:stretch>
        </p:blipFill>
        <p:spPr>
          <a:xfrm>
            <a:off x="223741" y="2723425"/>
            <a:ext cx="11171860" cy="1675778"/>
          </a:xfrm>
          <a:prstGeom prst="rect">
            <a:avLst/>
          </a:prstGeom>
        </p:spPr>
      </p:pic>
      <p:sp>
        <p:nvSpPr>
          <p:cNvPr id="5" name="Rectangle 4">
            <a:extLst>
              <a:ext uri="{FF2B5EF4-FFF2-40B4-BE49-F238E27FC236}">
                <a16:creationId xmlns:a16="http://schemas.microsoft.com/office/drawing/2014/main" id="{C911006E-9B79-4442-9E3D-A176F9974243}"/>
              </a:ext>
            </a:extLst>
          </p:cNvPr>
          <p:cNvSpPr/>
          <p:nvPr/>
        </p:nvSpPr>
        <p:spPr>
          <a:xfrm>
            <a:off x="0" y="1388618"/>
            <a:ext cx="12192000" cy="9765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B7D3EC8B-7E1B-4D41-8BDD-2D84F988FC9B}"/>
              </a:ext>
            </a:extLst>
          </p:cNvPr>
          <p:cNvSpPr/>
          <p:nvPr/>
        </p:nvSpPr>
        <p:spPr>
          <a:xfrm>
            <a:off x="0" y="6171464"/>
            <a:ext cx="12192000" cy="97652"/>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355587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96DA1-72DE-41A7-ADA1-B42801C1F5BC}"/>
              </a:ext>
            </a:extLst>
          </p:cNvPr>
          <p:cNvSpPr>
            <a:spLocks noGrp="1"/>
          </p:cNvSpPr>
          <p:nvPr>
            <p:ph type="title"/>
          </p:nvPr>
        </p:nvSpPr>
        <p:spPr>
          <a:xfrm>
            <a:off x="373163" y="-126038"/>
            <a:ext cx="10515600" cy="1325563"/>
          </a:xfrm>
        </p:spPr>
        <p:txBody>
          <a:bodyPr>
            <a:normAutofit/>
          </a:bodyPr>
          <a:lstStyle/>
          <a:p>
            <a:r>
              <a:rPr lang="en-US" sz="3200" b="1" dirty="0">
                <a:latin typeface="+mn-lt"/>
              </a:rPr>
              <a:t>What can we use historical tweets data for?</a:t>
            </a:r>
          </a:p>
        </p:txBody>
      </p:sp>
      <p:sp>
        <p:nvSpPr>
          <p:cNvPr id="3" name="Content Placeholder 2">
            <a:extLst>
              <a:ext uri="{FF2B5EF4-FFF2-40B4-BE49-F238E27FC236}">
                <a16:creationId xmlns:a16="http://schemas.microsoft.com/office/drawing/2014/main" id="{DBBD1FCE-18A9-4EDE-8B61-F40A8FD5960B}"/>
              </a:ext>
            </a:extLst>
          </p:cNvPr>
          <p:cNvSpPr>
            <a:spLocks noGrp="1"/>
          </p:cNvSpPr>
          <p:nvPr>
            <p:ph idx="1"/>
          </p:nvPr>
        </p:nvSpPr>
        <p:spPr>
          <a:xfrm>
            <a:off x="838200" y="1459866"/>
            <a:ext cx="10515600" cy="4351338"/>
          </a:xfrm>
        </p:spPr>
        <p:txBody>
          <a:bodyPr>
            <a:normAutofit/>
          </a:bodyPr>
          <a:lstStyle/>
          <a:p>
            <a:r>
              <a:rPr lang="en-US" sz="2000" dirty="0"/>
              <a:t>We can track or trace users interest and engagement on certain topics, product, business, organization, government.</a:t>
            </a:r>
          </a:p>
          <a:p>
            <a:r>
              <a:rPr lang="en-US" sz="2000" dirty="0"/>
              <a:t>This tracks the individual tweets, retweets, hashtags, counts of tweet, minutes, hour, day, month and year on which tweets were created.</a:t>
            </a:r>
          </a:p>
          <a:p>
            <a:r>
              <a:rPr lang="en-US" sz="2000" dirty="0"/>
              <a:t>The number of times users tweeted or retweeted on the topic tornado watch or tornado shows the level of interest or whether it not it poses a threat to people.</a:t>
            </a:r>
          </a:p>
          <a:p>
            <a:r>
              <a:rPr lang="en-US" sz="2000" dirty="0"/>
              <a:t>What are twitter users saying, how often are they talking about a topic, where they are tweeting from are all questions that helps make good marketing, business, governmental and/or organizational decisions.</a:t>
            </a:r>
          </a:p>
          <a:p>
            <a:endParaRPr lang="en-US" dirty="0"/>
          </a:p>
        </p:txBody>
      </p:sp>
      <p:sp>
        <p:nvSpPr>
          <p:cNvPr id="4" name="Rectangle 3">
            <a:extLst>
              <a:ext uri="{FF2B5EF4-FFF2-40B4-BE49-F238E27FC236}">
                <a16:creationId xmlns:a16="http://schemas.microsoft.com/office/drawing/2014/main" id="{31DB5BEA-7E52-4B6A-A687-88CEB9D1C23B}"/>
              </a:ext>
            </a:extLst>
          </p:cNvPr>
          <p:cNvSpPr/>
          <p:nvPr/>
        </p:nvSpPr>
        <p:spPr>
          <a:xfrm>
            <a:off x="0" y="897457"/>
            <a:ext cx="12192000" cy="9765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C312E4EA-FA34-4BF9-8E0F-5AF2B206802B}"/>
              </a:ext>
            </a:extLst>
          </p:cNvPr>
          <p:cNvSpPr/>
          <p:nvPr/>
        </p:nvSpPr>
        <p:spPr>
          <a:xfrm>
            <a:off x="0" y="6171464"/>
            <a:ext cx="12192000" cy="97652"/>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776217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2CAC54A-57A9-1143-A74D-B4E8B351DAA3}"/>
              </a:ext>
            </a:extLst>
          </p:cNvPr>
          <p:cNvSpPr/>
          <p:nvPr/>
        </p:nvSpPr>
        <p:spPr>
          <a:xfrm>
            <a:off x="0" y="897457"/>
            <a:ext cx="12192000" cy="9765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C115197B-159E-DE47-8B7E-D52EF984BF87}"/>
              </a:ext>
            </a:extLst>
          </p:cNvPr>
          <p:cNvSpPr/>
          <p:nvPr/>
        </p:nvSpPr>
        <p:spPr>
          <a:xfrm>
            <a:off x="0" y="6171464"/>
            <a:ext cx="12192000" cy="97652"/>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1D5F4890-75C3-438B-A1FD-3170C6E95958}"/>
              </a:ext>
            </a:extLst>
          </p:cNvPr>
          <p:cNvSpPr txBox="1"/>
          <p:nvPr/>
        </p:nvSpPr>
        <p:spPr>
          <a:xfrm>
            <a:off x="352068" y="172399"/>
            <a:ext cx="2806768" cy="584775"/>
          </a:xfrm>
          <a:prstGeom prst="rect">
            <a:avLst/>
          </a:prstGeom>
          <a:noFill/>
        </p:spPr>
        <p:txBody>
          <a:bodyPr wrap="square" rtlCol="0">
            <a:spAutoFit/>
          </a:bodyPr>
          <a:lstStyle/>
          <a:p>
            <a:r>
              <a:rPr lang="en-US" sz="3200" b="1" dirty="0"/>
              <a:t>Discussion</a:t>
            </a:r>
          </a:p>
        </p:txBody>
      </p:sp>
      <p:sp>
        <p:nvSpPr>
          <p:cNvPr id="3" name="TextBox 2">
            <a:extLst>
              <a:ext uri="{FF2B5EF4-FFF2-40B4-BE49-F238E27FC236}">
                <a16:creationId xmlns:a16="http://schemas.microsoft.com/office/drawing/2014/main" id="{CBFEEEFA-F9E5-40FB-BC79-42FDE8296259}"/>
              </a:ext>
            </a:extLst>
          </p:cNvPr>
          <p:cNvSpPr txBox="1"/>
          <p:nvPr/>
        </p:nvSpPr>
        <p:spPr>
          <a:xfrm>
            <a:off x="259161" y="1290918"/>
            <a:ext cx="11456895" cy="4652556"/>
          </a:xfrm>
          <a:prstGeom prst="rect">
            <a:avLst/>
          </a:prstGeom>
          <a:noFill/>
        </p:spPr>
        <p:txBody>
          <a:bodyPr wrap="square" rtlCol="0">
            <a:spAutoFit/>
          </a:bodyPr>
          <a:lstStyle/>
          <a:p>
            <a:pPr marL="285750" indent="-285750">
              <a:lnSpc>
                <a:spcPct val="90000"/>
              </a:lnSpc>
              <a:spcBef>
                <a:spcPts val="1000"/>
              </a:spcBef>
              <a:buFont typeface="Arial" panose="020B0604020202020204" pitchFamily="34" charset="0"/>
              <a:buChar char="•"/>
            </a:pPr>
            <a:r>
              <a:rPr lang="en-US" sz="2000" dirty="0"/>
              <a:t>There is an exponential growth relationship with the average number of injuries vs. the strength of a tornado.</a:t>
            </a:r>
          </a:p>
          <a:p>
            <a:pPr marL="285750" indent="-285750">
              <a:lnSpc>
                <a:spcPct val="90000"/>
              </a:lnSpc>
              <a:spcBef>
                <a:spcPts val="1000"/>
              </a:spcBef>
              <a:buFont typeface="Arial" panose="020B0604020202020204" pitchFamily="34" charset="0"/>
              <a:buChar char="•"/>
            </a:pPr>
            <a:r>
              <a:rPr lang="en-US" sz="2000" dirty="0"/>
              <a:t>There is an exponential growth relationship with the average property loss vs the strength of a tornado.</a:t>
            </a:r>
          </a:p>
          <a:p>
            <a:pPr marL="285750" indent="-285750">
              <a:lnSpc>
                <a:spcPct val="90000"/>
              </a:lnSpc>
              <a:spcBef>
                <a:spcPts val="1000"/>
              </a:spcBef>
              <a:buFont typeface="Arial" panose="020B0604020202020204" pitchFamily="34" charset="0"/>
              <a:buChar char="•"/>
            </a:pPr>
            <a:r>
              <a:rPr lang="en-US" sz="2000" dirty="0"/>
              <a:t>There is no relationship between the weather in the location of a tornado and the strength of a tornado.</a:t>
            </a:r>
          </a:p>
          <a:p>
            <a:pPr marL="285750" indent="-285750">
              <a:lnSpc>
                <a:spcPct val="90000"/>
              </a:lnSpc>
              <a:spcBef>
                <a:spcPts val="1000"/>
              </a:spcBef>
              <a:buFont typeface="Arial" panose="020B0604020202020204" pitchFamily="34" charset="0"/>
              <a:buChar char="•"/>
            </a:pPr>
            <a:r>
              <a:rPr lang="en-US" sz="2000" dirty="0"/>
              <a:t>The Twitter API is a very powerful API when using to track or trace what people have been saying about a particular product or company. It helps citizens, marketers, politician and business people make informed decisions.</a:t>
            </a:r>
          </a:p>
          <a:p>
            <a:pPr marL="285750" indent="-285750">
              <a:lnSpc>
                <a:spcPct val="90000"/>
              </a:lnSpc>
              <a:spcBef>
                <a:spcPts val="1000"/>
              </a:spcBef>
              <a:buFont typeface="Arial" panose="020B0604020202020204" pitchFamily="34" charset="0"/>
              <a:buChar char="•"/>
            </a:pPr>
            <a:endParaRPr lang="en-US" sz="2000" dirty="0"/>
          </a:p>
          <a:p>
            <a:pPr marL="285750" indent="-285750">
              <a:lnSpc>
                <a:spcPct val="90000"/>
              </a:lnSpc>
              <a:spcBef>
                <a:spcPts val="1000"/>
              </a:spcBef>
              <a:buFont typeface="Arial" panose="020B0604020202020204" pitchFamily="34" charset="0"/>
              <a:buChar char="•"/>
            </a:pPr>
            <a:endParaRPr lang="en-US" sz="2000" dirty="0"/>
          </a:p>
          <a:p>
            <a:pPr marL="285750" indent="-285750">
              <a:lnSpc>
                <a:spcPct val="90000"/>
              </a:lnSpc>
              <a:spcBef>
                <a:spcPts val="1000"/>
              </a:spcBef>
              <a:buFont typeface="Arial" panose="020B0604020202020204" pitchFamily="34" charset="0"/>
              <a:buChar char="•"/>
            </a:pPr>
            <a:endParaRPr lang="en-US" sz="2000" dirty="0"/>
          </a:p>
          <a:p>
            <a:pPr>
              <a:lnSpc>
                <a:spcPct val="90000"/>
              </a:lnSpc>
              <a:spcBef>
                <a:spcPts val="1000"/>
              </a:spcBef>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p:txBody>
      </p:sp>
    </p:spTree>
    <p:extLst>
      <p:ext uri="{BB962C8B-B14F-4D97-AF65-F5344CB8AC3E}">
        <p14:creationId xmlns:p14="http://schemas.microsoft.com/office/powerpoint/2010/main" val="1591543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2CAC54A-57A9-1143-A74D-B4E8B351DAA3}"/>
              </a:ext>
            </a:extLst>
          </p:cNvPr>
          <p:cNvSpPr/>
          <p:nvPr/>
        </p:nvSpPr>
        <p:spPr>
          <a:xfrm>
            <a:off x="0" y="897457"/>
            <a:ext cx="12192000" cy="9765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C115197B-159E-DE47-8B7E-D52EF984BF87}"/>
              </a:ext>
            </a:extLst>
          </p:cNvPr>
          <p:cNvSpPr/>
          <p:nvPr/>
        </p:nvSpPr>
        <p:spPr>
          <a:xfrm>
            <a:off x="0" y="6171464"/>
            <a:ext cx="12192000" cy="97652"/>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1D5F4890-75C3-438B-A1FD-3170C6E95958}"/>
              </a:ext>
            </a:extLst>
          </p:cNvPr>
          <p:cNvSpPr txBox="1"/>
          <p:nvPr/>
        </p:nvSpPr>
        <p:spPr>
          <a:xfrm>
            <a:off x="352068" y="172399"/>
            <a:ext cx="7031590" cy="584775"/>
          </a:xfrm>
          <a:prstGeom prst="rect">
            <a:avLst/>
          </a:prstGeom>
          <a:noFill/>
        </p:spPr>
        <p:txBody>
          <a:bodyPr wrap="square" rtlCol="0">
            <a:spAutoFit/>
          </a:bodyPr>
          <a:lstStyle/>
          <a:p>
            <a:r>
              <a:rPr lang="en-US" sz="3200" b="1" dirty="0"/>
              <a:t>Difficulties and Additional Questions</a:t>
            </a:r>
          </a:p>
        </p:txBody>
      </p:sp>
      <p:sp>
        <p:nvSpPr>
          <p:cNvPr id="3" name="TextBox 2">
            <a:extLst>
              <a:ext uri="{FF2B5EF4-FFF2-40B4-BE49-F238E27FC236}">
                <a16:creationId xmlns:a16="http://schemas.microsoft.com/office/drawing/2014/main" id="{CBFEEEFA-F9E5-40FB-BC79-42FDE8296259}"/>
              </a:ext>
            </a:extLst>
          </p:cNvPr>
          <p:cNvSpPr txBox="1"/>
          <p:nvPr/>
        </p:nvSpPr>
        <p:spPr>
          <a:xfrm>
            <a:off x="352068" y="1388198"/>
            <a:ext cx="11456895" cy="5252720"/>
          </a:xfrm>
          <a:prstGeom prst="rect">
            <a:avLst/>
          </a:prstGeom>
          <a:noFill/>
        </p:spPr>
        <p:txBody>
          <a:bodyPr wrap="square" rtlCol="0">
            <a:spAutoFit/>
          </a:bodyPr>
          <a:lstStyle/>
          <a:p>
            <a:pPr marL="283464" indent="-285750">
              <a:lnSpc>
                <a:spcPct val="90000"/>
              </a:lnSpc>
              <a:spcBef>
                <a:spcPts val="1000"/>
              </a:spcBef>
              <a:buFont typeface="Arial" panose="020B0604020202020204" pitchFamily="34" charset="0"/>
              <a:buChar char="•"/>
            </a:pPr>
            <a:r>
              <a:rPr lang="en-US" sz="2000" dirty="0"/>
              <a:t>Weather data for actual tornadoes were not available, so we did not have accurate data to predict future tornadoes.</a:t>
            </a:r>
          </a:p>
          <a:p>
            <a:pPr marL="740664" lvl="1" indent="-285750">
              <a:lnSpc>
                <a:spcPct val="90000"/>
              </a:lnSpc>
              <a:spcBef>
                <a:spcPts val="1000"/>
              </a:spcBef>
              <a:buFont typeface="Arial" panose="020B0604020202020204" pitchFamily="34" charset="0"/>
              <a:buChar char="•"/>
            </a:pPr>
            <a:r>
              <a:rPr lang="en-US" sz="2000" dirty="0"/>
              <a:t>With more time and access to weather data on tornadoes (and not just where they occur), we would expect to find a predictive formula on how strong a tornado would be.</a:t>
            </a:r>
          </a:p>
          <a:p>
            <a:pPr marL="283464" indent="-342900">
              <a:lnSpc>
                <a:spcPct val="90000"/>
              </a:lnSpc>
              <a:spcBef>
                <a:spcPts val="1000"/>
              </a:spcBef>
              <a:buFont typeface="Arial" panose="020B0604020202020204" pitchFamily="34" charset="0"/>
              <a:buChar char="•"/>
            </a:pPr>
            <a:r>
              <a:rPr lang="en-US" sz="2000" dirty="0"/>
              <a:t>Historical Twitter data is not free</a:t>
            </a:r>
          </a:p>
          <a:p>
            <a:pPr marL="283464" indent="-342900">
              <a:lnSpc>
                <a:spcPct val="90000"/>
              </a:lnSpc>
              <a:spcBef>
                <a:spcPts val="1000"/>
              </a:spcBef>
              <a:buFont typeface="Arial" panose="020B0604020202020204" pitchFamily="34" charset="0"/>
              <a:buChar char="•"/>
            </a:pPr>
            <a:r>
              <a:rPr lang="en-US" sz="2000" dirty="0"/>
              <a:t>There were challenges encountered when applying the parameter language to return tweets in English. Tweets returned on the keyword tornado came in different languages.</a:t>
            </a:r>
          </a:p>
          <a:p>
            <a:pPr marL="283464" indent="-342900">
              <a:lnSpc>
                <a:spcPct val="90000"/>
              </a:lnSpc>
              <a:spcBef>
                <a:spcPts val="1000"/>
              </a:spcBef>
              <a:buFont typeface="Arial" panose="020B0604020202020204" pitchFamily="34" charset="0"/>
              <a:buChar char="•"/>
            </a:pPr>
            <a:r>
              <a:rPr lang="en-US" sz="2000" dirty="0"/>
              <a:t>There are many projects available on GitHub on how to use twitters full archive or enterprise tier API.</a:t>
            </a:r>
          </a:p>
          <a:p>
            <a:pPr marL="285750" indent="-285750">
              <a:lnSpc>
                <a:spcPct val="90000"/>
              </a:lnSpc>
              <a:spcBef>
                <a:spcPts val="1000"/>
              </a:spcBef>
              <a:buFont typeface="Arial" panose="020B0604020202020204" pitchFamily="34" charset="0"/>
              <a:buChar char="•"/>
            </a:pPr>
            <a:r>
              <a:rPr lang="en-US" sz="2000" dirty="0"/>
              <a:t>Tornado Data went back to 1950, but other data we used only went back a few years.</a:t>
            </a:r>
          </a:p>
          <a:p>
            <a:pPr marL="742950" lvl="1" indent="-285750">
              <a:lnSpc>
                <a:spcPct val="90000"/>
              </a:lnSpc>
              <a:spcBef>
                <a:spcPts val="1000"/>
              </a:spcBef>
              <a:buFont typeface="Arial" panose="020B0604020202020204" pitchFamily="34" charset="0"/>
              <a:buChar char="•"/>
            </a:pPr>
            <a:r>
              <a:rPr lang="en-US" sz="2000" dirty="0"/>
              <a:t>Historical Weather Data – 2009</a:t>
            </a:r>
          </a:p>
          <a:p>
            <a:pPr marL="742950" lvl="1" indent="-285750">
              <a:lnSpc>
                <a:spcPct val="90000"/>
              </a:lnSpc>
              <a:spcBef>
                <a:spcPts val="1000"/>
              </a:spcBef>
              <a:buFont typeface="Arial" panose="020B0604020202020204" pitchFamily="34" charset="0"/>
              <a:buChar char="•"/>
            </a:pPr>
            <a:r>
              <a:rPr lang="en-US" sz="2000" dirty="0"/>
              <a:t>Census Data – 2014</a:t>
            </a:r>
          </a:p>
          <a:p>
            <a:pPr marL="742950" lvl="1" indent="-285750">
              <a:lnSpc>
                <a:spcPct val="90000"/>
              </a:lnSpc>
              <a:spcBef>
                <a:spcPts val="1000"/>
              </a:spcBef>
              <a:buFont typeface="Arial" panose="020B0604020202020204" pitchFamily="34" charset="0"/>
              <a:buChar char="•"/>
            </a:pPr>
            <a:r>
              <a:rPr lang="en-US" sz="2000" dirty="0"/>
              <a:t>Twitter Data – more data/popular each year (2006)</a:t>
            </a:r>
          </a:p>
          <a:p>
            <a:pPr marL="283464">
              <a:lnSpc>
                <a:spcPct val="90000"/>
              </a:lnSpc>
              <a:spcBef>
                <a:spcPts val="1000"/>
              </a:spcBef>
            </a:pPr>
            <a:endParaRPr lang="en-US" sz="2000" dirty="0"/>
          </a:p>
          <a:p>
            <a:pPr marL="283464">
              <a:lnSpc>
                <a:spcPct val="90000"/>
              </a:lnSpc>
              <a:spcBef>
                <a:spcPts val="1000"/>
              </a:spcBef>
            </a:pPr>
            <a:endParaRPr lang="en-US" sz="2000" dirty="0"/>
          </a:p>
        </p:txBody>
      </p:sp>
    </p:spTree>
    <p:extLst>
      <p:ext uri="{BB962C8B-B14F-4D97-AF65-F5344CB8AC3E}">
        <p14:creationId xmlns:p14="http://schemas.microsoft.com/office/powerpoint/2010/main" val="31558801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2CAC54A-57A9-1143-A74D-B4E8B351DAA3}"/>
              </a:ext>
            </a:extLst>
          </p:cNvPr>
          <p:cNvSpPr/>
          <p:nvPr/>
        </p:nvSpPr>
        <p:spPr>
          <a:xfrm>
            <a:off x="0" y="897457"/>
            <a:ext cx="12192000" cy="9765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C115197B-159E-DE47-8B7E-D52EF984BF87}"/>
              </a:ext>
            </a:extLst>
          </p:cNvPr>
          <p:cNvSpPr/>
          <p:nvPr/>
        </p:nvSpPr>
        <p:spPr>
          <a:xfrm>
            <a:off x="0" y="6171464"/>
            <a:ext cx="12192000" cy="97652"/>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CBFEEEFA-F9E5-40FB-BC79-42FDE8296259}"/>
              </a:ext>
            </a:extLst>
          </p:cNvPr>
          <p:cNvSpPr txBox="1"/>
          <p:nvPr/>
        </p:nvSpPr>
        <p:spPr>
          <a:xfrm>
            <a:off x="190703" y="2303114"/>
            <a:ext cx="11456895" cy="2139047"/>
          </a:xfrm>
          <a:prstGeom prst="rect">
            <a:avLst/>
          </a:prstGeom>
          <a:noFill/>
        </p:spPr>
        <p:txBody>
          <a:bodyPr wrap="square" rtlCol="0">
            <a:spAutoFit/>
          </a:bodyPr>
          <a:lstStyle/>
          <a:p>
            <a:pPr algn="ctr"/>
            <a:r>
              <a:rPr lang="en-US" sz="11500" b="1" dirty="0"/>
              <a:t>Questions?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97955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2CAC54A-57A9-1143-A74D-B4E8B351DAA3}"/>
              </a:ext>
            </a:extLst>
          </p:cNvPr>
          <p:cNvSpPr/>
          <p:nvPr/>
        </p:nvSpPr>
        <p:spPr>
          <a:xfrm>
            <a:off x="0" y="897457"/>
            <a:ext cx="12192000" cy="9765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C115197B-159E-DE47-8B7E-D52EF984BF87}"/>
              </a:ext>
            </a:extLst>
          </p:cNvPr>
          <p:cNvSpPr/>
          <p:nvPr/>
        </p:nvSpPr>
        <p:spPr>
          <a:xfrm>
            <a:off x="0" y="6171464"/>
            <a:ext cx="12192000" cy="97652"/>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1D5F4890-75C3-438B-A1FD-3170C6E95958}"/>
              </a:ext>
            </a:extLst>
          </p:cNvPr>
          <p:cNvSpPr txBox="1"/>
          <p:nvPr/>
        </p:nvSpPr>
        <p:spPr>
          <a:xfrm>
            <a:off x="352068" y="172399"/>
            <a:ext cx="2806768" cy="584775"/>
          </a:xfrm>
          <a:prstGeom prst="rect">
            <a:avLst/>
          </a:prstGeom>
          <a:noFill/>
        </p:spPr>
        <p:txBody>
          <a:bodyPr wrap="square" rtlCol="0">
            <a:spAutoFit/>
          </a:bodyPr>
          <a:lstStyle/>
          <a:p>
            <a:r>
              <a:rPr lang="en-US" sz="3200" b="1" dirty="0"/>
              <a:t>Summary</a:t>
            </a:r>
          </a:p>
        </p:txBody>
      </p:sp>
      <p:sp>
        <p:nvSpPr>
          <p:cNvPr id="3" name="TextBox 2">
            <a:extLst>
              <a:ext uri="{FF2B5EF4-FFF2-40B4-BE49-F238E27FC236}">
                <a16:creationId xmlns:a16="http://schemas.microsoft.com/office/drawing/2014/main" id="{BFD160E4-F6C9-4069-9124-7D9239A087D6}"/>
              </a:ext>
            </a:extLst>
          </p:cNvPr>
          <p:cNvSpPr txBox="1"/>
          <p:nvPr/>
        </p:nvSpPr>
        <p:spPr>
          <a:xfrm>
            <a:off x="410747" y="1271358"/>
            <a:ext cx="10694079" cy="4016484"/>
          </a:xfrm>
          <a:prstGeom prst="rect">
            <a:avLst/>
          </a:prstGeom>
          <a:noFill/>
        </p:spPr>
        <p:txBody>
          <a:bodyPr wrap="square" rtlCol="0">
            <a:spAutoFit/>
          </a:bodyPr>
          <a:lstStyle/>
          <a:p>
            <a:pPr marL="285750" indent="-285750">
              <a:lnSpc>
                <a:spcPct val="90000"/>
              </a:lnSpc>
              <a:spcBef>
                <a:spcPts val="1000"/>
              </a:spcBef>
              <a:buFont typeface="Arial" panose="020B0604020202020204" pitchFamily="34" charset="0"/>
              <a:buChar char="•"/>
            </a:pPr>
            <a:r>
              <a:rPr lang="en-US" sz="2000" dirty="0"/>
              <a:t>Explore the effects of tornadoes across the countries using Census data.</a:t>
            </a:r>
          </a:p>
          <a:p>
            <a:pPr marL="742950" lvl="1" indent="-285750">
              <a:lnSpc>
                <a:spcPct val="90000"/>
              </a:lnSpc>
              <a:spcBef>
                <a:spcPts val="1000"/>
              </a:spcBef>
              <a:buFont typeface="Arial" panose="020B0604020202020204" pitchFamily="34" charset="0"/>
              <a:buChar char="•"/>
            </a:pPr>
            <a:r>
              <a:rPr lang="en-US" sz="2000" dirty="0"/>
              <a:t>See where tornadoes most commonly occur</a:t>
            </a:r>
          </a:p>
          <a:p>
            <a:pPr marL="742950" lvl="1" indent="-285750">
              <a:lnSpc>
                <a:spcPct val="90000"/>
              </a:lnSpc>
              <a:spcBef>
                <a:spcPts val="1000"/>
              </a:spcBef>
              <a:buFont typeface="Arial" panose="020B0604020202020204" pitchFamily="34" charset="0"/>
              <a:buChar char="•"/>
            </a:pPr>
            <a:r>
              <a:rPr lang="en-US" sz="2000" dirty="0"/>
              <a:t>Does this have an effect on prices of homes in these areas?</a:t>
            </a:r>
          </a:p>
          <a:p>
            <a:pPr marL="742950" lvl="1" indent="-285750">
              <a:lnSpc>
                <a:spcPct val="90000"/>
              </a:lnSpc>
              <a:spcBef>
                <a:spcPts val="1000"/>
              </a:spcBef>
              <a:buFont typeface="Arial" panose="020B0604020202020204" pitchFamily="34" charset="0"/>
              <a:buChar char="•"/>
            </a:pPr>
            <a:r>
              <a:rPr lang="en-US" sz="2000" dirty="0"/>
              <a:t>Does this have an effect on where people decide to live?</a:t>
            </a:r>
          </a:p>
          <a:p>
            <a:pPr marL="285750" indent="-285750">
              <a:lnSpc>
                <a:spcPct val="90000"/>
              </a:lnSpc>
              <a:spcBef>
                <a:spcPts val="1000"/>
              </a:spcBef>
              <a:buFont typeface="Arial" panose="020B0604020202020204" pitchFamily="34" charset="0"/>
              <a:buChar char="•"/>
            </a:pPr>
            <a:r>
              <a:rPr lang="en-US" sz="2000" dirty="0"/>
              <a:t>Find relationships between weather data and how strong the storm was.</a:t>
            </a:r>
          </a:p>
          <a:p>
            <a:pPr marL="742950" lvl="1" indent="-285750">
              <a:lnSpc>
                <a:spcPct val="90000"/>
              </a:lnSpc>
              <a:spcBef>
                <a:spcPts val="1000"/>
              </a:spcBef>
              <a:buFont typeface="Arial" panose="020B0604020202020204" pitchFamily="34" charset="0"/>
              <a:buChar char="•"/>
            </a:pPr>
            <a:r>
              <a:rPr lang="en-US" sz="2000" dirty="0"/>
              <a:t>Can the weather in a city that gets hit by a tornado predict how strong the tornado was?</a:t>
            </a:r>
          </a:p>
          <a:p>
            <a:pPr marL="742950" lvl="1" indent="-285750">
              <a:lnSpc>
                <a:spcPct val="90000"/>
              </a:lnSpc>
              <a:spcBef>
                <a:spcPts val="1000"/>
              </a:spcBef>
              <a:buFont typeface="Arial" panose="020B0604020202020204" pitchFamily="34" charset="0"/>
              <a:buChar char="•"/>
            </a:pPr>
            <a:r>
              <a:rPr lang="en-US" sz="2000" dirty="0"/>
              <a:t>Is there any relationship between tornado damage to how strong the storm was?</a:t>
            </a:r>
          </a:p>
          <a:p>
            <a:pPr marL="285750" indent="-285750">
              <a:lnSpc>
                <a:spcPct val="90000"/>
              </a:lnSpc>
              <a:spcBef>
                <a:spcPts val="1000"/>
              </a:spcBef>
              <a:buFont typeface="Arial" panose="020B0604020202020204" pitchFamily="34" charset="0"/>
              <a:buChar char="•"/>
            </a:pPr>
            <a:r>
              <a:rPr lang="en-US" sz="2000" dirty="0"/>
              <a:t>Use Twitter data to see how much coverage a tornado gets.</a:t>
            </a:r>
          </a:p>
          <a:p>
            <a:pPr marL="742950" lvl="1" indent="-285750">
              <a:lnSpc>
                <a:spcPct val="90000"/>
              </a:lnSpc>
              <a:spcBef>
                <a:spcPts val="1000"/>
              </a:spcBef>
              <a:buFont typeface="Arial" panose="020B0604020202020204" pitchFamily="34" charset="0"/>
              <a:buChar char="•"/>
            </a:pPr>
            <a:r>
              <a:rPr lang="en-US" sz="2000" dirty="0"/>
              <a:t>Do some tornadoes get more coverage than others? </a:t>
            </a:r>
          </a:p>
          <a:p>
            <a:pPr marL="285750" indent="-285750">
              <a:lnSpc>
                <a:spcPct val="90000"/>
              </a:lnSpc>
              <a:spcBef>
                <a:spcPts val="1000"/>
              </a:spcBef>
              <a:buFont typeface="Arial" panose="020B0604020202020204" pitchFamily="34" charset="0"/>
              <a:buChar char="•"/>
            </a:pPr>
            <a:endParaRPr lang="en-US" sz="2000" dirty="0"/>
          </a:p>
        </p:txBody>
      </p:sp>
    </p:spTree>
    <p:extLst>
      <p:ext uri="{BB962C8B-B14F-4D97-AF65-F5344CB8AC3E}">
        <p14:creationId xmlns:p14="http://schemas.microsoft.com/office/powerpoint/2010/main" val="3146639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2CAC54A-57A9-1143-A74D-B4E8B351DAA3}"/>
              </a:ext>
            </a:extLst>
          </p:cNvPr>
          <p:cNvSpPr/>
          <p:nvPr/>
        </p:nvSpPr>
        <p:spPr>
          <a:xfrm>
            <a:off x="0" y="897457"/>
            <a:ext cx="12192000" cy="9765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C115197B-159E-DE47-8B7E-D52EF984BF87}"/>
              </a:ext>
            </a:extLst>
          </p:cNvPr>
          <p:cNvSpPr/>
          <p:nvPr/>
        </p:nvSpPr>
        <p:spPr>
          <a:xfrm>
            <a:off x="0" y="6171464"/>
            <a:ext cx="12192000" cy="97652"/>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1D5F4890-75C3-438B-A1FD-3170C6E95958}"/>
              </a:ext>
            </a:extLst>
          </p:cNvPr>
          <p:cNvSpPr txBox="1"/>
          <p:nvPr/>
        </p:nvSpPr>
        <p:spPr>
          <a:xfrm>
            <a:off x="352068" y="172399"/>
            <a:ext cx="4107466" cy="584775"/>
          </a:xfrm>
          <a:prstGeom prst="rect">
            <a:avLst/>
          </a:prstGeom>
          <a:noFill/>
        </p:spPr>
        <p:txBody>
          <a:bodyPr wrap="square" rtlCol="0">
            <a:spAutoFit/>
          </a:bodyPr>
          <a:lstStyle/>
          <a:p>
            <a:r>
              <a:rPr lang="en-US" sz="3200" b="1" dirty="0"/>
              <a:t>Questions and Data</a:t>
            </a:r>
          </a:p>
        </p:txBody>
      </p:sp>
      <p:sp>
        <p:nvSpPr>
          <p:cNvPr id="3" name="TextBox 2">
            <a:extLst>
              <a:ext uri="{FF2B5EF4-FFF2-40B4-BE49-F238E27FC236}">
                <a16:creationId xmlns:a16="http://schemas.microsoft.com/office/drawing/2014/main" id="{532314D8-60AB-42D7-BF1C-4509F223A56A}"/>
              </a:ext>
            </a:extLst>
          </p:cNvPr>
          <p:cNvSpPr txBox="1"/>
          <p:nvPr/>
        </p:nvSpPr>
        <p:spPr>
          <a:xfrm>
            <a:off x="550624" y="1266803"/>
            <a:ext cx="10870114" cy="4678204"/>
          </a:xfrm>
          <a:prstGeom prst="rect">
            <a:avLst/>
          </a:prstGeom>
          <a:noFill/>
        </p:spPr>
        <p:txBody>
          <a:bodyPr wrap="square" rtlCol="0">
            <a:spAutoFit/>
          </a:bodyPr>
          <a:lstStyle/>
          <a:p>
            <a:pPr marL="285750" indent="-285750">
              <a:buFont typeface="Arial" panose="020B0604020202020204" pitchFamily="34" charset="0"/>
              <a:buChar char="•"/>
            </a:pPr>
            <a:r>
              <a:rPr lang="en-US" sz="2000" dirty="0"/>
              <a:t>Tornado Data from 1950 to 2015</a:t>
            </a:r>
          </a:p>
          <a:p>
            <a:pPr marL="285750" indent="-285750">
              <a:buFont typeface="Arial" panose="020B0604020202020204" pitchFamily="34" charset="0"/>
              <a:buChar char="•"/>
            </a:pPr>
            <a:r>
              <a:rPr lang="en-US" sz="2000" dirty="0"/>
              <a:t>Is there a relationship between where tornadoes occur and real estate prices?</a:t>
            </a:r>
          </a:p>
          <a:p>
            <a:pPr marL="742950" lvl="1" indent="-285750">
              <a:buFont typeface="Arial" panose="020B0604020202020204" pitchFamily="34" charset="0"/>
              <a:buChar char="•"/>
            </a:pPr>
            <a:r>
              <a:rPr lang="en-US" sz="2000" dirty="0"/>
              <a:t>Census Data</a:t>
            </a:r>
          </a:p>
          <a:p>
            <a:pPr marL="285750" indent="-285750">
              <a:buFont typeface="Arial" panose="020B0604020202020204" pitchFamily="34" charset="0"/>
              <a:buChar char="•"/>
            </a:pPr>
            <a:r>
              <a:rPr lang="en-US" sz="2000" dirty="0"/>
              <a:t>Where do tornadoes most commonly occur?</a:t>
            </a:r>
          </a:p>
          <a:p>
            <a:pPr marL="742950" lvl="1" indent="-285750">
              <a:buFont typeface="Arial" panose="020B0604020202020204" pitchFamily="34" charset="0"/>
              <a:buChar char="•"/>
            </a:pPr>
            <a:r>
              <a:rPr lang="en-US" sz="2000" dirty="0"/>
              <a:t>Google Maps API</a:t>
            </a:r>
          </a:p>
          <a:p>
            <a:pPr marL="285750" indent="-285750">
              <a:buFont typeface="Arial" panose="020B0604020202020204" pitchFamily="34" charset="0"/>
              <a:buChar char="•"/>
            </a:pPr>
            <a:r>
              <a:rPr lang="en-US" sz="2000" dirty="0"/>
              <a:t>Is there a way to predict how strong a tornado will be based off of expected weather conditions in the affected areas?</a:t>
            </a:r>
          </a:p>
          <a:p>
            <a:pPr marL="742950" lvl="1" indent="-285750">
              <a:buFont typeface="Arial" panose="020B0604020202020204" pitchFamily="34" charset="0"/>
              <a:buChar char="•"/>
            </a:pPr>
            <a:r>
              <a:rPr lang="en-US" sz="2000" dirty="0"/>
              <a:t>World Weather Online API</a:t>
            </a:r>
          </a:p>
          <a:p>
            <a:pPr marL="285750" indent="-285750">
              <a:buFont typeface="Arial" panose="020B0604020202020204" pitchFamily="34" charset="0"/>
              <a:buChar char="•"/>
            </a:pPr>
            <a:r>
              <a:rPr lang="en-US" sz="2000" dirty="0"/>
              <a:t>Do the effects of a tornado (i.e. number of injuries) have any relationship to how strong the tornado was?</a:t>
            </a:r>
          </a:p>
          <a:p>
            <a:pPr marL="742950" lvl="1" indent="-285750">
              <a:buFont typeface="Arial" panose="020B0604020202020204" pitchFamily="34" charset="0"/>
              <a:buChar char="•"/>
            </a:pPr>
            <a:r>
              <a:rPr lang="en-US" sz="2000" dirty="0"/>
              <a:t>Tornado Data</a:t>
            </a:r>
          </a:p>
          <a:p>
            <a:pPr marL="285750" indent="-285750">
              <a:buFont typeface="Arial" panose="020B0604020202020204" pitchFamily="34" charset="0"/>
              <a:buChar char="•"/>
            </a:pPr>
            <a:r>
              <a:rPr lang="en-US" sz="2000" dirty="0"/>
              <a:t>Do all tornadoes get the same new coverage? Does it matter where the tornado is supposed to hit or the magnitude of the tornado?</a:t>
            </a:r>
          </a:p>
          <a:p>
            <a:pPr marL="742950" lvl="1" indent="-285750">
              <a:buFont typeface="Arial" panose="020B0604020202020204" pitchFamily="34" charset="0"/>
              <a:buChar char="•"/>
            </a:pPr>
            <a:r>
              <a:rPr lang="en-US" sz="2000" dirty="0"/>
              <a:t>Twitter API</a:t>
            </a:r>
          </a:p>
          <a:p>
            <a:pPr marL="1657350" lvl="3" indent="-285750">
              <a:buFont typeface="Arial" panose="020B0604020202020204" pitchFamily="34" charset="0"/>
              <a:buChar char="•"/>
            </a:pPr>
            <a:endParaRPr lang="en-US" sz="2000" dirty="0"/>
          </a:p>
        </p:txBody>
      </p:sp>
    </p:spTree>
    <p:extLst>
      <p:ext uri="{BB962C8B-B14F-4D97-AF65-F5344CB8AC3E}">
        <p14:creationId xmlns:p14="http://schemas.microsoft.com/office/powerpoint/2010/main" val="804265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2B0FFF2-005F-B548-A795-17F7ADEC9F87}"/>
              </a:ext>
            </a:extLst>
          </p:cNvPr>
          <p:cNvSpPr/>
          <p:nvPr/>
        </p:nvSpPr>
        <p:spPr>
          <a:xfrm>
            <a:off x="0" y="745726"/>
            <a:ext cx="2982898" cy="261499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solidFill>
                <a:schemeClr val="tx1"/>
              </a:solidFill>
              <a:latin typeface="Times" pitchFamily="2" charset="0"/>
            </a:endParaRPr>
          </a:p>
        </p:txBody>
      </p:sp>
      <p:sp>
        <p:nvSpPr>
          <p:cNvPr id="16" name="Rectangle 15">
            <a:extLst>
              <a:ext uri="{FF2B5EF4-FFF2-40B4-BE49-F238E27FC236}">
                <a16:creationId xmlns:a16="http://schemas.microsoft.com/office/drawing/2014/main" id="{4DB11B3C-D8F7-D44B-B619-2CC007BA3D08}"/>
              </a:ext>
            </a:extLst>
          </p:cNvPr>
          <p:cNvSpPr/>
          <p:nvPr/>
        </p:nvSpPr>
        <p:spPr>
          <a:xfrm>
            <a:off x="0" y="3377697"/>
            <a:ext cx="2982898" cy="2785124"/>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latin typeface="Times" pitchFamily="2" charset="0"/>
            </a:endParaRPr>
          </a:p>
        </p:txBody>
      </p:sp>
      <p:pic>
        <p:nvPicPr>
          <p:cNvPr id="5" name="Picture 4">
            <a:extLst>
              <a:ext uri="{FF2B5EF4-FFF2-40B4-BE49-F238E27FC236}">
                <a16:creationId xmlns:a16="http://schemas.microsoft.com/office/drawing/2014/main" id="{39ABC530-19E3-5B48-9D31-7F5BE0B0E259}"/>
              </a:ext>
            </a:extLst>
          </p:cNvPr>
          <p:cNvPicPr>
            <a:picLocks noChangeAspect="1"/>
          </p:cNvPicPr>
          <p:nvPr/>
        </p:nvPicPr>
        <p:blipFill rotWithShape="1">
          <a:blip r:embed="rId2"/>
          <a:srcRect l="17934" t="1084" r="7205" b="19199"/>
          <a:stretch/>
        </p:blipFill>
        <p:spPr>
          <a:xfrm>
            <a:off x="2982898" y="758615"/>
            <a:ext cx="9209102" cy="5422392"/>
          </a:xfrm>
          <a:prstGeom prst="rect">
            <a:avLst/>
          </a:prstGeom>
          <a:ln>
            <a:solidFill>
              <a:schemeClr val="tx1"/>
            </a:solidFill>
          </a:ln>
        </p:spPr>
      </p:pic>
      <p:sp>
        <p:nvSpPr>
          <p:cNvPr id="15" name="TextBox 14">
            <a:extLst>
              <a:ext uri="{FF2B5EF4-FFF2-40B4-BE49-F238E27FC236}">
                <a16:creationId xmlns:a16="http://schemas.microsoft.com/office/drawing/2014/main" id="{EF902785-8024-EB4F-AC2B-7EE9E45839A6}"/>
              </a:ext>
            </a:extLst>
          </p:cNvPr>
          <p:cNvSpPr txBox="1"/>
          <p:nvPr/>
        </p:nvSpPr>
        <p:spPr>
          <a:xfrm>
            <a:off x="0" y="774580"/>
            <a:ext cx="2982898" cy="1815882"/>
          </a:xfrm>
          <a:prstGeom prst="rect">
            <a:avLst/>
          </a:prstGeom>
          <a:noFill/>
        </p:spPr>
        <p:txBody>
          <a:bodyPr wrap="square" rtlCol="0">
            <a:spAutoFit/>
          </a:bodyPr>
          <a:lstStyle/>
          <a:p>
            <a:pPr algn="ctr"/>
            <a:r>
              <a:rPr lang="en-US" sz="1600" b="1" u="sng" dirty="0">
                <a:latin typeface="Times" pitchFamily="2" charset="0"/>
              </a:rPr>
              <a:t>Top 5 Tornado Active States (2013)</a:t>
            </a:r>
          </a:p>
          <a:p>
            <a:pPr marL="228600" indent="-228600">
              <a:buFont typeface="+mj-lt"/>
              <a:buAutoNum type="arabicPeriod"/>
            </a:pPr>
            <a:r>
              <a:rPr lang="en-US" sz="1600" dirty="0">
                <a:latin typeface="Times" pitchFamily="2" charset="0"/>
              </a:rPr>
              <a:t>Texas (84)</a:t>
            </a:r>
          </a:p>
          <a:p>
            <a:pPr marL="228600" indent="-228600">
              <a:buFont typeface="+mj-lt"/>
              <a:buAutoNum type="arabicPeriod"/>
            </a:pPr>
            <a:r>
              <a:rPr lang="en-US" sz="1600" dirty="0">
                <a:latin typeface="Times" pitchFamily="2" charset="0"/>
              </a:rPr>
              <a:t>Oklahoma (82)</a:t>
            </a:r>
          </a:p>
          <a:p>
            <a:pPr marL="228600" indent="-228600">
              <a:buFont typeface="+mj-lt"/>
              <a:buAutoNum type="arabicPeriod"/>
            </a:pPr>
            <a:r>
              <a:rPr lang="en-US" sz="1600" dirty="0">
                <a:latin typeface="Times" pitchFamily="2" charset="0"/>
              </a:rPr>
              <a:t>Kansas (55)</a:t>
            </a:r>
          </a:p>
          <a:p>
            <a:pPr marL="228600" indent="-228600">
              <a:buFont typeface="+mj-lt"/>
              <a:buAutoNum type="arabicPeriod"/>
            </a:pPr>
            <a:r>
              <a:rPr lang="en-US" sz="1600" dirty="0">
                <a:latin typeface="Times" pitchFamily="2" charset="0"/>
              </a:rPr>
              <a:t>Illinois (52)</a:t>
            </a:r>
          </a:p>
          <a:p>
            <a:pPr marL="228600" indent="-228600">
              <a:buFont typeface="+mj-lt"/>
              <a:buAutoNum type="arabicPeriod"/>
            </a:pPr>
            <a:r>
              <a:rPr lang="en-US" sz="1600" dirty="0">
                <a:latin typeface="Times" pitchFamily="2" charset="0"/>
              </a:rPr>
              <a:t>Nebraska (50) </a:t>
            </a:r>
          </a:p>
        </p:txBody>
      </p:sp>
      <p:sp>
        <p:nvSpPr>
          <p:cNvPr id="31" name="TextBox 30">
            <a:extLst>
              <a:ext uri="{FF2B5EF4-FFF2-40B4-BE49-F238E27FC236}">
                <a16:creationId xmlns:a16="http://schemas.microsoft.com/office/drawing/2014/main" id="{E47B917F-99ED-8D43-A2DE-77A94FD23BF4}"/>
              </a:ext>
            </a:extLst>
          </p:cNvPr>
          <p:cNvSpPr txBox="1"/>
          <p:nvPr/>
        </p:nvSpPr>
        <p:spPr>
          <a:xfrm>
            <a:off x="0" y="3367338"/>
            <a:ext cx="2982898" cy="1569660"/>
          </a:xfrm>
          <a:prstGeom prst="rect">
            <a:avLst/>
          </a:prstGeom>
          <a:noFill/>
        </p:spPr>
        <p:txBody>
          <a:bodyPr wrap="square" rtlCol="0">
            <a:spAutoFit/>
          </a:bodyPr>
          <a:lstStyle/>
          <a:p>
            <a:pPr algn="ctr"/>
            <a:r>
              <a:rPr lang="en-US" sz="1600" b="1" u="sng" dirty="0">
                <a:latin typeface="Times" pitchFamily="2" charset="0"/>
              </a:rPr>
              <a:t>Top 5 Property Loss(2013)</a:t>
            </a:r>
          </a:p>
          <a:p>
            <a:pPr marL="228600" indent="-228600">
              <a:buFont typeface="+mj-lt"/>
              <a:buAutoNum type="arabicPeriod"/>
            </a:pPr>
            <a:r>
              <a:rPr lang="en-US" sz="1600" dirty="0">
                <a:latin typeface="Times" pitchFamily="2" charset="0"/>
              </a:rPr>
              <a:t>Oklahoma ($2 billion)</a:t>
            </a:r>
          </a:p>
          <a:p>
            <a:pPr marL="228600" indent="-228600">
              <a:buFont typeface="+mj-lt"/>
              <a:buAutoNum type="arabicPeriod"/>
            </a:pPr>
            <a:r>
              <a:rPr lang="en-US" sz="1600" dirty="0">
                <a:latin typeface="Times" pitchFamily="2" charset="0"/>
              </a:rPr>
              <a:t>Illinois ($1.07 billion)</a:t>
            </a:r>
          </a:p>
          <a:p>
            <a:pPr marL="228600" indent="-228600">
              <a:buFont typeface="+mj-lt"/>
              <a:buAutoNum type="arabicPeriod"/>
            </a:pPr>
            <a:r>
              <a:rPr lang="en-US" sz="1600" dirty="0">
                <a:latin typeface="Times" pitchFamily="2" charset="0"/>
              </a:rPr>
              <a:t>Texas ($270 million)</a:t>
            </a:r>
          </a:p>
          <a:p>
            <a:pPr marL="228600" indent="-228600">
              <a:buFont typeface="+mj-lt"/>
              <a:buAutoNum type="arabicPeriod"/>
            </a:pPr>
            <a:r>
              <a:rPr lang="en-US" sz="1600" dirty="0">
                <a:latin typeface="Times" pitchFamily="2" charset="0"/>
              </a:rPr>
              <a:t>Georgia ($77 million)</a:t>
            </a:r>
          </a:p>
          <a:p>
            <a:pPr marL="228600" indent="-228600">
              <a:buFont typeface="+mj-lt"/>
              <a:buAutoNum type="arabicPeriod"/>
            </a:pPr>
            <a:r>
              <a:rPr lang="en-US" sz="1600" dirty="0">
                <a:latin typeface="Times" pitchFamily="2" charset="0"/>
              </a:rPr>
              <a:t>Missouri ($68 million)</a:t>
            </a:r>
          </a:p>
        </p:txBody>
      </p:sp>
      <p:sp>
        <p:nvSpPr>
          <p:cNvPr id="8" name="Rectangle 7">
            <a:extLst>
              <a:ext uri="{FF2B5EF4-FFF2-40B4-BE49-F238E27FC236}">
                <a16:creationId xmlns:a16="http://schemas.microsoft.com/office/drawing/2014/main" id="{12CAC54A-57A9-1143-A74D-B4E8B351DAA3}"/>
              </a:ext>
            </a:extLst>
          </p:cNvPr>
          <p:cNvSpPr/>
          <p:nvPr/>
        </p:nvSpPr>
        <p:spPr>
          <a:xfrm>
            <a:off x="0" y="648073"/>
            <a:ext cx="12192000" cy="9765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C115197B-159E-DE47-8B7E-D52EF984BF87}"/>
              </a:ext>
            </a:extLst>
          </p:cNvPr>
          <p:cNvSpPr/>
          <p:nvPr/>
        </p:nvSpPr>
        <p:spPr>
          <a:xfrm>
            <a:off x="0" y="6171464"/>
            <a:ext cx="12192000" cy="97652"/>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40473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97C0878-C401-5442-BFC4-E5F1CD4AB247}"/>
              </a:ext>
            </a:extLst>
          </p:cNvPr>
          <p:cNvSpPr/>
          <p:nvPr/>
        </p:nvSpPr>
        <p:spPr>
          <a:xfrm>
            <a:off x="0" y="745726"/>
            <a:ext cx="2982898" cy="261499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solidFill>
                <a:schemeClr val="tx1"/>
              </a:solidFill>
              <a:latin typeface="Times" pitchFamily="2" charset="0"/>
            </a:endParaRPr>
          </a:p>
        </p:txBody>
      </p:sp>
      <p:sp>
        <p:nvSpPr>
          <p:cNvPr id="14" name="Rectangle 13">
            <a:extLst>
              <a:ext uri="{FF2B5EF4-FFF2-40B4-BE49-F238E27FC236}">
                <a16:creationId xmlns:a16="http://schemas.microsoft.com/office/drawing/2014/main" id="{95A260EC-7D56-5949-9F97-AE98ACD2751B}"/>
              </a:ext>
            </a:extLst>
          </p:cNvPr>
          <p:cNvSpPr/>
          <p:nvPr/>
        </p:nvSpPr>
        <p:spPr>
          <a:xfrm>
            <a:off x="0" y="3377697"/>
            <a:ext cx="2982898" cy="2785124"/>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latin typeface="Times" pitchFamily="2" charset="0"/>
            </a:endParaRPr>
          </a:p>
        </p:txBody>
      </p:sp>
      <p:pic>
        <p:nvPicPr>
          <p:cNvPr id="5" name="Picture 4">
            <a:extLst>
              <a:ext uri="{FF2B5EF4-FFF2-40B4-BE49-F238E27FC236}">
                <a16:creationId xmlns:a16="http://schemas.microsoft.com/office/drawing/2014/main" id="{4291575B-1303-214E-91EA-1A69FD6AD08A}"/>
              </a:ext>
            </a:extLst>
          </p:cNvPr>
          <p:cNvPicPr>
            <a:picLocks noChangeAspect="1"/>
          </p:cNvPicPr>
          <p:nvPr/>
        </p:nvPicPr>
        <p:blipFill rotWithShape="1">
          <a:blip r:embed="rId2"/>
          <a:srcRect l="29638" t="4804" r="1788" b="15478"/>
          <a:stretch/>
        </p:blipFill>
        <p:spPr>
          <a:xfrm>
            <a:off x="2982898" y="747398"/>
            <a:ext cx="9209102" cy="5422392"/>
          </a:xfrm>
          <a:prstGeom prst="rect">
            <a:avLst/>
          </a:prstGeom>
          <a:ln>
            <a:solidFill>
              <a:schemeClr val="tx1"/>
            </a:solidFill>
          </a:ln>
        </p:spPr>
      </p:pic>
      <p:sp>
        <p:nvSpPr>
          <p:cNvPr id="18" name="TextBox 17">
            <a:extLst>
              <a:ext uri="{FF2B5EF4-FFF2-40B4-BE49-F238E27FC236}">
                <a16:creationId xmlns:a16="http://schemas.microsoft.com/office/drawing/2014/main" id="{76EF5509-37A5-DF49-853B-35E71D57ED0D}"/>
              </a:ext>
            </a:extLst>
          </p:cNvPr>
          <p:cNvSpPr txBox="1"/>
          <p:nvPr/>
        </p:nvSpPr>
        <p:spPr>
          <a:xfrm>
            <a:off x="0" y="774580"/>
            <a:ext cx="2982898" cy="1815882"/>
          </a:xfrm>
          <a:prstGeom prst="rect">
            <a:avLst/>
          </a:prstGeom>
          <a:noFill/>
        </p:spPr>
        <p:txBody>
          <a:bodyPr wrap="square" rtlCol="0">
            <a:spAutoFit/>
          </a:bodyPr>
          <a:lstStyle/>
          <a:p>
            <a:pPr algn="ctr"/>
            <a:r>
              <a:rPr lang="en-US" sz="1600" b="1" u="sng" dirty="0">
                <a:latin typeface="Times" pitchFamily="2" charset="0"/>
              </a:rPr>
              <a:t>Top 5 Tornado Active States (2014)</a:t>
            </a:r>
          </a:p>
          <a:p>
            <a:pPr marL="228600" indent="-228600">
              <a:buFont typeface="+mj-lt"/>
              <a:buAutoNum type="arabicPeriod"/>
            </a:pPr>
            <a:r>
              <a:rPr lang="en-US" sz="1600" dirty="0">
                <a:latin typeface="Times" pitchFamily="2" charset="0"/>
              </a:rPr>
              <a:t>Nebraska (62)</a:t>
            </a:r>
          </a:p>
          <a:p>
            <a:pPr marL="228600" indent="-228600">
              <a:buFont typeface="+mj-lt"/>
              <a:buAutoNum type="arabicPeriod"/>
            </a:pPr>
            <a:r>
              <a:rPr lang="en-US" sz="1600" dirty="0">
                <a:latin typeface="Times" pitchFamily="2" charset="0"/>
              </a:rPr>
              <a:t>Iowa (55)</a:t>
            </a:r>
          </a:p>
          <a:p>
            <a:pPr marL="228600" indent="-228600">
              <a:buFont typeface="+mj-lt"/>
              <a:buAutoNum type="arabicPeriod"/>
            </a:pPr>
            <a:r>
              <a:rPr lang="en-US" sz="1600" dirty="0">
                <a:latin typeface="Times" pitchFamily="2" charset="0"/>
              </a:rPr>
              <a:t>Alabama (52)</a:t>
            </a:r>
          </a:p>
          <a:p>
            <a:pPr marL="228600" indent="-228600">
              <a:buFont typeface="+mj-lt"/>
              <a:buAutoNum type="arabicPeriod"/>
            </a:pPr>
            <a:r>
              <a:rPr lang="en-US" sz="1600" dirty="0">
                <a:latin typeface="Times" pitchFamily="2" charset="0"/>
              </a:rPr>
              <a:t>Colorado (49)</a:t>
            </a:r>
          </a:p>
          <a:p>
            <a:pPr marL="228600" indent="-228600">
              <a:buFont typeface="+mj-lt"/>
              <a:buAutoNum type="arabicPeriod"/>
            </a:pPr>
            <a:r>
              <a:rPr lang="en-US" sz="1600" dirty="0">
                <a:latin typeface="Times" pitchFamily="2" charset="0"/>
              </a:rPr>
              <a:t>Illinois (48)</a:t>
            </a:r>
          </a:p>
        </p:txBody>
      </p:sp>
      <p:sp>
        <p:nvSpPr>
          <p:cNvPr id="22" name="TextBox 21">
            <a:extLst>
              <a:ext uri="{FF2B5EF4-FFF2-40B4-BE49-F238E27FC236}">
                <a16:creationId xmlns:a16="http://schemas.microsoft.com/office/drawing/2014/main" id="{10D249D1-9889-5149-896B-23EEB66EFA58}"/>
              </a:ext>
            </a:extLst>
          </p:cNvPr>
          <p:cNvSpPr txBox="1"/>
          <p:nvPr/>
        </p:nvSpPr>
        <p:spPr>
          <a:xfrm>
            <a:off x="0" y="3379219"/>
            <a:ext cx="2982898" cy="1815882"/>
          </a:xfrm>
          <a:prstGeom prst="rect">
            <a:avLst/>
          </a:prstGeom>
          <a:noFill/>
        </p:spPr>
        <p:txBody>
          <a:bodyPr wrap="square" rtlCol="0">
            <a:spAutoFit/>
          </a:bodyPr>
          <a:lstStyle/>
          <a:p>
            <a:pPr algn="ctr"/>
            <a:r>
              <a:rPr lang="en-US" sz="1600" b="1" u="sng" dirty="0">
                <a:latin typeface="Times" pitchFamily="2" charset="0"/>
              </a:rPr>
              <a:t>Top 5 Property Loss States (2014)</a:t>
            </a:r>
          </a:p>
          <a:p>
            <a:pPr marL="228600" indent="-228600">
              <a:buFont typeface="+mj-lt"/>
              <a:buAutoNum type="arabicPeriod"/>
            </a:pPr>
            <a:r>
              <a:rPr lang="en-US" sz="1600" dirty="0">
                <a:latin typeface="Times" pitchFamily="2" charset="0"/>
              </a:rPr>
              <a:t>Arkansas ($226 million)</a:t>
            </a:r>
          </a:p>
          <a:p>
            <a:pPr marL="228600" indent="-228600">
              <a:buFont typeface="+mj-lt"/>
              <a:buAutoNum type="arabicPeriod"/>
            </a:pPr>
            <a:r>
              <a:rPr lang="en-US" sz="1600" dirty="0">
                <a:latin typeface="Times" pitchFamily="2" charset="0"/>
              </a:rPr>
              <a:t>Mississippi ($196 million)</a:t>
            </a:r>
          </a:p>
          <a:p>
            <a:pPr marL="228600" indent="-228600">
              <a:buFont typeface="+mj-lt"/>
              <a:buAutoNum type="arabicPeriod"/>
            </a:pPr>
            <a:r>
              <a:rPr lang="en-US" sz="1600" dirty="0">
                <a:latin typeface="Times" pitchFamily="2" charset="0"/>
              </a:rPr>
              <a:t>Nebraska ($52 million)</a:t>
            </a:r>
          </a:p>
          <a:p>
            <a:pPr marL="228600" indent="-228600">
              <a:buFont typeface="+mj-lt"/>
              <a:buAutoNum type="arabicPeriod"/>
            </a:pPr>
            <a:r>
              <a:rPr lang="en-US" sz="1600" dirty="0">
                <a:latin typeface="Times" pitchFamily="2" charset="0"/>
              </a:rPr>
              <a:t>Wisconsin ($29 million)</a:t>
            </a:r>
          </a:p>
          <a:p>
            <a:pPr marL="228600" indent="-228600">
              <a:buFont typeface="+mj-lt"/>
              <a:buAutoNum type="arabicPeriod"/>
            </a:pPr>
            <a:r>
              <a:rPr lang="en-US" sz="1600" dirty="0">
                <a:latin typeface="Times" pitchFamily="2" charset="0"/>
              </a:rPr>
              <a:t>North Carolina ($22 million)</a:t>
            </a:r>
          </a:p>
        </p:txBody>
      </p:sp>
      <p:sp>
        <p:nvSpPr>
          <p:cNvPr id="8" name="Rectangle 7">
            <a:extLst>
              <a:ext uri="{FF2B5EF4-FFF2-40B4-BE49-F238E27FC236}">
                <a16:creationId xmlns:a16="http://schemas.microsoft.com/office/drawing/2014/main" id="{12CAC54A-57A9-1143-A74D-B4E8B351DAA3}"/>
              </a:ext>
            </a:extLst>
          </p:cNvPr>
          <p:cNvSpPr/>
          <p:nvPr/>
        </p:nvSpPr>
        <p:spPr>
          <a:xfrm>
            <a:off x="0" y="648073"/>
            <a:ext cx="12192000" cy="9765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DF165D2C-F99A-9A4E-8E93-CEC3BEB955CF}"/>
              </a:ext>
            </a:extLst>
          </p:cNvPr>
          <p:cNvSpPr/>
          <p:nvPr/>
        </p:nvSpPr>
        <p:spPr>
          <a:xfrm>
            <a:off x="0" y="6171464"/>
            <a:ext cx="12192000" cy="97652"/>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82226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07A0CA04-7D8B-4546-83F7-BEA3BD4A06BA}"/>
              </a:ext>
            </a:extLst>
          </p:cNvPr>
          <p:cNvPicPr>
            <a:picLocks noChangeAspect="1"/>
          </p:cNvPicPr>
          <p:nvPr/>
        </p:nvPicPr>
        <p:blipFill rotWithShape="1">
          <a:blip r:embed="rId2"/>
          <a:srcRect l="23408" t="9967" r="2194" b="3021"/>
          <a:stretch/>
        </p:blipFill>
        <p:spPr>
          <a:xfrm>
            <a:off x="2982898" y="754368"/>
            <a:ext cx="9209102" cy="5422392"/>
          </a:xfrm>
          <a:prstGeom prst="rect">
            <a:avLst/>
          </a:prstGeom>
          <a:ln>
            <a:solidFill>
              <a:schemeClr val="tx1"/>
            </a:solidFill>
          </a:ln>
        </p:spPr>
      </p:pic>
      <p:sp>
        <p:nvSpPr>
          <p:cNvPr id="19" name="Rectangle 18">
            <a:extLst>
              <a:ext uri="{FF2B5EF4-FFF2-40B4-BE49-F238E27FC236}">
                <a16:creationId xmlns:a16="http://schemas.microsoft.com/office/drawing/2014/main" id="{9C356759-7F4B-2B47-BAF4-FC102F99E962}"/>
              </a:ext>
            </a:extLst>
          </p:cNvPr>
          <p:cNvSpPr/>
          <p:nvPr/>
        </p:nvSpPr>
        <p:spPr>
          <a:xfrm>
            <a:off x="0" y="745726"/>
            <a:ext cx="2982898" cy="261499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solidFill>
                <a:schemeClr val="tx1"/>
              </a:solidFill>
              <a:latin typeface="Times" pitchFamily="2" charset="0"/>
            </a:endParaRPr>
          </a:p>
        </p:txBody>
      </p:sp>
      <p:sp>
        <p:nvSpPr>
          <p:cNvPr id="20" name="TextBox 19">
            <a:extLst>
              <a:ext uri="{FF2B5EF4-FFF2-40B4-BE49-F238E27FC236}">
                <a16:creationId xmlns:a16="http://schemas.microsoft.com/office/drawing/2014/main" id="{3D0301FF-D3EA-8943-ABD0-2AE77B50A64D}"/>
              </a:ext>
            </a:extLst>
          </p:cNvPr>
          <p:cNvSpPr txBox="1"/>
          <p:nvPr/>
        </p:nvSpPr>
        <p:spPr>
          <a:xfrm>
            <a:off x="0" y="762705"/>
            <a:ext cx="2982898" cy="1815882"/>
          </a:xfrm>
          <a:prstGeom prst="rect">
            <a:avLst/>
          </a:prstGeom>
          <a:noFill/>
        </p:spPr>
        <p:txBody>
          <a:bodyPr wrap="square" rtlCol="0">
            <a:spAutoFit/>
          </a:bodyPr>
          <a:lstStyle/>
          <a:p>
            <a:pPr algn="ctr"/>
            <a:r>
              <a:rPr lang="en-US" sz="1600" b="1" u="sng" dirty="0">
                <a:latin typeface="Times" pitchFamily="2" charset="0"/>
              </a:rPr>
              <a:t>Top 5 Tornado Active States (2015)</a:t>
            </a:r>
          </a:p>
          <a:p>
            <a:pPr marL="228600" indent="-228600">
              <a:buFont typeface="+mj-lt"/>
              <a:buAutoNum type="arabicPeriod"/>
            </a:pPr>
            <a:r>
              <a:rPr lang="en-US" sz="1600" dirty="0">
                <a:latin typeface="Times" pitchFamily="2" charset="0"/>
              </a:rPr>
              <a:t>Texas (241)</a:t>
            </a:r>
          </a:p>
          <a:p>
            <a:pPr marL="228600" indent="-228600">
              <a:buFont typeface="+mj-lt"/>
              <a:buAutoNum type="arabicPeriod"/>
            </a:pPr>
            <a:r>
              <a:rPr lang="en-US" sz="1600" dirty="0">
                <a:latin typeface="Times" pitchFamily="2" charset="0"/>
              </a:rPr>
              <a:t>Kansas (126)</a:t>
            </a:r>
          </a:p>
          <a:p>
            <a:pPr marL="228600" indent="-228600">
              <a:buFont typeface="+mj-lt"/>
              <a:buAutoNum type="arabicPeriod"/>
            </a:pPr>
            <a:r>
              <a:rPr lang="en-US" sz="1600" dirty="0">
                <a:latin typeface="Times" pitchFamily="2" charset="0"/>
              </a:rPr>
              <a:t>Oklahoma (108)</a:t>
            </a:r>
          </a:p>
          <a:p>
            <a:pPr marL="228600" indent="-228600">
              <a:buFont typeface="+mj-lt"/>
              <a:buAutoNum type="arabicPeriod"/>
            </a:pPr>
            <a:r>
              <a:rPr lang="en-US" sz="1600" dirty="0">
                <a:latin typeface="Times" pitchFamily="2" charset="0"/>
              </a:rPr>
              <a:t>Illinois (67)</a:t>
            </a:r>
          </a:p>
          <a:p>
            <a:pPr marL="228600" indent="-228600">
              <a:buFont typeface="+mj-lt"/>
              <a:buAutoNum type="arabicPeriod"/>
            </a:pPr>
            <a:r>
              <a:rPr lang="en-US" sz="1600" dirty="0">
                <a:latin typeface="Times" pitchFamily="2" charset="0"/>
              </a:rPr>
              <a:t>Iowa (59)</a:t>
            </a:r>
          </a:p>
        </p:txBody>
      </p:sp>
      <p:sp>
        <p:nvSpPr>
          <p:cNvPr id="21" name="Rectangle 20">
            <a:extLst>
              <a:ext uri="{FF2B5EF4-FFF2-40B4-BE49-F238E27FC236}">
                <a16:creationId xmlns:a16="http://schemas.microsoft.com/office/drawing/2014/main" id="{4AB4F4D7-8928-8B44-852E-FDD2ADD2A952}"/>
              </a:ext>
            </a:extLst>
          </p:cNvPr>
          <p:cNvSpPr/>
          <p:nvPr/>
        </p:nvSpPr>
        <p:spPr>
          <a:xfrm>
            <a:off x="0" y="3377697"/>
            <a:ext cx="2982898" cy="2785124"/>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latin typeface="Times" pitchFamily="2" charset="0"/>
            </a:endParaRPr>
          </a:p>
        </p:txBody>
      </p:sp>
      <p:sp>
        <p:nvSpPr>
          <p:cNvPr id="24" name="TextBox 23">
            <a:extLst>
              <a:ext uri="{FF2B5EF4-FFF2-40B4-BE49-F238E27FC236}">
                <a16:creationId xmlns:a16="http://schemas.microsoft.com/office/drawing/2014/main" id="{4FF8E13A-AD52-2342-9070-775CB4603E22}"/>
              </a:ext>
            </a:extLst>
          </p:cNvPr>
          <p:cNvSpPr txBox="1"/>
          <p:nvPr/>
        </p:nvSpPr>
        <p:spPr>
          <a:xfrm>
            <a:off x="0" y="3391094"/>
            <a:ext cx="2982898" cy="1815882"/>
          </a:xfrm>
          <a:prstGeom prst="rect">
            <a:avLst/>
          </a:prstGeom>
          <a:noFill/>
        </p:spPr>
        <p:txBody>
          <a:bodyPr wrap="square" rtlCol="0">
            <a:spAutoFit/>
          </a:bodyPr>
          <a:lstStyle/>
          <a:p>
            <a:pPr algn="ctr"/>
            <a:r>
              <a:rPr lang="en-US" sz="1600" b="1" u="sng" dirty="0">
                <a:latin typeface="Times" pitchFamily="2" charset="0"/>
              </a:rPr>
              <a:t>Top 5 Property Loss States (2015)</a:t>
            </a:r>
          </a:p>
          <a:p>
            <a:pPr marL="228600" indent="-228600">
              <a:buFont typeface="+mj-lt"/>
              <a:buAutoNum type="arabicPeriod"/>
            </a:pPr>
            <a:r>
              <a:rPr lang="en-US" sz="1600" dirty="0">
                <a:latin typeface="Times" pitchFamily="2" charset="0"/>
              </a:rPr>
              <a:t>Texas ($114 million)</a:t>
            </a:r>
          </a:p>
          <a:p>
            <a:pPr marL="228600" indent="-228600">
              <a:buFont typeface="+mj-lt"/>
              <a:buAutoNum type="arabicPeriod"/>
            </a:pPr>
            <a:r>
              <a:rPr lang="en-US" sz="1600" dirty="0">
                <a:latin typeface="Times" pitchFamily="2" charset="0"/>
              </a:rPr>
              <a:t>Oklahoma ($59 million)</a:t>
            </a:r>
          </a:p>
          <a:p>
            <a:pPr marL="228600" indent="-228600">
              <a:buFont typeface="+mj-lt"/>
              <a:buAutoNum type="arabicPeriod"/>
            </a:pPr>
            <a:r>
              <a:rPr lang="en-US" sz="1600" dirty="0">
                <a:latin typeface="Times" pitchFamily="2" charset="0"/>
              </a:rPr>
              <a:t>Illinois ($50 million)</a:t>
            </a:r>
          </a:p>
          <a:p>
            <a:pPr marL="228600" indent="-228600">
              <a:buFont typeface="+mj-lt"/>
              <a:buAutoNum type="arabicPeriod"/>
            </a:pPr>
            <a:r>
              <a:rPr lang="en-US" sz="1600" dirty="0">
                <a:latin typeface="Times" pitchFamily="2" charset="0"/>
              </a:rPr>
              <a:t>California ($20 million)</a:t>
            </a:r>
          </a:p>
          <a:p>
            <a:pPr marL="228600" indent="-228600">
              <a:buFont typeface="+mj-lt"/>
              <a:buAutoNum type="arabicPeriod"/>
            </a:pPr>
            <a:r>
              <a:rPr lang="en-US" sz="1600" dirty="0">
                <a:latin typeface="Times" pitchFamily="2" charset="0"/>
              </a:rPr>
              <a:t>Mississippi ($15 million)</a:t>
            </a:r>
          </a:p>
        </p:txBody>
      </p:sp>
      <p:sp>
        <p:nvSpPr>
          <p:cNvPr id="9" name="Rectangle 8">
            <a:extLst>
              <a:ext uri="{FF2B5EF4-FFF2-40B4-BE49-F238E27FC236}">
                <a16:creationId xmlns:a16="http://schemas.microsoft.com/office/drawing/2014/main" id="{C115197B-159E-DE47-8B7E-D52EF984BF87}"/>
              </a:ext>
            </a:extLst>
          </p:cNvPr>
          <p:cNvSpPr/>
          <p:nvPr/>
        </p:nvSpPr>
        <p:spPr>
          <a:xfrm>
            <a:off x="0" y="6171464"/>
            <a:ext cx="12192000" cy="97652"/>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12CAC54A-57A9-1143-A74D-B4E8B351DAA3}"/>
              </a:ext>
            </a:extLst>
          </p:cNvPr>
          <p:cNvSpPr/>
          <p:nvPr/>
        </p:nvSpPr>
        <p:spPr>
          <a:xfrm>
            <a:off x="0" y="648073"/>
            <a:ext cx="12192000" cy="9765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66182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115197B-159E-DE47-8B7E-D52EF984BF87}"/>
              </a:ext>
            </a:extLst>
          </p:cNvPr>
          <p:cNvSpPr/>
          <p:nvPr/>
        </p:nvSpPr>
        <p:spPr>
          <a:xfrm>
            <a:off x="0" y="6171464"/>
            <a:ext cx="12192000" cy="97652"/>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12CAC54A-57A9-1143-A74D-B4E8B351DAA3}"/>
              </a:ext>
            </a:extLst>
          </p:cNvPr>
          <p:cNvSpPr/>
          <p:nvPr/>
        </p:nvSpPr>
        <p:spPr>
          <a:xfrm>
            <a:off x="0" y="951249"/>
            <a:ext cx="12192000" cy="9765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452FB1D4-5E27-42BE-AAE0-408BD634E8F3}"/>
              </a:ext>
            </a:extLst>
          </p:cNvPr>
          <p:cNvSpPr txBox="1"/>
          <p:nvPr/>
        </p:nvSpPr>
        <p:spPr>
          <a:xfrm>
            <a:off x="264051" y="239602"/>
            <a:ext cx="11755175" cy="584775"/>
          </a:xfrm>
          <a:prstGeom prst="rect">
            <a:avLst/>
          </a:prstGeom>
          <a:noFill/>
        </p:spPr>
        <p:txBody>
          <a:bodyPr wrap="square" rtlCol="0">
            <a:spAutoFit/>
          </a:bodyPr>
          <a:lstStyle/>
          <a:p>
            <a:r>
              <a:rPr lang="en-US" sz="3200" b="1" dirty="0"/>
              <a:t>Weather Correlations</a:t>
            </a:r>
            <a:endParaRPr lang="en-US" sz="2800" b="1" dirty="0"/>
          </a:p>
        </p:txBody>
      </p:sp>
      <p:pic>
        <p:nvPicPr>
          <p:cNvPr id="5" name="Picture 4">
            <a:extLst>
              <a:ext uri="{FF2B5EF4-FFF2-40B4-BE49-F238E27FC236}">
                <a16:creationId xmlns:a16="http://schemas.microsoft.com/office/drawing/2014/main" id="{4F96501A-D8FE-4C32-91DD-EA24BE57A1C1}"/>
              </a:ext>
            </a:extLst>
          </p:cNvPr>
          <p:cNvPicPr>
            <a:picLocks noChangeAspect="1"/>
          </p:cNvPicPr>
          <p:nvPr/>
        </p:nvPicPr>
        <p:blipFill>
          <a:blip r:embed="rId2"/>
          <a:stretch>
            <a:fillRect/>
          </a:stretch>
        </p:blipFill>
        <p:spPr>
          <a:xfrm>
            <a:off x="65490" y="1264548"/>
            <a:ext cx="11914337" cy="4593479"/>
          </a:xfrm>
          <a:prstGeom prst="rect">
            <a:avLst/>
          </a:prstGeom>
        </p:spPr>
      </p:pic>
    </p:spTree>
    <p:extLst>
      <p:ext uri="{BB962C8B-B14F-4D97-AF65-F5344CB8AC3E}">
        <p14:creationId xmlns:p14="http://schemas.microsoft.com/office/powerpoint/2010/main" val="441122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115197B-159E-DE47-8B7E-D52EF984BF87}"/>
              </a:ext>
            </a:extLst>
          </p:cNvPr>
          <p:cNvSpPr/>
          <p:nvPr/>
        </p:nvSpPr>
        <p:spPr>
          <a:xfrm>
            <a:off x="0" y="6171464"/>
            <a:ext cx="12192000" cy="97652"/>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12CAC54A-57A9-1143-A74D-B4E8B351DAA3}"/>
              </a:ext>
            </a:extLst>
          </p:cNvPr>
          <p:cNvSpPr/>
          <p:nvPr/>
        </p:nvSpPr>
        <p:spPr>
          <a:xfrm>
            <a:off x="0" y="951249"/>
            <a:ext cx="12192000" cy="9765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452FB1D4-5E27-42BE-AAE0-408BD634E8F3}"/>
              </a:ext>
            </a:extLst>
          </p:cNvPr>
          <p:cNvSpPr txBox="1"/>
          <p:nvPr/>
        </p:nvSpPr>
        <p:spPr>
          <a:xfrm>
            <a:off x="264051" y="239602"/>
            <a:ext cx="11755175" cy="584775"/>
          </a:xfrm>
          <a:prstGeom prst="rect">
            <a:avLst/>
          </a:prstGeom>
          <a:noFill/>
        </p:spPr>
        <p:txBody>
          <a:bodyPr wrap="square" rtlCol="0">
            <a:spAutoFit/>
          </a:bodyPr>
          <a:lstStyle/>
          <a:p>
            <a:r>
              <a:rPr lang="en-US" sz="3200" b="1" dirty="0"/>
              <a:t>Regression Analysis</a:t>
            </a:r>
            <a:endParaRPr lang="en-US" sz="2800" b="1" dirty="0"/>
          </a:p>
        </p:txBody>
      </p:sp>
      <p:pic>
        <p:nvPicPr>
          <p:cNvPr id="4" name="Picture 3">
            <a:extLst>
              <a:ext uri="{FF2B5EF4-FFF2-40B4-BE49-F238E27FC236}">
                <a16:creationId xmlns:a16="http://schemas.microsoft.com/office/drawing/2014/main" id="{2E3D6B25-2992-40DE-819E-5226075C29E7}"/>
              </a:ext>
            </a:extLst>
          </p:cNvPr>
          <p:cNvPicPr>
            <a:picLocks noChangeAspect="1"/>
          </p:cNvPicPr>
          <p:nvPr/>
        </p:nvPicPr>
        <p:blipFill>
          <a:blip r:embed="rId2"/>
          <a:stretch>
            <a:fillRect/>
          </a:stretch>
        </p:blipFill>
        <p:spPr>
          <a:xfrm>
            <a:off x="2160403" y="1320257"/>
            <a:ext cx="7374777" cy="4624986"/>
          </a:xfrm>
          <a:prstGeom prst="rect">
            <a:avLst/>
          </a:prstGeom>
        </p:spPr>
      </p:pic>
    </p:spTree>
    <p:extLst>
      <p:ext uri="{BB962C8B-B14F-4D97-AF65-F5344CB8AC3E}">
        <p14:creationId xmlns:p14="http://schemas.microsoft.com/office/powerpoint/2010/main" val="758259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115197B-159E-DE47-8B7E-D52EF984BF87}"/>
              </a:ext>
            </a:extLst>
          </p:cNvPr>
          <p:cNvSpPr/>
          <p:nvPr/>
        </p:nvSpPr>
        <p:spPr>
          <a:xfrm>
            <a:off x="0" y="6171464"/>
            <a:ext cx="12192000" cy="97652"/>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12CAC54A-57A9-1143-A74D-B4E8B351DAA3}"/>
              </a:ext>
            </a:extLst>
          </p:cNvPr>
          <p:cNvSpPr/>
          <p:nvPr/>
        </p:nvSpPr>
        <p:spPr>
          <a:xfrm>
            <a:off x="0" y="951249"/>
            <a:ext cx="12192000" cy="9765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30" name="Picture 6">
            <a:extLst>
              <a:ext uri="{FF2B5EF4-FFF2-40B4-BE49-F238E27FC236}">
                <a16:creationId xmlns:a16="http://schemas.microsoft.com/office/drawing/2014/main" id="{31F7FC4C-F89B-44E7-81C7-8D9BD00CA2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051" y="1523975"/>
            <a:ext cx="5637828" cy="39479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52FB1D4-5E27-42BE-AAE0-408BD634E8F3}"/>
              </a:ext>
            </a:extLst>
          </p:cNvPr>
          <p:cNvSpPr txBox="1"/>
          <p:nvPr/>
        </p:nvSpPr>
        <p:spPr>
          <a:xfrm>
            <a:off x="264051" y="239602"/>
            <a:ext cx="11755175" cy="584775"/>
          </a:xfrm>
          <a:prstGeom prst="rect">
            <a:avLst/>
          </a:prstGeom>
          <a:noFill/>
        </p:spPr>
        <p:txBody>
          <a:bodyPr wrap="square" rtlCol="0">
            <a:spAutoFit/>
          </a:bodyPr>
          <a:lstStyle/>
          <a:p>
            <a:r>
              <a:rPr lang="en-US" sz="3200" b="1" dirty="0"/>
              <a:t>Goodness of Fit Tests</a:t>
            </a:r>
            <a:endParaRPr lang="en-US" sz="2800" b="1" dirty="0"/>
          </a:p>
        </p:txBody>
      </p:sp>
      <p:grpSp>
        <p:nvGrpSpPr>
          <p:cNvPr id="5" name="Group 4">
            <a:extLst>
              <a:ext uri="{FF2B5EF4-FFF2-40B4-BE49-F238E27FC236}">
                <a16:creationId xmlns:a16="http://schemas.microsoft.com/office/drawing/2014/main" id="{519534A1-54E2-471D-B70E-3EE423225ADE}"/>
              </a:ext>
            </a:extLst>
          </p:cNvPr>
          <p:cNvGrpSpPr/>
          <p:nvPr/>
        </p:nvGrpSpPr>
        <p:grpSpPr>
          <a:xfrm>
            <a:off x="6678909" y="1453052"/>
            <a:ext cx="4450909" cy="4116475"/>
            <a:chOff x="6493096" y="2105025"/>
            <a:chExt cx="3733800" cy="3481885"/>
          </a:xfrm>
        </p:grpSpPr>
        <p:pic>
          <p:nvPicPr>
            <p:cNvPr id="1032" name="Picture 8">
              <a:extLst>
                <a:ext uri="{FF2B5EF4-FFF2-40B4-BE49-F238E27FC236}">
                  <a16:creationId xmlns:a16="http://schemas.microsoft.com/office/drawing/2014/main" id="{BD7D9999-77D2-4817-954F-F245D8E61D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3096" y="2105025"/>
              <a:ext cx="3733800" cy="264795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BDEFCD9C-F32C-4B22-AB92-6E1389864EAE}"/>
                </a:ext>
              </a:extLst>
            </p:cNvPr>
            <p:cNvPicPr>
              <a:picLocks noChangeAspect="1"/>
            </p:cNvPicPr>
            <p:nvPr/>
          </p:nvPicPr>
          <p:blipFill>
            <a:blip r:embed="rId4"/>
            <a:stretch>
              <a:fillRect/>
            </a:stretch>
          </p:blipFill>
          <p:spPr>
            <a:xfrm>
              <a:off x="6668870" y="4880939"/>
              <a:ext cx="3416395" cy="705971"/>
            </a:xfrm>
            <a:prstGeom prst="rect">
              <a:avLst/>
            </a:prstGeom>
          </p:spPr>
        </p:pic>
      </p:grpSp>
    </p:spTree>
    <p:extLst>
      <p:ext uri="{BB962C8B-B14F-4D97-AF65-F5344CB8AC3E}">
        <p14:creationId xmlns:p14="http://schemas.microsoft.com/office/powerpoint/2010/main" val="26752534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TotalTime>
  <Words>1287</Words>
  <Application>Microsoft Macintosh PowerPoint</Application>
  <PresentationFormat>Widescreen</PresentationFormat>
  <Paragraphs>166</Paragraphs>
  <Slides>19</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Times</vt:lpstr>
      <vt:lpstr>Times New Roman</vt:lpstr>
      <vt:lpstr>Office Theme</vt:lpstr>
      <vt:lpstr>Effects of Tornadoes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Do all tornadoes get the same new coverage? Twitter API </vt:lpstr>
      <vt:lpstr>Snippets of tweets collected from @breakingweather, keyword is tornado</vt:lpstr>
      <vt:lpstr>Tweets Count per Month and Day</vt:lpstr>
      <vt:lpstr>PowerPoint Presentation</vt:lpstr>
      <vt:lpstr>Count of tweet per day in December 2015 on the hashtag or keyword tornado </vt:lpstr>
      <vt:lpstr>What can we use historical tweets data for?</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Mario cosby</dc:creator>
  <cp:lastModifiedBy>Mario cosby</cp:lastModifiedBy>
  <cp:revision>29</cp:revision>
  <dcterms:created xsi:type="dcterms:W3CDTF">2019-01-19T15:24:35Z</dcterms:created>
  <dcterms:modified xsi:type="dcterms:W3CDTF">2019-01-22T22:37:07Z</dcterms:modified>
</cp:coreProperties>
</file>