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65" r:id="rId4"/>
    <p:sldId id="271" r:id="rId5"/>
    <p:sldId id="272" r:id="rId6"/>
    <p:sldId id="273" r:id="rId7"/>
    <p:sldId id="277" r:id="rId8"/>
    <p:sldId id="275" r:id="rId9"/>
    <p:sldId id="274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33"/>
    <p:restoredTop sz="94682"/>
  </p:normalViewPr>
  <p:slideViewPr>
    <p:cSldViewPr snapToGrid="0">
      <p:cViewPr varScale="1">
        <p:scale>
          <a:sx n="135" d="100"/>
          <a:sy n="135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2T01:45:57.4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45,'59'2,"1"0,-10-2,9 0,-6 0,-10 0,-11 1,-4-1,13 1,14 0,18-1,13 0,3 0,0 0,-4 0,6 0,-40-1,2 0,5 0,0 0,4-1,0 1,-3-1,-1 0,-6 0,0 0,45-1,-3 0,-39 1,2 1,7-1,2 0,5 0,1 0,2-1,0 0,-7 1,0 0,-4 0,-1 1,-3 0,-2 0,-2 1,0 0,3 0,-2-1,-3 0,-2 1,3-1,-1 0,-1 0,-1 1,47 0,-45 0,1 1,2 0,1 1,8-1,2 0,2 1,1-1,-6 0,-2 0,-10-1,-3 1,24 0,-16 0,-4-1,6 0,5 0,-2 0,-5 0,-10 0,-8 0,-4 1,2 0,4 0,11-1,7 0,4 0,0 0,1 0,0 0,3 0,32 0,-34 0,-12 0,1 0,20 0,22 0,-45 0,-1 0,2 0,1 0,0 0,1 0,3 0,2 0,-1 0,1 0,2 0,0 0,1 1,-1-2,-1 1,0 0,-2-1,-1 0,-5 1,0-1,0 0,1 1,2 0,1 0,5-1,1 0,1 1,-2-1,-7 0,-2 0,32-1,-24 1,-16 0,-7 0,-7 1,-1 0,3 0,4 0,10 0,10 0,14 0,9 0,-1 0,-7 0,-17 0,-9 0,-4 0,-5 1,-5 0,-7-1,2 1,4-1,5 0,-5 0,-11 0,-6 0,7 0,9 0,5 0,-5 0,-16 0,-9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2T01:46:29.2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0,'73'0,"0"0,2 0,-1 0,-8 0,-1 0,-1 0,-1 0,-4 0,1 1,14 2,4 1,9 2,2 0,7 1,2 0,1 0,-3-1,-14-3,-3 0,-4-1,-2-1,-8 0,-2 1,-3-1,-1 1,-7 1,-1-1,39 2,-11-2,-13 0,1 0,-4 2,-8-2,-14 0,-17-1,-13-1,5 0,11 0,11 0,4 0,-12 0,-13 0,-6 1,12 0,-6 1,8-1,-15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5T21:23:11.6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3601 3,'-77'0,"-5"0,1 0,4 0,17 1,21 0,18 0,0-1,-31-1,4 0,-5 1,-10-1,-1 0,-2 0,3 1,-32 0,39 0,18 0,7 0,-4 1,-4 0,0 1,0 0,1 0,-5-1,-11 0,-6 0,-1-1,-12 0,27 0,-19 0,13 0,-23 0,-13 2,38-1,0 1,-50 2,3 2,7-1,9-2,1-2,5-1,6 0,15 0,17 0,14 0,9 0,0 1,-4-1,-11 1,-9 0,-11-1,-3 0,4 0,5 0,9 0,1 0,0 0,-2 0,-2 0,-1 0,2 0,1 0,0 0,-2 0,-1 0,4 1,9 0,6 0,7-1,-5 0,0 0,-4 0,-5 0,11 0,-4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711EE-13B9-CD44-9341-D8AFC3C08989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1828F-07BD-9B44-BCE9-4176D9ED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85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4E83-B928-3E70-38FB-3B40EB9E3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CB0B9-2DBE-DFBA-CF32-69A3B91D3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61AB2-9373-6B16-23F2-9C289C12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009-A452-034E-9CBC-A2E63AC08BF0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EECC5-828B-21CF-09E5-2253595D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2CDAC-EFAC-AA72-AF6B-8E43105B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546F-C42C-9647-BD98-329EB27E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8C95-075F-344C-5B26-467C4148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DAC48-4892-0946-0212-764DFB984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96201-6BAD-583F-5674-42E26FBF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009-A452-034E-9CBC-A2E63AC08BF0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87F7D-EE4B-4423-5B1C-ECFB5F7D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D9F50-0238-DC6F-E0DF-D42CB981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546F-C42C-9647-BD98-329EB27E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9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59902-5D02-D9A2-31E2-34643AF54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3CE16-F8D3-66DF-32BF-999BAF633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0B28B-FFAA-44BC-F168-F73C5CF6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009-A452-034E-9CBC-A2E63AC08BF0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ED771-0A11-BFD0-85BB-C906C3EC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14F41-5320-6450-A242-1FE4EE42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546F-C42C-9647-BD98-329EB27E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8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6CE7-7230-9031-262B-2D655BF3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35E21-705E-45FB-CED4-6FBB20C49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4F334-7F09-2936-9A40-72649BF1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009-A452-034E-9CBC-A2E63AC08BF0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17582-1C5D-CBDC-0F15-73119FAE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2E15C-C356-5558-A1A8-27475251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546F-C42C-9647-BD98-329EB27E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8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91E1-14F0-D1E4-4F5C-85C8EA3A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5F431-52CC-922D-1F1B-C4EB308E6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74941-3207-9909-2C00-4F4FA240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009-A452-034E-9CBC-A2E63AC08BF0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DC470-1590-3571-9F89-990400CB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36F28-FFF5-E3DD-88F2-EF5D3F31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546F-C42C-9647-BD98-329EB27E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0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50A4-E347-49A5-9FFE-6ACFA39B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EBDB-3981-D27F-F117-C4FC75688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40161-7E33-E0F7-4102-FBF742304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2E3C8-5DD7-C5BA-4B83-26136B9B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009-A452-034E-9CBC-A2E63AC08BF0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B4CC0-66F1-00D1-9653-D730699A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215F7-A4F4-12F3-32E0-6C6E1302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546F-C42C-9647-BD98-329EB27E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1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EF3B-CE73-7BEF-B0BB-4EBF2915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3455E-68C9-5602-F65D-595762355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087CD-E91B-D806-8D43-BD1E6C88B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19757-1447-248E-FEE8-D0A9DFBEE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1C10F-581F-A44D-54EC-393E1103C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A54D1-D9DE-BDD1-02EA-1540AE73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009-A452-034E-9CBC-A2E63AC08BF0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BEE4D-DC5C-A7AF-06AE-B654F967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0A971-E771-1974-5DBF-0BFDA47A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546F-C42C-9647-BD98-329EB27E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0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C77D-B912-0DF0-3625-6B3AD900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99B4C-AF4F-F64D-E459-9A16F916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009-A452-034E-9CBC-A2E63AC08BF0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3F08A-C340-5D18-4FA8-7CB191DE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AF432-FE23-CD9C-DAB7-C33AB6C0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546F-C42C-9647-BD98-329EB27E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5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F2A91-B0C6-139B-EC06-EBB1D8E5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009-A452-034E-9CBC-A2E63AC08BF0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B9619C-383A-B507-8042-047D9650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5CCEF-3761-5556-3212-D417CCED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546F-C42C-9647-BD98-329EB27E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6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28B8-0617-B41A-90E4-686911E1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A5B0-5F58-11D4-A41D-D459059FA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10835-8993-DFE3-BE6C-AAA786D27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CDBCC-BB62-E384-A50D-FDEE2DA1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009-A452-034E-9CBC-A2E63AC08BF0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3E834-5BB7-396E-AF4C-FFCAEEE5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C371C-868E-E630-8763-B44BDFEA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546F-C42C-9647-BD98-329EB27E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8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0EEC-BEF0-C6E0-4601-393CA19D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6F4F1-EB1E-AA5C-ADE3-3B2192741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79B8D-3E23-7BBC-C465-14D8B8749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74900-B97D-2F25-6A14-A7044AEB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D009-A452-034E-9CBC-A2E63AC08BF0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394AE-6426-75D2-DCC8-776C2CB5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91EA0-00EB-EF60-AB71-058AAAD6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546F-C42C-9647-BD98-329EB27E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0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386C69-9805-B38C-5B86-7343F022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4BD4D-7444-A65C-F163-F3C10B2F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A292E-1A3D-2D4F-DFB4-B78C3623C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E8D009-A452-034E-9CBC-A2E63AC08BF0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868F-A27D-ECB3-A297-831631DE0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04C8D-D563-42C4-258D-7B0D1395C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EF546F-C42C-9647-BD98-329EB27E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0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0.png"/><Relationship Id="rId4" Type="http://schemas.openxmlformats.org/officeDocument/2006/relationships/customXml" Target="../ink/ink1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411D1-0E8D-FCBF-7510-3E49862BA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371" y="165427"/>
            <a:ext cx="11389086" cy="3418594"/>
          </a:xfrm>
        </p:spPr>
        <p:txBody>
          <a:bodyPr anchor="b">
            <a:normAutofit/>
          </a:bodyPr>
          <a:lstStyle/>
          <a:p>
            <a:r>
              <a:rPr lang="en-US" sz="5400" dirty="0"/>
              <a:t>Course Topics In Statistics </a:t>
            </a:r>
            <a:br>
              <a:rPr lang="en-US" sz="5400" dirty="0"/>
            </a:br>
            <a:r>
              <a:rPr lang="en-US" sz="5400" dirty="0"/>
              <a:t>Master’s Degree Programs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590AE-3F96-51BE-82BD-15DA5B6B2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Josh Sidney, Ed Coleman, Thomas Reaves, Qiansheng Liang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73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325F2-0D69-DE8E-FA33-D69ABE36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Discussion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B6455DA-D922-68E0-EEDC-9A539ABC7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4363" y="2556008"/>
            <a:ext cx="6030369" cy="405941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E9F997-9384-74B1-EABD-322260123FB1}"/>
              </a:ext>
            </a:extLst>
          </p:cNvPr>
          <p:cNvSpPr txBox="1">
            <a:spLocks/>
          </p:cNvSpPr>
          <p:nvPr/>
        </p:nvSpPr>
        <p:spPr>
          <a:xfrm>
            <a:off x="584461" y="2055813"/>
            <a:ext cx="5099902" cy="4059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Evaluation can be difficult and some cases can go either way</a:t>
            </a:r>
          </a:p>
          <a:p>
            <a:r>
              <a:rPr lang="en-US" sz="2200" dirty="0"/>
              <a:t>Overcoverage and undercoverage</a:t>
            </a:r>
          </a:p>
          <a:p>
            <a:r>
              <a:rPr lang="en-US" sz="2200" dirty="0"/>
              <a:t>Statistics Master’s consulting requirement</a:t>
            </a:r>
          </a:p>
          <a:p>
            <a:r>
              <a:rPr lang="en-US" sz="2200" dirty="0"/>
              <a:t>Undergraduate degree calculus requirements</a:t>
            </a:r>
          </a:p>
          <a:p>
            <a:r>
              <a:rPr lang="en-US" sz="2200" dirty="0"/>
              <a:t>Application to major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06539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325F2-0D69-DE8E-FA33-D69ABE36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E9F997-9384-74B1-EABD-322260123FB1}"/>
              </a:ext>
            </a:extLst>
          </p:cNvPr>
          <p:cNvSpPr txBox="1">
            <a:spLocks/>
          </p:cNvSpPr>
          <p:nvPr/>
        </p:nvSpPr>
        <p:spPr>
          <a:xfrm>
            <a:off x="584460" y="2055813"/>
            <a:ext cx="10039547" cy="4059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Agresti, Alan, and Brent A. Coull. "Approximate is better than “exact” for interval estimation of binomial proportions." </a:t>
            </a:r>
            <a:r>
              <a:rPr lang="en-US" sz="16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The American Statistician</a:t>
            </a:r>
            <a:r>
              <a:rPr 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 52, no. 2 (1998): 119-126. 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Brown, Lawrence D., T. Tony Cai, and Anirban DasGupta. "Interval estimation for a binomial proportion." </a:t>
            </a:r>
            <a:r>
              <a:rPr lang="en-US" sz="16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Statistical science</a:t>
            </a:r>
            <a:r>
              <a:rPr 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 16, no. 2 (2001): 101-133.</a:t>
            </a:r>
          </a:p>
          <a:p>
            <a:r>
              <a:rPr 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Wang, Weizhen. "Exact optimal confidence intervals for hypergeometric parameters." </a:t>
            </a:r>
            <a:r>
              <a:rPr lang="en-US" sz="16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Journal of the American Statistical Association</a:t>
            </a:r>
            <a:r>
              <a:rPr 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 110, no. 512 (2015): 1491-149</a:t>
            </a:r>
          </a:p>
          <a:p>
            <a:pPr algn="l"/>
            <a:r>
              <a:rPr lang="en-US" sz="1600" b="0" i="0" dirty="0">
                <a:effectLst/>
              </a:rPr>
              <a:t>J. Manitz, M. Hempelmann, G. Kauermann, </a:t>
            </a:r>
            <a:r>
              <a:rPr lang="en-US" sz="1600" b="0" i="1" dirty="0">
                <a:effectLst/>
              </a:rPr>
              <a:t>et al.</a:t>
            </a:r>
            <a:r>
              <a:rPr lang="en-US" sz="1600" dirty="0"/>
              <a:t> </a:t>
            </a:r>
            <a:r>
              <a:rPr lang="en-US" sz="1600" b="0" i="0" dirty="0">
                <a:effectLst/>
              </a:rPr>
              <a:t>samplingbook: survey Sampling Procedures. R package</a:t>
            </a:r>
          </a:p>
        </p:txBody>
      </p:sp>
    </p:spTree>
    <p:extLst>
      <p:ext uri="{BB962C8B-B14F-4D97-AF65-F5344CB8AC3E}">
        <p14:creationId xmlns:p14="http://schemas.microsoft.com/office/powerpoint/2010/main" val="50261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325F2-0D69-DE8E-FA33-D69ABE36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Objective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2BA1C-C0EB-DAB7-842F-8FF637B55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853928" cy="2646235"/>
          </a:xfrm>
        </p:spPr>
        <p:txBody>
          <a:bodyPr>
            <a:normAutofit/>
          </a:bodyPr>
          <a:lstStyle/>
          <a:p>
            <a:r>
              <a:rPr lang="en-US" sz="2200" dirty="0"/>
              <a:t>Understand the prevalence of specific topics in required coursework</a:t>
            </a:r>
          </a:p>
          <a:p>
            <a:r>
              <a:rPr lang="en-US" sz="2200" dirty="0"/>
              <a:t>Topics considered: Sampling Methods, Bayesian Methods and Experimental Design</a:t>
            </a:r>
          </a:p>
          <a:p>
            <a:r>
              <a:rPr lang="en-US" sz="2200" dirty="0"/>
              <a:t>Goal is to estimate the proportion of programs that require exposure to these topics </a:t>
            </a:r>
          </a:p>
        </p:txBody>
      </p:sp>
    </p:spTree>
    <p:extLst>
      <p:ext uri="{BB962C8B-B14F-4D97-AF65-F5344CB8AC3E}">
        <p14:creationId xmlns:p14="http://schemas.microsoft.com/office/powerpoint/2010/main" val="373873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325F2-0D69-DE8E-FA33-D69ABE36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Frame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2BA1C-C0EB-DAB7-842F-8FF637B55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4" y="2055813"/>
            <a:ext cx="11017443" cy="1061999"/>
          </a:xfrm>
        </p:spPr>
        <p:txBody>
          <a:bodyPr>
            <a:normAutofit/>
          </a:bodyPr>
          <a:lstStyle/>
          <a:p>
            <a:r>
              <a:rPr lang="en-US" sz="2200" dirty="0"/>
              <a:t>We used datasets from the American Statistical Association to construct our frame.</a:t>
            </a:r>
          </a:p>
          <a:p>
            <a:r>
              <a:rPr lang="en-US" sz="2200" dirty="0"/>
              <a:t>Datasets listed the institutions granting master’s degrees in statistics and biostatistics</a:t>
            </a:r>
          </a:p>
        </p:txBody>
      </p:sp>
      <p:pic>
        <p:nvPicPr>
          <p:cNvPr id="7" name="Picture 6" descr="A logo for statistical embling practice and professional&#10;&#10;Description automatically generated">
            <a:extLst>
              <a:ext uri="{FF2B5EF4-FFF2-40B4-BE49-F238E27FC236}">
                <a16:creationId xmlns:a16="http://schemas.microsoft.com/office/drawing/2014/main" id="{EDE69FF7-E07D-AF42-D08D-B80D26B89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32" y="3829546"/>
            <a:ext cx="4434648" cy="168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4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325F2-0D69-DE8E-FA33-D69ABE36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Sampling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2BA1C-C0EB-DAB7-842F-8FF637B55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1942691"/>
            <a:ext cx="10515600" cy="1964695"/>
          </a:xfrm>
        </p:spPr>
        <p:txBody>
          <a:bodyPr>
            <a:normAutofit/>
          </a:bodyPr>
          <a:lstStyle/>
          <a:p>
            <a:r>
              <a:rPr lang="en-US" sz="2200" dirty="0"/>
              <a:t>Stratified on the ASA’s classification of a program</a:t>
            </a:r>
          </a:p>
          <a:p>
            <a:r>
              <a:rPr lang="en-US" sz="2200" dirty="0"/>
              <a:t>Simple random samples were taken within each strata.</a:t>
            </a:r>
          </a:p>
          <a:p>
            <a:r>
              <a:rPr lang="en-US" sz="2200" dirty="0"/>
              <a:t>Strata sample sizes were proportional to their size in the population</a:t>
            </a:r>
          </a:p>
          <a:p>
            <a:endParaRPr lang="en-US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77AFA-D947-3BC2-0C16-04AF60149B86}"/>
              </a:ext>
            </a:extLst>
          </p:cNvPr>
          <p:cNvSpPr txBox="1"/>
          <p:nvPr/>
        </p:nvSpPr>
        <p:spPr>
          <a:xfrm>
            <a:off x="553872" y="3993572"/>
            <a:ext cx="454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E24819-1CB5-6485-A575-EA56F45719E5}"/>
              </a:ext>
            </a:extLst>
          </p:cNvPr>
          <p:cNvSpPr txBox="1"/>
          <p:nvPr/>
        </p:nvSpPr>
        <p:spPr>
          <a:xfrm>
            <a:off x="6976935" y="4054837"/>
            <a:ext cx="454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970C9C9-5C39-C620-5342-0E8C6369AC0A}"/>
              </a:ext>
            </a:extLst>
          </p:cNvPr>
          <p:cNvSpPr/>
          <p:nvPr/>
        </p:nvSpPr>
        <p:spPr>
          <a:xfrm>
            <a:off x="5568550" y="4965868"/>
            <a:ext cx="788709" cy="4295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ue and white rectangular object with black numbers&#10;&#10;Description automatically generated">
            <a:extLst>
              <a:ext uri="{FF2B5EF4-FFF2-40B4-BE49-F238E27FC236}">
                <a16:creationId xmlns:a16="http://schemas.microsoft.com/office/drawing/2014/main" id="{CF8058D0-D99C-B7A2-3FB6-0661F5FB9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376" y="4513069"/>
            <a:ext cx="4660900" cy="1066800"/>
          </a:xfrm>
          <a:prstGeom prst="rect">
            <a:avLst/>
          </a:prstGeom>
        </p:spPr>
      </p:pic>
      <p:pic>
        <p:nvPicPr>
          <p:cNvPr id="15" name="Picture 14" descr="A blue and white text with black numbers&#10;&#10;Description automatically generated">
            <a:extLst>
              <a:ext uri="{FF2B5EF4-FFF2-40B4-BE49-F238E27FC236}">
                <a16:creationId xmlns:a16="http://schemas.microsoft.com/office/drawing/2014/main" id="{81FB0301-AC88-7CC4-D326-C2EBE52CC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76" y="4382347"/>
            <a:ext cx="4306214" cy="1219679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15C39C16-E8C1-A316-71F5-38E76C65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876" y="5831254"/>
            <a:ext cx="3263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0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325F2-0D69-DE8E-FA33-D69ABE36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Measurement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close-up of a text&#10;&#10;Description automatically generated">
            <a:extLst>
              <a:ext uri="{FF2B5EF4-FFF2-40B4-BE49-F238E27FC236}">
                <a16:creationId xmlns:a16="http://schemas.microsoft.com/office/drawing/2014/main" id="{A5FC92D7-47A7-1DE8-EED2-8B075D3A3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629" y="3579376"/>
            <a:ext cx="5770275" cy="1767867"/>
          </a:xfr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D47BABC-39AA-BC15-57C6-BE3FD826A587}"/>
              </a:ext>
            </a:extLst>
          </p:cNvPr>
          <p:cNvSpPr txBox="1">
            <a:spLocks/>
          </p:cNvSpPr>
          <p:nvPr/>
        </p:nvSpPr>
        <p:spPr>
          <a:xfrm>
            <a:off x="838201" y="2055813"/>
            <a:ext cx="9964918" cy="1078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Examined course descriptions from course catalogues and program handbooks</a:t>
            </a:r>
          </a:p>
          <a:p>
            <a:r>
              <a:rPr lang="en-US" sz="2200" dirty="0"/>
              <a:t>Subjective!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407E202-9AC0-AB62-BA94-4C75DCDAB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078" y="3523509"/>
            <a:ext cx="5346700" cy="187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3EC2039-0480-7C96-0353-79FBBBD0680E}"/>
                  </a:ext>
                </a:extLst>
              </p14:cNvPr>
              <p14:cNvContentPartPr/>
              <p14:nvPr/>
            </p14:nvContentPartPr>
            <p14:xfrm>
              <a:off x="3130273" y="4281184"/>
              <a:ext cx="3050640" cy="18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3EC2039-0480-7C96-0353-79FBBBD068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6633" y="4173184"/>
                <a:ext cx="31582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A2BB6A5-7E6B-5858-88C3-898CBA72CDB8}"/>
                  </a:ext>
                </a:extLst>
              </p14:cNvPr>
              <p14:cNvContentPartPr/>
              <p14:nvPr/>
            </p14:nvContentPartPr>
            <p14:xfrm>
              <a:off x="7344793" y="4412584"/>
              <a:ext cx="1008360" cy="33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A2BB6A5-7E6B-5858-88C3-898CBA72CD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91153" y="4304584"/>
                <a:ext cx="111600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13C8D3-0DD9-5617-6A85-44FA44762244}"/>
                  </a:ext>
                </a:extLst>
              </p14:cNvPr>
              <p14:cNvContentPartPr/>
              <p14:nvPr/>
            </p14:nvContentPartPr>
            <p14:xfrm>
              <a:off x="560976" y="4975824"/>
              <a:ext cx="1296360" cy="15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13C8D3-0DD9-5617-6A85-44FA447622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6976" y="4868184"/>
                <a:ext cx="1404000" cy="2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985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325F2-0D69-DE8E-FA33-D69ABE36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Statistical Methods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29C0497-1FEF-DFCE-8FD2-B9146E3A7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853928" cy="2837830"/>
          </a:xfrm>
        </p:spPr>
        <p:txBody>
          <a:bodyPr>
            <a:normAutofit/>
          </a:bodyPr>
          <a:lstStyle/>
          <a:p>
            <a:r>
              <a:rPr lang="en-US" sz="2200" dirty="0"/>
              <a:t>Exact confidence intervals using the hypergeometric distribution.</a:t>
            </a:r>
          </a:p>
          <a:p>
            <a:r>
              <a:rPr lang="en-US" sz="2200" dirty="0"/>
              <a:t>Agresti and Coull 1998</a:t>
            </a:r>
          </a:p>
          <a:p>
            <a:r>
              <a:rPr lang="en-US" sz="2200" dirty="0"/>
              <a:t>Brown, Cai and DasGupta 2001</a:t>
            </a:r>
          </a:p>
          <a:p>
            <a:r>
              <a:rPr lang="en-US" sz="2200" dirty="0"/>
              <a:t>Wang 2015</a:t>
            </a:r>
          </a:p>
          <a:p>
            <a:r>
              <a:rPr lang="en-US" sz="2200" dirty="0"/>
              <a:t>Sprop function in R</a:t>
            </a:r>
          </a:p>
        </p:txBody>
      </p:sp>
    </p:spTree>
    <p:extLst>
      <p:ext uri="{BB962C8B-B14F-4D97-AF65-F5344CB8AC3E}">
        <p14:creationId xmlns:p14="http://schemas.microsoft.com/office/powerpoint/2010/main" val="417427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325F2-0D69-DE8E-FA33-D69ABE36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Results: Sampling Methods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blue and white background with black text&#10;&#10;Description automatically generated">
            <a:extLst>
              <a:ext uri="{FF2B5EF4-FFF2-40B4-BE49-F238E27FC236}">
                <a16:creationId xmlns:a16="http://schemas.microsoft.com/office/drawing/2014/main" id="{34B4A201-0174-1BC4-3070-509E483A7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901" y="3976395"/>
            <a:ext cx="4900332" cy="1228972"/>
          </a:xfrm>
          <a:prstGeom prst="rect">
            <a:avLst/>
          </a:prstGeom>
        </p:spPr>
      </p:pic>
      <p:pic>
        <p:nvPicPr>
          <p:cNvPr id="14" name="Picture 13" descr="A graph of a number of sampling methods&#10;&#10;Description automatically generated with medium confidence">
            <a:extLst>
              <a:ext uri="{FF2B5EF4-FFF2-40B4-BE49-F238E27FC236}">
                <a16:creationId xmlns:a16="http://schemas.microsoft.com/office/drawing/2014/main" id="{873F7B90-4F33-F92F-B99B-C2FAE2D40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36" y="2688888"/>
            <a:ext cx="5144146" cy="380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0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325F2-0D69-DE8E-FA33-D69ABE36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Results: Bayesian Methods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white and blue text with black numbers&#10;&#10;Description automatically generated">
            <a:extLst>
              <a:ext uri="{FF2B5EF4-FFF2-40B4-BE49-F238E27FC236}">
                <a16:creationId xmlns:a16="http://schemas.microsoft.com/office/drawing/2014/main" id="{2585CFFB-0669-E2B6-1B7F-709E348FF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738" y="3923996"/>
            <a:ext cx="4656214" cy="1477144"/>
          </a:xfrm>
          <a:prstGeom prst="rect">
            <a:avLst/>
          </a:prstGeom>
        </p:spPr>
      </p:pic>
      <p:pic>
        <p:nvPicPr>
          <p:cNvPr id="20" name="Picture 19" descr="A graph showing a number of methods&#10;&#10;Description automatically generated with medium confidence">
            <a:extLst>
              <a:ext uri="{FF2B5EF4-FFF2-40B4-BE49-F238E27FC236}">
                <a16:creationId xmlns:a16="http://schemas.microsoft.com/office/drawing/2014/main" id="{E98B8FE9-97A5-49B7-67E4-8223D33D3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20" y="2901193"/>
            <a:ext cx="5737017" cy="35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4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325F2-0D69-DE8E-FA33-D69ABE36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Results: Experimental Design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graph with red dots and black text&#10;&#10;Description automatically generated">
            <a:extLst>
              <a:ext uri="{FF2B5EF4-FFF2-40B4-BE49-F238E27FC236}">
                <a16:creationId xmlns:a16="http://schemas.microsoft.com/office/drawing/2014/main" id="{41CBFC22-C2A3-6B7D-5C7F-6A25DBFD0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36" y="2821259"/>
            <a:ext cx="6095959" cy="3653328"/>
          </a:xfrm>
          <a:prstGeom prst="rect">
            <a:avLst/>
          </a:prstGeom>
        </p:spPr>
      </p:pic>
      <p:pic>
        <p:nvPicPr>
          <p:cNvPr id="18" name="Picture 17" descr="A white and blue text with black numbers&#10;&#10;Description automatically generated">
            <a:extLst>
              <a:ext uri="{FF2B5EF4-FFF2-40B4-BE49-F238E27FC236}">
                <a16:creationId xmlns:a16="http://schemas.microsoft.com/office/drawing/2014/main" id="{BFE946C9-F6A6-CDC5-F710-910B2725C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579" y="3992978"/>
            <a:ext cx="4185623" cy="130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95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9177</TotalTime>
  <Words>311</Words>
  <Application>Microsoft Macintosh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Course Topics In Statistics  Master’s Degree Programs </vt:lpstr>
      <vt:lpstr>Objective</vt:lpstr>
      <vt:lpstr>Frame</vt:lpstr>
      <vt:lpstr>Sampling</vt:lpstr>
      <vt:lpstr>Measurement</vt:lpstr>
      <vt:lpstr>Statistical Methods</vt:lpstr>
      <vt:lpstr>Results: Sampling Methods</vt:lpstr>
      <vt:lpstr>Results: Bayesian Methods</vt:lpstr>
      <vt:lpstr>Results: Experimental Design</vt:lpstr>
      <vt:lpstr>Discussion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Studying Economics Make You Rich? A Regression Discontinuity Analysis of the Returns to College Major   (Bleemer and Mehta 2022)</dc:title>
  <dc:creator>Sidney, Joshua</dc:creator>
  <cp:lastModifiedBy>Sidney, Joshua</cp:lastModifiedBy>
  <cp:revision>47</cp:revision>
  <dcterms:created xsi:type="dcterms:W3CDTF">2024-04-07T19:46:57Z</dcterms:created>
  <dcterms:modified xsi:type="dcterms:W3CDTF">2024-05-06T21:16:02Z</dcterms:modified>
</cp:coreProperties>
</file>