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omments/comment1.xml" ContentType="application/vnd.openxmlformats-officedocument.presentationml.comments+xml"/>
  <Override PartName="/ppt/notesSlides/notesSlide4.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comments/comment2.xml" ContentType="application/vnd.openxmlformats-officedocument.presentationml.comments+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charts/chart12.xml" ContentType="application/vnd.openxmlformats-officedocument.drawingml.chart+xml"/>
  <Override PartName="/ppt/charts/style9.xml" ContentType="application/vnd.ms-office.chartstyle+xml"/>
  <Override PartName="/ppt/charts/colors9.xml" ContentType="application/vnd.ms-office.chartcolorstyle+xml"/>
  <Override PartName="/ppt/charts/chart13.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82" r:id="rId1"/>
    <p:sldMasterId id="2147483794" r:id="rId2"/>
    <p:sldMasterId id="2147483817" r:id="rId3"/>
    <p:sldMasterId id="2147483829" r:id="rId4"/>
  </p:sldMasterIdLst>
  <p:notesMasterIdLst>
    <p:notesMasterId r:id="rId19"/>
  </p:notesMasterIdLst>
  <p:handoutMasterIdLst>
    <p:handoutMasterId r:id="rId20"/>
  </p:handoutMasterIdLst>
  <p:sldIdLst>
    <p:sldId id="289" r:id="rId5"/>
    <p:sldId id="318" r:id="rId6"/>
    <p:sldId id="297" r:id="rId7"/>
    <p:sldId id="313" r:id="rId8"/>
    <p:sldId id="296" r:id="rId9"/>
    <p:sldId id="315" r:id="rId10"/>
    <p:sldId id="314" r:id="rId11"/>
    <p:sldId id="323" r:id="rId12"/>
    <p:sldId id="298" r:id="rId13"/>
    <p:sldId id="320" r:id="rId14"/>
    <p:sldId id="324" r:id="rId15"/>
    <p:sldId id="316" r:id="rId16"/>
    <p:sldId id="286" r:id="rId17"/>
    <p:sldId id="325" r:id="rId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912"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7" clrIdx="0"/>
  <p:cmAuthor id="2" name="Elissa Colich" initials="EC"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124"/>
    <a:srgbClr val="FFFFFF"/>
    <a:srgbClr val="AAC5DA"/>
    <a:srgbClr val="000080"/>
    <a:srgbClr val="0070A2"/>
    <a:srgbClr val="29C9E1"/>
    <a:srgbClr val="E11434"/>
    <a:srgbClr val="189B1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5" autoAdjust="0"/>
    <p:restoredTop sz="94660"/>
  </p:normalViewPr>
  <p:slideViewPr>
    <p:cSldViewPr>
      <p:cViewPr varScale="1">
        <p:scale>
          <a:sx n="83" d="100"/>
          <a:sy n="83" d="100"/>
        </p:scale>
        <p:origin x="954" y="36"/>
      </p:cViewPr>
      <p:guideLst>
        <p:guide orient="horz" pos="912"/>
        <p:guide pos="2880"/>
      </p:guideLst>
    </p:cSldViewPr>
  </p:slideViewPr>
  <p:notesTextViewPr>
    <p:cViewPr>
      <p:scale>
        <a:sx n="100" d="100"/>
        <a:sy n="100" d="100"/>
      </p:scale>
      <p:origin x="0" y="0"/>
    </p:cViewPr>
  </p:notesTextViewPr>
  <p:sorterViewPr>
    <p:cViewPr>
      <p:scale>
        <a:sx n="219" d="100"/>
        <a:sy n="21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7.xml"/><Relationship Id="rId1" Type="http://schemas.microsoft.com/office/2011/relationships/chartStyle" Target="style7.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9.xml"/><Relationship Id="rId1" Type="http://schemas.microsoft.com/office/2011/relationships/chartStyle" Target="style9.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5.xml"/><Relationship Id="rId1" Type="http://schemas.microsoft.com/office/2011/relationships/chartStyle" Target="style5.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67350183286799"/>
          <c:y val="0.121069637901694"/>
          <c:w val="0.55265330206705898"/>
          <c:h val="0.75786072419661199"/>
        </c:manualLayout>
      </c:layout>
      <c:pieChart>
        <c:varyColors val="1"/>
        <c:ser>
          <c:idx val="0"/>
          <c:order val="0"/>
          <c:tx>
            <c:strRef>
              <c:f>Sheet1!$B$1</c:f>
              <c:strCache>
                <c:ptCount val="1"/>
                <c:pt idx="0">
                  <c:v>Column1</c:v>
                </c:pt>
              </c:strCache>
            </c:strRef>
          </c:tx>
          <c:dPt>
            <c:idx val="0"/>
            <c:bubble3D val="0"/>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F5E6-43D4-8069-D1474F40381B}"/>
              </c:ext>
            </c:extLst>
          </c:dPt>
          <c:dPt>
            <c:idx val="1"/>
            <c:bubble3D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F5E6-43D4-8069-D1474F40381B}"/>
              </c:ext>
            </c:extLst>
          </c:dPt>
          <c:dPt>
            <c:idx val="2"/>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F5E6-43D4-8069-D1474F40381B}"/>
              </c:ext>
            </c:extLst>
          </c:dPt>
          <c:dPt>
            <c:idx val="3"/>
            <c:bubble3D val="0"/>
            <c:spPr>
              <a:gradFill rotWithShape="1">
                <a:gsLst>
                  <a:gs pos="0">
                    <a:schemeClr val="accent6">
                      <a:lumMod val="60000"/>
                      <a:tint val="100000"/>
                      <a:shade val="100000"/>
                      <a:satMod val="130000"/>
                    </a:schemeClr>
                  </a:gs>
                  <a:gs pos="100000">
                    <a:schemeClr val="accent6">
                      <a:lumMod val="60000"/>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F5E6-43D4-8069-D1474F40381B}"/>
              </c:ext>
            </c:extLst>
          </c:dPt>
          <c:dLbls>
            <c:dLbl>
              <c:idx val="0"/>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900" b="1" dirty="0">
                        <a:solidFill>
                          <a:schemeClr val="accent6"/>
                        </a:solidFill>
                      </a:rPr>
                      <a:t>African</a:t>
                    </a:r>
                  </a:p>
                  <a:p>
                    <a:pPr>
                      <a:defRPr sz="1197" b="1" i="0" u="none" strike="noStrike" kern="1200" baseline="0">
                        <a:solidFill>
                          <a:schemeClr val="tx2"/>
                        </a:solidFill>
                        <a:latin typeface="+mn-lt"/>
                        <a:ea typeface="+mn-ea"/>
                        <a:cs typeface="+mn-cs"/>
                      </a:defRPr>
                    </a:pPr>
                    <a:r>
                      <a:rPr lang="en-US" sz="900" b="1" dirty="0">
                        <a:solidFill>
                          <a:schemeClr val="accent6"/>
                        </a:solidFill>
                      </a:rPr>
                      <a:t>American</a:t>
                    </a:r>
                  </a:p>
                  <a:p>
                    <a:pPr>
                      <a:defRPr sz="1197" b="1" i="0" u="none" strike="noStrike" kern="1200" baseline="0">
                        <a:solidFill>
                          <a:schemeClr val="tx2"/>
                        </a:solidFill>
                        <a:latin typeface="+mn-lt"/>
                        <a:ea typeface="+mn-ea"/>
                        <a:cs typeface="+mn-cs"/>
                      </a:defRPr>
                    </a:pPr>
                    <a:fld id="{B80DA685-25B8-4FED-A8B6-13140D033250}" type="VALUE">
                      <a:rPr lang="en-US" sz="900" b="1" smtClean="0">
                        <a:solidFill>
                          <a:schemeClr val="accent6"/>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1-F5E6-43D4-8069-D1474F40381B}"/>
                </c:ext>
              </c:extLst>
            </c:dLbl>
            <c:dLbl>
              <c:idx val="1"/>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1000" b="1" dirty="0">
                        <a:solidFill>
                          <a:schemeClr val="accent1">
                            <a:lumMod val="50000"/>
                          </a:schemeClr>
                        </a:solidFill>
                      </a:rPr>
                      <a:t>Hispanic</a:t>
                    </a:r>
                  </a:p>
                  <a:p>
                    <a:pPr>
                      <a:defRPr sz="1197" b="1" i="0" u="none" strike="noStrike" kern="1200" baseline="0">
                        <a:solidFill>
                          <a:schemeClr val="tx2"/>
                        </a:solidFill>
                        <a:latin typeface="+mn-lt"/>
                        <a:ea typeface="+mn-ea"/>
                        <a:cs typeface="+mn-cs"/>
                      </a:defRPr>
                    </a:pPr>
                    <a:fld id="{DC14B4D8-9E8A-4944-9D8C-2B6043DC35BB}" type="VALUE">
                      <a:rPr lang="en-US" sz="1000" b="1" smtClean="0">
                        <a:solidFill>
                          <a:schemeClr val="accent1">
                            <a:lumMod val="50000"/>
                          </a:schemeClr>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3-F5E6-43D4-8069-D1474F40381B}"/>
                </c:ext>
              </c:extLst>
            </c:dLbl>
            <c:dLbl>
              <c:idx val="2"/>
              <c:layout>
                <c:manualLayout>
                  <c:x val="-1.8853471443028201E-2"/>
                  <c:y val="5.7493749950213398E-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900" b="1" dirty="0">
                        <a:solidFill>
                          <a:schemeClr val="tx1"/>
                        </a:solidFill>
                      </a:rPr>
                      <a:t>White</a:t>
                    </a:r>
                  </a:p>
                  <a:p>
                    <a:pPr>
                      <a:defRPr sz="1197" b="1" i="0" u="none" strike="noStrike" kern="1200" baseline="0">
                        <a:solidFill>
                          <a:schemeClr val="tx2"/>
                        </a:solidFill>
                        <a:latin typeface="+mn-lt"/>
                        <a:ea typeface="+mn-ea"/>
                        <a:cs typeface="+mn-cs"/>
                      </a:defRPr>
                    </a:pPr>
                    <a:fld id="{47EF716F-9F73-4E27-822D-F147BC2D669F}" type="VALUE">
                      <a:rPr lang="en-US" sz="900" b="1" smtClean="0">
                        <a:solidFill>
                          <a:schemeClr val="tx1"/>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5-F5E6-43D4-8069-D1474F40381B}"/>
                </c:ext>
              </c:extLst>
            </c:dLbl>
            <c:dLbl>
              <c:idx val="3"/>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1000" b="1" dirty="0">
                        <a:solidFill>
                          <a:schemeClr val="accent4">
                            <a:lumMod val="95000"/>
                            <a:lumOff val="5000"/>
                          </a:schemeClr>
                        </a:solidFill>
                      </a:rPr>
                      <a:t>Other</a:t>
                    </a:r>
                  </a:p>
                  <a:p>
                    <a:pPr>
                      <a:defRPr sz="1197" b="1" i="0" u="none" strike="noStrike" kern="1200" baseline="0">
                        <a:solidFill>
                          <a:schemeClr val="tx2"/>
                        </a:solidFill>
                        <a:latin typeface="+mn-lt"/>
                        <a:ea typeface="+mn-ea"/>
                        <a:cs typeface="+mn-cs"/>
                      </a:defRPr>
                    </a:pPr>
                    <a:fld id="{48163D9B-927A-45AB-9A8D-A9728191E0A3}" type="VALUE">
                      <a:rPr lang="en-US" sz="1000" b="1" smtClean="0">
                        <a:solidFill>
                          <a:schemeClr val="accent4">
                            <a:lumMod val="95000"/>
                            <a:lumOff val="5000"/>
                          </a:schemeClr>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7-F5E6-43D4-8069-D1474F40381B}"/>
                </c:ext>
              </c:extLst>
            </c:dLbl>
            <c:dLbl>
              <c:idx val="4"/>
              <c:layout>
                <c:manualLayout>
                  <c:x val="-0.16302253556436799"/>
                  <c:y val="3.99885794830665E-3"/>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1000" b="1" dirty="0"/>
                      <a:t>Other</a:t>
                    </a:r>
                  </a:p>
                  <a:p>
                    <a:pPr>
                      <a:defRPr sz="1197" b="1" i="0" u="none" strike="noStrike" kern="1200" baseline="0">
                        <a:solidFill>
                          <a:schemeClr val="tx2"/>
                        </a:solidFill>
                        <a:latin typeface="+mn-lt"/>
                        <a:ea typeface="+mn-ea"/>
                        <a:cs typeface="+mn-cs"/>
                      </a:defRPr>
                    </a:pPr>
                    <a:fld id="{C714BA26-C0BE-4A89-832A-3229ACA7AA6E}" type="VALUE">
                      <a:rPr lang="en-US" sz="1000" b="1" smtClean="0"/>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layout>
                    <c:manualLayout>
                      <c:w val="0.20165340295888201"/>
                      <c:h val="0.19573021921606801"/>
                    </c:manualLayout>
                  </c15:layout>
                  <c15:dlblFieldTable/>
                  <c15:showDataLabelsRange val="0"/>
                </c:ext>
                <c:ext xmlns:c16="http://schemas.microsoft.com/office/drawing/2014/chart" uri="{C3380CC4-5D6E-409C-BE32-E72D297353CC}">
                  <c16:uniqueId val="{00000008-D4E5-46A6-AE92-55BE829E2503}"/>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Sheet1!$A$2:$A$6</c:f>
              <c:strCache>
                <c:ptCount val="5"/>
                <c:pt idx="0">
                  <c:v>African American</c:v>
                </c:pt>
                <c:pt idx="1">
                  <c:v>Hispanic</c:v>
                </c:pt>
                <c:pt idx="2">
                  <c:v>Asian</c:v>
                </c:pt>
                <c:pt idx="3">
                  <c:v>White</c:v>
                </c:pt>
                <c:pt idx="4">
                  <c:v>Other</c:v>
                </c:pt>
              </c:strCache>
            </c:strRef>
          </c:cat>
          <c:val>
            <c:numRef>
              <c:f>Sheet1!$B$2:$B$6</c:f>
              <c:numCache>
                <c:formatCode>0.00%</c:formatCode>
                <c:ptCount val="5"/>
                <c:pt idx="0">
                  <c:v>0.22700000000000001</c:v>
                </c:pt>
                <c:pt idx="1">
                  <c:v>0.40899999999999997</c:v>
                </c:pt>
                <c:pt idx="2">
                  <c:v>8.4000000000000005E-2</c:v>
                </c:pt>
                <c:pt idx="3">
                  <c:v>0.26500000000000001</c:v>
                </c:pt>
                <c:pt idx="4">
                  <c:v>1.7999999999999999E-2</c:v>
                </c:pt>
              </c:numCache>
            </c:numRef>
          </c:val>
          <c:extLst>
            <c:ext xmlns:c16="http://schemas.microsoft.com/office/drawing/2014/chart" uri="{C3380CC4-5D6E-409C-BE32-E72D297353CC}">
              <c16:uniqueId val="{00000008-F5E6-43D4-8069-D1474F40381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AF8-4E07-A049-5DA6E792486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AF8-4E07-A049-5DA6E792486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AF8-4E07-A049-5DA6E792486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AF8-4E07-A049-5DA6E7924868}"/>
              </c:ext>
            </c:extLst>
          </c:dPt>
          <c:dLbls>
            <c:dLbl>
              <c:idx val="0"/>
              <c:layout>
                <c:manualLayout>
                  <c:x val="0.130555664916885"/>
                  <c:y val="-9.44444444444444E-2"/>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r>
                      <a:rPr lang="en-US" sz="1000" dirty="0">
                        <a:solidFill>
                          <a:schemeClr val="accent1">
                            <a:lumMod val="75000"/>
                          </a:schemeClr>
                        </a:solidFill>
                      </a:rPr>
                      <a:t>Female</a:t>
                    </a:r>
                  </a:p>
                  <a:p>
                    <a:pPr>
                      <a:defRPr/>
                    </a:pPr>
                    <a:r>
                      <a:rPr lang="en-US" sz="1000" dirty="0">
                        <a:solidFill>
                          <a:schemeClr val="accent1">
                            <a:lumMod val="75000"/>
                          </a:schemeClr>
                        </a:solidFill>
                      </a:rPr>
                      <a:t>51%</a:t>
                    </a: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5441666666666701"/>
                      <c:h val="0.23200000000000001"/>
                    </c:manualLayout>
                  </c15:layout>
                </c:ext>
                <c:ext xmlns:c16="http://schemas.microsoft.com/office/drawing/2014/chart" uri="{C3380CC4-5D6E-409C-BE32-E72D297353CC}">
                  <c16:uniqueId val="{00000001-4AF8-4E07-A049-5DA6E7924868}"/>
                </c:ext>
              </c:extLst>
            </c:dLbl>
            <c:dLbl>
              <c:idx val="1"/>
              <c:layout>
                <c:manualLayout>
                  <c:x val="-0.155555555555556"/>
                  <c:y val="4.4444663167104097E-2"/>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r>
                      <a:rPr lang="en-US" sz="1400" dirty="0">
                        <a:solidFill>
                          <a:schemeClr val="accent2"/>
                        </a:solidFill>
                      </a:rPr>
                      <a:t>Male</a:t>
                    </a:r>
                  </a:p>
                  <a:p>
                    <a:pPr>
                      <a:defRPr sz="1400"/>
                    </a:pPr>
                    <a:r>
                      <a:rPr lang="en-US" sz="1400" dirty="0">
                        <a:solidFill>
                          <a:schemeClr val="accent2"/>
                        </a:solidFill>
                      </a:rPr>
                      <a:t>49%</a:t>
                    </a:r>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0719444444444399"/>
                      <c:h val="0.24866666666666701"/>
                    </c:manualLayout>
                  </c15:layout>
                </c:ext>
                <c:ext xmlns:c16="http://schemas.microsoft.com/office/drawing/2014/chart" uri="{C3380CC4-5D6E-409C-BE32-E72D297353CC}">
                  <c16:uniqueId val="{00000003-4AF8-4E07-A049-5DA6E792486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Female</c:v>
                </c:pt>
                <c:pt idx="1">
                  <c:v>Male`</c:v>
                </c:pt>
              </c:strCache>
            </c:strRef>
          </c:cat>
          <c:val>
            <c:numRef>
              <c:f>Sheet1!$B$2:$B$5</c:f>
              <c:numCache>
                <c:formatCode>0.00%</c:formatCode>
                <c:ptCount val="4"/>
                <c:pt idx="0">
                  <c:v>0.51</c:v>
                </c:pt>
                <c:pt idx="1">
                  <c:v>0.49</c:v>
                </c:pt>
              </c:numCache>
            </c:numRef>
          </c:val>
          <c:extLst>
            <c:ext xmlns:c16="http://schemas.microsoft.com/office/drawing/2014/chart" uri="{C3380CC4-5D6E-409C-BE32-E72D297353CC}">
              <c16:uniqueId val="{00000008-4AF8-4E07-A049-5DA6E7924868}"/>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5D-4B48-9973-AFBD5BADC1E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D5D-4B48-9973-AFBD5BADC1E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D5D-4B48-9973-AFBD5BADC1E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D5D-4B48-9973-AFBD5BADC1E9}"/>
              </c:ext>
            </c:extLst>
          </c:dPt>
          <c:dLbls>
            <c:dLbl>
              <c:idx val="0"/>
              <c:layout>
                <c:manualLayout>
                  <c:x val="0.125"/>
                  <c:y val="-0.1"/>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r>
                      <a:rPr lang="en-US" sz="1400" dirty="0">
                        <a:solidFill>
                          <a:schemeClr val="accent1">
                            <a:lumMod val="75000"/>
                          </a:schemeClr>
                        </a:solidFill>
                      </a:rPr>
                      <a:t>Female</a:t>
                    </a:r>
                  </a:p>
                  <a:p>
                    <a:pPr>
                      <a:defRPr sz="1400"/>
                    </a:pPr>
                    <a:r>
                      <a:rPr lang="en-US" sz="1400" dirty="0">
                        <a:solidFill>
                          <a:schemeClr val="accent1">
                            <a:lumMod val="75000"/>
                          </a:schemeClr>
                        </a:solidFill>
                      </a:rPr>
                      <a:t>58%</a:t>
                    </a:r>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5441666666666701"/>
                      <c:h val="0.23200000000000001"/>
                    </c:manualLayout>
                  </c15:layout>
                </c:ext>
                <c:ext xmlns:c16="http://schemas.microsoft.com/office/drawing/2014/chart" uri="{C3380CC4-5D6E-409C-BE32-E72D297353CC}">
                  <c16:uniqueId val="{00000001-4D5D-4B48-9973-AFBD5BADC1E9}"/>
                </c:ext>
              </c:extLst>
            </c:dLbl>
            <c:dLbl>
              <c:idx val="1"/>
              <c:layout>
                <c:manualLayout>
                  <c:x val="-0.155555555555556"/>
                  <c:y val="4.4444663167104097E-2"/>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r>
                      <a:rPr lang="en-US" sz="1400" dirty="0">
                        <a:solidFill>
                          <a:schemeClr val="accent2"/>
                        </a:solidFill>
                      </a:rPr>
                      <a:t>Male</a:t>
                    </a:r>
                  </a:p>
                  <a:p>
                    <a:pPr>
                      <a:defRPr sz="1400"/>
                    </a:pPr>
                    <a:r>
                      <a:rPr lang="en-US" sz="1400" dirty="0">
                        <a:solidFill>
                          <a:schemeClr val="accent2"/>
                        </a:solidFill>
                      </a:rPr>
                      <a:t>42%</a:t>
                    </a:r>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0719444444444399"/>
                      <c:h val="0.24866666666666701"/>
                    </c:manualLayout>
                  </c15:layout>
                </c:ext>
                <c:ext xmlns:c16="http://schemas.microsoft.com/office/drawing/2014/chart" uri="{C3380CC4-5D6E-409C-BE32-E72D297353CC}">
                  <c16:uniqueId val="{00000003-4D5D-4B48-9973-AFBD5BADC1E9}"/>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Male</c:v>
                </c:pt>
                <c:pt idx="1">
                  <c:v>Female</c:v>
                </c:pt>
              </c:strCache>
            </c:strRef>
          </c:cat>
          <c:val>
            <c:numRef>
              <c:f>Sheet1!$B$2:$B$5</c:f>
              <c:numCache>
                <c:formatCode>0.00%</c:formatCode>
                <c:ptCount val="4"/>
                <c:pt idx="0">
                  <c:v>0.57999999999999996</c:v>
                </c:pt>
                <c:pt idx="1">
                  <c:v>0.42</c:v>
                </c:pt>
              </c:numCache>
            </c:numRef>
          </c:val>
          <c:extLst>
            <c:ext xmlns:c16="http://schemas.microsoft.com/office/drawing/2014/chart" uri="{C3380CC4-5D6E-409C-BE32-E72D297353CC}">
              <c16:uniqueId val="{00000008-4D5D-4B48-9973-AFBD5BADC1E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871551609713999"/>
          <c:y val="0.17752492067053399"/>
          <c:w val="0.43009756341446498"/>
          <c:h val="0.69831539641375595"/>
        </c:manualLayout>
      </c:layout>
      <c:pieChart>
        <c:varyColors val="1"/>
        <c:ser>
          <c:idx val="0"/>
          <c:order val="0"/>
          <c:tx>
            <c:strRef>
              <c:f>Sheet1!$B$1</c:f>
              <c:strCache>
                <c:ptCount val="1"/>
                <c:pt idx="0">
                  <c:v>Faculty Diversity</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FEE0-48B7-870D-B7BD99D57BB7}"/>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FEE0-48B7-870D-B7BD99D57BB7}"/>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FEE0-48B7-870D-B7BD99D57BB7}"/>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FEE0-48B7-870D-B7BD99D57BB7}"/>
              </c:ext>
            </c:extLst>
          </c:dPt>
          <c:dLbls>
            <c:dLbl>
              <c:idx val="0"/>
              <c:tx>
                <c:rich>
                  <a:bodyPr/>
                  <a:lstStyle/>
                  <a:p>
                    <a:r>
                      <a:rPr lang="en-US" sz="1000" baseline="0" dirty="0">
                        <a:solidFill>
                          <a:schemeClr val="accent1">
                            <a:lumMod val="50000"/>
                          </a:schemeClr>
                        </a:solidFill>
                      </a:rPr>
                      <a:t>African </a:t>
                    </a:r>
                  </a:p>
                  <a:p>
                    <a:r>
                      <a:rPr lang="en-US" sz="1000" baseline="0" dirty="0">
                        <a:solidFill>
                          <a:schemeClr val="accent1">
                            <a:lumMod val="50000"/>
                          </a:schemeClr>
                        </a:solidFill>
                      </a:rPr>
                      <a:t>American </a:t>
                    </a:r>
                    <a:fld id="{C60BD476-CF4A-4654-959A-386CD9926494}" type="PERCENTAGE">
                      <a:rPr lang="en-US" sz="1000" baseline="0">
                        <a:solidFill>
                          <a:schemeClr val="accent1">
                            <a:lumMod val="50000"/>
                          </a:schemeClr>
                        </a:solidFill>
                      </a:rPr>
                      <a:pPr/>
                      <a:t>[PERCENTAGE]</a:t>
                    </a:fld>
                    <a:endParaRPr lang="en-US" sz="1000" baseline="0" dirty="0">
                      <a:solidFill>
                        <a:schemeClr val="accent1">
                          <a:lumMod val="50000"/>
                        </a:schemeClr>
                      </a:solidFill>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EE0-48B7-870D-B7BD99D57BB7}"/>
                </c:ext>
              </c:extLst>
            </c:dLbl>
            <c:dLbl>
              <c:idx val="1"/>
              <c:layout>
                <c:manualLayout>
                  <c:x val="2.94981004626674E-2"/>
                  <c:y val="-7.5182852143482096E-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1000" b="1" baseline="0" dirty="0">
                        <a:solidFill>
                          <a:schemeClr val="accent2"/>
                        </a:solidFill>
                      </a:rPr>
                      <a:t>Hispanic </a:t>
                    </a:r>
                    <a:fld id="{F4B0B5AD-2D3E-42B1-901D-C31D24E0B01E}" type="PERCENTAGE">
                      <a:rPr lang="en-US" sz="1000" b="1" baseline="0">
                        <a:solidFill>
                          <a:schemeClr val="accent2"/>
                        </a:solidFill>
                      </a:rPr>
                      <a:pPr>
                        <a:defRPr b="1"/>
                      </a:pPr>
                      <a:t>[PERCENTAGE]</a:t>
                    </a:fld>
                    <a:endParaRPr lang="en-US" sz="1000" b="1" baseline="0" dirty="0">
                      <a:solidFill>
                        <a:schemeClr val="accent2"/>
                      </a:solidFill>
                    </a:endParaRP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187062216834496"/>
                      <c:h val="0.16944941398340699"/>
                    </c:manualLayout>
                  </c15:layout>
                  <c15:dlblFieldTable/>
                  <c15:showDataLabelsRange val="0"/>
                </c:ext>
                <c:ext xmlns:c16="http://schemas.microsoft.com/office/drawing/2014/chart" uri="{C3380CC4-5D6E-409C-BE32-E72D297353CC}">
                  <c16:uniqueId val="{00000003-FEE0-48B7-870D-B7BD99D57BB7}"/>
                </c:ext>
              </c:extLst>
            </c:dLbl>
            <c:dLbl>
              <c:idx val="2"/>
              <c:layout>
                <c:manualLayout>
                  <c:x val="5.3573947963711802E-2"/>
                  <c:y val="3.4015748031496098E-3"/>
                </c:manualLayout>
              </c:layout>
              <c:tx>
                <c:rich>
                  <a:bodyPr/>
                  <a:lstStyle/>
                  <a:p>
                    <a:r>
                      <a:rPr lang="en-US" sz="1000" baseline="0" dirty="0"/>
                      <a:t>Asian </a:t>
                    </a:r>
                    <a:fld id="{461B30C0-17AF-4AAC-9D40-1BF0E6D946B1}" type="PERCENTAGE">
                      <a:rPr lang="en-US" sz="1000" baseline="0"/>
                      <a:pPr/>
                      <a:t>[PERCENTAGE]</a:t>
                    </a:fld>
                    <a:endParaRPr lang="en-US" sz="1000" baseline="0" dirty="0"/>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FEE0-48B7-870D-B7BD99D57BB7}"/>
                </c:ext>
              </c:extLst>
            </c:dLbl>
            <c:dLbl>
              <c:idx val="3"/>
              <c:tx>
                <c:rich>
                  <a:bodyPr/>
                  <a:lstStyle/>
                  <a:p>
                    <a:r>
                      <a:rPr lang="en-US" sz="1000" baseline="0" dirty="0">
                        <a:solidFill>
                          <a:schemeClr val="tx2">
                            <a:lumMod val="75000"/>
                            <a:lumOff val="25000"/>
                          </a:schemeClr>
                        </a:solidFill>
                      </a:rPr>
                      <a:t>White </a:t>
                    </a:r>
                    <a:fld id="{D486A255-6BA7-4D86-84A0-92CE5B17127F}" type="PERCENTAGE">
                      <a:rPr lang="en-US" sz="1000" baseline="0">
                        <a:solidFill>
                          <a:schemeClr val="tx2">
                            <a:lumMod val="75000"/>
                            <a:lumOff val="25000"/>
                          </a:schemeClr>
                        </a:solidFill>
                      </a:rPr>
                      <a:pPr/>
                      <a:t>[PERCENTAGE]</a:t>
                    </a:fld>
                    <a:endParaRPr lang="en-US" sz="1000" baseline="0" dirty="0">
                      <a:solidFill>
                        <a:schemeClr val="tx2">
                          <a:lumMod val="75000"/>
                          <a:lumOff val="25000"/>
                        </a:schemeClr>
                      </a:solidFill>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FEE0-48B7-870D-B7BD99D57BB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Sheet1!$A$2:$A$6</c:f>
              <c:strCache>
                <c:ptCount val="4"/>
                <c:pt idx="0">
                  <c:v>African American</c:v>
                </c:pt>
                <c:pt idx="1">
                  <c:v>Hispanic</c:v>
                </c:pt>
                <c:pt idx="2">
                  <c:v>Asian</c:v>
                </c:pt>
                <c:pt idx="3">
                  <c:v>White</c:v>
                </c:pt>
              </c:strCache>
            </c:strRef>
          </c:cat>
          <c:val>
            <c:numRef>
              <c:f>Sheet1!$B$2:$B$6</c:f>
              <c:numCache>
                <c:formatCode>0.00%</c:formatCode>
                <c:ptCount val="4"/>
                <c:pt idx="0">
                  <c:v>0.24399999999999999</c:v>
                </c:pt>
                <c:pt idx="1">
                  <c:v>9.1999999999999998E-2</c:v>
                </c:pt>
                <c:pt idx="2">
                  <c:v>0.104</c:v>
                </c:pt>
                <c:pt idx="3">
                  <c:v>0.56000000000000005</c:v>
                </c:pt>
              </c:numCache>
            </c:numRef>
          </c:val>
          <c:extLst>
            <c:ext xmlns:c16="http://schemas.microsoft.com/office/drawing/2014/chart" uri="{C3380CC4-5D6E-409C-BE32-E72D297353CC}">
              <c16:uniqueId val="{00000008-FEE0-48B7-870D-B7BD99D57BB7}"/>
            </c:ext>
          </c:extLst>
        </c:ser>
        <c:dLbls>
          <c:dLblPos val="bestFit"/>
          <c:showLegendKey val="0"/>
          <c:showVal val="0"/>
          <c:showCatName val="0"/>
          <c:showSerName val="0"/>
          <c:showPercent val="1"/>
          <c:showBubbleSize val="0"/>
          <c:showLeaderLines val="1"/>
        </c:dLbls>
        <c:firstSliceAng val="0"/>
      </c:pieChart>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4D28-4314-B4F0-110B7858A1D6}"/>
              </c:ext>
            </c:extLst>
          </c:dPt>
          <c:dPt>
            <c:idx val="1"/>
            <c:bubble3D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4D28-4314-B4F0-110B7858A1D6}"/>
              </c:ext>
            </c:extLst>
          </c:dPt>
          <c:dPt>
            <c:idx val="2"/>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4D28-4314-B4F0-110B7858A1D6}"/>
              </c:ext>
            </c:extLst>
          </c:dPt>
          <c:dPt>
            <c:idx val="3"/>
            <c:bubble3D val="0"/>
            <c:spPr>
              <a:gradFill rotWithShape="1">
                <a:gsLst>
                  <a:gs pos="0">
                    <a:schemeClr val="accent6">
                      <a:lumMod val="60000"/>
                      <a:tint val="100000"/>
                      <a:shade val="100000"/>
                      <a:satMod val="130000"/>
                    </a:schemeClr>
                  </a:gs>
                  <a:gs pos="100000">
                    <a:schemeClr val="accent6">
                      <a:lumMod val="60000"/>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4D28-4314-B4F0-110B7858A1D6}"/>
              </c:ext>
            </c:extLst>
          </c:dPt>
          <c:dLbls>
            <c:dLbl>
              <c:idx val="0"/>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900" b="1" dirty="0">
                        <a:solidFill>
                          <a:schemeClr val="accent6"/>
                        </a:solidFill>
                      </a:rPr>
                      <a:t>African</a:t>
                    </a:r>
                  </a:p>
                  <a:p>
                    <a:pPr>
                      <a:defRPr sz="1197" b="1" i="0" u="none" strike="noStrike" kern="1200" baseline="0">
                        <a:solidFill>
                          <a:schemeClr val="tx2"/>
                        </a:solidFill>
                        <a:latin typeface="+mn-lt"/>
                        <a:ea typeface="+mn-ea"/>
                        <a:cs typeface="+mn-cs"/>
                      </a:defRPr>
                    </a:pPr>
                    <a:r>
                      <a:rPr lang="en-US" sz="900" b="1" dirty="0">
                        <a:solidFill>
                          <a:schemeClr val="accent6"/>
                        </a:solidFill>
                      </a:rPr>
                      <a:t>American</a:t>
                    </a:r>
                  </a:p>
                  <a:p>
                    <a:pPr>
                      <a:defRPr sz="1197" b="1" i="0" u="none" strike="noStrike" kern="1200" baseline="0">
                        <a:solidFill>
                          <a:schemeClr val="tx2"/>
                        </a:solidFill>
                        <a:latin typeface="+mn-lt"/>
                        <a:ea typeface="+mn-ea"/>
                        <a:cs typeface="+mn-cs"/>
                      </a:defRPr>
                    </a:pPr>
                    <a:fld id="{B80DA685-25B8-4FED-A8B6-13140D033250}" type="VALUE">
                      <a:rPr lang="en-US" sz="900" b="1" smtClean="0">
                        <a:solidFill>
                          <a:schemeClr val="accent6"/>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1-4D28-4314-B4F0-110B7858A1D6}"/>
                </c:ext>
              </c:extLst>
            </c:dLbl>
            <c:dLbl>
              <c:idx val="1"/>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1000" b="1" dirty="0">
                        <a:solidFill>
                          <a:schemeClr val="accent1">
                            <a:lumMod val="50000"/>
                          </a:schemeClr>
                        </a:solidFill>
                      </a:rPr>
                      <a:t>Hispanic</a:t>
                    </a:r>
                  </a:p>
                  <a:p>
                    <a:pPr>
                      <a:defRPr sz="1197" b="1" i="0" u="none" strike="noStrike" kern="1200" baseline="0">
                        <a:solidFill>
                          <a:schemeClr val="tx2"/>
                        </a:solidFill>
                        <a:latin typeface="+mn-lt"/>
                        <a:ea typeface="+mn-ea"/>
                        <a:cs typeface="+mn-cs"/>
                      </a:defRPr>
                    </a:pPr>
                    <a:fld id="{DC14B4D8-9E8A-4944-9D8C-2B6043DC35BB}" type="VALUE">
                      <a:rPr lang="en-US" sz="1000" b="1" smtClean="0">
                        <a:solidFill>
                          <a:schemeClr val="accent1">
                            <a:lumMod val="50000"/>
                          </a:schemeClr>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3-4D28-4314-B4F0-110B7858A1D6}"/>
                </c:ext>
              </c:extLst>
            </c:dLbl>
            <c:dLbl>
              <c:idx val="2"/>
              <c:layout>
                <c:manualLayout>
                  <c:x val="-1.8853471443028201E-2"/>
                  <c:y val="5.7493749950213398E-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900" b="1" dirty="0">
                        <a:solidFill>
                          <a:schemeClr val="tx1"/>
                        </a:solidFill>
                      </a:rPr>
                      <a:t>White</a:t>
                    </a:r>
                  </a:p>
                  <a:p>
                    <a:pPr>
                      <a:defRPr sz="1197" b="1" i="0" u="none" strike="noStrike" kern="1200" baseline="0">
                        <a:solidFill>
                          <a:schemeClr val="tx2"/>
                        </a:solidFill>
                        <a:latin typeface="+mn-lt"/>
                        <a:ea typeface="+mn-ea"/>
                        <a:cs typeface="+mn-cs"/>
                      </a:defRPr>
                    </a:pPr>
                    <a:fld id="{47EF716F-9F73-4E27-822D-F147BC2D669F}" type="VALUE">
                      <a:rPr lang="en-US" sz="900" b="1" smtClean="0">
                        <a:solidFill>
                          <a:schemeClr val="tx1"/>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5-4D28-4314-B4F0-110B7858A1D6}"/>
                </c:ext>
              </c:extLst>
            </c:dLbl>
            <c:dLbl>
              <c:idx val="3"/>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1000" b="1" dirty="0">
                        <a:solidFill>
                          <a:schemeClr val="accent4">
                            <a:lumMod val="95000"/>
                            <a:lumOff val="5000"/>
                          </a:schemeClr>
                        </a:solidFill>
                      </a:rPr>
                      <a:t>Other</a:t>
                    </a:r>
                  </a:p>
                  <a:p>
                    <a:pPr>
                      <a:defRPr sz="1197" b="1" i="0" u="none" strike="noStrike" kern="1200" baseline="0">
                        <a:solidFill>
                          <a:schemeClr val="tx2"/>
                        </a:solidFill>
                        <a:latin typeface="+mn-lt"/>
                        <a:ea typeface="+mn-ea"/>
                        <a:cs typeface="+mn-cs"/>
                      </a:defRPr>
                    </a:pPr>
                    <a:fld id="{48163D9B-927A-45AB-9A8D-A9728191E0A3}" type="VALUE">
                      <a:rPr lang="en-US" sz="1000" b="1" smtClean="0">
                        <a:solidFill>
                          <a:schemeClr val="accent4">
                            <a:lumMod val="95000"/>
                            <a:lumOff val="5000"/>
                          </a:schemeClr>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7-4D28-4314-B4F0-110B7858A1D6}"/>
                </c:ext>
              </c:extLst>
            </c:dLbl>
            <c:dLbl>
              <c:idx val="4"/>
              <c:layout>
                <c:manualLayout>
                  <c:x val="-0.16302253556436799"/>
                  <c:y val="3.99885794830665E-3"/>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1000" b="1" dirty="0"/>
                      <a:t>Other</a:t>
                    </a:r>
                  </a:p>
                  <a:p>
                    <a:pPr>
                      <a:defRPr sz="1197" b="1" i="0" u="none" strike="noStrike" kern="1200" baseline="0">
                        <a:solidFill>
                          <a:schemeClr val="tx2"/>
                        </a:solidFill>
                        <a:latin typeface="+mn-lt"/>
                        <a:ea typeface="+mn-ea"/>
                        <a:cs typeface="+mn-cs"/>
                      </a:defRPr>
                    </a:pPr>
                    <a:fld id="{C714BA26-C0BE-4A89-832A-3229ACA7AA6E}" type="VALUE">
                      <a:rPr lang="en-US" sz="1000" b="1" smtClean="0"/>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layout>
                    <c:manualLayout>
                      <c:w val="0.20165340295888201"/>
                      <c:h val="0.19573021921606801"/>
                    </c:manualLayout>
                  </c15:layout>
                  <c15:dlblFieldTable/>
                  <c15:showDataLabelsRange val="0"/>
                </c:ext>
                <c:ext xmlns:c16="http://schemas.microsoft.com/office/drawing/2014/chart" uri="{C3380CC4-5D6E-409C-BE32-E72D297353CC}">
                  <c16:uniqueId val="{00000008-4D28-4314-B4F0-110B7858A1D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Sheet1!$A$2:$A$7</c:f>
              <c:strCache>
                <c:ptCount val="6"/>
                <c:pt idx="0">
                  <c:v>African American</c:v>
                </c:pt>
                <c:pt idx="1">
                  <c:v>Hispanic</c:v>
                </c:pt>
                <c:pt idx="2">
                  <c:v>Asian</c:v>
                </c:pt>
                <c:pt idx="3">
                  <c:v>White</c:v>
                </c:pt>
                <c:pt idx="4">
                  <c:v>Other</c:v>
                </c:pt>
                <c:pt idx="5">
                  <c:v>Native American</c:v>
                </c:pt>
              </c:strCache>
            </c:strRef>
          </c:cat>
          <c:val>
            <c:numRef>
              <c:f>Sheet1!$B$2:$B$7</c:f>
              <c:numCache>
                <c:formatCode>0.00%</c:formatCode>
                <c:ptCount val="6"/>
                <c:pt idx="0">
                  <c:v>0.29799999999999999</c:v>
                </c:pt>
                <c:pt idx="1">
                  <c:v>0.32500000000000001</c:v>
                </c:pt>
                <c:pt idx="2">
                  <c:v>9.4E-2</c:v>
                </c:pt>
                <c:pt idx="3">
                  <c:v>0.14000000000000001</c:v>
                </c:pt>
                <c:pt idx="4">
                  <c:v>3.5000000000000003E-2</c:v>
                </c:pt>
                <c:pt idx="5">
                  <c:v>3.5000000000000003E-2</c:v>
                </c:pt>
              </c:numCache>
            </c:numRef>
          </c:val>
          <c:extLst>
            <c:ext xmlns:c16="http://schemas.microsoft.com/office/drawing/2014/chart" uri="{C3380CC4-5D6E-409C-BE32-E72D297353CC}">
              <c16:uniqueId val="{00000009-4D28-4314-B4F0-110B7858A1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437-4A37-82DC-45769E2703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0437-4A37-82DC-45769E270369}"/>
              </c:ext>
            </c:extLst>
          </c:dPt>
          <c:dLbls>
            <c:dLbl>
              <c:idx val="0"/>
              <c:layout>
                <c:manualLayout>
                  <c:x val="0.130555664916885"/>
                  <c:y val="-9.44444444444444E-2"/>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r>
                      <a:rPr lang="en-US" sz="1400" dirty="0">
                        <a:solidFill>
                          <a:schemeClr val="accent1">
                            <a:lumMod val="75000"/>
                          </a:schemeClr>
                        </a:solidFill>
                      </a:rPr>
                      <a:t>Male</a:t>
                    </a:r>
                  </a:p>
                  <a:p>
                    <a:pPr>
                      <a:defRPr sz="1400"/>
                    </a:pPr>
                    <a:r>
                      <a:rPr lang="en-US" sz="1400" dirty="0">
                        <a:solidFill>
                          <a:schemeClr val="accent1">
                            <a:lumMod val="75000"/>
                          </a:schemeClr>
                        </a:solidFill>
                      </a:rPr>
                      <a:t>51%</a:t>
                    </a:r>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5441666666666701"/>
                      <c:h val="0.23200000000000001"/>
                    </c:manualLayout>
                  </c15:layout>
                </c:ext>
                <c:ext xmlns:c16="http://schemas.microsoft.com/office/drawing/2014/chart" uri="{C3380CC4-5D6E-409C-BE32-E72D297353CC}">
                  <c16:uniqueId val="{00000001-0437-4A37-82DC-45769E270369}"/>
                </c:ext>
              </c:extLst>
            </c:dLbl>
            <c:dLbl>
              <c:idx val="1"/>
              <c:layout>
                <c:manualLayout>
                  <c:x val="-0.155555555555556"/>
                  <c:y val="4.4444663167104097E-2"/>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r>
                      <a:rPr lang="en-US" sz="1400" dirty="0">
                        <a:solidFill>
                          <a:schemeClr val="accent2"/>
                        </a:solidFill>
                      </a:rPr>
                      <a:t>Female</a:t>
                    </a:r>
                  </a:p>
                  <a:p>
                    <a:pPr>
                      <a:defRPr sz="1400"/>
                    </a:pPr>
                    <a:r>
                      <a:rPr lang="en-US" sz="1400" dirty="0">
                        <a:solidFill>
                          <a:schemeClr val="accent2"/>
                        </a:solidFill>
                      </a:rPr>
                      <a:t>49%</a:t>
                    </a:r>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0719444444444399"/>
                      <c:h val="0.24866666666666701"/>
                    </c:manualLayout>
                  </c15:layout>
                </c:ext>
                <c:ext xmlns:c16="http://schemas.microsoft.com/office/drawing/2014/chart" uri="{C3380CC4-5D6E-409C-BE32-E72D297353CC}">
                  <c16:uniqueId val="{00000002-0437-4A37-82DC-45769E270369}"/>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Male</c:v>
                </c:pt>
                <c:pt idx="1">
                  <c:v>Female</c:v>
                </c:pt>
              </c:strCache>
            </c:strRef>
          </c:cat>
          <c:val>
            <c:numRef>
              <c:f>Sheet1!$B$2:$B$5</c:f>
              <c:numCache>
                <c:formatCode>0.00%</c:formatCode>
                <c:ptCount val="2"/>
                <c:pt idx="0">
                  <c:v>0.51</c:v>
                </c:pt>
                <c:pt idx="1">
                  <c:v>0.49</c:v>
                </c:pt>
              </c:numCache>
            </c:numRef>
          </c:val>
          <c:extLst>
            <c:ext xmlns:c16="http://schemas.microsoft.com/office/drawing/2014/chart" uri="{C3380CC4-5D6E-409C-BE32-E72D297353CC}">
              <c16:uniqueId val="{00000000-0437-4A37-82DC-45769E2703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F37-45B6-B98D-1A9A3BC15A6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F37-45B6-B98D-1A9A3BC15A6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F37-45B6-B98D-1A9A3BC15A6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F37-45B6-B98D-1A9A3BC15A60}"/>
              </c:ext>
            </c:extLst>
          </c:dPt>
          <c:dLbls>
            <c:dLbl>
              <c:idx val="0"/>
              <c:layout>
                <c:manualLayout>
                  <c:x val="0.130555664916885"/>
                  <c:y val="-9.44444444444444E-2"/>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r>
                      <a:rPr lang="en-US" sz="1400" dirty="0">
                        <a:solidFill>
                          <a:schemeClr val="accent1">
                            <a:lumMod val="75000"/>
                          </a:schemeClr>
                        </a:solidFill>
                      </a:rPr>
                      <a:t>Female</a:t>
                    </a:r>
                  </a:p>
                  <a:p>
                    <a:pPr>
                      <a:defRPr sz="1400"/>
                    </a:pPr>
                    <a:r>
                      <a:rPr lang="en-US" sz="1400" dirty="0">
                        <a:solidFill>
                          <a:schemeClr val="accent1">
                            <a:lumMod val="75000"/>
                          </a:schemeClr>
                        </a:solidFill>
                      </a:rPr>
                      <a:t>58%</a:t>
                    </a:r>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5441666666666701"/>
                      <c:h val="0.23200000000000001"/>
                    </c:manualLayout>
                  </c15:layout>
                </c:ext>
                <c:ext xmlns:c16="http://schemas.microsoft.com/office/drawing/2014/chart" uri="{C3380CC4-5D6E-409C-BE32-E72D297353CC}">
                  <c16:uniqueId val="{00000001-FF37-45B6-B98D-1A9A3BC15A60}"/>
                </c:ext>
              </c:extLst>
            </c:dLbl>
            <c:dLbl>
              <c:idx val="1"/>
              <c:layout>
                <c:manualLayout>
                  <c:x val="-0.155555555555556"/>
                  <c:y val="4.4444663167104097E-2"/>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r>
                      <a:rPr lang="en-US" sz="1400" dirty="0">
                        <a:solidFill>
                          <a:schemeClr val="accent2"/>
                        </a:solidFill>
                      </a:rPr>
                      <a:t>Male</a:t>
                    </a:r>
                  </a:p>
                  <a:p>
                    <a:pPr>
                      <a:defRPr sz="1400"/>
                    </a:pPr>
                    <a:r>
                      <a:rPr lang="en-US" sz="1400" dirty="0">
                        <a:solidFill>
                          <a:schemeClr val="accent2"/>
                        </a:solidFill>
                      </a:rPr>
                      <a:t>42%</a:t>
                    </a:r>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0719444444444399"/>
                      <c:h val="0.24866666666666701"/>
                    </c:manualLayout>
                  </c15:layout>
                </c:ext>
                <c:ext xmlns:c16="http://schemas.microsoft.com/office/drawing/2014/chart" uri="{C3380CC4-5D6E-409C-BE32-E72D297353CC}">
                  <c16:uniqueId val="{00000003-FF37-45B6-B98D-1A9A3BC15A6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Male</c:v>
                </c:pt>
                <c:pt idx="1">
                  <c:v>Female</c:v>
                </c:pt>
              </c:strCache>
            </c:strRef>
          </c:cat>
          <c:val>
            <c:numRef>
              <c:f>Sheet1!$B$2:$B$5</c:f>
              <c:numCache>
                <c:formatCode>0.00%</c:formatCode>
                <c:ptCount val="4"/>
                <c:pt idx="0">
                  <c:v>0.57999999999999996</c:v>
                </c:pt>
                <c:pt idx="1">
                  <c:v>0.42</c:v>
                </c:pt>
              </c:numCache>
            </c:numRef>
          </c:val>
          <c:extLst>
            <c:ext xmlns:c16="http://schemas.microsoft.com/office/drawing/2014/chart" uri="{C3380CC4-5D6E-409C-BE32-E72D297353CC}">
              <c16:uniqueId val="{00000008-FF37-45B6-B98D-1A9A3BC15A60}"/>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3ADE-4D71-BAD1-5916398A4B09}"/>
              </c:ext>
            </c:extLst>
          </c:dPt>
          <c:dPt>
            <c:idx val="1"/>
            <c:bubble3D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3ADE-4D71-BAD1-5916398A4B09}"/>
              </c:ext>
            </c:extLst>
          </c:dPt>
          <c:dPt>
            <c:idx val="2"/>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3ADE-4D71-BAD1-5916398A4B09}"/>
              </c:ext>
            </c:extLst>
          </c:dPt>
          <c:dPt>
            <c:idx val="3"/>
            <c:bubble3D val="0"/>
            <c:spPr>
              <a:gradFill rotWithShape="1">
                <a:gsLst>
                  <a:gs pos="0">
                    <a:schemeClr val="accent6">
                      <a:lumMod val="60000"/>
                      <a:tint val="100000"/>
                      <a:shade val="100000"/>
                      <a:satMod val="130000"/>
                    </a:schemeClr>
                  </a:gs>
                  <a:gs pos="100000">
                    <a:schemeClr val="accent6">
                      <a:lumMod val="60000"/>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3ADE-4D71-BAD1-5916398A4B09}"/>
              </c:ext>
            </c:extLst>
          </c:dPt>
          <c:dLbls>
            <c:dLbl>
              <c:idx val="0"/>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900" b="1" dirty="0">
                        <a:solidFill>
                          <a:schemeClr val="accent6"/>
                        </a:solidFill>
                      </a:rPr>
                      <a:t>African</a:t>
                    </a:r>
                  </a:p>
                  <a:p>
                    <a:pPr>
                      <a:defRPr sz="1197" b="1" i="0" u="none" strike="noStrike" kern="1200" baseline="0">
                        <a:solidFill>
                          <a:schemeClr val="tx2"/>
                        </a:solidFill>
                        <a:latin typeface="+mn-lt"/>
                        <a:ea typeface="+mn-ea"/>
                        <a:cs typeface="+mn-cs"/>
                      </a:defRPr>
                    </a:pPr>
                    <a:r>
                      <a:rPr lang="en-US" sz="900" b="1" dirty="0">
                        <a:solidFill>
                          <a:schemeClr val="accent6"/>
                        </a:solidFill>
                      </a:rPr>
                      <a:t>American</a:t>
                    </a:r>
                  </a:p>
                  <a:p>
                    <a:pPr>
                      <a:defRPr sz="1197" b="1" i="0" u="none" strike="noStrike" kern="1200" baseline="0">
                        <a:solidFill>
                          <a:schemeClr val="tx2"/>
                        </a:solidFill>
                        <a:latin typeface="+mn-lt"/>
                        <a:ea typeface="+mn-ea"/>
                        <a:cs typeface="+mn-cs"/>
                      </a:defRPr>
                    </a:pPr>
                    <a:fld id="{B80DA685-25B8-4FED-A8B6-13140D033250}" type="VALUE">
                      <a:rPr lang="en-US" sz="900" b="1" smtClean="0">
                        <a:solidFill>
                          <a:schemeClr val="accent6"/>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1-3ADE-4D71-BAD1-5916398A4B09}"/>
                </c:ext>
              </c:extLst>
            </c:dLbl>
            <c:dLbl>
              <c:idx val="1"/>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1000" b="1" dirty="0">
                        <a:solidFill>
                          <a:schemeClr val="accent1">
                            <a:lumMod val="50000"/>
                          </a:schemeClr>
                        </a:solidFill>
                      </a:rPr>
                      <a:t>Hispanic</a:t>
                    </a:r>
                  </a:p>
                  <a:p>
                    <a:pPr>
                      <a:defRPr sz="1197" b="1" i="0" u="none" strike="noStrike" kern="1200" baseline="0">
                        <a:solidFill>
                          <a:schemeClr val="tx2"/>
                        </a:solidFill>
                        <a:latin typeface="+mn-lt"/>
                        <a:ea typeface="+mn-ea"/>
                        <a:cs typeface="+mn-cs"/>
                      </a:defRPr>
                    </a:pPr>
                    <a:fld id="{DC14B4D8-9E8A-4944-9D8C-2B6043DC35BB}" type="VALUE">
                      <a:rPr lang="en-US" sz="1000" b="1" smtClean="0">
                        <a:solidFill>
                          <a:schemeClr val="accent1">
                            <a:lumMod val="50000"/>
                          </a:schemeClr>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3-3ADE-4D71-BAD1-5916398A4B09}"/>
                </c:ext>
              </c:extLst>
            </c:dLbl>
            <c:dLbl>
              <c:idx val="2"/>
              <c:layout>
                <c:manualLayout>
                  <c:x val="-1.8853471443028201E-2"/>
                  <c:y val="5.7493749950213398E-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900" b="1" dirty="0">
                        <a:solidFill>
                          <a:schemeClr val="tx1"/>
                        </a:solidFill>
                      </a:rPr>
                      <a:t>White</a:t>
                    </a:r>
                  </a:p>
                  <a:p>
                    <a:pPr>
                      <a:defRPr sz="1197" b="1" i="0" u="none" strike="noStrike" kern="1200" baseline="0">
                        <a:solidFill>
                          <a:schemeClr val="tx2"/>
                        </a:solidFill>
                        <a:latin typeface="+mn-lt"/>
                        <a:ea typeface="+mn-ea"/>
                        <a:cs typeface="+mn-cs"/>
                      </a:defRPr>
                    </a:pPr>
                    <a:fld id="{47EF716F-9F73-4E27-822D-F147BC2D669F}" type="VALUE">
                      <a:rPr lang="en-US" sz="900" b="1" smtClean="0">
                        <a:solidFill>
                          <a:schemeClr val="tx1"/>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5-3ADE-4D71-BAD1-5916398A4B09}"/>
                </c:ext>
              </c:extLst>
            </c:dLbl>
            <c:dLbl>
              <c:idx val="3"/>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1000" b="1" dirty="0">
                        <a:solidFill>
                          <a:schemeClr val="accent4">
                            <a:lumMod val="95000"/>
                            <a:lumOff val="5000"/>
                          </a:schemeClr>
                        </a:solidFill>
                      </a:rPr>
                      <a:t>Other</a:t>
                    </a:r>
                  </a:p>
                  <a:p>
                    <a:pPr>
                      <a:defRPr sz="1197" b="1" i="0" u="none" strike="noStrike" kern="1200" baseline="0">
                        <a:solidFill>
                          <a:schemeClr val="tx2"/>
                        </a:solidFill>
                        <a:latin typeface="+mn-lt"/>
                        <a:ea typeface="+mn-ea"/>
                        <a:cs typeface="+mn-cs"/>
                      </a:defRPr>
                    </a:pPr>
                    <a:fld id="{48163D9B-927A-45AB-9A8D-A9728191E0A3}" type="VALUE">
                      <a:rPr lang="en-US" sz="1000" b="1" smtClean="0">
                        <a:solidFill>
                          <a:schemeClr val="accent4">
                            <a:lumMod val="95000"/>
                            <a:lumOff val="5000"/>
                          </a:schemeClr>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7-3ADE-4D71-BAD1-5916398A4B09}"/>
                </c:ext>
              </c:extLst>
            </c:dLbl>
            <c:dLbl>
              <c:idx val="4"/>
              <c:layout>
                <c:manualLayout>
                  <c:x val="-0.16302253556436799"/>
                  <c:y val="3.99885794830665E-3"/>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1000" b="1" dirty="0"/>
                      <a:t>Other</a:t>
                    </a:r>
                  </a:p>
                  <a:p>
                    <a:pPr>
                      <a:defRPr sz="1197" b="1" i="0" u="none" strike="noStrike" kern="1200" baseline="0">
                        <a:solidFill>
                          <a:schemeClr val="tx2"/>
                        </a:solidFill>
                        <a:latin typeface="+mn-lt"/>
                        <a:ea typeface="+mn-ea"/>
                        <a:cs typeface="+mn-cs"/>
                      </a:defRPr>
                    </a:pPr>
                    <a:fld id="{C714BA26-C0BE-4A89-832A-3229ACA7AA6E}" type="VALUE">
                      <a:rPr lang="en-US" sz="1000" b="1" smtClean="0"/>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layout>
                    <c:manualLayout>
                      <c:w val="0.20165340295888201"/>
                      <c:h val="0.19573021921606801"/>
                    </c:manualLayout>
                  </c15:layout>
                  <c15:dlblFieldTable/>
                  <c15:showDataLabelsRange val="0"/>
                </c:ext>
                <c:ext xmlns:c16="http://schemas.microsoft.com/office/drawing/2014/chart" uri="{C3380CC4-5D6E-409C-BE32-E72D297353CC}">
                  <c16:uniqueId val="{00000008-3ADE-4D71-BAD1-5916398A4B09}"/>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Sheet1!$A$2:$A$7</c:f>
              <c:strCache>
                <c:ptCount val="6"/>
                <c:pt idx="0">
                  <c:v>African American</c:v>
                </c:pt>
                <c:pt idx="1">
                  <c:v>Hispanic</c:v>
                </c:pt>
                <c:pt idx="2">
                  <c:v>Asian</c:v>
                </c:pt>
                <c:pt idx="3">
                  <c:v>White</c:v>
                </c:pt>
                <c:pt idx="4">
                  <c:v>Other</c:v>
                </c:pt>
                <c:pt idx="5">
                  <c:v>Native American</c:v>
                </c:pt>
              </c:strCache>
            </c:strRef>
          </c:cat>
          <c:val>
            <c:numRef>
              <c:f>Sheet1!$B$2:$B$7</c:f>
              <c:numCache>
                <c:formatCode>0.00%</c:formatCode>
                <c:ptCount val="6"/>
                <c:pt idx="0">
                  <c:v>0.29799999999999999</c:v>
                </c:pt>
                <c:pt idx="1">
                  <c:v>0.32500000000000001</c:v>
                </c:pt>
                <c:pt idx="2">
                  <c:v>9.4E-2</c:v>
                </c:pt>
                <c:pt idx="3">
                  <c:v>0.14000000000000001</c:v>
                </c:pt>
                <c:pt idx="4">
                  <c:v>3.5000000000000003E-2</c:v>
                </c:pt>
                <c:pt idx="5">
                  <c:v>3.5000000000000003E-2</c:v>
                </c:pt>
              </c:numCache>
            </c:numRef>
          </c:val>
          <c:extLst>
            <c:ext xmlns:c16="http://schemas.microsoft.com/office/drawing/2014/chart" uri="{C3380CC4-5D6E-409C-BE32-E72D297353CC}">
              <c16:uniqueId val="{00000009-3ADE-4D71-BAD1-5916398A4B0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871551609713999"/>
          <c:y val="0.17752492067053399"/>
          <c:w val="0.43009756341446498"/>
          <c:h val="0.69831539641375595"/>
        </c:manualLayout>
      </c:layout>
      <c:pieChart>
        <c:varyColors val="1"/>
        <c:ser>
          <c:idx val="0"/>
          <c:order val="0"/>
          <c:tx>
            <c:strRef>
              <c:f>Sheet1!$B$1</c:f>
              <c:strCache>
                <c:ptCount val="1"/>
                <c:pt idx="0">
                  <c:v>Faculty Diversity</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2255-48EA-BFCE-80769402E0EC}"/>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2255-48EA-BFCE-80769402E0EC}"/>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2255-48EA-BFCE-80769402E0EC}"/>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2255-48EA-BFCE-80769402E0EC}"/>
              </c:ext>
            </c:extLst>
          </c:dPt>
          <c:dLbls>
            <c:dLbl>
              <c:idx val="0"/>
              <c:tx>
                <c:rich>
                  <a:bodyPr/>
                  <a:lstStyle/>
                  <a:p>
                    <a:r>
                      <a:rPr lang="en-US" sz="1000" baseline="0" dirty="0">
                        <a:solidFill>
                          <a:schemeClr val="accent1">
                            <a:lumMod val="50000"/>
                          </a:schemeClr>
                        </a:solidFill>
                      </a:rPr>
                      <a:t>African </a:t>
                    </a:r>
                  </a:p>
                  <a:p>
                    <a:r>
                      <a:rPr lang="en-US" sz="1000" baseline="0" dirty="0">
                        <a:solidFill>
                          <a:schemeClr val="accent1">
                            <a:lumMod val="50000"/>
                          </a:schemeClr>
                        </a:solidFill>
                      </a:rPr>
                      <a:t>American </a:t>
                    </a:r>
                    <a:fld id="{C60BD476-CF4A-4654-959A-386CD9926494}" type="PERCENTAGE">
                      <a:rPr lang="en-US" sz="1000" baseline="0">
                        <a:solidFill>
                          <a:schemeClr val="accent1">
                            <a:lumMod val="50000"/>
                          </a:schemeClr>
                        </a:solidFill>
                      </a:rPr>
                      <a:pPr/>
                      <a:t>[PERCENTAGE]</a:t>
                    </a:fld>
                    <a:endParaRPr lang="en-US" sz="1000" baseline="0" dirty="0">
                      <a:solidFill>
                        <a:schemeClr val="accent1">
                          <a:lumMod val="50000"/>
                        </a:schemeClr>
                      </a:solidFill>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2255-48EA-BFCE-80769402E0EC}"/>
                </c:ext>
              </c:extLst>
            </c:dLbl>
            <c:dLbl>
              <c:idx val="1"/>
              <c:layout>
                <c:manualLayout>
                  <c:x val="2.94981004626674E-2"/>
                  <c:y val="-7.5182852143482096E-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1000" b="1" baseline="0" dirty="0">
                        <a:solidFill>
                          <a:schemeClr val="accent2"/>
                        </a:solidFill>
                      </a:rPr>
                      <a:t>Hispanic </a:t>
                    </a:r>
                    <a:fld id="{F4B0B5AD-2D3E-42B1-901D-C31D24E0B01E}" type="PERCENTAGE">
                      <a:rPr lang="en-US" sz="1000" b="1" baseline="0">
                        <a:solidFill>
                          <a:schemeClr val="accent2"/>
                        </a:solidFill>
                      </a:rPr>
                      <a:pPr>
                        <a:defRPr b="1"/>
                      </a:pPr>
                      <a:t>[PERCENTAGE]</a:t>
                    </a:fld>
                    <a:endParaRPr lang="en-US" sz="1000" b="1" baseline="0" dirty="0">
                      <a:solidFill>
                        <a:schemeClr val="accent2"/>
                      </a:solidFill>
                    </a:endParaRP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187062216834496"/>
                      <c:h val="0.16944941398340699"/>
                    </c:manualLayout>
                  </c15:layout>
                  <c15:dlblFieldTable/>
                  <c15:showDataLabelsRange val="0"/>
                </c:ext>
                <c:ext xmlns:c16="http://schemas.microsoft.com/office/drawing/2014/chart" uri="{C3380CC4-5D6E-409C-BE32-E72D297353CC}">
                  <c16:uniqueId val="{00000003-2255-48EA-BFCE-80769402E0EC}"/>
                </c:ext>
              </c:extLst>
            </c:dLbl>
            <c:dLbl>
              <c:idx val="2"/>
              <c:layout>
                <c:manualLayout>
                  <c:x val="5.3573947963711802E-2"/>
                  <c:y val="3.4015748031496098E-3"/>
                </c:manualLayout>
              </c:layout>
              <c:tx>
                <c:rich>
                  <a:bodyPr/>
                  <a:lstStyle/>
                  <a:p>
                    <a:r>
                      <a:rPr lang="en-US" sz="1000" baseline="0" dirty="0"/>
                      <a:t>Asian </a:t>
                    </a:r>
                    <a:fld id="{461B30C0-17AF-4AAC-9D40-1BF0E6D946B1}" type="PERCENTAGE">
                      <a:rPr lang="en-US" sz="1000" baseline="0"/>
                      <a:pPr/>
                      <a:t>[PERCENTAGE]</a:t>
                    </a:fld>
                    <a:endParaRPr lang="en-US" sz="1000" baseline="0" dirty="0"/>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2255-48EA-BFCE-80769402E0EC}"/>
                </c:ext>
              </c:extLst>
            </c:dLbl>
            <c:dLbl>
              <c:idx val="3"/>
              <c:tx>
                <c:rich>
                  <a:bodyPr/>
                  <a:lstStyle/>
                  <a:p>
                    <a:r>
                      <a:rPr lang="en-US" sz="1000" baseline="0" dirty="0">
                        <a:solidFill>
                          <a:schemeClr val="tx2">
                            <a:lumMod val="75000"/>
                            <a:lumOff val="25000"/>
                          </a:schemeClr>
                        </a:solidFill>
                      </a:rPr>
                      <a:t>White </a:t>
                    </a:r>
                    <a:fld id="{D486A255-6BA7-4D86-84A0-92CE5B17127F}" type="PERCENTAGE">
                      <a:rPr lang="en-US" sz="1000" baseline="0">
                        <a:solidFill>
                          <a:schemeClr val="tx2">
                            <a:lumMod val="75000"/>
                            <a:lumOff val="25000"/>
                          </a:schemeClr>
                        </a:solidFill>
                      </a:rPr>
                      <a:pPr/>
                      <a:t>[PERCENTAGE]</a:t>
                    </a:fld>
                    <a:endParaRPr lang="en-US" sz="1000" baseline="0" dirty="0">
                      <a:solidFill>
                        <a:schemeClr val="tx2">
                          <a:lumMod val="75000"/>
                          <a:lumOff val="25000"/>
                        </a:schemeClr>
                      </a:solidFill>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2255-48EA-BFCE-80769402E0EC}"/>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Sheet1!$A$2:$A$6</c:f>
              <c:strCache>
                <c:ptCount val="4"/>
                <c:pt idx="0">
                  <c:v>African American</c:v>
                </c:pt>
                <c:pt idx="1">
                  <c:v>Hispanic</c:v>
                </c:pt>
                <c:pt idx="2">
                  <c:v>Asian</c:v>
                </c:pt>
                <c:pt idx="3">
                  <c:v>White</c:v>
                </c:pt>
              </c:strCache>
            </c:strRef>
          </c:cat>
          <c:val>
            <c:numRef>
              <c:f>Sheet1!$B$2:$B$6</c:f>
              <c:numCache>
                <c:formatCode>0.00%</c:formatCode>
                <c:ptCount val="4"/>
                <c:pt idx="0">
                  <c:v>0.24399999999999999</c:v>
                </c:pt>
                <c:pt idx="1">
                  <c:v>9.1999999999999998E-2</c:v>
                </c:pt>
                <c:pt idx="2">
                  <c:v>0.104</c:v>
                </c:pt>
                <c:pt idx="3">
                  <c:v>0.56000000000000005</c:v>
                </c:pt>
              </c:numCache>
            </c:numRef>
          </c:val>
          <c:extLst>
            <c:ext xmlns:c16="http://schemas.microsoft.com/office/drawing/2014/chart" uri="{C3380CC4-5D6E-409C-BE32-E72D297353CC}">
              <c16:uniqueId val="{00000008-2255-48EA-BFCE-80769402E0EC}"/>
            </c:ext>
          </c:extLst>
        </c:ser>
        <c:dLbls>
          <c:dLblPos val="bestFit"/>
          <c:showLegendKey val="0"/>
          <c:showVal val="0"/>
          <c:showCatName val="0"/>
          <c:showSerName val="0"/>
          <c:showPercent val="1"/>
          <c:showBubbleSize val="0"/>
          <c:showLeaderLines val="1"/>
        </c:dLbls>
        <c:firstSliceAng val="0"/>
      </c:pieChart>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AD9-4636-B607-6721ED94573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AD9-4636-B607-6721ED94573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5F4-4D88-9343-55323C1D6F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5F4-4D88-9343-55323C1D6FDF}"/>
              </c:ext>
            </c:extLst>
          </c:dPt>
          <c:dLbls>
            <c:dLbl>
              <c:idx val="0"/>
              <c:layout>
                <c:manualLayout>
                  <c:x val="0.130555664916885"/>
                  <c:y val="-9.44444444444444E-2"/>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r>
                      <a:rPr lang="en-US" sz="1400" dirty="0">
                        <a:solidFill>
                          <a:schemeClr val="accent1">
                            <a:lumMod val="75000"/>
                          </a:schemeClr>
                        </a:solidFill>
                      </a:rPr>
                      <a:t>Male</a:t>
                    </a:r>
                  </a:p>
                  <a:p>
                    <a:pPr>
                      <a:defRPr sz="1400"/>
                    </a:pPr>
                    <a:r>
                      <a:rPr lang="en-US" sz="1400" dirty="0">
                        <a:solidFill>
                          <a:schemeClr val="accent1">
                            <a:lumMod val="75000"/>
                          </a:schemeClr>
                        </a:solidFill>
                      </a:rPr>
                      <a:t>51%</a:t>
                    </a:r>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5441666666666701"/>
                      <c:h val="0.23200000000000001"/>
                    </c:manualLayout>
                  </c15:layout>
                </c:ext>
                <c:ext xmlns:c16="http://schemas.microsoft.com/office/drawing/2014/chart" uri="{C3380CC4-5D6E-409C-BE32-E72D297353CC}">
                  <c16:uniqueId val="{00000001-8AD9-4636-B607-6721ED945738}"/>
                </c:ext>
              </c:extLst>
            </c:dLbl>
            <c:dLbl>
              <c:idx val="1"/>
              <c:layout>
                <c:manualLayout>
                  <c:x val="-0.155555555555556"/>
                  <c:y val="4.4444663167104097E-2"/>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r>
                      <a:rPr lang="en-US" sz="1400" dirty="0">
                        <a:solidFill>
                          <a:schemeClr val="accent2"/>
                        </a:solidFill>
                      </a:rPr>
                      <a:t>Female</a:t>
                    </a:r>
                  </a:p>
                  <a:p>
                    <a:pPr>
                      <a:defRPr sz="1400"/>
                    </a:pPr>
                    <a:r>
                      <a:rPr lang="en-US" sz="1400" dirty="0">
                        <a:solidFill>
                          <a:schemeClr val="accent2"/>
                        </a:solidFill>
                      </a:rPr>
                      <a:t>49%</a:t>
                    </a:r>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0719444444444399"/>
                      <c:h val="0.24866666666666701"/>
                    </c:manualLayout>
                  </c15:layout>
                </c:ext>
                <c:ext xmlns:c16="http://schemas.microsoft.com/office/drawing/2014/chart" uri="{C3380CC4-5D6E-409C-BE32-E72D297353CC}">
                  <c16:uniqueId val="{00000003-8AD9-4636-B607-6721ED945738}"/>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Male</c:v>
                </c:pt>
                <c:pt idx="1">
                  <c:v>Female</c:v>
                </c:pt>
              </c:strCache>
            </c:strRef>
          </c:cat>
          <c:val>
            <c:numRef>
              <c:f>Sheet1!$B$2:$B$5</c:f>
              <c:numCache>
                <c:formatCode>0.00%</c:formatCode>
                <c:ptCount val="4"/>
                <c:pt idx="0">
                  <c:v>0.51</c:v>
                </c:pt>
                <c:pt idx="1">
                  <c:v>0.49</c:v>
                </c:pt>
              </c:numCache>
            </c:numRef>
          </c:val>
          <c:extLst>
            <c:ext xmlns:c16="http://schemas.microsoft.com/office/drawing/2014/chart" uri="{C3380CC4-5D6E-409C-BE32-E72D297353CC}">
              <c16:uniqueId val="{00000004-8AD9-4636-B607-6721ED945738}"/>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36DA-40E0-B4C8-482032EAF5DE}"/>
              </c:ext>
            </c:extLst>
          </c:dPt>
          <c:dPt>
            <c:idx val="1"/>
            <c:bubble3D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36DA-40E0-B4C8-482032EAF5DE}"/>
              </c:ext>
            </c:extLst>
          </c:dPt>
          <c:dPt>
            <c:idx val="2"/>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36DA-40E0-B4C8-482032EAF5DE}"/>
              </c:ext>
            </c:extLst>
          </c:dPt>
          <c:dPt>
            <c:idx val="3"/>
            <c:bubble3D val="0"/>
            <c:spPr>
              <a:gradFill rotWithShape="1">
                <a:gsLst>
                  <a:gs pos="0">
                    <a:schemeClr val="accent6">
                      <a:lumMod val="60000"/>
                      <a:tint val="100000"/>
                      <a:shade val="100000"/>
                      <a:satMod val="130000"/>
                    </a:schemeClr>
                  </a:gs>
                  <a:gs pos="100000">
                    <a:schemeClr val="accent6">
                      <a:lumMod val="60000"/>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36DA-40E0-B4C8-482032EAF5DE}"/>
              </c:ext>
            </c:extLst>
          </c:dPt>
          <c:dLbls>
            <c:dLbl>
              <c:idx val="0"/>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900" b="1" dirty="0">
                        <a:solidFill>
                          <a:schemeClr val="accent6"/>
                        </a:solidFill>
                      </a:rPr>
                      <a:t>African</a:t>
                    </a:r>
                  </a:p>
                  <a:p>
                    <a:pPr>
                      <a:defRPr sz="1197" b="1" i="0" u="none" strike="noStrike" kern="1200" baseline="0">
                        <a:solidFill>
                          <a:schemeClr val="tx2"/>
                        </a:solidFill>
                        <a:latin typeface="+mn-lt"/>
                        <a:ea typeface="+mn-ea"/>
                        <a:cs typeface="+mn-cs"/>
                      </a:defRPr>
                    </a:pPr>
                    <a:r>
                      <a:rPr lang="en-US" sz="900" b="1" dirty="0">
                        <a:solidFill>
                          <a:schemeClr val="accent6"/>
                        </a:solidFill>
                      </a:rPr>
                      <a:t>American</a:t>
                    </a:r>
                  </a:p>
                  <a:p>
                    <a:pPr>
                      <a:defRPr sz="1197" b="1" i="0" u="none" strike="noStrike" kern="1200" baseline="0">
                        <a:solidFill>
                          <a:schemeClr val="tx2"/>
                        </a:solidFill>
                        <a:latin typeface="+mn-lt"/>
                        <a:ea typeface="+mn-ea"/>
                        <a:cs typeface="+mn-cs"/>
                      </a:defRPr>
                    </a:pPr>
                    <a:fld id="{B80DA685-25B8-4FED-A8B6-13140D033250}" type="VALUE">
                      <a:rPr lang="en-US" sz="900" b="1" smtClean="0">
                        <a:solidFill>
                          <a:schemeClr val="accent6"/>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1-36DA-40E0-B4C8-482032EAF5DE}"/>
                </c:ext>
              </c:extLst>
            </c:dLbl>
            <c:dLbl>
              <c:idx val="1"/>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1000" b="1" dirty="0">
                        <a:solidFill>
                          <a:schemeClr val="accent1">
                            <a:lumMod val="50000"/>
                          </a:schemeClr>
                        </a:solidFill>
                      </a:rPr>
                      <a:t>Hispanic</a:t>
                    </a:r>
                  </a:p>
                  <a:p>
                    <a:pPr>
                      <a:defRPr sz="1197" b="1" i="0" u="none" strike="noStrike" kern="1200" baseline="0">
                        <a:solidFill>
                          <a:schemeClr val="tx2"/>
                        </a:solidFill>
                        <a:latin typeface="+mn-lt"/>
                        <a:ea typeface="+mn-ea"/>
                        <a:cs typeface="+mn-cs"/>
                      </a:defRPr>
                    </a:pPr>
                    <a:fld id="{DC14B4D8-9E8A-4944-9D8C-2B6043DC35BB}" type="VALUE">
                      <a:rPr lang="en-US" sz="1000" b="1" smtClean="0">
                        <a:solidFill>
                          <a:schemeClr val="accent1">
                            <a:lumMod val="50000"/>
                          </a:schemeClr>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3-36DA-40E0-B4C8-482032EAF5DE}"/>
                </c:ext>
              </c:extLst>
            </c:dLbl>
            <c:dLbl>
              <c:idx val="2"/>
              <c:layout>
                <c:manualLayout>
                  <c:x val="-1.8853471443028201E-2"/>
                  <c:y val="5.7493749950213398E-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900" b="1" dirty="0">
                        <a:solidFill>
                          <a:schemeClr val="tx1"/>
                        </a:solidFill>
                      </a:rPr>
                      <a:t>White</a:t>
                    </a:r>
                  </a:p>
                  <a:p>
                    <a:pPr>
                      <a:defRPr sz="1197" b="1" i="0" u="none" strike="noStrike" kern="1200" baseline="0">
                        <a:solidFill>
                          <a:schemeClr val="tx2"/>
                        </a:solidFill>
                        <a:latin typeface="+mn-lt"/>
                        <a:ea typeface="+mn-ea"/>
                        <a:cs typeface="+mn-cs"/>
                      </a:defRPr>
                    </a:pPr>
                    <a:fld id="{47EF716F-9F73-4E27-822D-F147BC2D669F}" type="VALUE">
                      <a:rPr lang="en-US" sz="900" b="1" smtClean="0">
                        <a:solidFill>
                          <a:schemeClr val="tx1"/>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5-36DA-40E0-B4C8-482032EAF5DE}"/>
                </c:ext>
              </c:extLst>
            </c:dLbl>
            <c:dLbl>
              <c:idx val="3"/>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1000" b="1" dirty="0">
                        <a:solidFill>
                          <a:schemeClr val="accent4">
                            <a:lumMod val="95000"/>
                            <a:lumOff val="5000"/>
                          </a:schemeClr>
                        </a:solidFill>
                      </a:rPr>
                      <a:t>Other</a:t>
                    </a:r>
                  </a:p>
                  <a:p>
                    <a:pPr>
                      <a:defRPr sz="1197" b="1" i="0" u="none" strike="noStrike" kern="1200" baseline="0">
                        <a:solidFill>
                          <a:schemeClr val="tx2"/>
                        </a:solidFill>
                        <a:latin typeface="+mn-lt"/>
                        <a:ea typeface="+mn-ea"/>
                        <a:cs typeface="+mn-cs"/>
                      </a:defRPr>
                    </a:pPr>
                    <a:fld id="{48163D9B-927A-45AB-9A8D-A9728191E0A3}" type="VALUE">
                      <a:rPr lang="en-US" sz="1000" b="1" smtClean="0">
                        <a:solidFill>
                          <a:schemeClr val="accent4">
                            <a:lumMod val="95000"/>
                            <a:lumOff val="5000"/>
                          </a:schemeClr>
                        </a:solidFill>
                      </a:rPr>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7-36DA-40E0-B4C8-482032EAF5DE}"/>
                </c:ext>
              </c:extLst>
            </c:dLbl>
            <c:dLbl>
              <c:idx val="4"/>
              <c:layout>
                <c:manualLayout>
                  <c:x val="-0.16302253556436799"/>
                  <c:y val="3.99885794830665E-3"/>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tx2"/>
                        </a:solidFill>
                        <a:latin typeface="+mn-lt"/>
                        <a:ea typeface="+mn-ea"/>
                        <a:cs typeface="+mn-cs"/>
                      </a:defRPr>
                    </a:pPr>
                    <a:r>
                      <a:rPr lang="en-US" sz="1000" b="1" dirty="0"/>
                      <a:t>Other</a:t>
                    </a:r>
                  </a:p>
                  <a:p>
                    <a:pPr>
                      <a:defRPr sz="1197" b="1" i="0" u="none" strike="noStrike" kern="1200" baseline="0">
                        <a:solidFill>
                          <a:schemeClr val="tx2"/>
                        </a:solidFill>
                        <a:latin typeface="+mn-lt"/>
                        <a:ea typeface="+mn-ea"/>
                        <a:cs typeface="+mn-cs"/>
                      </a:defRPr>
                    </a:pPr>
                    <a:fld id="{C714BA26-C0BE-4A89-832A-3229ACA7AA6E}" type="VALUE">
                      <a:rPr lang="en-US" sz="1000" b="1" smtClean="0"/>
                      <a:pPr>
                        <a:defRPr sz="1197" b="1" i="0" u="none" strike="noStrike" kern="1200" baseline="0">
                          <a:solidFill>
                            <a:schemeClr val="tx2"/>
                          </a:solidFill>
                          <a:latin typeface="+mn-lt"/>
                          <a:ea typeface="+mn-ea"/>
                          <a:cs typeface="+mn-cs"/>
                        </a:defRPr>
                      </a:pPr>
                      <a:t>[VALUE]</a:t>
                    </a:fld>
                    <a:endParaRPr lang="en-US"/>
                  </a:p>
                </c:rich>
              </c:tx>
              <c:spPr>
                <a:noFill/>
                <a:ln>
                  <a:noFill/>
                </a:ln>
                <a:effectLst/>
              </c:spPr>
              <c:dLblPos val="bestFit"/>
              <c:showLegendKey val="0"/>
              <c:showVal val="1"/>
              <c:showCatName val="0"/>
              <c:showSerName val="0"/>
              <c:showPercent val="0"/>
              <c:showBubbleSize val="0"/>
              <c:extLst>
                <c:ext xmlns:c15="http://schemas.microsoft.com/office/drawing/2012/chart" uri="{CE6537A1-D6FC-4f65-9D91-7224C49458BB}">
                  <c15:layout>
                    <c:manualLayout>
                      <c:w val="0.20165340295888201"/>
                      <c:h val="0.19573021921606801"/>
                    </c:manualLayout>
                  </c15:layout>
                  <c15:dlblFieldTable/>
                  <c15:showDataLabelsRange val="0"/>
                </c:ext>
                <c:ext xmlns:c16="http://schemas.microsoft.com/office/drawing/2014/chart" uri="{C3380CC4-5D6E-409C-BE32-E72D297353CC}">
                  <c16:uniqueId val="{00000008-36DA-40E0-B4C8-482032EAF5DE}"/>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Sheet1!$A$2:$A$6</c:f>
              <c:strCache>
                <c:ptCount val="5"/>
                <c:pt idx="0">
                  <c:v>African American</c:v>
                </c:pt>
                <c:pt idx="1">
                  <c:v>Hispanic</c:v>
                </c:pt>
                <c:pt idx="2">
                  <c:v>Asian</c:v>
                </c:pt>
                <c:pt idx="3">
                  <c:v>White</c:v>
                </c:pt>
                <c:pt idx="4">
                  <c:v>Other</c:v>
                </c:pt>
              </c:strCache>
            </c:strRef>
          </c:cat>
          <c:val>
            <c:numRef>
              <c:f>Sheet1!$B$2:$B$6</c:f>
              <c:numCache>
                <c:formatCode>0.00%</c:formatCode>
                <c:ptCount val="5"/>
                <c:pt idx="0">
                  <c:v>0.22700000000000001</c:v>
                </c:pt>
                <c:pt idx="1">
                  <c:v>0.40899999999999997</c:v>
                </c:pt>
                <c:pt idx="2">
                  <c:v>8.4000000000000005E-2</c:v>
                </c:pt>
                <c:pt idx="3">
                  <c:v>0.26500000000000001</c:v>
                </c:pt>
                <c:pt idx="4">
                  <c:v>1.7999999999999999E-2</c:v>
                </c:pt>
              </c:numCache>
            </c:numRef>
          </c:val>
          <c:extLst>
            <c:ext xmlns:c16="http://schemas.microsoft.com/office/drawing/2014/chart" uri="{C3380CC4-5D6E-409C-BE32-E72D297353CC}">
              <c16:uniqueId val="{00000009-36DA-40E0-B4C8-482032EAF5D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A3-4AD6-A4DD-7B6B2C1568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A3-4AD6-A4DD-7B6B2C15682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E4C-4A85-A653-BE8CA0124CF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E4C-4A85-A653-BE8CA0124CF7}"/>
              </c:ext>
            </c:extLst>
          </c:dPt>
          <c:dLbls>
            <c:dLbl>
              <c:idx val="0"/>
              <c:layout>
                <c:manualLayout>
                  <c:x val="0.130555664916885"/>
                  <c:y val="-9.44444444444444E-2"/>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r>
                      <a:rPr lang="en-US" sz="1000" dirty="0">
                        <a:solidFill>
                          <a:schemeClr val="accent1">
                            <a:lumMod val="75000"/>
                          </a:schemeClr>
                        </a:solidFill>
                      </a:rPr>
                      <a:t>Female</a:t>
                    </a:r>
                  </a:p>
                  <a:p>
                    <a:pPr>
                      <a:defRPr/>
                    </a:pPr>
                    <a:r>
                      <a:rPr lang="en-US" sz="1000" dirty="0">
                        <a:solidFill>
                          <a:schemeClr val="accent1">
                            <a:lumMod val="75000"/>
                          </a:schemeClr>
                        </a:solidFill>
                      </a:rPr>
                      <a:t>51%</a:t>
                    </a: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5441666666666701"/>
                      <c:h val="0.23200000000000001"/>
                    </c:manualLayout>
                  </c15:layout>
                </c:ext>
                <c:ext xmlns:c16="http://schemas.microsoft.com/office/drawing/2014/chart" uri="{C3380CC4-5D6E-409C-BE32-E72D297353CC}">
                  <c16:uniqueId val="{00000001-0CA3-4AD6-A4DD-7B6B2C156823}"/>
                </c:ext>
              </c:extLst>
            </c:dLbl>
            <c:dLbl>
              <c:idx val="1"/>
              <c:layout>
                <c:manualLayout>
                  <c:x val="-0.155555555555556"/>
                  <c:y val="4.4444663167104097E-2"/>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r>
                      <a:rPr lang="en-US" sz="1000" dirty="0">
                        <a:solidFill>
                          <a:schemeClr val="accent2"/>
                        </a:solidFill>
                      </a:rPr>
                      <a:t>Male</a:t>
                    </a:r>
                  </a:p>
                  <a:p>
                    <a:pPr>
                      <a:defRPr/>
                    </a:pPr>
                    <a:r>
                      <a:rPr lang="en-US" sz="1000" dirty="0">
                        <a:solidFill>
                          <a:schemeClr val="accent2"/>
                        </a:solidFill>
                      </a:rPr>
                      <a:t>49%</a:t>
                    </a: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0719444444444399"/>
                      <c:h val="0.24866666666666701"/>
                    </c:manualLayout>
                  </c15:layout>
                </c:ext>
                <c:ext xmlns:c16="http://schemas.microsoft.com/office/drawing/2014/chart" uri="{C3380CC4-5D6E-409C-BE32-E72D297353CC}">
                  <c16:uniqueId val="{00000003-0CA3-4AD6-A4DD-7B6B2C15682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Female</c:v>
                </c:pt>
                <c:pt idx="1">
                  <c:v>Male`</c:v>
                </c:pt>
              </c:strCache>
            </c:strRef>
          </c:cat>
          <c:val>
            <c:numRef>
              <c:f>Sheet1!$B$2:$B$5</c:f>
              <c:numCache>
                <c:formatCode>0.00%</c:formatCode>
                <c:ptCount val="4"/>
                <c:pt idx="0">
                  <c:v>0.51</c:v>
                </c:pt>
                <c:pt idx="1">
                  <c:v>0.49</c:v>
                </c:pt>
              </c:numCache>
            </c:numRef>
          </c:val>
          <c:extLst>
            <c:ext xmlns:c16="http://schemas.microsoft.com/office/drawing/2014/chart" uri="{C3380CC4-5D6E-409C-BE32-E72D297353CC}">
              <c16:uniqueId val="{00000004-0CA3-4AD6-A4DD-7B6B2C156823}"/>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A3-4AD6-A4DD-7B6B2C1568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A3-4AD6-A4DD-7B6B2C15682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371-46F4-AE10-CBA9F1465CC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371-46F4-AE10-CBA9F1465CC2}"/>
              </c:ext>
            </c:extLst>
          </c:dPt>
          <c:dLbls>
            <c:dLbl>
              <c:idx val="0"/>
              <c:layout>
                <c:manualLayout>
                  <c:x val="0.130555664916885"/>
                  <c:y val="-9.44444444444444E-2"/>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r>
                      <a:rPr lang="en-US" sz="1400" dirty="0">
                        <a:solidFill>
                          <a:schemeClr val="accent1">
                            <a:lumMod val="75000"/>
                          </a:schemeClr>
                        </a:solidFill>
                      </a:rPr>
                      <a:t>Female</a:t>
                    </a:r>
                  </a:p>
                  <a:p>
                    <a:pPr>
                      <a:defRPr sz="1400"/>
                    </a:pPr>
                    <a:r>
                      <a:rPr lang="en-US" sz="1400" dirty="0">
                        <a:solidFill>
                          <a:schemeClr val="accent1">
                            <a:lumMod val="75000"/>
                          </a:schemeClr>
                        </a:solidFill>
                      </a:rPr>
                      <a:t>51%</a:t>
                    </a:r>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5441666666666701"/>
                      <c:h val="0.23200000000000001"/>
                    </c:manualLayout>
                  </c15:layout>
                </c:ext>
                <c:ext xmlns:c16="http://schemas.microsoft.com/office/drawing/2014/chart" uri="{C3380CC4-5D6E-409C-BE32-E72D297353CC}">
                  <c16:uniqueId val="{00000001-0CA3-4AD6-A4DD-7B6B2C156823}"/>
                </c:ext>
              </c:extLst>
            </c:dLbl>
            <c:dLbl>
              <c:idx val="1"/>
              <c:layout>
                <c:manualLayout>
                  <c:x val="-0.155555555555556"/>
                  <c:y val="4.4444663167104097E-2"/>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r>
                      <a:rPr lang="en-US" sz="1400" dirty="0">
                        <a:solidFill>
                          <a:schemeClr val="accent2"/>
                        </a:solidFill>
                      </a:rPr>
                      <a:t>Male</a:t>
                    </a:r>
                  </a:p>
                  <a:p>
                    <a:pPr>
                      <a:defRPr sz="1400"/>
                    </a:pPr>
                    <a:r>
                      <a:rPr lang="en-US" sz="1400" dirty="0">
                        <a:solidFill>
                          <a:schemeClr val="accent2"/>
                        </a:solidFill>
                      </a:rPr>
                      <a:t>49%</a:t>
                    </a:r>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0719444444444399"/>
                      <c:h val="0.24866666666666701"/>
                    </c:manualLayout>
                  </c15:layout>
                </c:ext>
                <c:ext xmlns:c16="http://schemas.microsoft.com/office/drawing/2014/chart" uri="{C3380CC4-5D6E-409C-BE32-E72D297353CC}">
                  <c16:uniqueId val="{00000003-0CA3-4AD6-A4DD-7B6B2C156823}"/>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Female</c:v>
                </c:pt>
                <c:pt idx="1">
                  <c:v>Male`</c:v>
                </c:pt>
              </c:strCache>
            </c:strRef>
          </c:cat>
          <c:val>
            <c:numRef>
              <c:f>Sheet1!$B$2:$B$5</c:f>
              <c:numCache>
                <c:formatCode>0.00%</c:formatCode>
                <c:ptCount val="4"/>
                <c:pt idx="0">
                  <c:v>0.51</c:v>
                </c:pt>
                <c:pt idx="1">
                  <c:v>0.49</c:v>
                </c:pt>
              </c:numCache>
            </c:numRef>
          </c:val>
          <c:extLst>
            <c:ext xmlns:c16="http://schemas.microsoft.com/office/drawing/2014/chart" uri="{C3380CC4-5D6E-409C-BE32-E72D297353CC}">
              <c16:uniqueId val="{00000004-0CA3-4AD6-A4DD-7B6B2C156823}"/>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6-09-13T13:35:25.558" idx="6">
    <p:pos x="5760" y="8"/>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9-19T11:48:22.779" idx="12">
    <p:pos x="5760" y="0"/>
    <p:text>Reeka. Do you want to add this one to the previous two that have charts? It just compares staff to community, but we already have staff to students. Your call.</p:text>
    <p:extLst>
      <p:ext uri="{C676402C-5697-4E1C-873F-D02D1690AC5C}">
        <p15:threadingInfo xmlns:p15="http://schemas.microsoft.com/office/powerpoint/2012/main" timeZoneBias="300"/>
      </p:ext>
    </p:extLst>
  </p:cm>
  <p:cm authorId="1" dt="2016-09-21T11:43:04.882" idx="7">
    <p:pos x="5760" y="96"/>
    <p:text>Yes we can add it, they are all very similar anyway...would be good to show the similarities, thanks for asking</p:text>
    <p:extLst>
      <p:ext uri="{C676402C-5697-4E1C-873F-D02D1690AC5C}">
        <p15:threadingInfo xmlns:p15="http://schemas.microsoft.com/office/powerpoint/2012/main" timeZoneBias="300">
          <p15:parentCm authorId="2" idx="12"/>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463233-9FDE-4F07-A0D2-3922C57C3875}"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640104C0-5C2E-483F-B0DB-C63A7B6223D3}">
      <dgm:prSet phldrT="[Text]"/>
      <dgm:spPr>
        <a:solidFill>
          <a:srgbClr val="FFC000"/>
        </a:solidFill>
      </dgm:spPr>
      <dgm:t>
        <a:bodyPr/>
        <a:lstStyle/>
        <a:p>
          <a:endParaRPr lang="en-US" dirty="0"/>
        </a:p>
      </dgm:t>
    </dgm:pt>
    <dgm:pt modelId="{7B237F07-C0E6-4A00-9DA4-2CD994B05781}" type="parTrans" cxnId="{127187F1-E62F-4E67-B9C7-1AC9026E606C}">
      <dgm:prSet/>
      <dgm:spPr/>
      <dgm:t>
        <a:bodyPr/>
        <a:lstStyle/>
        <a:p>
          <a:endParaRPr lang="en-US"/>
        </a:p>
      </dgm:t>
    </dgm:pt>
    <dgm:pt modelId="{4C9705DF-878C-48BA-8173-D9BF47C8B03B}" type="sibTrans" cxnId="{127187F1-E62F-4E67-B9C7-1AC9026E606C}">
      <dgm:prSet custT="1"/>
      <dgm:spPr>
        <a:solidFill>
          <a:srgbClr val="FFC000"/>
        </a:solidFill>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chemeClr val="bg2">
                  <a:lumMod val="50000"/>
                </a:schemeClr>
              </a:solidFill>
            </a:rPr>
            <a:t>2009</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chemeClr val="bg2">
                  <a:lumMod val="50000"/>
                </a:schemeClr>
              </a:solidFill>
            </a:rPr>
            <a:t>Diversity task force/D&amp;I Council</a:t>
          </a:r>
        </a:p>
        <a:p>
          <a:pPr marL="0" lvl="0" defTabSz="1600200">
            <a:lnSpc>
              <a:spcPct val="90000"/>
            </a:lnSpc>
            <a:spcBef>
              <a:spcPct val="0"/>
            </a:spcBef>
            <a:spcAft>
              <a:spcPct val="35000"/>
            </a:spcAft>
            <a:buNone/>
          </a:pPr>
          <a:endParaRPr lang="en-US" sz="1500" dirty="0"/>
        </a:p>
      </dgm:t>
    </dgm:pt>
    <dgm:pt modelId="{0CE4A00D-D78C-4753-9EA0-DDB0D4B6B7EC}">
      <dgm:prSet phldrT="[Text]" custT="1"/>
      <dgm:spPr/>
      <dgm:t>
        <a:bodyPr/>
        <a:lstStyle/>
        <a:p>
          <a:r>
            <a:rPr lang="en-US" sz="2800" b="1" dirty="0">
              <a:solidFill>
                <a:schemeClr val="tx2">
                  <a:lumMod val="75000"/>
                  <a:lumOff val="25000"/>
                </a:schemeClr>
              </a:solidFill>
            </a:rPr>
            <a:t>Planning</a:t>
          </a:r>
        </a:p>
      </dgm:t>
    </dgm:pt>
    <dgm:pt modelId="{8F9F96C1-7200-4798-BD5C-1FC85BE19298}" type="parTrans" cxnId="{6ACC0773-8C1A-4ECF-80E0-FD5635E3DC8F}">
      <dgm:prSet/>
      <dgm:spPr/>
      <dgm:t>
        <a:bodyPr/>
        <a:lstStyle/>
        <a:p>
          <a:endParaRPr lang="en-US"/>
        </a:p>
      </dgm:t>
    </dgm:pt>
    <dgm:pt modelId="{FF28D521-CC16-4050-9078-25D0015DB61D}" type="sibTrans" cxnId="{6ACC0773-8C1A-4ECF-80E0-FD5635E3DC8F}">
      <dgm:prSet/>
      <dgm:spPr/>
      <dgm:t>
        <a:bodyPr/>
        <a:lstStyle/>
        <a:p>
          <a:endParaRPr lang="en-US"/>
        </a:p>
      </dgm:t>
    </dgm:pt>
    <dgm:pt modelId="{C2831391-8F6C-4BEC-B9A4-D29A2942F7F8}">
      <dgm:prSet phldrT="[Text]" custT="1"/>
      <dgm:spPr>
        <a:solidFill>
          <a:srgbClr val="FFC000"/>
        </a:solidFill>
      </dgm:spPr>
      <dgm:t>
        <a:bodyPr/>
        <a:lstStyle/>
        <a:p>
          <a:endParaRPr lang="en-US" sz="1400" dirty="0"/>
        </a:p>
      </dgm:t>
    </dgm:pt>
    <dgm:pt modelId="{42910270-F118-4EC3-98C7-8A7231D3FE0E}" type="parTrans" cxnId="{36BE5A86-3104-4435-A311-43B5DA42CED4}">
      <dgm:prSet/>
      <dgm:spPr/>
      <dgm:t>
        <a:bodyPr/>
        <a:lstStyle/>
        <a:p>
          <a:endParaRPr lang="en-US"/>
        </a:p>
      </dgm:t>
    </dgm:pt>
    <dgm:pt modelId="{14CC1217-4911-42FA-A3B7-7E1CC9C29F0B}" type="sibTrans" cxnId="{36BE5A86-3104-4435-A311-43B5DA42CED4}">
      <dgm:prSet custT="1"/>
      <dgm:spPr>
        <a:solidFill>
          <a:srgbClr val="FFC000"/>
        </a:solidFill>
      </dgm:spPr>
      <dgm:t>
        <a:bodyPr/>
        <a:lstStyle/>
        <a:p>
          <a:pPr algn="ctr"/>
          <a:endParaRPr lang="en-US" sz="1400" dirty="0">
            <a:solidFill>
              <a:schemeClr val="bg2">
                <a:lumMod val="50000"/>
              </a:schemeClr>
            </a:solidFill>
          </a:endParaRPr>
        </a:p>
      </dgm:t>
    </dgm:pt>
    <dgm:pt modelId="{ED9435FE-2B75-4A05-A889-6CA1AD0A7AD3}">
      <dgm:prSet phldrT="[Text]"/>
      <dgm:spPr/>
      <dgm:t>
        <a:bodyPr/>
        <a:lstStyle/>
        <a:p>
          <a:endParaRPr lang="en-US" dirty="0"/>
        </a:p>
      </dgm:t>
    </dgm:pt>
    <dgm:pt modelId="{86042713-9865-47B3-A0FE-6BB258FB6FAD}" type="parTrans" cxnId="{55968C3B-D1E3-4020-AA38-9C936BB8E337}">
      <dgm:prSet/>
      <dgm:spPr/>
      <dgm:t>
        <a:bodyPr/>
        <a:lstStyle/>
        <a:p>
          <a:endParaRPr lang="en-US"/>
        </a:p>
      </dgm:t>
    </dgm:pt>
    <dgm:pt modelId="{8EC83F76-50A3-4508-9278-1D0F848551A9}" type="sibTrans" cxnId="{55968C3B-D1E3-4020-AA38-9C936BB8E337}">
      <dgm:prSet/>
      <dgm:spPr/>
      <dgm:t>
        <a:bodyPr/>
        <a:lstStyle/>
        <a:p>
          <a:endParaRPr lang="en-US"/>
        </a:p>
      </dgm:t>
    </dgm:pt>
    <dgm:pt modelId="{558CB3CF-1B19-438F-97C1-B1615481E478}">
      <dgm:prSet/>
      <dgm:spPr>
        <a:solidFill>
          <a:srgbClr val="FFC000"/>
        </a:solidFill>
      </dgm:spPr>
      <dgm:t>
        <a:bodyPr/>
        <a:lstStyle/>
        <a:p>
          <a:endParaRPr lang="en-US" dirty="0"/>
        </a:p>
      </dgm:t>
    </dgm:pt>
    <dgm:pt modelId="{3C434D55-D366-4E03-90BB-5BBE235D702E}" type="parTrans" cxnId="{1F92210C-194D-47CC-A016-71025D92DAE4}">
      <dgm:prSet/>
      <dgm:spPr/>
      <dgm:t>
        <a:bodyPr/>
        <a:lstStyle/>
        <a:p>
          <a:endParaRPr lang="en-US"/>
        </a:p>
      </dgm:t>
    </dgm:pt>
    <dgm:pt modelId="{E87FD936-D5AF-48FC-9BCA-A5529C245119}" type="sibTrans" cxnId="{1F92210C-194D-47CC-A016-71025D92DAE4}">
      <dgm:prSet/>
      <dgm:spPr>
        <a:solidFill>
          <a:srgbClr val="FFC000"/>
        </a:solidFill>
      </dgm:spPr>
      <dgm:t>
        <a:bodyPr/>
        <a:lstStyle/>
        <a:p>
          <a:endParaRPr lang="en-US"/>
        </a:p>
      </dgm:t>
    </dgm:pt>
    <dgm:pt modelId="{C575C385-3E7F-4928-8F4D-73A1DE01BB05}" type="pres">
      <dgm:prSet presAssocID="{6C463233-9FDE-4F07-A0D2-3922C57C3875}" presName="Name0" presStyleCnt="0">
        <dgm:presLayoutVars>
          <dgm:chMax/>
          <dgm:chPref/>
          <dgm:dir/>
          <dgm:animLvl val="lvl"/>
        </dgm:presLayoutVars>
      </dgm:prSet>
      <dgm:spPr/>
    </dgm:pt>
    <dgm:pt modelId="{BAEBC027-97EB-4A19-A43A-23DA1ADC0CD6}" type="pres">
      <dgm:prSet presAssocID="{640104C0-5C2E-483F-B0DB-C63A7B6223D3}" presName="composite" presStyleCnt="0"/>
      <dgm:spPr/>
    </dgm:pt>
    <dgm:pt modelId="{BAF3CFD0-3EA7-4F5D-BD68-32F0DBA9AF1C}" type="pres">
      <dgm:prSet presAssocID="{640104C0-5C2E-483F-B0DB-C63A7B6223D3}" presName="Parent1" presStyleLbl="node1" presStyleIdx="0" presStyleCnt="6" custLinFactNeighborX="-20" custLinFactNeighborY="4122">
        <dgm:presLayoutVars>
          <dgm:chMax val="1"/>
          <dgm:chPref val="1"/>
          <dgm:bulletEnabled val="1"/>
        </dgm:presLayoutVars>
      </dgm:prSet>
      <dgm:spPr/>
    </dgm:pt>
    <dgm:pt modelId="{5AF0ABFB-21D5-460E-9E2F-460372E83D35}" type="pres">
      <dgm:prSet presAssocID="{640104C0-5C2E-483F-B0DB-C63A7B6223D3}" presName="Childtext1" presStyleLbl="revTx" presStyleIdx="0" presStyleCnt="3" custLinFactNeighborX="958" custLinFactNeighborY="8310">
        <dgm:presLayoutVars>
          <dgm:chMax val="0"/>
          <dgm:chPref val="0"/>
          <dgm:bulletEnabled val="1"/>
        </dgm:presLayoutVars>
      </dgm:prSet>
      <dgm:spPr/>
    </dgm:pt>
    <dgm:pt modelId="{188B4053-A7E9-4FB8-B5FA-B9713B371E16}" type="pres">
      <dgm:prSet presAssocID="{640104C0-5C2E-483F-B0DB-C63A7B6223D3}" presName="BalanceSpacing" presStyleCnt="0"/>
      <dgm:spPr/>
    </dgm:pt>
    <dgm:pt modelId="{9FB7248E-EC0A-47E5-9819-A5BE39E9D5A7}" type="pres">
      <dgm:prSet presAssocID="{640104C0-5C2E-483F-B0DB-C63A7B6223D3}" presName="BalanceSpacing1" presStyleCnt="0"/>
      <dgm:spPr/>
    </dgm:pt>
    <dgm:pt modelId="{39C899F7-4807-4A00-8B25-C4EC9E0C31B6}" type="pres">
      <dgm:prSet presAssocID="{4C9705DF-878C-48BA-8173-D9BF47C8B03B}" presName="Accent1Text" presStyleLbl="node1" presStyleIdx="1" presStyleCnt="6" custLinFactNeighborX="2198" custLinFactNeighborY="4171"/>
      <dgm:spPr/>
    </dgm:pt>
    <dgm:pt modelId="{DB92B019-CA10-44C1-94B4-1B5E97EA3B24}" type="pres">
      <dgm:prSet presAssocID="{4C9705DF-878C-48BA-8173-D9BF47C8B03B}" presName="spaceBetweenRectangles" presStyleCnt="0"/>
      <dgm:spPr/>
    </dgm:pt>
    <dgm:pt modelId="{E00FE966-E005-47A8-9DF6-E218EEE6E9DC}" type="pres">
      <dgm:prSet presAssocID="{558CB3CF-1B19-438F-97C1-B1615481E478}" presName="composite" presStyleCnt="0"/>
      <dgm:spPr/>
    </dgm:pt>
    <dgm:pt modelId="{52C71D87-8723-44B4-8202-1F02A723ACF4}" type="pres">
      <dgm:prSet presAssocID="{558CB3CF-1B19-438F-97C1-B1615481E478}" presName="Parent1" presStyleLbl="node1" presStyleIdx="2" presStyleCnt="6" custLinFactNeighborX="1193" custLinFactNeighborY="1616">
        <dgm:presLayoutVars>
          <dgm:chMax val="1"/>
          <dgm:chPref val="1"/>
          <dgm:bulletEnabled val="1"/>
        </dgm:presLayoutVars>
      </dgm:prSet>
      <dgm:spPr/>
    </dgm:pt>
    <dgm:pt modelId="{8812FC92-2872-4B86-92BE-D30BDD79D91C}" type="pres">
      <dgm:prSet presAssocID="{558CB3CF-1B19-438F-97C1-B1615481E478}" presName="Childtext1" presStyleLbl="revTx" presStyleIdx="1" presStyleCnt="3">
        <dgm:presLayoutVars>
          <dgm:chMax val="0"/>
          <dgm:chPref val="0"/>
          <dgm:bulletEnabled val="1"/>
        </dgm:presLayoutVars>
      </dgm:prSet>
      <dgm:spPr/>
    </dgm:pt>
    <dgm:pt modelId="{E97596C3-156F-4435-9F43-440A21ECF6AC}" type="pres">
      <dgm:prSet presAssocID="{558CB3CF-1B19-438F-97C1-B1615481E478}" presName="BalanceSpacing" presStyleCnt="0"/>
      <dgm:spPr/>
    </dgm:pt>
    <dgm:pt modelId="{AED1BDC3-EB81-45A8-9F3E-B68A3E12A849}" type="pres">
      <dgm:prSet presAssocID="{558CB3CF-1B19-438F-97C1-B1615481E478}" presName="BalanceSpacing1" presStyleCnt="0"/>
      <dgm:spPr/>
    </dgm:pt>
    <dgm:pt modelId="{10977169-F4C8-4BF0-B89D-BC3281AA880B}" type="pres">
      <dgm:prSet presAssocID="{E87FD936-D5AF-48FC-9BCA-A5529C245119}" presName="Accent1Text" presStyleLbl="node1" presStyleIdx="3" presStyleCnt="6" custLinFactNeighborX="-2158" custLinFactNeighborY="-819"/>
      <dgm:spPr/>
    </dgm:pt>
    <dgm:pt modelId="{47D61947-7669-4F08-89DF-E769951B05BB}" type="pres">
      <dgm:prSet presAssocID="{E87FD936-D5AF-48FC-9BCA-A5529C245119}" presName="spaceBetweenRectangles" presStyleCnt="0"/>
      <dgm:spPr/>
    </dgm:pt>
    <dgm:pt modelId="{8BDA4D2A-2654-4F43-B88A-4C5D02864124}" type="pres">
      <dgm:prSet presAssocID="{C2831391-8F6C-4BEC-B9A4-D29A2942F7F8}" presName="composite" presStyleCnt="0"/>
      <dgm:spPr/>
    </dgm:pt>
    <dgm:pt modelId="{CC54C414-5044-4D38-B124-51EF48046E65}" type="pres">
      <dgm:prSet presAssocID="{C2831391-8F6C-4BEC-B9A4-D29A2942F7F8}" presName="Parent1" presStyleLbl="node1" presStyleIdx="4" presStyleCnt="6" custScaleX="105211">
        <dgm:presLayoutVars>
          <dgm:chMax val="1"/>
          <dgm:chPref val="1"/>
          <dgm:bulletEnabled val="1"/>
        </dgm:presLayoutVars>
      </dgm:prSet>
      <dgm:spPr/>
    </dgm:pt>
    <dgm:pt modelId="{EB4C005E-8DAA-4052-8670-5ABEE1480506}" type="pres">
      <dgm:prSet presAssocID="{C2831391-8F6C-4BEC-B9A4-D29A2942F7F8}" presName="Childtext1" presStyleLbl="revTx" presStyleIdx="2" presStyleCnt="3">
        <dgm:presLayoutVars>
          <dgm:chMax val="0"/>
          <dgm:chPref val="0"/>
          <dgm:bulletEnabled val="1"/>
        </dgm:presLayoutVars>
      </dgm:prSet>
      <dgm:spPr/>
    </dgm:pt>
    <dgm:pt modelId="{F3BC478D-F91F-47EF-BECD-8ACFB36EFD51}" type="pres">
      <dgm:prSet presAssocID="{C2831391-8F6C-4BEC-B9A4-D29A2942F7F8}" presName="BalanceSpacing" presStyleCnt="0"/>
      <dgm:spPr/>
    </dgm:pt>
    <dgm:pt modelId="{D6111268-6BAC-4F83-8D80-10702F94E795}" type="pres">
      <dgm:prSet presAssocID="{C2831391-8F6C-4BEC-B9A4-D29A2942F7F8}" presName="BalanceSpacing1" presStyleCnt="0"/>
      <dgm:spPr/>
    </dgm:pt>
    <dgm:pt modelId="{89D7420D-C63B-49AF-9B8F-F838D4B4A06E}" type="pres">
      <dgm:prSet presAssocID="{14CC1217-4911-42FA-A3B7-7E1CC9C29F0B}" presName="Accent1Text" presStyleLbl="node1" presStyleIdx="5" presStyleCnt="6" custScaleX="99999" custLinFactNeighborX="-972" custLinFactNeighborY="-1523"/>
      <dgm:spPr/>
    </dgm:pt>
  </dgm:ptLst>
  <dgm:cxnLst>
    <dgm:cxn modelId="{1F92210C-194D-47CC-A016-71025D92DAE4}" srcId="{6C463233-9FDE-4F07-A0D2-3922C57C3875}" destId="{558CB3CF-1B19-438F-97C1-B1615481E478}" srcOrd="1" destOrd="0" parTransId="{3C434D55-D366-4E03-90BB-5BBE235D702E}" sibTransId="{E87FD936-D5AF-48FC-9BCA-A5529C245119}"/>
    <dgm:cxn modelId="{DE916C2E-DFC2-704B-BD3A-8026FDA55141}" type="presOf" srcId="{C2831391-8F6C-4BEC-B9A4-D29A2942F7F8}" destId="{CC54C414-5044-4D38-B124-51EF48046E65}" srcOrd="0" destOrd="0" presId="urn:microsoft.com/office/officeart/2008/layout/AlternatingHexagons"/>
    <dgm:cxn modelId="{55968C3B-D1E3-4020-AA38-9C936BB8E337}" srcId="{C2831391-8F6C-4BEC-B9A4-D29A2942F7F8}" destId="{ED9435FE-2B75-4A05-A889-6CA1AD0A7AD3}" srcOrd="0" destOrd="0" parTransId="{86042713-9865-47B3-A0FE-6BB258FB6FAD}" sibTransId="{8EC83F76-50A3-4508-9278-1D0F848551A9}"/>
    <dgm:cxn modelId="{0804B23D-3682-2446-918F-8A0B23EC4C5B}" type="presOf" srcId="{0CE4A00D-D78C-4753-9EA0-DDB0D4B6B7EC}" destId="{5AF0ABFB-21D5-460E-9E2F-460372E83D35}" srcOrd="0" destOrd="0" presId="urn:microsoft.com/office/officeart/2008/layout/AlternatingHexagons"/>
    <dgm:cxn modelId="{62BA335B-091F-7947-A4A2-3AA0B5F06308}" type="presOf" srcId="{6C463233-9FDE-4F07-A0D2-3922C57C3875}" destId="{C575C385-3E7F-4928-8F4D-73A1DE01BB05}" srcOrd="0" destOrd="0" presId="urn:microsoft.com/office/officeart/2008/layout/AlternatingHexagons"/>
    <dgm:cxn modelId="{7C30E05E-A222-FA4E-B830-85FA84426D39}" type="presOf" srcId="{ED9435FE-2B75-4A05-A889-6CA1AD0A7AD3}" destId="{EB4C005E-8DAA-4052-8670-5ABEE1480506}" srcOrd="0" destOrd="0" presId="urn:microsoft.com/office/officeart/2008/layout/AlternatingHexagons"/>
    <dgm:cxn modelId="{2771C663-11CB-EC48-A8A7-889C1DADA70C}" type="presOf" srcId="{E87FD936-D5AF-48FC-9BCA-A5529C245119}" destId="{10977169-F4C8-4BF0-B89D-BC3281AA880B}" srcOrd="0" destOrd="0" presId="urn:microsoft.com/office/officeart/2008/layout/AlternatingHexagons"/>
    <dgm:cxn modelId="{6ACC0773-8C1A-4ECF-80E0-FD5635E3DC8F}" srcId="{640104C0-5C2E-483F-B0DB-C63A7B6223D3}" destId="{0CE4A00D-D78C-4753-9EA0-DDB0D4B6B7EC}" srcOrd="0" destOrd="0" parTransId="{8F9F96C1-7200-4798-BD5C-1FC85BE19298}" sibTransId="{FF28D521-CC16-4050-9078-25D0015DB61D}"/>
    <dgm:cxn modelId="{36BE5A86-3104-4435-A311-43B5DA42CED4}" srcId="{6C463233-9FDE-4F07-A0D2-3922C57C3875}" destId="{C2831391-8F6C-4BEC-B9A4-D29A2942F7F8}" srcOrd="2" destOrd="0" parTransId="{42910270-F118-4EC3-98C7-8A7231D3FE0E}" sibTransId="{14CC1217-4911-42FA-A3B7-7E1CC9C29F0B}"/>
    <dgm:cxn modelId="{9335149F-58FD-034A-A26D-71519969B98C}" type="presOf" srcId="{558CB3CF-1B19-438F-97C1-B1615481E478}" destId="{52C71D87-8723-44B4-8202-1F02A723ACF4}" srcOrd="0" destOrd="0" presId="urn:microsoft.com/office/officeart/2008/layout/AlternatingHexagons"/>
    <dgm:cxn modelId="{CD181AC4-70DD-6246-84A4-0F06F8AECC73}" type="presOf" srcId="{640104C0-5C2E-483F-B0DB-C63A7B6223D3}" destId="{BAF3CFD0-3EA7-4F5D-BD68-32F0DBA9AF1C}" srcOrd="0" destOrd="0" presId="urn:microsoft.com/office/officeart/2008/layout/AlternatingHexagons"/>
    <dgm:cxn modelId="{60AD58C6-802B-0A48-AAF4-BFEBCC641AA6}" type="presOf" srcId="{14CC1217-4911-42FA-A3B7-7E1CC9C29F0B}" destId="{89D7420D-C63B-49AF-9B8F-F838D4B4A06E}" srcOrd="0" destOrd="0" presId="urn:microsoft.com/office/officeart/2008/layout/AlternatingHexagons"/>
    <dgm:cxn modelId="{127187F1-E62F-4E67-B9C7-1AC9026E606C}" srcId="{6C463233-9FDE-4F07-A0D2-3922C57C3875}" destId="{640104C0-5C2E-483F-B0DB-C63A7B6223D3}" srcOrd="0" destOrd="0" parTransId="{7B237F07-C0E6-4A00-9DA4-2CD994B05781}" sibTransId="{4C9705DF-878C-48BA-8173-D9BF47C8B03B}"/>
    <dgm:cxn modelId="{F65D45F2-B57A-5F44-943F-C5D201CFB53C}" type="presOf" srcId="{4C9705DF-878C-48BA-8173-D9BF47C8B03B}" destId="{39C899F7-4807-4A00-8B25-C4EC9E0C31B6}" srcOrd="0" destOrd="0" presId="urn:microsoft.com/office/officeart/2008/layout/AlternatingHexagons"/>
    <dgm:cxn modelId="{0DA9299E-1FBD-8041-8B38-813F424DD5E2}" type="presParOf" srcId="{C575C385-3E7F-4928-8F4D-73A1DE01BB05}" destId="{BAEBC027-97EB-4A19-A43A-23DA1ADC0CD6}" srcOrd="0" destOrd="0" presId="urn:microsoft.com/office/officeart/2008/layout/AlternatingHexagons"/>
    <dgm:cxn modelId="{9DDDD6CA-8BD1-8743-9B74-6E60BB2557F8}" type="presParOf" srcId="{BAEBC027-97EB-4A19-A43A-23DA1ADC0CD6}" destId="{BAF3CFD0-3EA7-4F5D-BD68-32F0DBA9AF1C}" srcOrd="0" destOrd="0" presId="urn:microsoft.com/office/officeart/2008/layout/AlternatingHexagons"/>
    <dgm:cxn modelId="{08A00BF4-1284-FB43-A0CA-C4549D4C558C}" type="presParOf" srcId="{BAEBC027-97EB-4A19-A43A-23DA1ADC0CD6}" destId="{5AF0ABFB-21D5-460E-9E2F-460372E83D35}" srcOrd="1" destOrd="0" presId="urn:microsoft.com/office/officeart/2008/layout/AlternatingHexagons"/>
    <dgm:cxn modelId="{941294D8-3F3F-284B-8697-56C6CB4501B9}" type="presParOf" srcId="{BAEBC027-97EB-4A19-A43A-23DA1ADC0CD6}" destId="{188B4053-A7E9-4FB8-B5FA-B9713B371E16}" srcOrd="2" destOrd="0" presId="urn:microsoft.com/office/officeart/2008/layout/AlternatingHexagons"/>
    <dgm:cxn modelId="{026B9274-4A76-584F-9BDC-76B084BF5625}" type="presParOf" srcId="{BAEBC027-97EB-4A19-A43A-23DA1ADC0CD6}" destId="{9FB7248E-EC0A-47E5-9819-A5BE39E9D5A7}" srcOrd="3" destOrd="0" presId="urn:microsoft.com/office/officeart/2008/layout/AlternatingHexagons"/>
    <dgm:cxn modelId="{5E399F4D-267B-A94D-8278-67159B819A95}" type="presParOf" srcId="{BAEBC027-97EB-4A19-A43A-23DA1ADC0CD6}" destId="{39C899F7-4807-4A00-8B25-C4EC9E0C31B6}" srcOrd="4" destOrd="0" presId="urn:microsoft.com/office/officeart/2008/layout/AlternatingHexagons"/>
    <dgm:cxn modelId="{D8FDED31-FAEC-644E-AAA2-1456FBCA40C6}" type="presParOf" srcId="{C575C385-3E7F-4928-8F4D-73A1DE01BB05}" destId="{DB92B019-CA10-44C1-94B4-1B5E97EA3B24}" srcOrd="1" destOrd="0" presId="urn:microsoft.com/office/officeart/2008/layout/AlternatingHexagons"/>
    <dgm:cxn modelId="{6F44C45E-BABD-2C4B-838C-6CF60DED0A25}" type="presParOf" srcId="{C575C385-3E7F-4928-8F4D-73A1DE01BB05}" destId="{E00FE966-E005-47A8-9DF6-E218EEE6E9DC}" srcOrd="2" destOrd="0" presId="urn:microsoft.com/office/officeart/2008/layout/AlternatingHexagons"/>
    <dgm:cxn modelId="{D8E0E78A-4E04-8C4B-8BA0-5F62F4DE57DB}" type="presParOf" srcId="{E00FE966-E005-47A8-9DF6-E218EEE6E9DC}" destId="{52C71D87-8723-44B4-8202-1F02A723ACF4}" srcOrd="0" destOrd="0" presId="urn:microsoft.com/office/officeart/2008/layout/AlternatingHexagons"/>
    <dgm:cxn modelId="{B9E68637-E380-704F-A3FA-69F503B420BA}" type="presParOf" srcId="{E00FE966-E005-47A8-9DF6-E218EEE6E9DC}" destId="{8812FC92-2872-4B86-92BE-D30BDD79D91C}" srcOrd="1" destOrd="0" presId="urn:microsoft.com/office/officeart/2008/layout/AlternatingHexagons"/>
    <dgm:cxn modelId="{5869F29B-594D-7D4C-994A-2679DB545501}" type="presParOf" srcId="{E00FE966-E005-47A8-9DF6-E218EEE6E9DC}" destId="{E97596C3-156F-4435-9F43-440A21ECF6AC}" srcOrd="2" destOrd="0" presId="urn:microsoft.com/office/officeart/2008/layout/AlternatingHexagons"/>
    <dgm:cxn modelId="{562AFC4C-429E-554B-980F-697AFCAE5D0F}" type="presParOf" srcId="{E00FE966-E005-47A8-9DF6-E218EEE6E9DC}" destId="{AED1BDC3-EB81-45A8-9F3E-B68A3E12A849}" srcOrd="3" destOrd="0" presId="urn:microsoft.com/office/officeart/2008/layout/AlternatingHexagons"/>
    <dgm:cxn modelId="{A6F3692A-7129-0345-AE06-36CA47BF8D4E}" type="presParOf" srcId="{E00FE966-E005-47A8-9DF6-E218EEE6E9DC}" destId="{10977169-F4C8-4BF0-B89D-BC3281AA880B}" srcOrd="4" destOrd="0" presId="urn:microsoft.com/office/officeart/2008/layout/AlternatingHexagons"/>
    <dgm:cxn modelId="{CD8AC151-EB25-7D4F-B55B-19DE6818A810}" type="presParOf" srcId="{C575C385-3E7F-4928-8F4D-73A1DE01BB05}" destId="{47D61947-7669-4F08-89DF-E769951B05BB}" srcOrd="3" destOrd="0" presId="urn:microsoft.com/office/officeart/2008/layout/AlternatingHexagons"/>
    <dgm:cxn modelId="{BDBC6A40-3367-C742-B783-E01412D170D4}" type="presParOf" srcId="{C575C385-3E7F-4928-8F4D-73A1DE01BB05}" destId="{8BDA4D2A-2654-4F43-B88A-4C5D02864124}" srcOrd="4" destOrd="0" presId="urn:microsoft.com/office/officeart/2008/layout/AlternatingHexagons"/>
    <dgm:cxn modelId="{6BA6EA3C-F738-0C4A-B3C7-0FC26E0FD01F}" type="presParOf" srcId="{8BDA4D2A-2654-4F43-B88A-4C5D02864124}" destId="{CC54C414-5044-4D38-B124-51EF48046E65}" srcOrd="0" destOrd="0" presId="urn:microsoft.com/office/officeart/2008/layout/AlternatingHexagons"/>
    <dgm:cxn modelId="{E4F17D96-CA1A-6448-8FC4-30994F2A2309}" type="presParOf" srcId="{8BDA4D2A-2654-4F43-B88A-4C5D02864124}" destId="{EB4C005E-8DAA-4052-8670-5ABEE1480506}" srcOrd="1" destOrd="0" presId="urn:microsoft.com/office/officeart/2008/layout/AlternatingHexagons"/>
    <dgm:cxn modelId="{71BF228E-2F50-3146-BFB1-43C458DB34A8}" type="presParOf" srcId="{8BDA4D2A-2654-4F43-B88A-4C5D02864124}" destId="{F3BC478D-F91F-47EF-BECD-8ACFB36EFD51}" srcOrd="2" destOrd="0" presId="urn:microsoft.com/office/officeart/2008/layout/AlternatingHexagons"/>
    <dgm:cxn modelId="{D37604D0-95D6-D24F-BD4F-F2E826D88A1E}" type="presParOf" srcId="{8BDA4D2A-2654-4F43-B88A-4C5D02864124}" destId="{D6111268-6BAC-4F83-8D80-10702F94E795}" srcOrd="3" destOrd="0" presId="urn:microsoft.com/office/officeart/2008/layout/AlternatingHexagons"/>
    <dgm:cxn modelId="{06EA764D-84A6-0644-AFDD-2C696F5F487C}" type="presParOf" srcId="{8BDA4D2A-2654-4F43-B88A-4C5D02864124}" destId="{89D7420D-C63B-49AF-9B8F-F838D4B4A06E}"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3CFD0-3EA7-4F5D-BD68-32F0DBA9AF1C}">
      <dsp:nvSpPr>
        <dsp:cNvPr id="0" name=""/>
        <dsp:cNvSpPr/>
      </dsp:nvSpPr>
      <dsp:spPr>
        <a:xfrm rot="5400000">
          <a:off x="3586228" y="203972"/>
          <a:ext cx="1904255" cy="1656702"/>
        </a:xfrm>
        <a:prstGeom prst="hexagon">
          <a:avLst>
            <a:gd name="adj" fmla="val 2500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endParaRPr lang="en-US" sz="6300" kern="1200" dirty="0"/>
        </a:p>
      </dsp:txBody>
      <dsp:txXfrm rot="-5400000">
        <a:off x="3968173" y="376942"/>
        <a:ext cx="1140364" cy="1310763"/>
      </dsp:txXfrm>
    </dsp:sp>
    <dsp:sp modelId="{5AF0ABFB-21D5-460E-9E2F-460372E83D35}">
      <dsp:nvSpPr>
        <dsp:cNvPr id="0" name=""/>
        <dsp:cNvSpPr/>
      </dsp:nvSpPr>
      <dsp:spPr>
        <a:xfrm>
          <a:off x="5437669" y="477499"/>
          <a:ext cx="2125149" cy="1142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tx2">
                  <a:lumMod val="75000"/>
                  <a:lumOff val="25000"/>
                </a:schemeClr>
              </a:solidFill>
            </a:rPr>
            <a:t>Planning</a:t>
          </a:r>
        </a:p>
      </dsp:txBody>
      <dsp:txXfrm>
        <a:off x="5437669" y="477499"/>
        <a:ext cx="2125149" cy="1142553"/>
      </dsp:txXfrm>
    </dsp:sp>
    <dsp:sp modelId="{39C899F7-4807-4A00-8B25-C4EC9E0C31B6}">
      <dsp:nvSpPr>
        <dsp:cNvPr id="0" name=""/>
        <dsp:cNvSpPr/>
      </dsp:nvSpPr>
      <dsp:spPr>
        <a:xfrm rot="5400000">
          <a:off x="1833734" y="204905"/>
          <a:ext cx="1904255" cy="1656702"/>
        </a:xfrm>
        <a:prstGeom prst="hexagon">
          <a:avLst>
            <a:gd name="adj" fmla="val 2500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400" kern="1200" dirty="0">
              <a:solidFill>
                <a:schemeClr val="bg2">
                  <a:lumMod val="50000"/>
                </a:schemeClr>
              </a:solidFill>
            </a:rPr>
            <a:t>2009</a:t>
          </a:r>
        </a:p>
        <a:p>
          <a:pPr marL="0" marR="0" lvl="0" indent="0" algn="ctr" defTabSz="914400" eaLnBrk="1" fontAlgn="auto" latinLnBrk="0" hangingPunct="1">
            <a:lnSpc>
              <a:spcPct val="100000"/>
            </a:lnSpc>
            <a:spcBef>
              <a:spcPct val="0"/>
            </a:spcBef>
            <a:spcAft>
              <a:spcPts val="0"/>
            </a:spcAft>
            <a:buClrTx/>
            <a:buSzTx/>
            <a:buFontTx/>
            <a:buNone/>
            <a:tabLst/>
            <a:defRPr/>
          </a:pPr>
          <a:r>
            <a:rPr lang="en-US" sz="1400" kern="1200" dirty="0">
              <a:solidFill>
                <a:schemeClr val="bg2">
                  <a:lumMod val="50000"/>
                </a:schemeClr>
              </a:solidFill>
            </a:rPr>
            <a:t>Diversity task force/D&amp;I Council</a:t>
          </a:r>
        </a:p>
        <a:p>
          <a:pPr marL="0" lvl="0" algn="ctr" defTabSz="1600200">
            <a:lnSpc>
              <a:spcPct val="90000"/>
            </a:lnSpc>
            <a:spcBef>
              <a:spcPct val="0"/>
            </a:spcBef>
            <a:spcAft>
              <a:spcPct val="35000"/>
            </a:spcAft>
            <a:buNone/>
          </a:pPr>
          <a:endParaRPr lang="en-US" sz="1500" kern="1200" dirty="0"/>
        </a:p>
      </dsp:txBody>
      <dsp:txXfrm rot="-5400000">
        <a:off x="2215679" y="377875"/>
        <a:ext cx="1140364" cy="1310763"/>
      </dsp:txXfrm>
    </dsp:sp>
    <dsp:sp modelId="{52C71D87-8723-44B4-8202-1F02A723ACF4}">
      <dsp:nvSpPr>
        <dsp:cNvPr id="0" name=""/>
        <dsp:cNvSpPr/>
      </dsp:nvSpPr>
      <dsp:spPr>
        <a:xfrm rot="5400000">
          <a:off x="2708276" y="1772583"/>
          <a:ext cx="1904255" cy="1656702"/>
        </a:xfrm>
        <a:prstGeom prst="hexagon">
          <a:avLst>
            <a:gd name="adj" fmla="val 2500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endParaRPr lang="en-US" sz="6300" kern="1200" dirty="0"/>
        </a:p>
      </dsp:txBody>
      <dsp:txXfrm rot="-5400000">
        <a:off x="3090221" y="1945553"/>
        <a:ext cx="1140364" cy="1310763"/>
      </dsp:txXfrm>
    </dsp:sp>
    <dsp:sp modelId="{8812FC92-2872-4B86-92BE-D30BDD79D91C}">
      <dsp:nvSpPr>
        <dsp:cNvPr id="0" name=""/>
        <dsp:cNvSpPr/>
      </dsp:nvSpPr>
      <dsp:spPr>
        <a:xfrm>
          <a:off x="687139" y="1998885"/>
          <a:ext cx="2056596" cy="1142553"/>
        </a:xfrm>
        <a:prstGeom prst="rect">
          <a:avLst/>
        </a:prstGeom>
        <a:noFill/>
        <a:ln>
          <a:noFill/>
        </a:ln>
        <a:effectLst/>
      </dsp:spPr>
      <dsp:style>
        <a:lnRef idx="0">
          <a:scrgbClr r="0" g="0" b="0"/>
        </a:lnRef>
        <a:fillRef idx="0">
          <a:scrgbClr r="0" g="0" b="0"/>
        </a:fillRef>
        <a:effectRef idx="0">
          <a:scrgbClr r="0" g="0" b="0"/>
        </a:effectRef>
        <a:fontRef idx="minor"/>
      </dsp:style>
    </dsp:sp>
    <dsp:sp modelId="{10977169-F4C8-4BF0-B89D-BC3281AA880B}">
      <dsp:nvSpPr>
        <dsp:cNvPr id="0" name=""/>
        <dsp:cNvSpPr/>
      </dsp:nvSpPr>
      <dsp:spPr>
        <a:xfrm rot="5400000">
          <a:off x="4441999" y="1726215"/>
          <a:ext cx="1904255" cy="1656702"/>
        </a:xfrm>
        <a:prstGeom prst="hexagon">
          <a:avLst>
            <a:gd name="adj" fmla="val 2500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23944" y="1899185"/>
        <a:ext cx="1140364" cy="1310763"/>
      </dsp:txXfrm>
    </dsp:sp>
    <dsp:sp modelId="{CC54C414-5044-4D38-B124-51EF48046E65}">
      <dsp:nvSpPr>
        <dsp:cNvPr id="0" name=""/>
        <dsp:cNvSpPr/>
      </dsp:nvSpPr>
      <dsp:spPr>
        <a:xfrm rot="5400000">
          <a:off x="3586559" y="3314978"/>
          <a:ext cx="1904255" cy="1743033"/>
        </a:xfrm>
        <a:prstGeom prst="hexagon">
          <a:avLst>
            <a:gd name="adj" fmla="val 2500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3945378" y="3538308"/>
        <a:ext cx="1186617" cy="1296373"/>
      </dsp:txXfrm>
    </dsp:sp>
    <dsp:sp modelId="{EB4C005E-8DAA-4052-8670-5ABEE1480506}">
      <dsp:nvSpPr>
        <dsp:cNvPr id="0" name=""/>
        <dsp:cNvSpPr/>
      </dsp:nvSpPr>
      <dsp:spPr>
        <a:xfrm>
          <a:off x="5417311" y="3615218"/>
          <a:ext cx="2125149" cy="1142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en-US" sz="3600" kern="1200" dirty="0"/>
        </a:p>
      </dsp:txBody>
      <dsp:txXfrm>
        <a:off x="5417311" y="3615218"/>
        <a:ext cx="2125149" cy="1142553"/>
      </dsp:txXfrm>
    </dsp:sp>
    <dsp:sp modelId="{89D7420D-C63B-49AF-9B8F-F838D4B4A06E}">
      <dsp:nvSpPr>
        <dsp:cNvPr id="0" name=""/>
        <dsp:cNvSpPr/>
      </dsp:nvSpPr>
      <dsp:spPr>
        <a:xfrm rot="5400000">
          <a:off x="1781217" y="3329150"/>
          <a:ext cx="1904255" cy="1656686"/>
        </a:xfrm>
        <a:prstGeom prst="hexagon">
          <a:avLst>
            <a:gd name="adj" fmla="val 2500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bg2">
                <a:lumMod val="50000"/>
              </a:schemeClr>
            </a:solidFill>
          </a:endParaRPr>
        </a:p>
      </dsp:txBody>
      <dsp:txXfrm rot="-5400000">
        <a:off x="2163167" y="3502111"/>
        <a:ext cx="1140354" cy="131076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pPr>
              <a:defRPr/>
            </a:pPr>
            <a:fld id="{3F9F84E2-54DA-FB4E-B15B-ED9ECDEE8823}" type="slidenum">
              <a:rPr lang="en-US"/>
              <a:pPr>
                <a:defRPr/>
              </a:pPr>
              <a:t>‹#›</a:t>
            </a:fld>
            <a:endParaRPr lang="en-US"/>
          </a:p>
        </p:txBody>
      </p:sp>
    </p:spTree>
    <p:extLst>
      <p:ext uri="{BB962C8B-B14F-4D97-AF65-F5344CB8AC3E}">
        <p14:creationId xmlns:p14="http://schemas.microsoft.com/office/powerpoint/2010/main" val="34137139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pPr>
              <a:defRPr/>
            </a:pPr>
            <a:fld id="{FC3757B9-4CCC-4C43-87E3-CA2FD4599552}" type="slidenum">
              <a:rPr lang="en-US"/>
              <a:pPr>
                <a:defRPr/>
              </a:pPr>
              <a:t>‹#›</a:t>
            </a:fld>
            <a:endParaRPr lang="en-US"/>
          </a:p>
        </p:txBody>
      </p:sp>
    </p:spTree>
    <p:extLst>
      <p:ext uri="{BB962C8B-B14F-4D97-AF65-F5344CB8AC3E}">
        <p14:creationId xmlns:p14="http://schemas.microsoft.com/office/powerpoint/2010/main" val="366581710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C3757B9-4CCC-4C43-87E3-CA2FD4599552}" type="slidenum">
              <a:rPr lang="en-US" smtClean="0"/>
              <a:pPr>
                <a:defRPr/>
              </a:pPr>
              <a:t>2</a:t>
            </a:fld>
            <a:endParaRPr lang="en-US"/>
          </a:p>
        </p:txBody>
      </p:sp>
    </p:spTree>
    <p:extLst>
      <p:ext uri="{BB962C8B-B14F-4D97-AF65-F5344CB8AC3E}">
        <p14:creationId xmlns:p14="http://schemas.microsoft.com/office/powerpoint/2010/main" val="204315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aseline="0" dirty="0">
                <a:latin typeface="Arial"/>
                <a:cs typeface="Arial"/>
              </a:rPr>
            </a:br>
            <a:endParaRPr lang="en-US" baseline="0" dirty="0">
              <a:latin typeface="Arial"/>
              <a:cs typeface="Arial"/>
            </a:endParaRPr>
          </a:p>
          <a:p>
            <a:r>
              <a:rPr lang="en-US" dirty="0">
                <a:cs typeface="Arial"/>
              </a:rPr>
              <a:t>Tshanna: Can you just mention that there are goals and a timeline? I don't think the chart would allow or warrant a check mark for this last question since it wouldn't be part of a goal...I am not sure if the highlighted question should be a part of this chart...</a:t>
            </a:r>
          </a:p>
        </p:txBody>
      </p:sp>
      <p:sp>
        <p:nvSpPr>
          <p:cNvPr id="4" name="Slide Number Placeholder 3"/>
          <p:cNvSpPr>
            <a:spLocks noGrp="1"/>
          </p:cNvSpPr>
          <p:nvPr>
            <p:ph type="sldNum" sz="quarter" idx="10"/>
          </p:nvPr>
        </p:nvSpPr>
        <p:spPr/>
        <p:txBody>
          <a:bodyPr/>
          <a:lstStyle/>
          <a:p>
            <a:pPr>
              <a:defRPr/>
            </a:pPr>
            <a:fld id="{FC3757B9-4CCC-4C43-87E3-CA2FD4599552}" type="slidenum">
              <a:rPr lang="en-US" smtClean="0"/>
              <a:pPr>
                <a:defRPr/>
              </a:pPr>
              <a:t>5</a:t>
            </a:fld>
            <a:endParaRPr lang="en-US"/>
          </a:p>
        </p:txBody>
      </p:sp>
    </p:spTree>
    <p:extLst>
      <p:ext uri="{BB962C8B-B14F-4D97-AF65-F5344CB8AC3E}">
        <p14:creationId xmlns:p14="http://schemas.microsoft.com/office/powerpoint/2010/main" val="396126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Arial"/>
            </a:endParaRPr>
          </a:p>
        </p:txBody>
      </p:sp>
      <p:sp>
        <p:nvSpPr>
          <p:cNvPr id="4" name="Slide Number Placeholder 3"/>
          <p:cNvSpPr>
            <a:spLocks noGrp="1"/>
          </p:cNvSpPr>
          <p:nvPr>
            <p:ph type="sldNum" sz="quarter" idx="10"/>
          </p:nvPr>
        </p:nvSpPr>
        <p:spPr/>
        <p:txBody>
          <a:bodyPr/>
          <a:lstStyle/>
          <a:p>
            <a:pPr>
              <a:defRPr/>
            </a:pPr>
            <a:fld id="{FC3757B9-4CCC-4C43-87E3-CA2FD4599552}" type="slidenum">
              <a:rPr lang="en-US" smtClean="0"/>
              <a:pPr>
                <a:defRPr/>
              </a:pPr>
              <a:t>7</a:t>
            </a:fld>
            <a:endParaRPr lang="en-US"/>
          </a:p>
        </p:txBody>
      </p:sp>
    </p:spTree>
    <p:extLst>
      <p:ext uri="{BB962C8B-B14F-4D97-AF65-F5344CB8AC3E}">
        <p14:creationId xmlns:p14="http://schemas.microsoft.com/office/powerpoint/2010/main" val="149006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a:cs typeface="Arial"/>
            </a:endParaRPr>
          </a:p>
        </p:txBody>
      </p:sp>
      <p:sp>
        <p:nvSpPr>
          <p:cNvPr id="4" name="Slide Number Placeholder 3"/>
          <p:cNvSpPr>
            <a:spLocks noGrp="1"/>
          </p:cNvSpPr>
          <p:nvPr>
            <p:ph type="sldNum" sz="quarter" idx="10"/>
          </p:nvPr>
        </p:nvSpPr>
        <p:spPr/>
        <p:txBody>
          <a:bodyPr/>
          <a:lstStyle/>
          <a:p>
            <a:pPr>
              <a:defRPr/>
            </a:pPr>
            <a:fld id="{FC3757B9-4CCC-4C43-87E3-CA2FD4599552}" type="slidenum">
              <a:rPr lang="en-US"/>
              <a:pPr>
                <a:defRPr/>
              </a:pPr>
              <a:t>10</a:t>
            </a:fld>
            <a:endParaRPr lang="en-US"/>
          </a:p>
        </p:txBody>
      </p:sp>
    </p:spTree>
    <p:extLst>
      <p:ext uri="{BB962C8B-B14F-4D97-AF65-F5344CB8AC3E}">
        <p14:creationId xmlns:p14="http://schemas.microsoft.com/office/powerpoint/2010/main" val="314413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Arial"/>
              <a:cs typeface="Arial"/>
            </a:endParaRPr>
          </a:p>
        </p:txBody>
      </p:sp>
      <p:sp>
        <p:nvSpPr>
          <p:cNvPr id="4" name="Slide Number Placeholder 3"/>
          <p:cNvSpPr>
            <a:spLocks noGrp="1"/>
          </p:cNvSpPr>
          <p:nvPr>
            <p:ph type="sldNum" sz="quarter" idx="10"/>
          </p:nvPr>
        </p:nvSpPr>
        <p:spPr/>
        <p:txBody>
          <a:bodyPr/>
          <a:lstStyle/>
          <a:p>
            <a:pPr>
              <a:defRPr/>
            </a:pPr>
            <a:fld id="{FC3757B9-4CCC-4C43-87E3-CA2FD4599552}" type="slidenum">
              <a:rPr lang="en-US"/>
              <a:pPr>
                <a:defRPr/>
              </a:pPr>
              <a:t>12</a:t>
            </a:fld>
            <a:endParaRPr lang="en-US"/>
          </a:p>
        </p:txBody>
      </p:sp>
    </p:spTree>
    <p:extLst>
      <p:ext uri="{BB962C8B-B14F-4D97-AF65-F5344CB8AC3E}">
        <p14:creationId xmlns:p14="http://schemas.microsoft.com/office/powerpoint/2010/main" val="1700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aseline="0" dirty="0">
                <a:latin typeface="Arial"/>
                <a:cs typeface="Arial"/>
              </a:rPr>
            </a:br>
            <a:endParaRPr lang="en-US" baseline="0" dirty="0">
              <a:latin typeface="Arial"/>
              <a:cs typeface="Arial"/>
            </a:endParaRPr>
          </a:p>
          <a:p>
            <a:r>
              <a:rPr lang="en-US" baseline="0" dirty="0">
                <a:latin typeface="Arial"/>
                <a:cs typeface="Arial"/>
              </a:rPr>
              <a:t>Tshanna: I think we should speak to that. We should give recommendations to show that we are not just reporting but are actually analyzing and thinking about ways to improve the plan.</a:t>
            </a:r>
          </a:p>
          <a:p>
            <a:br>
              <a:rPr lang="en-US" baseline="0" dirty="0">
                <a:latin typeface="ＭＳ Ｐゴシック"/>
                <a:cs typeface="Arial"/>
              </a:rPr>
            </a:br>
            <a:endParaRPr lang="en-US" baseline="0" dirty="0">
              <a:latin typeface="ＭＳ Ｐゴシック"/>
              <a:cs typeface="Arial"/>
            </a:endParaRPr>
          </a:p>
        </p:txBody>
      </p:sp>
      <p:sp>
        <p:nvSpPr>
          <p:cNvPr id="4" name="Slide Number Placeholder 3"/>
          <p:cNvSpPr>
            <a:spLocks noGrp="1"/>
          </p:cNvSpPr>
          <p:nvPr>
            <p:ph type="sldNum" sz="quarter" idx="10"/>
          </p:nvPr>
        </p:nvSpPr>
        <p:spPr/>
        <p:txBody>
          <a:bodyPr/>
          <a:lstStyle/>
          <a:p>
            <a:pPr>
              <a:defRPr/>
            </a:pPr>
            <a:fld id="{FC3757B9-4CCC-4C43-87E3-CA2FD4599552}" type="slidenum">
              <a:rPr lang="en-US" smtClean="0"/>
              <a:pPr>
                <a:defRPr/>
              </a:pPr>
              <a:t>13</a:t>
            </a:fld>
            <a:endParaRPr lang="en-US"/>
          </a:p>
        </p:txBody>
      </p:sp>
    </p:spTree>
    <p:extLst>
      <p:ext uri="{BB962C8B-B14F-4D97-AF65-F5344CB8AC3E}">
        <p14:creationId xmlns:p14="http://schemas.microsoft.com/office/powerpoint/2010/main" val="205906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971800" y="1295400"/>
            <a:ext cx="5867400" cy="990600"/>
          </a:xfrm>
        </p:spPr>
        <p:txBody>
          <a:bodyPr anchor="ctr"/>
          <a:lstStyle>
            <a:lvl1pPr>
              <a:defRPr sz="2800"/>
            </a:lvl1pPr>
          </a:lstStyle>
          <a:p>
            <a:pPr lvl="0"/>
            <a:r>
              <a:rPr lang="en-US" noProof="0"/>
              <a:t>Click to edit Master title style</a:t>
            </a:r>
          </a:p>
        </p:txBody>
      </p:sp>
      <p:sp>
        <p:nvSpPr>
          <p:cNvPr id="5123" name="Rectangle 3"/>
          <p:cNvSpPr>
            <a:spLocks noGrp="1" noChangeArrowheads="1"/>
          </p:cNvSpPr>
          <p:nvPr>
            <p:ph type="subTitle" idx="1"/>
          </p:nvPr>
        </p:nvSpPr>
        <p:spPr>
          <a:xfrm>
            <a:off x="2971800" y="2514600"/>
            <a:ext cx="5867400" cy="2971800"/>
          </a:xfrm>
        </p:spPr>
        <p:txBody>
          <a:bodyPr/>
          <a:lstStyle>
            <a:lvl1pPr marL="0" indent="0" algn="r">
              <a:defRPr/>
            </a:lvl1pPr>
          </a:lstStyle>
          <a:p>
            <a:pPr lvl="0"/>
            <a:r>
              <a:rPr lang="en-US" noProof="0"/>
              <a:t>Click to edit Master subtitle style</a:t>
            </a:r>
          </a:p>
        </p:txBody>
      </p:sp>
    </p:spTree>
    <p:extLst>
      <p:ext uri="{BB962C8B-B14F-4D97-AF65-F5344CB8AC3E}">
        <p14:creationId xmlns:p14="http://schemas.microsoft.com/office/powerpoint/2010/main" val="22348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36ED2436-5483-6347-A924-424E24683C3C}" type="slidenum">
              <a:rPr lang="en-US"/>
              <a:pPr>
                <a:defRPr/>
              </a:pPr>
              <a:t>‹#›</a:t>
            </a:fld>
            <a:endParaRPr lang="en-US" dirty="0"/>
          </a:p>
        </p:txBody>
      </p:sp>
    </p:spTree>
    <p:extLst>
      <p:ext uri="{BB962C8B-B14F-4D97-AF65-F5344CB8AC3E}">
        <p14:creationId xmlns:p14="http://schemas.microsoft.com/office/powerpoint/2010/main" val="259924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685800"/>
            <a:ext cx="2076450" cy="5673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85800"/>
            <a:ext cx="6076950" cy="5673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62A3CABF-CFC1-4649-9513-99A2E6C8B5F6}" type="slidenum">
              <a:rPr lang="en-US"/>
              <a:pPr>
                <a:defRPr/>
              </a:pPr>
              <a:t>‹#›</a:t>
            </a:fld>
            <a:endParaRPr lang="en-US" dirty="0"/>
          </a:p>
        </p:txBody>
      </p:sp>
    </p:spTree>
    <p:extLst>
      <p:ext uri="{BB962C8B-B14F-4D97-AF65-F5344CB8AC3E}">
        <p14:creationId xmlns:p14="http://schemas.microsoft.com/office/powerpoint/2010/main" val="2357104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971800" y="1295400"/>
            <a:ext cx="5867400" cy="990600"/>
          </a:xfrm>
        </p:spPr>
        <p:txBody>
          <a:bodyPr anchor="ctr"/>
          <a:lstStyle>
            <a:lvl1pPr>
              <a:defRPr sz="2800"/>
            </a:lvl1pPr>
          </a:lstStyle>
          <a:p>
            <a:pPr lvl="0"/>
            <a:r>
              <a:rPr lang="en-US" noProof="0"/>
              <a:t>Click to edit Master title style</a:t>
            </a:r>
          </a:p>
        </p:txBody>
      </p:sp>
      <p:sp>
        <p:nvSpPr>
          <p:cNvPr id="5123" name="Rectangle 3"/>
          <p:cNvSpPr>
            <a:spLocks noGrp="1" noChangeArrowheads="1"/>
          </p:cNvSpPr>
          <p:nvPr>
            <p:ph type="subTitle" idx="1"/>
          </p:nvPr>
        </p:nvSpPr>
        <p:spPr>
          <a:xfrm>
            <a:off x="2971800" y="2514600"/>
            <a:ext cx="5867400" cy="2971800"/>
          </a:xfrm>
        </p:spPr>
        <p:txBody>
          <a:bodyPr/>
          <a:lstStyle>
            <a:lvl1pPr marL="0" indent="0" algn="r">
              <a:defRPr/>
            </a:lvl1pPr>
          </a:lstStyle>
          <a:p>
            <a:pPr lvl="0"/>
            <a:r>
              <a:rPr lang="en-US" noProof="0"/>
              <a:t>Click to edit Master subtitle style</a:t>
            </a:r>
          </a:p>
        </p:txBody>
      </p:sp>
    </p:spTree>
    <p:extLst>
      <p:ext uri="{BB962C8B-B14F-4D97-AF65-F5344CB8AC3E}">
        <p14:creationId xmlns:p14="http://schemas.microsoft.com/office/powerpoint/2010/main" val="447431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pSp>
        <p:nvGrpSpPr>
          <p:cNvPr id="7" name="Group 6"/>
          <p:cNvGrpSpPr/>
          <p:nvPr userDrawn="1"/>
        </p:nvGrpSpPr>
        <p:grpSpPr>
          <a:xfrm>
            <a:off x="-76200" y="6393600"/>
            <a:ext cx="9296400" cy="480120"/>
            <a:chOff x="-76200" y="6393600"/>
            <a:chExt cx="9296400" cy="480120"/>
          </a:xfrm>
        </p:grpSpPr>
        <p:pic>
          <p:nvPicPr>
            <p:cNvPr id="11" name="Picture 10"/>
            <p:cNvPicPr>
              <a:picLocks noChangeAspect="1"/>
            </p:cNvPicPr>
            <p:nvPr/>
          </p:nvPicPr>
          <p:blipFill rotWithShape="1">
            <a:blip r:embed="rId2"/>
            <a:srcRect l="-75" t="11918" r="1723"/>
            <a:stretch/>
          </p:blipFill>
          <p:spPr>
            <a:xfrm>
              <a:off x="-76200" y="6393600"/>
              <a:ext cx="9286077" cy="480120"/>
            </a:xfrm>
            <a:prstGeom prst="rect">
              <a:avLst/>
            </a:prstGeom>
          </p:spPr>
        </p:pic>
        <p:cxnSp>
          <p:nvCxnSpPr>
            <p:cNvPr id="12" name="Straight Connector 11"/>
            <p:cNvCxnSpPr/>
            <p:nvPr/>
          </p:nvCxnSpPr>
          <p:spPr bwMode="auto">
            <a:xfrm>
              <a:off x="-76200" y="6400800"/>
              <a:ext cx="9296400"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2" name="Title 1"/>
          <p:cNvSpPr>
            <a:spLocks noGrp="1"/>
          </p:cNvSpPr>
          <p:nvPr>
            <p:ph type="title"/>
          </p:nvPr>
        </p:nvSpPr>
        <p:spPr/>
        <p:txBody>
          <a:bodyPr/>
          <a:lstStyle>
            <a:lvl1pPr>
              <a:defRPr sz="2600"/>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3"/>
          <a:stretch>
            <a:fillRect/>
          </a:stretch>
        </p:blipFill>
        <p:spPr>
          <a:xfrm>
            <a:off x="228600" y="6438160"/>
            <a:ext cx="660400" cy="406400"/>
          </a:xfrm>
          <a:prstGeom prst="rect">
            <a:avLst/>
          </a:prstGeom>
        </p:spPr>
      </p:pic>
      <p:sp>
        <p:nvSpPr>
          <p:cNvPr id="8" name="TextBox 7"/>
          <p:cNvSpPr txBox="1"/>
          <p:nvPr userDrawn="1"/>
        </p:nvSpPr>
        <p:spPr>
          <a:xfrm>
            <a:off x="7696200" y="6634610"/>
            <a:ext cx="1066800" cy="246221"/>
          </a:xfrm>
          <a:prstGeom prst="rect">
            <a:avLst/>
          </a:prstGeom>
          <a:noFill/>
        </p:spPr>
        <p:txBody>
          <a:bodyPr wrap="square" rtlCol="0">
            <a:spAutoFit/>
          </a:bodyPr>
          <a:lstStyle/>
          <a:p>
            <a:fld id="{B2727A1F-FCDC-2B40-B24E-054C5F40A5B1}" type="slidenum">
              <a:rPr lang="en-US" sz="1000" smtClean="0">
                <a:solidFill>
                  <a:schemeClr val="bg1"/>
                </a:solidFill>
              </a:rPr>
              <a:t>‹#›</a:t>
            </a:fld>
            <a:endParaRPr lang="en-US" sz="1000" dirty="0">
              <a:solidFill>
                <a:schemeClr val="bg1"/>
              </a:solidFill>
            </a:endParaRPr>
          </a:p>
        </p:txBody>
      </p:sp>
    </p:spTree>
    <p:extLst>
      <p:ext uri="{BB962C8B-B14F-4D97-AF65-F5344CB8AC3E}">
        <p14:creationId xmlns:p14="http://schemas.microsoft.com/office/powerpoint/2010/main" val="2102349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7C873733-7D4B-4640-9BEF-F41EFA596949}" type="slidenum">
              <a:rPr lang="en-US"/>
              <a:pPr>
                <a:defRPr/>
              </a:pPr>
              <a:t>‹#›</a:t>
            </a:fld>
            <a:endParaRPr lang="en-US" dirty="0"/>
          </a:p>
        </p:txBody>
      </p:sp>
    </p:spTree>
    <p:extLst>
      <p:ext uri="{BB962C8B-B14F-4D97-AF65-F5344CB8AC3E}">
        <p14:creationId xmlns:p14="http://schemas.microsoft.com/office/powerpoint/2010/main" val="2390893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27C7CF9A-38AF-AD45-BCD6-D71879DD4C3F}" type="slidenum">
              <a:rPr lang="en-US"/>
              <a:pPr>
                <a:defRPr/>
              </a:pPr>
              <a:t>‹#›</a:t>
            </a:fld>
            <a:endParaRPr lang="en-US" dirty="0"/>
          </a:p>
        </p:txBody>
      </p:sp>
    </p:spTree>
    <p:extLst>
      <p:ext uri="{BB962C8B-B14F-4D97-AF65-F5344CB8AC3E}">
        <p14:creationId xmlns:p14="http://schemas.microsoft.com/office/powerpoint/2010/main" val="2270643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B8EBD23A-D28C-6044-9539-C238D3A2240B}" type="slidenum">
              <a:rPr lang="en-US"/>
              <a:pPr>
                <a:defRPr/>
              </a:pPr>
              <a:t>‹#›</a:t>
            </a:fld>
            <a:endParaRPr lang="en-US" dirty="0"/>
          </a:p>
        </p:txBody>
      </p:sp>
    </p:spTree>
    <p:extLst>
      <p:ext uri="{BB962C8B-B14F-4D97-AF65-F5344CB8AC3E}">
        <p14:creationId xmlns:p14="http://schemas.microsoft.com/office/powerpoint/2010/main" val="1293129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9E9836CE-2C1C-D049-87EE-C37CC5F21148}" type="slidenum">
              <a:rPr lang="en-US"/>
              <a:pPr>
                <a:defRPr/>
              </a:pPr>
              <a:t>‹#›</a:t>
            </a:fld>
            <a:endParaRPr lang="en-US" dirty="0"/>
          </a:p>
        </p:txBody>
      </p:sp>
    </p:spTree>
    <p:extLst>
      <p:ext uri="{BB962C8B-B14F-4D97-AF65-F5344CB8AC3E}">
        <p14:creationId xmlns:p14="http://schemas.microsoft.com/office/powerpoint/2010/main" val="278364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71F666A0-49AA-C544-9B15-8CF2284989D4}" type="slidenum">
              <a:rPr lang="en-US"/>
              <a:pPr>
                <a:defRPr/>
              </a:pPr>
              <a:t>‹#›</a:t>
            </a:fld>
            <a:endParaRPr lang="en-US" dirty="0"/>
          </a:p>
        </p:txBody>
      </p:sp>
    </p:spTree>
    <p:extLst>
      <p:ext uri="{BB962C8B-B14F-4D97-AF65-F5344CB8AC3E}">
        <p14:creationId xmlns:p14="http://schemas.microsoft.com/office/powerpoint/2010/main" val="304607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7A680617-4BD2-5B47-BFEC-FFA85AEFB79B}" type="slidenum">
              <a:rPr lang="en-US"/>
              <a:pPr>
                <a:defRPr/>
              </a:pPr>
              <a:t>‹#›</a:t>
            </a:fld>
            <a:endParaRPr lang="en-US" dirty="0"/>
          </a:p>
        </p:txBody>
      </p:sp>
    </p:spTree>
    <p:extLst>
      <p:ext uri="{BB962C8B-B14F-4D97-AF65-F5344CB8AC3E}">
        <p14:creationId xmlns:p14="http://schemas.microsoft.com/office/powerpoint/2010/main" val="210208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pSp>
        <p:nvGrpSpPr>
          <p:cNvPr id="7" name="Group 6"/>
          <p:cNvGrpSpPr/>
          <p:nvPr userDrawn="1"/>
        </p:nvGrpSpPr>
        <p:grpSpPr>
          <a:xfrm>
            <a:off x="-76200" y="6393600"/>
            <a:ext cx="9296400" cy="480120"/>
            <a:chOff x="-76200" y="6393600"/>
            <a:chExt cx="9296400" cy="480120"/>
          </a:xfrm>
        </p:grpSpPr>
        <p:pic>
          <p:nvPicPr>
            <p:cNvPr id="11" name="Picture 10"/>
            <p:cNvPicPr>
              <a:picLocks noChangeAspect="1"/>
            </p:cNvPicPr>
            <p:nvPr/>
          </p:nvPicPr>
          <p:blipFill rotWithShape="1">
            <a:blip r:embed="rId2"/>
            <a:srcRect l="-75" t="11918" r="1723"/>
            <a:stretch/>
          </p:blipFill>
          <p:spPr>
            <a:xfrm>
              <a:off x="-76200" y="6393600"/>
              <a:ext cx="9286077" cy="480120"/>
            </a:xfrm>
            <a:prstGeom prst="rect">
              <a:avLst/>
            </a:prstGeom>
          </p:spPr>
        </p:pic>
        <p:cxnSp>
          <p:nvCxnSpPr>
            <p:cNvPr id="12" name="Straight Connector 11"/>
            <p:cNvCxnSpPr/>
            <p:nvPr/>
          </p:nvCxnSpPr>
          <p:spPr bwMode="auto">
            <a:xfrm>
              <a:off x="-76200" y="6400800"/>
              <a:ext cx="9296400"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2" name="Title 1"/>
          <p:cNvSpPr>
            <a:spLocks noGrp="1"/>
          </p:cNvSpPr>
          <p:nvPr>
            <p:ph type="title"/>
          </p:nvPr>
        </p:nvSpPr>
        <p:spPr/>
        <p:txBody>
          <a:bodyPr/>
          <a:lstStyle>
            <a:lvl1pPr>
              <a:defRPr sz="2600"/>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3"/>
          <a:stretch>
            <a:fillRect/>
          </a:stretch>
        </p:blipFill>
        <p:spPr>
          <a:xfrm>
            <a:off x="228600" y="6438160"/>
            <a:ext cx="660400" cy="406400"/>
          </a:xfrm>
          <a:prstGeom prst="rect">
            <a:avLst/>
          </a:prstGeom>
        </p:spPr>
      </p:pic>
      <p:sp>
        <p:nvSpPr>
          <p:cNvPr id="8" name="TextBox 7"/>
          <p:cNvSpPr txBox="1"/>
          <p:nvPr userDrawn="1"/>
        </p:nvSpPr>
        <p:spPr>
          <a:xfrm>
            <a:off x="7696200" y="6634610"/>
            <a:ext cx="1066800" cy="246221"/>
          </a:xfrm>
          <a:prstGeom prst="rect">
            <a:avLst/>
          </a:prstGeom>
          <a:noFill/>
        </p:spPr>
        <p:txBody>
          <a:bodyPr wrap="square" rtlCol="0">
            <a:spAutoFit/>
          </a:bodyPr>
          <a:lstStyle/>
          <a:p>
            <a:fld id="{B2727A1F-FCDC-2B40-B24E-054C5F40A5B1}" type="slidenum">
              <a:rPr lang="en-US" sz="1000" smtClean="0">
                <a:solidFill>
                  <a:schemeClr val="bg1"/>
                </a:solidFill>
              </a:rPr>
              <a:t>‹#›</a:t>
            </a:fld>
            <a:endParaRPr lang="en-US" sz="1000" dirty="0">
              <a:solidFill>
                <a:schemeClr val="bg1"/>
              </a:solidFill>
            </a:endParaRPr>
          </a:p>
        </p:txBody>
      </p:sp>
    </p:spTree>
    <p:extLst>
      <p:ext uri="{BB962C8B-B14F-4D97-AF65-F5344CB8AC3E}">
        <p14:creationId xmlns:p14="http://schemas.microsoft.com/office/powerpoint/2010/main" val="1001106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29EA30A3-EEBD-6743-8507-748A091AF858}" type="slidenum">
              <a:rPr lang="en-US"/>
              <a:pPr>
                <a:defRPr/>
              </a:pPr>
              <a:t>‹#›</a:t>
            </a:fld>
            <a:endParaRPr lang="en-US" dirty="0"/>
          </a:p>
        </p:txBody>
      </p:sp>
    </p:spTree>
    <p:extLst>
      <p:ext uri="{BB962C8B-B14F-4D97-AF65-F5344CB8AC3E}">
        <p14:creationId xmlns:p14="http://schemas.microsoft.com/office/powerpoint/2010/main" val="3064930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36ED2436-5483-6347-A924-424E24683C3C}" type="slidenum">
              <a:rPr lang="en-US"/>
              <a:pPr>
                <a:defRPr/>
              </a:pPr>
              <a:t>‹#›</a:t>
            </a:fld>
            <a:endParaRPr lang="en-US" dirty="0"/>
          </a:p>
        </p:txBody>
      </p:sp>
    </p:spTree>
    <p:extLst>
      <p:ext uri="{BB962C8B-B14F-4D97-AF65-F5344CB8AC3E}">
        <p14:creationId xmlns:p14="http://schemas.microsoft.com/office/powerpoint/2010/main" val="1044794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685800"/>
            <a:ext cx="2076450" cy="5673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85800"/>
            <a:ext cx="6076950" cy="5673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62A3CABF-CFC1-4649-9513-99A2E6C8B5F6}" type="slidenum">
              <a:rPr lang="en-US"/>
              <a:pPr>
                <a:defRPr/>
              </a:pPr>
              <a:t>‹#›</a:t>
            </a:fld>
            <a:endParaRPr lang="en-US" dirty="0"/>
          </a:p>
        </p:txBody>
      </p:sp>
    </p:spTree>
    <p:extLst>
      <p:ext uri="{BB962C8B-B14F-4D97-AF65-F5344CB8AC3E}">
        <p14:creationId xmlns:p14="http://schemas.microsoft.com/office/powerpoint/2010/main" val="29536764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971800" y="1295400"/>
            <a:ext cx="5867400" cy="990600"/>
          </a:xfrm>
        </p:spPr>
        <p:txBody>
          <a:bodyPr anchor="ctr"/>
          <a:lstStyle>
            <a:lvl1pPr>
              <a:defRPr sz="2800"/>
            </a:lvl1pPr>
          </a:lstStyle>
          <a:p>
            <a:pPr lvl="0"/>
            <a:r>
              <a:rPr lang="en-US" noProof="0"/>
              <a:t>Click to edit Master title style</a:t>
            </a:r>
          </a:p>
        </p:txBody>
      </p:sp>
      <p:sp>
        <p:nvSpPr>
          <p:cNvPr id="5123" name="Rectangle 3"/>
          <p:cNvSpPr>
            <a:spLocks noGrp="1" noChangeArrowheads="1"/>
          </p:cNvSpPr>
          <p:nvPr>
            <p:ph type="subTitle" idx="1"/>
          </p:nvPr>
        </p:nvSpPr>
        <p:spPr>
          <a:xfrm>
            <a:off x="2971800" y="2514600"/>
            <a:ext cx="5867400" cy="2971800"/>
          </a:xfrm>
        </p:spPr>
        <p:txBody>
          <a:bodyPr/>
          <a:lstStyle>
            <a:lvl1pPr marL="0" indent="0" algn="r">
              <a:defRPr/>
            </a:lvl1pPr>
          </a:lstStyle>
          <a:p>
            <a:pPr lvl="0"/>
            <a:r>
              <a:rPr lang="en-US" noProof="0"/>
              <a:t>Click to edit Master subtitle style</a:t>
            </a:r>
          </a:p>
        </p:txBody>
      </p:sp>
    </p:spTree>
    <p:extLst>
      <p:ext uri="{BB962C8B-B14F-4D97-AF65-F5344CB8AC3E}">
        <p14:creationId xmlns:p14="http://schemas.microsoft.com/office/powerpoint/2010/main" val="22864409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pSp>
        <p:nvGrpSpPr>
          <p:cNvPr id="7" name="Group 6"/>
          <p:cNvGrpSpPr/>
          <p:nvPr userDrawn="1"/>
        </p:nvGrpSpPr>
        <p:grpSpPr>
          <a:xfrm>
            <a:off x="-76200" y="6393600"/>
            <a:ext cx="9296400" cy="480120"/>
            <a:chOff x="-76200" y="6393600"/>
            <a:chExt cx="9296400" cy="480120"/>
          </a:xfrm>
        </p:grpSpPr>
        <p:pic>
          <p:nvPicPr>
            <p:cNvPr id="11" name="Picture 10"/>
            <p:cNvPicPr>
              <a:picLocks noChangeAspect="1"/>
            </p:cNvPicPr>
            <p:nvPr/>
          </p:nvPicPr>
          <p:blipFill rotWithShape="1">
            <a:blip r:embed="rId2"/>
            <a:srcRect l="-75" t="11918" r="1723"/>
            <a:stretch/>
          </p:blipFill>
          <p:spPr>
            <a:xfrm>
              <a:off x="-76200" y="6393600"/>
              <a:ext cx="9286077" cy="480120"/>
            </a:xfrm>
            <a:prstGeom prst="rect">
              <a:avLst/>
            </a:prstGeom>
          </p:spPr>
        </p:pic>
        <p:cxnSp>
          <p:nvCxnSpPr>
            <p:cNvPr id="12" name="Straight Connector 11"/>
            <p:cNvCxnSpPr/>
            <p:nvPr/>
          </p:nvCxnSpPr>
          <p:spPr bwMode="auto">
            <a:xfrm>
              <a:off x="-76200" y="6400800"/>
              <a:ext cx="9296400"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2" name="Title 1"/>
          <p:cNvSpPr>
            <a:spLocks noGrp="1"/>
          </p:cNvSpPr>
          <p:nvPr>
            <p:ph type="title"/>
          </p:nvPr>
        </p:nvSpPr>
        <p:spPr/>
        <p:txBody>
          <a:bodyPr/>
          <a:lstStyle>
            <a:lvl1pPr>
              <a:defRPr sz="2600"/>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3"/>
          <a:stretch>
            <a:fillRect/>
          </a:stretch>
        </p:blipFill>
        <p:spPr>
          <a:xfrm>
            <a:off x="228600" y="6438160"/>
            <a:ext cx="660400" cy="406400"/>
          </a:xfrm>
          <a:prstGeom prst="rect">
            <a:avLst/>
          </a:prstGeom>
        </p:spPr>
      </p:pic>
      <p:sp>
        <p:nvSpPr>
          <p:cNvPr id="8" name="TextBox 7"/>
          <p:cNvSpPr txBox="1"/>
          <p:nvPr userDrawn="1"/>
        </p:nvSpPr>
        <p:spPr>
          <a:xfrm>
            <a:off x="7696200" y="6634610"/>
            <a:ext cx="1066800" cy="246221"/>
          </a:xfrm>
          <a:prstGeom prst="rect">
            <a:avLst/>
          </a:prstGeom>
          <a:noFill/>
        </p:spPr>
        <p:txBody>
          <a:bodyPr wrap="square" rtlCol="0">
            <a:spAutoFit/>
          </a:bodyPr>
          <a:lstStyle/>
          <a:p>
            <a:fld id="{B2727A1F-FCDC-2B40-B24E-054C5F40A5B1}" type="slidenum">
              <a:rPr lang="en-US" sz="1000" smtClean="0">
                <a:solidFill>
                  <a:schemeClr val="bg1"/>
                </a:solidFill>
              </a:rPr>
              <a:t>‹#›</a:t>
            </a:fld>
            <a:endParaRPr lang="en-US" sz="1000" dirty="0">
              <a:solidFill>
                <a:schemeClr val="bg1"/>
              </a:solidFill>
            </a:endParaRPr>
          </a:p>
        </p:txBody>
      </p:sp>
    </p:spTree>
    <p:extLst>
      <p:ext uri="{BB962C8B-B14F-4D97-AF65-F5344CB8AC3E}">
        <p14:creationId xmlns:p14="http://schemas.microsoft.com/office/powerpoint/2010/main" val="227410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7C873733-7D4B-4640-9BEF-F41EFA596949}" type="slidenum">
              <a:rPr lang="en-US"/>
              <a:pPr>
                <a:defRPr/>
              </a:pPr>
              <a:t>‹#›</a:t>
            </a:fld>
            <a:endParaRPr lang="en-US" dirty="0"/>
          </a:p>
        </p:txBody>
      </p:sp>
    </p:spTree>
    <p:extLst>
      <p:ext uri="{BB962C8B-B14F-4D97-AF65-F5344CB8AC3E}">
        <p14:creationId xmlns:p14="http://schemas.microsoft.com/office/powerpoint/2010/main" val="1438363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27C7CF9A-38AF-AD45-BCD6-D71879DD4C3F}" type="slidenum">
              <a:rPr lang="en-US"/>
              <a:pPr>
                <a:defRPr/>
              </a:pPr>
              <a:t>‹#›</a:t>
            </a:fld>
            <a:endParaRPr lang="en-US" dirty="0"/>
          </a:p>
        </p:txBody>
      </p:sp>
    </p:spTree>
    <p:extLst>
      <p:ext uri="{BB962C8B-B14F-4D97-AF65-F5344CB8AC3E}">
        <p14:creationId xmlns:p14="http://schemas.microsoft.com/office/powerpoint/2010/main" val="3091240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B8EBD23A-D28C-6044-9539-C238D3A2240B}" type="slidenum">
              <a:rPr lang="en-US"/>
              <a:pPr>
                <a:defRPr/>
              </a:pPr>
              <a:t>‹#›</a:t>
            </a:fld>
            <a:endParaRPr lang="en-US" dirty="0"/>
          </a:p>
        </p:txBody>
      </p:sp>
    </p:spTree>
    <p:extLst>
      <p:ext uri="{BB962C8B-B14F-4D97-AF65-F5344CB8AC3E}">
        <p14:creationId xmlns:p14="http://schemas.microsoft.com/office/powerpoint/2010/main" val="16249643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9E9836CE-2C1C-D049-87EE-C37CC5F21148}" type="slidenum">
              <a:rPr lang="en-US"/>
              <a:pPr>
                <a:defRPr/>
              </a:pPr>
              <a:t>‹#›</a:t>
            </a:fld>
            <a:endParaRPr lang="en-US" dirty="0"/>
          </a:p>
        </p:txBody>
      </p:sp>
    </p:spTree>
    <p:extLst>
      <p:ext uri="{BB962C8B-B14F-4D97-AF65-F5344CB8AC3E}">
        <p14:creationId xmlns:p14="http://schemas.microsoft.com/office/powerpoint/2010/main" val="3289813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71F666A0-49AA-C544-9B15-8CF2284989D4}" type="slidenum">
              <a:rPr lang="en-US"/>
              <a:pPr>
                <a:defRPr/>
              </a:pPr>
              <a:t>‹#›</a:t>
            </a:fld>
            <a:endParaRPr lang="en-US" dirty="0"/>
          </a:p>
        </p:txBody>
      </p:sp>
    </p:spTree>
    <p:extLst>
      <p:ext uri="{BB962C8B-B14F-4D97-AF65-F5344CB8AC3E}">
        <p14:creationId xmlns:p14="http://schemas.microsoft.com/office/powerpoint/2010/main" val="230517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7C873733-7D4B-4640-9BEF-F41EFA596949}" type="slidenum">
              <a:rPr lang="en-US"/>
              <a:pPr>
                <a:defRPr/>
              </a:pPr>
              <a:t>‹#›</a:t>
            </a:fld>
            <a:endParaRPr lang="en-US" dirty="0"/>
          </a:p>
        </p:txBody>
      </p:sp>
    </p:spTree>
    <p:extLst>
      <p:ext uri="{BB962C8B-B14F-4D97-AF65-F5344CB8AC3E}">
        <p14:creationId xmlns:p14="http://schemas.microsoft.com/office/powerpoint/2010/main" val="19901611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7A680617-4BD2-5B47-BFEC-FFA85AEFB79B}" type="slidenum">
              <a:rPr lang="en-US"/>
              <a:pPr>
                <a:defRPr/>
              </a:pPr>
              <a:t>‹#›</a:t>
            </a:fld>
            <a:endParaRPr lang="en-US" dirty="0"/>
          </a:p>
        </p:txBody>
      </p:sp>
    </p:spTree>
    <p:extLst>
      <p:ext uri="{BB962C8B-B14F-4D97-AF65-F5344CB8AC3E}">
        <p14:creationId xmlns:p14="http://schemas.microsoft.com/office/powerpoint/2010/main" val="39016443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29EA30A3-EEBD-6743-8507-748A091AF858}" type="slidenum">
              <a:rPr lang="en-US"/>
              <a:pPr>
                <a:defRPr/>
              </a:pPr>
              <a:t>‹#›</a:t>
            </a:fld>
            <a:endParaRPr lang="en-US" dirty="0"/>
          </a:p>
        </p:txBody>
      </p:sp>
    </p:spTree>
    <p:extLst>
      <p:ext uri="{BB962C8B-B14F-4D97-AF65-F5344CB8AC3E}">
        <p14:creationId xmlns:p14="http://schemas.microsoft.com/office/powerpoint/2010/main" val="1907673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36ED2436-5483-6347-A924-424E24683C3C}" type="slidenum">
              <a:rPr lang="en-US"/>
              <a:pPr>
                <a:defRPr/>
              </a:pPr>
              <a:t>‹#›</a:t>
            </a:fld>
            <a:endParaRPr lang="en-US" dirty="0"/>
          </a:p>
        </p:txBody>
      </p:sp>
    </p:spTree>
    <p:extLst>
      <p:ext uri="{BB962C8B-B14F-4D97-AF65-F5344CB8AC3E}">
        <p14:creationId xmlns:p14="http://schemas.microsoft.com/office/powerpoint/2010/main" val="16779958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685800"/>
            <a:ext cx="2076450" cy="5673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85800"/>
            <a:ext cx="6076950" cy="5673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62A3CABF-CFC1-4649-9513-99A2E6C8B5F6}" type="slidenum">
              <a:rPr lang="en-US"/>
              <a:pPr>
                <a:defRPr/>
              </a:pPr>
              <a:t>‹#›</a:t>
            </a:fld>
            <a:endParaRPr lang="en-US" dirty="0"/>
          </a:p>
        </p:txBody>
      </p:sp>
    </p:spTree>
    <p:extLst>
      <p:ext uri="{BB962C8B-B14F-4D97-AF65-F5344CB8AC3E}">
        <p14:creationId xmlns:p14="http://schemas.microsoft.com/office/powerpoint/2010/main" val="7547912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971800" y="1295400"/>
            <a:ext cx="5867400" cy="990600"/>
          </a:xfrm>
        </p:spPr>
        <p:txBody>
          <a:bodyPr anchor="ctr"/>
          <a:lstStyle>
            <a:lvl1pPr>
              <a:defRPr sz="2800"/>
            </a:lvl1pPr>
          </a:lstStyle>
          <a:p>
            <a:pPr lvl="0"/>
            <a:r>
              <a:rPr lang="en-US" noProof="0"/>
              <a:t>Click to edit Master title style</a:t>
            </a:r>
          </a:p>
        </p:txBody>
      </p:sp>
      <p:sp>
        <p:nvSpPr>
          <p:cNvPr id="5123" name="Rectangle 3"/>
          <p:cNvSpPr>
            <a:spLocks noGrp="1" noChangeArrowheads="1"/>
          </p:cNvSpPr>
          <p:nvPr>
            <p:ph type="subTitle" idx="1"/>
          </p:nvPr>
        </p:nvSpPr>
        <p:spPr>
          <a:xfrm>
            <a:off x="2971800" y="2514600"/>
            <a:ext cx="5867400" cy="2971800"/>
          </a:xfrm>
        </p:spPr>
        <p:txBody>
          <a:bodyPr/>
          <a:lstStyle>
            <a:lvl1pPr marL="0" indent="0" algn="r">
              <a:defRPr/>
            </a:lvl1pPr>
          </a:lstStyle>
          <a:p>
            <a:pPr lvl="0"/>
            <a:r>
              <a:rPr lang="en-US" noProof="0"/>
              <a:t>Click to edit Master subtitle style</a:t>
            </a:r>
          </a:p>
        </p:txBody>
      </p:sp>
    </p:spTree>
    <p:extLst>
      <p:ext uri="{BB962C8B-B14F-4D97-AF65-F5344CB8AC3E}">
        <p14:creationId xmlns:p14="http://schemas.microsoft.com/office/powerpoint/2010/main" val="8740003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pSp>
        <p:nvGrpSpPr>
          <p:cNvPr id="7" name="Group 6"/>
          <p:cNvGrpSpPr/>
          <p:nvPr userDrawn="1"/>
        </p:nvGrpSpPr>
        <p:grpSpPr>
          <a:xfrm>
            <a:off x="-76200" y="6393600"/>
            <a:ext cx="9296400" cy="480120"/>
            <a:chOff x="-76200" y="6393600"/>
            <a:chExt cx="9296400" cy="480120"/>
          </a:xfrm>
        </p:grpSpPr>
        <p:pic>
          <p:nvPicPr>
            <p:cNvPr id="11" name="Picture 10"/>
            <p:cNvPicPr>
              <a:picLocks noChangeAspect="1"/>
            </p:cNvPicPr>
            <p:nvPr/>
          </p:nvPicPr>
          <p:blipFill rotWithShape="1">
            <a:blip r:embed="rId2"/>
            <a:srcRect l="-75" t="11918" r="1723"/>
            <a:stretch/>
          </p:blipFill>
          <p:spPr>
            <a:xfrm>
              <a:off x="-76200" y="6393600"/>
              <a:ext cx="9286077" cy="480120"/>
            </a:xfrm>
            <a:prstGeom prst="rect">
              <a:avLst/>
            </a:prstGeom>
          </p:spPr>
        </p:pic>
        <p:cxnSp>
          <p:nvCxnSpPr>
            <p:cNvPr id="12" name="Straight Connector 11"/>
            <p:cNvCxnSpPr/>
            <p:nvPr/>
          </p:nvCxnSpPr>
          <p:spPr bwMode="auto">
            <a:xfrm>
              <a:off x="-76200" y="6400800"/>
              <a:ext cx="9296400"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2" name="Title 1"/>
          <p:cNvSpPr>
            <a:spLocks noGrp="1"/>
          </p:cNvSpPr>
          <p:nvPr>
            <p:ph type="title"/>
          </p:nvPr>
        </p:nvSpPr>
        <p:spPr/>
        <p:txBody>
          <a:bodyPr/>
          <a:lstStyle>
            <a:lvl1pPr>
              <a:defRPr sz="2600"/>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3"/>
          <a:stretch>
            <a:fillRect/>
          </a:stretch>
        </p:blipFill>
        <p:spPr>
          <a:xfrm>
            <a:off x="228600" y="6438160"/>
            <a:ext cx="660400" cy="406400"/>
          </a:xfrm>
          <a:prstGeom prst="rect">
            <a:avLst/>
          </a:prstGeom>
        </p:spPr>
      </p:pic>
      <p:sp>
        <p:nvSpPr>
          <p:cNvPr id="8" name="TextBox 7"/>
          <p:cNvSpPr txBox="1"/>
          <p:nvPr userDrawn="1"/>
        </p:nvSpPr>
        <p:spPr>
          <a:xfrm>
            <a:off x="7696200" y="6634610"/>
            <a:ext cx="1066800" cy="246221"/>
          </a:xfrm>
          <a:prstGeom prst="rect">
            <a:avLst/>
          </a:prstGeom>
          <a:noFill/>
        </p:spPr>
        <p:txBody>
          <a:bodyPr wrap="square" rtlCol="0">
            <a:spAutoFit/>
          </a:bodyPr>
          <a:lstStyle/>
          <a:p>
            <a:fld id="{B2727A1F-FCDC-2B40-B24E-054C5F40A5B1}" type="slidenum">
              <a:rPr lang="en-US" sz="1000" smtClean="0">
                <a:solidFill>
                  <a:schemeClr val="bg1"/>
                </a:solidFill>
              </a:rPr>
              <a:t>‹#›</a:t>
            </a:fld>
            <a:endParaRPr lang="en-US" sz="1000" dirty="0">
              <a:solidFill>
                <a:schemeClr val="bg1"/>
              </a:solidFill>
            </a:endParaRPr>
          </a:p>
        </p:txBody>
      </p:sp>
    </p:spTree>
    <p:extLst>
      <p:ext uri="{BB962C8B-B14F-4D97-AF65-F5344CB8AC3E}">
        <p14:creationId xmlns:p14="http://schemas.microsoft.com/office/powerpoint/2010/main" val="18216339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7C873733-7D4B-4640-9BEF-F41EFA596949}" type="slidenum">
              <a:rPr lang="en-US"/>
              <a:pPr>
                <a:defRPr/>
              </a:pPr>
              <a:t>‹#›</a:t>
            </a:fld>
            <a:endParaRPr lang="en-US" dirty="0"/>
          </a:p>
        </p:txBody>
      </p:sp>
    </p:spTree>
    <p:extLst>
      <p:ext uri="{BB962C8B-B14F-4D97-AF65-F5344CB8AC3E}">
        <p14:creationId xmlns:p14="http://schemas.microsoft.com/office/powerpoint/2010/main" val="19180631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27C7CF9A-38AF-AD45-BCD6-D71879DD4C3F}" type="slidenum">
              <a:rPr lang="en-US"/>
              <a:pPr>
                <a:defRPr/>
              </a:pPr>
              <a:t>‹#›</a:t>
            </a:fld>
            <a:endParaRPr lang="en-US" dirty="0"/>
          </a:p>
        </p:txBody>
      </p:sp>
    </p:spTree>
    <p:extLst>
      <p:ext uri="{BB962C8B-B14F-4D97-AF65-F5344CB8AC3E}">
        <p14:creationId xmlns:p14="http://schemas.microsoft.com/office/powerpoint/2010/main" val="31432198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B8EBD23A-D28C-6044-9539-C238D3A2240B}" type="slidenum">
              <a:rPr lang="en-US"/>
              <a:pPr>
                <a:defRPr/>
              </a:pPr>
              <a:t>‹#›</a:t>
            </a:fld>
            <a:endParaRPr lang="en-US" dirty="0"/>
          </a:p>
        </p:txBody>
      </p:sp>
    </p:spTree>
    <p:extLst>
      <p:ext uri="{BB962C8B-B14F-4D97-AF65-F5344CB8AC3E}">
        <p14:creationId xmlns:p14="http://schemas.microsoft.com/office/powerpoint/2010/main" val="40347506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9E9836CE-2C1C-D049-87EE-C37CC5F21148}" type="slidenum">
              <a:rPr lang="en-US"/>
              <a:pPr>
                <a:defRPr/>
              </a:pPr>
              <a:t>‹#›</a:t>
            </a:fld>
            <a:endParaRPr lang="en-US" dirty="0"/>
          </a:p>
        </p:txBody>
      </p:sp>
    </p:spTree>
    <p:extLst>
      <p:ext uri="{BB962C8B-B14F-4D97-AF65-F5344CB8AC3E}">
        <p14:creationId xmlns:p14="http://schemas.microsoft.com/office/powerpoint/2010/main" val="84658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27C7CF9A-38AF-AD45-BCD6-D71879DD4C3F}" type="slidenum">
              <a:rPr lang="en-US"/>
              <a:pPr>
                <a:defRPr/>
              </a:pPr>
              <a:t>‹#›</a:t>
            </a:fld>
            <a:endParaRPr lang="en-US" dirty="0"/>
          </a:p>
        </p:txBody>
      </p:sp>
    </p:spTree>
    <p:extLst>
      <p:ext uri="{BB962C8B-B14F-4D97-AF65-F5344CB8AC3E}">
        <p14:creationId xmlns:p14="http://schemas.microsoft.com/office/powerpoint/2010/main" val="197824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71F666A0-49AA-C544-9B15-8CF2284989D4}" type="slidenum">
              <a:rPr lang="en-US"/>
              <a:pPr>
                <a:defRPr/>
              </a:pPr>
              <a:t>‹#›</a:t>
            </a:fld>
            <a:endParaRPr lang="en-US" dirty="0"/>
          </a:p>
        </p:txBody>
      </p:sp>
    </p:spTree>
    <p:extLst>
      <p:ext uri="{BB962C8B-B14F-4D97-AF65-F5344CB8AC3E}">
        <p14:creationId xmlns:p14="http://schemas.microsoft.com/office/powerpoint/2010/main" val="14934856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7A680617-4BD2-5B47-BFEC-FFA85AEFB79B}" type="slidenum">
              <a:rPr lang="en-US"/>
              <a:pPr>
                <a:defRPr/>
              </a:pPr>
              <a:t>‹#›</a:t>
            </a:fld>
            <a:endParaRPr lang="en-US" dirty="0"/>
          </a:p>
        </p:txBody>
      </p:sp>
    </p:spTree>
    <p:extLst>
      <p:ext uri="{BB962C8B-B14F-4D97-AF65-F5344CB8AC3E}">
        <p14:creationId xmlns:p14="http://schemas.microsoft.com/office/powerpoint/2010/main" val="458879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29EA30A3-EEBD-6743-8507-748A091AF858}" type="slidenum">
              <a:rPr lang="en-US"/>
              <a:pPr>
                <a:defRPr/>
              </a:pPr>
              <a:t>‹#›</a:t>
            </a:fld>
            <a:endParaRPr lang="en-US" dirty="0"/>
          </a:p>
        </p:txBody>
      </p:sp>
    </p:spTree>
    <p:extLst>
      <p:ext uri="{BB962C8B-B14F-4D97-AF65-F5344CB8AC3E}">
        <p14:creationId xmlns:p14="http://schemas.microsoft.com/office/powerpoint/2010/main" val="6276131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36ED2436-5483-6347-A924-424E24683C3C}" type="slidenum">
              <a:rPr lang="en-US"/>
              <a:pPr>
                <a:defRPr/>
              </a:pPr>
              <a:t>‹#›</a:t>
            </a:fld>
            <a:endParaRPr lang="en-US" dirty="0"/>
          </a:p>
        </p:txBody>
      </p:sp>
    </p:spTree>
    <p:extLst>
      <p:ext uri="{BB962C8B-B14F-4D97-AF65-F5344CB8AC3E}">
        <p14:creationId xmlns:p14="http://schemas.microsoft.com/office/powerpoint/2010/main" val="18898790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685800"/>
            <a:ext cx="2076450" cy="5673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85800"/>
            <a:ext cx="6076950" cy="5673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62A3CABF-CFC1-4649-9513-99A2E6C8B5F6}" type="slidenum">
              <a:rPr lang="en-US"/>
              <a:pPr>
                <a:defRPr/>
              </a:pPr>
              <a:t>‹#›</a:t>
            </a:fld>
            <a:endParaRPr lang="en-US" dirty="0"/>
          </a:p>
        </p:txBody>
      </p:sp>
    </p:spTree>
    <p:extLst>
      <p:ext uri="{BB962C8B-B14F-4D97-AF65-F5344CB8AC3E}">
        <p14:creationId xmlns:p14="http://schemas.microsoft.com/office/powerpoint/2010/main" val="299974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B8EBD23A-D28C-6044-9539-C238D3A2240B}" type="slidenum">
              <a:rPr lang="en-US"/>
              <a:pPr>
                <a:defRPr/>
              </a:pPr>
              <a:t>‹#›</a:t>
            </a:fld>
            <a:endParaRPr lang="en-US" dirty="0"/>
          </a:p>
        </p:txBody>
      </p:sp>
    </p:spTree>
    <p:extLst>
      <p:ext uri="{BB962C8B-B14F-4D97-AF65-F5344CB8AC3E}">
        <p14:creationId xmlns:p14="http://schemas.microsoft.com/office/powerpoint/2010/main" val="121093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9E9836CE-2C1C-D049-87EE-C37CC5F21148}" type="slidenum">
              <a:rPr lang="en-US"/>
              <a:pPr>
                <a:defRPr/>
              </a:pPr>
              <a:t>‹#›</a:t>
            </a:fld>
            <a:endParaRPr lang="en-US" dirty="0"/>
          </a:p>
        </p:txBody>
      </p:sp>
    </p:spTree>
    <p:extLst>
      <p:ext uri="{BB962C8B-B14F-4D97-AF65-F5344CB8AC3E}">
        <p14:creationId xmlns:p14="http://schemas.microsoft.com/office/powerpoint/2010/main" val="278616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71F666A0-49AA-C544-9B15-8CF2284989D4}" type="slidenum">
              <a:rPr lang="en-US"/>
              <a:pPr>
                <a:defRPr/>
              </a:pPr>
              <a:t>‹#›</a:t>
            </a:fld>
            <a:endParaRPr lang="en-US" dirty="0"/>
          </a:p>
        </p:txBody>
      </p:sp>
    </p:spTree>
    <p:extLst>
      <p:ext uri="{BB962C8B-B14F-4D97-AF65-F5344CB8AC3E}">
        <p14:creationId xmlns:p14="http://schemas.microsoft.com/office/powerpoint/2010/main" val="313509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7A680617-4BD2-5B47-BFEC-FFA85AEFB79B}" type="slidenum">
              <a:rPr lang="en-US"/>
              <a:pPr>
                <a:defRPr/>
              </a:pPr>
              <a:t>‹#›</a:t>
            </a:fld>
            <a:endParaRPr lang="en-US" dirty="0"/>
          </a:p>
        </p:txBody>
      </p:sp>
    </p:spTree>
    <p:extLst>
      <p:ext uri="{BB962C8B-B14F-4D97-AF65-F5344CB8AC3E}">
        <p14:creationId xmlns:p14="http://schemas.microsoft.com/office/powerpoint/2010/main" val="3469189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sldNum" sz="quarter" idx="10"/>
          </p:nvPr>
        </p:nvSpPr>
        <p:spPr>
          <a:xfrm>
            <a:off x="-15875" y="6324600"/>
            <a:ext cx="609600" cy="304800"/>
          </a:xfrm>
          <a:prstGeom prst="rect">
            <a:avLst/>
          </a:prstGeom>
          <a:ln/>
        </p:spPr>
        <p:txBody>
          <a:bodyPr/>
          <a:lstStyle>
            <a:lvl1pPr>
              <a:defRPr/>
            </a:lvl1pPr>
          </a:lstStyle>
          <a:p>
            <a:pPr>
              <a:defRPr/>
            </a:pPr>
            <a:fld id="{29EA30A3-EEBD-6743-8507-748A091AF858}" type="slidenum">
              <a:rPr lang="en-US"/>
              <a:pPr>
                <a:defRPr/>
              </a:pPr>
              <a:t>‹#›</a:t>
            </a:fld>
            <a:endParaRPr lang="en-US" dirty="0"/>
          </a:p>
        </p:txBody>
      </p:sp>
    </p:spTree>
    <p:extLst>
      <p:ext uri="{BB962C8B-B14F-4D97-AF65-F5344CB8AC3E}">
        <p14:creationId xmlns:p14="http://schemas.microsoft.com/office/powerpoint/2010/main" val="1095093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57200" y="685800"/>
            <a:ext cx="8305800" cy="533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1040" name="Rectangle 16"/>
          <p:cNvSpPr>
            <a:spLocks noGrp="1" noChangeArrowheads="1"/>
          </p:cNvSpPr>
          <p:nvPr>
            <p:ph type="body" idx="1"/>
          </p:nvPr>
        </p:nvSpPr>
        <p:spPr bwMode="auto">
          <a:xfrm>
            <a:off x="457200" y="1676400"/>
            <a:ext cx="8229600" cy="468312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074066"/>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ftr="0" dt="0"/>
  <p:txStyles>
    <p:titleStyle>
      <a:lvl1pPr algn="l" rtl="0" eaLnBrk="1" fontAlgn="base" hangingPunct="1">
        <a:spcBef>
          <a:spcPct val="0"/>
        </a:spcBef>
        <a:spcAft>
          <a:spcPct val="0"/>
        </a:spcAft>
        <a:defRPr sz="2000" b="1">
          <a:solidFill>
            <a:schemeClr val="tx2"/>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2pPr>
      <a:lvl3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3pPr>
      <a:lvl4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4pPr>
      <a:lvl5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5pPr>
      <a:lvl6pPr marL="4572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6pPr>
      <a:lvl7pPr marL="9144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7pPr>
      <a:lvl8pPr marL="13716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8pPr>
      <a:lvl9pPr marL="18288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9pPr>
    </p:titleStyle>
    <p:bodyStyle>
      <a:lvl1pPr marL="457200" indent="-457200" algn="l" rtl="0" eaLnBrk="1" fontAlgn="base" hangingPunct="1">
        <a:spcBef>
          <a:spcPct val="20000"/>
        </a:spcBef>
        <a:spcAft>
          <a:spcPct val="0"/>
        </a:spcAft>
        <a:tabLst>
          <a:tab pos="457200" algn="l"/>
        </a:tabLst>
        <a:defRPr sz="2000">
          <a:solidFill>
            <a:schemeClr val="tx1"/>
          </a:solidFill>
          <a:latin typeface="+mn-lt"/>
          <a:ea typeface="+mn-ea"/>
          <a:cs typeface="+mn-cs"/>
        </a:defRPr>
      </a:lvl1pPr>
      <a:lvl2pPr marL="1085850" indent="-285750" algn="l" rtl="0" eaLnBrk="1" fontAlgn="base" hangingPunct="1">
        <a:spcBef>
          <a:spcPct val="20000"/>
        </a:spcBef>
        <a:spcAft>
          <a:spcPct val="0"/>
        </a:spcAft>
        <a:buFont typeface="Times" charset="0"/>
        <a:buChar char="•"/>
        <a:tabLst>
          <a:tab pos="457200" algn="l"/>
        </a:tabLst>
        <a:defRPr sz="2000">
          <a:solidFill>
            <a:schemeClr val="tx1"/>
          </a:solidFill>
          <a:latin typeface="+mn-lt"/>
          <a:ea typeface="+mn-ea"/>
        </a:defRPr>
      </a:lvl2pPr>
      <a:lvl3pPr marL="1428750" indent="-228600" algn="l" rtl="0" eaLnBrk="1" fontAlgn="base" hangingPunct="1">
        <a:spcBef>
          <a:spcPct val="20000"/>
        </a:spcBef>
        <a:spcAft>
          <a:spcPct val="0"/>
        </a:spcAft>
        <a:buChar char="o"/>
        <a:tabLst>
          <a:tab pos="457200" algn="l"/>
        </a:tabLst>
        <a:defRPr sz="1200">
          <a:solidFill>
            <a:schemeClr val="tx1"/>
          </a:solidFill>
          <a:latin typeface="+mn-lt"/>
          <a:ea typeface="+mn-ea"/>
        </a:defRPr>
      </a:lvl3pPr>
      <a:lvl4pPr marL="1771650" indent="-228600" algn="l" rtl="0" eaLnBrk="1" fontAlgn="base" hangingPunct="1">
        <a:spcBef>
          <a:spcPct val="20000"/>
        </a:spcBef>
        <a:spcAft>
          <a:spcPct val="0"/>
        </a:spcAft>
        <a:buChar char="–"/>
        <a:tabLst>
          <a:tab pos="457200" algn="l"/>
        </a:tabLst>
        <a:defRPr sz="1200">
          <a:solidFill>
            <a:schemeClr val="tx1"/>
          </a:solidFill>
          <a:latin typeface="+mn-lt"/>
          <a:ea typeface="+mn-ea"/>
        </a:defRPr>
      </a:lvl4pPr>
      <a:lvl5pPr marL="2114550" indent="-228600" algn="l" rtl="0" eaLnBrk="1" fontAlgn="base" hangingPunct="1">
        <a:spcBef>
          <a:spcPct val="20000"/>
        </a:spcBef>
        <a:spcAft>
          <a:spcPct val="0"/>
        </a:spcAft>
        <a:buChar char="»"/>
        <a:tabLst>
          <a:tab pos="457200" algn="l"/>
        </a:tabLst>
        <a:defRPr sz="1200">
          <a:solidFill>
            <a:schemeClr val="tx1"/>
          </a:solidFill>
          <a:latin typeface="+mn-lt"/>
          <a:ea typeface="+mn-ea"/>
        </a:defRPr>
      </a:lvl5pPr>
      <a:lvl6pPr marL="2571750" indent="-228600" algn="l" rtl="0" eaLnBrk="1" fontAlgn="base" hangingPunct="1">
        <a:spcBef>
          <a:spcPct val="20000"/>
        </a:spcBef>
        <a:spcAft>
          <a:spcPct val="0"/>
        </a:spcAft>
        <a:buChar char="»"/>
        <a:tabLst>
          <a:tab pos="457200" algn="l"/>
        </a:tabLst>
        <a:defRPr sz="2000">
          <a:solidFill>
            <a:schemeClr val="tx1"/>
          </a:solidFill>
          <a:latin typeface="+mn-lt"/>
          <a:ea typeface="+mn-ea"/>
        </a:defRPr>
      </a:lvl6pPr>
      <a:lvl7pPr marL="3028950" indent="-228600" algn="l" rtl="0" eaLnBrk="1" fontAlgn="base" hangingPunct="1">
        <a:spcBef>
          <a:spcPct val="20000"/>
        </a:spcBef>
        <a:spcAft>
          <a:spcPct val="0"/>
        </a:spcAft>
        <a:buChar char="»"/>
        <a:tabLst>
          <a:tab pos="457200" algn="l"/>
        </a:tabLst>
        <a:defRPr sz="2000">
          <a:solidFill>
            <a:schemeClr val="tx1"/>
          </a:solidFill>
          <a:latin typeface="+mn-lt"/>
          <a:ea typeface="+mn-ea"/>
        </a:defRPr>
      </a:lvl7pPr>
      <a:lvl8pPr marL="3486150" indent="-228600" algn="l" rtl="0" eaLnBrk="1" fontAlgn="base" hangingPunct="1">
        <a:spcBef>
          <a:spcPct val="20000"/>
        </a:spcBef>
        <a:spcAft>
          <a:spcPct val="0"/>
        </a:spcAft>
        <a:buChar char="»"/>
        <a:tabLst>
          <a:tab pos="457200" algn="l"/>
        </a:tabLst>
        <a:defRPr sz="2000">
          <a:solidFill>
            <a:schemeClr val="tx1"/>
          </a:solidFill>
          <a:latin typeface="+mn-lt"/>
          <a:ea typeface="+mn-ea"/>
        </a:defRPr>
      </a:lvl8pPr>
      <a:lvl9pPr marL="3943350" indent="-228600" algn="l" rtl="0" eaLnBrk="1" fontAlgn="base" hangingPunct="1">
        <a:spcBef>
          <a:spcPct val="20000"/>
        </a:spcBef>
        <a:spcAft>
          <a:spcPct val="0"/>
        </a:spcAft>
        <a:buChar char="»"/>
        <a:tabLst>
          <a:tab pos="457200" algn="l"/>
        </a:tabLst>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57200" y="685800"/>
            <a:ext cx="8305800" cy="533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1040" name="Rectangle 16"/>
          <p:cNvSpPr>
            <a:spLocks noGrp="1" noChangeArrowheads="1"/>
          </p:cNvSpPr>
          <p:nvPr>
            <p:ph type="body" idx="1"/>
          </p:nvPr>
        </p:nvSpPr>
        <p:spPr bwMode="auto">
          <a:xfrm>
            <a:off x="457200" y="1676400"/>
            <a:ext cx="8229600" cy="468312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657792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hdr="0" ftr="0" dt="0"/>
  <p:txStyles>
    <p:titleStyle>
      <a:lvl1pPr algn="l" rtl="0" eaLnBrk="1" fontAlgn="base" hangingPunct="1">
        <a:spcBef>
          <a:spcPct val="0"/>
        </a:spcBef>
        <a:spcAft>
          <a:spcPct val="0"/>
        </a:spcAft>
        <a:defRPr sz="2000" b="1">
          <a:solidFill>
            <a:schemeClr val="tx2"/>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2pPr>
      <a:lvl3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3pPr>
      <a:lvl4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4pPr>
      <a:lvl5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5pPr>
      <a:lvl6pPr marL="4572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6pPr>
      <a:lvl7pPr marL="9144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7pPr>
      <a:lvl8pPr marL="13716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8pPr>
      <a:lvl9pPr marL="18288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9pPr>
    </p:titleStyle>
    <p:bodyStyle>
      <a:lvl1pPr marL="457200" indent="-457200" algn="l" rtl="0" eaLnBrk="1" fontAlgn="base" hangingPunct="1">
        <a:spcBef>
          <a:spcPct val="20000"/>
        </a:spcBef>
        <a:spcAft>
          <a:spcPct val="0"/>
        </a:spcAft>
        <a:tabLst>
          <a:tab pos="457200" algn="l"/>
        </a:tabLst>
        <a:defRPr sz="2000">
          <a:solidFill>
            <a:schemeClr val="tx1"/>
          </a:solidFill>
          <a:latin typeface="+mn-lt"/>
          <a:ea typeface="+mn-ea"/>
          <a:cs typeface="+mn-cs"/>
        </a:defRPr>
      </a:lvl1pPr>
      <a:lvl2pPr marL="1085850" indent="-285750" algn="l" rtl="0" eaLnBrk="1" fontAlgn="base" hangingPunct="1">
        <a:spcBef>
          <a:spcPct val="20000"/>
        </a:spcBef>
        <a:spcAft>
          <a:spcPct val="0"/>
        </a:spcAft>
        <a:buFont typeface="Times" charset="0"/>
        <a:buChar char="•"/>
        <a:tabLst>
          <a:tab pos="457200" algn="l"/>
        </a:tabLst>
        <a:defRPr sz="2000">
          <a:solidFill>
            <a:schemeClr val="tx1"/>
          </a:solidFill>
          <a:latin typeface="+mn-lt"/>
          <a:ea typeface="+mn-ea"/>
        </a:defRPr>
      </a:lvl2pPr>
      <a:lvl3pPr marL="1428750" indent="-228600" algn="l" rtl="0" eaLnBrk="1" fontAlgn="base" hangingPunct="1">
        <a:spcBef>
          <a:spcPct val="20000"/>
        </a:spcBef>
        <a:spcAft>
          <a:spcPct val="0"/>
        </a:spcAft>
        <a:buChar char="o"/>
        <a:tabLst>
          <a:tab pos="457200" algn="l"/>
        </a:tabLst>
        <a:defRPr sz="1200">
          <a:solidFill>
            <a:schemeClr val="tx1"/>
          </a:solidFill>
          <a:latin typeface="+mn-lt"/>
          <a:ea typeface="+mn-ea"/>
        </a:defRPr>
      </a:lvl3pPr>
      <a:lvl4pPr marL="1771650" indent="-228600" algn="l" rtl="0" eaLnBrk="1" fontAlgn="base" hangingPunct="1">
        <a:spcBef>
          <a:spcPct val="20000"/>
        </a:spcBef>
        <a:spcAft>
          <a:spcPct val="0"/>
        </a:spcAft>
        <a:buChar char="–"/>
        <a:tabLst>
          <a:tab pos="457200" algn="l"/>
        </a:tabLst>
        <a:defRPr sz="1200">
          <a:solidFill>
            <a:schemeClr val="tx1"/>
          </a:solidFill>
          <a:latin typeface="+mn-lt"/>
          <a:ea typeface="+mn-ea"/>
        </a:defRPr>
      </a:lvl4pPr>
      <a:lvl5pPr marL="2114550" indent="-228600" algn="l" rtl="0" eaLnBrk="1" fontAlgn="base" hangingPunct="1">
        <a:spcBef>
          <a:spcPct val="20000"/>
        </a:spcBef>
        <a:spcAft>
          <a:spcPct val="0"/>
        </a:spcAft>
        <a:buChar char="»"/>
        <a:tabLst>
          <a:tab pos="457200" algn="l"/>
        </a:tabLst>
        <a:defRPr sz="1200">
          <a:solidFill>
            <a:schemeClr val="tx1"/>
          </a:solidFill>
          <a:latin typeface="+mn-lt"/>
          <a:ea typeface="+mn-ea"/>
        </a:defRPr>
      </a:lvl5pPr>
      <a:lvl6pPr marL="2571750" indent="-228600" algn="l" rtl="0" eaLnBrk="1" fontAlgn="base" hangingPunct="1">
        <a:spcBef>
          <a:spcPct val="20000"/>
        </a:spcBef>
        <a:spcAft>
          <a:spcPct val="0"/>
        </a:spcAft>
        <a:buChar char="»"/>
        <a:tabLst>
          <a:tab pos="457200" algn="l"/>
        </a:tabLst>
        <a:defRPr sz="2000">
          <a:solidFill>
            <a:schemeClr val="tx1"/>
          </a:solidFill>
          <a:latin typeface="+mn-lt"/>
          <a:ea typeface="+mn-ea"/>
        </a:defRPr>
      </a:lvl6pPr>
      <a:lvl7pPr marL="3028950" indent="-228600" algn="l" rtl="0" eaLnBrk="1" fontAlgn="base" hangingPunct="1">
        <a:spcBef>
          <a:spcPct val="20000"/>
        </a:spcBef>
        <a:spcAft>
          <a:spcPct val="0"/>
        </a:spcAft>
        <a:buChar char="»"/>
        <a:tabLst>
          <a:tab pos="457200" algn="l"/>
        </a:tabLst>
        <a:defRPr sz="2000">
          <a:solidFill>
            <a:schemeClr val="tx1"/>
          </a:solidFill>
          <a:latin typeface="+mn-lt"/>
          <a:ea typeface="+mn-ea"/>
        </a:defRPr>
      </a:lvl7pPr>
      <a:lvl8pPr marL="3486150" indent="-228600" algn="l" rtl="0" eaLnBrk="1" fontAlgn="base" hangingPunct="1">
        <a:spcBef>
          <a:spcPct val="20000"/>
        </a:spcBef>
        <a:spcAft>
          <a:spcPct val="0"/>
        </a:spcAft>
        <a:buChar char="»"/>
        <a:tabLst>
          <a:tab pos="457200" algn="l"/>
        </a:tabLst>
        <a:defRPr sz="2000">
          <a:solidFill>
            <a:schemeClr val="tx1"/>
          </a:solidFill>
          <a:latin typeface="+mn-lt"/>
          <a:ea typeface="+mn-ea"/>
        </a:defRPr>
      </a:lvl8pPr>
      <a:lvl9pPr marL="3943350" indent="-228600" algn="l" rtl="0" eaLnBrk="1" fontAlgn="base" hangingPunct="1">
        <a:spcBef>
          <a:spcPct val="20000"/>
        </a:spcBef>
        <a:spcAft>
          <a:spcPct val="0"/>
        </a:spcAft>
        <a:buChar char="»"/>
        <a:tabLst>
          <a:tab pos="457200" algn="l"/>
        </a:tabLst>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57200" y="685800"/>
            <a:ext cx="8305800" cy="5334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1040" name="Rectangle 16"/>
          <p:cNvSpPr>
            <a:spLocks noGrp="1" noChangeArrowheads="1"/>
          </p:cNvSpPr>
          <p:nvPr>
            <p:ph type="body" idx="1"/>
          </p:nvPr>
        </p:nvSpPr>
        <p:spPr bwMode="auto">
          <a:xfrm>
            <a:off x="457200" y="1676400"/>
            <a:ext cx="8229600" cy="468312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1172341"/>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ftr="0" dt="0"/>
  <p:txStyles>
    <p:titleStyle>
      <a:lvl1pPr algn="l" rtl="0" eaLnBrk="1" fontAlgn="base" hangingPunct="1">
        <a:spcBef>
          <a:spcPct val="0"/>
        </a:spcBef>
        <a:spcAft>
          <a:spcPct val="0"/>
        </a:spcAft>
        <a:defRPr sz="2000" b="1">
          <a:solidFill>
            <a:schemeClr val="tx2"/>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2pPr>
      <a:lvl3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3pPr>
      <a:lvl4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4pPr>
      <a:lvl5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5pPr>
      <a:lvl6pPr marL="4572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6pPr>
      <a:lvl7pPr marL="9144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7pPr>
      <a:lvl8pPr marL="13716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8pPr>
      <a:lvl9pPr marL="18288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9pPr>
    </p:titleStyle>
    <p:bodyStyle>
      <a:lvl1pPr marL="457200" indent="-457200" algn="l" rtl="0" eaLnBrk="1" fontAlgn="base" hangingPunct="1">
        <a:spcBef>
          <a:spcPct val="20000"/>
        </a:spcBef>
        <a:spcAft>
          <a:spcPct val="0"/>
        </a:spcAft>
        <a:tabLst>
          <a:tab pos="457200" algn="l"/>
        </a:tabLst>
        <a:defRPr sz="2000">
          <a:solidFill>
            <a:schemeClr val="tx1"/>
          </a:solidFill>
          <a:latin typeface="+mn-lt"/>
          <a:ea typeface="+mn-ea"/>
          <a:cs typeface="+mn-cs"/>
        </a:defRPr>
      </a:lvl1pPr>
      <a:lvl2pPr marL="1085850" indent="-285750" algn="l" rtl="0" eaLnBrk="1" fontAlgn="base" hangingPunct="1">
        <a:spcBef>
          <a:spcPct val="20000"/>
        </a:spcBef>
        <a:spcAft>
          <a:spcPct val="0"/>
        </a:spcAft>
        <a:buFont typeface="Times" charset="0"/>
        <a:buChar char="•"/>
        <a:tabLst>
          <a:tab pos="457200" algn="l"/>
        </a:tabLst>
        <a:defRPr sz="2000">
          <a:solidFill>
            <a:schemeClr val="tx1"/>
          </a:solidFill>
          <a:latin typeface="+mn-lt"/>
          <a:ea typeface="+mn-ea"/>
        </a:defRPr>
      </a:lvl2pPr>
      <a:lvl3pPr marL="1428750" indent="-228600" algn="l" rtl="0" eaLnBrk="1" fontAlgn="base" hangingPunct="1">
        <a:spcBef>
          <a:spcPct val="20000"/>
        </a:spcBef>
        <a:spcAft>
          <a:spcPct val="0"/>
        </a:spcAft>
        <a:buChar char="o"/>
        <a:tabLst>
          <a:tab pos="457200" algn="l"/>
        </a:tabLst>
        <a:defRPr sz="1200">
          <a:solidFill>
            <a:schemeClr val="tx1"/>
          </a:solidFill>
          <a:latin typeface="+mn-lt"/>
          <a:ea typeface="+mn-ea"/>
        </a:defRPr>
      </a:lvl3pPr>
      <a:lvl4pPr marL="1771650" indent="-228600" algn="l" rtl="0" eaLnBrk="1" fontAlgn="base" hangingPunct="1">
        <a:spcBef>
          <a:spcPct val="20000"/>
        </a:spcBef>
        <a:spcAft>
          <a:spcPct val="0"/>
        </a:spcAft>
        <a:buChar char="–"/>
        <a:tabLst>
          <a:tab pos="457200" algn="l"/>
        </a:tabLst>
        <a:defRPr sz="1200">
          <a:solidFill>
            <a:schemeClr val="tx1"/>
          </a:solidFill>
          <a:latin typeface="+mn-lt"/>
          <a:ea typeface="+mn-ea"/>
        </a:defRPr>
      </a:lvl4pPr>
      <a:lvl5pPr marL="2114550" indent="-228600" algn="l" rtl="0" eaLnBrk="1" fontAlgn="base" hangingPunct="1">
        <a:spcBef>
          <a:spcPct val="20000"/>
        </a:spcBef>
        <a:spcAft>
          <a:spcPct val="0"/>
        </a:spcAft>
        <a:buChar char="»"/>
        <a:tabLst>
          <a:tab pos="457200" algn="l"/>
        </a:tabLst>
        <a:defRPr sz="1200">
          <a:solidFill>
            <a:schemeClr val="tx1"/>
          </a:solidFill>
          <a:latin typeface="+mn-lt"/>
          <a:ea typeface="+mn-ea"/>
        </a:defRPr>
      </a:lvl5pPr>
      <a:lvl6pPr marL="2571750" indent="-228600" algn="l" rtl="0" eaLnBrk="1" fontAlgn="base" hangingPunct="1">
        <a:spcBef>
          <a:spcPct val="20000"/>
        </a:spcBef>
        <a:spcAft>
          <a:spcPct val="0"/>
        </a:spcAft>
        <a:buChar char="»"/>
        <a:tabLst>
          <a:tab pos="457200" algn="l"/>
        </a:tabLst>
        <a:defRPr sz="2000">
          <a:solidFill>
            <a:schemeClr val="tx1"/>
          </a:solidFill>
          <a:latin typeface="+mn-lt"/>
          <a:ea typeface="+mn-ea"/>
        </a:defRPr>
      </a:lvl6pPr>
      <a:lvl7pPr marL="3028950" indent="-228600" algn="l" rtl="0" eaLnBrk="1" fontAlgn="base" hangingPunct="1">
        <a:spcBef>
          <a:spcPct val="20000"/>
        </a:spcBef>
        <a:spcAft>
          <a:spcPct val="0"/>
        </a:spcAft>
        <a:buChar char="»"/>
        <a:tabLst>
          <a:tab pos="457200" algn="l"/>
        </a:tabLst>
        <a:defRPr sz="2000">
          <a:solidFill>
            <a:schemeClr val="tx1"/>
          </a:solidFill>
          <a:latin typeface="+mn-lt"/>
          <a:ea typeface="+mn-ea"/>
        </a:defRPr>
      </a:lvl7pPr>
      <a:lvl8pPr marL="3486150" indent="-228600" algn="l" rtl="0" eaLnBrk="1" fontAlgn="base" hangingPunct="1">
        <a:spcBef>
          <a:spcPct val="20000"/>
        </a:spcBef>
        <a:spcAft>
          <a:spcPct val="0"/>
        </a:spcAft>
        <a:buChar char="»"/>
        <a:tabLst>
          <a:tab pos="457200" algn="l"/>
        </a:tabLst>
        <a:defRPr sz="2000">
          <a:solidFill>
            <a:schemeClr val="tx1"/>
          </a:solidFill>
          <a:latin typeface="+mn-lt"/>
          <a:ea typeface="+mn-ea"/>
        </a:defRPr>
      </a:lvl8pPr>
      <a:lvl9pPr marL="3943350" indent="-228600" algn="l" rtl="0" eaLnBrk="1" fontAlgn="base" hangingPunct="1">
        <a:spcBef>
          <a:spcPct val="20000"/>
        </a:spcBef>
        <a:spcAft>
          <a:spcPct val="0"/>
        </a:spcAft>
        <a:buChar char="»"/>
        <a:tabLst>
          <a:tab pos="457200" algn="l"/>
        </a:tabLst>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57200" y="685800"/>
            <a:ext cx="8305800" cy="5334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1040" name="Rectangle 16"/>
          <p:cNvSpPr>
            <a:spLocks noGrp="1" noChangeArrowheads="1"/>
          </p:cNvSpPr>
          <p:nvPr>
            <p:ph type="body" idx="1"/>
          </p:nvPr>
        </p:nvSpPr>
        <p:spPr bwMode="auto">
          <a:xfrm>
            <a:off x="457200" y="1676400"/>
            <a:ext cx="8229600" cy="468312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9604823"/>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hdr="0" ftr="0" dt="0"/>
  <p:txStyles>
    <p:titleStyle>
      <a:lvl1pPr algn="l" rtl="0" eaLnBrk="1" fontAlgn="base" hangingPunct="1">
        <a:spcBef>
          <a:spcPct val="0"/>
        </a:spcBef>
        <a:spcAft>
          <a:spcPct val="0"/>
        </a:spcAft>
        <a:defRPr sz="2000" b="1">
          <a:solidFill>
            <a:schemeClr val="tx2"/>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2pPr>
      <a:lvl3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3pPr>
      <a:lvl4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4pPr>
      <a:lvl5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5pPr>
      <a:lvl6pPr marL="4572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6pPr>
      <a:lvl7pPr marL="9144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7pPr>
      <a:lvl8pPr marL="13716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8pPr>
      <a:lvl9pPr marL="18288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9pPr>
    </p:titleStyle>
    <p:bodyStyle>
      <a:lvl1pPr marL="457200" indent="-457200" algn="l" rtl="0" eaLnBrk="1" fontAlgn="base" hangingPunct="1">
        <a:spcBef>
          <a:spcPct val="20000"/>
        </a:spcBef>
        <a:spcAft>
          <a:spcPct val="0"/>
        </a:spcAft>
        <a:tabLst>
          <a:tab pos="457200" algn="l"/>
        </a:tabLst>
        <a:defRPr sz="2000">
          <a:solidFill>
            <a:schemeClr val="tx1"/>
          </a:solidFill>
          <a:latin typeface="+mn-lt"/>
          <a:ea typeface="+mn-ea"/>
          <a:cs typeface="+mn-cs"/>
        </a:defRPr>
      </a:lvl1pPr>
      <a:lvl2pPr marL="1085850" indent="-285750" algn="l" rtl="0" eaLnBrk="1" fontAlgn="base" hangingPunct="1">
        <a:spcBef>
          <a:spcPct val="20000"/>
        </a:spcBef>
        <a:spcAft>
          <a:spcPct val="0"/>
        </a:spcAft>
        <a:buFont typeface="Times" charset="0"/>
        <a:buChar char="•"/>
        <a:tabLst>
          <a:tab pos="457200" algn="l"/>
        </a:tabLst>
        <a:defRPr sz="2000">
          <a:solidFill>
            <a:schemeClr val="tx1"/>
          </a:solidFill>
          <a:latin typeface="+mn-lt"/>
          <a:ea typeface="+mn-ea"/>
        </a:defRPr>
      </a:lvl2pPr>
      <a:lvl3pPr marL="1428750" indent="-228600" algn="l" rtl="0" eaLnBrk="1" fontAlgn="base" hangingPunct="1">
        <a:spcBef>
          <a:spcPct val="20000"/>
        </a:spcBef>
        <a:spcAft>
          <a:spcPct val="0"/>
        </a:spcAft>
        <a:buChar char="o"/>
        <a:tabLst>
          <a:tab pos="457200" algn="l"/>
        </a:tabLst>
        <a:defRPr sz="1200">
          <a:solidFill>
            <a:schemeClr val="tx1"/>
          </a:solidFill>
          <a:latin typeface="+mn-lt"/>
          <a:ea typeface="+mn-ea"/>
        </a:defRPr>
      </a:lvl3pPr>
      <a:lvl4pPr marL="1771650" indent="-228600" algn="l" rtl="0" eaLnBrk="1" fontAlgn="base" hangingPunct="1">
        <a:spcBef>
          <a:spcPct val="20000"/>
        </a:spcBef>
        <a:spcAft>
          <a:spcPct val="0"/>
        </a:spcAft>
        <a:buChar char="–"/>
        <a:tabLst>
          <a:tab pos="457200" algn="l"/>
        </a:tabLst>
        <a:defRPr sz="1200">
          <a:solidFill>
            <a:schemeClr val="tx1"/>
          </a:solidFill>
          <a:latin typeface="+mn-lt"/>
          <a:ea typeface="+mn-ea"/>
        </a:defRPr>
      </a:lvl4pPr>
      <a:lvl5pPr marL="2114550" indent="-228600" algn="l" rtl="0" eaLnBrk="1" fontAlgn="base" hangingPunct="1">
        <a:spcBef>
          <a:spcPct val="20000"/>
        </a:spcBef>
        <a:spcAft>
          <a:spcPct val="0"/>
        </a:spcAft>
        <a:buChar char="»"/>
        <a:tabLst>
          <a:tab pos="457200" algn="l"/>
        </a:tabLst>
        <a:defRPr sz="1200">
          <a:solidFill>
            <a:schemeClr val="tx1"/>
          </a:solidFill>
          <a:latin typeface="+mn-lt"/>
          <a:ea typeface="+mn-ea"/>
        </a:defRPr>
      </a:lvl5pPr>
      <a:lvl6pPr marL="2571750" indent="-228600" algn="l" rtl="0" eaLnBrk="1" fontAlgn="base" hangingPunct="1">
        <a:spcBef>
          <a:spcPct val="20000"/>
        </a:spcBef>
        <a:spcAft>
          <a:spcPct val="0"/>
        </a:spcAft>
        <a:buChar char="»"/>
        <a:tabLst>
          <a:tab pos="457200" algn="l"/>
        </a:tabLst>
        <a:defRPr sz="2000">
          <a:solidFill>
            <a:schemeClr val="tx1"/>
          </a:solidFill>
          <a:latin typeface="+mn-lt"/>
          <a:ea typeface="+mn-ea"/>
        </a:defRPr>
      </a:lvl6pPr>
      <a:lvl7pPr marL="3028950" indent="-228600" algn="l" rtl="0" eaLnBrk="1" fontAlgn="base" hangingPunct="1">
        <a:spcBef>
          <a:spcPct val="20000"/>
        </a:spcBef>
        <a:spcAft>
          <a:spcPct val="0"/>
        </a:spcAft>
        <a:buChar char="»"/>
        <a:tabLst>
          <a:tab pos="457200" algn="l"/>
        </a:tabLst>
        <a:defRPr sz="2000">
          <a:solidFill>
            <a:schemeClr val="tx1"/>
          </a:solidFill>
          <a:latin typeface="+mn-lt"/>
          <a:ea typeface="+mn-ea"/>
        </a:defRPr>
      </a:lvl7pPr>
      <a:lvl8pPr marL="3486150" indent="-228600" algn="l" rtl="0" eaLnBrk="1" fontAlgn="base" hangingPunct="1">
        <a:spcBef>
          <a:spcPct val="20000"/>
        </a:spcBef>
        <a:spcAft>
          <a:spcPct val="0"/>
        </a:spcAft>
        <a:buChar char="»"/>
        <a:tabLst>
          <a:tab pos="457200" algn="l"/>
        </a:tabLst>
        <a:defRPr sz="2000">
          <a:solidFill>
            <a:schemeClr val="tx1"/>
          </a:solidFill>
          <a:latin typeface="+mn-lt"/>
          <a:ea typeface="+mn-ea"/>
        </a:defRPr>
      </a:lvl8pPr>
      <a:lvl9pPr marL="3943350" indent="-228600" algn="l" rtl="0" eaLnBrk="1" fontAlgn="base" hangingPunct="1">
        <a:spcBef>
          <a:spcPct val="20000"/>
        </a:spcBef>
        <a:spcAft>
          <a:spcPct val="0"/>
        </a:spcAft>
        <a:buChar char="»"/>
        <a:tabLst>
          <a:tab pos="457200" algn="l"/>
        </a:tabLst>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chart" Target="../charts/chart5.xml"/><Relationship Id="rId7" Type="http://schemas.openxmlformats.org/officeDocument/2006/relationships/chart" Target="../charts/chart9.xml"/><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5" Type="http://schemas.openxmlformats.org/officeDocument/2006/relationships/chart" Target="../charts/chart13.xml"/><Relationship Id="rId4" Type="http://schemas.openxmlformats.org/officeDocument/2006/relationships/chart" Target="../charts/chart1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5.xml"/><Relationship Id="rId6" Type="http://schemas.openxmlformats.org/officeDocument/2006/relationships/comments" Target="../comments/comment1.xml"/><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bwMode="auto">
          <a:xfrm>
            <a:off x="-228600" y="1895156"/>
            <a:ext cx="9144000" cy="2590800"/>
          </a:xfrm>
          <a:prstGeom prst="rect">
            <a:avLst/>
          </a:prstGeom>
          <a:noFill/>
          <a:ln>
            <a:noFill/>
          </a:ln>
          <a:effectLst>
            <a:outerShdw blurRad="50800" dist="50800" dir="5400000" algn="ctr" rotWithShape="0">
              <a:schemeClr val="bg1"/>
            </a:outerShdw>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000" b="1">
                <a:solidFill>
                  <a:schemeClr val="tx2"/>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2pPr>
            <a:lvl3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3pPr>
            <a:lvl4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4pPr>
            <a:lvl5pPr algn="l" rtl="0" eaLnBrk="1" fontAlgn="base" hangingPunct="1">
              <a:spcBef>
                <a:spcPct val="0"/>
              </a:spcBef>
              <a:spcAft>
                <a:spcPct val="0"/>
              </a:spcAft>
              <a:defRPr sz="2000" b="1">
                <a:solidFill>
                  <a:schemeClr val="tx2"/>
                </a:solidFill>
                <a:latin typeface="Arial" charset="0"/>
                <a:ea typeface="ＭＳ Ｐゴシック" charset="0"/>
                <a:cs typeface="ＭＳ Ｐゴシック" charset="0"/>
              </a:defRPr>
            </a:lvl5pPr>
            <a:lvl6pPr marL="4572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6pPr>
            <a:lvl7pPr marL="9144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7pPr>
            <a:lvl8pPr marL="13716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8pPr>
            <a:lvl9pPr marL="1828800" algn="r" rtl="0" eaLnBrk="1" fontAlgn="base" hangingPunct="1">
              <a:spcBef>
                <a:spcPct val="0"/>
              </a:spcBef>
              <a:spcAft>
                <a:spcPct val="0"/>
              </a:spcAft>
              <a:defRPr sz="2400" b="1">
                <a:solidFill>
                  <a:schemeClr val="tx2"/>
                </a:solidFill>
                <a:latin typeface="Arial" charset="0"/>
                <a:ea typeface="ＭＳ Ｐゴシック" charset="0"/>
                <a:cs typeface="ＭＳ Ｐゴシック" charset="0"/>
              </a:defRPr>
            </a:lvl9pPr>
          </a:lstStyle>
          <a:p>
            <a:pPr algn="ctr"/>
            <a:r>
              <a:rPr lang="en-US" sz="4800" dirty="0">
                <a:solidFill>
                  <a:schemeClr val="tx2">
                    <a:lumMod val="65000"/>
                    <a:lumOff val="35000"/>
                  </a:schemeClr>
                </a:solidFill>
                <a:latin typeface="Arial" charset="0"/>
                <a:ea typeface="ＭＳ Ｐゴシック" charset="0"/>
                <a:cs typeface="ＭＳ Ｐゴシック" charset="0"/>
              </a:rPr>
              <a:t>HCC </a:t>
            </a:r>
          </a:p>
          <a:p>
            <a:pPr algn="ctr"/>
            <a:r>
              <a:rPr lang="en-US" sz="4800" dirty="0">
                <a:solidFill>
                  <a:schemeClr val="tx2">
                    <a:lumMod val="65000"/>
                    <a:lumOff val="35000"/>
                  </a:schemeClr>
                </a:solidFill>
                <a:latin typeface="Arial" charset="0"/>
                <a:ea typeface="ＭＳ Ｐゴシック" charset="0"/>
                <a:cs typeface="ＭＳ Ｐゴシック" charset="0"/>
              </a:rPr>
              <a:t>Diversity and Inclusion Plan</a:t>
            </a:r>
          </a:p>
          <a:p>
            <a:pPr algn="ctr"/>
            <a:r>
              <a:rPr lang="en-US" sz="4400" dirty="0">
                <a:solidFill>
                  <a:schemeClr val="tx2">
                    <a:lumMod val="65000"/>
                    <a:lumOff val="35000"/>
                  </a:schemeClr>
                </a:solidFill>
                <a:latin typeface="Arial" charset="0"/>
                <a:ea typeface="ＭＳ Ｐゴシック" charset="0"/>
                <a:cs typeface="ＭＳ Ｐゴシック" charset="0"/>
              </a:rPr>
              <a:t>2009-Present</a:t>
            </a:r>
          </a:p>
          <a:p>
            <a:pPr algn="ctr"/>
            <a:endParaRPr lang="en-US" sz="4400" dirty="0">
              <a:solidFill>
                <a:schemeClr val="tx1"/>
              </a:solidFill>
              <a:latin typeface="Arial" charset="0"/>
              <a:ea typeface="ＭＳ Ｐゴシック" charset="0"/>
              <a:cs typeface="ＭＳ Ｐゴシック" charset="0"/>
            </a:endParaRPr>
          </a:p>
        </p:txBody>
      </p:sp>
      <p:pic>
        <p:nvPicPr>
          <p:cNvPr id="5" name="Picture 4"/>
          <p:cNvPicPr>
            <a:picLocks noChangeAspect="1"/>
          </p:cNvPicPr>
          <p:nvPr/>
        </p:nvPicPr>
        <p:blipFill>
          <a:blip r:embed="rId2"/>
          <a:stretch>
            <a:fillRect/>
          </a:stretch>
        </p:blipFill>
        <p:spPr>
          <a:xfrm>
            <a:off x="-1" y="0"/>
            <a:ext cx="9144001" cy="1079500"/>
          </a:xfrm>
          <a:prstGeom prst="rect">
            <a:avLst/>
          </a:prstGeom>
        </p:spPr>
      </p:pic>
      <p:grpSp>
        <p:nvGrpSpPr>
          <p:cNvPr id="6" name="Group 5"/>
          <p:cNvGrpSpPr/>
          <p:nvPr/>
        </p:nvGrpSpPr>
        <p:grpSpPr>
          <a:xfrm>
            <a:off x="-76199" y="6364224"/>
            <a:ext cx="9239608" cy="493776"/>
            <a:chOff x="-76200" y="6393600"/>
            <a:chExt cx="9296400" cy="480120"/>
          </a:xfrm>
        </p:grpSpPr>
        <p:pic>
          <p:nvPicPr>
            <p:cNvPr id="7" name="Picture 6"/>
            <p:cNvPicPr>
              <a:picLocks noChangeAspect="1"/>
            </p:cNvPicPr>
            <p:nvPr/>
          </p:nvPicPr>
          <p:blipFill rotWithShape="1">
            <a:blip r:embed="rId3"/>
            <a:srcRect l="-75" t="11918" r="1723"/>
            <a:stretch/>
          </p:blipFill>
          <p:spPr>
            <a:xfrm>
              <a:off x="-76200" y="6393600"/>
              <a:ext cx="9286077" cy="480120"/>
            </a:xfrm>
            <a:prstGeom prst="rect">
              <a:avLst/>
            </a:prstGeom>
          </p:spPr>
        </p:pic>
        <p:cxnSp>
          <p:nvCxnSpPr>
            <p:cNvPr id="8" name="Straight Connector 7"/>
            <p:cNvCxnSpPr/>
            <p:nvPr/>
          </p:nvCxnSpPr>
          <p:spPr bwMode="auto">
            <a:xfrm>
              <a:off x="-76200" y="6400800"/>
              <a:ext cx="9296400"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2" name="Rectangle 1"/>
          <p:cNvSpPr/>
          <p:nvPr/>
        </p:nvSpPr>
        <p:spPr>
          <a:xfrm>
            <a:off x="-609600" y="4799663"/>
            <a:ext cx="10210800" cy="338554"/>
          </a:xfrm>
          <a:prstGeom prst="rect">
            <a:avLst/>
          </a:prstGeom>
        </p:spPr>
        <p:txBody>
          <a:bodyPr wrap="square">
            <a:spAutoFit/>
          </a:bodyPr>
          <a:lstStyle/>
          <a:p>
            <a:pPr algn="ctr"/>
            <a:r>
              <a:rPr lang="en-US" sz="1600" i="1" dirty="0"/>
              <a:t>Rashmi </a:t>
            </a:r>
            <a:r>
              <a:rPr lang="en-US" sz="1600" i="1" dirty="0" err="1"/>
              <a:t>Chordiya</a:t>
            </a:r>
            <a:r>
              <a:rPr lang="en-US" sz="1600" i="1" dirty="0"/>
              <a:t>, Elissa Colich, Kimberly </a:t>
            </a:r>
            <a:r>
              <a:rPr lang="en-US" sz="1600" i="1" dirty="0" err="1"/>
              <a:t>Garduno</a:t>
            </a:r>
            <a:r>
              <a:rPr lang="en-US" sz="1600" i="1" dirty="0"/>
              <a:t>, Lan </a:t>
            </a:r>
            <a:r>
              <a:rPr lang="en-US" sz="1600" i="1" dirty="0" err="1"/>
              <a:t>Jia</a:t>
            </a:r>
            <a:r>
              <a:rPr lang="en-US" sz="1600" i="1" dirty="0"/>
              <a:t>, Fredericka </a:t>
            </a:r>
            <a:r>
              <a:rPr lang="en-US" sz="1600" i="1" dirty="0" err="1"/>
              <a:t>Ogbazi</a:t>
            </a:r>
            <a:r>
              <a:rPr lang="en-US" sz="1600" i="1" dirty="0"/>
              <a:t>, </a:t>
            </a:r>
            <a:r>
              <a:rPr lang="en-US" sz="1600" i="1" dirty="0" err="1"/>
              <a:t>Tshanna</a:t>
            </a:r>
            <a:r>
              <a:rPr lang="en-US" sz="1600" i="1" dirty="0"/>
              <a:t> O’Neil</a:t>
            </a:r>
          </a:p>
        </p:txBody>
      </p:sp>
      <p:sp>
        <p:nvSpPr>
          <p:cNvPr id="3" name="Rectangle 1"/>
          <p:cNvSpPr/>
          <p:nvPr/>
        </p:nvSpPr>
        <p:spPr>
          <a:xfrm>
            <a:off x="-609600" y="4799663"/>
            <a:ext cx="10210800" cy="338554"/>
          </a:xfrm>
          <a:prstGeom prst="rect">
            <a:avLst/>
          </a:prstGeom>
        </p:spPr>
        <p:txBody>
          <a:bodyPr wrap="square">
            <a:spAutoFit/>
          </a:bodyPr>
          <a:lstStyle/>
          <a:p>
            <a:pPr algn="ctr"/>
            <a:r>
              <a:rPr lang="en-US" sz="1600" i="1" dirty="0"/>
              <a:t>Rashmi </a:t>
            </a:r>
            <a:r>
              <a:rPr lang="en-US" sz="1600" i="1" dirty="0" err="1"/>
              <a:t>Chordiya</a:t>
            </a:r>
            <a:r>
              <a:rPr lang="en-US" sz="1600" i="1" dirty="0"/>
              <a:t>, Elissa Colich, Kimberly </a:t>
            </a:r>
            <a:r>
              <a:rPr lang="en-US" sz="1600" i="1" dirty="0" err="1"/>
              <a:t>Garduno</a:t>
            </a:r>
            <a:r>
              <a:rPr lang="en-US" sz="1600" i="1" dirty="0"/>
              <a:t>, Lan </a:t>
            </a:r>
            <a:r>
              <a:rPr lang="en-US" sz="1600" i="1" dirty="0" err="1"/>
              <a:t>Jia</a:t>
            </a:r>
            <a:r>
              <a:rPr lang="en-US" sz="1600" i="1" dirty="0"/>
              <a:t>, Fredericka </a:t>
            </a:r>
            <a:r>
              <a:rPr lang="en-US" sz="1600" i="1" dirty="0" err="1"/>
              <a:t>Ogbazi</a:t>
            </a:r>
            <a:r>
              <a:rPr lang="en-US" sz="1600" i="1" dirty="0"/>
              <a:t>, </a:t>
            </a:r>
            <a:r>
              <a:rPr lang="en-US" sz="1600" i="1" dirty="0" err="1"/>
              <a:t>Tshanna</a:t>
            </a:r>
            <a:r>
              <a:rPr lang="en-US" sz="1600" i="1" dirty="0"/>
              <a:t> O’Neil</a:t>
            </a:r>
          </a:p>
        </p:txBody>
      </p:sp>
      <p:sp>
        <p:nvSpPr>
          <p:cNvPr id="9" name="TextBox 8"/>
          <p:cNvSpPr txBox="1"/>
          <p:nvPr/>
        </p:nvSpPr>
        <p:spPr>
          <a:xfrm>
            <a:off x="0" y="6195721"/>
            <a:ext cx="8077200" cy="215444"/>
          </a:xfrm>
          <a:prstGeom prst="rect">
            <a:avLst/>
          </a:prstGeom>
          <a:noFill/>
        </p:spPr>
        <p:txBody>
          <a:bodyPr wrap="square" rtlCol="0">
            <a:spAutoFit/>
          </a:bodyPr>
          <a:lstStyle/>
          <a:p>
            <a:r>
              <a:rPr lang="en-US" sz="800" i="1" dirty="0"/>
              <a:t>All information provided by HCC website: http://www.hccs.edu/</a:t>
            </a:r>
          </a:p>
        </p:txBody>
      </p:sp>
    </p:spTree>
    <p:extLst>
      <p:ext uri="{BB962C8B-B14F-4D97-AF65-F5344CB8AC3E}">
        <p14:creationId xmlns:p14="http://schemas.microsoft.com/office/powerpoint/2010/main" val="307898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19940036"/>
              </p:ext>
            </p:extLst>
          </p:nvPr>
        </p:nvGraphicFramePr>
        <p:xfrm>
          <a:off x="3845378" y="3991170"/>
          <a:ext cx="4938953" cy="2385181"/>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bwMode="auto">
          <a:xfrm>
            <a:off x="0" y="0"/>
            <a:ext cx="9144000" cy="777876"/>
          </a:xfrm>
          <a:prstGeom prst="rect">
            <a:avLst/>
          </a:prstGeom>
          <a:solidFill>
            <a:schemeClr val="tx2">
              <a:lumMod val="75000"/>
              <a:lumOff val="2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8" name="TextBox 7"/>
          <p:cNvSpPr txBox="1"/>
          <p:nvPr/>
        </p:nvSpPr>
        <p:spPr>
          <a:xfrm>
            <a:off x="547640" y="3711145"/>
            <a:ext cx="3297738" cy="338554"/>
          </a:xfrm>
          <a:prstGeom prst="rect">
            <a:avLst/>
          </a:prstGeom>
          <a:noFill/>
        </p:spPr>
        <p:txBody>
          <a:bodyPr wrap="square" rtlCol="0">
            <a:spAutoFit/>
          </a:bodyPr>
          <a:lstStyle/>
          <a:p>
            <a:pPr algn="ctr"/>
            <a:r>
              <a:rPr lang="en-US" sz="1600" b="1" dirty="0">
                <a:solidFill>
                  <a:schemeClr val="tx2">
                    <a:lumMod val="75000"/>
                    <a:lumOff val="25000"/>
                  </a:schemeClr>
                </a:solidFill>
              </a:rPr>
              <a:t>Community Ethnicity</a:t>
            </a:r>
          </a:p>
        </p:txBody>
      </p:sp>
      <p:sp>
        <p:nvSpPr>
          <p:cNvPr id="9" name="TextBox 8"/>
          <p:cNvSpPr txBox="1"/>
          <p:nvPr/>
        </p:nvSpPr>
        <p:spPr>
          <a:xfrm>
            <a:off x="4800598" y="3711145"/>
            <a:ext cx="3297738" cy="338554"/>
          </a:xfrm>
          <a:prstGeom prst="rect">
            <a:avLst/>
          </a:prstGeom>
          <a:noFill/>
        </p:spPr>
        <p:txBody>
          <a:bodyPr wrap="square" rtlCol="0">
            <a:spAutoFit/>
          </a:bodyPr>
          <a:lstStyle/>
          <a:p>
            <a:pPr algn="ctr"/>
            <a:r>
              <a:rPr lang="en-US" sz="1600" b="1" dirty="0">
                <a:solidFill>
                  <a:schemeClr val="tx2">
                    <a:lumMod val="75000"/>
                    <a:lumOff val="25000"/>
                  </a:schemeClr>
                </a:solidFill>
              </a:rPr>
              <a:t>Faculty Ethnicity</a:t>
            </a:r>
          </a:p>
        </p:txBody>
      </p:sp>
      <p:graphicFrame>
        <p:nvGraphicFramePr>
          <p:cNvPr id="7" name="Chart 6"/>
          <p:cNvGraphicFramePr/>
          <p:nvPr>
            <p:extLst>
              <p:ext uri="{D42A27DB-BD31-4B8C-83A1-F6EECF244321}">
                <p14:modId xmlns:p14="http://schemas.microsoft.com/office/powerpoint/2010/main" val="681911898"/>
              </p:ext>
            </p:extLst>
          </p:nvPr>
        </p:nvGraphicFramePr>
        <p:xfrm>
          <a:off x="-89490" y="1306114"/>
          <a:ext cx="45720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864642" y="963000"/>
            <a:ext cx="2663735" cy="338554"/>
          </a:xfrm>
          <a:prstGeom prst="rect">
            <a:avLst/>
          </a:prstGeom>
          <a:noFill/>
        </p:spPr>
        <p:txBody>
          <a:bodyPr wrap="square" rtlCol="0">
            <a:spAutoFit/>
          </a:bodyPr>
          <a:lstStyle/>
          <a:p>
            <a:pPr algn="ctr"/>
            <a:r>
              <a:rPr lang="en-US" sz="1600" b="1" dirty="0">
                <a:solidFill>
                  <a:schemeClr val="tx2">
                    <a:lumMod val="75000"/>
                    <a:lumOff val="25000"/>
                  </a:schemeClr>
                </a:solidFill>
              </a:rPr>
              <a:t>Community Gender</a:t>
            </a:r>
          </a:p>
        </p:txBody>
      </p:sp>
      <p:graphicFrame>
        <p:nvGraphicFramePr>
          <p:cNvPr id="11" name="Chart 10"/>
          <p:cNvGraphicFramePr/>
          <p:nvPr>
            <p:extLst>
              <p:ext uri="{D42A27DB-BD31-4B8C-83A1-F6EECF244321}">
                <p14:modId xmlns:p14="http://schemas.microsoft.com/office/powerpoint/2010/main" val="2594489307"/>
              </p:ext>
            </p:extLst>
          </p:nvPr>
        </p:nvGraphicFramePr>
        <p:xfrm>
          <a:off x="659220" y="4063554"/>
          <a:ext cx="3074580" cy="2240415"/>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p:cNvSpPr txBox="1"/>
          <p:nvPr/>
        </p:nvSpPr>
        <p:spPr>
          <a:xfrm>
            <a:off x="5117599" y="963000"/>
            <a:ext cx="2663735" cy="338554"/>
          </a:xfrm>
          <a:prstGeom prst="rect">
            <a:avLst/>
          </a:prstGeom>
          <a:noFill/>
        </p:spPr>
        <p:txBody>
          <a:bodyPr wrap="square" rtlCol="0">
            <a:spAutoFit/>
          </a:bodyPr>
          <a:lstStyle/>
          <a:p>
            <a:pPr algn="ctr"/>
            <a:r>
              <a:rPr lang="en-US" sz="1600" b="1" dirty="0">
                <a:solidFill>
                  <a:schemeClr val="tx2">
                    <a:lumMod val="75000"/>
                    <a:lumOff val="25000"/>
                  </a:schemeClr>
                </a:solidFill>
              </a:rPr>
              <a:t>Faculty Gender</a:t>
            </a:r>
          </a:p>
        </p:txBody>
      </p:sp>
      <p:graphicFrame>
        <p:nvGraphicFramePr>
          <p:cNvPr id="14" name="Chart 13"/>
          <p:cNvGraphicFramePr/>
          <p:nvPr>
            <p:extLst>
              <p:ext uri="{D42A27DB-BD31-4B8C-83A1-F6EECF244321}">
                <p14:modId xmlns:p14="http://schemas.microsoft.com/office/powerpoint/2010/main" val="1476981180"/>
              </p:ext>
            </p:extLst>
          </p:nvPr>
        </p:nvGraphicFramePr>
        <p:xfrm>
          <a:off x="4163466" y="1306114"/>
          <a:ext cx="4572000" cy="2286000"/>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p:cNvSpPr txBox="1"/>
          <p:nvPr/>
        </p:nvSpPr>
        <p:spPr>
          <a:xfrm>
            <a:off x="149515" y="157759"/>
            <a:ext cx="7543800" cy="523220"/>
          </a:xfrm>
          <a:prstGeom prst="rect">
            <a:avLst/>
          </a:prstGeom>
          <a:noFill/>
        </p:spPr>
        <p:txBody>
          <a:bodyPr wrap="square" rtlCol="0">
            <a:spAutoFit/>
          </a:bodyPr>
          <a:lstStyle/>
          <a:p>
            <a:r>
              <a:rPr lang="en-US" sz="2800" b="1" dirty="0">
                <a:solidFill>
                  <a:srgbClr val="FFC000"/>
                </a:solidFill>
                <a:latin typeface="+mj-lt"/>
              </a:rPr>
              <a:t>HCC TODAY: </a:t>
            </a:r>
            <a:r>
              <a:rPr lang="en-US" sz="2800" b="1" i="1" dirty="0">
                <a:solidFill>
                  <a:srgbClr val="FFC000"/>
                </a:solidFill>
                <a:latin typeface="+mj-lt"/>
              </a:rPr>
              <a:t>Representative Faculty</a:t>
            </a:r>
          </a:p>
        </p:txBody>
      </p:sp>
      <p:graphicFrame>
        <p:nvGraphicFramePr>
          <p:cNvPr id="2" name="Chart 13"/>
          <p:cNvGraphicFramePr/>
          <p:nvPr>
            <p:extLst>
              <p:ext uri="{D42A27DB-BD31-4B8C-83A1-F6EECF244321}">
                <p14:modId xmlns:p14="http://schemas.microsoft.com/office/powerpoint/2010/main" val="3257034861"/>
              </p:ext>
            </p:extLst>
          </p:nvPr>
        </p:nvGraphicFramePr>
        <p:xfrm>
          <a:off x="4163466" y="1306114"/>
          <a:ext cx="4572000" cy="2286000"/>
        </p:xfrm>
        <a:graphic>
          <a:graphicData uri="http://schemas.openxmlformats.org/drawingml/2006/chart">
            <c:chart xmlns:c="http://schemas.openxmlformats.org/drawingml/2006/chart" xmlns:r="http://schemas.openxmlformats.org/officeDocument/2006/relationships" r:id="rId7"/>
          </a:graphicData>
        </a:graphic>
      </p:graphicFrame>
      <p:sp>
        <p:nvSpPr>
          <p:cNvPr id="3" name="TextBox 14"/>
          <p:cNvSpPr txBox="1"/>
          <p:nvPr/>
        </p:nvSpPr>
        <p:spPr>
          <a:xfrm>
            <a:off x="149515" y="157759"/>
            <a:ext cx="7543800" cy="523220"/>
          </a:xfrm>
          <a:prstGeom prst="rect">
            <a:avLst/>
          </a:prstGeom>
          <a:noFill/>
        </p:spPr>
        <p:txBody>
          <a:bodyPr wrap="square" rtlCol="0">
            <a:spAutoFit/>
          </a:bodyPr>
          <a:lstStyle/>
          <a:p>
            <a:r>
              <a:rPr lang="en-US" sz="2800" b="1" dirty="0">
                <a:solidFill>
                  <a:srgbClr val="FFC000"/>
                </a:solidFill>
                <a:latin typeface="+mj-lt"/>
              </a:rPr>
              <a:t>HCC TODAY: </a:t>
            </a:r>
            <a:r>
              <a:rPr lang="en-US" sz="2800" b="1" i="1" dirty="0">
                <a:solidFill>
                  <a:srgbClr val="FFC000"/>
                </a:solidFill>
                <a:latin typeface="+mj-lt"/>
              </a:rPr>
              <a:t>Representative Faculty</a:t>
            </a:r>
          </a:p>
        </p:txBody>
      </p:sp>
    </p:spTree>
    <p:extLst>
      <p:ext uri="{BB962C8B-B14F-4D97-AF65-F5344CB8AC3E}">
        <p14:creationId xmlns:p14="http://schemas.microsoft.com/office/powerpoint/2010/main" val="1604881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777876"/>
          </a:xfrm>
          <a:prstGeom prst="rect">
            <a:avLst/>
          </a:prstGeom>
          <a:solidFill>
            <a:schemeClr val="tx2">
              <a:lumMod val="75000"/>
              <a:lumOff val="2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graphicFrame>
        <p:nvGraphicFramePr>
          <p:cNvPr id="5" name="Chart 4"/>
          <p:cNvGraphicFramePr/>
          <p:nvPr>
            <p:extLst>
              <p:ext uri="{D42A27DB-BD31-4B8C-83A1-F6EECF244321}">
                <p14:modId xmlns:p14="http://schemas.microsoft.com/office/powerpoint/2010/main" val="2602366146"/>
              </p:ext>
            </p:extLst>
          </p:nvPr>
        </p:nvGraphicFramePr>
        <p:xfrm>
          <a:off x="-186858" y="1303097"/>
          <a:ext cx="4572000" cy="2286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672192" y="964543"/>
            <a:ext cx="2663735" cy="338554"/>
          </a:xfrm>
          <a:prstGeom prst="rect">
            <a:avLst/>
          </a:prstGeom>
          <a:noFill/>
        </p:spPr>
        <p:txBody>
          <a:bodyPr wrap="square" rtlCol="0">
            <a:spAutoFit/>
          </a:bodyPr>
          <a:lstStyle/>
          <a:p>
            <a:pPr algn="ctr"/>
            <a:r>
              <a:rPr lang="en-US" sz="1600" b="1" dirty="0">
                <a:solidFill>
                  <a:schemeClr val="tx2">
                    <a:lumMod val="75000"/>
                    <a:lumOff val="25000"/>
                  </a:schemeClr>
                </a:solidFill>
              </a:rPr>
              <a:t>Faculty Gender</a:t>
            </a:r>
          </a:p>
        </p:txBody>
      </p:sp>
      <p:graphicFrame>
        <p:nvGraphicFramePr>
          <p:cNvPr id="9" name="Chart 8"/>
          <p:cNvGraphicFramePr/>
          <p:nvPr>
            <p:extLst>
              <p:ext uri="{D42A27DB-BD31-4B8C-83A1-F6EECF244321}">
                <p14:modId xmlns:p14="http://schemas.microsoft.com/office/powerpoint/2010/main" val="1840277378"/>
              </p:ext>
            </p:extLst>
          </p:nvPr>
        </p:nvGraphicFramePr>
        <p:xfrm>
          <a:off x="4343396" y="1295400"/>
          <a:ext cx="45720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5297528" y="964543"/>
            <a:ext cx="2663735" cy="338554"/>
          </a:xfrm>
          <a:prstGeom prst="rect">
            <a:avLst/>
          </a:prstGeom>
          <a:noFill/>
        </p:spPr>
        <p:txBody>
          <a:bodyPr wrap="square" rtlCol="0">
            <a:spAutoFit/>
          </a:bodyPr>
          <a:lstStyle/>
          <a:p>
            <a:pPr algn="ctr"/>
            <a:r>
              <a:rPr lang="en-US" sz="1600" b="1" dirty="0">
                <a:solidFill>
                  <a:schemeClr val="tx2">
                    <a:lumMod val="75000"/>
                    <a:lumOff val="25000"/>
                  </a:schemeClr>
                </a:solidFill>
              </a:rPr>
              <a:t>Student Gender</a:t>
            </a:r>
          </a:p>
        </p:txBody>
      </p:sp>
      <p:graphicFrame>
        <p:nvGraphicFramePr>
          <p:cNvPr id="11" name="Content Placeholder 3"/>
          <p:cNvGraphicFramePr>
            <a:graphicFrameLocks noGrp="1"/>
          </p:cNvGraphicFramePr>
          <p:nvPr>
            <p:ph idx="1"/>
            <p:extLst>
              <p:ext uri="{D42A27DB-BD31-4B8C-83A1-F6EECF244321}">
                <p14:modId xmlns:p14="http://schemas.microsoft.com/office/powerpoint/2010/main" val="533350811"/>
              </p:ext>
            </p:extLst>
          </p:nvPr>
        </p:nvGraphicFramePr>
        <p:xfrm>
          <a:off x="-533401" y="4014697"/>
          <a:ext cx="5069787" cy="2385181"/>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450273" y="3758374"/>
            <a:ext cx="3297738" cy="338554"/>
          </a:xfrm>
          <a:prstGeom prst="rect">
            <a:avLst/>
          </a:prstGeom>
          <a:noFill/>
        </p:spPr>
        <p:txBody>
          <a:bodyPr wrap="square" rtlCol="0">
            <a:spAutoFit/>
          </a:bodyPr>
          <a:lstStyle/>
          <a:p>
            <a:pPr algn="ctr"/>
            <a:r>
              <a:rPr lang="en-US" sz="1600" b="1" dirty="0">
                <a:solidFill>
                  <a:schemeClr val="tx2">
                    <a:lumMod val="75000"/>
                    <a:lumOff val="25000"/>
                  </a:schemeClr>
                </a:solidFill>
              </a:rPr>
              <a:t>Faculty Ethnicity</a:t>
            </a:r>
          </a:p>
        </p:txBody>
      </p:sp>
      <p:graphicFrame>
        <p:nvGraphicFramePr>
          <p:cNvPr id="14" name="Chart 13"/>
          <p:cNvGraphicFramePr/>
          <p:nvPr>
            <p:extLst>
              <p:ext uri="{D42A27DB-BD31-4B8C-83A1-F6EECF244321}">
                <p14:modId xmlns:p14="http://schemas.microsoft.com/office/powerpoint/2010/main" val="2636789869"/>
              </p:ext>
            </p:extLst>
          </p:nvPr>
        </p:nvGraphicFramePr>
        <p:xfrm>
          <a:off x="4993979" y="4098924"/>
          <a:ext cx="3270830" cy="2385181"/>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p:cNvSpPr txBox="1"/>
          <p:nvPr/>
        </p:nvSpPr>
        <p:spPr>
          <a:xfrm>
            <a:off x="5297528" y="3758374"/>
            <a:ext cx="2663735" cy="338554"/>
          </a:xfrm>
          <a:prstGeom prst="rect">
            <a:avLst/>
          </a:prstGeom>
          <a:noFill/>
        </p:spPr>
        <p:txBody>
          <a:bodyPr wrap="square" rtlCol="0">
            <a:spAutoFit/>
          </a:bodyPr>
          <a:lstStyle/>
          <a:p>
            <a:pPr algn="ctr"/>
            <a:r>
              <a:rPr lang="en-US" sz="1600" b="1" dirty="0">
                <a:solidFill>
                  <a:schemeClr val="tx2">
                    <a:lumMod val="75000"/>
                    <a:lumOff val="25000"/>
                  </a:schemeClr>
                </a:solidFill>
              </a:rPr>
              <a:t>Student Ethnicity</a:t>
            </a:r>
          </a:p>
        </p:txBody>
      </p:sp>
      <p:sp>
        <p:nvSpPr>
          <p:cNvPr id="16" name="TextBox 15"/>
          <p:cNvSpPr txBox="1"/>
          <p:nvPr/>
        </p:nvSpPr>
        <p:spPr>
          <a:xfrm>
            <a:off x="149515" y="157759"/>
            <a:ext cx="7543800" cy="523220"/>
          </a:xfrm>
          <a:prstGeom prst="rect">
            <a:avLst/>
          </a:prstGeom>
          <a:noFill/>
        </p:spPr>
        <p:txBody>
          <a:bodyPr wrap="square" rtlCol="0">
            <a:spAutoFit/>
          </a:bodyPr>
          <a:lstStyle/>
          <a:p>
            <a:r>
              <a:rPr lang="en-US" sz="2800" b="1" dirty="0">
                <a:solidFill>
                  <a:srgbClr val="FFC000"/>
                </a:solidFill>
                <a:latin typeface="+mj-lt"/>
              </a:rPr>
              <a:t>HCC TODAY: </a:t>
            </a:r>
            <a:r>
              <a:rPr lang="en-US" sz="2800" b="1" i="1" dirty="0">
                <a:solidFill>
                  <a:srgbClr val="FFC000"/>
                </a:solidFill>
                <a:latin typeface="+mj-lt"/>
              </a:rPr>
              <a:t>Representative Faculty?</a:t>
            </a:r>
          </a:p>
        </p:txBody>
      </p:sp>
      <p:sp>
        <p:nvSpPr>
          <p:cNvPr id="12" name="TextBox 11"/>
          <p:cNvSpPr txBox="1"/>
          <p:nvPr/>
        </p:nvSpPr>
        <p:spPr>
          <a:xfrm>
            <a:off x="7918288" y="6179838"/>
            <a:ext cx="1143000" cy="215444"/>
          </a:xfrm>
          <a:prstGeom prst="rect">
            <a:avLst/>
          </a:prstGeom>
          <a:noFill/>
        </p:spPr>
        <p:txBody>
          <a:bodyPr wrap="square" rtlCol="0">
            <a:spAutoFit/>
          </a:bodyPr>
          <a:lstStyle/>
          <a:p>
            <a:r>
              <a:rPr lang="en-US" sz="800" i="1" dirty="0"/>
              <a:t>http://www.hccs.edu</a:t>
            </a:r>
            <a:endParaRPr lang="en-US" sz="800" dirty="0"/>
          </a:p>
        </p:txBody>
      </p:sp>
    </p:spTree>
    <p:extLst>
      <p:ext uri="{BB962C8B-B14F-4D97-AF65-F5344CB8AC3E}">
        <p14:creationId xmlns:p14="http://schemas.microsoft.com/office/powerpoint/2010/main" val="297827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777876"/>
          </a:xfrm>
          <a:prstGeom prst="rect">
            <a:avLst/>
          </a:prstGeom>
          <a:solidFill>
            <a:schemeClr val="tx2">
              <a:lumMod val="75000"/>
              <a:lumOff val="2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2" name="Title 1"/>
          <p:cNvSpPr>
            <a:spLocks noGrp="1"/>
          </p:cNvSpPr>
          <p:nvPr>
            <p:ph type="title"/>
          </p:nvPr>
        </p:nvSpPr>
        <p:spPr>
          <a:xfrm>
            <a:off x="152400" y="122238"/>
            <a:ext cx="8305800" cy="533400"/>
          </a:xfrm>
        </p:spPr>
        <p:txBody>
          <a:bodyPr/>
          <a:lstStyle/>
          <a:p>
            <a:r>
              <a:rPr lang="EN-US" sz="2800" dirty="0">
                <a:solidFill>
                  <a:srgbClr val="FFC000"/>
                </a:solidFill>
              </a:rPr>
              <a:t>Accolades</a:t>
            </a:r>
          </a:p>
        </p:txBody>
      </p:sp>
      <p:pic>
        <p:nvPicPr>
          <p:cNvPr id="7" name="Content Placeholder 4"/>
          <p:cNvPicPr>
            <a:picLocks noGrp="1" noChangeAspect="1"/>
          </p:cNvPicPr>
          <p:nvPr>
            <p:ph idx="1"/>
          </p:nvPr>
        </p:nvPicPr>
        <p:blipFill>
          <a:blip r:embed="rId3"/>
          <a:stretch>
            <a:fillRect/>
          </a:stretch>
        </p:blipFill>
        <p:spPr>
          <a:xfrm>
            <a:off x="228600" y="1163254"/>
            <a:ext cx="476250" cy="371475"/>
          </a:xfrm>
          <a:prstGeom prst="rect">
            <a:avLst/>
          </a:prstGeom>
        </p:spPr>
      </p:pic>
      <p:pic>
        <p:nvPicPr>
          <p:cNvPr id="8" name="Picture 7"/>
          <p:cNvPicPr>
            <a:picLocks noChangeAspect="1"/>
          </p:cNvPicPr>
          <p:nvPr/>
        </p:nvPicPr>
        <p:blipFill>
          <a:blip r:embed="rId4"/>
          <a:stretch>
            <a:fillRect/>
          </a:stretch>
        </p:blipFill>
        <p:spPr>
          <a:xfrm>
            <a:off x="240479" y="1873337"/>
            <a:ext cx="476250" cy="371475"/>
          </a:xfrm>
          <a:prstGeom prst="rect">
            <a:avLst/>
          </a:prstGeom>
        </p:spPr>
      </p:pic>
      <p:pic>
        <p:nvPicPr>
          <p:cNvPr id="9" name="Picture 8"/>
          <p:cNvPicPr>
            <a:picLocks noChangeAspect="1"/>
          </p:cNvPicPr>
          <p:nvPr/>
        </p:nvPicPr>
        <p:blipFill>
          <a:blip r:embed="rId5"/>
          <a:stretch>
            <a:fillRect/>
          </a:stretch>
        </p:blipFill>
        <p:spPr>
          <a:xfrm>
            <a:off x="252693" y="2463124"/>
            <a:ext cx="476250" cy="371475"/>
          </a:xfrm>
          <a:prstGeom prst="rect">
            <a:avLst/>
          </a:prstGeom>
        </p:spPr>
      </p:pic>
      <p:pic>
        <p:nvPicPr>
          <p:cNvPr id="10" name="Content Placeholder 4"/>
          <p:cNvPicPr>
            <a:picLocks noChangeAspect="1"/>
          </p:cNvPicPr>
          <p:nvPr/>
        </p:nvPicPr>
        <p:blipFill>
          <a:blip r:embed="rId3"/>
          <a:stretch>
            <a:fillRect/>
          </a:stretch>
        </p:blipFill>
        <p:spPr bwMode="auto">
          <a:xfrm>
            <a:off x="252693" y="3173207"/>
            <a:ext cx="476250" cy="3714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1" name="Picture 10"/>
          <p:cNvPicPr>
            <a:picLocks noChangeAspect="1"/>
          </p:cNvPicPr>
          <p:nvPr/>
        </p:nvPicPr>
        <p:blipFill>
          <a:blip r:embed="rId4"/>
          <a:stretch>
            <a:fillRect/>
          </a:stretch>
        </p:blipFill>
        <p:spPr>
          <a:xfrm>
            <a:off x="286983" y="3883290"/>
            <a:ext cx="476250" cy="371475"/>
          </a:xfrm>
          <a:prstGeom prst="rect">
            <a:avLst/>
          </a:prstGeom>
        </p:spPr>
      </p:pic>
      <p:sp>
        <p:nvSpPr>
          <p:cNvPr id="13" name="TextBox 12"/>
          <p:cNvSpPr txBox="1"/>
          <p:nvPr/>
        </p:nvSpPr>
        <p:spPr>
          <a:xfrm>
            <a:off x="869576" y="1093232"/>
            <a:ext cx="7467600" cy="400110"/>
          </a:xfrm>
          <a:prstGeom prst="rect">
            <a:avLst/>
          </a:prstGeom>
          <a:noFill/>
        </p:spPr>
        <p:txBody>
          <a:bodyPr wrap="square" rtlCol="0" anchor="t">
            <a:spAutoFit/>
          </a:bodyPr>
          <a:lstStyle/>
          <a:p>
            <a:r>
              <a:rPr lang="EN-US" sz="2000" dirty="0"/>
              <a:t>#1 in awarding Associate Degrees to all minorities</a:t>
            </a:r>
          </a:p>
        </p:txBody>
      </p:sp>
      <p:sp>
        <p:nvSpPr>
          <p:cNvPr id="14" name="TextBox 13"/>
          <p:cNvSpPr txBox="1"/>
          <p:nvPr/>
        </p:nvSpPr>
        <p:spPr>
          <a:xfrm>
            <a:off x="838200" y="1810019"/>
            <a:ext cx="7772400" cy="400110"/>
          </a:xfrm>
          <a:prstGeom prst="rect">
            <a:avLst/>
          </a:prstGeom>
          <a:noFill/>
        </p:spPr>
        <p:txBody>
          <a:bodyPr wrap="square" rtlCol="0">
            <a:spAutoFit/>
          </a:bodyPr>
          <a:lstStyle/>
          <a:p>
            <a:r>
              <a:rPr lang="en-US" sz="2000" dirty="0"/>
              <a:t>#2 in awarding Associate Degrees to Hispanic students</a:t>
            </a:r>
          </a:p>
        </p:txBody>
      </p:sp>
      <p:sp>
        <p:nvSpPr>
          <p:cNvPr id="15" name="TextBox 14"/>
          <p:cNvSpPr txBox="1"/>
          <p:nvPr/>
        </p:nvSpPr>
        <p:spPr>
          <a:xfrm>
            <a:off x="838200" y="2453296"/>
            <a:ext cx="7848600" cy="400110"/>
          </a:xfrm>
          <a:prstGeom prst="rect">
            <a:avLst/>
          </a:prstGeom>
          <a:noFill/>
        </p:spPr>
        <p:txBody>
          <a:bodyPr wrap="square" rtlCol="0">
            <a:spAutoFit/>
          </a:bodyPr>
          <a:lstStyle/>
          <a:p>
            <a:r>
              <a:rPr lang="en-US" sz="2000" dirty="0"/>
              <a:t>#2 in awarding Associate Degrees to African American students</a:t>
            </a:r>
          </a:p>
        </p:txBody>
      </p:sp>
      <p:sp>
        <p:nvSpPr>
          <p:cNvPr id="16" name="TextBox 15"/>
          <p:cNvSpPr txBox="1"/>
          <p:nvPr/>
        </p:nvSpPr>
        <p:spPr>
          <a:xfrm>
            <a:off x="869576" y="3144572"/>
            <a:ext cx="7848600" cy="400110"/>
          </a:xfrm>
          <a:prstGeom prst="rect">
            <a:avLst/>
          </a:prstGeom>
          <a:noFill/>
        </p:spPr>
        <p:txBody>
          <a:bodyPr wrap="square" rtlCol="0">
            <a:spAutoFit/>
          </a:bodyPr>
          <a:lstStyle/>
          <a:p>
            <a:r>
              <a:rPr lang="en-US" sz="2000" dirty="0"/>
              <a:t>#5 in awarding Associate Degrees to Asian students</a:t>
            </a:r>
          </a:p>
        </p:txBody>
      </p:sp>
      <p:sp>
        <p:nvSpPr>
          <p:cNvPr id="17" name="TextBox 16"/>
          <p:cNvSpPr txBox="1"/>
          <p:nvPr/>
        </p:nvSpPr>
        <p:spPr>
          <a:xfrm>
            <a:off x="869576" y="3835848"/>
            <a:ext cx="7848600" cy="400110"/>
          </a:xfrm>
          <a:prstGeom prst="rect">
            <a:avLst/>
          </a:prstGeom>
          <a:noFill/>
        </p:spPr>
        <p:txBody>
          <a:bodyPr wrap="square" rtlCol="0">
            <a:spAutoFit/>
          </a:bodyPr>
          <a:lstStyle/>
          <a:p>
            <a:r>
              <a:rPr lang="en-US" sz="2000" dirty="0"/>
              <a:t>Recipient of 2015 Higher Education Excellence in Diversity Award</a:t>
            </a:r>
          </a:p>
        </p:txBody>
      </p:sp>
      <p:pic>
        <p:nvPicPr>
          <p:cNvPr id="3" name="Picture 2"/>
          <p:cNvPicPr>
            <a:picLocks noChangeAspect="1"/>
          </p:cNvPicPr>
          <p:nvPr/>
        </p:nvPicPr>
        <p:blipFill>
          <a:blip r:embed="rId6"/>
          <a:stretch>
            <a:fillRect/>
          </a:stretch>
        </p:blipFill>
        <p:spPr>
          <a:xfrm>
            <a:off x="3533775" y="4657692"/>
            <a:ext cx="2381250" cy="1419225"/>
          </a:xfrm>
          <a:prstGeom prst="rect">
            <a:avLst/>
          </a:prstGeom>
        </p:spPr>
      </p:pic>
      <p:pic>
        <p:nvPicPr>
          <p:cNvPr id="6" name="Picture 5"/>
          <p:cNvPicPr>
            <a:picLocks noChangeAspect="1"/>
          </p:cNvPicPr>
          <p:nvPr/>
        </p:nvPicPr>
        <p:blipFill>
          <a:blip r:embed="rId7"/>
          <a:stretch>
            <a:fillRect/>
          </a:stretch>
        </p:blipFill>
        <p:spPr>
          <a:xfrm>
            <a:off x="1066800" y="4510055"/>
            <a:ext cx="1552575" cy="1714500"/>
          </a:xfrm>
          <a:prstGeom prst="rect">
            <a:avLst/>
          </a:prstGeom>
        </p:spPr>
      </p:pic>
      <p:pic>
        <p:nvPicPr>
          <p:cNvPr id="12" name="Picture 11"/>
          <p:cNvPicPr>
            <a:picLocks noChangeAspect="1"/>
          </p:cNvPicPr>
          <p:nvPr/>
        </p:nvPicPr>
        <p:blipFill>
          <a:blip r:embed="rId8"/>
          <a:stretch>
            <a:fillRect/>
          </a:stretch>
        </p:blipFill>
        <p:spPr>
          <a:xfrm>
            <a:off x="6705600" y="4662704"/>
            <a:ext cx="1390650" cy="1409700"/>
          </a:xfrm>
          <a:prstGeom prst="rect">
            <a:avLst/>
          </a:prstGeom>
        </p:spPr>
      </p:pic>
      <p:pic>
        <p:nvPicPr>
          <p:cNvPr id="5" name="Picture 5"/>
          <p:cNvPicPr>
            <a:picLocks noChangeAspect="1"/>
          </p:cNvPicPr>
          <p:nvPr/>
        </p:nvPicPr>
        <p:blipFill>
          <a:blip r:embed="rId7"/>
          <a:stretch>
            <a:fillRect/>
          </a:stretch>
        </p:blipFill>
        <p:spPr>
          <a:xfrm>
            <a:off x="1066800" y="4510055"/>
            <a:ext cx="1552575" cy="1714500"/>
          </a:xfrm>
          <a:prstGeom prst="rect">
            <a:avLst/>
          </a:prstGeom>
        </p:spPr>
      </p:pic>
      <p:pic>
        <p:nvPicPr>
          <p:cNvPr id="18" name="Picture 11"/>
          <p:cNvPicPr>
            <a:picLocks noChangeAspect="1"/>
          </p:cNvPicPr>
          <p:nvPr/>
        </p:nvPicPr>
        <p:blipFill>
          <a:blip r:embed="rId8"/>
          <a:stretch>
            <a:fillRect/>
          </a:stretch>
        </p:blipFill>
        <p:spPr>
          <a:xfrm>
            <a:off x="6705600" y="4662704"/>
            <a:ext cx="1390650" cy="1409700"/>
          </a:xfrm>
          <a:prstGeom prst="rect">
            <a:avLst/>
          </a:prstGeom>
        </p:spPr>
      </p:pic>
      <p:sp>
        <p:nvSpPr>
          <p:cNvPr id="19" name="TextBox 18"/>
          <p:cNvSpPr txBox="1"/>
          <p:nvPr/>
        </p:nvSpPr>
        <p:spPr>
          <a:xfrm>
            <a:off x="7918288" y="6179838"/>
            <a:ext cx="1143000" cy="215444"/>
          </a:xfrm>
          <a:prstGeom prst="rect">
            <a:avLst/>
          </a:prstGeom>
          <a:noFill/>
        </p:spPr>
        <p:txBody>
          <a:bodyPr wrap="square" rtlCol="0">
            <a:spAutoFit/>
          </a:bodyPr>
          <a:lstStyle/>
          <a:p>
            <a:r>
              <a:rPr lang="en-US" sz="800" i="1" dirty="0"/>
              <a:t>http://www.hccs.edu</a:t>
            </a:r>
            <a:endParaRPr lang="en-US" sz="800" dirty="0"/>
          </a:p>
        </p:txBody>
      </p:sp>
    </p:spTree>
    <p:extLst>
      <p:ext uri="{BB962C8B-B14F-4D97-AF65-F5344CB8AC3E}">
        <p14:creationId xmlns:p14="http://schemas.microsoft.com/office/powerpoint/2010/main" val="2087044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9144000" cy="777876"/>
          </a:xfrm>
          <a:prstGeom prst="rect">
            <a:avLst/>
          </a:prstGeom>
          <a:solidFill>
            <a:schemeClr val="tx1">
              <a:lumMod val="75000"/>
              <a:lumOff val="2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TextBox 6"/>
          <p:cNvSpPr txBox="1"/>
          <p:nvPr/>
        </p:nvSpPr>
        <p:spPr>
          <a:xfrm>
            <a:off x="-13252" y="127328"/>
            <a:ext cx="7162800" cy="523220"/>
          </a:xfrm>
          <a:prstGeom prst="rect">
            <a:avLst/>
          </a:prstGeom>
          <a:noFill/>
        </p:spPr>
        <p:txBody>
          <a:bodyPr wrap="square" rtlCol="0">
            <a:spAutoFit/>
          </a:bodyPr>
          <a:lstStyle/>
          <a:p>
            <a:r>
              <a:rPr lang="en-US" sz="2800" b="1" dirty="0">
                <a:solidFill>
                  <a:srgbClr val="FFC000"/>
                </a:solidFill>
                <a:latin typeface="+mj-lt"/>
              </a:rPr>
              <a:t>Opportunities</a:t>
            </a:r>
            <a:r>
              <a:rPr lang="en-US" dirty="0"/>
              <a:t> </a:t>
            </a:r>
            <a:r>
              <a:rPr lang="en-US" sz="2800" b="1" dirty="0">
                <a:solidFill>
                  <a:srgbClr val="FFC000"/>
                </a:solidFill>
                <a:latin typeface="+mj-lt"/>
              </a:rPr>
              <a:t>and Recommendations</a:t>
            </a:r>
          </a:p>
        </p:txBody>
      </p:sp>
      <p:sp>
        <p:nvSpPr>
          <p:cNvPr id="2" name="TextBox 2"/>
          <p:cNvSpPr txBox="1"/>
          <p:nvPr/>
        </p:nvSpPr>
        <p:spPr>
          <a:xfrm>
            <a:off x="228600" y="1143000"/>
            <a:ext cx="8153400" cy="4524315"/>
          </a:xfrm>
          <a:prstGeom prst="rect">
            <a:avLst/>
          </a:prstGeom>
          <a:noFill/>
        </p:spPr>
        <p:txBody>
          <a:bodyPr wrap="square" rtlCol="0" anchor="t">
            <a:spAutoFit/>
          </a:bodyPr>
          <a:lstStyle/>
          <a:p>
            <a:pPr marL="342900" indent="-342900">
              <a:buFont typeface="Wingdings" panose="05000000000000000000" pitchFamily="2" charset="2"/>
              <a:buChar char="v"/>
            </a:pPr>
            <a:r>
              <a:rPr lang="EN-US" sz="1800" dirty="0"/>
              <a:t>Timelines</a:t>
            </a:r>
          </a:p>
          <a:p>
            <a:pPr marL="800100" lvl="1" indent="-342900">
              <a:buFont typeface="Wingdings" panose="05000000000000000000" pitchFamily="2" charset="2"/>
              <a:buChar char="q"/>
            </a:pPr>
            <a:r>
              <a:rPr lang="EN-US" sz="1800" dirty="0"/>
              <a:t>Incorporate end dates for goals</a:t>
            </a:r>
          </a:p>
          <a:p>
            <a:pPr marL="800100" lvl="1" indent="-342900">
              <a:buFont typeface="Wingdings" panose="05000000000000000000" pitchFamily="2" charset="2"/>
              <a:buChar char="q"/>
            </a:pPr>
            <a:r>
              <a:rPr lang="EN-US" sz="1800" dirty="0"/>
              <a:t>Incorporate succession planning</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v"/>
            </a:pPr>
            <a:r>
              <a:rPr lang="EN-US" sz="1800" dirty="0"/>
              <a:t>Transgression or Poor Performance</a:t>
            </a:r>
          </a:p>
          <a:p>
            <a:pPr marL="800100" lvl="1" indent="-342900">
              <a:buFont typeface="Wingdings" panose="05000000000000000000" pitchFamily="2" charset="2"/>
              <a:buChar char="q"/>
            </a:pPr>
            <a:r>
              <a:rPr lang="EN-US" sz="1800" dirty="0"/>
              <a:t>Incorporate some aspect of corrective training methods</a:t>
            </a:r>
          </a:p>
          <a:p>
            <a:pPr marL="800100" lvl="1" indent="-342900">
              <a:buFont typeface="Wingdings" panose="05000000000000000000" pitchFamily="2" charset="2"/>
              <a:buChar char="q"/>
            </a:pPr>
            <a:r>
              <a:rPr lang="EN-US" sz="1800" dirty="0"/>
              <a:t>An integration with the organization's education and training systems</a:t>
            </a:r>
          </a:p>
          <a:p>
            <a:pPr marL="800100" lvl="1" indent="-342900">
              <a:buFont typeface="Wingdings" panose="05000000000000000000" pitchFamily="2" charset="2"/>
              <a:buChar char="q"/>
            </a:pPr>
            <a:r>
              <a:rPr lang="EN-US" sz="1800" dirty="0"/>
              <a:t>Incorporate with other diversity initiatives within the organization</a:t>
            </a:r>
          </a:p>
          <a:p>
            <a:pPr marL="800100" lvl="1" indent="-342900">
              <a:buFont typeface="Wingdings" panose="05000000000000000000" pitchFamily="2" charset="2"/>
              <a:buChar char="q"/>
            </a:pPr>
            <a:r>
              <a:rPr lang="EN-US" sz="1800" dirty="0"/>
              <a:t>Include all employees in the training methods (including top-level managers)</a:t>
            </a:r>
          </a:p>
          <a:p>
            <a:pPr marL="800100" lvl="1" indent="-342900">
              <a:buFont typeface="Wingdings" panose="05000000000000000000" pitchFamily="2" charset="2"/>
              <a:buChar char="q"/>
            </a:pPr>
            <a:endParaRPr lang="en-US" dirty="0"/>
          </a:p>
          <a:p>
            <a:pPr marL="342900" indent="-342900">
              <a:buFont typeface="Wingdings" panose="05000000000000000000" pitchFamily="2" charset="2"/>
              <a:buChar char="v"/>
            </a:pPr>
            <a:r>
              <a:rPr lang="EN-US" sz="1800" dirty="0"/>
              <a:t>Balance of Employee Career and Personal Needs</a:t>
            </a:r>
          </a:p>
          <a:p>
            <a:pPr marL="800100" lvl="1" indent="-342900">
              <a:buFont typeface="Wingdings" panose="05000000000000000000" pitchFamily="2" charset="2"/>
              <a:buChar char="q"/>
            </a:pPr>
            <a:r>
              <a:rPr lang="EN-US" sz="1800" dirty="0"/>
              <a:t>Incorporate considerations for work/life balance</a:t>
            </a:r>
          </a:p>
          <a:p>
            <a:pPr marL="1257300" lvl="2" indent="-342900">
              <a:buFont typeface="Arial" panose="020B0604020202020204" pitchFamily="34" charset="0"/>
              <a:buChar char="•"/>
            </a:pPr>
            <a:r>
              <a:rPr lang="EN-US" sz="1800" dirty="0"/>
              <a:t>Southwest College’s focus on underrepresented populations</a:t>
            </a:r>
          </a:p>
          <a:p>
            <a:endParaRPr lang="en-US" dirty="0"/>
          </a:p>
        </p:txBody>
      </p:sp>
    </p:spTree>
    <p:extLst>
      <p:ext uri="{BB962C8B-B14F-4D97-AF65-F5344CB8AC3E}">
        <p14:creationId xmlns:p14="http://schemas.microsoft.com/office/powerpoint/2010/main" val="2257766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57" y="0"/>
            <a:ext cx="9144000" cy="777876"/>
          </a:xfrm>
          <a:prstGeom prst="rect">
            <a:avLst/>
          </a:prstGeom>
          <a:solidFill>
            <a:schemeClr val="tx1">
              <a:lumMod val="75000"/>
              <a:lumOff val="2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rgbClr val="FFC000"/>
              </a:solidFill>
              <a:effectLst/>
              <a:latin typeface="+mj-lt"/>
              <a:ea typeface="ＭＳ Ｐゴシック" charset="0"/>
              <a:cs typeface="ＭＳ Ｐゴシック" charset="0"/>
            </a:endParaRPr>
          </a:p>
        </p:txBody>
      </p:sp>
      <p:sp>
        <p:nvSpPr>
          <p:cNvPr id="5" name="TextBox 4"/>
          <p:cNvSpPr txBox="1"/>
          <p:nvPr/>
        </p:nvSpPr>
        <p:spPr>
          <a:xfrm>
            <a:off x="228600" y="1676400"/>
            <a:ext cx="8001000" cy="3785652"/>
          </a:xfrm>
          <a:prstGeom prst="rect">
            <a:avLst/>
          </a:prstGeom>
          <a:noFill/>
        </p:spPr>
        <p:txBody>
          <a:bodyPr wrap="square" rtlCol="0">
            <a:spAutoFit/>
          </a:bodyPr>
          <a:lstStyle/>
          <a:p>
            <a:pPr algn="ctr"/>
            <a:r>
              <a:rPr lang="en-US" sz="6000" b="1" dirty="0">
                <a:solidFill>
                  <a:schemeClr val="tx2">
                    <a:lumMod val="75000"/>
                    <a:lumOff val="25000"/>
                  </a:schemeClr>
                </a:solidFill>
                <a:latin typeface="Agency FB" panose="020B0503020202020204" pitchFamily="34" charset="0"/>
              </a:rPr>
              <a:t>Questions?</a:t>
            </a:r>
          </a:p>
          <a:p>
            <a:pPr algn="ctr"/>
            <a:endParaRPr lang="en-US" sz="6000" b="1" dirty="0">
              <a:solidFill>
                <a:schemeClr val="tx2">
                  <a:lumMod val="75000"/>
                  <a:lumOff val="25000"/>
                </a:schemeClr>
              </a:solidFill>
              <a:latin typeface="Agency FB" panose="020B0503020202020204" pitchFamily="34" charset="0"/>
            </a:endParaRPr>
          </a:p>
          <a:p>
            <a:pPr algn="ctr"/>
            <a:r>
              <a:rPr lang="en-US" sz="6000" b="1" dirty="0">
                <a:solidFill>
                  <a:schemeClr val="tx2">
                    <a:lumMod val="75000"/>
                    <a:lumOff val="25000"/>
                  </a:schemeClr>
                </a:solidFill>
                <a:latin typeface="Agency FB" panose="020B0503020202020204" pitchFamily="34" charset="0"/>
              </a:rPr>
              <a:t>Comments?</a:t>
            </a:r>
          </a:p>
          <a:p>
            <a:pPr algn="ctr"/>
            <a:endParaRPr lang="en-US" sz="6000" b="1" dirty="0">
              <a:solidFill>
                <a:srgbClr val="FFC000"/>
              </a:solidFill>
              <a:latin typeface="Agency FB" panose="020B0503020202020204" pitchFamily="34" charset="0"/>
            </a:endParaRPr>
          </a:p>
        </p:txBody>
      </p:sp>
      <p:sp>
        <p:nvSpPr>
          <p:cNvPr id="7" name="TextBox 6"/>
          <p:cNvSpPr txBox="1"/>
          <p:nvPr/>
        </p:nvSpPr>
        <p:spPr>
          <a:xfrm>
            <a:off x="0" y="127328"/>
            <a:ext cx="5105400" cy="523220"/>
          </a:xfrm>
          <a:prstGeom prst="rect">
            <a:avLst/>
          </a:prstGeom>
          <a:noFill/>
        </p:spPr>
        <p:txBody>
          <a:bodyPr wrap="square" rtlCol="0">
            <a:spAutoFit/>
          </a:bodyPr>
          <a:lstStyle/>
          <a:p>
            <a:r>
              <a:rPr lang="en-US" sz="2800" b="1" dirty="0">
                <a:solidFill>
                  <a:srgbClr val="FFC000"/>
                </a:solidFill>
                <a:latin typeface="+mj-lt"/>
              </a:rPr>
              <a:t>The End</a:t>
            </a:r>
          </a:p>
        </p:txBody>
      </p:sp>
    </p:spTree>
    <p:extLst>
      <p:ext uri="{BB962C8B-B14F-4D97-AF65-F5344CB8AC3E}">
        <p14:creationId xmlns:p14="http://schemas.microsoft.com/office/powerpoint/2010/main" val="79638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p:cNvSpPr/>
          <p:nvPr/>
        </p:nvSpPr>
        <p:spPr>
          <a:xfrm>
            <a:off x="1373294" y="1708735"/>
            <a:ext cx="6272084" cy="1181695"/>
          </a:xfrm>
          <a:prstGeom prst="triangle">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p>
        </p:txBody>
      </p:sp>
      <p:sp>
        <p:nvSpPr>
          <p:cNvPr id="3" name="TextBox 2"/>
          <p:cNvSpPr txBox="1"/>
          <p:nvPr/>
        </p:nvSpPr>
        <p:spPr>
          <a:xfrm>
            <a:off x="1258145" y="1708735"/>
            <a:ext cx="6403890" cy="1215717"/>
          </a:xfrm>
          <a:prstGeom prst="rect">
            <a:avLst/>
          </a:prstGeom>
          <a:noFill/>
        </p:spPr>
        <p:txBody>
          <a:bodyPr wrap="square" rtlCol="0">
            <a:spAutoFit/>
          </a:bodyPr>
          <a:lstStyle/>
          <a:p>
            <a:r>
              <a:rPr lang="en-US" sz="1800" dirty="0"/>
              <a:t>                                              </a:t>
            </a:r>
            <a:r>
              <a:rPr lang="en-US" sz="1400" b="1" dirty="0"/>
              <a:t>Vision</a:t>
            </a:r>
          </a:p>
          <a:p>
            <a:r>
              <a:rPr lang="en-US" sz="1100" dirty="0"/>
              <a:t>		               HCC will be a leader in </a:t>
            </a:r>
          </a:p>
          <a:p>
            <a:r>
              <a:rPr lang="en-US" sz="1100" dirty="0"/>
              <a:t>		 providing high quality, innovative education </a:t>
            </a:r>
          </a:p>
          <a:p>
            <a:r>
              <a:rPr lang="en-US" sz="1100" dirty="0"/>
              <a:t>	                leading to student success and completion of workforce </a:t>
            </a:r>
          </a:p>
          <a:p>
            <a:r>
              <a:rPr lang="en-US" sz="1100" dirty="0"/>
              <a:t>	   and academic programs. We will be responsive to community needs </a:t>
            </a:r>
          </a:p>
          <a:p>
            <a:r>
              <a:rPr lang="en-US" sz="1100" dirty="0"/>
              <a:t>                             and drive economic development in the communities we serve.</a:t>
            </a:r>
          </a:p>
        </p:txBody>
      </p:sp>
      <p:sp>
        <p:nvSpPr>
          <p:cNvPr id="6" name="Rectangle 5"/>
          <p:cNvSpPr/>
          <p:nvPr/>
        </p:nvSpPr>
        <p:spPr>
          <a:xfrm>
            <a:off x="1771658" y="2904444"/>
            <a:ext cx="101943" cy="1783485"/>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p>
        </p:txBody>
      </p:sp>
      <p:sp>
        <p:nvSpPr>
          <p:cNvPr id="7" name="Rectangle 6"/>
          <p:cNvSpPr/>
          <p:nvPr/>
        </p:nvSpPr>
        <p:spPr>
          <a:xfrm>
            <a:off x="3148072" y="2897887"/>
            <a:ext cx="101943" cy="1783485"/>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p>
        </p:txBody>
      </p:sp>
      <p:sp>
        <p:nvSpPr>
          <p:cNvPr id="8" name="Rectangle 7"/>
          <p:cNvSpPr/>
          <p:nvPr/>
        </p:nvSpPr>
        <p:spPr>
          <a:xfrm>
            <a:off x="4633383" y="2891793"/>
            <a:ext cx="101943" cy="1783485"/>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p>
        </p:txBody>
      </p:sp>
      <p:sp>
        <p:nvSpPr>
          <p:cNvPr id="9" name="Rectangle 8"/>
          <p:cNvSpPr/>
          <p:nvPr/>
        </p:nvSpPr>
        <p:spPr>
          <a:xfrm>
            <a:off x="5900728" y="2904444"/>
            <a:ext cx="101943" cy="1783485"/>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p>
        </p:txBody>
      </p:sp>
      <p:sp>
        <p:nvSpPr>
          <p:cNvPr id="10" name="Rectangle 9"/>
          <p:cNvSpPr/>
          <p:nvPr/>
        </p:nvSpPr>
        <p:spPr>
          <a:xfrm>
            <a:off x="7255145" y="2896063"/>
            <a:ext cx="101943" cy="1783485"/>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p>
        </p:txBody>
      </p:sp>
      <p:sp>
        <p:nvSpPr>
          <p:cNvPr id="11" name="Rectangle 10"/>
          <p:cNvSpPr/>
          <p:nvPr/>
        </p:nvSpPr>
        <p:spPr>
          <a:xfrm>
            <a:off x="1309815" y="4631991"/>
            <a:ext cx="6524369" cy="528251"/>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sp>
        <p:nvSpPr>
          <p:cNvPr id="12" name="Rectangle 11"/>
          <p:cNvSpPr/>
          <p:nvPr/>
        </p:nvSpPr>
        <p:spPr>
          <a:xfrm>
            <a:off x="899618" y="5178697"/>
            <a:ext cx="7219435" cy="528251"/>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p>
        </p:txBody>
      </p:sp>
      <p:sp>
        <p:nvSpPr>
          <p:cNvPr id="13" name="Rectangle 12"/>
          <p:cNvSpPr/>
          <p:nvPr/>
        </p:nvSpPr>
        <p:spPr>
          <a:xfrm>
            <a:off x="530641" y="5668253"/>
            <a:ext cx="7858898" cy="528251"/>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p>
        </p:txBody>
      </p:sp>
      <p:sp>
        <p:nvSpPr>
          <p:cNvPr id="14" name="TextBox 13"/>
          <p:cNvSpPr txBox="1"/>
          <p:nvPr/>
        </p:nvSpPr>
        <p:spPr>
          <a:xfrm>
            <a:off x="1929298" y="3291148"/>
            <a:ext cx="1163077" cy="800219"/>
          </a:xfrm>
          <a:prstGeom prst="rect">
            <a:avLst/>
          </a:prstGeom>
          <a:noFill/>
        </p:spPr>
        <p:txBody>
          <a:bodyPr wrap="square" rtlCol="0">
            <a:spAutoFit/>
          </a:bodyPr>
          <a:lstStyle/>
          <a:p>
            <a:pPr algn="ctr"/>
            <a:r>
              <a:rPr lang="en-US" sz="1800" b="1" dirty="0"/>
              <a:t>       </a:t>
            </a:r>
            <a:r>
              <a:rPr lang="en-US" sz="1400" b="1" dirty="0"/>
              <a:t>Student Success</a:t>
            </a:r>
          </a:p>
        </p:txBody>
      </p:sp>
      <p:sp>
        <p:nvSpPr>
          <p:cNvPr id="15" name="TextBox 14"/>
          <p:cNvSpPr txBox="1"/>
          <p:nvPr/>
        </p:nvSpPr>
        <p:spPr>
          <a:xfrm>
            <a:off x="3207353" y="3538275"/>
            <a:ext cx="1426030" cy="523220"/>
          </a:xfrm>
          <a:prstGeom prst="rect">
            <a:avLst/>
          </a:prstGeom>
          <a:noFill/>
        </p:spPr>
        <p:txBody>
          <a:bodyPr wrap="square" rtlCol="0">
            <a:spAutoFit/>
          </a:bodyPr>
          <a:lstStyle/>
          <a:p>
            <a:pPr algn="ctr"/>
            <a:r>
              <a:rPr lang="en-US" sz="1400" b="1" dirty="0"/>
              <a:t>Organizational Stewardship</a:t>
            </a:r>
          </a:p>
        </p:txBody>
      </p:sp>
      <p:sp>
        <p:nvSpPr>
          <p:cNvPr id="16" name="TextBox 15"/>
          <p:cNvSpPr txBox="1"/>
          <p:nvPr/>
        </p:nvSpPr>
        <p:spPr>
          <a:xfrm>
            <a:off x="4664464" y="3538275"/>
            <a:ext cx="1269657" cy="523220"/>
          </a:xfrm>
          <a:prstGeom prst="rect">
            <a:avLst/>
          </a:prstGeom>
          <a:noFill/>
        </p:spPr>
        <p:txBody>
          <a:bodyPr wrap="square" rtlCol="0">
            <a:spAutoFit/>
          </a:bodyPr>
          <a:lstStyle/>
          <a:p>
            <a:pPr algn="ctr"/>
            <a:r>
              <a:rPr lang="en-US" sz="1400" b="1" dirty="0"/>
              <a:t>Performance Excellence</a:t>
            </a:r>
          </a:p>
        </p:txBody>
      </p:sp>
      <p:sp>
        <p:nvSpPr>
          <p:cNvPr id="17" name="TextBox 16"/>
          <p:cNvSpPr txBox="1"/>
          <p:nvPr/>
        </p:nvSpPr>
        <p:spPr>
          <a:xfrm>
            <a:off x="6002671" y="3636102"/>
            <a:ext cx="1269657" cy="307777"/>
          </a:xfrm>
          <a:prstGeom prst="rect">
            <a:avLst/>
          </a:prstGeom>
          <a:noFill/>
        </p:spPr>
        <p:txBody>
          <a:bodyPr wrap="square" rtlCol="0">
            <a:spAutoFit/>
          </a:bodyPr>
          <a:lstStyle/>
          <a:p>
            <a:pPr algn="ctr"/>
            <a:r>
              <a:rPr lang="en-US" sz="1400" b="1" dirty="0"/>
              <a:t>Innovation</a:t>
            </a:r>
          </a:p>
        </p:txBody>
      </p:sp>
      <p:sp>
        <p:nvSpPr>
          <p:cNvPr id="22" name="TextBox 21"/>
          <p:cNvSpPr txBox="1"/>
          <p:nvPr/>
        </p:nvSpPr>
        <p:spPr>
          <a:xfrm>
            <a:off x="1292034" y="4675278"/>
            <a:ext cx="1253688" cy="461665"/>
          </a:xfrm>
          <a:prstGeom prst="rect">
            <a:avLst/>
          </a:prstGeom>
          <a:noFill/>
        </p:spPr>
        <p:txBody>
          <a:bodyPr wrap="square" rtlCol="0">
            <a:spAutoFit/>
          </a:bodyPr>
          <a:lstStyle/>
          <a:p>
            <a:r>
              <a:rPr lang="en-US" sz="1200" b="1" dirty="0"/>
              <a:t>Behavioral </a:t>
            </a:r>
          </a:p>
          <a:p>
            <a:r>
              <a:rPr lang="en-US" sz="1200" b="1" dirty="0"/>
              <a:t>Competencies</a:t>
            </a:r>
          </a:p>
        </p:txBody>
      </p:sp>
      <p:sp>
        <p:nvSpPr>
          <p:cNvPr id="24" name="TextBox 23"/>
          <p:cNvSpPr txBox="1"/>
          <p:nvPr/>
        </p:nvSpPr>
        <p:spPr>
          <a:xfrm>
            <a:off x="899618" y="5197448"/>
            <a:ext cx="667035" cy="470806"/>
          </a:xfrm>
          <a:prstGeom prst="rect">
            <a:avLst/>
          </a:prstGeom>
          <a:noFill/>
        </p:spPr>
        <p:txBody>
          <a:bodyPr wrap="square" rtlCol="0">
            <a:spAutoFit/>
          </a:bodyPr>
          <a:lstStyle/>
          <a:p>
            <a:r>
              <a:rPr lang="en-US" sz="1200" b="1" dirty="0"/>
              <a:t>Core </a:t>
            </a:r>
          </a:p>
          <a:p>
            <a:r>
              <a:rPr lang="en-US" sz="1200" b="1" dirty="0"/>
              <a:t>Values</a:t>
            </a:r>
          </a:p>
        </p:txBody>
      </p:sp>
      <p:sp>
        <p:nvSpPr>
          <p:cNvPr id="26" name="TextBox 25"/>
          <p:cNvSpPr txBox="1"/>
          <p:nvPr/>
        </p:nvSpPr>
        <p:spPr>
          <a:xfrm>
            <a:off x="1220493" y="5668252"/>
            <a:ext cx="7220207" cy="553998"/>
          </a:xfrm>
          <a:prstGeom prst="rect">
            <a:avLst/>
          </a:prstGeom>
          <a:noFill/>
        </p:spPr>
        <p:txBody>
          <a:bodyPr wrap="square" rtlCol="0">
            <a:spAutoFit/>
          </a:bodyPr>
          <a:lstStyle/>
          <a:p>
            <a:r>
              <a:rPr lang="en-US" sz="1000" dirty="0"/>
              <a:t>HCC is an open-admission, public institution of higher education offering a high-quality, affordable education for academic advancement, workforce training, and lifelong learning to prepare individuals in our diverse communities for work in a global and technological society</a:t>
            </a:r>
          </a:p>
        </p:txBody>
      </p:sp>
      <p:sp>
        <p:nvSpPr>
          <p:cNvPr id="27" name="TextBox 26"/>
          <p:cNvSpPr txBox="1"/>
          <p:nvPr/>
        </p:nvSpPr>
        <p:spPr>
          <a:xfrm>
            <a:off x="504512" y="5793879"/>
            <a:ext cx="820179" cy="276999"/>
          </a:xfrm>
          <a:prstGeom prst="rect">
            <a:avLst/>
          </a:prstGeom>
          <a:noFill/>
        </p:spPr>
        <p:txBody>
          <a:bodyPr wrap="square" rtlCol="0">
            <a:spAutoFit/>
          </a:bodyPr>
          <a:lstStyle/>
          <a:p>
            <a:r>
              <a:rPr lang="en-US" sz="1200" b="1" dirty="0"/>
              <a:t>Mission</a:t>
            </a:r>
          </a:p>
        </p:txBody>
      </p:sp>
      <p:sp>
        <p:nvSpPr>
          <p:cNvPr id="21" name="TextBox 20"/>
          <p:cNvSpPr txBox="1"/>
          <p:nvPr/>
        </p:nvSpPr>
        <p:spPr>
          <a:xfrm>
            <a:off x="1477736" y="5213229"/>
            <a:ext cx="6858000" cy="692497"/>
          </a:xfrm>
          <a:prstGeom prst="rect">
            <a:avLst/>
          </a:prstGeom>
          <a:noFill/>
        </p:spPr>
        <p:txBody>
          <a:bodyPr wrap="square" rtlCol="0">
            <a:spAutoFit/>
          </a:bodyPr>
          <a:lstStyle/>
          <a:p>
            <a:r>
              <a:rPr lang="en-US" sz="1100" dirty="0"/>
              <a:t>Aca</a:t>
            </a:r>
            <a:r>
              <a:rPr lang="en-US" sz="1000" dirty="0"/>
              <a:t>demic Standards       Collaboration	Educational workforce       Culture of trust       Passion</a:t>
            </a:r>
          </a:p>
          <a:p>
            <a:r>
              <a:rPr lang="en-US" sz="1000" dirty="0"/>
              <a:t>Consistency	               Student Success	Accountability	                 Innovation             Student Commitment</a:t>
            </a:r>
          </a:p>
          <a:p>
            <a:r>
              <a:rPr lang="en-US" sz="1800" dirty="0"/>
              <a:t>	</a:t>
            </a:r>
            <a:endParaRPr lang="en-US" sz="1100" dirty="0"/>
          </a:p>
        </p:txBody>
      </p:sp>
      <p:sp>
        <p:nvSpPr>
          <p:cNvPr id="28" name="Rectangle 27"/>
          <p:cNvSpPr/>
          <p:nvPr/>
        </p:nvSpPr>
        <p:spPr bwMode="auto">
          <a:xfrm>
            <a:off x="0" y="0"/>
            <a:ext cx="9144000" cy="762000"/>
          </a:xfrm>
          <a:prstGeom prst="rect">
            <a:avLst/>
          </a:prstGeom>
          <a:solidFill>
            <a:schemeClr val="tx2">
              <a:lumMod val="75000"/>
              <a:lumOff val="2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effectLst/>
              <a:latin typeface="Arial" charset="0"/>
              <a:ea typeface="ＭＳ Ｐゴシック" charset="0"/>
              <a:cs typeface="ＭＳ Ｐゴシック" charset="0"/>
            </a:endParaRPr>
          </a:p>
        </p:txBody>
      </p:sp>
      <p:sp>
        <p:nvSpPr>
          <p:cNvPr id="4" name="Title 3"/>
          <p:cNvSpPr>
            <a:spLocks noGrp="1"/>
          </p:cNvSpPr>
          <p:nvPr>
            <p:ph type="title"/>
          </p:nvPr>
        </p:nvSpPr>
        <p:spPr>
          <a:xfrm>
            <a:off x="29936" y="119823"/>
            <a:ext cx="8305800" cy="533400"/>
          </a:xfrm>
        </p:spPr>
        <p:txBody>
          <a:bodyPr/>
          <a:lstStyle/>
          <a:p>
            <a:r>
              <a:rPr lang="en-US" sz="2800" dirty="0">
                <a:solidFill>
                  <a:srgbClr val="FFC000"/>
                </a:solidFill>
              </a:rPr>
              <a:t>Houston Community College System</a:t>
            </a:r>
          </a:p>
        </p:txBody>
      </p:sp>
      <p:sp>
        <p:nvSpPr>
          <p:cNvPr id="20" name="TextBox 19"/>
          <p:cNvSpPr txBox="1"/>
          <p:nvPr/>
        </p:nvSpPr>
        <p:spPr>
          <a:xfrm>
            <a:off x="378553" y="890759"/>
            <a:ext cx="2960478" cy="461665"/>
          </a:xfrm>
          <a:prstGeom prst="rect">
            <a:avLst/>
          </a:prstGeom>
          <a:noFill/>
        </p:spPr>
        <p:txBody>
          <a:bodyPr wrap="square" rtlCol="0">
            <a:spAutoFit/>
          </a:bodyPr>
          <a:lstStyle/>
          <a:p>
            <a:pPr marL="171450" indent="-171450">
              <a:buFont typeface="Arial" panose="020B0604020202020204" pitchFamily="34" charset="0"/>
              <a:buChar char="•"/>
            </a:pPr>
            <a:r>
              <a:rPr lang="en-US" sz="1200" i="1" dirty="0">
                <a:solidFill>
                  <a:schemeClr val="bg2">
                    <a:lumMod val="50000"/>
                  </a:schemeClr>
                </a:solidFill>
              </a:rPr>
              <a:t>Central College</a:t>
            </a:r>
          </a:p>
          <a:p>
            <a:pPr marL="171450" indent="-171450">
              <a:buFont typeface="Arial" panose="020B0604020202020204" pitchFamily="34" charset="0"/>
              <a:buChar char="•"/>
            </a:pPr>
            <a:r>
              <a:rPr lang="en-US" sz="1200" i="1" dirty="0" err="1">
                <a:solidFill>
                  <a:schemeClr val="bg2">
                    <a:lumMod val="50000"/>
                  </a:schemeClr>
                </a:solidFill>
              </a:rPr>
              <a:t>Colemen</a:t>
            </a:r>
            <a:r>
              <a:rPr lang="en-US" sz="1200" i="1" dirty="0">
                <a:solidFill>
                  <a:schemeClr val="bg2">
                    <a:lumMod val="50000"/>
                  </a:schemeClr>
                </a:solidFill>
              </a:rPr>
              <a:t> College for Health Sciences</a:t>
            </a:r>
          </a:p>
        </p:txBody>
      </p:sp>
      <p:sp>
        <p:nvSpPr>
          <p:cNvPr id="29" name="TextBox 28"/>
          <p:cNvSpPr txBox="1"/>
          <p:nvPr/>
        </p:nvSpPr>
        <p:spPr>
          <a:xfrm>
            <a:off x="3884254" y="868460"/>
            <a:ext cx="1600200" cy="646331"/>
          </a:xfrm>
          <a:prstGeom prst="rect">
            <a:avLst/>
          </a:prstGeom>
          <a:noFill/>
        </p:spPr>
        <p:txBody>
          <a:bodyPr wrap="square" rtlCol="0">
            <a:spAutoFit/>
          </a:bodyPr>
          <a:lstStyle/>
          <a:p>
            <a:pPr marL="171450" indent="-171450">
              <a:buFont typeface="Arial" panose="020B0604020202020204" pitchFamily="34" charset="0"/>
              <a:buChar char="•"/>
            </a:pPr>
            <a:r>
              <a:rPr lang="en-US" sz="1200" i="1" dirty="0">
                <a:solidFill>
                  <a:schemeClr val="bg2">
                    <a:lumMod val="50000"/>
                  </a:schemeClr>
                </a:solidFill>
              </a:rPr>
              <a:t>Northeast College</a:t>
            </a:r>
          </a:p>
          <a:p>
            <a:pPr marL="171450" indent="-171450">
              <a:buFont typeface="Arial" panose="020B0604020202020204" pitchFamily="34" charset="0"/>
              <a:buChar char="•"/>
            </a:pPr>
            <a:r>
              <a:rPr lang="en-US" sz="1200" i="1" dirty="0">
                <a:solidFill>
                  <a:schemeClr val="bg2">
                    <a:lumMod val="50000"/>
                  </a:schemeClr>
                </a:solidFill>
              </a:rPr>
              <a:t>Northwest College</a:t>
            </a:r>
          </a:p>
          <a:p>
            <a:pPr marL="171450" indent="-171450">
              <a:buFont typeface="Arial" panose="020B0604020202020204" pitchFamily="34" charset="0"/>
              <a:buChar char="•"/>
            </a:pPr>
            <a:endParaRPr lang="en-US" sz="1200" i="1" dirty="0"/>
          </a:p>
        </p:txBody>
      </p:sp>
      <p:sp>
        <p:nvSpPr>
          <p:cNvPr id="30" name="TextBox 29"/>
          <p:cNvSpPr txBox="1"/>
          <p:nvPr/>
        </p:nvSpPr>
        <p:spPr>
          <a:xfrm>
            <a:off x="6574900" y="900355"/>
            <a:ext cx="1760836" cy="461665"/>
          </a:xfrm>
          <a:prstGeom prst="rect">
            <a:avLst/>
          </a:prstGeom>
          <a:noFill/>
        </p:spPr>
        <p:txBody>
          <a:bodyPr wrap="square" rtlCol="0">
            <a:spAutoFit/>
          </a:bodyPr>
          <a:lstStyle/>
          <a:p>
            <a:pPr marL="171450" indent="-171450">
              <a:buFont typeface="Arial" panose="020B0604020202020204" pitchFamily="34" charset="0"/>
              <a:buChar char="•"/>
            </a:pPr>
            <a:r>
              <a:rPr lang="en-US" sz="1200" i="1" dirty="0">
                <a:solidFill>
                  <a:schemeClr val="bg2">
                    <a:lumMod val="50000"/>
                  </a:schemeClr>
                </a:solidFill>
              </a:rPr>
              <a:t>Southeast College</a:t>
            </a:r>
          </a:p>
          <a:p>
            <a:pPr marL="171450" indent="-171450">
              <a:buFont typeface="Arial" panose="020B0604020202020204" pitchFamily="34" charset="0"/>
              <a:buChar char="•"/>
            </a:pPr>
            <a:r>
              <a:rPr lang="en-US" sz="1200" i="1" dirty="0">
                <a:solidFill>
                  <a:schemeClr val="bg2">
                    <a:lumMod val="50000"/>
                  </a:schemeClr>
                </a:solidFill>
              </a:rPr>
              <a:t>Southwest College</a:t>
            </a:r>
          </a:p>
        </p:txBody>
      </p:sp>
      <p:sp>
        <p:nvSpPr>
          <p:cNvPr id="5" name="TextBox 4"/>
          <p:cNvSpPr txBox="1"/>
          <p:nvPr/>
        </p:nvSpPr>
        <p:spPr>
          <a:xfrm>
            <a:off x="2529338" y="4687929"/>
            <a:ext cx="5457891" cy="769441"/>
          </a:xfrm>
          <a:prstGeom prst="rect">
            <a:avLst/>
          </a:prstGeom>
          <a:noFill/>
        </p:spPr>
        <p:txBody>
          <a:bodyPr wrap="square" rtlCol="0">
            <a:spAutoFit/>
          </a:bodyPr>
          <a:lstStyle/>
          <a:p>
            <a:r>
              <a:rPr lang="en-US" sz="1000" dirty="0"/>
              <a:t>Acting with Integrity      Driving continuous Improvement      Serving our stakeholders Managing Change        Communicate effectively                  Attracting &amp; Developing Talent</a:t>
            </a:r>
          </a:p>
          <a:p>
            <a:endParaRPr lang="en-US" dirty="0"/>
          </a:p>
        </p:txBody>
      </p:sp>
      <p:sp>
        <p:nvSpPr>
          <p:cNvPr id="18" name="TextBox 17"/>
          <p:cNvSpPr txBox="1"/>
          <p:nvPr/>
        </p:nvSpPr>
        <p:spPr>
          <a:xfrm>
            <a:off x="7918288" y="6179838"/>
            <a:ext cx="1143000" cy="215444"/>
          </a:xfrm>
          <a:prstGeom prst="rect">
            <a:avLst/>
          </a:prstGeom>
          <a:noFill/>
        </p:spPr>
        <p:txBody>
          <a:bodyPr wrap="square" rtlCol="0">
            <a:spAutoFit/>
          </a:bodyPr>
          <a:lstStyle/>
          <a:p>
            <a:r>
              <a:rPr lang="en-US" sz="800" i="1" dirty="0"/>
              <a:t>http://www.hccs.edu</a:t>
            </a:r>
            <a:endParaRPr lang="en-US" sz="800" dirty="0"/>
          </a:p>
        </p:txBody>
      </p:sp>
    </p:spTree>
    <p:extLst>
      <p:ext uri="{BB962C8B-B14F-4D97-AF65-F5344CB8AC3E}">
        <p14:creationId xmlns:p14="http://schemas.microsoft.com/office/powerpoint/2010/main" val="224286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2004585498"/>
              </p:ext>
            </p:extLst>
          </p:nvPr>
        </p:nvGraphicFramePr>
        <p:xfrm>
          <a:off x="457200" y="988366"/>
          <a:ext cx="8229600" cy="5140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p:nvSpPr>
        <p:spPr>
          <a:xfrm flipH="1">
            <a:off x="4317019" y="1524000"/>
            <a:ext cx="1371600" cy="954107"/>
          </a:xfrm>
          <a:prstGeom prst="rect">
            <a:avLst/>
          </a:prstGeom>
          <a:noFill/>
        </p:spPr>
        <p:txBody>
          <a:bodyPr wrap="square" rtlCol="0">
            <a:spAutoFit/>
          </a:bodyPr>
          <a:lstStyle/>
          <a:p>
            <a:pPr algn="ctr"/>
            <a:r>
              <a:rPr lang="en-US" sz="1400" dirty="0">
                <a:solidFill>
                  <a:schemeClr val="bg2">
                    <a:lumMod val="50000"/>
                  </a:schemeClr>
                </a:solidFill>
              </a:rPr>
              <a:t>2010</a:t>
            </a:r>
          </a:p>
          <a:p>
            <a:pPr algn="ctr"/>
            <a:r>
              <a:rPr lang="en-US" sz="1400" dirty="0">
                <a:solidFill>
                  <a:schemeClr val="bg2">
                    <a:lumMod val="50000"/>
                  </a:schemeClr>
                </a:solidFill>
              </a:rPr>
              <a:t>Definitions &amp; Assessment plan</a:t>
            </a:r>
          </a:p>
        </p:txBody>
      </p:sp>
      <p:sp>
        <p:nvSpPr>
          <p:cNvPr id="14" name="TextBox 13"/>
          <p:cNvSpPr txBox="1"/>
          <p:nvPr/>
        </p:nvSpPr>
        <p:spPr>
          <a:xfrm>
            <a:off x="3425128" y="2870456"/>
            <a:ext cx="1442933" cy="1169551"/>
          </a:xfrm>
          <a:prstGeom prst="rect">
            <a:avLst/>
          </a:prstGeom>
          <a:noFill/>
        </p:spPr>
        <p:txBody>
          <a:bodyPr wrap="square" rtlCol="0">
            <a:spAutoFit/>
          </a:bodyPr>
          <a:lstStyle/>
          <a:p>
            <a:pPr algn="ctr"/>
            <a:r>
              <a:rPr lang="en-US" sz="1400" dirty="0">
                <a:solidFill>
                  <a:schemeClr val="bg2">
                    <a:lumMod val="50000"/>
                  </a:schemeClr>
                </a:solidFill>
              </a:rPr>
              <a:t>2011</a:t>
            </a:r>
          </a:p>
          <a:p>
            <a:pPr algn="ctr"/>
            <a:r>
              <a:rPr lang="en-US" sz="1400">
                <a:solidFill>
                  <a:schemeClr val="bg2">
                    <a:lumMod val="50000"/>
                  </a:schemeClr>
                </a:solidFill>
              </a:rPr>
              <a:t>Diversity Resource</a:t>
            </a:r>
            <a:endParaRPr lang="en-US" sz="1400" dirty="0">
              <a:solidFill>
                <a:schemeClr val="bg2">
                  <a:lumMod val="50000"/>
                </a:schemeClr>
              </a:solidFill>
            </a:endParaRPr>
          </a:p>
          <a:p>
            <a:pPr algn="ctr"/>
            <a:r>
              <a:rPr lang="en-US" sz="1400" dirty="0">
                <a:solidFill>
                  <a:schemeClr val="bg2">
                    <a:lumMod val="50000"/>
                  </a:schemeClr>
                </a:solidFill>
              </a:rPr>
              <a:t>Groups &amp;</a:t>
            </a:r>
          </a:p>
          <a:p>
            <a:pPr algn="ctr"/>
            <a:r>
              <a:rPr lang="en-US" sz="1400" dirty="0">
                <a:solidFill>
                  <a:schemeClr val="bg2">
                    <a:lumMod val="50000"/>
                  </a:schemeClr>
                </a:solidFill>
              </a:rPr>
              <a:t>“Safe Zones”</a:t>
            </a:r>
          </a:p>
        </p:txBody>
      </p:sp>
      <p:sp>
        <p:nvSpPr>
          <p:cNvPr id="15" name="TextBox 14"/>
          <p:cNvSpPr txBox="1"/>
          <p:nvPr/>
        </p:nvSpPr>
        <p:spPr>
          <a:xfrm>
            <a:off x="4902981" y="2870456"/>
            <a:ext cx="1871524" cy="1908215"/>
          </a:xfrm>
          <a:prstGeom prst="rect">
            <a:avLst/>
          </a:prstGeom>
          <a:noFill/>
        </p:spPr>
        <p:txBody>
          <a:bodyPr wrap="square" rtlCol="0">
            <a:spAutoFit/>
          </a:bodyPr>
          <a:lstStyle/>
          <a:p>
            <a:pPr algn="ctr"/>
            <a:r>
              <a:rPr lang="en-US" sz="1400" dirty="0">
                <a:solidFill>
                  <a:schemeClr val="bg2">
                    <a:lumMod val="50000"/>
                  </a:schemeClr>
                </a:solidFill>
              </a:rPr>
              <a:t>2012</a:t>
            </a:r>
          </a:p>
          <a:p>
            <a:pPr algn="ctr"/>
            <a:r>
              <a:rPr lang="en-US" sz="1400" b="1" dirty="0">
                <a:solidFill>
                  <a:schemeClr val="bg2">
                    <a:lumMod val="50000"/>
                  </a:schemeClr>
                </a:solidFill>
              </a:rPr>
              <a:t>5 Goals</a:t>
            </a:r>
          </a:p>
          <a:p>
            <a:pPr algn="ctr"/>
            <a:r>
              <a:rPr lang="en-US" sz="1400" dirty="0">
                <a:solidFill>
                  <a:schemeClr val="bg2">
                    <a:lumMod val="50000"/>
                  </a:schemeClr>
                </a:solidFill>
              </a:rPr>
              <a:t>“Diversity </a:t>
            </a:r>
          </a:p>
          <a:p>
            <a:pPr algn="ctr"/>
            <a:r>
              <a:rPr lang="en-US" sz="1400" dirty="0">
                <a:solidFill>
                  <a:schemeClr val="bg2">
                    <a:lumMod val="50000"/>
                  </a:schemeClr>
                </a:solidFill>
              </a:rPr>
              <a:t>Champions </a:t>
            </a:r>
          </a:p>
          <a:p>
            <a:pPr algn="ctr"/>
            <a:r>
              <a:rPr lang="en-US" sz="1400" dirty="0">
                <a:solidFill>
                  <a:schemeClr val="bg2">
                    <a:lumMod val="50000"/>
                  </a:schemeClr>
                </a:solidFill>
              </a:rPr>
              <a:t>Initiative” D&amp;I Assessment</a:t>
            </a:r>
          </a:p>
          <a:p>
            <a:pPr algn="ctr"/>
            <a:endParaRPr lang="en-US" sz="1000" dirty="0">
              <a:solidFill>
                <a:schemeClr val="bg2">
                  <a:lumMod val="50000"/>
                </a:schemeClr>
              </a:solidFill>
            </a:endParaRPr>
          </a:p>
          <a:p>
            <a:endParaRPr lang="en-US" dirty="0"/>
          </a:p>
        </p:txBody>
      </p:sp>
      <p:sp>
        <p:nvSpPr>
          <p:cNvPr id="19" name="TextBox 18"/>
          <p:cNvSpPr txBox="1"/>
          <p:nvPr/>
        </p:nvSpPr>
        <p:spPr>
          <a:xfrm>
            <a:off x="366946" y="3266142"/>
            <a:ext cx="2786167" cy="523220"/>
          </a:xfrm>
          <a:prstGeom prst="rect">
            <a:avLst/>
          </a:prstGeom>
          <a:noFill/>
        </p:spPr>
        <p:txBody>
          <a:bodyPr wrap="square" rtlCol="0">
            <a:spAutoFit/>
          </a:bodyPr>
          <a:lstStyle/>
          <a:p>
            <a:pPr algn="ctr"/>
            <a:r>
              <a:rPr lang="en-US" sz="2800" b="1" dirty="0">
                <a:solidFill>
                  <a:schemeClr val="tx2">
                    <a:lumMod val="75000"/>
                    <a:lumOff val="25000"/>
                  </a:schemeClr>
                </a:solidFill>
              </a:rPr>
              <a:t>Goal Setting</a:t>
            </a:r>
          </a:p>
        </p:txBody>
      </p:sp>
      <p:sp>
        <p:nvSpPr>
          <p:cNvPr id="20" name="TextBox 19"/>
          <p:cNvSpPr txBox="1"/>
          <p:nvPr/>
        </p:nvSpPr>
        <p:spPr>
          <a:xfrm>
            <a:off x="5882286" y="4870089"/>
            <a:ext cx="3124200" cy="523220"/>
          </a:xfrm>
          <a:prstGeom prst="rect">
            <a:avLst/>
          </a:prstGeom>
          <a:noFill/>
        </p:spPr>
        <p:txBody>
          <a:bodyPr wrap="square" rtlCol="0">
            <a:spAutoFit/>
          </a:bodyPr>
          <a:lstStyle/>
          <a:p>
            <a:r>
              <a:rPr lang="en-US" sz="2800" b="1" dirty="0">
                <a:solidFill>
                  <a:schemeClr val="tx2">
                    <a:lumMod val="75000"/>
                    <a:lumOff val="25000"/>
                  </a:schemeClr>
                </a:solidFill>
              </a:rPr>
              <a:t>Implementation</a:t>
            </a:r>
          </a:p>
        </p:txBody>
      </p:sp>
      <p:sp>
        <p:nvSpPr>
          <p:cNvPr id="3" name="TextBox 2"/>
          <p:cNvSpPr txBox="1"/>
          <p:nvPr/>
        </p:nvSpPr>
        <p:spPr>
          <a:xfrm>
            <a:off x="4190133" y="4374365"/>
            <a:ext cx="1605067" cy="1754326"/>
          </a:xfrm>
          <a:prstGeom prst="rect">
            <a:avLst/>
          </a:prstGeom>
          <a:noFill/>
        </p:spPr>
        <p:txBody>
          <a:bodyPr wrap="square" rtlCol="0">
            <a:spAutoFit/>
          </a:bodyPr>
          <a:lstStyle/>
          <a:p>
            <a:pPr lvl="0" algn="ctr"/>
            <a:r>
              <a:rPr lang="en-US" sz="1400" dirty="0">
                <a:solidFill>
                  <a:schemeClr val="bg2">
                    <a:lumMod val="50000"/>
                  </a:schemeClr>
                </a:solidFill>
              </a:rPr>
              <a:t>2014</a:t>
            </a:r>
          </a:p>
          <a:p>
            <a:pPr lvl="0" algn="ctr"/>
            <a:r>
              <a:rPr lang="en-US" sz="1400" dirty="0">
                <a:solidFill>
                  <a:schemeClr val="bg2">
                    <a:lumMod val="50000"/>
                  </a:schemeClr>
                </a:solidFill>
              </a:rPr>
              <a:t>Recruit/Retention Plan</a:t>
            </a:r>
          </a:p>
          <a:p>
            <a:pPr lvl="0" algn="ctr"/>
            <a:r>
              <a:rPr lang="en-US" sz="1400" dirty="0">
                <a:solidFill>
                  <a:schemeClr val="bg2">
                    <a:lumMod val="50000"/>
                  </a:schemeClr>
                </a:solidFill>
              </a:rPr>
              <a:t>Students on D&amp;I Council</a:t>
            </a:r>
          </a:p>
          <a:p>
            <a:pPr lvl="0" algn="ctr"/>
            <a:r>
              <a:rPr lang="en-US" sz="1400" dirty="0">
                <a:solidFill>
                  <a:schemeClr val="bg2">
                    <a:lumMod val="50000"/>
                  </a:schemeClr>
                </a:solidFill>
              </a:rPr>
              <a:t>2</a:t>
            </a:r>
            <a:r>
              <a:rPr lang="en-US" sz="1400" baseline="30000" dirty="0">
                <a:solidFill>
                  <a:schemeClr val="bg2">
                    <a:lumMod val="50000"/>
                  </a:schemeClr>
                </a:solidFill>
              </a:rPr>
              <a:t>nd</a:t>
            </a:r>
            <a:r>
              <a:rPr lang="en-US" sz="1400" dirty="0">
                <a:solidFill>
                  <a:schemeClr val="bg2">
                    <a:lumMod val="50000"/>
                  </a:schemeClr>
                </a:solidFill>
              </a:rPr>
              <a:t> Year of Plan</a:t>
            </a:r>
          </a:p>
          <a:p>
            <a:endParaRPr lang="en-US" dirty="0"/>
          </a:p>
        </p:txBody>
      </p:sp>
      <p:sp>
        <p:nvSpPr>
          <p:cNvPr id="2" name="Rectangle 1"/>
          <p:cNvSpPr/>
          <p:nvPr/>
        </p:nvSpPr>
        <p:spPr bwMode="auto">
          <a:xfrm>
            <a:off x="0" y="0"/>
            <a:ext cx="9144000" cy="762000"/>
          </a:xfrm>
          <a:prstGeom prst="rect">
            <a:avLst/>
          </a:prstGeom>
          <a:solidFill>
            <a:schemeClr val="tx2">
              <a:lumMod val="75000"/>
              <a:lumOff val="2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76200" y="130788"/>
            <a:ext cx="4572000" cy="523220"/>
          </a:xfrm>
          <a:prstGeom prst="rect">
            <a:avLst/>
          </a:prstGeom>
          <a:noFill/>
        </p:spPr>
        <p:txBody>
          <a:bodyPr wrap="square" rtlCol="0">
            <a:spAutoFit/>
          </a:bodyPr>
          <a:lstStyle/>
          <a:p>
            <a:r>
              <a:rPr lang="en-US" sz="2800" b="1" dirty="0">
                <a:solidFill>
                  <a:srgbClr val="FFC000"/>
                </a:solidFill>
                <a:latin typeface="+mj-lt"/>
              </a:rPr>
              <a:t>D&amp;I Plan Timeline</a:t>
            </a:r>
          </a:p>
        </p:txBody>
      </p:sp>
      <p:sp>
        <p:nvSpPr>
          <p:cNvPr id="12" name="TextBox 11"/>
          <p:cNvSpPr txBox="1"/>
          <p:nvPr/>
        </p:nvSpPr>
        <p:spPr>
          <a:xfrm>
            <a:off x="2362200" y="4371052"/>
            <a:ext cx="1605067" cy="1754326"/>
          </a:xfrm>
          <a:prstGeom prst="rect">
            <a:avLst/>
          </a:prstGeom>
          <a:noFill/>
        </p:spPr>
        <p:txBody>
          <a:bodyPr wrap="square" rtlCol="0">
            <a:spAutoFit/>
          </a:bodyPr>
          <a:lstStyle/>
          <a:p>
            <a:pPr lvl="0" algn="ctr"/>
            <a:r>
              <a:rPr lang="en-US" sz="1400" dirty="0">
                <a:solidFill>
                  <a:schemeClr val="bg2">
                    <a:lumMod val="50000"/>
                  </a:schemeClr>
                </a:solidFill>
              </a:rPr>
              <a:t>2013</a:t>
            </a:r>
          </a:p>
          <a:p>
            <a:pPr lvl="0" algn="ctr"/>
            <a:r>
              <a:rPr lang="en-US" sz="1400" dirty="0">
                <a:solidFill>
                  <a:schemeClr val="bg2">
                    <a:lumMod val="50000"/>
                  </a:schemeClr>
                </a:solidFill>
              </a:rPr>
              <a:t>“Campus Diversity </a:t>
            </a:r>
          </a:p>
          <a:p>
            <a:pPr lvl="0" algn="ctr"/>
            <a:r>
              <a:rPr lang="en-US" sz="1400" dirty="0">
                <a:solidFill>
                  <a:schemeClr val="bg2">
                    <a:lumMod val="50000"/>
                  </a:schemeClr>
                </a:solidFill>
              </a:rPr>
              <a:t>Forums”</a:t>
            </a:r>
          </a:p>
          <a:p>
            <a:pPr lvl="0" algn="ctr"/>
            <a:endParaRPr lang="en-US" sz="1400" dirty="0">
              <a:solidFill>
                <a:schemeClr val="bg2">
                  <a:lumMod val="50000"/>
                </a:schemeClr>
              </a:solidFill>
            </a:endParaRPr>
          </a:p>
          <a:p>
            <a:pPr lvl="0" algn="ctr"/>
            <a:r>
              <a:rPr lang="en-US" sz="1400" dirty="0">
                <a:solidFill>
                  <a:schemeClr val="bg2">
                    <a:lumMod val="50000"/>
                  </a:schemeClr>
                </a:solidFill>
              </a:rPr>
              <a:t>1</a:t>
            </a:r>
            <a:r>
              <a:rPr lang="en-US" sz="1400" baseline="30000" dirty="0">
                <a:solidFill>
                  <a:schemeClr val="bg2">
                    <a:lumMod val="50000"/>
                  </a:schemeClr>
                </a:solidFill>
              </a:rPr>
              <a:t>st</a:t>
            </a:r>
            <a:r>
              <a:rPr lang="en-US" sz="1400" dirty="0">
                <a:solidFill>
                  <a:schemeClr val="bg2">
                    <a:lumMod val="50000"/>
                  </a:schemeClr>
                </a:solidFill>
              </a:rPr>
              <a:t> Year of Plan</a:t>
            </a:r>
          </a:p>
          <a:p>
            <a:endParaRPr lang="en-US" dirty="0"/>
          </a:p>
        </p:txBody>
      </p:sp>
    </p:spTree>
    <p:extLst>
      <p:ext uri="{BB962C8B-B14F-4D97-AF65-F5344CB8AC3E}">
        <p14:creationId xmlns:p14="http://schemas.microsoft.com/office/powerpoint/2010/main" val="326498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305800" cy="533400"/>
          </a:xfrm>
        </p:spPr>
        <p:txBody>
          <a:bodyPr/>
          <a:lstStyle/>
          <a:p>
            <a:r>
              <a:rPr lang="en-US" sz="2800" dirty="0">
                <a:solidFill>
                  <a:srgbClr val="FFC000"/>
                </a:solidFill>
              </a:rPr>
              <a:t>District-Wide Diversity and Inclusion Goals</a:t>
            </a:r>
            <a:endParaRPr lang="en-US" dirty="0">
              <a:solidFill>
                <a:srgbClr val="FFC000"/>
              </a:solidFill>
            </a:endParaRPr>
          </a:p>
        </p:txBody>
      </p:sp>
      <p:sp>
        <p:nvSpPr>
          <p:cNvPr id="3" name="Content Placeholder 2"/>
          <p:cNvSpPr>
            <a:spLocks noGrp="1"/>
          </p:cNvSpPr>
          <p:nvPr>
            <p:ph idx="1"/>
          </p:nvPr>
        </p:nvSpPr>
        <p:spPr>
          <a:xfrm>
            <a:off x="464723" y="1371600"/>
            <a:ext cx="8229600" cy="4683125"/>
          </a:xfrm>
        </p:spPr>
        <p:txBody>
          <a:bodyPr/>
          <a:lstStyle/>
          <a:p>
            <a:r>
              <a:rPr lang="en-US" sz="1600" b="1" dirty="0">
                <a:solidFill>
                  <a:schemeClr val="tx2">
                    <a:lumMod val="75000"/>
                    <a:lumOff val="25000"/>
                  </a:schemeClr>
                </a:solidFill>
              </a:rPr>
              <a:t>Goal 1: </a:t>
            </a:r>
            <a:r>
              <a:rPr lang="en-US" sz="1600" b="1" dirty="0"/>
              <a:t>	</a:t>
            </a:r>
            <a:r>
              <a:rPr lang="en-US" sz="1400" dirty="0"/>
              <a:t>HCC will promote the exploration and understanding of culture, diversity and inclusion by 	providing in-depth training and experiences that promote skills development resulting in 	cultural competency.</a:t>
            </a:r>
          </a:p>
          <a:p>
            <a:endParaRPr lang="en-US" sz="1600" b="1" dirty="0"/>
          </a:p>
          <a:p>
            <a:r>
              <a:rPr lang="en-US" sz="1600" b="1" dirty="0">
                <a:solidFill>
                  <a:schemeClr val="tx2">
                    <a:lumMod val="75000"/>
                    <a:lumOff val="25000"/>
                  </a:schemeClr>
                </a:solidFill>
              </a:rPr>
              <a:t>Goal 2: </a:t>
            </a:r>
            <a:r>
              <a:rPr lang="en-US" sz="1600" b="1" dirty="0"/>
              <a:t>	</a:t>
            </a:r>
            <a:r>
              <a:rPr lang="en-US" sz="1400" dirty="0"/>
              <a:t>HCC will support a process for the development of Diversity Resource Groups (DRGs) that 	engage all stakeholders and affirm the goals of the HCC D&amp;I District Plan.</a:t>
            </a:r>
          </a:p>
          <a:p>
            <a:endParaRPr lang="en-US" sz="1600" dirty="0"/>
          </a:p>
          <a:p>
            <a:r>
              <a:rPr lang="en-US" sz="1600" b="1" dirty="0">
                <a:solidFill>
                  <a:schemeClr val="tx2">
                    <a:lumMod val="75000"/>
                    <a:lumOff val="25000"/>
                  </a:schemeClr>
                </a:solidFill>
              </a:rPr>
              <a:t>Goal 3</a:t>
            </a:r>
            <a:r>
              <a:rPr lang="en-US" sz="1400" dirty="0">
                <a:solidFill>
                  <a:schemeClr val="tx2">
                    <a:lumMod val="75000"/>
                    <a:lumOff val="25000"/>
                  </a:schemeClr>
                </a:solidFill>
              </a:rPr>
              <a:t>:</a:t>
            </a:r>
            <a:r>
              <a:rPr lang="en-US" sz="1400" dirty="0"/>
              <a:t>	HCC will be a champion of accessibility by establishing standards that adhere to both the 	spirit and letter of the American with disabilities act (ADA).</a:t>
            </a:r>
          </a:p>
          <a:p>
            <a:endParaRPr lang="en-US" sz="1600" dirty="0"/>
          </a:p>
          <a:p>
            <a:r>
              <a:rPr lang="en-US" sz="1600" b="1" dirty="0">
                <a:solidFill>
                  <a:schemeClr val="tx2">
                    <a:lumMod val="75000"/>
                    <a:lumOff val="25000"/>
                  </a:schemeClr>
                </a:solidFill>
              </a:rPr>
              <a:t>Goal 4</a:t>
            </a:r>
            <a:r>
              <a:rPr lang="en-US" sz="1600" dirty="0">
                <a:solidFill>
                  <a:schemeClr val="tx2">
                    <a:lumMod val="75000"/>
                    <a:lumOff val="25000"/>
                  </a:schemeClr>
                </a:solidFill>
              </a:rPr>
              <a:t>: </a:t>
            </a:r>
            <a:r>
              <a:rPr lang="en-US" sz="1600" dirty="0"/>
              <a:t>	</a:t>
            </a:r>
            <a:r>
              <a:rPr lang="en-US" sz="1400" dirty="0"/>
              <a:t>HCC will promote a learning culture that insures teamwork, communication, appreciation 	and accountability.</a:t>
            </a:r>
          </a:p>
          <a:p>
            <a:endParaRPr lang="en-US" sz="1400" dirty="0"/>
          </a:p>
          <a:p>
            <a:r>
              <a:rPr lang="en-US" sz="1600" b="1" dirty="0">
                <a:solidFill>
                  <a:schemeClr val="tx2">
                    <a:lumMod val="75000"/>
                    <a:lumOff val="25000"/>
                  </a:schemeClr>
                </a:solidFill>
              </a:rPr>
              <a:t>Goal 5</a:t>
            </a:r>
            <a:r>
              <a:rPr lang="en-US" sz="1400" dirty="0">
                <a:solidFill>
                  <a:schemeClr val="tx2">
                    <a:lumMod val="75000"/>
                    <a:lumOff val="25000"/>
                  </a:schemeClr>
                </a:solidFill>
              </a:rPr>
              <a:t>:</a:t>
            </a:r>
            <a:r>
              <a:rPr lang="en-US" sz="1400" dirty="0"/>
              <a:t>	 HCC will have a diverse, skilled workforce that strives to reflect the diversity of the 	community that it serves, and it will provide opportunity and pathways for all employees to 	grow and advance in their professions.</a:t>
            </a:r>
          </a:p>
          <a:p>
            <a:endParaRPr lang="en-US" sz="1200" i="1" dirty="0"/>
          </a:p>
          <a:p>
            <a:r>
              <a:rPr lang="en-US" sz="1200" i="1" dirty="0"/>
              <a:t>*</a:t>
            </a:r>
            <a:r>
              <a:rPr lang="en-US" sz="1200" i="1" dirty="0">
                <a:latin typeface="Arial" charset="0"/>
              </a:rPr>
              <a:t> </a:t>
            </a:r>
            <a:r>
              <a:rPr lang="en-US" sz="1100" i="1" dirty="0">
                <a:latin typeface="Arial" charset="0"/>
              </a:rPr>
              <a:t>The five goals and accompanying objectives from each of the six campuses make up the HCC Diversity and Inclusion Plan</a:t>
            </a:r>
            <a:endParaRPr lang="en-US" sz="1100" i="1" dirty="0"/>
          </a:p>
          <a:p>
            <a:endParaRPr lang="en-US" dirty="0"/>
          </a:p>
          <a:p>
            <a:endParaRPr lang="en-US" dirty="0"/>
          </a:p>
        </p:txBody>
      </p:sp>
      <p:sp>
        <p:nvSpPr>
          <p:cNvPr id="4" name="Rectangle 3"/>
          <p:cNvSpPr/>
          <p:nvPr/>
        </p:nvSpPr>
        <p:spPr bwMode="auto">
          <a:xfrm>
            <a:off x="0" y="0"/>
            <a:ext cx="9163878" cy="838200"/>
          </a:xfrm>
          <a:prstGeom prst="rect">
            <a:avLst/>
          </a:prstGeom>
          <a:solidFill>
            <a:schemeClr val="tx2">
              <a:lumMod val="75000"/>
              <a:lumOff val="2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5" name="TextBox 4"/>
          <p:cNvSpPr txBox="1"/>
          <p:nvPr/>
        </p:nvSpPr>
        <p:spPr>
          <a:xfrm>
            <a:off x="76200" y="166934"/>
            <a:ext cx="5562600" cy="523220"/>
          </a:xfrm>
          <a:prstGeom prst="rect">
            <a:avLst/>
          </a:prstGeom>
          <a:noFill/>
        </p:spPr>
        <p:txBody>
          <a:bodyPr wrap="square" rtlCol="0">
            <a:spAutoFit/>
          </a:bodyPr>
          <a:lstStyle/>
          <a:p>
            <a:r>
              <a:rPr lang="en-US" sz="2800" b="1" dirty="0">
                <a:solidFill>
                  <a:srgbClr val="FFC000"/>
                </a:solidFill>
                <a:latin typeface="+mj-lt"/>
              </a:rPr>
              <a:t>Goals</a:t>
            </a:r>
          </a:p>
        </p:txBody>
      </p:sp>
      <p:sp>
        <p:nvSpPr>
          <p:cNvPr id="6" name="TextBox 5"/>
          <p:cNvSpPr txBox="1"/>
          <p:nvPr/>
        </p:nvSpPr>
        <p:spPr>
          <a:xfrm>
            <a:off x="7918288" y="6179838"/>
            <a:ext cx="1143000" cy="215444"/>
          </a:xfrm>
          <a:prstGeom prst="rect">
            <a:avLst/>
          </a:prstGeom>
          <a:noFill/>
        </p:spPr>
        <p:txBody>
          <a:bodyPr wrap="square" rtlCol="0">
            <a:spAutoFit/>
          </a:bodyPr>
          <a:lstStyle/>
          <a:p>
            <a:r>
              <a:rPr lang="en-US" sz="800" i="1" dirty="0"/>
              <a:t>http://www.hccs.edu</a:t>
            </a:r>
            <a:endParaRPr lang="en-US" sz="800" dirty="0"/>
          </a:p>
        </p:txBody>
      </p:sp>
    </p:spTree>
    <p:extLst>
      <p:ext uri="{BB962C8B-B14F-4D97-AF65-F5344CB8AC3E}">
        <p14:creationId xmlns:p14="http://schemas.microsoft.com/office/powerpoint/2010/main" val="108616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39039004"/>
              </p:ext>
            </p:extLst>
          </p:nvPr>
        </p:nvGraphicFramePr>
        <p:xfrm>
          <a:off x="304800" y="533400"/>
          <a:ext cx="8534398" cy="5329176"/>
        </p:xfrm>
        <a:graphic>
          <a:graphicData uri="http://schemas.openxmlformats.org/drawingml/2006/table">
            <a:tbl>
              <a:tblPr firstRow="1" bandRow="1">
                <a:tableStyleId>{5C22544A-7EE6-4342-B048-85BDC9FD1C3A}</a:tableStyleId>
              </a:tblPr>
              <a:tblGrid>
                <a:gridCol w="3197779">
                  <a:extLst>
                    <a:ext uri="{9D8B030D-6E8A-4147-A177-3AD203B41FA5}">
                      <a16:colId xmlns:a16="http://schemas.microsoft.com/office/drawing/2014/main" val="917205892"/>
                    </a:ext>
                  </a:extLst>
                </a:gridCol>
                <a:gridCol w="1132328">
                  <a:extLst>
                    <a:ext uri="{9D8B030D-6E8A-4147-A177-3AD203B41FA5}">
                      <a16:colId xmlns:a16="http://schemas.microsoft.com/office/drawing/2014/main" val="1820154387"/>
                    </a:ext>
                  </a:extLst>
                </a:gridCol>
                <a:gridCol w="1163781">
                  <a:extLst>
                    <a:ext uri="{9D8B030D-6E8A-4147-A177-3AD203B41FA5}">
                      <a16:colId xmlns:a16="http://schemas.microsoft.com/office/drawing/2014/main" val="366686603"/>
                    </a:ext>
                  </a:extLst>
                </a:gridCol>
                <a:gridCol w="1037967">
                  <a:extLst>
                    <a:ext uri="{9D8B030D-6E8A-4147-A177-3AD203B41FA5}">
                      <a16:colId xmlns:a16="http://schemas.microsoft.com/office/drawing/2014/main" val="2612508103"/>
                    </a:ext>
                  </a:extLst>
                </a:gridCol>
                <a:gridCol w="1048452">
                  <a:extLst>
                    <a:ext uri="{9D8B030D-6E8A-4147-A177-3AD203B41FA5}">
                      <a16:colId xmlns:a16="http://schemas.microsoft.com/office/drawing/2014/main" val="4040147004"/>
                    </a:ext>
                  </a:extLst>
                </a:gridCol>
                <a:gridCol w="954091">
                  <a:extLst>
                    <a:ext uri="{9D8B030D-6E8A-4147-A177-3AD203B41FA5}">
                      <a16:colId xmlns:a16="http://schemas.microsoft.com/office/drawing/2014/main" val="871598992"/>
                    </a:ext>
                  </a:extLst>
                </a:gridCol>
              </a:tblGrid>
              <a:tr h="346649">
                <a:tc>
                  <a:txBody>
                    <a:bodyPr/>
                    <a:lstStyle/>
                    <a:p>
                      <a:endParaRPr lang="en-US" dirty="0"/>
                    </a:p>
                  </a:txBody>
                  <a:tcPr>
                    <a:solidFill>
                      <a:schemeClr val="bg1">
                        <a:lumMod val="50000"/>
                      </a:schemeClr>
                    </a:solidFill>
                  </a:tcPr>
                </a:tc>
                <a:tc>
                  <a:txBody>
                    <a:bodyPr/>
                    <a:lstStyle/>
                    <a:p>
                      <a:r>
                        <a:rPr lang="en-US" b="1" dirty="0"/>
                        <a:t>Goal</a:t>
                      </a:r>
                      <a:r>
                        <a:rPr lang="en-US" b="1" baseline="0" dirty="0"/>
                        <a:t> 1</a:t>
                      </a:r>
                      <a:endParaRPr lang="en-US" b="1" dirty="0"/>
                    </a:p>
                  </a:txBody>
                  <a:tcPr>
                    <a:solidFill>
                      <a:schemeClr val="bg1">
                        <a:lumMod val="50000"/>
                      </a:schemeClr>
                    </a:solidFill>
                  </a:tcPr>
                </a:tc>
                <a:tc>
                  <a:txBody>
                    <a:bodyPr/>
                    <a:lstStyle/>
                    <a:p>
                      <a:r>
                        <a:rPr lang="en-US" b="1" dirty="0"/>
                        <a:t>Goal 2</a:t>
                      </a:r>
                    </a:p>
                  </a:txBody>
                  <a:tcPr>
                    <a:solidFill>
                      <a:schemeClr val="bg1">
                        <a:lumMod val="50000"/>
                      </a:schemeClr>
                    </a:solidFill>
                  </a:tcPr>
                </a:tc>
                <a:tc>
                  <a:txBody>
                    <a:bodyPr/>
                    <a:lstStyle/>
                    <a:p>
                      <a:r>
                        <a:rPr lang="en-US" b="1" dirty="0"/>
                        <a:t>Goal 3</a:t>
                      </a:r>
                    </a:p>
                  </a:txBody>
                  <a:tcPr>
                    <a:solidFill>
                      <a:schemeClr val="bg1">
                        <a:lumMod val="50000"/>
                      </a:schemeClr>
                    </a:solidFill>
                  </a:tcPr>
                </a:tc>
                <a:tc>
                  <a:txBody>
                    <a:bodyPr/>
                    <a:lstStyle/>
                    <a:p>
                      <a:r>
                        <a:rPr lang="en-US" b="1" dirty="0"/>
                        <a:t>Goal 4</a:t>
                      </a:r>
                    </a:p>
                  </a:txBody>
                  <a:tcPr>
                    <a:solidFill>
                      <a:schemeClr val="bg1">
                        <a:lumMod val="50000"/>
                      </a:schemeClr>
                    </a:solidFill>
                  </a:tcPr>
                </a:tc>
                <a:tc>
                  <a:txBody>
                    <a:bodyPr/>
                    <a:lstStyle/>
                    <a:p>
                      <a:r>
                        <a:rPr lang="en-US" b="1" dirty="0"/>
                        <a:t>Goal 5</a:t>
                      </a:r>
                    </a:p>
                  </a:txBody>
                  <a:tcPr>
                    <a:solidFill>
                      <a:schemeClr val="bg1">
                        <a:lumMod val="50000"/>
                      </a:schemeClr>
                    </a:solidFill>
                  </a:tcPr>
                </a:tc>
                <a:extLst>
                  <a:ext uri="{0D108BD9-81ED-4DB2-BD59-A6C34878D82A}">
                    <a16:rowId xmlns:a16="http://schemas.microsoft.com/office/drawing/2014/main" val="3454177529"/>
                  </a:ext>
                </a:extLst>
              </a:tr>
              <a:tr h="346649">
                <a:tc>
                  <a:txBody>
                    <a:bodyPr/>
                    <a:lstStyle/>
                    <a:p>
                      <a:r>
                        <a:rPr lang="en-US" b="1" dirty="0">
                          <a:solidFill>
                            <a:schemeClr val="tx1"/>
                          </a:solidFill>
                        </a:rPr>
                        <a:t>Commitment of Leadership</a:t>
                      </a:r>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r>
                        <a:rPr lang="en-US" dirty="0"/>
                        <a:t>X</a:t>
                      </a:r>
                    </a:p>
                  </a:txBody>
                  <a:tcPr>
                    <a:solidFill>
                      <a:schemeClr val="bg1">
                        <a:lumMod val="65000"/>
                      </a:schemeClr>
                    </a:solidFill>
                  </a:tcPr>
                </a:tc>
                <a:tc>
                  <a:txBody>
                    <a:bodyPr/>
                    <a:lstStyle/>
                    <a:p>
                      <a:r>
                        <a:rPr lang="en-US" dirty="0"/>
                        <a:t>X</a:t>
                      </a:r>
                    </a:p>
                  </a:txBody>
                  <a:tcPr>
                    <a:solidFill>
                      <a:schemeClr val="bg1">
                        <a:lumMod val="65000"/>
                      </a:schemeClr>
                    </a:solidFill>
                  </a:tcPr>
                </a:tc>
                <a:tc>
                  <a:txBody>
                    <a:bodyPr/>
                    <a:lstStyle/>
                    <a:p>
                      <a:r>
                        <a:rPr lang="en-US" dirty="0"/>
                        <a:t>X</a:t>
                      </a:r>
                    </a:p>
                  </a:txBody>
                  <a:tcPr>
                    <a:solidFill>
                      <a:schemeClr val="bg1">
                        <a:lumMod val="65000"/>
                      </a:schemeClr>
                    </a:solidFill>
                  </a:tcPr>
                </a:tc>
                <a:tc>
                  <a:txBody>
                    <a:bodyPr/>
                    <a:lstStyle/>
                    <a:p>
                      <a:endParaRPr lang="en-US" dirty="0"/>
                    </a:p>
                  </a:txBody>
                  <a:tcPr>
                    <a:solidFill>
                      <a:schemeClr val="bg1">
                        <a:lumMod val="65000"/>
                      </a:schemeClr>
                    </a:solidFill>
                  </a:tcPr>
                </a:tc>
                <a:extLst>
                  <a:ext uri="{0D108BD9-81ED-4DB2-BD59-A6C34878D82A}">
                    <a16:rowId xmlns:a16="http://schemas.microsoft.com/office/drawing/2014/main" val="3551461184"/>
                  </a:ext>
                </a:extLst>
              </a:tr>
              <a:tr h="436642">
                <a:tc>
                  <a:txBody>
                    <a:bodyPr/>
                    <a:lstStyle/>
                    <a:p>
                      <a:r>
                        <a:rPr lang="en-US" b="1" baseline="0" dirty="0"/>
                        <a:t>Recruitment and Retention </a:t>
                      </a:r>
                      <a:endParaRPr lang="en-US" b="1" dirty="0"/>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r>
                        <a:rPr lang="en-US" dirty="0"/>
                        <a:t>X</a:t>
                      </a:r>
                    </a:p>
                  </a:txBody>
                  <a:tcPr>
                    <a:solidFill>
                      <a:schemeClr val="bg1">
                        <a:lumMod val="75000"/>
                      </a:schemeClr>
                    </a:solidFill>
                  </a:tcPr>
                </a:tc>
                <a:extLst>
                  <a:ext uri="{0D108BD9-81ED-4DB2-BD59-A6C34878D82A}">
                    <a16:rowId xmlns:a16="http://schemas.microsoft.com/office/drawing/2014/main" val="3977022124"/>
                  </a:ext>
                </a:extLst>
              </a:tr>
              <a:tr h="606635">
                <a:tc>
                  <a:txBody>
                    <a:bodyPr/>
                    <a:lstStyle/>
                    <a:p>
                      <a:r>
                        <a:rPr lang="en-US" b="1" baseline="0" dirty="0"/>
                        <a:t>People-Oriented environment</a:t>
                      </a:r>
                      <a:endParaRPr lang="en-US" b="1" dirty="0"/>
                    </a:p>
                  </a:txBody>
                  <a:tcPr>
                    <a:solidFill>
                      <a:schemeClr val="bg1">
                        <a:lumMod val="65000"/>
                      </a:schemeClr>
                    </a:solidFill>
                  </a:tcPr>
                </a:tc>
                <a:tc>
                  <a:txBody>
                    <a:bodyPr/>
                    <a:lstStyle/>
                    <a:p>
                      <a:r>
                        <a:rPr lang="en-US" dirty="0"/>
                        <a:t>X</a:t>
                      </a:r>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r>
                        <a:rPr lang="en-US" dirty="0"/>
                        <a:t>X</a:t>
                      </a:r>
                    </a:p>
                  </a:txBody>
                  <a:tcPr>
                    <a:solidFill>
                      <a:schemeClr val="bg1">
                        <a:lumMod val="65000"/>
                      </a:schemeClr>
                    </a:solidFill>
                  </a:tcPr>
                </a:tc>
                <a:tc>
                  <a:txBody>
                    <a:bodyPr/>
                    <a:lstStyle/>
                    <a:p>
                      <a:r>
                        <a:rPr lang="en-US" dirty="0"/>
                        <a:t>X</a:t>
                      </a:r>
                    </a:p>
                  </a:txBody>
                  <a:tcPr>
                    <a:solidFill>
                      <a:schemeClr val="bg1">
                        <a:lumMod val="65000"/>
                      </a:schemeClr>
                    </a:solidFill>
                  </a:tcPr>
                </a:tc>
                <a:extLst>
                  <a:ext uri="{0D108BD9-81ED-4DB2-BD59-A6C34878D82A}">
                    <a16:rowId xmlns:a16="http://schemas.microsoft.com/office/drawing/2014/main" val="2284239572"/>
                  </a:ext>
                </a:extLst>
              </a:tr>
              <a:tr h="606635">
                <a:tc>
                  <a:txBody>
                    <a:bodyPr/>
                    <a:lstStyle/>
                    <a:p>
                      <a:r>
                        <a:rPr lang="en-US" b="1" dirty="0"/>
                        <a:t>Evaluate</a:t>
                      </a:r>
                      <a:r>
                        <a:rPr lang="en-US" b="1" baseline="0" dirty="0"/>
                        <a:t> </a:t>
                      </a:r>
                      <a:r>
                        <a:rPr lang="en-US" b="1" dirty="0"/>
                        <a:t>Employee</a:t>
                      </a:r>
                      <a:r>
                        <a:rPr lang="en-US" b="1" baseline="0" dirty="0"/>
                        <a:t> Commitment</a:t>
                      </a:r>
                      <a:endParaRPr lang="en-US" b="1" dirty="0"/>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r>
                        <a:rPr lang="en-US" dirty="0"/>
                        <a:t>X</a:t>
                      </a:r>
                    </a:p>
                  </a:txBody>
                  <a:tcPr>
                    <a:solidFill>
                      <a:schemeClr val="bg1">
                        <a:lumMod val="75000"/>
                      </a:schemeClr>
                    </a:solidFill>
                  </a:tcPr>
                </a:tc>
                <a:tc>
                  <a:txBody>
                    <a:bodyPr/>
                    <a:lstStyle/>
                    <a:p>
                      <a:endParaRPr lang="en-US" dirty="0"/>
                    </a:p>
                  </a:txBody>
                  <a:tcPr>
                    <a:solidFill>
                      <a:schemeClr val="bg1">
                        <a:lumMod val="75000"/>
                      </a:schemeClr>
                    </a:solidFill>
                  </a:tcPr>
                </a:tc>
                <a:extLst>
                  <a:ext uri="{0D108BD9-81ED-4DB2-BD59-A6C34878D82A}">
                    <a16:rowId xmlns:a16="http://schemas.microsoft.com/office/drawing/2014/main" val="815250797"/>
                  </a:ext>
                </a:extLst>
              </a:tr>
              <a:tr h="960614">
                <a:tc>
                  <a:txBody>
                    <a:bodyPr/>
                    <a:lstStyle/>
                    <a:p>
                      <a:r>
                        <a:rPr lang="en-US" b="1" dirty="0"/>
                        <a:t>Continued</a:t>
                      </a:r>
                      <a:r>
                        <a:rPr lang="en-US" b="1" baseline="0" dirty="0"/>
                        <a:t> Emphasis on Valuing, Understanding, and Managing Diversity</a:t>
                      </a:r>
                      <a:endParaRPr lang="en-US" b="1" dirty="0"/>
                    </a:p>
                  </a:txBody>
                  <a:tcPr>
                    <a:solidFill>
                      <a:schemeClr val="bg1">
                        <a:lumMod val="65000"/>
                      </a:schemeClr>
                    </a:solidFill>
                  </a:tcPr>
                </a:tc>
                <a:tc>
                  <a:txBody>
                    <a:bodyPr/>
                    <a:lstStyle/>
                    <a:p>
                      <a:r>
                        <a:rPr lang="en-US" dirty="0"/>
                        <a:t>X</a:t>
                      </a:r>
                    </a:p>
                  </a:txBody>
                  <a:tcPr>
                    <a:solidFill>
                      <a:schemeClr val="bg1">
                        <a:lumMod val="65000"/>
                      </a:schemeClr>
                    </a:solidFill>
                  </a:tcPr>
                </a:tc>
                <a:tc>
                  <a:txBody>
                    <a:bodyPr/>
                    <a:lstStyle/>
                    <a:p>
                      <a:r>
                        <a:rPr lang="en-US" dirty="0"/>
                        <a:t>X</a:t>
                      </a:r>
                    </a:p>
                  </a:txBody>
                  <a:tcPr>
                    <a:solidFill>
                      <a:schemeClr val="bg1">
                        <a:lumMod val="65000"/>
                      </a:schemeClr>
                    </a:solidFill>
                  </a:tcPr>
                </a:tc>
                <a:tc>
                  <a:txBody>
                    <a:bodyPr/>
                    <a:lstStyle/>
                    <a:p>
                      <a:r>
                        <a:rPr lang="en-US" dirty="0"/>
                        <a:t>X</a:t>
                      </a:r>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extLst>
                  <a:ext uri="{0D108BD9-81ED-4DB2-BD59-A6C34878D82A}">
                    <a16:rowId xmlns:a16="http://schemas.microsoft.com/office/drawing/2014/main" val="3820698806"/>
                  </a:ext>
                </a:extLst>
              </a:tr>
              <a:tr h="606635">
                <a:tc>
                  <a:txBody>
                    <a:bodyPr/>
                    <a:lstStyle/>
                    <a:p>
                      <a:r>
                        <a:rPr lang="en-US" b="1" dirty="0"/>
                        <a:t>Support</a:t>
                      </a:r>
                      <a:r>
                        <a:rPr lang="en-US" b="1" baseline="0" dirty="0"/>
                        <a:t> and Supervision for a Diverse Workforce</a:t>
                      </a:r>
                      <a:endParaRPr lang="en-US" b="1" dirty="0"/>
                    </a:p>
                  </a:txBody>
                  <a:tcPr>
                    <a:solidFill>
                      <a:schemeClr val="bg1">
                        <a:lumMod val="75000"/>
                      </a:schemeClr>
                    </a:solidFill>
                  </a:tcPr>
                </a:tc>
                <a:tc>
                  <a:txBody>
                    <a:bodyPr/>
                    <a:lstStyle/>
                    <a:p>
                      <a:r>
                        <a:rPr lang="en-US" dirty="0"/>
                        <a:t>X</a:t>
                      </a:r>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r>
                        <a:rPr lang="en-US" dirty="0"/>
                        <a:t>X</a:t>
                      </a:r>
                    </a:p>
                  </a:txBody>
                  <a:tcPr>
                    <a:solidFill>
                      <a:schemeClr val="bg1">
                        <a:lumMod val="75000"/>
                      </a:schemeClr>
                    </a:solidFill>
                  </a:tcPr>
                </a:tc>
                <a:tc>
                  <a:txBody>
                    <a:bodyPr/>
                    <a:lstStyle/>
                    <a:p>
                      <a:r>
                        <a:rPr lang="en-US" dirty="0"/>
                        <a:t>X</a:t>
                      </a:r>
                    </a:p>
                  </a:txBody>
                  <a:tcPr>
                    <a:solidFill>
                      <a:schemeClr val="bg1">
                        <a:lumMod val="75000"/>
                      </a:schemeClr>
                    </a:solidFill>
                  </a:tcPr>
                </a:tc>
                <a:extLst>
                  <a:ext uri="{0D108BD9-81ED-4DB2-BD59-A6C34878D82A}">
                    <a16:rowId xmlns:a16="http://schemas.microsoft.com/office/drawing/2014/main" val="4202137430"/>
                  </a:ext>
                </a:extLst>
              </a:tr>
              <a:tr h="606635">
                <a:tc>
                  <a:txBody>
                    <a:bodyPr/>
                    <a:lstStyle/>
                    <a:p>
                      <a:r>
                        <a:rPr lang="en-US" b="1" dirty="0"/>
                        <a:t>Work</a:t>
                      </a:r>
                      <a:r>
                        <a:rPr lang="en-US" b="1" baseline="0" dirty="0"/>
                        <a:t>/Life Balance of Employees</a:t>
                      </a:r>
                      <a:endParaRPr lang="en-US" b="1"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r>
                        <a:rPr lang="en-US" dirty="0"/>
                        <a:t>X</a:t>
                      </a:r>
                    </a:p>
                  </a:txBody>
                  <a:tcPr>
                    <a:solidFill>
                      <a:schemeClr val="bg1">
                        <a:lumMod val="65000"/>
                      </a:schemeClr>
                    </a:solidFill>
                  </a:tcPr>
                </a:tc>
                <a:tc>
                  <a:txBody>
                    <a:bodyPr/>
                    <a:lstStyle/>
                    <a:p>
                      <a:r>
                        <a:rPr lang="en-US" dirty="0"/>
                        <a:t>X</a:t>
                      </a:r>
                    </a:p>
                  </a:txBody>
                  <a:tcPr>
                    <a:solidFill>
                      <a:schemeClr val="bg1">
                        <a:lumMod val="65000"/>
                      </a:schemeClr>
                    </a:solidFill>
                  </a:tcPr>
                </a:tc>
                <a:extLst>
                  <a:ext uri="{0D108BD9-81ED-4DB2-BD59-A6C34878D82A}">
                    <a16:rowId xmlns:a16="http://schemas.microsoft.com/office/drawing/2014/main" val="3359731703"/>
                  </a:ext>
                </a:extLst>
              </a:tr>
              <a:tr h="606635">
                <a:tc>
                  <a:txBody>
                    <a:bodyPr/>
                    <a:lstStyle/>
                    <a:p>
                      <a:r>
                        <a:rPr lang="en-US" b="1" dirty="0"/>
                        <a:t>Clearly Defined Goals and Timetables</a:t>
                      </a:r>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bg1">
                        <a:lumMod val="75000"/>
                      </a:schemeClr>
                    </a:solidFill>
                  </a:tcPr>
                </a:tc>
                <a:extLst>
                  <a:ext uri="{0D108BD9-81ED-4DB2-BD59-A6C34878D82A}">
                    <a16:rowId xmlns:a16="http://schemas.microsoft.com/office/drawing/2014/main" val="3611184491"/>
                  </a:ext>
                </a:extLst>
              </a:tr>
            </a:tbl>
          </a:graphicData>
        </a:graphic>
      </p:graphicFrame>
    </p:spTree>
    <p:extLst>
      <p:ext uri="{BB962C8B-B14F-4D97-AF65-F5344CB8AC3E}">
        <p14:creationId xmlns:p14="http://schemas.microsoft.com/office/powerpoint/2010/main" val="260150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143000"/>
            <a:ext cx="8763000" cy="5047536"/>
          </a:xfrm>
          <a:prstGeom prst="rect">
            <a:avLst/>
          </a:prstGeom>
        </p:spPr>
        <p:txBody>
          <a:bodyPr wrap="square">
            <a:spAutoFit/>
          </a:bodyPr>
          <a:lstStyle/>
          <a:p>
            <a:pPr marL="285750" indent="-285750">
              <a:buFont typeface="Wingdings" panose="05000000000000000000" pitchFamily="2" charset="2"/>
              <a:buChar char="Ø"/>
            </a:pPr>
            <a:r>
              <a:rPr lang="en-US" sz="1800" b="1" dirty="0">
                <a:solidFill>
                  <a:schemeClr val="tx2">
                    <a:lumMod val="75000"/>
                    <a:lumOff val="25000"/>
                  </a:schemeClr>
                </a:solidFill>
              </a:rPr>
              <a:t>The Office of Institutional Equity (OIE</a:t>
            </a:r>
            <a:r>
              <a:rPr lang="en-US" sz="1600" b="1" dirty="0">
                <a:solidFill>
                  <a:schemeClr val="tx2">
                    <a:lumMod val="75000"/>
                    <a:lumOff val="25000"/>
                  </a:schemeClr>
                </a:solidFill>
              </a:rPr>
              <a:t>):</a:t>
            </a:r>
          </a:p>
          <a:p>
            <a:endParaRPr lang="en-US" sz="1400" b="1" dirty="0"/>
          </a:p>
          <a:p>
            <a:pPr marL="742950" lvl="1" indent="-285750">
              <a:buFont typeface="Arial" panose="020B0604020202020204" pitchFamily="34" charset="0"/>
              <a:buChar char="•"/>
            </a:pPr>
            <a:r>
              <a:rPr lang="en-US" sz="1600" dirty="0"/>
              <a:t>Ensure compliance of HCC’s policies and laws</a:t>
            </a:r>
          </a:p>
          <a:p>
            <a:pPr marL="742950" lvl="1" indent="-285750">
              <a:buFont typeface="Arial" panose="020B0604020202020204" pitchFamily="34" charset="0"/>
              <a:buChar char="•"/>
            </a:pPr>
            <a:r>
              <a:rPr lang="en-US" sz="1600" dirty="0"/>
              <a:t>Investigate all complaints of discrimination</a:t>
            </a:r>
          </a:p>
          <a:p>
            <a:pPr marL="742950" lvl="1" indent="-285750">
              <a:buFont typeface="Arial" panose="020B0604020202020204" pitchFamily="34" charset="0"/>
              <a:buChar char="•"/>
            </a:pPr>
            <a:r>
              <a:rPr lang="en-US" sz="1600" dirty="0"/>
              <a:t>Monitor and maintain HCC’s EEO program</a:t>
            </a:r>
          </a:p>
          <a:p>
            <a:pPr marL="742950" lvl="1" indent="-285750">
              <a:buFont typeface="Arial" panose="020B0604020202020204" pitchFamily="34" charset="0"/>
              <a:buChar char="•"/>
            </a:pPr>
            <a:r>
              <a:rPr lang="en-US" sz="1600" dirty="0"/>
              <a:t>Provide training and educational materials regarding EEO/Diversity compliance issues</a:t>
            </a:r>
          </a:p>
          <a:p>
            <a:pPr marL="742950" lvl="1" indent="-285750">
              <a:buFont typeface="Arial" panose="020B0604020202020204" pitchFamily="34" charset="0"/>
              <a:buChar char="•"/>
            </a:pPr>
            <a:r>
              <a:rPr lang="en-US" sz="1600" dirty="0"/>
              <a:t>Develop new programs and metrics</a:t>
            </a:r>
          </a:p>
          <a:p>
            <a:endParaRPr lang="en-US" sz="1800" b="1" dirty="0"/>
          </a:p>
          <a:p>
            <a:pPr marL="285750" indent="-285750">
              <a:buFont typeface="Wingdings" panose="05000000000000000000" pitchFamily="2" charset="2"/>
              <a:buChar char="Ø"/>
            </a:pPr>
            <a:r>
              <a:rPr lang="en-US" sz="1800" b="1" dirty="0">
                <a:solidFill>
                  <a:schemeClr val="tx2">
                    <a:lumMod val="75000"/>
                    <a:lumOff val="25000"/>
                  </a:schemeClr>
                </a:solidFill>
              </a:rPr>
              <a:t>Recognition</a:t>
            </a:r>
            <a:r>
              <a:rPr lang="en-US" sz="1400" dirty="0">
                <a:solidFill>
                  <a:schemeClr val="tx2">
                    <a:lumMod val="75000"/>
                    <a:lumOff val="25000"/>
                  </a:schemeClr>
                </a:solidFill>
              </a:rPr>
              <a:t>:</a:t>
            </a:r>
          </a:p>
          <a:p>
            <a:pPr marL="742950" lvl="1" indent="-285750">
              <a:buFont typeface="Arial" panose="020B0604020202020204" pitchFamily="34" charset="0"/>
              <a:buChar char="•"/>
            </a:pPr>
            <a:r>
              <a:rPr lang="en-US" sz="1600" dirty="0"/>
              <a:t>Diversity &amp; Inclusion Champion Award </a:t>
            </a:r>
          </a:p>
          <a:p>
            <a:pPr marL="1200150" lvl="2" indent="-285750">
              <a:buFont typeface="Arial" panose="020B0604020202020204" pitchFamily="34" charset="0"/>
              <a:buChar char="•"/>
            </a:pPr>
            <a:r>
              <a:rPr lang="en-US" sz="1600" dirty="0"/>
              <a:t>Faculty, staff, and students</a:t>
            </a:r>
          </a:p>
          <a:p>
            <a:pPr marL="1200150" lvl="2" indent="-285750">
              <a:buFont typeface="Arial" panose="020B0604020202020204" pitchFamily="34" charset="0"/>
              <a:buChar char="•"/>
            </a:pPr>
            <a:r>
              <a:rPr lang="en-US" sz="1600" dirty="0"/>
              <a:t>Outstanding contributions to HCC’s D&amp;I purpose and goals</a:t>
            </a:r>
          </a:p>
          <a:p>
            <a:pPr marL="285750" indent="-285750">
              <a:buFont typeface="Wingdings" panose="05000000000000000000" pitchFamily="2" charset="2"/>
              <a:buChar char="Ø"/>
            </a:pPr>
            <a:r>
              <a:rPr lang="en-US" sz="1800" b="1" dirty="0">
                <a:solidFill>
                  <a:schemeClr val="tx2">
                    <a:lumMod val="75000"/>
                    <a:lumOff val="25000"/>
                  </a:schemeClr>
                </a:solidFill>
              </a:rPr>
              <a:t>2012</a:t>
            </a:r>
          </a:p>
          <a:p>
            <a:pPr marL="742950" lvl="1" indent="-285750">
              <a:buFont typeface="Arial" panose="020B0604020202020204" pitchFamily="34" charset="0"/>
              <a:buChar char="•"/>
            </a:pPr>
            <a:r>
              <a:rPr lang="en-US" sz="1600" dirty="0"/>
              <a:t>Introduced Diversity &amp; Inclusion Scorecard (Assessment)</a:t>
            </a:r>
          </a:p>
          <a:p>
            <a:endParaRPr lang="en-US" sz="1800" b="1" dirty="0"/>
          </a:p>
          <a:p>
            <a:pPr marL="285750" indent="-285750">
              <a:buFont typeface="Wingdings" panose="05000000000000000000" pitchFamily="2" charset="2"/>
              <a:buChar char="Ø"/>
            </a:pPr>
            <a:r>
              <a:rPr lang="en-US" sz="1800" b="1" dirty="0">
                <a:solidFill>
                  <a:schemeClr val="tx2">
                    <a:lumMod val="75000"/>
                    <a:lumOff val="25000"/>
                  </a:schemeClr>
                </a:solidFill>
              </a:rPr>
              <a:t>2014</a:t>
            </a:r>
          </a:p>
          <a:p>
            <a:pPr marL="742950" lvl="1" indent="-285750">
              <a:buFont typeface="Arial" panose="020B0604020202020204" pitchFamily="34" charset="0"/>
              <a:buChar char="•"/>
            </a:pPr>
            <a:r>
              <a:rPr lang="en-US" sz="1600" dirty="0"/>
              <a:t>Development of faculty/staff diversity recruitment and retention plan. </a:t>
            </a:r>
          </a:p>
          <a:p>
            <a:endParaRPr lang="en-US" sz="1600" dirty="0"/>
          </a:p>
          <a:p>
            <a:endParaRPr lang="en-US" dirty="0"/>
          </a:p>
        </p:txBody>
      </p:sp>
      <p:sp>
        <p:nvSpPr>
          <p:cNvPr id="5" name="Rectangle 4"/>
          <p:cNvSpPr/>
          <p:nvPr/>
        </p:nvSpPr>
        <p:spPr bwMode="auto">
          <a:xfrm>
            <a:off x="0" y="0"/>
            <a:ext cx="9144000" cy="777876"/>
          </a:xfrm>
          <a:prstGeom prst="rect">
            <a:avLst/>
          </a:prstGeom>
          <a:solidFill>
            <a:schemeClr val="tx2">
              <a:lumMod val="75000"/>
              <a:lumOff val="2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2" name="Title 1"/>
          <p:cNvSpPr>
            <a:spLocks noGrp="1"/>
          </p:cNvSpPr>
          <p:nvPr>
            <p:ph type="title"/>
          </p:nvPr>
        </p:nvSpPr>
        <p:spPr>
          <a:xfrm>
            <a:off x="76200" y="122238"/>
            <a:ext cx="8305800" cy="533400"/>
          </a:xfrm>
        </p:spPr>
        <p:txBody>
          <a:bodyPr/>
          <a:lstStyle/>
          <a:p>
            <a:r>
              <a:rPr lang="en-US" dirty="0">
                <a:solidFill>
                  <a:srgbClr val="FFC000"/>
                </a:solidFill>
              </a:rPr>
              <a:t>Beyond the Goals</a:t>
            </a:r>
          </a:p>
        </p:txBody>
      </p:sp>
    </p:spTree>
    <p:extLst>
      <p:ext uri="{BB962C8B-B14F-4D97-AF65-F5344CB8AC3E}">
        <p14:creationId xmlns:p14="http://schemas.microsoft.com/office/powerpoint/2010/main" val="332689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type="title"/>
          </p:nvPr>
        </p:nvSpPr>
        <p:spPr/>
        <p:txBody>
          <a:bodyPr/>
          <a:lstStyle/>
          <a:p>
            <a:br>
              <a:rPr lang="en-US" dirty="0"/>
            </a:br>
            <a:br>
              <a:rPr lang="en-US" dirty="0"/>
            </a:br>
            <a:endParaRPr lang="en-US" sz="1400" b="0" dirty="0"/>
          </a:p>
        </p:txBody>
      </p:sp>
      <p:sp>
        <p:nvSpPr>
          <p:cNvPr id="4" name="Text Placeholder 3"/>
          <p:cNvSpPr>
            <a:spLocks noGrp="1"/>
          </p:cNvSpPr>
          <p:nvPr>
            <p:ph type="body" idx="4294967295"/>
          </p:nvPr>
        </p:nvSpPr>
        <p:spPr>
          <a:xfrm>
            <a:off x="359180" y="963895"/>
            <a:ext cx="1828800" cy="319087"/>
          </a:xfrm>
        </p:spPr>
        <p:txBody>
          <a:bodyPr/>
          <a:lstStyle/>
          <a:p>
            <a:r>
              <a:rPr lang="en-US" b="1" dirty="0"/>
              <a:t>          </a:t>
            </a:r>
            <a:r>
              <a:rPr lang="en-US" sz="2000" b="1" dirty="0">
                <a:solidFill>
                  <a:schemeClr val="tx2">
                    <a:lumMod val="75000"/>
                    <a:lumOff val="25000"/>
                  </a:schemeClr>
                </a:solidFill>
              </a:rPr>
              <a:t>Goals</a:t>
            </a:r>
          </a:p>
        </p:txBody>
      </p:sp>
      <p:sp>
        <p:nvSpPr>
          <p:cNvPr id="7" name="Text Placeholder 6"/>
          <p:cNvSpPr>
            <a:spLocks noGrp="1"/>
          </p:cNvSpPr>
          <p:nvPr>
            <p:ph type="body" sz="quarter" idx="4294967295"/>
          </p:nvPr>
        </p:nvSpPr>
        <p:spPr>
          <a:xfrm>
            <a:off x="4923807" y="1002999"/>
            <a:ext cx="4041775" cy="420688"/>
          </a:xfrm>
        </p:spPr>
        <p:txBody>
          <a:bodyPr>
            <a:normAutofit/>
          </a:bodyPr>
          <a:lstStyle/>
          <a:p>
            <a:r>
              <a:rPr lang="en-US" b="1" dirty="0"/>
              <a:t>               </a:t>
            </a:r>
            <a:r>
              <a:rPr lang="en-US" b="1" dirty="0">
                <a:solidFill>
                  <a:schemeClr val="tx2">
                    <a:lumMod val="75000"/>
                    <a:lumOff val="25000"/>
                  </a:schemeClr>
                </a:solidFill>
              </a:rPr>
              <a:t>On Campuses</a:t>
            </a:r>
          </a:p>
        </p:txBody>
      </p:sp>
      <p:sp>
        <p:nvSpPr>
          <p:cNvPr id="8" name="Content Placeholder 7"/>
          <p:cNvSpPr>
            <a:spLocks noGrp="1"/>
          </p:cNvSpPr>
          <p:nvPr>
            <p:ph sz="quarter" idx="4294967295"/>
          </p:nvPr>
        </p:nvSpPr>
        <p:spPr>
          <a:xfrm>
            <a:off x="5320485" y="1450975"/>
            <a:ext cx="3429000" cy="5102225"/>
          </a:xfrm>
          <a:ln>
            <a:noFill/>
          </a:ln>
        </p:spPr>
        <p:txBody>
          <a:bodyPr/>
          <a:lstStyle/>
          <a:p>
            <a:pPr marL="0" indent="0" fontAlgn="t"/>
            <a:r>
              <a:rPr lang="en-US" sz="1400" dirty="0">
                <a:latin typeface="Arial" charset="0"/>
              </a:rPr>
              <a:t>Divisional reading discussion group</a:t>
            </a:r>
            <a:endParaRPr lang="en-US" sz="1400" dirty="0"/>
          </a:p>
          <a:p>
            <a:pPr marL="0" indent="0" fontAlgn="t"/>
            <a:endParaRPr lang="en-US" sz="1400" b="1" dirty="0"/>
          </a:p>
          <a:p>
            <a:pPr marL="0" indent="0" fontAlgn="t"/>
            <a:r>
              <a:rPr lang="en-US" sz="1400" dirty="0">
                <a:latin typeface="Arial" charset="0"/>
              </a:rPr>
              <a:t>Collaborate with the OIE and HR</a:t>
            </a:r>
            <a:endParaRPr lang="en-US" sz="1400" i="1" dirty="0"/>
          </a:p>
          <a:p>
            <a:pPr marL="0" indent="0" fontAlgn="t"/>
            <a:endParaRPr lang="en-US" sz="1400" i="1" dirty="0"/>
          </a:p>
          <a:p>
            <a:r>
              <a:rPr lang="en-US" sz="1400" dirty="0">
                <a:latin typeface="Arial" charset="0"/>
              </a:rPr>
              <a:t>Host programs and trainings that provide exposure to diverse cultures</a:t>
            </a:r>
          </a:p>
          <a:p>
            <a:endParaRPr lang="en-US" sz="1400" dirty="0"/>
          </a:p>
          <a:p>
            <a:r>
              <a:rPr lang="en-US" sz="1400" dirty="0"/>
              <a:t>Employee feedback on diversity and inclusion efforts</a:t>
            </a:r>
          </a:p>
          <a:p>
            <a:pPr marL="0" indent="0" fontAlgn="t"/>
            <a:endParaRPr lang="en-US" sz="1400" dirty="0"/>
          </a:p>
          <a:p>
            <a:pPr marL="0" indent="0" fontAlgn="t"/>
            <a:r>
              <a:rPr lang="en-US" sz="1400" dirty="0">
                <a:solidFill>
                  <a:srgbClr val="222222"/>
                </a:solidFill>
                <a:latin typeface="Arial" charset="0"/>
              </a:rPr>
              <a:t>Provide training to address the issues faced by LGBT students, faculty and staff </a:t>
            </a:r>
          </a:p>
          <a:p>
            <a:pPr marL="0" indent="0" fontAlgn="t"/>
            <a:endParaRPr lang="en-US" sz="1400" b="1" dirty="0"/>
          </a:p>
          <a:p>
            <a:pPr marL="0" indent="0" fontAlgn="t"/>
            <a:r>
              <a:rPr lang="en-US" sz="1400" dirty="0">
                <a:latin typeface="Arial" charset="0"/>
              </a:rPr>
              <a:t>Broadening of current skillsets for all 	employees</a:t>
            </a:r>
            <a:endParaRPr lang="en-US" sz="1400" dirty="0"/>
          </a:p>
          <a:p>
            <a:pPr marL="0" indent="0"/>
            <a:endParaRPr lang="en-US" sz="1400" dirty="0">
              <a:latin typeface="Arial" charset="0"/>
            </a:endParaRPr>
          </a:p>
          <a:p>
            <a:pPr marL="0" indent="0"/>
            <a:r>
              <a:rPr lang="en-US" sz="1400" dirty="0">
                <a:latin typeface="Arial" charset="0"/>
              </a:rPr>
              <a:t>NA</a:t>
            </a:r>
          </a:p>
          <a:p>
            <a:pPr marL="0" indent="0"/>
            <a:endParaRPr lang="en-US" sz="1400" dirty="0">
              <a:latin typeface="Arial" charset="0"/>
            </a:endParaRPr>
          </a:p>
          <a:p>
            <a:pPr marL="0" indent="0"/>
            <a:r>
              <a:rPr lang="en-US" sz="1400" dirty="0">
                <a:latin typeface="Arial" charset="0"/>
              </a:rPr>
              <a:t>Objectives from each campus</a:t>
            </a:r>
            <a:endParaRPr lang="en-US" sz="1400" dirty="0"/>
          </a:p>
          <a:p>
            <a:pPr marL="0" indent="0"/>
            <a:endParaRPr lang="en-US" sz="1400" dirty="0"/>
          </a:p>
          <a:p>
            <a:pPr marL="0" indent="0"/>
            <a:endParaRPr lang="en-US" sz="1400" dirty="0"/>
          </a:p>
        </p:txBody>
      </p:sp>
      <p:sp>
        <p:nvSpPr>
          <p:cNvPr id="9" name="Arrow: Right 8"/>
          <p:cNvSpPr/>
          <p:nvPr/>
        </p:nvSpPr>
        <p:spPr bwMode="auto">
          <a:xfrm>
            <a:off x="4314207" y="1592504"/>
            <a:ext cx="609600" cy="155448"/>
          </a:xfrm>
          <a:prstGeom prst="rightArrow">
            <a:avLst/>
          </a:prstGeom>
          <a:solidFill>
            <a:srgbClr val="FFC0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0" name="Arrow: Right 9"/>
          <p:cNvSpPr/>
          <p:nvPr/>
        </p:nvSpPr>
        <p:spPr bwMode="auto">
          <a:xfrm>
            <a:off x="4314207" y="2110312"/>
            <a:ext cx="609600" cy="155448"/>
          </a:xfrm>
          <a:prstGeom prst="rightArrow">
            <a:avLst/>
          </a:prstGeom>
          <a:solidFill>
            <a:srgbClr val="FFC0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1" name="Arrow: Right 10"/>
          <p:cNvSpPr/>
          <p:nvPr/>
        </p:nvSpPr>
        <p:spPr bwMode="auto">
          <a:xfrm>
            <a:off x="4315506" y="2570006"/>
            <a:ext cx="609600" cy="155448"/>
          </a:xfrm>
          <a:prstGeom prst="rightArrow">
            <a:avLst/>
          </a:prstGeom>
          <a:solidFill>
            <a:srgbClr val="FFC0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Arrow: Right 11"/>
          <p:cNvSpPr/>
          <p:nvPr/>
        </p:nvSpPr>
        <p:spPr bwMode="auto">
          <a:xfrm>
            <a:off x="4301144" y="3321928"/>
            <a:ext cx="609600" cy="155448"/>
          </a:xfrm>
          <a:prstGeom prst="rightArrow">
            <a:avLst/>
          </a:prstGeom>
          <a:solidFill>
            <a:srgbClr val="FFC0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3" name="Arrow: Right 12"/>
          <p:cNvSpPr/>
          <p:nvPr/>
        </p:nvSpPr>
        <p:spPr bwMode="auto">
          <a:xfrm>
            <a:off x="4301144" y="4002088"/>
            <a:ext cx="609600" cy="155448"/>
          </a:xfrm>
          <a:prstGeom prst="rightArrow">
            <a:avLst/>
          </a:prstGeom>
          <a:solidFill>
            <a:srgbClr val="FFC0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4" name="Arrow: Right 13"/>
          <p:cNvSpPr/>
          <p:nvPr/>
        </p:nvSpPr>
        <p:spPr bwMode="auto">
          <a:xfrm>
            <a:off x="4296283" y="4744233"/>
            <a:ext cx="609600" cy="155448"/>
          </a:xfrm>
          <a:prstGeom prst="rightArrow">
            <a:avLst/>
          </a:prstGeom>
          <a:solidFill>
            <a:srgbClr val="FFC0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5" name="Arrow: Right 14"/>
          <p:cNvSpPr/>
          <p:nvPr/>
        </p:nvSpPr>
        <p:spPr bwMode="auto">
          <a:xfrm>
            <a:off x="4317082" y="5496155"/>
            <a:ext cx="609600" cy="155448"/>
          </a:xfrm>
          <a:prstGeom prst="rightArrow">
            <a:avLst/>
          </a:prstGeom>
          <a:solidFill>
            <a:srgbClr val="FFC0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6" name="Arrow: Right 15"/>
          <p:cNvSpPr/>
          <p:nvPr/>
        </p:nvSpPr>
        <p:spPr bwMode="auto">
          <a:xfrm>
            <a:off x="4301144" y="6003748"/>
            <a:ext cx="609600" cy="155448"/>
          </a:xfrm>
          <a:prstGeom prst="rightArrow">
            <a:avLst/>
          </a:prstGeom>
          <a:solidFill>
            <a:srgbClr val="FFC0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7" name="Rectangle 16"/>
          <p:cNvSpPr/>
          <p:nvPr/>
        </p:nvSpPr>
        <p:spPr bwMode="auto">
          <a:xfrm>
            <a:off x="0" y="0"/>
            <a:ext cx="9144000" cy="777876"/>
          </a:xfrm>
          <a:prstGeom prst="rect">
            <a:avLst/>
          </a:prstGeom>
          <a:solidFill>
            <a:schemeClr val="tx2">
              <a:lumMod val="75000"/>
              <a:lumOff val="2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8" name="TextBox 17"/>
          <p:cNvSpPr txBox="1"/>
          <p:nvPr/>
        </p:nvSpPr>
        <p:spPr>
          <a:xfrm>
            <a:off x="-2507411" y="117419"/>
            <a:ext cx="7848600" cy="523220"/>
          </a:xfrm>
          <a:prstGeom prst="rect">
            <a:avLst/>
          </a:prstGeom>
          <a:noFill/>
        </p:spPr>
        <p:txBody>
          <a:bodyPr wrap="square" rtlCol="0">
            <a:spAutoFit/>
          </a:bodyPr>
          <a:lstStyle/>
          <a:p>
            <a:pPr algn="ctr"/>
            <a:r>
              <a:rPr lang="en-US" sz="2800" b="1" dirty="0">
                <a:solidFill>
                  <a:srgbClr val="FFC000"/>
                </a:solidFill>
                <a:latin typeface="+mj-lt"/>
              </a:rPr>
              <a:t>Implementation</a:t>
            </a:r>
            <a:r>
              <a:rPr lang="en-US" sz="2800" dirty="0">
                <a:latin typeface="+mj-lt"/>
              </a:rPr>
              <a:t> </a:t>
            </a:r>
          </a:p>
        </p:txBody>
      </p:sp>
      <p:sp>
        <p:nvSpPr>
          <p:cNvPr id="19" name="Content Placeholder 7">
            <a:extLst>
              <a:ext uri="{FF2B5EF4-FFF2-40B4-BE49-F238E27FC236}">
                <a16:creationId xmlns:a16="http://schemas.microsoft.com/office/drawing/2014/main" id="{AF6A9066-E4C3-4D91-B0A0-34F052A9F727}"/>
              </a:ext>
            </a:extLst>
          </p:cNvPr>
          <p:cNvSpPr txBox="1">
            <a:spLocks/>
          </p:cNvSpPr>
          <p:nvPr/>
        </p:nvSpPr>
        <p:spPr bwMode="auto">
          <a:xfrm>
            <a:off x="473480" y="1437056"/>
            <a:ext cx="3429000" cy="510222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20000"/>
              </a:spcBef>
              <a:spcAft>
                <a:spcPct val="0"/>
              </a:spcAft>
              <a:tabLst>
                <a:tab pos="457200" algn="l"/>
              </a:tabLst>
              <a:defRPr sz="2000">
                <a:solidFill>
                  <a:schemeClr val="tx1"/>
                </a:solidFill>
                <a:latin typeface="+mn-lt"/>
                <a:ea typeface="+mn-ea"/>
                <a:cs typeface="+mn-cs"/>
              </a:defRPr>
            </a:lvl1pPr>
            <a:lvl2pPr marL="1085850" indent="-285750" algn="l" rtl="0" eaLnBrk="1" fontAlgn="base" hangingPunct="1">
              <a:spcBef>
                <a:spcPct val="20000"/>
              </a:spcBef>
              <a:spcAft>
                <a:spcPct val="0"/>
              </a:spcAft>
              <a:buFont typeface="Times" charset="0"/>
              <a:buChar char="•"/>
              <a:tabLst>
                <a:tab pos="457200" algn="l"/>
              </a:tabLst>
              <a:defRPr sz="2000">
                <a:solidFill>
                  <a:schemeClr val="tx1"/>
                </a:solidFill>
                <a:latin typeface="+mn-lt"/>
                <a:ea typeface="+mn-ea"/>
              </a:defRPr>
            </a:lvl2pPr>
            <a:lvl3pPr marL="1428750" indent="-228600" algn="l" rtl="0" eaLnBrk="1" fontAlgn="base" hangingPunct="1">
              <a:spcBef>
                <a:spcPct val="20000"/>
              </a:spcBef>
              <a:spcAft>
                <a:spcPct val="0"/>
              </a:spcAft>
              <a:buChar char="o"/>
              <a:tabLst>
                <a:tab pos="457200" algn="l"/>
              </a:tabLst>
              <a:defRPr sz="1200">
                <a:solidFill>
                  <a:schemeClr val="tx1"/>
                </a:solidFill>
                <a:latin typeface="+mn-lt"/>
                <a:ea typeface="+mn-ea"/>
              </a:defRPr>
            </a:lvl3pPr>
            <a:lvl4pPr marL="1771650" indent="-228600" algn="l" rtl="0" eaLnBrk="1" fontAlgn="base" hangingPunct="1">
              <a:spcBef>
                <a:spcPct val="20000"/>
              </a:spcBef>
              <a:spcAft>
                <a:spcPct val="0"/>
              </a:spcAft>
              <a:buChar char="–"/>
              <a:tabLst>
                <a:tab pos="457200" algn="l"/>
              </a:tabLst>
              <a:defRPr sz="1200">
                <a:solidFill>
                  <a:schemeClr val="tx1"/>
                </a:solidFill>
                <a:latin typeface="+mn-lt"/>
                <a:ea typeface="+mn-ea"/>
              </a:defRPr>
            </a:lvl4pPr>
            <a:lvl5pPr marL="2114550" indent="-228600" algn="l" rtl="0" eaLnBrk="1" fontAlgn="base" hangingPunct="1">
              <a:spcBef>
                <a:spcPct val="20000"/>
              </a:spcBef>
              <a:spcAft>
                <a:spcPct val="0"/>
              </a:spcAft>
              <a:buChar char="»"/>
              <a:tabLst>
                <a:tab pos="457200" algn="l"/>
              </a:tabLst>
              <a:defRPr sz="1200">
                <a:solidFill>
                  <a:schemeClr val="tx1"/>
                </a:solidFill>
                <a:latin typeface="+mn-lt"/>
                <a:ea typeface="+mn-ea"/>
              </a:defRPr>
            </a:lvl5pPr>
            <a:lvl6pPr marL="2571750" indent="-228600" algn="l" rtl="0" eaLnBrk="1" fontAlgn="base" hangingPunct="1">
              <a:spcBef>
                <a:spcPct val="20000"/>
              </a:spcBef>
              <a:spcAft>
                <a:spcPct val="0"/>
              </a:spcAft>
              <a:buChar char="»"/>
              <a:tabLst>
                <a:tab pos="457200" algn="l"/>
              </a:tabLst>
              <a:defRPr sz="2000">
                <a:solidFill>
                  <a:schemeClr val="tx1"/>
                </a:solidFill>
                <a:latin typeface="+mn-lt"/>
                <a:ea typeface="+mn-ea"/>
              </a:defRPr>
            </a:lvl6pPr>
            <a:lvl7pPr marL="3028950" indent="-228600" algn="l" rtl="0" eaLnBrk="1" fontAlgn="base" hangingPunct="1">
              <a:spcBef>
                <a:spcPct val="20000"/>
              </a:spcBef>
              <a:spcAft>
                <a:spcPct val="0"/>
              </a:spcAft>
              <a:buChar char="»"/>
              <a:tabLst>
                <a:tab pos="457200" algn="l"/>
              </a:tabLst>
              <a:defRPr sz="2000">
                <a:solidFill>
                  <a:schemeClr val="tx1"/>
                </a:solidFill>
                <a:latin typeface="+mn-lt"/>
                <a:ea typeface="+mn-ea"/>
              </a:defRPr>
            </a:lvl7pPr>
            <a:lvl8pPr marL="3486150" indent="-228600" algn="l" rtl="0" eaLnBrk="1" fontAlgn="base" hangingPunct="1">
              <a:spcBef>
                <a:spcPct val="20000"/>
              </a:spcBef>
              <a:spcAft>
                <a:spcPct val="0"/>
              </a:spcAft>
              <a:buChar char="»"/>
              <a:tabLst>
                <a:tab pos="457200" algn="l"/>
              </a:tabLst>
              <a:defRPr sz="2000">
                <a:solidFill>
                  <a:schemeClr val="tx1"/>
                </a:solidFill>
                <a:latin typeface="+mn-lt"/>
                <a:ea typeface="+mn-ea"/>
              </a:defRPr>
            </a:lvl8pPr>
            <a:lvl9pPr marL="3943350" indent="-228600" algn="l" rtl="0" eaLnBrk="1" fontAlgn="base" hangingPunct="1">
              <a:spcBef>
                <a:spcPct val="20000"/>
              </a:spcBef>
              <a:spcAft>
                <a:spcPct val="0"/>
              </a:spcAft>
              <a:buChar char="»"/>
              <a:tabLst>
                <a:tab pos="457200" algn="l"/>
              </a:tabLst>
              <a:defRPr sz="2000">
                <a:solidFill>
                  <a:schemeClr val="tx1"/>
                </a:solidFill>
                <a:latin typeface="+mn-lt"/>
                <a:ea typeface="+mn-ea"/>
              </a:defRPr>
            </a:lvl9pPr>
          </a:lstStyle>
          <a:p>
            <a:pPr marL="0" indent="0"/>
            <a:r>
              <a:rPr lang="en-US" sz="1400" kern="0" dirty="0"/>
              <a:t>Commitment of Leadership</a:t>
            </a:r>
          </a:p>
          <a:p>
            <a:pPr marL="0" indent="0"/>
            <a:endParaRPr lang="en-US" sz="1400" kern="0" dirty="0"/>
          </a:p>
          <a:p>
            <a:pPr marL="0" indent="0"/>
            <a:r>
              <a:rPr lang="en-US" sz="1400" kern="0" dirty="0"/>
              <a:t>Recruitment and Retention</a:t>
            </a:r>
          </a:p>
          <a:p>
            <a:pPr marL="0" indent="0"/>
            <a:endParaRPr lang="en-US" sz="1400" kern="0" dirty="0"/>
          </a:p>
          <a:p>
            <a:pPr marL="0" indent="0"/>
            <a:r>
              <a:rPr lang="en-US" sz="1400" kern="0" dirty="0"/>
              <a:t>People-Oriented Environment</a:t>
            </a:r>
          </a:p>
          <a:p>
            <a:pPr marL="0" indent="0"/>
            <a:endParaRPr lang="en-US" sz="1400" kern="0" dirty="0"/>
          </a:p>
          <a:p>
            <a:pPr marL="0" indent="0"/>
            <a:endParaRPr lang="en-US" sz="1400" kern="0" dirty="0"/>
          </a:p>
          <a:p>
            <a:pPr marL="0" indent="0"/>
            <a:r>
              <a:rPr lang="en-US" sz="1400" kern="0" dirty="0"/>
              <a:t>Evaluate Employee Commitment</a:t>
            </a:r>
          </a:p>
          <a:p>
            <a:pPr marL="0" indent="0"/>
            <a:endParaRPr lang="en-US" sz="1400" kern="0" dirty="0"/>
          </a:p>
          <a:p>
            <a:pPr marL="0" indent="0"/>
            <a:endParaRPr lang="en-US" sz="1400" kern="0" dirty="0"/>
          </a:p>
          <a:p>
            <a:pPr marL="0" indent="0"/>
            <a:r>
              <a:rPr lang="en-US" sz="1400" kern="0" dirty="0"/>
              <a:t>Valuing, Understanding, and Managing Diversity</a:t>
            </a:r>
          </a:p>
          <a:p>
            <a:pPr marL="0" indent="0"/>
            <a:endParaRPr lang="en-US" sz="1400" kern="0" dirty="0"/>
          </a:p>
          <a:p>
            <a:pPr marL="0" indent="0"/>
            <a:r>
              <a:rPr lang="en-US" sz="1400" kern="0" dirty="0"/>
              <a:t>Support and Supervision for a Diverse Workforce</a:t>
            </a:r>
          </a:p>
          <a:p>
            <a:pPr marL="0" indent="0"/>
            <a:endParaRPr lang="en-US" sz="1400" kern="0" dirty="0"/>
          </a:p>
          <a:p>
            <a:pPr marL="0" indent="0"/>
            <a:r>
              <a:rPr lang="en-US" sz="1400" kern="0" dirty="0"/>
              <a:t>Balance of Career and Personal Needs</a:t>
            </a:r>
          </a:p>
          <a:p>
            <a:pPr marL="0" indent="0"/>
            <a:endParaRPr lang="en-US" sz="1400" kern="0" dirty="0"/>
          </a:p>
          <a:p>
            <a:pPr marL="0" indent="0"/>
            <a:r>
              <a:rPr lang="en-US" sz="1400" kern="0" dirty="0"/>
              <a:t>Clearly Defined Goals and Timetables</a:t>
            </a:r>
          </a:p>
        </p:txBody>
      </p:sp>
    </p:spTree>
    <p:extLst>
      <p:ext uri="{BB962C8B-B14F-4D97-AF65-F5344CB8AC3E}">
        <p14:creationId xmlns:p14="http://schemas.microsoft.com/office/powerpoint/2010/main" val="402709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447800"/>
            <a:ext cx="8458200" cy="3108543"/>
          </a:xfrm>
          <a:prstGeom prst="rect">
            <a:avLst/>
          </a:prstGeom>
          <a:noFill/>
          <a:effectLst>
            <a:outerShdw blurRad="50800" dist="50800" dir="5400000" algn="ctr" rotWithShape="0">
              <a:schemeClr val="bg1"/>
            </a:outerShdw>
          </a:effectLst>
        </p:spPr>
        <p:txBody>
          <a:bodyPr wrap="square" rtlCol="0" anchor="t">
            <a:spAutoFit/>
          </a:bodyPr>
          <a:lstStyle/>
          <a:p>
            <a:endParaRPr lang="en-US" sz="2800" i="1" dirty="0"/>
          </a:p>
          <a:p>
            <a:pPr algn="ctr"/>
            <a:r>
              <a:rPr lang="EN-US" sz="2800" b="1" i="1" dirty="0">
                <a:solidFill>
                  <a:schemeClr val="tx2">
                    <a:lumMod val="75000"/>
                    <a:lumOff val="25000"/>
                  </a:schemeClr>
                </a:solidFill>
              </a:rPr>
              <a:t>How do you think HCC is doing with diversity?</a:t>
            </a:r>
          </a:p>
          <a:p>
            <a:pPr algn="ctr"/>
            <a:endParaRPr lang="en-US" sz="2800" i="1" dirty="0"/>
          </a:p>
          <a:p>
            <a:pPr marL="457200" indent="-457200">
              <a:buFont typeface="Wingdings" panose="05000000000000000000" pitchFamily="2" charset="2"/>
              <a:buChar char="Ø"/>
            </a:pPr>
            <a:endParaRPr lang="en-US" sz="2800" i="1" dirty="0"/>
          </a:p>
          <a:p>
            <a:pPr marL="457200" indent="-457200">
              <a:buFont typeface="Wingdings" panose="05000000000000000000" pitchFamily="2" charset="2"/>
              <a:buChar char="Ø"/>
            </a:pPr>
            <a:r>
              <a:rPr lang="EN-US" sz="2800" i="1" dirty="0">
                <a:solidFill>
                  <a:schemeClr val="bg1">
                    <a:lumMod val="50000"/>
                  </a:schemeClr>
                </a:solidFill>
              </a:rPr>
              <a:t>7 Years since inception</a:t>
            </a:r>
          </a:p>
          <a:p>
            <a:endParaRPr lang="en-US" sz="2800" i="1" dirty="0">
              <a:solidFill>
                <a:schemeClr val="bg1">
                  <a:lumMod val="50000"/>
                </a:schemeClr>
              </a:solidFill>
            </a:endParaRPr>
          </a:p>
          <a:p>
            <a:pPr marL="457200" indent="-457200">
              <a:buFont typeface="Wingdings" panose="05000000000000000000" pitchFamily="2" charset="2"/>
              <a:buChar char="Ø"/>
            </a:pPr>
            <a:r>
              <a:rPr lang="EN-US" sz="2800" i="1" dirty="0">
                <a:solidFill>
                  <a:schemeClr val="bg1">
                    <a:lumMod val="50000"/>
                  </a:schemeClr>
                </a:solidFill>
              </a:rPr>
              <a:t>4</a:t>
            </a:r>
            <a:r>
              <a:rPr lang="EN-US" sz="2800" i="1" baseline="30000" dirty="0">
                <a:solidFill>
                  <a:schemeClr val="bg1">
                    <a:lumMod val="50000"/>
                  </a:schemeClr>
                </a:solidFill>
              </a:rPr>
              <a:t>th</a:t>
            </a:r>
            <a:r>
              <a:rPr lang="EN-US" sz="2800" i="1" dirty="0">
                <a:solidFill>
                  <a:schemeClr val="bg1">
                    <a:lumMod val="50000"/>
                  </a:schemeClr>
                </a:solidFill>
              </a:rPr>
              <a:t> Year of actual implementation</a:t>
            </a:r>
          </a:p>
        </p:txBody>
      </p:sp>
      <p:sp>
        <p:nvSpPr>
          <p:cNvPr id="5" name="Rectangle 4"/>
          <p:cNvSpPr/>
          <p:nvPr/>
        </p:nvSpPr>
        <p:spPr bwMode="auto">
          <a:xfrm>
            <a:off x="0" y="0"/>
            <a:ext cx="9144000" cy="777876"/>
          </a:xfrm>
          <a:prstGeom prst="rect">
            <a:avLst/>
          </a:prstGeom>
          <a:solidFill>
            <a:schemeClr val="tx2">
              <a:lumMod val="75000"/>
              <a:lumOff val="2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6" name="TextBox 5"/>
          <p:cNvSpPr txBox="1"/>
          <p:nvPr/>
        </p:nvSpPr>
        <p:spPr>
          <a:xfrm>
            <a:off x="152400" y="152400"/>
            <a:ext cx="6248400" cy="892552"/>
          </a:xfrm>
          <a:prstGeom prst="rect">
            <a:avLst/>
          </a:prstGeom>
          <a:noFill/>
        </p:spPr>
        <p:txBody>
          <a:bodyPr wrap="square" rtlCol="0">
            <a:spAutoFit/>
          </a:bodyPr>
          <a:lstStyle/>
          <a:p>
            <a:r>
              <a:rPr lang="en-US" sz="2800" b="1" dirty="0">
                <a:solidFill>
                  <a:srgbClr val="FFC000"/>
                </a:solidFill>
                <a:latin typeface="+mj-lt"/>
              </a:rPr>
              <a:t>Question</a:t>
            </a:r>
            <a:r>
              <a:rPr lang="en-US" b="1" dirty="0">
                <a:solidFill>
                  <a:schemeClr val="tx2">
                    <a:lumMod val="75000"/>
                    <a:lumOff val="25000"/>
                  </a:schemeClr>
                </a:solidFill>
              </a:rPr>
              <a:t>: </a:t>
            </a:r>
          </a:p>
          <a:p>
            <a:endParaRPr lang="en-US" dirty="0"/>
          </a:p>
        </p:txBody>
      </p:sp>
    </p:spTree>
    <p:extLst>
      <p:ext uri="{BB962C8B-B14F-4D97-AF65-F5344CB8AC3E}">
        <p14:creationId xmlns:p14="http://schemas.microsoft.com/office/powerpoint/2010/main" val="306724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5297529" y="964543"/>
            <a:ext cx="2663735" cy="338554"/>
          </a:xfrm>
          <a:prstGeom prst="rect">
            <a:avLst/>
          </a:prstGeom>
          <a:noFill/>
        </p:spPr>
        <p:txBody>
          <a:bodyPr wrap="square" rtlCol="0">
            <a:spAutoFit/>
          </a:bodyPr>
          <a:lstStyle/>
          <a:p>
            <a:pPr algn="ctr"/>
            <a:r>
              <a:rPr lang="en-US" sz="1600" b="1" dirty="0">
                <a:solidFill>
                  <a:schemeClr val="tx2">
                    <a:lumMod val="75000"/>
                    <a:lumOff val="25000"/>
                  </a:schemeClr>
                </a:solidFill>
              </a:rPr>
              <a:t>Student Gender</a:t>
            </a:r>
          </a:p>
        </p:txBody>
      </p:sp>
      <p:sp>
        <p:nvSpPr>
          <p:cNvPr id="30" name="TextBox 29"/>
          <p:cNvSpPr txBox="1"/>
          <p:nvPr/>
        </p:nvSpPr>
        <p:spPr>
          <a:xfrm>
            <a:off x="5297530" y="3609145"/>
            <a:ext cx="2663735" cy="338554"/>
          </a:xfrm>
          <a:prstGeom prst="rect">
            <a:avLst/>
          </a:prstGeom>
          <a:noFill/>
        </p:spPr>
        <p:txBody>
          <a:bodyPr wrap="square" rtlCol="0">
            <a:spAutoFit/>
          </a:bodyPr>
          <a:lstStyle/>
          <a:p>
            <a:pPr algn="ctr"/>
            <a:r>
              <a:rPr lang="en-US" sz="1600" b="1" dirty="0">
                <a:solidFill>
                  <a:schemeClr val="tx2">
                    <a:lumMod val="75000"/>
                    <a:lumOff val="25000"/>
                  </a:schemeClr>
                </a:solidFill>
              </a:rPr>
              <a:t>Student Ethnicity</a:t>
            </a:r>
          </a:p>
        </p:txBody>
      </p:sp>
      <p:sp>
        <p:nvSpPr>
          <p:cNvPr id="49" name="Rectangle 48"/>
          <p:cNvSpPr/>
          <p:nvPr/>
        </p:nvSpPr>
        <p:spPr bwMode="auto">
          <a:xfrm>
            <a:off x="0" y="0"/>
            <a:ext cx="9144000" cy="777876"/>
          </a:xfrm>
          <a:prstGeom prst="rect">
            <a:avLst/>
          </a:prstGeom>
          <a:solidFill>
            <a:schemeClr val="tx2">
              <a:lumMod val="75000"/>
              <a:lumOff val="2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8" name="TextBox 47"/>
          <p:cNvSpPr txBox="1"/>
          <p:nvPr/>
        </p:nvSpPr>
        <p:spPr>
          <a:xfrm>
            <a:off x="149514" y="152400"/>
            <a:ext cx="8308685" cy="523220"/>
          </a:xfrm>
          <a:prstGeom prst="rect">
            <a:avLst/>
          </a:prstGeom>
          <a:noFill/>
        </p:spPr>
        <p:txBody>
          <a:bodyPr wrap="square" rtlCol="0">
            <a:spAutoFit/>
          </a:bodyPr>
          <a:lstStyle/>
          <a:p>
            <a:r>
              <a:rPr lang="en-US" sz="2800" b="1" dirty="0">
                <a:solidFill>
                  <a:srgbClr val="FFC000"/>
                </a:solidFill>
                <a:latin typeface="+mj-lt"/>
              </a:rPr>
              <a:t>HCC TODAY: </a:t>
            </a:r>
            <a:r>
              <a:rPr lang="en-US" sz="2800" b="1" i="1" dirty="0">
                <a:solidFill>
                  <a:srgbClr val="FFC000"/>
                </a:solidFill>
                <a:latin typeface="+mj-lt"/>
              </a:rPr>
              <a:t>Representative Student Body?</a:t>
            </a:r>
          </a:p>
        </p:txBody>
      </p:sp>
      <p:graphicFrame>
        <p:nvGraphicFramePr>
          <p:cNvPr id="27" name="Chart 26"/>
          <p:cNvGraphicFramePr/>
          <p:nvPr>
            <p:extLst>
              <p:ext uri="{D42A27DB-BD31-4B8C-83A1-F6EECF244321}">
                <p14:modId xmlns:p14="http://schemas.microsoft.com/office/powerpoint/2010/main" val="1615247519"/>
              </p:ext>
            </p:extLst>
          </p:nvPr>
        </p:nvGraphicFramePr>
        <p:xfrm>
          <a:off x="650585" y="4038600"/>
          <a:ext cx="3270830" cy="238518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521197" y="3609145"/>
            <a:ext cx="3297738" cy="338554"/>
          </a:xfrm>
          <a:prstGeom prst="rect">
            <a:avLst/>
          </a:prstGeom>
          <a:noFill/>
        </p:spPr>
        <p:txBody>
          <a:bodyPr wrap="square" rtlCol="0">
            <a:spAutoFit/>
          </a:bodyPr>
          <a:lstStyle/>
          <a:p>
            <a:pPr algn="ctr"/>
            <a:r>
              <a:rPr lang="en-US" sz="1600" b="1" dirty="0">
                <a:solidFill>
                  <a:schemeClr val="tx2">
                    <a:lumMod val="75000"/>
                    <a:lumOff val="25000"/>
                  </a:schemeClr>
                </a:solidFill>
              </a:rPr>
              <a:t>Community Ethnicity</a:t>
            </a:r>
          </a:p>
        </p:txBody>
      </p:sp>
      <p:graphicFrame>
        <p:nvGraphicFramePr>
          <p:cNvPr id="8" name="Chart 7"/>
          <p:cNvGraphicFramePr/>
          <p:nvPr>
            <p:extLst>
              <p:ext uri="{D42A27DB-BD31-4B8C-83A1-F6EECF244321}">
                <p14:modId xmlns:p14="http://schemas.microsoft.com/office/powerpoint/2010/main" val="1763485422"/>
              </p:ext>
            </p:extLst>
          </p:nvPr>
        </p:nvGraphicFramePr>
        <p:xfrm>
          <a:off x="0" y="1107833"/>
          <a:ext cx="45720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32" name="TextBox 31"/>
          <p:cNvSpPr txBox="1"/>
          <p:nvPr/>
        </p:nvSpPr>
        <p:spPr>
          <a:xfrm>
            <a:off x="954132" y="930276"/>
            <a:ext cx="2663735" cy="338554"/>
          </a:xfrm>
          <a:prstGeom prst="rect">
            <a:avLst/>
          </a:prstGeom>
          <a:noFill/>
        </p:spPr>
        <p:txBody>
          <a:bodyPr wrap="square" rtlCol="0">
            <a:spAutoFit/>
          </a:bodyPr>
          <a:lstStyle/>
          <a:p>
            <a:pPr algn="ctr"/>
            <a:r>
              <a:rPr lang="en-US" sz="1600" b="1" dirty="0">
                <a:solidFill>
                  <a:schemeClr val="tx2">
                    <a:lumMod val="75000"/>
                    <a:lumOff val="25000"/>
                  </a:schemeClr>
                </a:solidFill>
              </a:rPr>
              <a:t>Community Gender</a:t>
            </a:r>
          </a:p>
        </p:txBody>
      </p:sp>
      <p:graphicFrame>
        <p:nvGraphicFramePr>
          <p:cNvPr id="47" name="Chart 46"/>
          <p:cNvGraphicFramePr/>
          <p:nvPr>
            <p:extLst>
              <p:ext uri="{D42A27DB-BD31-4B8C-83A1-F6EECF244321}">
                <p14:modId xmlns:p14="http://schemas.microsoft.com/office/powerpoint/2010/main" val="645304373"/>
              </p:ext>
            </p:extLst>
          </p:nvPr>
        </p:nvGraphicFramePr>
        <p:xfrm>
          <a:off x="4343398" y="1147573"/>
          <a:ext cx="457200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2" name="Chart 51"/>
          <p:cNvGraphicFramePr/>
          <p:nvPr>
            <p:extLst>
              <p:ext uri="{D42A27DB-BD31-4B8C-83A1-F6EECF244321}">
                <p14:modId xmlns:p14="http://schemas.microsoft.com/office/powerpoint/2010/main" val="2972944331"/>
              </p:ext>
            </p:extLst>
          </p:nvPr>
        </p:nvGraphicFramePr>
        <p:xfrm>
          <a:off x="4993983" y="3992345"/>
          <a:ext cx="3270830" cy="2385181"/>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11"/>
          <p:cNvSpPr txBox="1"/>
          <p:nvPr/>
        </p:nvSpPr>
        <p:spPr>
          <a:xfrm>
            <a:off x="7918288" y="6179838"/>
            <a:ext cx="1143000" cy="215444"/>
          </a:xfrm>
          <a:prstGeom prst="rect">
            <a:avLst/>
          </a:prstGeom>
          <a:noFill/>
        </p:spPr>
        <p:txBody>
          <a:bodyPr wrap="square" rtlCol="0">
            <a:spAutoFit/>
          </a:bodyPr>
          <a:lstStyle/>
          <a:p>
            <a:r>
              <a:rPr lang="en-US" sz="800" i="1" dirty="0"/>
              <a:t>http://www.hccs.edu</a:t>
            </a:r>
            <a:endParaRPr lang="en-US" sz="800" dirty="0"/>
          </a:p>
        </p:txBody>
      </p:sp>
    </p:spTree>
    <p:extLst>
      <p:ext uri="{BB962C8B-B14F-4D97-AF65-F5344CB8AC3E}">
        <p14:creationId xmlns:p14="http://schemas.microsoft.com/office/powerpoint/2010/main" val="2003065219"/>
      </p:ext>
    </p:extLst>
  </p:cSld>
  <p:clrMapOvr>
    <a:masterClrMapping/>
  </p:clrMapOvr>
</p:sld>
</file>

<file path=ppt/theme/theme1.xml><?xml version="1.0" encoding="utf-8"?>
<a:theme xmlns:a="http://schemas.openxmlformats.org/drawingml/2006/main" name="062515 DIST681 HCC Powerpoint template gray final">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062515 DIST681 HCC Powerpoint template gray final">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062515 DIST681 HCC Powerpoint template gray final">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062515 DIST681 HCC Powerpoint template gray final">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2509</TotalTime>
  <Words>803</Words>
  <Application>Microsoft Office PowerPoint</Application>
  <PresentationFormat>On-screen Show (4:3)</PresentationFormat>
  <Paragraphs>301</Paragraphs>
  <Slides>14</Slides>
  <Notes>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14</vt:i4>
      </vt:variant>
    </vt:vector>
  </HeadingPairs>
  <TitlesOfParts>
    <vt:vector size="23" baseType="lpstr">
      <vt:lpstr>ＭＳ Ｐゴシック</vt:lpstr>
      <vt:lpstr>Agency FB</vt:lpstr>
      <vt:lpstr>Arial</vt:lpstr>
      <vt:lpstr>Times</vt:lpstr>
      <vt:lpstr>Wingdings</vt:lpstr>
      <vt:lpstr>062515 DIST681 HCC Powerpoint template gray final</vt:lpstr>
      <vt:lpstr>062515 DIST681 HCC Powerpoint template gray final</vt:lpstr>
      <vt:lpstr>062515 DIST681 HCC Powerpoint template gray final</vt:lpstr>
      <vt:lpstr>062515 DIST681 HCC Powerpoint template gray final</vt:lpstr>
      <vt:lpstr>PowerPoint Presentation</vt:lpstr>
      <vt:lpstr>Houston Community College System</vt:lpstr>
      <vt:lpstr>PowerPoint Presentation</vt:lpstr>
      <vt:lpstr>District-Wide Diversity and Inclusion Goals</vt:lpstr>
      <vt:lpstr>PowerPoint Presentation</vt:lpstr>
      <vt:lpstr>Beyond the Goals</vt:lpstr>
      <vt:lpstr>  </vt:lpstr>
      <vt:lpstr>PowerPoint Presentation</vt:lpstr>
      <vt:lpstr>PowerPoint Presentation</vt:lpstr>
      <vt:lpstr>PowerPoint Presentation</vt:lpstr>
      <vt:lpstr>PowerPoint Presentation</vt:lpstr>
      <vt:lpstr>Accolades</vt:lpstr>
      <vt:lpstr>PowerPoint Presentation</vt:lpstr>
      <vt:lpstr>PowerPoint Presentation</vt:lpstr>
    </vt:vector>
  </TitlesOfParts>
  <Manager/>
  <Company>Houston Community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Roger  Cook</dc:creator>
  <cp:keywords/>
  <dc:description/>
  <cp:lastModifiedBy>Elissa Colich</cp:lastModifiedBy>
  <cp:revision>277</cp:revision>
  <cp:lastPrinted>2015-07-07T21:06:55Z</cp:lastPrinted>
  <dcterms:created xsi:type="dcterms:W3CDTF">2008-01-29T14:03:02Z</dcterms:created>
  <dcterms:modified xsi:type="dcterms:W3CDTF">2019-05-17T18:18:14Z</dcterms:modified>
  <cp:category/>
</cp:coreProperties>
</file>