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8" r:id="rId4"/>
    <p:sldId id="259" r:id="rId5"/>
    <p:sldId id="260" r:id="rId6"/>
    <p:sldId id="269" r:id="rId7"/>
    <p:sldId id="261" r:id="rId8"/>
    <p:sldId id="266" r:id="rId9"/>
    <p:sldId id="270"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95" autoAdjust="0"/>
  </p:normalViewPr>
  <p:slideViewPr>
    <p:cSldViewPr snapToGrid="0">
      <p:cViewPr varScale="1">
        <p:scale>
          <a:sx n="66" d="100"/>
          <a:sy n="66" d="100"/>
        </p:scale>
        <p:origin x="42" y="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DD8134-9972-438A-AC66-E6781BC96EE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4AD690D2-C70F-48CD-B4CB-1B5DCE9D621E}">
      <dgm:prSet phldrT="[Text]"/>
      <dgm:spPr/>
      <dgm:t>
        <a:bodyPr/>
        <a:lstStyle/>
        <a:p>
          <a:r>
            <a:rPr lang="en-US" dirty="0"/>
            <a:t>James Reynolds Sr.</a:t>
          </a:r>
        </a:p>
        <a:p>
          <a:r>
            <a:rPr lang="en-US" dirty="0"/>
            <a:t>CFA</a:t>
          </a:r>
        </a:p>
      </dgm:t>
    </dgm:pt>
    <dgm:pt modelId="{84C2A326-B50D-4543-B3AF-D7EECA7F13A8}" type="parTrans" cxnId="{73937244-32E8-4D28-8A22-4ACEF708DD25}">
      <dgm:prSet/>
      <dgm:spPr/>
      <dgm:t>
        <a:bodyPr/>
        <a:lstStyle/>
        <a:p>
          <a:endParaRPr lang="en-US"/>
        </a:p>
      </dgm:t>
    </dgm:pt>
    <dgm:pt modelId="{90F439B6-D880-4332-861D-E9A7E2542091}" type="sibTrans" cxnId="{73937244-32E8-4D28-8A22-4ACEF708DD25}">
      <dgm:prSet/>
      <dgm:spPr/>
      <dgm:t>
        <a:bodyPr/>
        <a:lstStyle/>
        <a:p>
          <a:endParaRPr lang="en-US"/>
        </a:p>
      </dgm:t>
    </dgm:pt>
    <dgm:pt modelId="{09A02D61-7727-49EC-B119-C86173496A23}">
      <dgm:prSet phldrT="[Text]"/>
      <dgm:spPr/>
      <dgm:t>
        <a:bodyPr/>
        <a:lstStyle/>
        <a:p>
          <a:r>
            <a:rPr lang="en-US" dirty="0"/>
            <a:t>Loaned seed money to family members</a:t>
          </a:r>
        </a:p>
      </dgm:t>
    </dgm:pt>
    <dgm:pt modelId="{CB1FF1B8-F0FF-42FD-8E41-D741C60F98DB}" type="parTrans" cxnId="{0558E679-5EAD-4252-B6AC-F486EAFBCC85}">
      <dgm:prSet/>
      <dgm:spPr/>
      <dgm:t>
        <a:bodyPr/>
        <a:lstStyle/>
        <a:p>
          <a:endParaRPr lang="en-US"/>
        </a:p>
      </dgm:t>
    </dgm:pt>
    <dgm:pt modelId="{4D6ADBF2-D7C4-40D9-BAA6-49737FC64BD8}" type="sibTrans" cxnId="{0558E679-5EAD-4252-B6AC-F486EAFBCC85}">
      <dgm:prSet/>
      <dgm:spPr/>
      <dgm:t>
        <a:bodyPr/>
        <a:lstStyle/>
        <a:p>
          <a:endParaRPr lang="en-US"/>
        </a:p>
      </dgm:t>
    </dgm:pt>
    <dgm:pt modelId="{C0668243-5F37-4682-8A56-246F0BE3DF45}">
      <dgm:prSet phldrT="[Text]"/>
      <dgm:spPr/>
      <dgm:t>
        <a:bodyPr/>
        <a:lstStyle/>
        <a:p>
          <a:endParaRPr lang="en-US" dirty="0"/>
        </a:p>
        <a:p>
          <a:r>
            <a:rPr lang="en-US" dirty="0"/>
            <a:t>Rose Perkins</a:t>
          </a:r>
        </a:p>
        <a:p>
          <a:r>
            <a:rPr lang="en-US" dirty="0"/>
            <a:t>CCFOA</a:t>
          </a:r>
        </a:p>
        <a:p>
          <a:endParaRPr lang="en-US" dirty="0"/>
        </a:p>
      </dgm:t>
    </dgm:pt>
    <dgm:pt modelId="{D0904ED0-1769-45B5-A488-75143DB16C78}" type="parTrans" cxnId="{FAA06452-1E37-4D61-9FBA-9045440665E0}">
      <dgm:prSet/>
      <dgm:spPr/>
      <dgm:t>
        <a:bodyPr/>
        <a:lstStyle/>
        <a:p>
          <a:endParaRPr lang="en-US"/>
        </a:p>
      </dgm:t>
    </dgm:pt>
    <dgm:pt modelId="{60758E28-6E86-4458-8CA6-E32F94C159F6}" type="sibTrans" cxnId="{FAA06452-1E37-4D61-9FBA-9045440665E0}">
      <dgm:prSet/>
      <dgm:spPr/>
      <dgm:t>
        <a:bodyPr/>
        <a:lstStyle/>
        <a:p>
          <a:endParaRPr lang="en-US"/>
        </a:p>
      </dgm:t>
    </dgm:pt>
    <dgm:pt modelId="{5C910E73-0108-4DA1-9180-57F228671CF3}">
      <dgm:prSet phldrT="[Text]"/>
      <dgm:spPr/>
      <dgm:t>
        <a:bodyPr/>
        <a:lstStyle/>
        <a:p>
          <a:r>
            <a:rPr lang="en-US" dirty="0"/>
            <a:t>Estranged wife</a:t>
          </a:r>
        </a:p>
      </dgm:t>
    </dgm:pt>
    <dgm:pt modelId="{80A9FD89-DCC8-4087-94F2-60A57C16B4F0}" type="parTrans" cxnId="{FC9B7717-5BC3-42BA-B33C-8FA7DAD75D3C}">
      <dgm:prSet/>
      <dgm:spPr/>
      <dgm:t>
        <a:bodyPr/>
        <a:lstStyle/>
        <a:p>
          <a:endParaRPr lang="en-US"/>
        </a:p>
      </dgm:t>
    </dgm:pt>
    <dgm:pt modelId="{72805B24-0051-4524-A0EE-F57309BA0D23}" type="sibTrans" cxnId="{FC9B7717-5BC3-42BA-B33C-8FA7DAD75D3C}">
      <dgm:prSet/>
      <dgm:spPr/>
      <dgm:t>
        <a:bodyPr/>
        <a:lstStyle/>
        <a:p>
          <a:endParaRPr lang="en-US"/>
        </a:p>
      </dgm:t>
    </dgm:pt>
    <dgm:pt modelId="{462B3FF3-9894-4452-9951-B7DE756D57A1}">
      <dgm:prSet phldrT="[Text]"/>
      <dgm:spPr/>
      <dgm:t>
        <a:bodyPr/>
        <a:lstStyle/>
        <a:p>
          <a:r>
            <a:rPr lang="en-US" dirty="0"/>
            <a:t>James Reynolds Jr.</a:t>
          </a:r>
        </a:p>
        <a:p>
          <a:r>
            <a:rPr lang="en-US" dirty="0"/>
            <a:t>BCS</a:t>
          </a:r>
        </a:p>
      </dgm:t>
    </dgm:pt>
    <dgm:pt modelId="{B3F47755-95B7-4BEA-A8FA-0AEFBDF8B26B}" type="parTrans" cxnId="{374F777F-0AE5-4AC0-BFA3-032D480C3B2F}">
      <dgm:prSet/>
      <dgm:spPr/>
      <dgm:t>
        <a:bodyPr/>
        <a:lstStyle/>
        <a:p>
          <a:endParaRPr lang="en-US"/>
        </a:p>
      </dgm:t>
    </dgm:pt>
    <dgm:pt modelId="{9408E40A-19E3-4026-8033-21971238B210}" type="sibTrans" cxnId="{374F777F-0AE5-4AC0-BFA3-032D480C3B2F}">
      <dgm:prSet/>
      <dgm:spPr/>
      <dgm:t>
        <a:bodyPr/>
        <a:lstStyle/>
        <a:p>
          <a:endParaRPr lang="en-US"/>
        </a:p>
      </dgm:t>
    </dgm:pt>
    <dgm:pt modelId="{F9C15128-F31D-429C-B17F-F7BA06707B94}">
      <dgm:prSet phldrT="[Text]"/>
      <dgm:spPr/>
      <dgm:t>
        <a:bodyPr/>
        <a:lstStyle/>
        <a:p>
          <a:r>
            <a:rPr lang="en-US" dirty="0"/>
            <a:t>Son of James Sr.</a:t>
          </a:r>
        </a:p>
      </dgm:t>
    </dgm:pt>
    <dgm:pt modelId="{9B67C124-32DA-42C5-B8B6-7A73D9B3F9D7}" type="parTrans" cxnId="{AA1EAB20-8543-403A-8D4D-D9A56BDB7228}">
      <dgm:prSet/>
      <dgm:spPr/>
      <dgm:t>
        <a:bodyPr/>
        <a:lstStyle/>
        <a:p>
          <a:endParaRPr lang="en-US"/>
        </a:p>
      </dgm:t>
    </dgm:pt>
    <dgm:pt modelId="{E41606DB-D51B-4483-93D0-132DD70C482F}" type="sibTrans" cxnId="{AA1EAB20-8543-403A-8D4D-D9A56BDB7228}">
      <dgm:prSet/>
      <dgm:spPr/>
      <dgm:t>
        <a:bodyPr/>
        <a:lstStyle/>
        <a:p>
          <a:endParaRPr lang="en-US"/>
        </a:p>
      </dgm:t>
    </dgm:pt>
    <dgm:pt modelId="{BF90CC0C-92C9-4EB5-AFB5-52EBB8A446B9}">
      <dgm:prSet phldrT="[Text]"/>
      <dgm:spPr/>
      <dgm:t>
        <a:bodyPr/>
        <a:lstStyle/>
        <a:p>
          <a:r>
            <a:rPr lang="en-US" dirty="0"/>
            <a:t>Combined salary between CFA/BCS $300,000</a:t>
          </a:r>
        </a:p>
      </dgm:t>
    </dgm:pt>
    <dgm:pt modelId="{E5B6E644-73BA-452D-A81C-CA2F8FD76CE6}" type="parTrans" cxnId="{28720DA4-F8C3-4ACE-BFC5-27B59313DC7A}">
      <dgm:prSet/>
      <dgm:spPr/>
      <dgm:t>
        <a:bodyPr/>
        <a:lstStyle/>
        <a:p>
          <a:endParaRPr lang="en-US"/>
        </a:p>
      </dgm:t>
    </dgm:pt>
    <dgm:pt modelId="{F9CFADAB-85E0-4D7B-AEA9-2F90FA14DF5B}" type="sibTrans" cxnId="{28720DA4-F8C3-4ACE-BFC5-27B59313DC7A}">
      <dgm:prSet/>
      <dgm:spPr/>
      <dgm:t>
        <a:bodyPr/>
        <a:lstStyle/>
        <a:p>
          <a:endParaRPr lang="en-US"/>
        </a:p>
      </dgm:t>
    </dgm:pt>
    <dgm:pt modelId="{8C699364-67AE-4B73-8794-B2D9C7B59A2C}">
      <dgm:prSet phldrT="[Text]"/>
      <dgm:spPr/>
      <dgm:t>
        <a:bodyPr/>
        <a:lstStyle/>
        <a:p>
          <a:r>
            <a:rPr lang="en-US" dirty="0"/>
            <a:t>$161,809 </a:t>
          </a:r>
        </a:p>
      </dgm:t>
    </dgm:pt>
    <dgm:pt modelId="{C852C346-75FB-44BF-9D32-E596D320D3D9}" type="parTrans" cxnId="{9991B7B0-1C68-4B89-897D-5A6198D4C2D6}">
      <dgm:prSet/>
      <dgm:spPr/>
      <dgm:t>
        <a:bodyPr/>
        <a:lstStyle/>
        <a:p>
          <a:endParaRPr lang="en-US"/>
        </a:p>
      </dgm:t>
    </dgm:pt>
    <dgm:pt modelId="{60D40273-B744-4ADD-B7D6-4E737A03A933}" type="sibTrans" cxnId="{9991B7B0-1C68-4B89-897D-5A6198D4C2D6}">
      <dgm:prSet/>
      <dgm:spPr/>
      <dgm:t>
        <a:bodyPr/>
        <a:lstStyle/>
        <a:p>
          <a:endParaRPr lang="en-US"/>
        </a:p>
      </dgm:t>
    </dgm:pt>
    <dgm:pt modelId="{CB60249D-A0D5-4BBB-B5F4-CB74A62FBE3C}">
      <dgm:prSet phldrT="[Text]"/>
      <dgm:spPr/>
      <dgm:t>
        <a:bodyPr/>
        <a:lstStyle/>
        <a:p>
          <a:r>
            <a:rPr lang="en-US" dirty="0"/>
            <a:t>$23,789 “Other compensation”</a:t>
          </a:r>
        </a:p>
      </dgm:t>
    </dgm:pt>
    <dgm:pt modelId="{4F211C84-F355-4718-B77B-4C5F22A1C367}" type="parTrans" cxnId="{99888956-2C0D-48E3-84CD-2849752BB4E3}">
      <dgm:prSet/>
      <dgm:spPr/>
      <dgm:t>
        <a:bodyPr/>
        <a:lstStyle/>
        <a:p>
          <a:endParaRPr lang="en-US"/>
        </a:p>
      </dgm:t>
    </dgm:pt>
    <dgm:pt modelId="{860F203E-0154-4A92-8217-9C743A9A8481}" type="sibTrans" cxnId="{99888956-2C0D-48E3-84CD-2849752BB4E3}">
      <dgm:prSet/>
      <dgm:spPr/>
      <dgm:t>
        <a:bodyPr/>
        <a:lstStyle/>
        <a:p>
          <a:endParaRPr lang="en-US"/>
        </a:p>
      </dgm:t>
    </dgm:pt>
    <dgm:pt modelId="{28A96EBE-03AA-4012-9933-062D7ED51EA2}" type="pres">
      <dgm:prSet presAssocID="{D2DD8134-9972-438A-AC66-E6781BC96EED}" presName="rootnode" presStyleCnt="0">
        <dgm:presLayoutVars>
          <dgm:chMax/>
          <dgm:chPref/>
          <dgm:dir/>
          <dgm:animLvl val="lvl"/>
        </dgm:presLayoutVars>
      </dgm:prSet>
      <dgm:spPr/>
    </dgm:pt>
    <dgm:pt modelId="{022EC561-142E-43F3-9394-E341B2A0E6D6}" type="pres">
      <dgm:prSet presAssocID="{4AD690D2-C70F-48CD-B4CB-1B5DCE9D621E}" presName="composite" presStyleCnt="0"/>
      <dgm:spPr/>
    </dgm:pt>
    <dgm:pt modelId="{C0704331-7D75-42C3-9A3F-9E431B7CE846}" type="pres">
      <dgm:prSet presAssocID="{4AD690D2-C70F-48CD-B4CB-1B5DCE9D621E}" presName="bentUpArrow1" presStyleLbl="alignImgPlace1" presStyleIdx="0" presStyleCnt="2"/>
      <dgm:spPr/>
    </dgm:pt>
    <dgm:pt modelId="{52ED10BA-3FC6-4567-B017-C6E8A46DCF45}" type="pres">
      <dgm:prSet presAssocID="{4AD690D2-C70F-48CD-B4CB-1B5DCE9D621E}" presName="ParentText" presStyleLbl="node1" presStyleIdx="0" presStyleCnt="3">
        <dgm:presLayoutVars>
          <dgm:chMax val="1"/>
          <dgm:chPref val="1"/>
          <dgm:bulletEnabled val="1"/>
        </dgm:presLayoutVars>
      </dgm:prSet>
      <dgm:spPr/>
    </dgm:pt>
    <dgm:pt modelId="{E70CC59C-C993-45A6-BD2B-A56FA76BF482}" type="pres">
      <dgm:prSet presAssocID="{4AD690D2-C70F-48CD-B4CB-1B5DCE9D621E}" presName="ChildText" presStyleLbl="revTx" presStyleIdx="0" presStyleCnt="3">
        <dgm:presLayoutVars>
          <dgm:chMax val="0"/>
          <dgm:chPref val="0"/>
          <dgm:bulletEnabled val="1"/>
        </dgm:presLayoutVars>
      </dgm:prSet>
      <dgm:spPr/>
    </dgm:pt>
    <dgm:pt modelId="{C52745AB-2E8D-4A2C-B61C-6089FFFB2BBE}" type="pres">
      <dgm:prSet presAssocID="{90F439B6-D880-4332-861D-E9A7E2542091}" presName="sibTrans" presStyleCnt="0"/>
      <dgm:spPr/>
    </dgm:pt>
    <dgm:pt modelId="{508F8C81-CA22-4439-B092-4A680F922957}" type="pres">
      <dgm:prSet presAssocID="{C0668243-5F37-4682-8A56-246F0BE3DF45}" presName="composite" presStyleCnt="0"/>
      <dgm:spPr/>
    </dgm:pt>
    <dgm:pt modelId="{388234E8-8299-4482-AEF6-E96C7425DA39}" type="pres">
      <dgm:prSet presAssocID="{C0668243-5F37-4682-8A56-246F0BE3DF45}" presName="bentUpArrow1" presStyleLbl="alignImgPlace1" presStyleIdx="1" presStyleCnt="2"/>
      <dgm:spPr/>
    </dgm:pt>
    <dgm:pt modelId="{CD112CD3-9C21-4845-8811-2227CC77CC07}" type="pres">
      <dgm:prSet presAssocID="{C0668243-5F37-4682-8A56-246F0BE3DF45}" presName="ParentText" presStyleLbl="node1" presStyleIdx="1" presStyleCnt="3">
        <dgm:presLayoutVars>
          <dgm:chMax val="1"/>
          <dgm:chPref val="1"/>
          <dgm:bulletEnabled val="1"/>
        </dgm:presLayoutVars>
      </dgm:prSet>
      <dgm:spPr/>
    </dgm:pt>
    <dgm:pt modelId="{C97D83C6-9C4D-4C99-9F54-4353C137C707}" type="pres">
      <dgm:prSet presAssocID="{C0668243-5F37-4682-8A56-246F0BE3DF45}" presName="ChildText" presStyleLbl="revTx" presStyleIdx="1" presStyleCnt="3">
        <dgm:presLayoutVars>
          <dgm:chMax val="0"/>
          <dgm:chPref val="0"/>
          <dgm:bulletEnabled val="1"/>
        </dgm:presLayoutVars>
      </dgm:prSet>
      <dgm:spPr/>
    </dgm:pt>
    <dgm:pt modelId="{782384B6-0922-4444-A8A7-B69EB7149DFD}" type="pres">
      <dgm:prSet presAssocID="{60758E28-6E86-4458-8CA6-E32F94C159F6}" presName="sibTrans" presStyleCnt="0"/>
      <dgm:spPr/>
    </dgm:pt>
    <dgm:pt modelId="{20139288-9698-489C-A8A3-7092ADADB876}" type="pres">
      <dgm:prSet presAssocID="{462B3FF3-9894-4452-9951-B7DE756D57A1}" presName="composite" presStyleCnt="0"/>
      <dgm:spPr/>
    </dgm:pt>
    <dgm:pt modelId="{36A72E9E-7CDA-49CA-9619-CC871EDF4D01}" type="pres">
      <dgm:prSet presAssocID="{462B3FF3-9894-4452-9951-B7DE756D57A1}" presName="ParentText" presStyleLbl="node1" presStyleIdx="2" presStyleCnt="3">
        <dgm:presLayoutVars>
          <dgm:chMax val="1"/>
          <dgm:chPref val="1"/>
          <dgm:bulletEnabled val="1"/>
        </dgm:presLayoutVars>
      </dgm:prSet>
      <dgm:spPr/>
    </dgm:pt>
    <dgm:pt modelId="{58B7536B-93CA-433E-94E9-B0EE823A19AE}" type="pres">
      <dgm:prSet presAssocID="{462B3FF3-9894-4452-9951-B7DE756D57A1}" presName="FinalChildText" presStyleLbl="revTx" presStyleIdx="2" presStyleCnt="3">
        <dgm:presLayoutVars>
          <dgm:chMax val="0"/>
          <dgm:chPref val="0"/>
          <dgm:bulletEnabled val="1"/>
        </dgm:presLayoutVars>
      </dgm:prSet>
      <dgm:spPr/>
    </dgm:pt>
  </dgm:ptLst>
  <dgm:cxnLst>
    <dgm:cxn modelId="{0A5D5901-81B4-4B44-BE88-DCDDBA33D88C}" type="presOf" srcId="{09A02D61-7727-49EC-B119-C86173496A23}" destId="{E70CC59C-C993-45A6-BD2B-A56FA76BF482}" srcOrd="0" destOrd="0" presId="urn:microsoft.com/office/officeart/2005/8/layout/StepDownProcess"/>
    <dgm:cxn modelId="{148DDB04-486B-4C7B-A618-28A259F3DD60}" type="presOf" srcId="{F9C15128-F31D-429C-B17F-F7BA06707B94}" destId="{58B7536B-93CA-433E-94E9-B0EE823A19AE}" srcOrd="0" destOrd="0" presId="urn:microsoft.com/office/officeart/2005/8/layout/StepDownProcess"/>
    <dgm:cxn modelId="{4730EE13-FD96-406A-B5F6-D6A35E4B7BFB}" type="presOf" srcId="{C0668243-5F37-4682-8A56-246F0BE3DF45}" destId="{CD112CD3-9C21-4845-8811-2227CC77CC07}" srcOrd="0" destOrd="0" presId="urn:microsoft.com/office/officeart/2005/8/layout/StepDownProcess"/>
    <dgm:cxn modelId="{FC9B7717-5BC3-42BA-B33C-8FA7DAD75D3C}" srcId="{C0668243-5F37-4682-8A56-246F0BE3DF45}" destId="{5C910E73-0108-4DA1-9180-57F228671CF3}" srcOrd="0" destOrd="0" parTransId="{80A9FD89-DCC8-4087-94F2-60A57C16B4F0}" sibTransId="{72805B24-0051-4524-A0EE-F57309BA0D23}"/>
    <dgm:cxn modelId="{AA1EAB20-8543-403A-8D4D-D9A56BDB7228}" srcId="{462B3FF3-9894-4452-9951-B7DE756D57A1}" destId="{F9C15128-F31D-429C-B17F-F7BA06707B94}" srcOrd="0" destOrd="0" parTransId="{9B67C124-32DA-42C5-B8B6-7A73D9B3F9D7}" sibTransId="{E41606DB-D51B-4483-93D0-132DD70C482F}"/>
    <dgm:cxn modelId="{8D062C2D-51D1-46A3-A1F8-C330B4061B71}" type="presOf" srcId="{5C910E73-0108-4DA1-9180-57F228671CF3}" destId="{C97D83C6-9C4D-4C99-9F54-4353C137C707}" srcOrd="0" destOrd="0" presId="urn:microsoft.com/office/officeart/2005/8/layout/StepDownProcess"/>
    <dgm:cxn modelId="{8512713B-B8D9-42C0-A285-E1FFE711C1CF}" type="presOf" srcId="{462B3FF3-9894-4452-9951-B7DE756D57A1}" destId="{36A72E9E-7CDA-49CA-9619-CC871EDF4D01}" srcOrd="0" destOrd="0" presId="urn:microsoft.com/office/officeart/2005/8/layout/StepDownProcess"/>
    <dgm:cxn modelId="{73937244-32E8-4D28-8A22-4ACEF708DD25}" srcId="{D2DD8134-9972-438A-AC66-E6781BC96EED}" destId="{4AD690D2-C70F-48CD-B4CB-1B5DCE9D621E}" srcOrd="0" destOrd="0" parTransId="{84C2A326-B50D-4543-B3AF-D7EECA7F13A8}" sibTransId="{90F439B6-D880-4332-861D-E9A7E2542091}"/>
    <dgm:cxn modelId="{4EB5AD4C-793B-4C80-B1B6-A72652733013}" type="presOf" srcId="{D2DD8134-9972-438A-AC66-E6781BC96EED}" destId="{28A96EBE-03AA-4012-9933-062D7ED51EA2}" srcOrd="0" destOrd="0" presId="urn:microsoft.com/office/officeart/2005/8/layout/StepDownProcess"/>
    <dgm:cxn modelId="{FAA06452-1E37-4D61-9FBA-9045440665E0}" srcId="{D2DD8134-9972-438A-AC66-E6781BC96EED}" destId="{C0668243-5F37-4682-8A56-246F0BE3DF45}" srcOrd="1" destOrd="0" parTransId="{D0904ED0-1769-45B5-A488-75143DB16C78}" sibTransId="{60758E28-6E86-4458-8CA6-E32F94C159F6}"/>
    <dgm:cxn modelId="{99888956-2C0D-48E3-84CD-2849752BB4E3}" srcId="{C0668243-5F37-4682-8A56-246F0BE3DF45}" destId="{CB60249D-A0D5-4BBB-B5F4-CB74A62FBE3C}" srcOrd="2" destOrd="0" parTransId="{4F211C84-F355-4718-B77B-4C5F22A1C367}" sibTransId="{860F203E-0154-4A92-8217-9C743A9A8481}"/>
    <dgm:cxn modelId="{0558E679-5EAD-4252-B6AC-F486EAFBCC85}" srcId="{4AD690D2-C70F-48CD-B4CB-1B5DCE9D621E}" destId="{09A02D61-7727-49EC-B119-C86173496A23}" srcOrd="0" destOrd="0" parTransId="{CB1FF1B8-F0FF-42FD-8E41-D741C60F98DB}" sibTransId="{4D6ADBF2-D7C4-40D9-BAA6-49737FC64BD8}"/>
    <dgm:cxn modelId="{374F777F-0AE5-4AC0-BFA3-032D480C3B2F}" srcId="{D2DD8134-9972-438A-AC66-E6781BC96EED}" destId="{462B3FF3-9894-4452-9951-B7DE756D57A1}" srcOrd="2" destOrd="0" parTransId="{B3F47755-95B7-4BEA-A8FA-0AEFBDF8B26B}" sibTransId="{9408E40A-19E3-4026-8033-21971238B210}"/>
    <dgm:cxn modelId="{5AD31989-698C-4FD9-ABFF-9822519228BF}" type="presOf" srcId="{BF90CC0C-92C9-4EB5-AFB5-52EBB8A446B9}" destId="{58B7536B-93CA-433E-94E9-B0EE823A19AE}" srcOrd="0" destOrd="1" presId="urn:microsoft.com/office/officeart/2005/8/layout/StepDownProcess"/>
    <dgm:cxn modelId="{9FC3CF97-261C-4BD5-860D-A37EDE4D507F}" type="presOf" srcId="{8C699364-67AE-4B73-8794-B2D9C7B59A2C}" destId="{C97D83C6-9C4D-4C99-9F54-4353C137C707}" srcOrd="0" destOrd="1" presId="urn:microsoft.com/office/officeart/2005/8/layout/StepDownProcess"/>
    <dgm:cxn modelId="{28720DA4-F8C3-4ACE-BFC5-27B59313DC7A}" srcId="{462B3FF3-9894-4452-9951-B7DE756D57A1}" destId="{BF90CC0C-92C9-4EB5-AFB5-52EBB8A446B9}" srcOrd="1" destOrd="0" parTransId="{E5B6E644-73BA-452D-A81C-CA2F8FD76CE6}" sibTransId="{F9CFADAB-85E0-4D7B-AEA9-2F90FA14DF5B}"/>
    <dgm:cxn modelId="{9991B7B0-1C68-4B89-897D-5A6198D4C2D6}" srcId="{C0668243-5F37-4682-8A56-246F0BE3DF45}" destId="{8C699364-67AE-4B73-8794-B2D9C7B59A2C}" srcOrd="1" destOrd="0" parTransId="{C852C346-75FB-44BF-9D32-E596D320D3D9}" sibTransId="{60D40273-B744-4ADD-B7D6-4E737A03A933}"/>
    <dgm:cxn modelId="{BEB712B3-D068-4B1B-8E73-3A5E2A71BCB7}" type="presOf" srcId="{4AD690D2-C70F-48CD-B4CB-1B5DCE9D621E}" destId="{52ED10BA-3FC6-4567-B017-C6E8A46DCF45}" srcOrd="0" destOrd="0" presId="urn:microsoft.com/office/officeart/2005/8/layout/StepDownProcess"/>
    <dgm:cxn modelId="{36D380DB-780A-477A-8815-F2BD0A81B76B}" type="presOf" srcId="{CB60249D-A0D5-4BBB-B5F4-CB74A62FBE3C}" destId="{C97D83C6-9C4D-4C99-9F54-4353C137C707}" srcOrd="0" destOrd="2" presId="urn:microsoft.com/office/officeart/2005/8/layout/StepDownProcess"/>
    <dgm:cxn modelId="{F127F9D5-1CF5-42A4-9B4C-86B77473F8C7}" type="presParOf" srcId="{28A96EBE-03AA-4012-9933-062D7ED51EA2}" destId="{022EC561-142E-43F3-9394-E341B2A0E6D6}" srcOrd="0" destOrd="0" presId="urn:microsoft.com/office/officeart/2005/8/layout/StepDownProcess"/>
    <dgm:cxn modelId="{18EA22B3-57B0-4B84-8F68-5357C8829EC6}" type="presParOf" srcId="{022EC561-142E-43F3-9394-E341B2A0E6D6}" destId="{C0704331-7D75-42C3-9A3F-9E431B7CE846}" srcOrd="0" destOrd="0" presId="urn:microsoft.com/office/officeart/2005/8/layout/StepDownProcess"/>
    <dgm:cxn modelId="{1D26787B-6EA3-404F-91FC-082CB56721B3}" type="presParOf" srcId="{022EC561-142E-43F3-9394-E341B2A0E6D6}" destId="{52ED10BA-3FC6-4567-B017-C6E8A46DCF45}" srcOrd="1" destOrd="0" presId="urn:microsoft.com/office/officeart/2005/8/layout/StepDownProcess"/>
    <dgm:cxn modelId="{4CA39224-4EDA-4179-8E92-BE0261C984A7}" type="presParOf" srcId="{022EC561-142E-43F3-9394-E341B2A0E6D6}" destId="{E70CC59C-C993-45A6-BD2B-A56FA76BF482}" srcOrd="2" destOrd="0" presId="urn:microsoft.com/office/officeart/2005/8/layout/StepDownProcess"/>
    <dgm:cxn modelId="{E8D647C6-DB7B-4198-9035-9483058392E1}" type="presParOf" srcId="{28A96EBE-03AA-4012-9933-062D7ED51EA2}" destId="{C52745AB-2E8D-4A2C-B61C-6089FFFB2BBE}" srcOrd="1" destOrd="0" presId="urn:microsoft.com/office/officeart/2005/8/layout/StepDownProcess"/>
    <dgm:cxn modelId="{38DFD1D7-3B62-4784-81F3-3FF9F332FDD5}" type="presParOf" srcId="{28A96EBE-03AA-4012-9933-062D7ED51EA2}" destId="{508F8C81-CA22-4439-B092-4A680F922957}" srcOrd="2" destOrd="0" presId="urn:microsoft.com/office/officeart/2005/8/layout/StepDownProcess"/>
    <dgm:cxn modelId="{1FC4CEC5-72FF-4D53-A0CA-12BD30B163AD}" type="presParOf" srcId="{508F8C81-CA22-4439-B092-4A680F922957}" destId="{388234E8-8299-4482-AEF6-E96C7425DA39}" srcOrd="0" destOrd="0" presId="urn:microsoft.com/office/officeart/2005/8/layout/StepDownProcess"/>
    <dgm:cxn modelId="{F1E8CB2F-98DD-48A6-BFCB-C1229C4BC5ED}" type="presParOf" srcId="{508F8C81-CA22-4439-B092-4A680F922957}" destId="{CD112CD3-9C21-4845-8811-2227CC77CC07}" srcOrd="1" destOrd="0" presId="urn:microsoft.com/office/officeart/2005/8/layout/StepDownProcess"/>
    <dgm:cxn modelId="{97369F82-6D03-4024-94D8-0A820518EBF9}" type="presParOf" srcId="{508F8C81-CA22-4439-B092-4A680F922957}" destId="{C97D83C6-9C4D-4C99-9F54-4353C137C707}" srcOrd="2" destOrd="0" presId="urn:microsoft.com/office/officeart/2005/8/layout/StepDownProcess"/>
    <dgm:cxn modelId="{D4812067-CC00-41F1-B40A-61A2A9AE9A37}" type="presParOf" srcId="{28A96EBE-03AA-4012-9933-062D7ED51EA2}" destId="{782384B6-0922-4444-A8A7-B69EB7149DFD}" srcOrd="3" destOrd="0" presId="urn:microsoft.com/office/officeart/2005/8/layout/StepDownProcess"/>
    <dgm:cxn modelId="{C627F710-7693-418F-9662-F1BDF44D554A}" type="presParOf" srcId="{28A96EBE-03AA-4012-9933-062D7ED51EA2}" destId="{20139288-9698-489C-A8A3-7092ADADB876}" srcOrd="4" destOrd="0" presId="urn:microsoft.com/office/officeart/2005/8/layout/StepDownProcess"/>
    <dgm:cxn modelId="{2F2EE267-75D9-477F-8CBE-94442FF611EA}" type="presParOf" srcId="{20139288-9698-489C-A8A3-7092ADADB876}" destId="{36A72E9E-7CDA-49CA-9619-CC871EDF4D01}" srcOrd="0" destOrd="0" presId="urn:microsoft.com/office/officeart/2005/8/layout/StepDownProcess"/>
    <dgm:cxn modelId="{79F6F24C-0A3C-4052-A73B-604B4A9E5691}" type="presParOf" srcId="{20139288-9698-489C-A8A3-7092ADADB876}" destId="{58B7536B-93CA-433E-94E9-B0EE823A19AE}"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04331-7D75-42C3-9A3F-9E431B7CE846}">
      <dsp:nvSpPr>
        <dsp:cNvPr id="0" name=""/>
        <dsp:cNvSpPr/>
      </dsp:nvSpPr>
      <dsp:spPr>
        <a:xfrm rot="5400000">
          <a:off x="486282" y="1352406"/>
          <a:ext cx="1196086" cy="136170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ED10BA-3FC6-4567-B017-C6E8A46DCF45}">
      <dsp:nvSpPr>
        <dsp:cNvPr id="0" name=""/>
        <dsp:cNvSpPr/>
      </dsp:nvSpPr>
      <dsp:spPr>
        <a:xfrm>
          <a:off x="169391" y="26520"/>
          <a:ext cx="2013506" cy="140938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James Reynolds Sr.</a:t>
          </a:r>
        </a:p>
        <a:p>
          <a:pPr marL="0" lvl="0" indent="0" algn="ctr" defTabSz="711200">
            <a:lnSpc>
              <a:spcPct val="90000"/>
            </a:lnSpc>
            <a:spcBef>
              <a:spcPct val="0"/>
            </a:spcBef>
            <a:spcAft>
              <a:spcPct val="35000"/>
            </a:spcAft>
            <a:buNone/>
          </a:pPr>
          <a:r>
            <a:rPr lang="en-US" sz="1600" kern="1200" dirty="0"/>
            <a:t>CFA</a:t>
          </a:r>
        </a:p>
      </dsp:txBody>
      <dsp:txXfrm>
        <a:off x="238204" y="95333"/>
        <a:ext cx="1875880" cy="1271762"/>
      </dsp:txXfrm>
    </dsp:sp>
    <dsp:sp modelId="{E70CC59C-C993-45A6-BD2B-A56FA76BF482}">
      <dsp:nvSpPr>
        <dsp:cNvPr id="0" name=""/>
        <dsp:cNvSpPr/>
      </dsp:nvSpPr>
      <dsp:spPr>
        <a:xfrm>
          <a:off x="2182897" y="160937"/>
          <a:ext cx="1464432" cy="113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Loaned seed money to family members</a:t>
          </a:r>
        </a:p>
      </dsp:txBody>
      <dsp:txXfrm>
        <a:off x="2182897" y="160937"/>
        <a:ext cx="1464432" cy="1139130"/>
      </dsp:txXfrm>
    </dsp:sp>
    <dsp:sp modelId="{388234E8-8299-4482-AEF6-E96C7425DA39}">
      <dsp:nvSpPr>
        <dsp:cNvPr id="0" name=""/>
        <dsp:cNvSpPr/>
      </dsp:nvSpPr>
      <dsp:spPr>
        <a:xfrm rot="5400000">
          <a:off x="2155692" y="2935615"/>
          <a:ext cx="1196086" cy="136170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112CD3-9C21-4845-8811-2227CC77CC07}">
      <dsp:nvSpPr>
        <dsp:cNvPr id="0" name=""/>
        <dsp:cNvSpPr/>
      </dsp:nvSpPr>
      <dsp:spPr>
        <a:xfrm>
          <a:off x="1838802" y="1609729"/>
          <a:ext cx="2013506" cy="140938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Rose Perkins</a:t>
          </a:r>
        </a:p>
        <a:p>
          <a:pPr marL="0" lvl="0" indent="0" algn="ctr" defTabSz="711200">
            <a:lnSpc>
              <a:spcPct val="90000"/>
            </a:lnSpc>
            <a:spcBef>
              <a:spcPct val="0"/>
            </a:spcBef>
            <a:spcAft>
              <a:spcPct val="35000"/>
            </a:spcAft>
            <a:buNone/>
          </a:pPr>
          <a:r>
            <a:rPr lang="en-US" sz="1600" kern="1200" dirty="0"/>
            <a:t>CCFOA</a:t>
          </a:r>
        </a:p>
        <a:p>
          <a:pPr marL="0" lvl="0" indent="0" algn="ctr" defTabSz="711200">
            <a:lnSpc>
              <a:spcPct val="90000"/>
            </a:lnSpc>
            <a:spcBef>
              <a:spcPct val="0"/>
            </a:spcBef>
            <a:spcAft>
              <a:spcPct val="35000"/>
            </a:spcAft>
            <a:buNone/>
          </a:pPr>
          <a:endParaRPr lang="en-US" sz="1600" kern="1200" dirty="0"/>
        </a:p>
      </dsp:txBody>
      <dsp:txXfrm>
        <a:off x="1907615" y="1678542"/>
        <a:ext cx="1875880" cy="1271762"/>
      </dsp:txXfrm>
    </dsp:sp>
    <dsp:sp modelId="{C97D83C6-9C4D-4C99-9F54-4353C137C707}">
      <dsp:nvSpPr>
        <dsp:cNvPr id="0" name=""/>
        <dsp:cNvSpPr/>
      </dsp:nvSpPr>
      <dsp:spPr>
        <a:xfrm>
          <a:off x="3852308" y="1744146"/>
          <a:ext cx="1464432" cy="113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Estranged wife</a:t>
          </a:r>
        </a:p>
        <a:p>
          <a:pPr marL="114300" lvl="1" indent="-114300" algn="l" defTabSz="533400">
            <a:lnSpc>
              <a:spcPct val="90000"/>
            </a:lnSpc>
            <a:spcBef>
              <a:spcPct val="0"/>
            </a:spcBef>
            <a:spcAft>
              <a:spcPct val="15000"/>
            </a:spcAft>
            <a:buChar char="•"/>
          </a:pPr>
          <a:r>
            <a:rPr lang="en-US" sz="1200" kern="1200" dirty="0"/>
            <a:t>$161,809 </a:t>
          </a:r>
        </a:p>
        <a:p>
          <a:pPr marL="114300" lvl="1" indent="-114300" algn="l" defTabSz="533400">
            <a:lnSpc>
              <a:spcPct val="90000"/>
            </a:lnSpc>
            <a:spcBef>
              <a:spcPct val="0"/>
            </a:spcBef>
            <a:spcAft>
              <a:spcPct val="15000"/>
            </a:spcAft>
            <a:buChar char="•"/>
          </a:pPr>
          <a:r>
            <a:rPr lang="en-US" sz="1200" kern="1200" dirty="0"/>
            <a:t>$23,789 “Other compensation”</a:t>
          </a:r>
        </a:p>
      </dsp:txBody>
      <dsp:txXfrm>
        <a:off x="3852308" y="1744146"/>
        <a:ext cx="1464432" cy="1139130"/>
      </dsp:txXfrm>
    </dsp:sp>
    <dsp:sp modelId="{36A72E9E-7CDA-49CA-9619-CC871EDF4D01}">
      <dsp:nvSpPr>
        <dsp:cNvPr id="0" name=""/>
        <dsp:cNvSpPr/>
      </dsp:nvSpPr>
      <dsp:spPr>
        <a:xfrm>
          <a:off x="3508212" y="3192937"/>
          <a:ext cx="2013506" cy="140938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James Reynolds Jr.</a:t>
          </a:r>
        </a:p>
        <a:p>
          <a:pPr marL="0" lvl="0" indent="0" algn="ctr" defTabSz="711200">
            <a:lnSpc>
              <a:spcPct val="90000"/>
            </a:lnSpc>
            <a:spcBef>
              <a:spcPct val="0"/>
            </a:spcBef>
            <a:spcAft>
              <a:spcPct val="35000"/>
            </a:spcAft>
            <a:buNone/>
          </a:pPr>
          <a:r>
            <a:rPr lang="en-US" sz="1600" kern="1200" dirty="0"/>
            <a:t>BCS</a:t>
          </a:r>
        </a:p>
      </dsp:txBody>
      <dsp:txXfrm>
        <a:off x="3577025" y="3261750"/>
        <a:ext cx="1875880" cy="1271762"/>
      </dsp:txXfrm>
    </dsp:sp>
    <dsp:sp modelId="{58B7536B-93CA-433E-94E9-B0EE823A19AE}">
      <dsp:nvSpPr>
        <dsp:cNvPr id="0" name=""/>
        <dsp:cNvSpPr/>
      </dsp:nvSpPr>
      <dsp:spPr>
        <a:xfrm>
          <a:off x="5521718" y="3327355"/>
          <a:ext cx="1464432" cy="113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Son of James Sr.</a:t>
          </a:r>
        </a:p>
        <a:p>
          <a:pPr marL="114300" lvl="1" indent="-114300" algn="l" defTabSz="577850">
            <a:lnSpc>
              <a:spcPct val="90000"/>
            </a:lnSpc>
            <a:spcBef>
              <a:spcPct val="0"/>
            </a:spcBef>
            <a:spcAft>
              <a:spcPct val="15000"/>
            </a:spcAft>
            <a:buChar char="•"/>
          </a:pPr>
          <a:r>
            <a:rPr lang="en-US" sz="1300" kern="1200" dirty="0"/>
            <a:t>Combined salary between CFA/BCS $300,000</a:t>
          </a:r>
        </a:p>
      </dsp:txBody>
      <dsp:txXfrm>
        <a:off x="5521718" y="3327355"/>
        <a:ext cx="1464432" cy="113913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C852C-46B4-4CC9-A9CE-A6FAFFB3DBBE}"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B03B6-A2FF-4A1F-83CD-48629BBE4A2E}" type="slidenum">
              <a:rPr lang="en-US" smtClean="0"/>
              <a:t>‹#›</a:t>
            </a:fld>
            <a:endParaRPr lang="en-US"/>
          </a:p>
        </p:txBody>
      </p:sp>
    </p:spTree>
    <p:extLst>
      <p:ext uri="{BB962C8B-B14F-4D97-AF65-F5344CB8AC3E}">
        <p14:creationId xmlns:p14="http://schemas.microsoft.com/office/powerpoint/2010/main" val="1507219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B03B6-A2FF-4A1F-83CD-48629BBE4A2E}" type="slidenum">
              <a:rPr lang="en-US" smtClean="0"/>
              <a:t>1</a:t>
            </a:fld>
            <a:endParaRPr lang="en-US"/>
          </a:p>
        </p:txBody>
      </p:sp>
    </p:spTree>
    <p:extLst>
      <p:ext uri="{BB962C8B-B14F-4D97-AF65-F5344CB8AC3E}">
        <p14:creationId xmlns:p14="http://schemas.microsoft.com/office/powerpoint/2010/main" val="387451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B03B6-A2FF-4A1F-83CD-48629BBE4A2E}" type="slidenum">
              <a:rPr lang="en-US" smtClean="0"/>
              <a:t>4</a:t>
            </a:fld>
            <a:endParaRPr lang="en-US"/>
          </a:p>
        </p:txBody>
      </p:sp>
    </p:spTree>
    <p:extLst>
      <p:ext uri="{BB962C8B-B14F-4D97-AF65-F5344CB8AC3E}">
        <p14:creationId xmlns:p14="http://schemas.microsoft.com/office/powerpoint/2010/main" val="2772905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5B03B6-A2FF-4A1F-83CD-48629BBE4A2E}" type="slidenum">
              <a:rPr lang="en-US" smtClean="0"/>
              <a:t>7</a:t>
            </a:fld>
            <a:endParaRPr lang="en-US"/>
          </a:p>
        </p:txBody>
      </p:sp>
    </p:spTree>
    <p:extLst>
      <p:ext uri="{BB962C8B-B14F-4D97-AF65-F5344CB8AC3E}">
        <p14:creationId xmlns:p14="http://schemas.microsoft.com/office/powerpoint/2010/main" val="34779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B03B6-A2FF-4A1F-83CD-48629BBE4A2E}" type="slidenum">
              <a:rPr lang="en-US" smtClean="0"/>
              <a:t>12</a:t>
            </a:fld>
            <a:endParaRPr lang="en-US"/>
          </a:p>
        </p:txBody>
      </p:sp>
    </p:spTree>
    <p:extLst>
      <p:ext uri="{BB962C8B-B14F-4D97-AF65-F5344CB8AC3E}">
        <p14:creationId xmlns:p14="http://schemas.microsoft.com/office/powerpoint/2010/main" val="31662099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5/17/2019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5/17/2019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5/17/2019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family that cheats together.</a:t>
            </a:r>
          </a:p>
        </p:txBody>
      </p:sp>
      <p:sp>
        <p:nvSpPr>
          <p:cNvPr id="3" name="Subtitle 2"/>
          <p:cNvSpPr>
            <a:spLocks noGrp="1"/>
          </p:cNvSpPr>
          <p:nvPr>
            <p:ph type="subTitle" idx="1"/>
          </p:nvPr>
        </p:nvSpPr>
        <p:spPr>
          <a:xfrm>
            <a:off x="1051560" y="4468031"/>
            <a:ext cx="7891272" cy="1069848"/>
          </a:xfrm>
        </p:spPr>
        <p:txBody>
          <a:bodyPr>
            <a:normAutofit fontScale="92500" lnSpcReduction="20000"/>
          </a:bodyPr>
          <a:lstStyle/>
          <a:p>
            <a:r>
              <a:rPr lang="en-US" sz="3600" b="1" dirty="0">
                <a:solidFill>
                  <a:schemeClr val="accent2"/>
                </a:solidFill>
              </a:rPr>
              <a:t>One family, four charities.</a:t>
            </a:r>
          </a:p>
          <a:p>
            <a:r>
              <a:rPr lang="en-US" sz="1900" i="1" dirty="0">
                <a:solidFill>
                  <a:schemeClr val="accent2"/>
                </a:solidFill>
              </a:rPr>
              <a:t>Breast Cancer Services, Children’s Cancer Fund of America, Cancer Support Services, Cancer Fund of America</a:t>
            </a:r>
          </a:p>
        </p:txBody>
      </p:sp>
      <p:sp>
        <p:nvSpPr>
          <p:cNvPr id="4" name="Subtitle 2">
            <a:extLst>
              <a:ext uri="{FF2B5EF4-FFF2-40B4-BE49-F238E27FC236}">
                <a16:creationId xmlns:a16="http://schemas.microsoft.com/office/drawing/2014/main" id="{52747738-7618-43D9-9192-FD1563B65A6E}"/>
              </a:ext>
            </a:extLst>
          </p:cNvPr>
          <p:cNvSpPr txBox="1">
            <a:spLocks/>
          </p:cNvSpPr>
          <p:nvPr/>
        </p:nvSpPr>
        <p:spPr>
          <a:xfrm>
            <a:off x="3206931" y="6269370"/>
            <a:ext cx="8302898" cy="4525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1900" i="1" dirty="0">
                <a:solidFill>
                  <a:schemeClr val="accent2"/>
                </a:solidFill>
              </a:rPr>
              <a:t>*Graduate course project analyzing a nonprofit with low watchdog rating</a:t>
            </a:r>
          </a:p>
        </p:txBody>
      </p:sp>
    </p:spTree>
    <p:extLst>
      <p:ext uri="{BB962C8B-B14F-4D97-AF65-F5344CB8AC3E}">
        <p14:creationId xmlns:p14="http://schemas.microsoft.com/office/powerpoint/2010/main" val="39209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happened</a:t>
            </a:r>
          </a:p>
        </p:txBody>
      </p:sp>
      <p:sp>
        <p:nvSpPr>
          <p:cNvPr id="3" name="Text Placeholder 2"/>
          <p:cNvSpPr>
            <a:spLocks noGrp="1"/>
          </p:cNvSpPr>
          <p:nvPr>
            <p:ph type="body" idx="1"/>
          </p:nvPr>
        </p:nvSpPr>
        <p:spPr/>
        <p:txBody>
          <a:bodyPr/>
          <a:lstStyle/>
          <a:p>
            <a:r>
              <a:rPr lang="en-US" dirty="0"/>
              <a:t>Nepotism</a:t>
            </a:r>
          </a:p>
        </p:txBody>
      </p:sp>
      <p:sp>
        <p:nvSpPr>
          <p:cNvPr id="4" name="Content Placeholder 3"/>
          <p:cNvSpPr>
            <a:spLocks noGrp="1"/>
          </p:cNvSpPr>
          <p:nvPr>
            <p:ph sz="half" idx="2"/>
          </p:nvPr>
        </p:nvSpPr>
        <p:spPr/>
        <p:txBody>
          <a:bodyPr>
            <a:normAutofit lnSpcReduction="10000"/>
          </a:bodyPr>
          <a:lstStyle/>
          <a:p>
            <a:r>
              <a:rPr lang="en-US" dirty="0"/>
              <a:t>Board members related</a:t>
            </a:r>
          </a:p>
          <a:p>
            <a:pPr lvl="1"/>
            <a:r>
              <a:rPr lang="en-US" dirty="0"/>
              <a:t>Swapped between organizations</a:t>
            </a:r>
          </a:p>
          <a:p>
            <a:r>
              <a:rPr lang="en-US" dirty="0"/>
              <a:t>Money provided by CFA (Reynolds) to family members</a:t>
            </a:r>
          </a:p>
          <a:p>
            <a:pPr lvl="1"/>
            <a:r>
              <a:rPr lang="en-US" dirty="0"/>
              <a:t>Outside of seed money</a:t>
            </a:r>
          </a:p>
          <a:p>
            <a:pPr lvl="1"/>
            <a:r>
              <a:rPr lang="en-US" dirty="0"/>
              <a:t> Not illegal, but recommended against for non-executive positions</a:t>
            </a:r>
          </a:p>
          <a:p>
            <a:r>
              <a:rPr lang="en-US" dirty="0"/>
              <a:t>Family members given key positions without experience or skills </a:t>
            </a:r>
          </a:p>
          <a:p>
            <a:pPr lvl="1"/>
            <a:r>
              <a:rPr lang="en-US" dirty="0"/>
              <a:t>Spouses, fiancés, children</a:t>
            </a:r>
          </a:p>
          <a:p>
            <a:pPr marL="274320" lvl="1" indent="0">
              <a:buNone/>
            </a:pPr>
            <a:endParaRPr lang="en-US" dirty="0"/>
          </a:p>
          <a:p>
            <a:pPr marL="274320" lvl="1" indent="0">
              <a:buNone/>
            </a:pPr>
            <a:endParaRPr lang="en-US" dirty="0"/>
          </a:p>
          <a:p>
            <a:pPr lvl="1"/>
            <a:endParaRPr lang="en-US" dirty="0"/>
          </a:p>
          <a:p>
            <a:pPr marL="274320" lvl="1" indent="0">
              <a:buNone/>
            </a:pPr>
            <a:endParaRPr lang="en-US" dirty="0"/>
          </a:p>
          <a:p>
            <a:pPr marL="0" indent="0">
              <a:buNone/>
            </a:pPr>
            <a:endParaRPr lang="en-US" dirty="0"/>
          </a:p>
        </p:txBody>
      </p:sp>
      <p:sp>
        <p:nvSpPr>
          <p:cNvPr id="5" name="Text Placeholder 4"/>
          <p:cNvSpPr>
            <a:spLocks noGrp="1"/>
          </p:cNvSpPr>
          <p:nvPr>
            <p:ph type="body" sz="quarter" idx="3"/>
          </p:nvPr>
        </p:nvSpPr>
        <p:spPr/>
        <p:txBody>
          <a:bodyPr/>
          <a:lstStyle/>
          <a:p>
            <a:r>
              <a:rPr lang="en-US" dirty="0"/>
              <a:t>Leadership</a:t>
            </a:r>
          </a:p>
        </p:txBody>
      </p:sp>
      <p:sp>
        <p:nvSpPr>
          <p:cNvPr id="6" name="Content Placeholder 5"/>
          <p:cNvSpPr>
            <a:spLocks noGrp="1"/>
          </p:cNvSpPr>
          <p:nvPr>
            <p:ph sz="quarter" idx="4"/>
          </p:nvPr>
        </p:nvSpPr>
        <p:spPr/>
        <p:txBody>
          <a:bodyPr/>
          <a:lstStyle/>
          <a:p>
            <a:r>
              <a:rPr lang="en-US" dirty="0"/>
              <a:t>CEO to Board relationship</a:t>
            </a:r>
          </a:p>
          <a:p>
            <a:pPr lvl="1"/>
            <a:r>
              <a:rPr lang="en-US" dirty="0"/>
              <a:t>Board-Centered leadership</a:t>
            </a:r>
          </a:p>
          <a:p>
            <a:pPr lvl="2"/>
            <a:r>
              <a:rPr lang="en-US" dirty="0"/>
              <a:t>Matter of respect by CEO, submission, or direct involvement?</a:t>
            </a:r>
          </a:p>
          <a:p>
            <a:r>
              <a:rPr lang="en-US" dirty="0"/>
              <a:t>Recipients of benefits</a:t>
            </a:r>
          </a:p>
          <a:p>
            <a:pPr lvl="1"/>
            <a:r>
              <a:rPr lang="en-US" dirty="0"/>
              <a:t>Cars, trips, tuitions, </a:t>
            </a:r>
            <a:r>
              <a:rPr lang="en-US"/>
              <a:t>and dating </a:t>
            </a:r>
            <a:r>
              <a:rPr lang="en-US" dirty="0"/>
              <a:t>services</a:t>
            </a:r>
          </a:p>
          <a:p>
            <a:r>
              <a:rPr lang="en-US" dirty="0"/>
              <a:t>CEO power</a:t>
            </a:r>
          </a:p>
          <a:p>
            <a:pPr lvl="1"/>
            <a:r>
              <a:rPr lang="en-US" dirty="0"/>
              <a:t>CEO, President, and Founder, Patriarch</a:t>
            </a:r>
          </a:p>
          <a:p>
            <a:pPr marL="274320" lvl="1" indent="0">
              <a:buNone/>
            </a:pPr>
            <a:endParaRPr lang="en-US" dirty="0"/>
          </a:p>
          <a:p>
            <a:pPr lvl="1"/>
            <a:endParaRPr lang="en-US" dirty="0"/>
          </a:p>
          <a:p>
            <a:endParaRPr lang="en-US" dirty="0"/>
          </a:p>
        </p:txBody>
      </p:sp>
    </p:spTree>
    <p:extLst>
      <p:ext uri="{BB962C8B-B14F-4D97-AF65-F5344CB8AC3E}">
        <p14:creationId xmlns:p14="http://schemas.microsoft.com/office/powerpoint/2010/main" val="57026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continued</a:t>
            </a:r>
          </a:p>
        </p:txBody>
      </p:sp>
      <p:sp>
        <p:nvSpPr>
          <p:cNvPr id="3" name="Text Placeholder 2"/>
          <p:cNvSpPr>
            <a:spLocks noGrp="1"/>
          </p:cNvSpPr>
          <p:nvPr>
            <p:ph type="body" idx="1"/>
          </p:nvPr>
        </p:nvSpPr>
        <p:spPr/>
        <p:txBody>
          <a:bodyPr/>
          <a:lstStyle/>
          <a:p>
            <a:r>
              <a:rPr lang="en-US" dirty="0"/>
              <a:t>Unwitting Donors</a:t>
            </a:r>
          </a:p>
        </p:txBody>
      </p:sp>
      <p:sp>
        <p:nvSpPr>
          <p:cNvPr id="4" name="Content Placeholder 3"/>
          <p:cNvSpPr>
            <a:spLocks noGrp="1"/>
          </p:cNvSpPr>
          <p:nvPr>
            <p:ph sz="half" idx="2"/>
          </p:nvPr>
        </p:nvSpPr>
        <p:spPr/>
        <p:txBody>
          <a:bodyPr>
            <a:normAutofit/>
          </a:bodyPr>
          <a:lstStyle/>
          <a:p>
            <a:r>
              <a:rPr lang="en-US" dirty="0"/>
              <a:t>Complexity of 990</a:t>
            </a:r>
          </a:p>
          <a:p>
            <a:r>
              <a:rPr lang="en-US" dirty="0"/>
              <a:t>“Worst Charities? Or Victims of  Indifferent Public?” </a:t>
            </a:r>
            <a:r>
              <a:rPr lang="en-US" sz="1500" i="1" dirty="0"/>
              <a:t>(Dailyfinance.com)</a:t>
            </a:r>
          </a:p>
          <a:p>
            <a:r>
              <a:rPr lang="en-US" dirty="0"/>
              <a:t>Overhead Ratio</a:t>
            </a:r>
          </a:p>
          <a:p>
            <a:pPr lvl="1"/>
            <a:r>
              <a:rPr lang="en-US" dirty="0"/>
              <a:t>“General administration and fund-raising expenses divided by total revenue.” </a:t>
            </a:r>
            <a:r>
              <a:rPr lang="en-US" sz="1600" dirty="0"/>
              <a:t>(Bowman 289)</a:t>
            </a:r>
          </a:p>
          <a:p>
            <a:pPr lvl="1"/>
            <a:r>
              <a:rPr lang="en-US" dirty="0"/>
              <a:t>Overhead aversion</a:t>
            </a:r>
          </a:p>
          <a:p>
            <a:pPr marL="274320" lvl="1" indent="0">
              <a:buNone/>
            </a:pPr>
            <a:endParaRPr lang="en-US" dirty="0"/>
          </a:p>
          <a:p>
            <a:pPr marL="0" indent="0">
              <a:buNone/>
            </a:pPr>
            <a:endParaRPr lang="en-US" dirty="0"/>
          </a:p>
        </p:txBody>
      </p:sp>
      <p:sp>
        <p:nvSpPr>
          <p:cNvPr id="5" name="Text Placeholder 4"/>
          <p:cNvSpPr>
            <a:spLocks noGrp="1"/>
          </p:cNvSpPr>
          <p:nvPr>
            <p:ph type="body" sz="quarter" idx="3"/>
          </p:nvPr>
        </p:nvSpPr>
        <p:spPr/>
        <p:txBody>
          <a:bodyPr/>
          <a:lstStyle/>
          <a:p>
            <a:r>
              <a:rPr lang="en-US" dirty="0"/>
              <a:t>External Accountability</a:t>
            </a:r>
          </a:p>
        </p:txBody>
      </p:sp>
      <p:sp>
        <p:nvSpPr>
          <p:cNvPr id="6" name="Content Placeholder 5"/>
          <p:cNvSpPr>
            <a:spLocks noGrp="1"/>
          </p:cNvSpPr>
          <p:nvPr>
            <p:ph sz="quarter" idx="4"/>
          </p:nvPr>
        </p:nvSpPr>
        <p:spPr/>
        <p:txBody>
          <a:bodyPr>
            <a:normAutofit/>
          </a:bodyPr>
          <a:lstStyle/>
          <a:p>
            <a:r>
              <a:rPr lang="en-US" dirty="0"/>
              <a:t>Recent scrutiny</a:t>
            </a:r>
          </a:p>
          <a:p>
            <a:pPr lvl="1"/>
            <a:r>
              <a:rPr lang="en-US" dirty="0"/>
              <a:t>Red Cross, United Way</a:t>
            </a:r>
          </a:p>
          <a:p>
            <a:r>
              <a:rPr lang="en-US" dirty="0"/>
              <a:t>Watchdogs</a:t>
            </a:r>
          </a:p>
          <a:p>
            <a:pPr lvl="1"/>
            <a:r>
              <a:rPr lang="en-US" dirty="0"/>
              <a:t>Charity Watch, Charity Navigator, Better Business Bureau</a:t>
            </a:r>
          </a:p>
          <a:p>
            <a:pPr lvl="1"/>
            <a:r>
              <a:rPr lang="en-US" dirty="0"/>
              <a:t>More than just purveyors of information</a:t>
            </a:r>
          </a:p>
          <a:p>
            <a:r>
              <a:rPr lang="en-US" dirty="0"/>
              <a:t>IRS and the 990</a:t>
            </a:r>
          </a:p>
          <a:p>
            <a:r>
              <a:rPr lang="en-US" dirty="0" err="1"/>
              <a:t>Sarbanese</a:t>
            </a:r>
            <a:r>
              <a:rPr lang="en-US" dirty="0"/>
              <a:t>-Oxley Act</a:t>
            </a:r>
          </a:p>
        </p:txBody>
      </p:sp>
    </p:spTree>
    <p:extLst>
      <p:ext uri="{BB962C8B-B14F-4D97-AF65-F5344CB8AC3E}">
        <p14:creationId xmlns:p14="http://schemas.microsoft.com/office/powerpoint/2010/main" val="242846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959429"/>
            <a:ext cx="6636657" cy="3672114"/>
          </a:xfrm>
          <a:prstGeom prst="rect">
            <a:avLst/>
          </a:prstGeom>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Sarbanese</a:t>
            </a:r>
            <a:r>
              <a:rPr lang="en-US" dirty="0"/>
              <a:t>-Oxley act</a:t>
            </a:r>
          </a:p>
        </p:txBody>
      </p:sp>
      <p:sp>
        <p:nvSpPr>
          <p:cNvPr id="3" name="Content Placeholder 2"/>
          <p:cNvSpPr>
            <a:spLocks noGrp="1"/>
          </p:cNvSpPr>
          <p:nvPr>
            <p:ph idx="1"/>
          </p:nvPr>
        </p:nvSpPr>
        <p:spPr>
          <a:solidFill>
            <a:schemeClr val="bg1"/>
          </a:solidFill>
        </p:spPr>
        <p:txBody>
          <a:bodyPr>
            <a:normAutofit/>
          </a:bodyPr>
          <a:lstStyle/>
          <a:p>
            <a:pPr marL="0" indent="0">
              <a:buNone/>
            </a:pPr>
            <a:r>
              <a:rPr lang="en-US" i="1" dirty="0">
                <a:solidFill>
                  <a:schemeClr val="accent1"/>
                </a:solidFill>
              </a:rPr>
              <a:t>“Independent Sector and </a:t>
            </a:r>
            <a:r>
              <a:rPr lang="en-US" i="1" dirty="0" err="1">
                <a:solidFill>
                  <a:schemeClr val="accent1"/>
                </a:solidFill>
              </a:rPr>
              <a:t>BoardSource</a:t>
            </a:r>
            <a:r>
              <a:rPr lang="en-US" i="1" dirty="0">
                <a:solidFill>
                  <a:schemeClr val="accent1"/>
                </a:solidFill>
              </a:rPr>
              <a:t> recommend that nonprofits voluntarily incorporate certain provisions of the Act that make good governance sense.”</a:t>
            </a:r>
          </a:p>
          <a:p>
            <a:pPr marL="0" indent="0">
              <a:buNone/>
            </a:pPr>
            <a:endParaRPr lang="en-US" b="1" dirty="0"/>
          </a:p>
          <a:p>
            <a:pPr marL="0" indent="0">
              <a:buNone/>
            </a:pPr>
            <a:r>
              <a:rPr lang="en-US" b="1" dirty="0"/>
              <a:t>A checklist for nonprofits and foundations includes:</a:t>
            </a:r>
            <a:r>
              <a:rPr lang="en-US" dirty="0"/>
              <a:t> </a:t>
            </a:r>
          </a:p>
          <a:p>
            <a:r>
              <a:rPr lang="en-US" i="1" dirty="0"/>
              <a:t>Insider Transactions and Conflicts of Interest</a:t>
            </a:r>
          </a:p>
          <a:p>
            <a:r>
              <a:rPr lang="en-US" i="1" dirty="0"/>
              <a:t>Independent and Competent Audit Committee</a:t>
            </a:r>
          </a:p>
          <a:p>
            <a:r>
              <a:rPr lang="en-US" i="1" dirty="0"/>
              <a:t>Responsibilities of Auditor</a:t>
            </a:r>
          </a:p>
          <a:p>
            <a:r>
              <a:rPr lang="en-US" i="1" dirty="0"/>
              <a:t>Certified Financial Statements</a:t>
            </a:r>
          </a:p>
          <a:p>
            <a:r>
              <a:rPr lang="en-US" i="1" dirty="0"/>
              <a:t>Disclosure</a:t>
            </a:r>
          </a:p>
          <a:p>
            <a:r>
              <a:rPr lang="en-US" i="1" dirty="0"/>
              <a:t>*Whistle-Blower Act</a:t>
            </a:r>
          </a:p>
          <a:p>
            <a:r>
              <a:rPr lang="en-US" i="1" dirty="0"/>
              <a:t>*Document Destruction</a:t>
            </a:r>
          </a:p>
          <a:p>
            <a:endParaRPr lang="en-US" i="1"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sz="1600" dirty="0"/>
              <a:t>Created (2002) for private sector</a:t>
            </a:r>
          </a:p>
          <a:p>
            <a:pPr marL="285750" indent="-285750">
              <a:buFont typeface="Arial" panose="020B0604020202020204" pitchFamily="34" charset="0"/>
              <a:buChar char="•"/>
            </a:pPr>
            <a:r>
              <a:rPr lang="en-US" sz="1600" dirty="0"/>
              <a:t>Only two (Whistle-Blower and Document Destruction) mandatory for nonprofits</a:t>
            </a:r>
          </a:p>
          <a:p>
            <a:pPr marL="285750" indent="-285750">
              <a:buFont typeface="Arial" panose="020B0604020202020204" pitchFamily="34" charset="0"/>
              <a:buChar char="•"/>
            </a:pPr>
            <a:r>
              <a:rPr lang="en-US" sz="1600" dirty="0"/>
              <a:t>Increased affect on nonprofits with (2004-5) Senate Committee Hearings</a:t>
            </a:r>
          </a:p>
          <a:p>
            <a:pPr marL="742950" lvl="1" indent="-285750">
              <a:buFont typeface="Arial" panose="020B0604020202020204" pitchFamily="34" charset="0"/>
              <a:buChar char="•"/>
            </a:pPr>
            <a:r>
              <a:rPr lang="en-US" sz="1600" dirty="0">
                <a:solidFill>
                  <a:schemeClr val="accent2"/>
                </a:solidFill>
              </a:rPr>
              <a:t>Resulted in Independent Sector’s recommendations </a:t>
            </a:r>
          </a:p>
          <a:p>
            <a:endParaRPr lang="en-US" dirty="0"/>
          </a:p>
        </p:txBody>
      </p:sp>
      <p:sp>
        <p:nvSpPr>
          <p:cNvPr id="7" name="TextBox 6"/>
          <p:cNvSpPr txBox="1"/>
          <p:nvPr/>
        </p:nvSpPr>
        <p:spPr>
          <a:xfrm>
            <a:off x="402770" y="6242447"/>
            <a:ext cx="7507515" cy="615553"/>
          </a:xfrm>
          <a:prstGeom prst="rect">
            <a:avLst/>
          </a:prstGeom>
          <a:noFill/>
        </p:spPr>
        <p:txBody>
          <a:bodyPr wrap="square" rtlCol="0">
            <a:spAutoFit/>
          </a:bodyPr>
          <a:lstStyle/>
          <a:p>
            <a:pPr marL="0" lvl="8"/>
            <a:r>
              <a:rPr lang="en-US" sz="1200" i="1" dirty="0"/>
              <a:t>                                                                                                                        </a:t>
            </a:r>
            <a:r>
              <a:rPr lang="en-US" sz="1600" i="1" dirty="0"/>
              <a:t> (Independentsector.org)</a:t>
            </a:r>
          </a:p>
          <a:p>
            <a:endParaRPr lang="en-US" dirty="0"/>
          </a:p>
        </p:txBody>
      </p:sp>
    </p:spTree>
    <p:extLst>
      <p:ext uri="{BB962C8B-B14F-4D97-AF65-F5344CB8AC3E}">
        <p14:creationId xmlns:p14="http://schemas.microsoft.com/office/powerpoint/2010/main" val="228610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t>
            </a:r>
          </a:p>
        </p:txBody>
      </p:sp>
      <p:sp>
        <p:nvSpPr>
          <p:cNvPr id="3" name="Text Placeholder 2"/>
          <p:cNvSpPr>
            <a:spLocks noGrp="1"/>
          </p:cNvSpPr>
          <p:nvPr>
            <p:ph type="body" idx="1"/>
          </p:nvPr>
        </p:nvSpPr>
        <p:spPr>
          <a:xfrm>
            <a:off x="1132115" y="2093976"/>
            <a:ext cx="4754880" cy="640080"/>
          </a:xfrm>
        </p:spPr>
        <p:txBody>
          <a:bodyPr/>
          <a:lstStyle/>
          <a:p>
            <a:r>
              <a:rPr lang="en-US" dirty="0"/>
              <a:t>For Donors</a:t>
            </a:r>
          </a:p>
        </p:txBody>
      </p:sp>
      <p:sp>
        <p:nvSpPr>
          <p:cNvPr id="5" name="Text Placeholder 4"/>
          <p:cNvSpPr>
            <a:spLocks noGrp="1"/>
          </p:cNvSpPr>
          <p:nvPr>
            <p:ph type="body" sz="quarter" idx="3"/>
          </p:nvPr>
        </p:nvSpPr>
        <p:spPr/>
        <p:txBody>
          <a:bodyPr/>
          <a:lstStyle/>
          <a:p>
            <a:r>
              <a:rPr lang="en-US" dirty="0"/>
              <a:t>For Organizations</a:t>
            </a:r>
          </a:p>
        </p:txBody>
      </p:sp>
      <p:sp>
        <p:nvSpPr>
          <p:cNvPr id="6" name="Content Placeholder 5"/>
          <p:cNvSpPr>
            <a:spLocks noGrp="1"/>
          </p:cNvSpPr>
          <p:nvPr>
            <p:ph sz="quarter" idx="4"/>
          </p:nvPr>
        </p:nvSpPr>
        <p:spPr/>
        <p:txBody>
          <a:bodyPr/>
          <a:lstStyle/>
          <a:p>
            <a:r>
              <a:rPr lang="en-US" dirty="0"/>
              <a:t>Do not delay the inevitable</a:t>
            </a:r>
          </a:p>
          <a:p>
            <a:r>
              <a:rPr lang="en-US" dirty="0"/>
              <a:t>Board selection</a:t>
            </a:r>
          </a:p>
          <a:p>
            <a:r>
              <a:rPr lang="en-US" dirty="0"/>
              <a:t>CEO relationship to board</a:t>
            </a:r>
          </a:p>
          <a:p>
            <a:r>
              <a:rPr lang="en-US" dirty="0"/>
              <a:t>Outside auditors</a:t>
            </a:r>
          </a:p>
          <a:p>
            <a:r>
              <a:rPr lang="en-US" dirty="0"/>
              <a:t>Accountability and Transparency</a:t>
            </a:r>
          </a:p>
          <a:p>
            <a:r>
              <a:rPr lang="en-US" dirty="0"/>
              <a:t>Public trust</a:t>
            </a:r>
          </a:p>
          <a:p>
            <a:endParaRPr lang="en-US" dirty="0"/>
          </a:p>
          <a:p>
            <a:endParaRPr lang="en-US" dirty="0"/>
          </a:p>
        </p:txBody>
      </p:sp>
      <p:sp>
        <p:nvSpPr>
          <p:cNvPr id="7" name="Rectangle 6"/>
          <p:cNvSpPr/>
          <p:nvPr/>
        </p:nvSpPr>
        <p:spPr>
          <a:xfrm>
            <a:off x="595085" y="5760934"/>
            <a:ext cx="11358880" cy="923330"/>
          </a:xfrm>
          <a:prstGeom prst="rect">
            <a:avLst/>
          </a:prstGeom>
        </p:spPr>
        <p:txBody>
          <a:bodyPr wrap="square">
            <a:spAutoFit/>
          </a:bodyPr>
          <a:lstStyle/>
          <a:p>
            <a:r>
              <a:rPr lang="en-US" i="1" dirty="0">
                <a:solidFill>
                  <a:schemeClr val="accent1"/>
                </a:solidFill>
              </a:rPr>
              <a:t>“When charities lie to donors, it is our duty to step in to protect them. At the same time, however, this historic action should remind everyone to be vigilant when giving to charity. </a:t>
            </a:r>
          </a:p>
          <a:p>
            <a:r>
              <a:rPr lang="en-US" sz="1600" i="1" dirty="0">
                <a:solidFill>
                  <a:schemeClr val="accent1"/>
                </a:solidFill>
              </a:rPr>
              <a:t>                                                                                                    -SC Secretary of State Mark Hammond (ftc.gov)</a:t>
            </a:r>
          </a:p>
        </p:txBody>
      </p:sp>
      <p:sp>
        <p:nvSpPr>
          <p:cNvPr id="8" name="Content Placeholder 7"/>
          <p:cNvSpPr>
            <a:spLocks noGrp="1"/>
          </p:cNvSpPr>
          <p:nvPr>
            <p:ph sz="half" idx="2"/>
          </p:nvPr>
        </p:nvSpPr>
        <p:spPr/>
        <p:txBody>
          <a:bodyPr/>
          <a:lstStyle/>
          <a:p>
            <a:r>
              <a:rPr lang="en-US" dirty="0"/>
              <a:t>Overhead ratio and the average Joe</a:t>
            </a:r>
          </a:p>
          <a:p>
            <a:r>
              <a:rPr lang="en-US" dirty="0"/>
              <a:t>Watchdogs</a:t>
            </a:r>
          </a:p>
          <a:p>
            <a:r>
              <a:rPr lang="en-US" dirty="0"/>
              <a:t>More than just heart</a:t>
            </a:r>
          </a:p>
          <a:p>
            <a:r>
              <a:rPr lang="en-US" dirty="0"/>
              <a:t>Google is your friend</a:t>
            </a:r>
          </a:p>
          <a:p>
            <a:endParaRPr lang="en-US" dirty="0"/>
          </a:p>
        </p:txBody>
      </p:sp>
      <p:sp>
        <p:nvSpPr>
          <p:cNvPr id="9" name="Content Placeholder 3"/>
          <p:cNvSpPr txBox="1">
            <a:spLocks/>
          </p:cNvSpPr>
          <p:nvPr/>
        </p:nvSpPr>
        <p:spPr>
          <a:xfrm>
            <a:off x="1955219" y="6684264"/>
            <a:ext cx="4754880" cy="32918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0348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a:t>
            </a:r>
          </a:p>
        </p:txBody>
      </p:sp>
      <p:sp>
        <p:nvSpPr>
          <p:cNvPr id="3" name="Content Placeholder 2"/>
          <p:cNvSpPr>
            <a:spLocks noGrp="1"/>
          </p:cNvSpPr>
          <p:nvPr>
            <p:ph idx="1"/>
          </p:nvPr>
        </p:nvSpPr>
        <p:spPr/>
        <p:txBody>
          <a:bodyPr/>
          <a:lstStyle/>
          <a:p>
            <a:pPr marL="0" indent="0">
              <a:buNone/>
            </a:pPr>
            <a:r>
              <a:rPr lang="en-US" sz="3200" b="1" dirty="0">
                <a:solidFill>
                  <a:schemeClr val="accent1"/>
                </a:solidFill>
              </a:rPr>
              <a:t>CANCER FUND OF AMERICA</a:t>
            </a:r>
          </a:p>
          <a:p>
            <a:pPr marL="0" indent="0">
              <a:buNone/>
            </a:pPr>
            <a:r>
              <a:rPr lang="en-US" sz="2400" dirty="0"/>
              <a:t>                                                 FOUNDED 1987</a:t>
            </a:r>
          </a:p>
        </p:txBody>
      </p:sp>
      <p:sp>
        <p:nvSpPr>
          <p:cNvPr id="4" name="Text Placeholder 3"/>
          <p:cNvSpPr>
            <a:spLocks noGrp="1"/>
          </p:cNvSpPr>
          <p:nvPr>
            <p:ph type="body" sz="half" idx="2"/>
          </p:nvPr>
        </p:nvSpPr>
        <p:spPr/>
        <p:txBody>
          <a:bodyPr>
            <a:normAutofit fontScale="70000" lnSpcReduction="20000"/>
          </a:bodyPr>
          <a:lstStyle/>
          <a:p>
            <a:r>
              <a:rPr lang="en-US" b="1" dirty="0"/>
              <a:t>Services Claimed to Provide:</a:t>
            </a:r>
          </a:p>
          <a:p>
            <a:pPr marL="285750" indent="-285750">
              <a:buFont typeface="Arial" panose="020B0604020202020204" pitchFamily="34" charset="0"/>
              <a:buChar char="•"/>
            </a:pPr>
            <a:r>
              <a:rPr lang="en-US" dirty="0">
                <a:solidFill>
                  <a:schemeClr val="tx1"/>
                </a:solidFill>
              </a:rPr>
              <a:t>Pain medication</a:t>
            </a:r>
          </a:p>
          <a:p>
            <a:pPr marL="285750" indent="-285750">
              <a:buFont typeface="Arial" panose="020B0604020202020204" pitchFamily="34" charset="0"/>
              <a:buChar char="•"/>
            </a:pPr>
            <a:r>
              <a:rPr lang="en-US" dirty="0">
                <a:solidFill>
                  <a:schemeClr val="tx1"/>
                </a:solidFill>
              </a:rPr>
              <a:t>Transportation to therapy</a:t>
            </a:r>
          </a:p>
          <a:p>
            <a:pPr marL="285750" indent="-285750">
              <a:buFont typeface="Arial" panose="020B0604020202020204" pitchFamily="34" charset="0"/>
              <a:buChar char="•"/>
            </a:pPr>
            <a:r>
              <a:rPr lang="en-US" dirty="0">
                <a:solidFill>
                  <a:schemeClr val="tx1"/>
                </a:solidFill>
              </a:rPr>
              <a:t>Hospice care</a:t>
            </a:r>
          </a:p>
          <a:p>
            <a:r>
              <a:rPr lang="en-US" b="1" dirty="0"/>
              <a:t>What was actually provided:</a:t>
            </a:r>
          </a:p>
          <a:p>
            <a:pPr marL="285750" indent="-285750">
              <a:buFont typeface="Arial" panose="020B0604020202020204" pitchFamily="34" charset="0"/>
              <a:buChar char="•"/>
            </a:pPr>
            <a:r>
              <a:rPr lang="en-US" dirty="0">
                <a:solidFill>
                  <a:schemeClr val="tx1"/>
                </a:solidFill>
              </a:rPr>
              <a:t>Vitamins </a:t>
            </a:r>
          </a:p>
          <a:p>
            <a:pPr marL="285750" indent="-285750">
              <a:buFont typeface="Arial" panose="020B0604020202020204" pitchFamily="34" charset="0"/>
              <a:buChar char="•"/>
            </a:pPr>
            <a:r>
              <a:rPr lang="en-US" dirty="0">
                <a:solidFill>
                  <a:schemeClr val="tx1"/>
                </a:solidFill>
              </a:rPr>
              <a:t>Vinyl gloves</a:t>
            </a:r>
          </a:p>
          <a:p>
            <a:pPr marL="285750" indent="-285750">
              <a:buFont typeface="Arial" panose="020B0604020202020204" pitchFamily="34" charset="0"/>
              <a:buChar char="•"/>
            </a:pPr>
            <a:r>
              <a:rPr lang="en-US" dirty="0">
                <a:solidFill>
                  <a:schemeClr val="tx1"/>
                </a:solidFill>
              </a:rPr>
              <a:t>Toothpaste</a:t>
            </a:r>
          </a:p>
          <a:p>
            <a:pPr marL="285750" indent="-285750">
              <a:buFont typeface="Arial" panose="020B0604020202020204" pitchFamily="34" charset="0"/>
              <a:buChar char="•"/>
            </a:pPr>
            <a:r>
              <a:rPr lang="en-US" dirty="0">
                <a:solidFill>
                  <a:schemeClr val="tx1"/>
                </a:solidFill>
              </a:rPr>
              <a:t>Teddy bears</a:t>
            </a:r>
          </a:p>
          <a:p>
            <a:pPr marL="285750" indent="-285750">
              <a:buFont typeface="Arial" panose="020B0604020202020204" pitchFamily="34" charset="0"/>
              <a:buChar char="•"/>
            </a:pPr>
            <a:r>
              <a:rPr lang="en-US" dirty="0">
                <a:solidFill>
                  <a:schemeClr val="tx1"/>
                </a:solidFill>
              </a:rPr>
              <a:t>“Care baskets”</a:t>
            </a:r>
          </a:p>
          <a:p>
            <a:pPr marL="742950" lvl="1" indent="-285750">
              <a:buFont typeface="Arial" panose="020B0604020202020204" pitchFamily="34" charset="0"/>
              <a:buChar char="•"/>
            </a:pPr>
            <a:r>
              <a:rPr lang="en-US" i="1" dirty="0"/>
              <a:t>“…filled with paper plates, cups, napkins and kids' toys,"  </a:t>
            </a:r>
            <a:r>
              <a:rPr lang="en-US" dirty="0"/>
              <a:t>	</a:t>
            </a:r>
          </a:p>
          <a:p>
            <a:pPr lvl="1"/>
            <a:r>
              <a:rPr lang="en-US" dirty="0"/>
              <a:t>                    -67-year-old Knoxville, Tenn.,              	                        	   resident (husband was  	    	   dying of lung cancer)</a:t>
            </a:r>
          </a:p>
          <a:p>
            <a:pPr lvl="1"/>
            <a:r>
              <a:rPr lang="en-US" dirty="0"/>
              <a:t>                                                 (Tampa Bay Times)</a:t>
            </a:r>
          </a:p>
        </p:txBody>
      </p:sp>
      <p:sp>
        <p:nvSpPr>
          <p:cNvPr id="6" name="Rectangle 5"/>
          <p:cNvSpPr/>
          <p:nvPr/>
        </p:nvSpPr>
        <p:spPr>
          <a:xfrm>
            <a:off x="268514" y="2274838"/>
            <a:ext cx="7281382" cy="3046988"/>
          </a:xfrm>
          <a:prstGeom prst="rect">
            <a:avLst/>
          </a:prstGeom>
        </p:spPr>
        <p:txBody>
          <a:bodyPr wrap="square">
            <a:spAutoFit/>
          </a:bodyPr>
          <a:lstStyle/>
          <a:p>
            <a:r>
              <a:rPr lang="en-US" sz="2400" i="1" dirty="0"/>
              <a:t>“Cancer Fund's mission is to provide direct financial aid and other support and services to financially indigent cancer patients; to distribute information concerning the early detection and prevention of cancer; to provide grants and gifts in kind to hospices, other health care providers, and to various 501(c)(3) non-profit community service organizations which aid the ill, needy and infants.”</a:t>
            </a:r>
          </a:p>
        </p:txBody>
      </p:sp>
    </p:spTree>
    <p:extLst>
      <p:ext uri="{BB962C8B-B14F-4D97-AF65-F5344CB8AC3E}">
        <p14:creationId xmlns:p14="http://schemas.microsoft.com/office/powerpoint/2010/main" val="345112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8307092" cy="10073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a:t>ONE MAN SHOW</a:t>
            </a:r>
          </a:p>
        </p:txBody>
      </p:sp>
      <p:pic>
        <p:nvPicPr>
          <p:cNvPr id="5" name="Picture Placeholder 4"/>
          <p:cNvPicPr>
            <a:picLocks noGrp="1" noChangeAspect="1"/>
          </p:cNvPicPr>
          <p:nvPr>
            <p:ph type="pic" idx="1"/>
          </p:nvPr>
        </p:nvPicPr>
        <p:blipFill>
          <a:blip r:embed="rId2"/>
          <a:srcRect t="19031" b="19031"/>
          <a:stretch>
            <a:fillRect/>
          </a:stretch>
        </p:blipFill>
        <p:spPr>
          <a:xfrm>
            <a:off x="2481898" y="1808104"/>
            <a:ext cx="2968217" cy="2451429"/>
          </a:xfrm>
        </p:spPr>
      </p:pic>
      <p:sp>
        <p:nvSpPr>
          <p:cNvPr id="4" name="Text Placeholder 3"/>
          <p:cNvSpPr>
            <a:spLocks noGrp="1"/>
          </p:cNvSpPr>
          <p:nvPr>
            <p:ph type="body" sz="half" idx="2"/>
          </p:nvPr>
        </p:nvSpPr>
        <p:spPr/>
        <p:txBody>
          <a:bodyPr>
            <a:normAutofit/>
          </a:bodyPr>
          <a:lstStyle/>
          <a:p>
            <a:pPr algn="ctr"/>
            <a:r>
              <a:rPr lang="en-US" sz="2000" dirty="0"/>
              <a:t>Founder</a:t>
            </a:r>
          </a:p>
          <a:p>
            <a:pPr algn="ctr"/>
            <a:r>
              <a:rPr lang="en-US" sz="2000" dirty="0"/>
              <a:t>President</a:t>
            </a:r>
          </a:p>
          <a:p>
            <a:pPr algn="ctr"/>
            <a:r>
              <a:rPr lang="en-US" sz="2000" dirty="0"/>
              <a:t>CEO</a:t>
            </a:r>
          </a:p>
          <a:p>
            <a:pPr algn="ctr"/>
            <a:r>
              <a:rPr lang="en-US" sz="2000" dirty="0"/>
              <a:t>2013 Salary: $226,527</a:t>
            </a:r>
          </a:p>
          <a:p>
            <a:pPr algn="ctr"/>
            <a:r>
              <a:rPr lang="en-US" sz="1800" dirty="0"/>
              <a:t>(plus $21,468 for “other compensation”)</a:t>
            </a:r>
          </a:p>
          <a:p>
            <a:pPr algn="ctr"/>
            <a:endParaRPr lang="en-US" sz="1800" dirty="0"/>
          </a:p>
          <a:p>
            <a:pPr algn="ctr"/>
            <a:r>
              <a:rPr lang="en-US" dirty="0"/>
              <a:t>(990sfoundationcenter.org)</a:t>
            </a:r>
          </a:p>
        </p:txBody>
      </p:sp>
      <p:sp>
        <p:nvSpPr>
          <p:cNvPr id="7" name="TextBox 6"/>
          <p:cNvSpPr txBox="1"/>
          <p:nvPr/>
        </p:nvSpPr>
        <p:spPr>
          <a:xfrm>
            <a:off x="1487837" y="118974"/>
            <a:ext cx="7222210" cy="769441"/>
          </a:xfrm>
          <a:prstGeom prst="rect">
            <a:avLst/>
          </a:prstGeom>
          <a:noFill/>
        </p:spPr>
        <p:txBody>
          <a:bodyPr wrap="square" rtlCol="0">
            <a:spAutoFit/>
          </a:bodyPr>
          <a:lstStyle/>
          <a:p>
            <a:r>
              <a:rPr lang="en-US" sz="4400" b="1" dirty="0">
                <a:solidFill>
                  <a:schemeClr val="bg1"/>
                </a:solidFill>
                <a:latin typeface="+mj-lt"/>
              </a:rPr>
              <a:t>JAMES REYNOLDS SR</a:t>
            </a:r>
          </a:p>
        </p:txBody>
      </p:sp>
      <p:sp>
        <p:nvSpPr>
          <p:cNvPr id="9" name="TextBox 8"/>
          <p:cNvSpPr txBox="1"/>
          <p:nvPr/>
        </p:nvSpPr>
        <p:spPr>
          <a:xfrm>
            <a:off x="480446" y="4959458"/>
            <a:ext cx="6958739" cy="1908215"/>
          </a:xfrm>
          <a:prstGeom prst="rect">
            <a:avLst/>
          </a:prstGeom>
          <a:noFill/>
        </p:spPr>
        <p:txBody>
          <a:bodyPr wrap="square" rtlCol="0">
            <a:spAutoFit/>
          </a:bodyPr>
          <a:lstStyle/>
          <a:p>
            <a:pPr algn="ctr"/>
            <a:r>
              <a:rPr lang="en-US" i="1" dirty="0">
                <a:solidFill>
                  <a:schemeClr val="accent1"/>
                </a:solidFill>
              </a:rPr>
              <a:t>“After 41 years working in the non profit area of fighting cancer, I am grateful for the progress that has been made in our country. I am, however, saddened for the hundreds of thousands of our neighbors who cannot afford to take advantage of these great successes.”</a:t>
            </a:r>
          </a:p>
          <a:p>
            <a:pPr algn="ctr"/>
            <a:endParaRPr lang="en-US" sz="1400" i="1" dirty="0">
              <a:solidFill>
                <a:schemeClr val="accent1"/>
              </a:solidFill>
            </a:endParaRPr>
          </a:p>
          <a:p>
            <a:pPr algn="ctr"/>
            <a:r>
              <a:rPr lang="en-US" sz="1400" i="1" dirty="0">
                <a:solidFill>
                  <a:schemeClr val="accent1"/>
                </a:solidFill>
              </a:rPr>
              <a:t>(Tampa Bay Times)</a:t>
            </a:r>
          </a:p>
        </p:txBody>
      </p:sp>
    </p:spTree>
    <p:extLst>
      <p:ext uri="{BB962C8B-B14F-4D97-AF65-F5344CB8AC3E}">
        <p14:creationId xmlns:p14="http://schemas.microsoft.com/office/powerpoint/2010/main" val="415500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1605" y="186955"/>
            <a:ext cx="9230223" cy="830997"/>
          </a:xfrm>
          <a:prstGeom prst="rect">
            <a:avLst/>
          </a:prstGeom>
          <a:noFill/>
        </p:spPr>
        <p:txBody>
          <a:bodyPr wrap="square" rtlCol="0">
            <a:spAutoFit/>
          </a:bodyPr>
          <a:lstStyle/>
          <a:p>
            <a:r>
              <a:rPr lang="en-US" sz="4800" dirty="0"/>
              <a:t>Family Tree: Lasting Legacy</a:t>
            </a:r>
          </a:p>
        </p:txBody>
      </p:sp>
      <p:sp>
        <p:nvSpPr>
          <p:cNvPr id="4" name="Rectangle 3"/>
          <p:cNvSpPr/>
          <p:nvPr/>
        </p:nvSpPr>
        <p:spPr>
          <a:xfrm>
            <a:off x="4874834" y="6137865"/>
            <a:ext cx="6535315" cy="769441"/>
          </a:xfrm>
          <a:prstGeom prst="rect">
            <a:avLst/>
          </a:prstGeom>
        </p:spPr>
        <p:txBody>
          <a:bodyPr wrap="none">
            <a:spAutoFit/>
          </a:bodyPr>
          <a:lstStyle/>
          <a:p>
            <a:r>
              <a:rPr lang="en-US" sz="2000" dirty="0"/>
              <a:t>“Nearly $1 million went to Reynolds family members</a:t>
            </a:r>
            <a:r>
              <a:rPr lang="en-US" dirty="0"/>
              <a:t>.”</a:t>
            </a:r>
          </a:p>
          <a:p>
            <a:r>
              <a:rPr lang="en-US" sz="1200" i="1" dirty="0"/>
              <a:t>                                   </a:t>
            </a:r>
          </a:p>
          <a:p>
            <a:r>
              <a:rPr lang="en-US" sz="1200" i="1" dirty="0"/>
              <a:t>                                                                                                                                   (Tampa Bay Times)</a:t>
            </a:r>
          </a:p>
        </p:txBody>
      </p:sp>
      <p:sp>
        <p:nvSpPr>
          <p:cNvPr id="5" name="Rectangle 4"/>
          <p:cNvSpPr/>
          <p:nvPr/>
        </p:nvSpPr>
        <p:spPr>
          <a:xfrm>
            <a:off x="184256" y="4180344"/>
            <a:ext cx="2050943" cy="2677656"/>
          </a:xfrm>
          <a:prstGeom prst="rect">
            <a:avLst/>
          </a:prstGeom>
        </p:spPr>
        <p:txBody>
          <a:bodyPr wrap="square">
            <a:spAutoFit/>
          </a:bodyPr>
          <a:lstStyle/>
          <a:p>
            <a:r>
              <a:rPr lang="en-US" sz="1400" i="1" dirty="0"/>
              <a:t>“The IRS no longer requires charities to report salaries of employees who make less than $100,000 a year. But records from 2007, before the change, show a son, step-son, sister-in-law and son-in-law each made more than $75,000.”</a:t>
            </a:r>
          </a:p>
        </p:txBody>
      </p:sp>
      <p:graphicFrame>
        <p:nvGraphicFramePr>
          <p:cNvPr id="6" name="Diagram 5"/>
          <p:cNvGraphicFramePr/>
          <p:nvPr>
            <p:extLst>
              <p:ext uri="{D42A27DB-BD31-4B8C-83A1-F6EECF244321}">
                <p14:modId xmlns:p14="http://schemas.microsoft.com/office/powerpoint/2010/main" val="3512661458"/>
              </p:ext>
            </p:extLst>
          </p:nvPr>
        </p:nvGraphicFramePr>
        <p:xfrm>
          <a:off x="2235199" y="1203507"/>
          <a:ext cx="7155543" cy="4628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354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FTC and states v. cfa</a:t>
            </a:r>
          </a:p>
        </p:txBody>
      </p:sp>
      <p:sp>
        <p:nvSpPr>
          <p:cNvPr id="3" name="Subtitle 2"/>
          <p:cNvSpPr>
            <a:spLocks noGrp="1"/>
          </p:cNvSpPr>
          <p:nvPr>
            <p:ph type="subTitle" idx="1"/>
          </p:nvPr>
        </p:nvSpPr>
        <p:spPr/>
        <p:txBody>
          <a:bodyPr/>
          <a:lstStyle/>
          <a:p>
            <a:r>
              <a:rPr lang="en-US" i="1" dirty="0">
                <a:solidFill>
                  <a:schemeClr val="accent1"/>
                </a:solidFill>
              </a:rPr>
              <a:t>“Today’s action is historic because for the first time the federal government and all 50 states have mounted a nationwide action against a fraudulent charity.”  -</a:t>
            </a:r>
            <a:r>
              <a:rPr lang="en-US" sz="1400" i="1" dirty="0">
                <a:solidFill>
                  <a:schemeClr val="accent1"/>
                </a:solidFill>
              </a:rPr>
              <a:t>Roger Hudson (coag.gov)</a:t>
            </a:r>
          </a:p>
        </p:txBody>
      </p:sp>
    </p:spTree>
    <p:extLst>
      <p:ext uri="{BB962C8B-B14F-4D97-AF65-F5344CB8AC3E}">
        <p14:creationId xmlns:p14="http://schemas.microsoft.com/office/powerpoint/2010/main" val="363285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828863" y="3396079"/>
            <a:ext cx="7942162" cy="2758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0"/>
            <a:ext cx="12192000" cy="11756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57483" y="-108208"/>
            <a:ext cx="14539105" cy="1590911"/>
          </a:xfrm>
        </p:spPr>
        <p:txBody>
          <a:bodyPr/>
          <a:lstStyle/>
          <a:p>
            <a:r>
              <a:rPr lang="en-US" sz="6000" dirty="0"/>
              <a:t>The charges</a:t>
            </a:r>
            <a:r>
              <a:rPr lang="en-US" dirty="0"/>
              <a:t>	</a:t>
            </a:r>
          </a:p>
        </p:txBody>
      </p:sp>
      <p:pic>
        <p:nvPicPr>
          <p:cNvPr id="4" name="Content Placeholder 3"/>
          <p:cNvPicPr>
            <a:picLocks noGrp="1" noChangeAspect="1"/>
          </p:cNvPicPr>
          <p:nvPr>
            <p:ph idx="4294967295"/>
          </p:nvPr>
        </p:nvPicPr>
        <p:blipFill>
          <a:blip r:embed="rId2"/>
          <a:stretch>
            <a:fillRect/>
          </a:stretch>
        </p:blipFill>
        <p:spPr>
          <a:xfrm>
            <a:off x="547687" y="1283865"/>
            <a:ext cx="1666875" cy="5362575"/>
          </a:xfrm>
        </p:spPr>
      </p:pic>
      <p:sp>
        <p:nvSpPr>
          <p:cNvPr id="5" name="Rectangle 4"/>
          <p:cNvSpPr/>
          <p:nvPr/>
        </p:nvSpPr>
        <p:spPr>
          <a:xfrm>
            <a:off x="3008868" y="3637770"/>
            <a:ext cx="3791076" cy="1938992"/>
          </a:xfrm>
          <a:prstGeom prst="rect">
            <a:avLst/>
          </a:prstGeom>
        </p:spPr>
        <p:txBody>
          <a:bodyPr wrap="square">
            <a:spAutoFit/>
          </a:bodyPr>
          <a:lstStyle/>
          <a:p>
            <a:r>
              <a:rPr lang="en-US" dirty="0"/>
              <a:t>Federal Trade Commission; all Fifty States; and the District of Columbia;    Plaintiffs, vs. Cancer Fund of America, Inc., a Delaware corporation, et al.;             Defendants.    </a:t>
            </a:r>
          </a:p>
          <a:p>
            <a:endParaRPr lang="en-US" sz="1200" dirty="0"/>
          </a:p>
        </p:txBody>
      </p:sp>
      <p:sp>
        <p:nvSpPr>
          <p:cNvPr id="6" name="Rectangle 5"/>
          <p:cNvSpPr/>
          <p:nvPr/>
        </p:nvSpPr>
        <p:spPr>
          <a:xfrm>
            <a:off x="2345624" y="1292899"/>
            <a:ext cx="9374661" cy="861774"/>
          </a:xfrm>
          <a:prstGeom prst="rect">
            <a:avLst/>
          </a:prstGeom>
        </p:spPr>
        <p:txBody>
          <a:bodyPr wrap="square">
            <a:spAutoFit/>
          </a:bodyPr>
          <a:lstStyle/>
          <a:p>
            <a:pPr algn="ctr"/>
            <a:r>
              <a:rPr lang="en-US" sz="1600" b="1" dirty="0">
                <a:solidFill>
                  <a:schemeClr val="accent1"/>
                </a:solidFill>
              </a:rPr>
              <a:t>Colorado Attorney General Cynthia H. Coffman Successfully Shuts Down Sham Charity “Cancer Fund of America” that Bilked More than $75 Million from Big-Hearted Donors</a:t>
            </a:r>
          </a:p>
          <a:p>
            <a:r>
              <a:rPr lang="en-US" b="1" dirty="0"/>
              <a:t>	</a:t>
            </a:r>
            <a:endParaRPr lang="en-US" dirty="0"/>
          </a:p>
        </p:txBody>
      </p:sp>
      <p:sp>
        <p:nvSpPr>
          <p:cNvPr id="7" name="Rectangle 6"/>
          <p:cNvSpPr/>
          <p:nvPr/>
        </p:nvSpPr>
        <p:spPr>
          <a:xfrm>
            <a:off x="3008868" y="1754564"/>
            <a:ext cx="7891361" cy="1384995"/>
          </a:xfrm>
          <a:prstGeom prst="rect">
            <a:avLst/>
          </a:prstGeom>
        </p:spPr>
        <p:txBody>
          <a:bodyPr wrap="square">
            <a:spAutoFit/>
          </a:bodyPr>
          <a:lstStyle/>
          <a:p>
            <a:endParaRPr lang="en-US" sz="1400" i="1" dirty="0"/>
          </a:p>
          <a:p>
            <a:pPr algn="ctr"/>
            <a:r>
              <a:rPr lang="en-US" sz="1400" i="1" dirty="0"/>
              <a:t>“This is about as bad as it gets. This extended family of crooks promised to help those struggling to overcome a catastrophic illness but instead pocketed six figure salaries.”</a:t>
            </a:r>
          </a:p>
          <a:p>
            <a:pPr algn="ctr"/>
            <a:r>
              <a:rPr lang="en-US" sz="1400" i="1" dirty="0"/>
              <a:t>		-Colorado Attorney General Cynthia H. Coffman</a:t>
            </a:r>
          </a:p>
          <a:p>
            <a:pPr algn="ctr"/>
            <a:r>
              <a:rPr lang="en-US" sz="1400" i="1" dirty="0"/>
              <a:t>                                                                          </a:t>
            </a:r>
          </a:p>
          <a:p>
            <a:pPr algn="ctr"/>
            <a:r>
              <a:rPr lang="en-US" sz="1400" i="1" dirty="0"/>
              <a:t>(coag.gov)</a:t>
            </a:r>
          </a:p>
        </p:txBody>
      </p:sp>
      <p:sp>
        <p:nvSpPr>
          <p:cNvPr id="13" name="Rectangle 12"/>
          <p:cNvSpPr/>
          <p:nvPr/>
        </p:nvSpPr>
        <p:spPr>
          <a:xfrm>
            <a:off x="6799944" y="3453103"/>
            <a:ext cx="3791076" cy="2492990"/>
          </a:xfrm>
          <a:prstGeom prst="rect">
            <a:avLst/>
          </a:prstGeom>
        </p:spPr>
        <p:txBody>
          <a:bodyPr wrap="square">
            <a:spAutoFit/>
          </a:bodyPr>
          <a:lstStyle/>
          <a:p>
            <a:endParaRPr lang="en-US" sz="1200" dirty="0"/>
          </a:p>
          <a:p>
            <a:r>
              <a:rPr lang="en-US" dirty="0"/>
              <a:t>CASE NO. 2:15-cv-00884-NVW  </a:t>
            </a:r>
          </a:p>
          <a:p>
            <a:r>
              <a:rPr lang="en-US" dirty="0"/>
              <a:t>STIPULATION RE ORDER FOR PERMANENT INJUNCTION AND MONETARY JUDGMENT AGAINST  CANCER FUND OF AMERICA, INC., CANCER SUPPORT SERVICES, INC., AND JAMES REYNOLDS, SR. </a:t>
            </a:r>
          </a:p>
        </p:txBody>
      </p:sp>
    </p:spTree>
    <p:extLst>
      <p:ext uri="{BB962C8B-B14F-4D97-AF65-F5344CB8AC3E}">
        <p14:creationId xmlns:p14="http://schemas.microsoft.com/office/powerpoint/2010/main" val="339680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018622055"/>
              </p:ext>
            </p:extLst>
          </p:nvPr>
        </p:nvGraphicFramePr>
        <p:xfrm>
          <a:off x="315684" y="769441"/>
          <a:ext cx="11560632" cy="2455963"/>
        </p:xfrm>
        <a:graphic>
          <a:graphicData uri="http://schemas.openxmlformats.org/drawingml/2006/table">
            <a:tbl>
              <a:tblPr firstRow="1" bandRow="1">
                <a:tableStyleId>{5C22544A-7EE6-4342-B048-85BDC9FD1C3A}</a:tableStyleId>
              </a:tblPr>
              <a:tblGrid>
                <a:gridCol w="1651519">
                  <a:extLst>
                    <a:ext uri="{9D8B030D-6E8A-4147-A177-3AD203B41FA5}">
                      <a16:colId xmlns:a16="http://schemas.microsoft.com/office/drawing/2014/main" val="2687213024"/>
                    </a:ext>
                  </a:extLst>
                </a:gridCol>
                <a:gridCol w="2225703">
                  <a:extLst>
                    <a:ext uri="{9D8B030D-6E8A-4147-A177-3AD203B41FA5}">
                      <a16:colId xmlns:a16="http://schemas.microsoft.com/office/drawing/2014/main" val="1169282242"/>
                    </a:ext>
                  </a:extLst>
                </a:gridCol>
                <a:gridCol w="1521006">
                  <a:extLst>
                    <a:ext uri="{9D8B030D-6E8A-4147-A177-3AD203B41FA5}">
                      <a16:colId xmlns:a16="http://schemas.microsoft.com/office/drawing/2014/main" val="1073844941"/>
                    </a:ext>
                  </a:extLst>
                </a:gridCol>
                <a:gridCol w="1207847">
                  <a:extLst>
                    <a:ext uri="{9D8B030D-6E8A-4147-A177-3AD203B41FA5}">
                      <a16:colId xmlns:a16="http://schemas.microsoft.com/office/drawing/2014/main" val="3887063353"/>
                    </a:ext>
                  </a:extLst>
                </a:gridCol>
                <a:gridCol w="1651519">
                  <a:extLst>
                    <a:ext uri="{9D8B030D-6E8A-4147-A177-3AD203B41FA5}">
                      <a16:colId xmlns:a16="http://schemas.microsoft.com/office/drawing/2014/main" val="1484385909"/>
                    </a:ext>
                  </a:extLst>
                </a:gridCol>
                <a:gridCol w="1651519">
                  <a:extLst>
                    <a:ext uri="{9D8B030D-6E8A-4147-A177-3AD203B41FA5}">
                      <a16:colId xmlns:a16="http://schemas.microsoft.com/office/drawing/2014/main" val="1586137366"/>
                    </a:ext>
                  </a:extLst>
                </a:gridCol>
                <a:gridCol w="1651519">
                  <a:extLst>
                    <a:ext uri="{9D8B030D-6E8A-4147-A177-3AD203B41FA5}">
                      <a16:colId xmlns:a16="http://schemas.microsoft.com/office/drawing/2014/main" val="3762605901"/>
                    </a:ext>
                  </a:extLst>
                </a:gridCol>
              </a:tblGrid>
              <a:tr h="1084363">
                <a:tc>
                  <a:txBody>
                    <a:bodyPr/>
                    <a:lstStyle/>
                    <a:p>
                      <a:pPr algn="ctr"/>
                      <a:r>
                        <a:rPr lang="en-US" dirty="0"/>
                        <a:t>Year</a:t>
                      </a:r>
                    </a:p>
                  </a:txBody>
                  <a:tcPr anchor="ctr"/>
                </a:tc>
                <a:tc>
                  <a:txBody>
                    <a:bodyPr/>
                    <a:lstStyle/>
                    <a:p>
                      <a:pPr algn="ctr"/>
                      <a:r>
                        <a:rPr lang="en-US" dirty="0"/>
                        <a:t>Cash Raised by Solicitor</a:t>
                      </a:r>
                    </a:p>
                  </a:txBody>
                  <a:tcPr anchor="ctr"/>
                </a:tc>
                <a:tc>
                  <a:txBody>
                    <a:bodyPr/>
                    <a:lstStyle/>
                    <a:p>
                      <a:pPr algn="ctr"/>
                      <a:r>
                        <a:rPr lang="en-US" dirty="0"/>
                        <a:t>Solicitor</a:t>
                      </a:r>
                      <a:r>
                        <a:rPr lang="en-US" baseline="0" dirty="0"/>
                        <a:t> Paid</a:t>
                      </a:r>
                      <a:endParaRPr lang="en-US" dirty="0"/>
                    </a:p>
                  </a:txBody>
                  <a:tcPr anchor="ctr"/>
                </a:tc>
                <a:tc>
                  <a:txBody>
                    <a:bodyPr/>
                    <a:lstStyle/>
                    <a:p>
                      <a:pPr algn="ctr"/>
                      <a:r>
                        <a:rPr lang="en-US" dirty="0"/>
                        <a:t>Cash to Charity</a:t>
                      </a:r>
                    </a:p>
                  </a:txBody>
                  <a:tcPr anchor="ctr"/>
                </a:tc>
                <a:tc>
                  <a:txBody>
                    <a:bodyPr/>
                    <a:lstStyle/>
                    <a:p>
                      <a:pPr algn="ctr"/>
                      <a:r>
                        <a:rPr lang="en-US" dirty="0"/>
                        <a:t>Charity Salaries</a:t>
                      </a:r>
                    </a:p>
                  </a:txBody>
                  <a:tcPr anchor="ctr"/>
                </a:tc>
                <a:tc>
                  <a:txBody>
                    <a:bodyPr/>
                    <a:lstStyle/>
                    <a:p>
                      <a:pPr algn="ctr"/>
                      <a:r>
                        <a:rPr lang="en-US" dirty="0"/>
                        <a:t>Cash to Direct</a:t>
                      </a:r>
                      <a:r>
                        <a:rPr lang="en-US" baseline="0" dirty="0"/>
                        <a:t> Aid</a:t>
                      </a:r>
                      <a:endParaRPr lang="en-US" dirty="0"/>
                    </a:p>
                  </a:txBody>
                  <a:tcPr anchor="ctr"/>
                </a:tc>
                <a:tc>
                  <a:txBody>
                    <a:bodyPr/>
                    <a:lstStyle/>
                    <a:p>
                      <a:pPr algn="ctr"/>
                      <a:r>
                        <a:rPr lang="en-US" dirty="0"/>
                        <a:t>Percent</a:t>
                      </a:r>
                      <a:r>
                        <a:rPr lang="en-US" baseline="0" dirty="0"/>
                        <a:t> Cash to Direct Aid</a:t>
                      </a:r>
                      <a:endParaRPr lang="en-US" dirty="0"/>
                    </a:p>
                  </a:txBody>
                  <a:tcPr anchor="ctr"/>
                </a:tc>
                <a:extLst>
                  <a:ext uri="{0D108BD9-81ED-4DB2-BD59-A6C34878D82A}">
                    <a16:rowId xmlns:a16="http://schemas.microsoft.com/office/drawing/2014/main" val="2289397722"/>
                  </a:ext>
                </a:extLst>
              </a:tr>
              <a:tr h="333650">
                <a:tc>
                  <a:txBody>
                    <a:bodyPr/>
                    <a:lstStyle/>
                    <a:p>
                      <a:pPr algn="ctr"/>
                      <a:r>
                        <a:rPr lang="en-US" baseline="0" dirty="0"/>
                        <a:t>2003</a:t>
                      </a:r>
                    </a:p>
                  </a:txBody>
                  <a:tcPr anchor="ctr"/>
                </a:tc>
                <a:tc>
                  <a:txBody>
                    <a:bodyPr/>
                    <a:lstStyle/>
                    <a:p>
                      <a:pPr algn="ctr"/>
                      <a:r>
                        <a:rPr lang="en-US" dirty="0"/>
                        <a:t>$13,734,047</a:t>
                      </a:r>
                    </a:p>
                  </a:txBody>
                  <a:tcPr anchor="ctr"/>
                </a:tc>
                <a:tc>
                  <a:txBody>
                    <a:bodyPr/>
                    <a:lstStyle/>
                    <a:p>
                      <a:pPr algn="ctr"/>
                      <a:r>
                        <a:rPr lang="en-US" dirty="0"/>
                        <a:t>$13,270,502</a:t>
                      </a:r>
                    </a:p>
                  </a:txBody>
                  <a:tcPr anchor="ctr"/>
                </a:tc>
                <a:tc>
                  <a:txBody>
                    <a:bodyPr/>
                    <a:lstStyle/>
                    <a:p>
                      <a:pPr algn="ctr"/>
                      <a:r>
                        <a:rPr lang="en-US" dirty="0"/>
                        <a:t>$443,545</a:t>
                      </a:r>
                    </a:p>
                  </a:txBody>
                  <a:tcPr anchor="ctr"/>
                </a:tc>
                <a:tc>
                  <a:txBody>
                    <a:bodyPr/>
                    <a:lstStyle/>
                    <a:p>
                      <a:pPr algn="ctr"/>
                      <a:r>
                        <a:rPr lang="en-US" dirty="0"/>
                        <a:t>$1,152,716</a:t>
                      </a:r>
                    </a:p>
                  </a:txBody>
                  <a:tcPr anchor="ctr"/>
                </a:tc>
                <a:tc>
                  <a:txBody>
                    <a:bodyPr/>
                    <a:lstStyle/>
                    <a:p>
                      <a:pPr algn="ctr"/>
                      <a:r>
                        <a:rPr lang="en-US" dirty="0"/>
                        <a:t>$565,873</a:t>
                      </a:r>
                    </a:p>
                  </a:txBody>
                  <a:tcPr anchor="ctr"/>
                </a:tc>
                <a:tc>
                  <a:txBody>
                    <a:bodyPr/>
                    <a:lstStyle/>
                    <a:p>
                      <a:pPr algn="ctr"/>
                      <a:r>
                        <a:rPr lang="en-US" dirty="0"/>
                        <a:t>4.12%</a:t>
                      </a:r>
                    </a:p>
                  </a:txBody>
                  <a:tcPr anchor="ctr"/>
                </a:tc>
                <a:extLst>
                  <a:ext uri="{0D108BD9-81ED-4DB2-BD59-A6C34878D82A}">
                    <a16:rowId xmlns:a16="http://schemas.microsoft.com/office/drawing/2014/main" val="1373368198"/>
                  </a:ext>
                </a:extLst>
              </a:tr>
              <a:tr h="333650">
                <a:tc>
                  <a:txBody>
                    <a:bodyPr/>
                    <a:lstStyle/>
                    <a:p>
                      <a:pPr algn="ctr"/>
                      <a:r>
                        <a:rPr lang="en-US" baseline="0" dirty="0"/>
                        <a:t>2008</a:t>
                      </a:r>
                    </a:p>
                  </a:txBody>
                  <a:tcPr anchor="ctr"/>
                </a:tc>
                <a:tc>
                  <a:txBody>
                    <a:bodyPr/>
                    <a:lstStyle/>
                    <a:p>
                      <a:pPr algn="ctr"/>
                      <a:r>
                        <a:rPr lang="en-US" dirty="0"/>
                        <a:t>$6,710,792</a:t>
                      </a:r>
                    </a:p>
                  </a:txBody>
                  <a:tcPr anchor="ctr"/>
                </a:tc>
                <a:tc>
                  <a:txBody>
                    <a:bodyPr/>
                    <a:lstStyle/>
                    <a:p>
                      <a:pPr algn="ctr"/>
                      <a:r>
                        <a:rPr lang="en-US" dirty="0"/>
                        <a:t>$5,504,786</a:t>
                      </a:r>
                    </a:p>
                  </a:txBody>
                  <a:tcPr anchor="ctr"/>
                </a:tc>
                <a:tc>
                  <a:txBody>
                    <a:bodyPr/>
                    <a:lstStyle/>
                    <a:p>
                      <a:pPr algn="ctr"/>
                      <a:r>
                        <a:rPr lang="en-US" dirty="0"/>
                        <a:t>$1,214,006</a:t>
                      </a:r>
                    </a:p>
                  </a:txBody>
                  <a:tcPr anchor="ctr"/>
                </a:tc>
                <a:tc>
                  <a:txBody>
                    <a:bodyPr/>
                    <a:lstStyle/>
                    <a:p>
                      <a:pPr algn="ctr"/>
                      <a:r>
                        <a:rPr lang="en-US" dirty="0"/>
                        <a:t>$1,355,926</a:t>
                      </a:r>
                    </a:p>
                  </a:txBody>
                  <a:tcPr anchor="ctr"/>
                </a:tc>
                <a:tc>
                  <a:txBody>
                    <a:bodyPr/>
                    <a:lstStyle/>
                    <a:p>
                      <a:pPr algn="ctr"/>
                      <a:r>
                        <a:rPr lang="en-US" dirty="0"/>
                        <a:t>$6,980</a:t>
                      </a:r>
                    </a:p>
                  </a:txBody>
                  <a:tcPr anchor="ctr"/>
                </a:tc>
                <a:tc>
                  <a:txBody>
                    <a:bodyPr/>
                    <a:lstStyle/>
                    <a:p>
                      <a:pPr algn="ctr"/>
                      <a:r>
                        <a:rPr lang="en-US" dirty="0"/>
                        <a:t>.10%</a:t>
                      </a:r>
                    </a:p>
                  </a:txBody>
                  <a:tcPr anchor="ctr"/>
                </a:tc>
                <a:extLst>
                  <a:ext uri="{0D108BD9-81ED-4DB2-BD59-A6C34878D82A}">
                    <a16:rowId xmlns:a16="http://schemas.microsoft.com/office/drawing/2014/main" val="1777765762"/>
                  </a:ext>
                </a:extLst>
              </a:tr>
              <a:tr h="333650">
                <a:tc>
                  <a:txBody>
                    <a:bodyPr/>
                    <a:lstStyle/>
                    <a:p>
                      <a:pPr algn="ctr"/>
                      <a:r>
                        <a:rPr lang="en-US" baseline="0" dirty="0"/>
                        <a:t>2012</a:t>
                      </a:r>
                    </a:p>
                  </a:txBody>
                  <a:tcPr anchor="ctr"/>
                </a:tc>
                <a:tc>
                  <a:txBody>
                    <a:bodyPr/>
                    <a:lstStyle/>
                    <a:p>
                      <a:pPr algn="ctr"/>
                      <a:r>
                        <a:rPr lang="en-US" dirty="0"/>
                        <a:t>$5,066,462</a:t>
                      </a:r>
                    </a:p>
                  </a:txBody>
                  <a:tcPr anchor="ctr"/>
                </a:tc>
                <a:tc>
                  <a:txBody>
                    <a:bodyPr/>
                    <a:lstStyle/>
                    <a:p>
                      <a:pPr algn="ctr"/>
                      <a:r>
                        <a:rPr lang="en-US" dirty="0"/>
                        <a:t>$4,193,067</a:t>
                      </a:r>
                    </a:p>
                  </a:txBody>
                  <a:tcPr anchor="ctr"/>
                </a:tc>
                <a:tc>
                  <a:txBody>
                    <a:bodyPr/>
                    <a:lstStyle/>
                    <a:p>
                      <a:pPr algn="ctr"/>
                      <a:r>
                        <a:rPr lang="en-US" dirty="0"/>
                        <a:t>$873,395</a:t>
                      </a:r>
                    </a:p>
                  </a:txBody>
                  <a:tcPr anchor="ctr"/>
                </a:tc>
                <a:tc>
                  <a:txBody>
                    <a:bodyPr/>
                    <a:lstStyle/>
                    <a:p>
                      <a:pPr algn="ctr"/>
                      <a:r>
                        <a:rPr lang="en-US" dirty="0"/>
                        <a:t>NA</a:t>
                      </a:r>
                    </a:p>
                  </a:txBody>
                  <a:tcPr anchor="ctr"/>
                </a:tc>
                <a:tc>
                  <a:txBody>
                    <a:bodyPr/>
                    <a:lstStyle/>
                    <a:p>
                      <a:pPr algn="ctr"/>
                      <a:r>
                        <a:rPr lang="en-US" dirty="0"/>
                        <a:t>$10,346</a:t>
                      </a:r>
                    </a:p>
                  </a:txBody>
                  <a:tcPr anchor="ctr"/>
                </a:tc>
                <a:tc>
                  <a:txBody>
                    <a:bodyPr/>
                    <a:lstStyle/>
                    <a:p>
                      <a:pPr algn="ctr"/>
                      <a:r>
                        <a:rPr lang="en-US" dirty="0"/>
                        <a:t>.20%</a:t>
                      </a:r>
                    </a:p>
                  </a:txBody>
                  <a:tcPr anchor="ctr"/>
                </a:tc>
                <a:extLst>
                  <a:ext uri="{0D108BD9-81ED-4DB2-BD59-A6C34878D82A}">
                    <a16:rowId xmlns:a16="http://schemas.microsoft.com/office/drawing/2014/main" val="3849460498"/>
                  </a:ext>
                </a:extLst>
              </a:tr>
            </a:tbl>
          </a:graphicData>
        </a:graphic>
      </p:graphicFrame>
      <p:sp>
        <p:nvSpPr>
          <p:cNvPr id="8" name="TextBox 7"/>
          <p:cNvSpPr txBox="1"/>
          <p:nvPr/>
        </p:nvSpPr>
        <p:spPr>
          <a:xfrm>
            <a:off x="-290018" y="0"/>
            <a:ext cx="10972801" cy="769441"/>
          </a:xfrm>
          <a:prstGeom prst="rect">
            <a:avLst/>
          </a:prstGeom>
          <a:noFill/>
        </p:spPr>
        <p:txBody>
          <a:bodyPr wrap="square" rtlCol="0">
            <a:spAutoFit/>
          </a:bodyPr>
          <a:lstStyle/>
          <a:p>
            <a:pPr algn="r"/>
            <a:r>
              <a:rPr lang="en-US" sz="4400" b="1" dirty="0"/>
              <a:t>Fundraising and spending history</a:t>
            </a:r>
            <a:endParaRPr lang="en-US" sz="4400" dirty="0"/>
          </a:p>
        </p:txBody>
      </p:sp>
      <p:sp>
        <p:nvSpPr>
          <p:cNvPr id="9" name="TextBox 8"/>
          <p:cNvSpPr txBox="1"/>
          <p:nvPr/>
        </p:nvSpPr>
        <p:spPr>
          <a:xfrm>
            <a:off x="-782028" y="3225404"/>
            <a:ext cx="10972801" cy="769441"/>
          </a:xfrm>
          <a:prstGeom prst="rect">
            <a:avLst/>
          </a:prstGeom>
          <a:noFill/>
        </p:spPr>
        <p:txBody>
          <a:bodyPr wrap="square" rtlCol="0">
            <a:spAutoFit/>
          </a:bodyPr>
          <a:lstStyle/>
          <a:p>
            <a:pPr algn="r"/>
            <a:r>
              <a:rPr lang="en-US" sz="4400" b="1" dirty="0"/>
              <a:t>Who Raised the Money (2010)</a:t>
            </a:r>
            <a:endParaRPr lang="en-US" sz="4400" dirty="0"/>
          </a:p>
        </p:txBody>
      </p:sp>
      <p:graphicFrame>
        <p:nvGraphicFramePr>
          <p:cNvPr id="10" name="Table 9"/>
          <p:cNvGraphicFramePr>
            <a:graphicFrameLocks noGrp="1"/>
          </p:cNvGraphicFramePr>
          <p:nvPr>
            <p:extLst>
              <p:ext uri="{D42A27DB-BD31-4B8C-83A1-F6EECF244321}">
                <p14:modId xmlns:p14="http://schemas.microsoft.com/office/powerpoint/2010/main" val="1303385971"/>
              </p:ext>
            </p:extLst>
          </p:nvPr>
        </p:nvGraphicFramePr>
        <p:xfrm>
          <a:off x="927685" y="3994845"/>
          <a:ext cx="10228880" cy="2447589"/>
        </p:xfrm>
        <a:graphic>
          <a:graphicData uri="http://schemas.openxmlformats.org/drawingml/2006/table">
            <a:tbl>
              <a:tblPr firstRow="1" bandRow="1">
                <a:tableStyleId>{5C22544A-7EE6-4342-B048-85BDC9FD1C3A}</a:tableStyleId>
              </a:tblPr>
              <a:tblGrid>
                <a:gridCol w="1704813">
                  <a:extLst>
                    <a:ext uri="{9D8B030D-6E8A-4147-A177-3AD203B41FA5}">
                      <a16:colId xmlns:a16="http://schemas.microsoft.com/office/drawing/2014/main" val="3756509448"/>
                    </a:ext>
                  </a:extLst>
                </a:gridCol>
                <a:gridCol w="1627322">
                  <a:extLst>
                    <a:ext uri="{9D8B030D-6E8A-4147-A177-3AD203B41FA5}">
                      <a16:colId xmlns:a16="http://schemas.microsoft.com/office/drawing/2014/main" val="1169282242"/>
                    </a:ext>
                  </a:extLst>
                </a:gridCol>
                <a:gridCol w="1410345">
                  <a:extLst>
                    <a:ext uri="{9D8B030D-6E8A-4147-A177-3AD203B41FA5}">
                      <a16:colId xmlns:a16="http://schemas.microsoft.com/office/drawing/2014/main" val="1073844941"/>
                    </a:ext>
                  </a:extLst>
                </a:gridCol>
                <a:gridCol w="1472339">
                  <a:extLst>
                    <a:ext uri="{9D8B030D-6E8A-4147-A177-3AD203B41FA5}">
                      <a16:colId xmlns:a16="http://schemas.microsoft.com/office/drawing/2014/main" val="3887063353"/>
                    </a:ext>
                  </a:extLst>
                </a:gridCol>
                <a:gridCol w="1456841">
                  <a:extLst>
                    <a:ext uri="{9D8B030D-6E8A-4147-A177-3AD203B41FA5}">
                      <a16:colId xmlns:a16="http://schemas.microsoft.com/office/drawing/2014/main" val="1484385909"/>
                    </a:ext>
                  </a:extLst>
                </a:gridCol>
                <a:gridCol w="2557220">
                  <a:extLst>
                    <a:ext uri="{9D8B030D-6E8A-4147-A177-3AD203B41FA5}">
                      <a16:colId xmlns:a16="http://schemas.microsoft.com/office/drawing/2014/main" val="1586137366"/>
                    </a:ext>
                  </a:extLst>
                </a:gridCol>
              </a:tblGrid>
              <a:tr h="874065">
                <a:tc>
                  <a:txBody>
                    <a:bodyPr/>
                    <a:lstStyle/>
                    <a:p>
                      <a:pPr algn="ctr"/>
                      <a:r>
                        <a:rPr lang="en-US" dirty="0"/>
                        <a:t>Solicitor</a:t>
                      </a:r>
                    </a:p>
                  </a:txBody>
                  <a:tcPr anchor="ctr"/>
                </a:tc>
                <a:tc>
                  <a:txBody>
                    <a:bodyPr/>
                    <a:lstStyle/>
                    <a:p>
                      <a:pPr algn="ctr"/>
                      <a:r>
                        <a:rPr lang="en-US" dirty="0"/>
                        <a:t>Cash Raised</a:t>
                      </a:r>
                    </a:p>
                  </a:txBody>
                  <a:tcPr anchor="ctr"/>
                </a:tc>
                <a:tc>
                  <a:txBody>
                    <a:bodyPr/>
                    <a:lstStyle/>
                    <a:p>
                      <a:pPr algn="ctr"/>
                      <a:r>
                        <a:rPr lang="en-US" dirty="0"/>
                        <a:t>Cash</a:t>
                      </a:r>
                      <a:r>
                        <a:rPr lang="en-US" baseline="0" dirty="0"/>
                        <a:t> to Solicitor</a:t>
                      </a:r>
                      <a:endParaRPr lang="en-US" dirty="0"/>
                    </a:p>
                  </a:txBody>
                  <a:tcPr anchor="ctr"/>
                </a:tc>
                <a:tc>
                  <a:txBody>
                    <a:bodyPr/>
                    <a:lstStyle/>
                    <a:p>
                      <a:pPr algn="ctr"/>
                      <a:r>
                        <a:rPr lang="en-US" dirty="0"/>
                        <a:t>Cash to Charity</a:t>
                      </a:r>
                    </a:p>
                  </a:txBody>
                  <a:tcPr anchor="ctr"/>
                </a:tc>
                <a:tc>
                  <a:txBody>
                    <a:bodyPr/>
                    <a:lstStyle/>
                    <a:p>
                      <a:pPr algn="ctr"/>
                      <a:r>
                        <a:rPr lang="en-US" dirty="0"/>
                        <a:t>Percent to</a:t>
                      </a:r>
                      <a:r>
                        <a:rPr lang="en-US" baseline="0" dirty="0"/>
                        <a:t> Charity</a:t>
                      </a:r>
                      <a:endParaRPr lang="en-US" dirty="0"/>
                    </a:p>
                  </a:txBody>
                  <a:tcPr anchor="ctr"/>
                </a:tc>
                <a:tc>
                  <a:txBody>
                    <a:bodyPr/>
                    <a:lstStyle/>
                    <a:p>
                      <a:pPr algn="ctr"/>
                      <a:r>
                        <a:rPr lang="en-US" dirty="0"/>
                        <a:t>Activity</a:t>
                      </a:r>
                    </a:p>
                  </a:txBody>
                  <a:tcPr anchor="ctr"/>
                </a:tc>
                <a:extLst>
                  <a:ext uri="{0D108BD9-81ED-4DB2-BD59-A6C34878D82A}">
                    <a16:rowId xmlns:a16="http://schemas.microsoft.com/office/drawing/2014/main" val="2289397722"/>
                  </a:ext>
                </a:extLst>
              </a:tr>
              <a:tr h="659124">
                <a:tc>
                  <a:txBody>
                    <a:bodyPr/>
                    <a:lstStyle/>
                    <a:p>
                      <a:pPr algn="ctr"/>
                      <a:r>
                        <a:rPr lang="en-US" baseline="0" dirty="0"/>
                        <a:t>Source 2000</a:t>
                      </a:r>
                    </a:p>
                  </a:txBody>
                  <a:tcPr anchor="ctr"/>
                </a:tc>
                <a:tc>
                  <a:txBody>
                    <a:bodyPr/>
                    <a:lstStyle/>
                    <a:p>
                      <a:pPr algn="ctr"/>
                      <a:r>
                        <a:rPr lang="en-US" dirty="0"/>
                        <a:t>$546,982</a:t>
                      </a:r>
                    </a:p>
                  </a:txBody>
                  <a:tcPr anchor="ctr"/>
                </a:tc>
                <a:tc>
                  <a:txBody>
                    <a:bodyPr/>
                    <a:lstStyle/>
                    <a:p>
                      <a:pPr algn="ctr"/>
                      <a:r>
                        <a:rPr lang="en-US" dirty="0"/>
                        <a:t>$492,284</a:t>
                      </a:r>
                    </a:p>
                  </a:txBody>
                  <a:tcPr anchor="ctr"/>
                </a:tc>
                <a:tc>
                  <a:txBody>
                    <a:bodyPr/>
                    <a:lstStyle/>
                    <a:p>
                      <a:pPr algn="ctr"/>
                      <a:r>
                        <a:rPr lang="en-US" dirty="0"/>
                        <a:t>$54,698</a:t>
                      </a:r>
                    </a:p>
                  </a:txBody>
                  <a:tcPr anchor="ctr"/>
                </a:tc>
                <a:tc>
                  <a:txBody>
                    <a:bodyPr/>
                    <a:lstStyle/>
                    <a:p>
                      <a:pPr algn="ctr"/>
                      <a:r>
                        <a:rPr lang="en-US" dirty="0"/>
                        <a:t>10%</a:t>
                      </a:r>
                    </a:p>
                  </a:txBody>
                  <a:tcPr anchor="ctr"/>
                </a:tc>
                <a:tc>
                  <a:txBody>
                    <a:bodyPr/>
                    <a:lstStyle/>
                    <a:p>
                      <a:pPr algn="ctr"/>
                      <a:r>
                        <a:rPr lang="en-US" dirty="0"/>
                        <a:t>Telemarketing</a:t>
                      </a:r>
                    </a:p>
                  </a:txBody>
                  <a:tcPr anchor="ctr"/>
                </a:tc>
                <a:extLst>
                  <a:ext uri="{0D108BD9-81ED-4DB2-BD59-A6C34878D82A}">
                    <a16:rowId xmlns:a16="http://schemas.microsoft.com/office/drawing/2014/main" val="1373368198"/>
                  </a:ext>
                </a:extLst>
              </a:tr>
              <a:tr h="461387">
                <a:tc>
                  <a:txBody>
                    <a:bodyPr/>
                    <a:lstStyle/>
                    <a:p>
                      <a:pPr algn="ctr"/>
                      <a:r>
                        <a:rPr lang="en-US" baseline="0" dirty="0"/>
                        <a:t>*Associated Community Services</a:t>
                      </a:r>
                    </a:p>
                  </a:txBody>
                  <a:tcPr anchor="ctr"/>
                </a:tc>
                <a:tc>
                  <a:txBody>
                    <a:bodyPr/>
                    <a:lstStyle/>
                    <a:p>
                      <a:pPr algn="ctr"/>
                      <a:r>
                        <a:rPr lang="en-US" dirty="0"/>
                        <a:t>$2,747,178</a:t>
                      </a:r>
                    </a:p>
                  </a:txBody>
                  <a:tcPr anchor="ctr"/>
                </a:tc>
                <a:tc>
                  <a:txBody>
                    <a:bodyPr/>
                    <a:lstStyle/>
                    <a:p>
                      <a:pPr algn="ctr"/>
                      <a:r>
                        <a:rPr lang="en-US" dirty="0"/>
                        <a:t>$2,195,359</a:t>
                      </a:r>
                    </a:p>
                  </a:txBody>
                  <a:tcPr anchor="ctr"/>
                </a:tc>
                <a:tc>
                  <a:txBody>
                    <a:bodyPr/>
                    <a:lstStyle/>
                    <a:p>
                      <a:pPr algn="ctr"/>
                      <a:r>
                        <a:rPr lang="en-US" dirty="0"/>
                        <a:t>$551,819</a:t>
                      </a:r>
                    </a:p>
                  </a:txBody>
                  <a:tcPr anchor="ctr"/>
                </a:tc>
                <a:tc>
                  <a:txBody>
                    <a:bodyPr/>
                    <a:lstStyle/>
                    <a:p>
                      <a:pPr algn="ctr"/>
                      <a:r>
                        <a:rPr lang="en-US" dirty="0"/>
                        <a:t>20.10%</a:t>
                      </a:r>
                    </a:p>
                  </a:txBody>
                  <a:tcPr anchor="ctr"/>
                </a:tc>
                <a:tc>
                  <a:txBody>
                    <a:bodyPr/>
                    <a:lstStyle/>
                    <a:p>
                      <a:pPr algn="ctr"/>
                      <a:r>
                        <a:rPr lang="en-US" dirty="0"/>
                        <a:t>Telemarketing</a:t>
                      </a:r>
                    </a:p>
                  </a:txBody>
                  <a:tcPr anchor="ctr"/>
                </a:tc>
                <a:extLst>
                  <a:ext uri="{0D108BD9-81ED-4DB2-BD59-A6C34878D82A}">
                    <a16:rowId xmlns:a16="http://schemas.microsoft.com/office/drawing/2014/main" val="1777765762"/>
                  </a:ext>
                </a:extLst>
              </a:tr>
            </a:tbl>
          </a:graphicData>
        </a:graphic>
      </p:graphicFrame>
    </p:spTree>
    <p:extLst>
      <p:ext uri="{BB962C8B-B14F-4D97-AF65-F5344CB8AC3E}">
        <p14:creationId xmlns:p14="http://schemas.microsoft.com/office/powerpoint/2010/main" val="250014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Associated community services</a:t>
            </a:r>
          </a:p>
        </p:txBody>
      </p:sp>
      <p:sp>
        <p:nvSpPr>
          <p:cNvPr id="3" name="Text Placeholder 2"/>
          <p:cNvSpPr>
            <a:spLocks noGrp="1"/>
          </p:cNvSpPr>
          <p:nvPr>
            <p:ph type="body" idx="1"/>
          </p:nvPr>
        </p:nvSpPr>
        <p:spPr/>
        <p:txBody>
          <a:bodyPr/>
          <a:lstStyle/>
          <a:p>
            <a:r>
              <a:rPr lang="en-US" dirty="0"/>
              <a:t>Also in Trouble	</a:t>
            </a:r>
          </a:p>
        </p:txBody>
      </p:sp>
      <p:sp>
        <p:nvSpPr>
          <p:cNvPr id="4" name="Content Placeholder 3"/>
          <p:cNvSpPr>
            <a:spLocks noGrp="1"/>
          </p:cNvSpPr>
          <p:nvPr>
            <p:ph sz="half" idx="2"/>
          </p:nvPr>
        </p:nvSpPr>
        <p:spPr/>
        <p:txBody>
          <a:bodyPr/>
          <a:lstStyle/>
          <a:p>
            <a:r>
              <a:rPr lang="en-US" dirty="0"/>
              <a:t>18 Total Violations</a:t>
            </a:r>
          </a:p>
          <a:p>
            <a:r>
              <a:rPr lang="en-US" dirty="0"/>
              <a:t>10 Different States</a:t>
            </a:r>
          </a:p>
          <a:p>
            <a:r>
              <a:rPr lang="en-US" dirty="0"/>
              <a:t>Areas of complaint:	</a:t>
            </a:r>
          </a:p>
          <a:p>
            <a:pPr lvl="1"/>
            <a:r>
              <a:rPr lang="en-US" dirty="0"/>
              <a:t>Consumer Fraud</a:t>
            </a:r>
          </a:p>
          <a:p>
            <a:pPr lvl="1"/>
            <a:r>
              <a:rPr lang="en-US" dirty="0"/>
              <a:t>Misleading Donors</a:t>
            </a:r>
          </a:p>
          <a:p>
            <a:pPr lvl="1"/>
            <a:r>
              <a:rPr lang="en-US" dirty="0"/>
              <a:t>Registration Enforcement</a:t>
            </a:r>
          </a:p>
          <a:p>
            <a:pPr lvl="1"/>
            <a:r>
              <a:rPr lang="en-US" dirty="0"/>
              <a:t>Manipulative and High Pressured tactics</a:t>
            </a:r>
          </a:p>
          <a:p>
            <a:pPr lvl="1"/>
            <a:r>
              <a:rPr lang="en-US" dirty="0"/>
              <a:t>Misrepresentation</a:t>
            </a:r>
          </a:p>
        </p:txBody>
      </p:sp>
      <p:sp>
        <p:nvSpPr>
          <p:cNvPr id="5" name="Text Placeholder 4"/>
          <p:cNvSpPr>
            <a:spLocks noGrp="1"/>
          </p:cNvSpPr>
          <p:nvPr>
            <p:ph type="body" sz="quarter" idx="3"/>
          </p:nvPr>
        </p:nvSpPr>
        <p:spPr/>
        <p:txBody>
          <a:bodyPr/>
          <a:lstStyle/>
          <a:p>
            <a:r>
              <a:rPr lang="en-US" dirty="0"/>
              <a:t>Who They Support</a:t>
            </a:r>
          </a:p>
        </p:txBody>
      </p:sp>
      <p:sp>
        <p:nvSpPr>
          <p:cNvPr id="6" name="Content Placeholder 5"/>
          <p:cNvSpPr>
            <a:spLocks noGrp="1"/>
          </p:cNvSpPr>
          <p:nvPr>
            <p:ph sz="quarter" idx="4"/>
          </p:nvPr>
        </p:nvSpPr>
        <p:spPr/>
        <p:txBody>
          <a:bodyPr>
            <a:normAutofit lnSpcReduction="10000"/>
          </a:bodyPr>
          <a:lstStyle/>
          <a:p>
            <a:r>
              <a:rPr lang="en-US" dirty="0"/>
              <a:t>Firefighters Charitable Association</a:t>
            </a:r>
          </a:p>
          <a:p>
            <a:pPr lvl="1"/>
            <a:r>
              <a:rPr lang="en-US" dirty="0"/>
              <a:t>Charity Watch Ranking:</a:t>
            </a:r>
          </a:p>
          <a:p>
            <a:pPr lvl="2"/>
            <a:r>
              <a:rPr lang="en-US" dirty="0"/>
              <a:t>Overall= 28.49 (of 100)</a:t>
            </a:r>
          </a:p>
          <a:p>
            <a:pPr lvl="3"/>
            <a:r>
              <a:rPr lang="en-US" dirty="0"/>
              <a:t>Financial= 0</a:t>
            </a:r>
          </a:p>
          <a:p>
            <a:pPr lvl="3"/>
            <a:r>
              <a:rPr lang="en-US" dirty="0"/>
              <a:t>Accountability &amp; Transparency= 85</a:t>
            </a:r>
          </a:p>
          <a:p>
            <a:r>
              <a:rPr lang="en-US" dirty="0"/>
              <a:t>Youth development Fund</a:t>
            </a:r>
          </a:p>
          <a:p>
            <a:pPr lvl="1"/>
            <a:r>
              <a:rPr lang="en-US" dirty="0"/>
              <a:t>Donor Advisory (no 990 since 2012)</a:t>
            </a:r>
          </a:p>
          <a:p>
            <a:r>
              <a:rPr lang="en-US" dirty="0"/>
              <a:t>Operation Lookout</a:t>
            </a:r>
          </a:p>
          <a:p>
            <a:pPr lvl="1"/>
            <a:r>
              <a:rPr lang="en-US" dirty="0"/>
              <a:t>Negative program expenses</a:t>
            </a:r>
          </a:p>
          <a:p>
            <a:pPr lvl="2"/>
            <a:r>
              <a:rPr lang="en-US" dirty="0"/>
              <a:t>Joint cost allocations</a:t>
            </a:r>
          </a:p>
          <a:p>
            <a:endParaRPr lang="en-US" dirty="0"/>
          </a:p>
        </p:txBody>
      </p:sp>
    </p:spTree>
    <p:extLst>
      <p:ext uri="{BB962C8B-B14F-4D97-AF65-F5344CB8AC3E}">
        <p14:creationId xmlns:p14="http://schemas.microsoft.com/office/powerpoint/2010/main" val="6710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314" y="685800"/>
            <a:ext cx="6720115"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States celebrate</a:t>
            </a:r>
          </a:p>
        </p:txBody>
      </p:sp>
      <p:sp>
        <p:nvSpPr>
          <p:cNvPr id="4" name="Content Placeholder 3"/>
          <p:cNvSpPr>
            <a:spLocks noGrp="1"/>
          </p:cNvSpPr>
          <p:nvPr>
            <p:ph idx="1"/>
          </p:nvPr>
        </p:nvSpPr>
        <p:spPr/>
        <p:txBody>
          <a:bodyPr/>
          <a:lstStyle/>
          <a:p>
            <a:r>
              <a:rPr lang="en-US" sz="4000" b="1" dirty="0"/>
              <a:t>The Settlement</a:t>
            </a:r>
          </a:p>
          <a:p>
            <a:endParaRPr lang="en-US" dirty="0"/>
          </a:p>
          <a:p>
            <a:pPr marL="285750" indent="-285750">
              <a:buFont typeface="Arial" panose="020B0604020202020204" pitchFamily="34" charset="0"/>
              <a:buChar char="•"/>
            </a:pPr>
            <a:r>
              <a:rPr lang="en-US" sz="2400" dirty="0"/>
              <a:t>$75,825,653 (between CFA and CSS)</a:t>
            </a:r>
          </a:p>
          <a:p>
            <a:pPr marL="457200" indent="-45720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CFA (and CSS) dissolved and liquidated</a:t>
            </a:r>
          </a:p>
          <a:p>
            <a:pPr marL="457200" indent="-45720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Reynolds banned from:</a:t>
            </a:r>
          </a:p>
          <a:p>
            <a:pPr marL="914400" lvl="1" indent="-457200">
              <a:buFont typeface="Arial" panose="020B0604020202020204" pitchFamily="34" charset="0"/>
              <a:buChar char="•"/>
            </a:pPr>
            <a:r>
              <a:rPr lang="en-US" sz="2400" dirty="0"/>
              <a:t>Fundraising</a:t>
            </a:r>
          </a:p>
          <a:p>
            <a:pPr marL="914400" lvl="1" indent="-457200">
              <a:buFont typeface="Arial" panose="020B0604020202020204" pitchFamily="34" charset="0"/>
              <a:buChar char="•"/>
            </a:pPr>
            <a:r>
              <a:rPr lang="en-US" sz="2400" dirty="0"/>
              <a:t>Charity work</a:t>
            </a:r>
          </a:p>
          <a:p>
            <a:pPr marL="914400" lvl="1" indent="-457200">
              <a:buFont typeface="Arial" panose="020B0604020202020204" pitchFamily="34" charset="0"/>
              <a:buChar char="•"/>
            </a:pPr>
            <a:r>
              <a:rPr lang="en-US" sz="2400" dirty="0"/>
              <a:t>Managing charity assets</a:t>
            </a:r>
          </a:p>
          <a:p>
            <a:pPr marL="0" indent="0">
              <a:buNone/>
            </a:pPr>
            <a:endParaRPr lang="en-US" dirty="0"/>
          </a:p>
        </p:txBody>
      </p:sp>
      <p:sp>
        <p:nvSpPr>
          <p:cNvPr id="5" name="Text Placeholder 4"/>
          <p:cNvSpPr>
            <a:spLocks noGrp="1"/>
          </p:cNvSpPr>
          <p:nvPr>
            <p:ph type="body" sz="half" idx="2"/>
          </p:nvPr>
        </p:nvSpPr>
        <p:spPr/>
        <p:txBody>
          <a:bodyPr>
            <a:normAutofit/>
          </a:bodyPr>
          <a:lstStyle/>
          <a:p>
            <a:r>
              <a:rPr lang="en-US" i="1" dirty="0"/>
              <a:t>“Today I am pleased to join with our state and federal partners in presenting a unified front against charity fraud of the most despicable kind,” said Acting Attorney General John J. Hoffman. “With this action today, we are permanently ending a pattern of deceptive solicitation that went on for a number of years, and targeted countless charitable donors in New Jersey and across the nation.”</a:t>
            </a:r>
            <a:br>
              <a:rPr lang="en-US" i="1" dirty="0"/>
            </a:br>
            <a:r>
              <a:rPr lang="en-US" dirty="0"/>
              <a:t>           	 </a:t>
            </a:r>
            <a:r>
              <a:rPr lang="en-US" sz="1200" dirty="0"/>
              <a:t>-John J. Hoffman</a:t>
            </a:r>
          </a:p>
          <a:p>
            <a:r>
              <a:rPr lang="en-US" dirty="0"/>
              <a:t>	        </a:t>
            </a:r>
            <a:r>
              <a:rPr lang="en-US" sz="1200" dirty="0"/>
              <a:t>New Jersey Acting 	   	         Attorney General</a:t>
            </a:r>
          </a:p>
        </p:txBody>
      </p:sp>
    </p:spTree>
    <p:extLst>
      <p:ext uri="{BB962C8B-B14F-4D97-AF65-F5344CB8AC3E}">
        <p14:creationId xmlns:p14="http://schemas.microsoft.com/office/powerpoint/2010/main" val="2092027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313</TotalTime>
  <Words>1116</Words>
  <Application>Microsoft Office PowerPoint</Application>
  <PresentationFormat>Widescreen</PresentationFormat>
  <Paragraphs>218</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Rockwell</vt:lpstr>
      <vt:lpstr>Rockwell Condensed</vt:lpstr>
      <vt:lpstr>Wingdings</vt:lpstr>
      <vt:lpstr>Wood Type</vt:lpstr>
      <vt:lpstr>A family that cheats together.</vt:lpstr>
      <vt:lpstr>Promises</vt:lpstr>
      <vt:lpstr>ONE MAN SHOW</vt:lpstr>
      <vt:lpstr>PowerPoint Presentation</vt:lpstr>
      <vt:lpstr>FTC and states v. cfa</vt:lpstr>
      <vt:lpstr>The charges </vt:lpstr>
      <vt:lpstr>PowerPoint Presentation</vt:lpstr>
      <vt:lpstr>Associated community services</vt:lpstr>
      <vt:lpstr>States celebrate</vt:lpstr>
      <vt:lpstr>How it happened</vt:lpstr>
      <vt:lpstr>How it continued</vt:lpstr>
      <vt:lpstr>Sarbanese-Oxley act</vt:lpstr>
      <vt:lpstr>Implications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family that cheats together.</dc:title>
  <dc:creator>Elissa Colich</dc:creator>
  <cp:lastModifiedBy>Elissa Colich</cp:lastModifiedBy>
  <cp:revision>42</cp:revision>
  <dcterms:created xsi:type="dcterms:W3CDTF">2016-04-18T21:39:00Z</dcterms:created>
  <dcterms:modified xsi:type="dcterms:W3CDTF">2019-05-17T18:29:56Z</dcterms:modified>
</cp:coreProperties>
</file>