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00fbf5a257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00fbf5a25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00fbf5a25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00fbf5a25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018adbfdb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018adbfdb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0100234c1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0100234c1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0100234c17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0100234c17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00fbf5a257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00fbf5a25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0100234c1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0100234c1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00fbf5a257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200fbf5a257_0_5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00fbf5a257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200fbf5a257_0_5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00fbf5a25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200fbf5a257_0_5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00fbf5a25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00fbf5a25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00fbf5a257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200fbf5a257_0_5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00fbf5a257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00fbf5a257_0_5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0226a430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0226a430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0100234c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0100234c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0226a430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0226a430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00fbf5a25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00fbf5a25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0100234c1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0100234c1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0100234c1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0100234c1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0100234c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0100234c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0100234c1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0100234c1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00fbf5a257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00fbf5a257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9" name="Shape 279"/>
        <p:cNvGrpSpPr/>
        <p:nvPr/>
      </p:nvGrpSpPr>
      <p:grpSpPr>
        <a:xfrm>
          <a:off x="0" y="0"/>
          <a:ext cx="0" cy="0"/>
          <a:chOff x="0" y="0"/>
          <a:chExt cx="0" cy="0"/>
        </a:xfrm>
      </p:grpSpPr>
      <p:sp>
        <p:nvSpPr>
          <p:cNvPr id="280" name="Google Shape;280;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1" name="Google Shape;281;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82" name="Google Shape;282;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3" name="Google Shape;283;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4" name="Google Shape;28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5" name="Shape 285"/>
        <p:cNvGrpSpPr/>
        <p:nvPr/>
      </p:nvGrpSpPr>
      <p:grpSpPr>
        <a:xfrm>
          <a:off x="0" y="0"/>
          <a:ext cx="0" cy="0"/>
          <a:chOff x="0" y="0"/>
          <a:chExt cx="0" cy="0"/>
        </a:xfrm>
      </p:grpSpPr>
      <p:sp>
        <p:nvSpPr>
          <p:cNvPr id="286" name="Google Shape;286;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7" name="Google Shape;287;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88" name="Google Shape;28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9" name="Google Shape;28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0" name="Google Shape;290;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1" name="Shape 291"/>
        <p:cNvGrpSpPr/>
        <p:nvPr/>
      </p:nvGrpSpPr>
      <p:grpSpPr>
        <a:xfrm>
          <a:off x="0" y="0"/>
          <a:ext cx="0" cy="0"/>
          <a:chOff x="0" y="0"/>
          <a:chExt cx="0" cy="0"/>
        </a:xfrm>
      </p:grpSpPr>
      <p:sp>
        <p:nvSpPr>
          <p:cNvPr id="292" name="Google Shape;292;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3" name="Google Shape;293;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94" name="Google Shape;294;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5" name="Google Shape;295;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6" name="Google Shape;296;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7" name="Shape 297"/>
        <p:cNvGrpSpPr/>
        <p:nvPr/>
      </p:nvGrpSpPr>
      <p:grpSpPr>
        <a:xfrm>
          <a:off x="0" y="0"/>
          <a:ext cx="0" cy="0"/>
          <a:chOff x="0" y="0"/>
          <a:chExt cx="0" cy="0"/>
        </a:xfrm>
      </p:grpSpPr>
      <p:sp>
        <p:nvSpPr>
          <p:cNvPr id="298" name="Google Shape;298;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9" name="Google Shape;299;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00" name="Google Shape;300;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01" name="Google Shape;301;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2" name="Google Shape;302;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3" name="Google Shape;303;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4" name="Shape 304"/>
        <p:cNvGrpSpPr/>
        <p:nvPr/>
      </p:nvGrpSpPr>
      <p:grpSpPr>
        <a:xfrm>
          <a:off x="0" y="0"/>
          <a:ext cx="0" cy="0"/>
          <a:chOff x="0" y="0"/>
          <a:chExt cx="0" cy="0"/>
        </a:xfrm>
      </p:grpSpPr>
      <p:sp>
        <p:nvSpPr>
          <p:cNvPr id="305" name="Google Shape;305;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6" name="Google Shape;306;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07" name="Google Shape;307;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08" name="Google Shape;308;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09" name="Google Shape;309;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10" name="Google Shape;310;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1" name="Google Shape;311;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2" name="Google Shape;31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3" name="Shape 313"/>
        <p:cNvGrpSpPr/>
        <p:nvPr/>
      </p:nvGrpSpPr>
      <p:grpSpPr>
        <a:xfrm>
          <a:off x="0" y="0"/>
          <a:ext cx="0" cy="0"/>
          <a:chOff x="0" y="0"/>
          <a:chExt cx="0" cy="0"/>
        </a:xfrm>
      </p:grpSpPr>
      <p:sp>
        <p:nvSpPr>
          <p:cNvPr id="314" name="Google Shape;314;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5" name="Google Shape;315;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6" name="Google Shape;316;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7" name="Google Shape;317;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8" name="Shape 318"/>
        <p:cNvGrpSpPr/>
        <p:nvPr/>
      </p:nvGrpSpPr>
      <p:grpSpPr>
        <a:xfrm>
          <a:off x="0" y="0"/>
          <a:ext cx="0" cy="0"/>
          <a:chOff x="0" y="0"/>
          <a:chExt cx="0" cy="0"/>
        </a:xfrm>
      </p:grpSpPr>
      <p:sp>
        <p:nvSpPr>
          <p:cNvPr id="319" name="Google Shape;319;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0" name="Google Shape;320;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1" name="Google Shape;321;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2" name="Shape 322"/>
        <p:cNvGrpSpPr/>
        <p:nvPr/>
      </p:nvGrpSpPr>
      <p:grpSpPr>
        <a:xfrm>
          <a:off x="0" y="0"/>
          <a:ext cx="0" cy="0"/>
          <a:chOff x="0" y="0"/>
          <a:chExt cx="0" cy="0"/>
        </a:xfrm>
      </p:grpSpPr>
      <p:sp>
        <p:nvSpPr>
          <p:cNvPr id="323" name="Google Shape;323;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24" name="Google Shape;324;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325" name="Google Shape;325;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326" name="Google Shape;326;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7" name="Google Shape;327;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8" name="Google Shape;328;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9" name="Shape 329"/>
        <p:cNvGrpSpPr/>
        <p:nvPr/>
      </p:nvGrpSpPr>
      <p:grpSpPr>
        <a:xfrm>
          <a:off x="0" y="0"/>
          <a:ext cx="0" cy="0"/>
          <a:chOff x="0" y="0"/>
          <a:chExt cx="0" cy="0"/>
        </a:xfrm>
      </p:grpSpPr>
      <p:sp>
        <p:nvSpPr>
          <p:cNvPr id="330" name="Google Shape;330;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1" name="Google Shape;331;p22"/>
          <p:cNvSpPr/>
          <p:nvPr>
            <p:ph idx="2" type="pic"/>
          </p:nvPr>
        </p:nvSpPr>
        <p:spPr>
          <a:xfrm>
            <a:off x="3887391" y="740569"/>
            <a:ext cx="4629300" cy="3655200"/>
          </a:xfrm>
          <a:prstGeom prst="rect">
            <a:avLst/>
          </a:prstGeom>
          <a:noFill/>
          <a:ln>
            <a:noFill/>
          </a:ln>
        </p:spPr>
      </p:sp>
      <p:sp>
        <p:nvSpPr>
          <p:cNvPr id="332" name="Google Shape;332;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333" name="Google Shape;333;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4" name="Google Shape;334;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5" name="Google Shape;335;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6" name="Shape 336"/>
        <p:cNvGrpSpPr/>
        <p:nvPr/>
      </p:nvGrpSpPr>
      <p:grpSpPr>
        <a:xfrm>
          <a:off x="0" y="0"/>
          <a:ext cx="0" cy="0"/>
          <a:chOff x="0" y="0"/>
          <a:chExt cx="0" cy="0"/>
        </a:xfrm>
      </p:grpSpPr>
      <p:sp>
        <p:nvSpPr>
          <p:cNvPr id="337" name="Google Shape;337;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8" name="Google Shape;338;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39" name="Google Shape;339;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0" name="Google Shape;340;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1" name="Google Shape;341;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2" name="Shape 342"/>
        <p:cNvGrpSpPr/>
        <p:nvPr/>
      </p:nvGrpSpPr>
      <p:grpSpPr>
        <a:xfrm>
          <a:off x="0" y="0"/>
          <a:ext cx="0" cy="0"/>
          <a:chOff x="0" y="0"/>
          <a:chExt cx="0" cy="0"/>
        </a:xfrm>
      </p:grpSpPr>
      <p:sp>
        <p:nvSpPr>
          <p:cNvPr id="343" name="Google Shape;343;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4" name="Google Shape;344;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45" name="Google Shape;345;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6" name="Google Shape;346;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7" name="Google Shape;347;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75" name="Google Shape;27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76" name="Google Shape;27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77" name="Google Shape;27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78" name="Google Shape;27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ata.oecd.org/energy/renewable-energy.htm" TargetMode="External"/><Relationship Id="rId4" Type="http://schemas.openxmlformats.org/officeDocument/2006/relationships/hyperlink" Target="https://data.oecd.org/energy/renewable-energy.htm" TargetMode="External"/><Relationship Id="rId5" Type="http://schemas.openxmlformats.org/officeDocument/2006/relationships/hyperlink" Target="https://data.worldbank.org/indicator/EG.ELC.RNEW.ZS?end=2019&amp;start=1990&amp;view=map" TargetMode="External"/><Relationship Id="rId6" Type="http://schemas.openxmlformats.org/officeDocument/2006/relationships/hyperlink" Target="https://data.worldbank.org/indicator/EG.ELC.RNEW.ZS?end=2019&amp;start=1990&amp;view=ma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Project_2</a:t>
            </a:r>
            <a:br>
              <a:rPr lang="fr"/>
            </a:br>
            <a:br>
              <a:rPr lang="fr"/>
            </a:br>
            <a:r>
              <a:rPr lang="fr"/>
              <a:t>Environmental index</a:t>
            </a:r>
            <a:endParaRPr/>
          </a:p>
        </p:txBody>
      </p:sp>
      <p:sp>
        <p:nvSpPr>
          <p:cNvPr id="353" name="Google Shape;353;p2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t>Yunke </a:t>
            </a:r>
            <a:endParaRPr/>
          </a:p>
          <a:p>
            <a:pPr indent="0" lvl="0" marL="0" rtl="0" algn="l">
              <a:spcBef>
                <a:spcPts val="0"/>
              </a:spcBef>
              <a:spcAft>
                <a:spcPts val="0"/>
              </a:spcAft>
              <a:buNone/>
            </a:pPr>
            <a:r>
              <a:rPr lang="fr"/>
              <a:t>Kaci Bourgua</a:t>
            </a:r>
            <a:endParaRPr/>
          </a:p>
          <a:p>
            <a:pPr indent="0" lvl="0" marL="0" rtl="0" algn="l">
              <a:spcBef>
                <a:spcPts val="0"/>
              </a:spcBef>
              <a:spcAft>
                <a:spcPts val="0"/>
              </a:spcAft>
              <a:buNone/>
            </a:pPr>
            <a:r>
              <a:rPr lang="fr"/>
              <a:t>Adel Chahed</a:t>
            </a:r>
            <a:endParaRPr/>
          </a:p>
        </p:txBody>
      </p:sp>
      <p:sp>
        <p:nvSpPr>
          <p:cNvPr id="354" name="Google Shape;354;p25"/>
          <p:cNvSpPr txBox="1"/>
          <p:nvPr>
            <p:ph idx="1" type="subTitle"/>
          </p:nvPr>
        </p:nvSpPr>
        <p:spPr>
          <a:xfrm>
            <a:off x="824000" y="4401275"/>
            <a:ext cx="4255500" cy="394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fr" sz="1300"/>
              <a:t>30/01/2023</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Project Goals</a:t>
            </a:r>
            <a:endParaRPr/>
          </a:p>
        </p:txBody>
      </p:sp>
      <p:sp>
        <p:nvSpPr>
          <p:cNvPr id="407" name="Google Shape;407;p34"/>
          <p:cNvSpPr txBox="1"/>
          <p:nvPr>
            <p:ph idx="1" type="body"/>
          </p:nvPr>
        </p:nvSpPr>
        <p:spPr>
          <a:xfrm>
            <a:off x="1303800" y="1597875"/>
            <a:ext cx="7030500" cy="2870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lang="fr" sz="1400">
                <a:latin typeface="Arial"/>
                <a:ea typeface="Arial"/>
                <a:cs typeface="Arial"/>
                <a:sym typeface="Arial"/>
              </a:rPr>
              <a:t>To analyze and understand the impact of CO2 emissions on mortality and welfare costs from exposure to air pollution</a:t>
            </a:r>
            <a:endParaRPr sz="1400">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latin typeface="Arial"/>
                <a:ea typeface="Arial"/>
                <a:cs typeface="Arial"/>
                <a:sym typeface="Arial"/>
              </a:rPr>
              <a:t>To examine the changes in land cover and the impact on biodiversity</a:t>
            </a:r>
            <a:endParaRPr sz="1400">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latin typeface="Arial"/>
                <a:ea typeface="Arial"/>
                <a:cs typeface="Arial"/>
                <a:sym typeface="Arial"/>
              </a:rPr>
              <a:t>To study the patents on environment technologies and their relationship to environmental performance </a:t>
            </a:r>
            <a:endParaRPr sz="1400">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latin typeface="Arial"/>
                <a:ea typeface="Arial"/>
                <a:cs typeface="Arial"/>
                <a:sym typeface="Arial"/>
              </a:rPr>
              <a:t>To analyze the share of renewable energy in the energy mix </a:t>
            </a:r>
            <a:endParaRPr sz="1400">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latin typeface="Arial"/>
                <a:ea typeface="Arial"/>
                <a:cs typeface="Arial"/>
                <a:sym typeface="Arial"/>
              </a:rPr>
              <a:t>To identify trends and patterns in the data and draw conclusions about the environmental performance of various countries </a:t>
            </a: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Methodology : organisation</a:t>
            </a:r>
            <a:endParaRPr/>
          </a:p>
        </p:txBody>
      </p:sp>
      <p:pic>
        <p:nvPicPr>
          <p:cNvPr id="413" name="Google Shape;413;p35"/>
          <p:cNvPicPr preferRelativeResize="0"/>
          <p:nvPr/>
        </p:nvPicPr>
        <p:blipFill>
          <a:blip r:embed="rId3">
            <a:alphaModFix/>
          </a:blip>
          <a:stretch>
            <a:fillRect/>
          </a:stretch>
        </p:blipFill>
        <p:spPr>
          <a:xfrm>
            <a:off x="2442325" y="1119400"/>
            <a:ext cx="5120451" cy="1452350"/>
          </a:xfrm>
          <a:prstGeom prst="rect">
            <a:avLst/>
          </a:prstGeom>
          <a:noFill/>
          <a:ln>
            <a:noFill/>
          </a:ln>
        </p:spPr>
      </p:pic>
      <p:pic>
        <p:nvPicPr>
          <p:cNvPr id="414" name="Google Shape;414;p35"/>
          <p:cNvPicPr preferRelativeResize="0"/>
          <p:nvPr/>
        </p:nvPicPr>
        <p:blipFill>
          <a:blip r:embed="rId4">
            <a:alphaModFix/>
          </a:blip>
          <a:stretch>
            <a:fillRect/>
          </a:stretch>
        </p:blipFill>
        <p:spPr>
          <a:xfrm>
            <a:off x="2442325" y="2368575"/>
            <a:ext cx="5120451" cy="1452350"/>
          </a:xfrm>
          <a:prstGeom prst="rect">
            <a:avLst/>
          </a:prstGeom>
          <a:noFill/>
          <a:ln>
            <a:noFill/>
          </a:ln>
        </p:spPr>
      </p:pic>
      <p:pic>
        <p:nvPicPr>
          <p:cNvPr id="415" name="Google Shape;415;p35"/>
          <p:cNvPicPr preferRelativeResize="0"/>
          <p:nvPr/>
        </p:nvPicPr>
        <p:blipFill>
          <a:blip r:embed="rId5">
            <a:alphaModFix/>
          </a:blip>
          <a:stretch>
            <a:fillRect/>
          </a:stretch>
        </p:blipFill>
        <p:spPr>
          <a:xfrm>
            <a:off x="2442325" y="3726125"/>
            <a:ext cx="5120451" cy="129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Methodology : database creation</a:t>
            </a:r>
            <a:endParaRPr/>
          </a:p>
        </p:txBody>
      </p:sp>
      <p:sp>
        <p:nvSpPr>
          <p:cNvPr id="421" name="Google Shape;421;p36"/>
          <p:cNvSpPr txBox="1"/>
          <p:nvPr>
            <p:ph idx="1" type="body"/>
          </p:nvPr>
        </p:nvSpPr>
        <p:spPr>
          <a:xfrm>
            <a:off x="1303800" y="1990050"/>
            <a:ext cx="7030500" cy="17616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Font typeface="Arial"/>
              <a:buChar char="-"/>
            </a:pPr>
            <a:r>
              <a:rPr lang="fr" sz="1400">
                <a:latin typeface="Arial"/>
                <a:ea typeface="Arial"/>
                <a:cs typeface="Arial"/>
                <a:sym typeface="Arial"/>
              </a:rPr>
              <a:t>Cleaning data files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fr" sz="1400">
                <a:latin typeface="Arial"/>
                <a:ea typeface="Arial"/>
                <a:cs typeface="Arial"/>
                <a:sym typeface="Arial"/>
              </a:rPr>
              <a:t>Change country names to their code names in 1 file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fr" sz="1400">
                <a:latin typeface="Arial"/>
                <a:ea typeface="Arial"/>
                <a:cs typeface="Arial"/>
                <a:sym typeface="Arial"/>
              </a:rPr>
              <a:t>Import them in mySQL and normalizing their naming</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fr" sz="1400">
                <a:latin typeface="Arial"/>
                <a:ea typeface="Arial"/>
                <a:cs typeface="Arial"/>
                <a:sym typeface="Arial"/>
              </a:rPr>
              <a:t>Choose the years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fr" sz="1400">
                <a:latin typeface="Arial"/>
                <a:ea typeface="Arial"/>
                <a:cs typeface="Arial"/>
                <a:sym typeface="Arial"/>
              </a:rPr>
              <a:t>Unpivot 2 tables so that their structure matches the others (dates as values instead of dates as columns)</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Methodology : composite indicator</a:t>
            </a:r>
            <a:endParaRPr/>
          </a:p>
        </p:txBody>
      </p:sp>
      <p:sp>
        <p:nvSpPr>
          <p:cNvPr id="427" name="Google Shape;427;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fr" sz="1400">
                <a:solidFill>
                  <a:srgbClr val="494444"/>
                </a:solidFill>
                <a:latin typeface="Arial"/>
                <a:ea typeface="Arial"/>
                <a:cs typeface="Arial"/>
                <a:sym typeface="Arial"/>
              </a:rPr>
              <a:t>Composite indicator : </a:t>
            </a:r>
            <a:endParaRPr b="1" sz="1400">
              <a:solidFill>
                <a:srgbClr val="494444"/>
              </a:solidFill>
              <a:latin typeface="Arial"/>
              <a:ea typeface="Arial"/>
              <a:cs typeface="Arial"/>
              <a:sym typeface="Arial"/>
            </a:endParaRPr>
          </a:p>
          <a:p>
            <a:pPr indent="-317500" lvl="0" marL="457200" rtl="0" algn="l">
              <a:spcBef>
                <a:spcPts val="1200"/>
              </a:spcBef>
              <a:spcAft>
                <a:spcPts val="0"/>
              </a:spcAft>
              <a:buClr>
                <a:srgbClr val="494444"/>
              </a:buClr>
              <a:buSzPts val="1400"/>
              <a:buChar char="-"/>
            </a:pPr>
            <a:r>
              <a:rPr lang="fr" sz="1400">
                <a:solidFill>
                  <a:srgbClr val="494444"/>
                </a:solidFill>
                <a:latin typeface="Arial"/>
                <a:ea typeface="Arial"/>
                <a:cs typeface="Arial"/>
                <a:sym typeface="Arial"/>
              </a:rPr>
              <a:t>Premature deaths linked to air pollution, per million inhabitants  (-20%)</a:t>
            </a:r>
            <a:endParaRPr sz="1400">
              <a:solidFill>
                <a:srgbClr val="494444"/>
              </a:solidFill>
              <a:latin typeface="Arial"/>
              <a:ea typeface="Arial"/>
              <a:cs typeface="Arial"/>
              <a:sym typeface="Arial"/>
            </a:endParaRPr>
          </a:p>
          <a:p>
            <a:pPr indent="-317500" lvl="0" marL="457200" rtl="0" algn="l">
              <a:spcBef>
                <a:spcPts val="0"/>
              </a:spcBef>
              <a:spcAft>
                <a:spcPts val="0"/>
              </a:spcAft>
              <a:buClr>
                <a:srgbClr val="494444"/>
              </a:buClr>
              <a:buSzPts val="1400"/>
              <a:buChar char="-"/>
            </a:pPr>
            <a:r>
              <a:rPr lang="fr" sz="1400">
                <a:solidFill>
                  <a:srgbClr val="494444"/>
                </a:solidFill>
                <a:latin typeface="Arial"/>
                <a:ea typeface="Arial"/>
                <a:cs typeface="Arial"/>
                <a:sym typeface="Arial"/>
              </a:rPr>
              <a:t>Percentage of terrestrial protected areas (% of total land area) (20%)</a:t>
            </a:r>
            <a:endParaRPr sz="1400">
              <a:solidFill>
                <a:srgbClr val="494444"/>
              </a:solidFill>
              <a:latin typeface="Arial"/>
              <a:ea typeface="Arial"/>
              <a:cs typeface="Arial"/>
              <a:sym typeface="Arial"/>
            </a:endParaRPr>
          </a:p>
          <a:p>
            <a:pPr indent="-317500" lvl="0" marL="457200" rtl="0" algn="l">
              <a:spcBef>
                <a:spcPts val="0"/>
              </a:spcBef>
              <a:spcAft>
                <a:spcPts val="0"/>
              </a:spcAft>
              <a:buClr>
                <a:srgbClr val="494444"/>
              </a:buClr>
              <a:buSzPts val="1400"/>
              <a:buFont typeface="Arial"/>
              <a:buChar char="-"/>
            </a:pPr>
            <a:r>
              <a:rPr lang="fr" sz="1400">
                <a:solidFill>
                  <a:srgbClr val="494444"/>
                </a:solidFill>
                <a:latin typeface="Arial"/>
                <a:ea typeface="Arial"/>
                <a:cs typeface="Arial"/>
                <a:sym typeface="Arial"/>
              </a:rPr>
              <a:t>Percentage of environment technologies patents (on total patents) (20%)</a:t>
            </a:r>
            <a:endParaRPr sz="1400">
              <a:solidFill>
                <a:srgbClr val="494444"/>
              </a:solidFill>
              <a:latin typeface="Arial"/>
              <a:ea typeface="Arial"/>
              <a:cs typeface="Arial"/>
              <a:sym typeface="Arial"/>
            </a:endParaRPr>
          </a:p>
          <a:p>
            <a:pPr indent="-317500" lvl="0" marL="457200" rtl="0" algn="l">
              <a:spcBef>
                <a:spcPts val="0"/>
              </a:spcBef>
              <a:spcAft>
                <a:spcPts val="0"/>
              </a:spcAft>
              <a:buClr>
                <a:srgbClr val="494444"/>
              </a:buClr>
              <a:buSzPts val="1400"/>
              <a:buFont typeface="Arial"/>
              <a:buChar char="-"/>
            </a:pPr>
            <a:r>
              <a:rPr lang="fr" sz="1400">
                <a:solidFill>
                  <a:srgbClr val="494444"/>
                </a:solidFill>
                <a:latin typeface="Arial"/>
                <a:ea typeface="Arial"/>
                <a:cs typeface="Arial"/>
                <a:sym typeface="Arial"/>
              </a:rPr>
              <a:t>Renewable electricity output (% of total electricity output) (40%)</a:t>
            </a:r>
            <a:endParaRPr sz="1400">
              <a:solidFill>
                <a:srgbClr val="494444"/>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Methodology : queries</a:t>
            </a:r>
            <a:endParaRPr/>
          </a:p>
        </p:txBody>
      </p:sp>
      <p:sp>
        <p:nvSpPr>
          <p:cNvPr id="433" name="Google Shape;433;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sz="1900"/>
              <a:t>use CTE to build up final table step by step</a:t>
            </a:r>
            <a:endParaRPr sz="1900"/>
          </a:p>
          <a:p>
            <a:pPr indent="-349250" lvl="1" marL="914400" rtl="0" algn="l">
              <a:spcBef>
                <a:spcPts val="1200"/>
              </a:spcBef>
              <a:spcAft>
                <a:spcPts val="0"/>
              </a:spcAft>
              <a:buClr>
                <a:srgbClr val="000000"/>
              </a:buClr>
              <a:buSzPts val="1900"/>
              <a:buFont typeface="Arial"/>
              <a:buChar char="○"/>
            </a:pPr>
            <a:r>
              <a:rPr lang="fr" sz="1900"/>
              <a:t>combine all the tables with left join</a:t>
            </a:r>
            <a:endParaRPr sz="1900"/>
          </a:p>
          <a:p>
            <a:pPr indent="-349250" lvl="1" marL="914400" rtl="0" algn="l">
              <a:spcBef>
                <a:spcPts val="0"/>
              </a:spcBef>
              <a:spcAft>
                <a:spcPts val="0"/>
              </a:spcAft>
              <a:buClr>
                <a:srgbClr val="000000"/>
              </a:buClr>
              <a:buSzPts val="1900"/>
              <a:buFont typeface="Arial"/>
              <a:buChar char="○"/>
            </a:pPr>
            <a:r>
              <a:rPr lang="fr" sz="1900"/>
              <a:t>get the min and max of values of each criteria</a:t>
            </a:r>
            <a:endParaRPr sz="1900"/>
          </a:p>
          <a:p>
            <a:pPr indent="-349250" lvl="1" marL="914400" rtl="0" algn="l">
              <a:spcBef>
                <a:spcPts val="0"/>
              </a:spcBef>
              <a:spcAft>
                <a:spcPts val="0"/>
              </a:spcAft>
              <a:buClr>
                <a:srgbClr val="000000"/>
              </a:buClr>
              <a:buSzPts val="1900"/>
              <a:buFont typeface="Arial"/>
              <a:buChar char="○"/>
            </a:pPr>
            <a:r>
              <a:rPr lang="fr" sz="1900"/>
              <a:t>calculate indicators in final table</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Challenges</a:t>
            </a:r>
            <a:endParaRPr/>
          </a:p>
        </p:txBody>
      </p:sp>
      <p:sp>
        <p:nvSpPr>
          <p:cNvPr id="439" name="Google Shape;439;p39"/>
          <p:cNvSpPr txBox="1"/>
          <p:nvPr>
            <p:ph idx="1" type="body"/>
          </p:nvPr>
        </p:nvSpPr>
        <p:spPr>
          <a:xfrm>
            <a:off x="1303800" y="1990050"/>
            <a:ext cx="7030500" cy="1622400"/>
          </a:xfrm>
          <a:prstGeom prst="rect">
            <a:avLst/>
          </a:prstGeom>
        </p:spPr>
        <p:txBody>
          <a:bodyPr anchorCtr="0" anchor="t" bIns="91425" lIns="91425" spcFirstLastPara="1" rIns="91425" wrap="square" tIns="91425">
            <a:normAutofit lnSpcReduction="20000"/>
          </a:bodyPr>
          <a:lstStyle/>
          <a:p>
            <a:pPr indent="-317500" lvl="0" marL="457200" rtl="0" algn="l">
              <a:spcBef>
                <a:spcPts val="1200"/>
              </a:spcBef>
              <a:spcAft>
                <a:spcPts val="0"/>
              </a:spcAft>
              <a:buSzPts val="1400"/>
              <a:buFont typeface="Arial"/>
              <a:buChar char="-"/>
            </a:pPr>
            <a:r>
              <a:rPr lang="fr" sz="1400">
                <a:latin typeface="Arial"/>
                <a:ea typeface="Arial"/>
                <a:cs typeface="Arial"/>
                <a:sym typeface="Arial"/>
              </a:rPr>
              <a:t>Broad topic but hard to find reliable and relevant metrics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fr" sz="1400">
                <a:latin typeface="Arial"/>
                <a:ea typeface="Arial"/>
                <a:cs typeface="Arial"/>
                <a:sym typeface="Arial"/>
              </a:rPr>
              <a:t>For the renewable energy, the data from OECD was unusable. So we had to find it in the world bank but the data was not updated.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fr" sz="1400">
                <a:latin typeface="Arial"/>
                <a:ea typeface="Arial"/>
                <a:cs typeface="Arial"/>
                <a:sym typeface="Arial"/>
              </a:rPr>
              <a:t>Some datasets include the full name of the country and not its 3-character code, so we had to change some of them</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fr" sz="1400">
                <a:latin typeface="Arial"/>
                <a:ea typeface="Arial"/>
                <a:cs typeface="Arial"/>
                <a:sym typeface="Arial"/>
              </a:rPr>
              <a:t>The structure of some datasets was different from others, so we had to transpose columns into to rows for some tables</a:t>
            </a:r>
            <a:endParaRPr sz="1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Main findings</a:t>
            </a:r>
            <a:endParaRPr/>
          </a:p>
        </p:txBody>
      </p:sp>
      <p:sp>
        <p:nvSpPr>
          <p:cNvPr id="445" name="Google Shape;445;p40"/>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Charts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descr="Story 12" id="450" name="Google Shape;450;p41"/>
          <p:cNvPicPr preferRelativeResize="0"/>
          <p:nvPr/>
        </p:nvPicPr>
        <p:blipFill rotWithShape="1">
          <a:blip r:embed="rId3">
            <a:alphaModFix/>
          </a:blip>
          <a:srcRect b="0" l="0" r="0" t="0"/>
          <a:stretch/>
        </p:blipFill>
        <p:spPr>
          <a:xfrm>
            <a:off x="0" y="49850"/>
            <a:ext cx="5420954" cy="5143504"/>
          </a:xfrm>
          <a:prstGeom prst="rect">
            <a:avLst/>
          </a:prstGeom>
          <a:noFill/>
          <a:ln>
            <a:noFill/>
          </a:ln>
        </p:spPr>
      </p:pic>
      <p:sp>
        <p:nvSpPr>
          <p:cNvPr id="451" name="Google Shape;451;p41"/>
          <p:cNvSpPr txBox="1"/>
          <p:nvPr/>
        </p:nvSpPr>
        <p:spPr>
          <a:xfrm>
            <a:off x="5420950" y="1786800"/>
            <a:ext cx="3378300" cy="1569900"/>
          </a:xfrm>
          <a:prstGeom prst="rect">
            <a:avLst/>
          </a:prstGeom>
          <a:noFill/>
          <a:ln>
            <a:noFill/>
          </a:ln>
        </p:spPr>
        <p:txBody>
          <a:bodyPr anchorCtr="0" anchor="t" bIns="91425" lIns="91425" spcFirstLastPara="1" rIns="91425" wrap="square" tIns="91425">
            <a:spAutoFit/>
          </a:bodyPr>
          <a:lstStyle/>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The data represents air pollution-related mortality indices in the years 2005-2015. The values range from 0 to 1, with higher values indicating a higher death rate due to air pollution. </a:t>
            </a:r>
            <a:endParaRPr sz="900">
              <a:latin typeface="Calibri"/>
              <a:ea typeface="Calibri"/>
              <a:cs typeface="Calibri"/>
              <a:sym typeface="Calibri"/>
            </a:endParaRPr>
          </a:p>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Some of the countries with higher indices in the given time frame include Italy, Germany, and South Korea, while countries with lower indices include Australia and Canada. </a:t>
            </a:r>
            <a:endParaRPr sz="9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descr="Story 13" id="456" name="Google Shape;456;p42"/>
          <p:cNvPicPr preferRelativeResize="0"/>
          <p:nvPr/>
        </p:nvPicPr>
        <p:blipFill rotWithShape="1">
          <a:blip r:embed="rId3">
            <a:alphaModFix/>
          </a:blip>
          <a:srcRect b="0" l="0" r="0" t="0"/>
          <a:stretch/>
        </p:blipFill>
        <p:spPr>
          <a:xfrm>
            <a:off x="0" y="66475"/>
            <a:ext cx="5420954" cy="5143504"/>
          </a:xfrm>
          <a:prstGeom prst="rect">
            <a:avLst/>
          </a:prstGeom>
          <a:noFill/>
          <a:ln>
            <a:noFill/>
          </a:ln>
        </p:spPr>
      </p:pic>
      <p:sp>
        <p:nvSpPr>
          <p:cNvPr id="457" name="Google Shape;457;p42"/>
          <p:cNvSpPr txBox="1"/>
          <p:nvPr/>
        </p:nvSpPr>
        <p:spPr>
          <a:xfrm>
            <a:off x="5420950" y="851700"/>
            <a:ext cx="3503400" cy="3440100"/>
          </a:xfrm>
          <a:prstGeom prst="rect">
            <a:avLst/>
          </a:prstGeom>
          <a:noFill/>
          <a:ln>
            <a:noFill/>
          </a:ln>
        </p:spPr>
        <p:txBody>
          <a:bodyPr anchorCtr="0" anchor="t" bIns="91425" lIns="91425" spcFirstLastPara="1" rIns="91425" wrap="square" tIns="91425">
            <a:spAutoFit/>
          </a:bodyPr>
          <a:lstStyle/>
          <a:p>
            <a:pPr indent="-285750" lvl="0" marL="457200" rtl="0" algn="just">
              <a:lnSpc>
                <a:spcPct val="150000"/>
              </a:lnSpc>
              <a:spcBef>
                <a:spcPts val="1200"/>
              </a:spcBef>
              <a:spcAft>
                <a:spcPts val="0"/>
              </a:spcAft>
              <a:buSzPts val="900"/>
              <a:buFont typeface="Calibri"/>
              <a:buChar char="●"/>
            </a:pPr>
            <a:r>
              <a:rPr lang="fr" sz="900">
                <a:latin typeface="Calibri"/>
                <a:ea typeface="Calibri"/>
                <a:cs typeface="Calibri"/>
                <a:sym typeface="Calibri"/>
              </a:rPr>
              <a:t>The data represents the index of the output of renewable energy for 10 different countries over the </a:t>
            </a:r>
            <a:r>
              <a:rPr lang="fr" sz="900">
                <a:latin typeface="Calibri"/>
                <a:ea typeface="Calibri"/>
                <a:cs typeface="Calibri"/>
                <a:sym typeface="Calibri"/>
              </a:rPr>
              <a:t>years (</a:t>
            </a:r>
            <a:r>
              <a:rPr lang="fr" sz="900">
                <a:latin typeface="Calibri"/>
                <a:ea typeface="Calibri"/>
                <a:cs typeface="Calibri"/>
                <a:sym typeface="Calibri"/>
              </a:rPr>
              <a:t>2005-2015).</a:t>
            </a:r>
            <a:endParaRPr sz="900">
              <a:latin typeface="Calibri"/>
              <a:ea typeface="Calibri"/>
              <a:cs typeface="Calibri"/>
              <a:sym typeface="Calibri"/>
            </a:endParaRPr>
          </a:p>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The index of the output of renewable energy remained at a constant level of 1 for the entire 11 year period for Canada. On the other hand, other countries like Italy, Germany, and France saw a steady increase in their index values over the years, indicating a growth in their output of renewable energy.</a:t>
            </a:r>
            <a:endParaRPr sz="900">
              <a:latin typeface="Calibri"/>
              <a:ea typeface="Calibri"/>
              <a:cs typeface="Calibri"/>
              <a:sym typeface="Calibri"/>
            </a:endParaRPr>
          </a:p>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However, countries like Australia, Japan, and the United States showed a more fluctuating pattern in their index values, with some ups and downs over the years. Korea recorded a constant 0 value throughout the 11 year period.</a:t>
            </a:r>
            <a:endParaRPr sz="900">
              <a:latin typeface="Calibri"/>
              <a:ea typeface="Calibri"/>
              <a:cs typeface="Calibri"/>
              <a:sym typeface="Calibri"/>
            </a:endParaRPr>
          </a:p>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There is a diverse trend in the growth of renewable energy output among different countries, and more efforts need to be made to increase the output of renewable energy in countries where it has not yet grown significantly.</a:t>
            </a:r>
            <a:endParaRPr sz="9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descr="Story 14" id="462" name="Google Shape;462;p43"/>
          <p:cNvPicPr preferRelativeResize="0"/>
          <p:nvPr/>
        </p:nvPicPr>
        <p:blipFill rotWithShape="1">
          <a:blip r:embed="rId3">
            <a:alphaModFix/>
          </a:blip>
          <a:srcRect b="0" l="0" r="0" t="0"/>
          <a:stretch/>
        </p:blipFill>
        <p:spPr>
          <a:xfrm>
            <a:off x="0" y="0"/>
            <a:ext cx="5420954" cy="5143504"/>
          </a:xfrm>
          <a:prstGeom prst="rect">
            <a:avLst/>
          </a:prstGeom>
          <a:noFill/>
          <a:ln>
            <a:noFill/>
          </a:ln>
        </p:spPr>
      </p:pic>
      <p:sp>
        <p:nvSpPr>
          <p:cNvPr id="463" name="Google Shape;463;p43"/>
          <p:cNvSpPr txBox="1"/>
          <p:nvPr/>
        </p:nvSpPr>
        <p:spPr>
          <a:xfrm>
            <a:off x="5420950" y="1786800"/>
            <a:ext cx="3224100" cy="1569900"/>
          </a:xfrm>
          <a:prstGeom prst="rect">
            <a:avLst/>
          </a:prstGeom>
          <a:noFill/>
          <a:ln>
            <a:noFill/>
          </a:ln>
        </p:spPr>
        <p:txBody>
          <a:bodyPr anchorCtr="0" anchor="t" bIns="91425" lIns="91425" spcFirstLastPara="1" rIns="91425" wrap="square" tIns="91425">
            <a:spAutoFit/>
          </a:bodyPr>
          <a:lstStyle/>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This data shows the index of patents on environmental technologies in various countries from 2005 to 2015. Germany had a high index value of patents in this area, consistently scoring over 0.9 throughout the years. On the other hand, countries such as Italy and Mexico had a low index value of patents in this area, with scores close to zero.</a:t>
            </a:r>
            <a:endParaRPr sz="9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Table of content</a:t>
            </a:r>
            <a:endParaRPr/>
          </a:p>
        </p:txBody>
      </p:sp>
      <p:sp>
        <p:nvSpPr>
          <p:cNvPr id="360" name="Google Shape;360;p26"/>
          <p:cNvSpPr txBox="1"/>
          <p:nvPr>
            <p:ph idx="1" type="body"/>
          </p:nvPr>
        </p:nvSpPr>
        <p:spPr>
          <a:xfrm>
            <a:off x="1185175" y="1754025"/>
            <a:ext cx="7495200" cy="1890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lang="fr" sz="1400">
                <a:latin typeface="Arial"/>
                <a:ea typeface="Arial"/>
                <a:cs typeface="Arial"/>
                <a:sym typeface="Arial"/>
              </a:rPr>
              <a:t>Introduction</a:t>
            </a:r>
            <a:endParaRPr sz="1400">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latin typeface="Arial"/>
                <a:ea typeface="Arial"/>
                <a:cs typeface="Arial"/>
                <a:sym typeface="Arial"/>
              </a:rPr>
              <a:t>Database</a:t>
            </a:r>
            <a:endParaRPr sz="1400">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latin typeface="Arial"/>
                <a:ea typeface="Arial"/>
                <a:cs typeface="Arial"/>
                <a:sym typeface="Arial"/>
              </a:rPr>
              <a:t>Project Goals</a:t>
            </a:r>
            <a:endParaRPr sz="1400">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latin typeface="Arial"/>
                <a:ea typeface="Arial"/>
                <a:cs typeface="Arial"/>
                <a:sym typeface="Arial"/>
              </a:rPr>
              <a:t>Methodology</a:t>
            </a:r>
            <a:endParaRPr sz="1400">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latin typeface="Arial"/>
                <a:ea typeface="Arial"/>
                <a:cs typeface="Arial"/>
                <a:sym typeface="Arial"/>
              </a:rPr>
              <a:t>Results</a:t>
            </a:r>
            <a:endParaRPr sz="1400">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latin typeface="Arial"/>
                <a:ea typeface="Arial"/>
                <a:cs typeface="Arial"/>
                <a:sym typeface="Arial"/>
              </a:rPr>
              <a:t>Conclusion</a:t>
            </a:r>
            <a:endParaRPr sz="1400">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latin typeface="Arial"/>
                <a:ea typeface="Arial"/>
                <a:cs typeface="Arial"/>
                <a:sym typeface="Arial"/>
              </a:rPr>
              <a:t>Demo</a:t>
            </a:r>
            <a:endParaRPr sz="1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descr="Story 15" id="468" name="Google Shape;468;p44"/>
          <p:cNvPicPr preferRelativeResize="0"/>
          <p:nvPr/>
        </p:nvPicPr>
        <p:blipFill rotWithShape="1">
          <a:blip r:embed="rId3">
            <a:alphaModFix/>
          </a:blip>
          <a:srcRect b="0" l="0" r="0" t="0"/>
          <a:stretch/>
        </p:blipFill>
        <p:spPr>
          <a:xfrm>
            <a:off x="0" y="0"/>
            <a:ext cx="5420954" cy="5143504"/>
          </a:xfrm>
          <a:prstGeom prst="rect">
            <a:avLst/>
          </a:prstGeom>
          <a:noFill/>
          <a:ln>
            <a:noFill/>
          </a:ln>
        </p:spPr>
      </p:pic>
      <p:sp>
        <p:nvSpPr>
          <p:cNvPr id="469" name="Google Shape;469;p44"/>
          <p:cNvSpPr txBox="1"/>
          <p:nvPr/>
        </p:nvSpPr>
        <p:spPr>
          <a:xfrm>
            <a:off x="5420950" y="1188750"/>
            <a:ext cx="3362100" cy="26067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1200"/>
              </a:spcBef>
              <a:spcAft>
                <a:spcPts val="0"/>
              </a:spcAft>
              <a:buClr>
                <a:schemeClr val="dk1"/>
              </a:buClr>
              <a:buSzPts val="1100"/>
              <a:buChar char="●"/>
            </a:pPr>
            <a:r>
              <a:rPr lang="fr" sz="900">
                <a:latin typeface="Calibri"/>
                <a:ea typeface="Calibri"/>
                <a:cs typeface="Calibri"/>
                <a:sym typeface="Calibri"/>
              </a:rPr>
              <a:t>Protected Areas Index</a:t>
            </a:r>
            <a:endParaRPr sz="900">
              <a:latin typeface="Calibri"/>
              <a:ea typeface="Calibri"/>
              <a:cs typeface="Calibri"/>
              <a:sym typeface="Calibri"/>
            </a:endParaRPr>
          </a:p>
          <a:p>
            <a:pPr indent="-298450" lvl="0" marL="457200" rtl="0" algn="just">
              <a:lnSpc>
                <a:spcPct val="115000"/>
              </a:lnSpc>
              <a:spcBef>
                <a:spcPts val="0"/>
              </a:spcBef>
              <a:spcAft>
                <a:spcPts val="0"/>
              </a:spcAft>
              <a:buClr>
                <a:schemeClr val="dk1"/>
              </a:buClr>
              <a:buSzPts val="1100"/>
              <a:buChar char="●"/>
            </a:pPr>
            <a:r>
              <a:rPr lang="fr" sz="900">
                <a:latin typeface="Calibri"/>
                <a:ea typeface="Calibri"/>
                <a:cs typeface="Calibri"/>
                <a:sym typeface="Calibri"/>
              </a:rPr>
              <a:t>Provides insight on the extent of geographic area protection and management objectives pursued through protected area designation</a:t>
            </a:r>
            <a:endParaRPr sz="900">
              <a:latin typeface="Calibri"/>
              <a:ea typeface="Calibri"/>
              <a:cs typeface="Calibri"/>
              <a:sym typeface="Calibri"/>
            </a:endParaRPr>
          </a:p>
          <a:p>
            <a:pPr indent="-298450" lvl="0" marL="457200" rtl="0" algn="just">
              <a:lnSpc>
                <a:spcPct val="115000"/>
              </a:lnSpc>
              <a:spcBef>
                <a:spcPts val="0"/>
              </a:spcBef>
              <a:spcAft>
                <a:spcPts val="0"/>
              </a:spcAft>
              <a:buClr>
                <a:schemeClr val="dk1"/>
              </a:buClr>
              <a:buSzPts val="1100"/>
              <a:buChar char="●"/>
            </a:pPr>
            <a:r>
              <a:rPr lang="fr" sz="900">
                <a:latin typeface="Calibri"/>
                <a:ea typeface="Calibri"/>
                <a:cs typeface="Calibri"/>
                <a:sym typeface="Calibri"/>
              </a:rPr>
              <a:t>Covers the years 2005 to 2015</a:t>
            </a:r>
            <a:endParaRPr sz="900">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fr" sz="900">
                <a:latin typeface="Calibri"/>
                <a:ea typeface="Calibri"/>
                <a:cs typeface="Calibri"/>
                <a:sym typeface="Calibri"/>
              </a:rPr>
              <a:t>Index values of protected areas vary across the countries and years, with some countries having consistently high levels of protection, such as Germany, while others have low to moderate protection, such as Australia and Mexico.</a:t>
            </a:r>
            <a:endParaRPr sz="900">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fr" sz="900">
                <a:latin typeface="Calibri"/>
                <a:ea typeface="Calibri"/>
                <a:cs typeface="Calibri"/>
                <a:sym typeface="Calibri"/>
              </a:rPr>
              <a:t>Over the years, some countries showed increases in protected areas index, such as France and Australia, while others showed decreases, such as the United Kingdom.</a:t>
            </a:r>
            <a:endParaRPr sz="900">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fr" sz="900">
                <a:latin typeface="Calibri"/>
                <a:ea typeface="Calibri"/>
                <a:cs typeface="Calibri"/>
                <a:sym typeface="Calibri"/>
              </a:rPr>
              <a:t>Canada did not have any protected areas during the study period.</a:t>
            </a:r>
            <a:endParaRPr sz="9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descr="Story 11" id="474" name="Google Shape;474;p45"/>
          <p:cNvPicPr preferRelativeResize="0"/>
          <p:nvPr/>
        </p:nvPicPr>
        <p:blipFill rotWithShape="1">
          <a:blip r:embed="rId3">
            <a:alphaModFix/>
          </a:blip>
          <a:srcRect b="0" l="0" r="0" t="0"/>
          <a:stretch/>
        </p:blipFill>
        <p:spPr>
          <a:xfrm>
            <a:off x="0" y="0"/>
            <a:ext cx="5420954" cy="5143504"/>
          </a:xfrm>
          <a:prstGeom prst="rect">
            <a:avLst/>
          </a:prstGeom>
          <a:noFill/>
          <a:ln>
            <a:noFill/>
          </a:ln>
        </p:spPr>
      </p:pic>
      <p:sp>
        <p:nvSpPr>
          <p:cNvPr id="475" name="Google Shape;475;p45"/>
          <p:cNvSpPr txBox="1"/>
          <p:nvPr/>
        </p:nvSpPr>
        <p:spPr>
          <a:xfrm>
            <a:off x="5362800" y="851700"/>
            <a:ext cx="3478500" cy="3440100"/>
          </a:xfrm>
          <a:prstGeom prst="rect">
            <a:avLst/>
          </a:prstGeom>
          <a:noFill/>
          <a:ln>
            <a:noFill/>
          </a:ln>
        </p:spPr>
        <p:txBody>
          <a:bodyPr anchorCtr="0" anchor="t" bIns="91425" lIns="91425" spcFirstLastPara="1" rIns="91425" wrap="square" tIns="91425">
            <a:spAutoFit/>
          </a:bodyPr>
          <a:lstStyle/>
          <a:p>
            <a:pPr indent="-285750" lvl="0" marL="457200" rtl="0" algn="just">
              <a:lnSpc>
                <a:spcPct val="150000"/>
              </a:lnSpc>
              <a:spcBef>
                <a:spcPts val="1200"/>
              </a:spcBef>
              <a:spcAft>
                <a:spcPts val="0"/>
              </a:spcAft>
              <a:buSzPts val="900"/>
              <a:buFont typeface="Calibri"/>
              <a:buChar char="●"/>
            </a:pPr>
            <a:r>
              <a:rPr lang="fr" sz="900">
                <a:latin typeface="Calibri"/>
                <a:ea typeface="Calibri"/>
                <a:cs typeface="Calibri"/>
                <a:sym typeface="Calibri"/>
              </a:rPr>
              <a:t>The data shows the environmental index for each country in each year (2005-2015). The index values range from 0 to 1.</a:t>
            </a:r>
            <a:endParaRPr sz="900">
              <a:latin typeface="Calibri"/>
              <a:ea typeface="Calibri"/>
              <a:cs typeface="Calibri"/>
              <a:sym typeface="Calibri"/>
            </a:endParaRPr>
          </a:p>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Canada has the highest index value of 1 in every year. It indicates that Canada consistently performs better compared to other countries in this index.</a:t>
            </a:r>
            <a:endParaRPr sz="900">
              <a:latin typeface="Calibri"/>
              <a:ea typeface="Calibri"/>
              <a:cs typeface="Calibri"/>
              <a:sym typeface="Calibri"/>
            </a:endParaRPr>
          </a:p>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Germany has improved index value over the years, with the highest value of 0.88 in 2015.</a:t>
            </a:r>
            <a:endParaRPr sz="900">
              <a:latin typeface="Calibri"/>
              <a:ea typeface="Calibri"/>
              <a:cs typeface="Calibri"/>
              <a:sym typeface="Calibri"/>
            </a:endParaRPr>
          </a:p>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Some countries have fluctuations in their index value. For example, the United States has a value of 0.09 in 2005, 0.32 in 2015, with ups and downs in between.</a:t>
            </a:r>
            <a:endParaRPr sz="900">
              <a:latin typeface="Calibri"/>
              <a:ea typeface="Calibri"/>
              <a:cs typeface="Calibri"/>
              <a:sym typeface="Calibri"/>
            </a:endParaRPr>
          </a:p>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Australia and France have shown improvement in index value from 2005 to 2015, with Australia having a value of 0.44 in 2015 and France having a value of 0.66 in 2015.</a:t>
            </a:r>
            <a:endParaRPr sz="900">
              <a:latin typeface="Calibri"/>
              <a:ea typeface="Calibri"/>
              <a:cs typeface="Calibri"/>
              <a:sym typeface="Calibri"/>
            </a:endParaRPr>
          </a:p>
          <a:p>
            <a:pPr indent="-285750" lvl="0" marL="457200" rtl="0" algn="just">
              <a:lnSpc>
                <a:spcPct val="150000"/>
              </a:lnSpc>
              <a:spcBef>
                <a:spcPts val="0"/>
              </a:spcBef>
              <a:spcAft>
                <a:spcPts val="0"/>
              </a:spcAft>
              <a:buSzPts val="900"/>
              <a:buFont typeface="Calibri"/>
              <a:buChar char="●"/>
            </a:pPr>
            <a:r>
              <a:rPr lang="fr" sz="900">
                <a:latin typeface="Calibri"/>
                <a:ea typeface="Calibri"/>
                <a:cs typeface="Calibri"/>
                <a:sym typeface="Calibri"/>
              </a:rPr>
              <a:t>Japan and the United Kingdom have relatively stable values over the years, with Japan having a value of 0.49 in 2015 and the UK having a value of 0.75 in 2015.</a:t>
            </a:r>
            <a:endParaRPr sz="9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Thank you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4" name="Shape 484"/>
        <p:cNvGrpSpPr/>
        <p:nvPr/>
      </p:nvGrpSpPr>
      <p:grpSpPr>
        <a:xfrm>
          <a:off x="0" y="0"/>
          <a:ext cx="0" cy="0"/>
          <a:chOff x="0" y="0"/>
          <a:chExt cx="0" cy="0"/>
        </a:xfrm>
      </p:grpSpPr>
      <p:sp>
        <p:nvSpPr>
          <p:cNvPr id="485" name="Google Shape;485;p47"/>
          <p:cNvSpPr txBox="1"/>
          <p:nvPr>
            <p:ph idx="1" type="body"/>
          </p:nvPr>
        </p:nvSpPr>
        <p:spPr>
          <a:xfrm>
            <a:off x="1303800" y="319025"/>
            <a:ext cx="7030500" cy="42126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358"/>
              <a:buNone/>
            </a:pPr>
            <a:r>
              <a:rPr lang="fr" sz="757">
                <a:solidFill>
                  <a:srgbClr val="000000"/>
                </a:solidFill>
                <a:latin typeface="Arial"/>
                <a:ea typeface="Arial"/>
                <a:cs typeface="Arial"/>
                <a:sym typeface="Arial"/>
              </a:rPr>
              <a:t>environnement Topic :</a:t>
            </a:r>
            <a:endParaRPr sz="757">
              <a:solidFill>
                <a:srgbClr val="000000"/>
              </a:solidFill>
              <a:latin typeface="Arial"/>
              <a:ea typeface="Arial"/>
              <a:cs typeface="Arial"/>
              <a:sym typeface="Arial"/>
            </a:endParaRPr>
          </a:p>
          <a:p>
            <a:pPr indent="-228600" lvl="0" marL="0" rtl="0" algn="l">
              <a:lnSpc>
                <a:spcPct val="80000"/>
              </a:lnSpc>
              <a:spcBef>
                <a:spcPts val="1200"/>
              </a:spcBef>
              <a:spcAft>
                <a:spcPts val="0"/>
              </a:spcAft>
              <a:buSzPts val="358"/>
              <a:buNone/>
            </a:pPr>
            <a:r>
              <a:rPr lang="fr" sz="757">
                <a:solidFill>
                  <a:srgbClr val="000000"/>
                </a:solidFill>
                <a:latin typeface="Arial"/>
                <a:ea typeface="Arial"/>
                <a:cs typeface="Arial"/>
                <a:sym typeface="Arial"/>
              </a:rPr>
              <a:t>-</a:t>
            </a:r>
            <a:r>
              <a:rPr lang="fr" sz="627">
                <a:solidFill>
                  <a:srgbClr val="000000"/>
                </a:solidFill>
                <a:latin typeface="Arial"/>
                <a:ea typeface="Arial"/>
                <a:cs typeface="Arial"/>
                <a:sym typeface="Arial"/>
              </a:rPr>
              <a:t>   	</a:t>
            </a:r>
            <a:r>
              <a:rPr b="1" lang="fr" sz="757">
                <a:solidFill>
                  <a:srgbClr val="000000"/>
                </a:solidFill>
                <a:latin typeface="Arial"/>
                <a:ea typeface="Arial"/>
                <a:cs typeface="Arial"/>
                <a:sym typeface="Arial"/>
              </a:rPr>
              <a:t>Air pollution (-) : CO2 emissions</a:t>
            </a:r>
            <a:endParaRPr b="1" sz="757">
              <a:solidFill>
                <a:srgbClr val="000000"/>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757">
                <a:solidFill>
                  <a:srgbClr val="000000"/>
                </a:solidFill>
                <a:latin typeface="Arial"/>
                <a:ea typeface="Arial"/>
                <a:cs typeface="Arial"/>
                <a:sym typeface="Arial"/>
              </a:rPr>
              <a:t>Mortality and welfare cost from exposure to air pollution</a:t>
            </a:r>
            <a:endParaRPr sz="757">
              <a:solidFill>
                <a:srgbClr val="000000"/>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757">
                <a:solidFill>
                  <a:srgbClr val="000000"/>
                </a:solidFill>
                <a:latin typeface="Arial"/>
                <a:ea typeface="Arial"/>
                <a:cs typeface="Arial"/>
                <a:sym typeface="Arial"/>
              </a:rPr>
              <a:t>https://www.oecd-ilibrary.org/environment/data/air-quality-and-health/mortality-and-welfare-cost-from-exposure-to-air-pollution_c14fb169-en</a:t>
            </a:r>
            <a:endParaRPr sz="757">
              <a:solidFill>
                <a:srgbClr val="000000"/>
              </a:solidFill>
              <a:latin typeface="Arial"/>
              <a:ea typeface="Arial"/>
              <a:cs typeface="Arial"/>
              <a:sym typeface="Arial"/>
            </a:endParaRPr>
          </a:p>
          <a:p>
            <a:pPr indent="-228600" lvl="0" marL="0" rtl="0" algn="l">
              <a:lnSpc>
                <a:spcPct val="80000"/>
              </a:lnSpc>
              <a:spcBef>
                <a:spcPts val="1200"/>
              </a:spcBef>
              <a:spcAft>
                <a:spcPts val="0"/>
              </a:spcAft>
              <a:buSzPts val="358"/>
              <a:buNone/>
            </a:pPr>
            <a:r>
              <a:rPr lang="fr" sz="757">
                <a:solidFill>
                  <a:srgbClr val="000000"/>
                </a:solidFill>
                <a:latin typeface="Arial"/>
                <a:ea typeface="Arial"/>
                <a:cs typeface="Arial"/>
                <a:sym typeface="Arial"/>
              </a:rPr>
              <a:t>-</a:t>
            </a:r>
            <a:r>
              <a:rPr lang="fr" sz="627">
                <a:solidFill>
                  <a:srgbClr val="000000"/>
                </a:solidFill>
                <a:latin typeface="Arial"/>
                <a:ea typeface="Arial"/>
                <a:cs typeface="Arial"/>
                <a:sym typeface="Arial"/>
              </a:rPr>
              <a:t>   	</a:t>
            </a:r>
            <a:r>
              <a:rPr b="1" lang="fr" sz="757">
                <a:solidFill>
                  <a:srgbClr val="000000"/>
                </a:solidFill>
                <a:latin typeface="Arial"/>
                <a:ea typeface="Arial"/>
                <a:cs typeface="Arial"/>
                <a:sym typeface="Arial"/>
              </a:rPr>
              <a:t>Biodiversity (+)</a:t>
            </a:r>
            <a:endParaRPr b="1" sz="757">
              <a:solidFill>
                <a:srgbClr val="000000"/>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757">
                <a:solidFill>
                  <a:srgbClr val="000000"/>
                </a:solidFill>
                <a:latin typeface="Arial"/>
                <a:ea typeface="Arial"/>
                <a:cs typeface="Arial"/>
                <a:sym typeface="Arial"/>
              </a:rPr>
              <a:t>Land cover change</a:t>
            </a:r>
            <a:endParaRPr sz="757">
              <a:solidFill>
                <a:srgbClr val="000000"/>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757">
                <a:solidFill>
                  <a:srgbClr val="000000"/>
                </a:solidFill>
                <a:latin typeface="Arial"/>
                <a:ea typeface="Arial"/>
                <a:cs typeface="Arial"/>
                <a:sym typeface="Arial"/>
              </a:rPr>
              <a:t>https://stats.oecd.org/index.aspx?lang=en</a:t>
            </a:r>
            <a:endParaRPr sz="757">
              <a:solidFill>
                <a:srgbClr val="000000"/>
              </a:solidFill>
              <a:latin typeface="Arial"/>
              <a:ea typeface="Arial"/>
              <a:cs typeface="Arial"/>
              <a:sym typeface="Arial"/>
            </a:endParaRPr>
          </a:p>
          <a:p>
            <a:pPr indent="-228600" lvl="0" marL="0" rtl="0" algn="l">
              <a:lnSpc>
                <a:spcPct val="80000"/>
              </a:lnSpc>
              <a:spcBef>
                <a:spcPts val="1200"/>
              </a:spcBef>
              <a:spcAft>
                <a:spcPts val="0"/>
              </a:spcAft>
              <a:buSzPts val="358"/>
              <a:buNone/>
            </a:pPr>
            <a:r>
              <a:rPr lang="fr" sz="757">
                <a:solidFill>
                  <a:srgbClr val="000000"/>
                </a:solidFill>
                <a:latin typeface="Arial"/>
                <a:ea typeface="Arial"/>
                <a:cs typeface="Arial"/>
                <a:sym typeface="Arial"/>
              </a:rPr>
              <a:t>-</a:t>
            </a:r>
            <a:r>
              <a:rPr lang="fr" sz="627">
                <a:solidFill>
                  <a:srgbClr val="000000"/>
                </a:solidFill>
                <a:latin typeface="Arial"/>
                <a:ea typeface="Arial"/>
                <a:cs typeface="Arial"/>
                <a:sym typeface="Arial"/>
              </a:rPr>
              <a:t>   	</a:t>
            </a:r>
            <a:r>
              <a:rPr b="1" lang="fr" sz="757">
                <a:solidFill>
                  <a:srgbClr val="000000"/>
                </a:solidFill>
                <a:latin typeface="Arial"/>
                <a:ea typeface="Arial"/>
                <a:cs typeface="Arial"/>
                <a:sym typeface="Arial"/>
              </a:rPr>
              <a:t>Environmental policy (+)</a:t>
            </a:r>
            <a:endParaRPr b="1" sz="757">
              <a:solidFill>
                <a:srgbClr val="000000"/>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757">
                <a:solidFill>
                  <a:srgbClr val="000000"/>
                </a:solidFill>
                <a:latin typeface="Arial"/>
                <a:ea typeface="Arial"/>
                <a:cs typeface="Arial"/>
                <a:sym typeface="Arial"/>
              </a:rPr>
              <a:t>Patents on environment technologies</a:t>
            </a:r>
            <a:endParaRPr sz="757">
              <a:solidFill>
                <a:srgbClr val="000000"/>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757">
                <a:solidFill>
                  <a:srgbClr val="000000"/>
                </a:solidFill>
                <a:latin typeface="Arial"/>
                <a:ea typeface="Arial"/>
                <a:cs typeface="Arial"/>
                <a:sym typeface="Arial"/>
              </a:rPr>
              <a:t>https://data.oecd.org/envpolicy/patents-on-environment-technologies.htm</a:t>
            </a:r>
            <a:endParaRPr sz="757">
              <a:solidFill>
                <a:srgbClr val="000000"/>
              </a:solidFill>
              <a:latin typeface="Arial"/>
              <a:ea typeface="Arial"/>
              <a:cs typeface="Arial"/>
              <a:sym typeface="Arial"/>
            </a:endParaRPr>
          </a:p>
          <a:p>
            <a:pPr indent="-228600" lvl="0" marL="0" rtl="0" algn="l">
              <a:lnSpc>
                <a:spcPct val="80000"/>
              </a:lnSpc>
              <a:spcBef>
                <a:spcPts val="1200"/>
              </a:spcBef>
              <a:spcAft>
                <a:spcPts val="0"/>
              </a:spcAft>
              <a:buSzPts val="358"/>
              <a:buNone/>
            </a:pPr>
            <a:r>
              <a:rPr lang="fr" sz="757">
                <a:solidFill>
                  <a:srgbClr val="000000"/>
                </a:solidFill>
                <a:latin typeface="Arial"/>
                <a:ea typeface="Arial"/>
                <a:cs typeface="Arial"/>
                <a:sym typeface="Arial"/>
              </a:rPr>
              <a:t>-</a:t>
            </a:r>
            <a:r>
              <a:rPr lang="fr" sz="627">
                <a:solidFill>
                  <a:srgbClr val="000000"/>
                </a:solidFill>
                <a:latin typeface="Arial"/>
                <a:ea typeface="Arial"/>
                <a:cs typeface="Arial"/>
                <a:sym typeface="Arial"/>
              </a:rPr>
              <a:t>   	</a:t>
            </a:r>
            <a:r>
              <a:rPr b="1" lang="fr" sz="757">
                <a:solidFill>
                  <a:srgbClr val="000000"/>
                </a:solidFill>
                <a:latin typeface="Arial"/>
                <a:ea typeface="Arial"/>
                <a:cs typeface="Arial"/>
                <a:sym typeface="Arial"/>
              </a:rPr>
              <a:t>Renewable energy (+)</a:t>
            </a:r>
            <a:endParaRPr b="1" sz="757">
              <a:solidFill>
                <a:srgbClr val="000000"/>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757">
                <a:solidFill>
                  <a:srgbClr val="000000"/>
                </a:solidFill>
                <a:latin typeface="Arial"/>
                <a:ea typeface="Arial"/>
                <a:cs typeface="Arial"/>
                <a:sym typeface="Arial"/>
              </a:rPr>
              <a:t>Share of renewable energy in the energy mix</a:t>
            </a:r>
            <a:endParaRPr sz="757">
              <a:solidFill>
                <a:srgbClr val="000000"/>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627">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fr" sz="757" u="sng">
                <a:solidFill>
                  <a:schemeClr val="accent5"/>
                </a:solidFill>
                <a:latin typeface="Arial"/>
                <a:ea typeface="Arial"/>
                <a:cs typeface="Arial"/>
                <a:sym typeface="Arial"/>
                <a:hlinkClick r:id="rId4">
                  <a:extLst>
                    <a:ext uri="{A12FA001-AC4F-418D-AE19-62706E023703}">
                      <ahyp:hlinkClr val="tx"/>
                    </a:ext>
                  </a:extLst>
                </a:hlinkClick>
              </a:rPr>
              <a:t>https://data.oecd.org/energy/renewable-energy.htm</a:t>
            </a:r>
            <a:endParaRPr sz="757" u="sng">
              <a:solidFill>
                <a:schemeClr val="accent5"/>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highlight>
                  <a:srgbClr val="00FF00"/>
                </a:highlight>
                <a:latin typeface="Courier New"/>
                <a:ea typeface="Courier New"/>
                <a:cs typeface="Courier New"/>
                <a:sym typeface="Courier New"/>
              </a:rPr>
              <a:t>o</a:t>
            </a:r>
            <a:r>
              <a:rPr lang="fr" sz="627">
                <a:solidFill>
                  <a:srgbClr val="000000"/>
                </a:solidFill>
                <a:highlight>
                  <a:srgbClr val="00FF00"/>
                </a:highlight>
                <a:latin typeface="Times New Roman"/>
                <a:ea typeface="Times New Roman"/>
                <a:cs typeface="Times New Roman"/>
                <a:sym typeface="Times New Roman"/>
              </a:rPr>
              <a:t>   </a:t>
            </a:r>
            <a:r>
              <a:rPr lang="fr" sz="757">
                <a:solidFill>
                  <a:srgbClr val="000000"/>
                </a:solidFill>
                <a:highlight>
                  <a:srgbClr val="00FF00"/>
                </a:highlight>
                <a:latin typeface="Arial"/>
                <a:ea typeface="Arial"/>
                <a:cs typeface="Arial"/>
                <a:sym typeface="Arial"/>
              </a:rPr>
              <a:t>The data from OECD didn’t really make sense so we looked for data in the WB</a:t>
            </a:r>
            <a:endParaRPr sz="757">
              <a:solidFill>
                <a:srgbClr val="000000"/>
              </a:solidFill>
              <a:highlight>
                <a:srgbClr val="00FF00"/>
              </a:highlight>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757">
                <a:solidFill>
                  <a:srgbClr val="000000"/>
                </a:solidFill>
                <a:latin typeface="Arial"/>
                <a:ea typeface="Arial"/>
                <a:cs typeface="Arial"/>
                <a:sym typeface="Arial"/>
              </a:rPr>
              <a:t>Renewable electricity output (% of total electricity output)</a:t>
            </a:r>
            <a:endParaRPr sz="757">
              <a:solidFill>
                <a:srgbClr val="000000"/>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757">
                <a:solidFill>
                  <a:srgbClr val="000000"/>
                </a:solidFill>
                <a:latin typeface="Arial"/>
                <a:ea typeface="Arial"/>
                <a:cs typeface="Arial"/>
                <a:sym typeface="Arial"/>
              </a:rPr>
              <a:t>Api</a:t>
            </a:r>
            <a:endParaRPr sz="757">
              <a:solidFill>
                <a:srgbClr val="000000"/>
              </a:solidFill>
              <a:latin typeface="Arial"/>
              <a:ea typeface="Arial"/>
              <a:cs typeface="Arial"/>
              <a:sym typeface="Arial"/>
            </a:endParaRPr>
          </a:p>
          <a:p>
            <a:pPr indent="-228600" lvl="0" marL="914400" rtl="0" algn="l">
              <a:lnSpc>
                <a:spcPct val="80000"/>
              </a:lnSpc>
              <a:spcBef>
                <a:spcPts val="1200"/>
              </a:spcBef>
              <a:spcAft>
                <a:spcPts val="0"/>
              </a:spcAft>
              <a:buSzPts val="358"/>
              <a:buNone/>
            </a:pPr>
            <a:r>
              <a:rPr lang="fr" sz="757">
                <a:solidFill>
                  <a:srgbClr val="000000"/>
                </a:solidFill>
                <a:latin typeface="Courier New"/>
                <a:ea typeface="Courier New"/>
                <a:cs typeface="Courier New"/>
                <a:sym typeface="Courier New"/>
              </a:rPr>
              <a:t>o</a:t>
            </a:r>
            <a:r>
              <a:rPr lang="fr" sz="627">
                <a:solidFill>
                  <a:srgbClr val="000000"/>
                </a:solidFill>
                <a:latin typeface="Times New Roman"/>
                <a:ea typeface="Times New Roman"/>
                <a:cs typeface="Times New Roman"/>
                <a:sym typeface="Times New Roman"/>
              </a:rPr>
              <a:t>  </a:t>
            </a:r>
            <a:r>
              <a:rPr lang="fr" sz="627">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fr" sz="757" u="sng">
                <a:solidFill>
                  <a:schemeClr val="hlink"/>
                </a:solidFill>
                <a:latin typeface="Arial"/>
                <a:ea typeface="Arial"/>
                <a:cs typeface="Arial"/>
                <a:sym typeface="Arial"/>
                <a:hlinkClick r:id="rId6"/>
              </a:rPr>
              <a:t>https://data.worldbank.org/indicator/EG.ELC.RNEW.ZS?end=2019&amp;start=1990&amp;view=map</a:t>
            </a:r>
            <a:endParaRPr sz="757" u="sng">
              <a:solidFill>
                <a:schemeClr val="hlink"/>
              </a:solidFill>
              <a:latin typeface="Arial"/>
              <a:ea typeface="Arial"/>
              <a:cs typeface="Arial"/>
              <a:sym typeface="Arial"/>
            </a:endParaRPr>
          </a:p>
          <a:p>
            <a:pPr indent="-228600" lvl="0" marL="914400" rtl="0" algn="l">
              <a:lnSpc>
                <a:spcPct val="80000"/>
              </a:lnSpc>
              <a:spcBef>
                <a:spcPts val="1200"/>
              </a:spcBef>
              <a:spcAft>
                <a:spcPts val="0"/>
              </a:spcAft>
              <a:buSzPts val="358"/>
              <a:buNone/>
            </a:pPr>
            <a:r>
              <a:t/>
            </a:r>
            <a:endParaRPr sz="757">
              <a:solidFill>
                <a:srgbClr val="000000"/>
              </a:solidFill>
              <a:latin typeface="Arial"/>
              <a:ea typeface="Arial"/>
              <a:cs typeface="Arial"/>
              <a:sym typeface="Arial"/>
            </a:endParaRPr>
          </a:p>
          <a:p>
            <a:pPr indent="0" lvl="0" marL="0" rtl="0" algn="l">
              <a:lnSpc>
                <a:spcPct val="80000"/>
              </a:lnSpc>
              <a:spcBef>
                <a:spcPts val="1200"/>
              </a:spcBef>
              <a:spcAft>
                <a:spcPts val="0"/>
              </a:spcAft>
              <a:buSzPts val="358"/>
              <a:buNone/>
            </a:pPr>
            <a:r>
              <a:rPr lang="fr" sz="757">
                <a:solidFill>
                  <a:srgbClr val="000000"/>
                </a:solidFill>
                <a:latin typeface="Arial"/>
                <a:ea typeface="Arial"/>
                <a:cs typeface="Arial"/>
                <a:sym typeface="Arial"/>
              </a:rPr>
              <a:t>Source of DATA : OECD and World bank</a:t>
            </a:r>
            <a:endParaRPr sz="822"/>
          </a:p>
          <a:p>
            <a:pPr indent="0" lvl="0" marL="0" rtl="0" algn="l">
              <a:lnSpc>
                <a:spcPct val="80000"/>
              </a:lnSpc>
              <a:spcBef>
                <a:spcPts val="1200"/>
              </a:spcBef>
              <a:spcAft>
                <a:spcPts val="1200"/>
              </a:spcAft>
              <a:buSzPts val="358"/>
              <a:buNone/>
            </a:pPr>
            <a:r>
              <a:t/>
            </a:r>
            <a:endParaRPr sz="757">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Database building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Project Description</a:t>
            </a:r>
            <a:endParaRPr/>
          </a:p>
        </p:txBody>
      </p:sp>
      <p:sp>
        <p:nvSpPr>
          <p:cNvPr id="371" name="Google Shape;371;p28"/>
          <p:cNvSpPr txBox="1"/>
          <p:nvPr>
            <p:ph idx="1" type="body"/>
          </p:nvPr>
        </p:nvSpPr>
        <p:spPr>
          <a:xfrm>
            <a:off x="1056750" y="1499800"/>
            <a:ext cx="7030500" cy="3120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fr" sz="1425"/>
              <a:t>This project focuses on the theme of the environment and aims to compare countries with an environmental index that includes several elements.</a:t>
            </a:r>
            <a:endParaRPr sz="1425"/>
          </a:p>
          <a:p>
            <a:pPr indent="0" lvl="0" marL="0" rtl="0" algn="just">
              <a:spcBef>
                <a:spcPts val="1200"/>
              </a:spcBef>
              <a:spcAft>
                <a:spcPts val="0"/>
              </a:spcAft>
              <a:buNone/>
            </a:pPr>
            <a:r>
              <a:rPr lang="fr" sz="1425"/>
              <a:t>The data for these 4 dimension come from the OECD and the World Bank: </a:t>
            </a:r>
            <a:endParaRPr sz="1425"/>
          </a:p>
          <a:p>
            <a:pPr indent="-319087" lvl="0" marL="457200" rtl="0" algn="just">
              <a:spcBef>
                <a:spcPts val="1200"/>
              </a:spcBef>
              <a:spcAft>
                <a:spcPts val="0"/>
              </a:spcAft>
              <a:buSzPts val="1425"/>
              <a:buChar char="-"/>
            </a:pPr>
            <a:r>
              <a:rPr lang="fr" sz="1425"/>
              <a:t>Air pollution</a:t>
            </a:r>
            <a:endParaRPr sz="1425"/>
          </a:p>
          <a:p>
            <a:pPr indent="-319087" lvl="0" marL="457200" rtl="0" algn="just">
              <a:spcBef>
                <a:spcPts val="0"/>
              </a:spcBef>
              <a:spcAft>
                <a:spcPts val="0"/>
              </a:spcAft>
              <a:buSzPts val="1425"/>
              <a:buChar char="-"/>
            </a:pPr>
            <a:r>
              <a:rPr lang="fr" sz="1425"/>
              <a:t>Biodiversity</a:t>
            </a:r>
            <a:endParaRPr sz="1425"/>
          </a:p>
          <a:p>
            <a:pPr indent="-319087" lvl="0" marL="457200" rtl="0" algn="just">
              <a:spcBef>
                <a:spcPts val="0"/>
              </a:spcBef>
              <a:spcAft>
                <a:spcPts val="0"/>
              </a:spcAft>
              <a:buSzPts val="1425"/>
              <a:buChar char="-"/>
            </a:pPr>
            <a:r>
              <a:rPr lang="fr" sz="1425"/>
              <a:t>Environmental policy</a:t>
            </a:r>
            <a:endParaRPr sz="1425"/>
          </a:p>
          <a:p>
            <a:pPr indent="-319087" lvl="0" marL="457200" rtl="0" algn="just">
              <a:spcBef>
                <a:spcPts val="0"/>
              </a:spcBef>
              <a:spcAft>
                <a:spcPts val="0"/>
              </a:spcAft>
              <a:buSzPts val="1425"/>
              <a:buChar char="-"/>
            </a:pPr>
            <a:r>
              <a:rPr lang="fr" sz="1425"/>
              <a:t>Renewable energies</a:t>
            </a:r>
            <a:endParaRPr sz="1425"/>
          </a:p>
          <a:p>
            <a:pPr indent="0" lvl="0" marL="0" rtl="0" algn="just">
              <a:spcBef>
                <a:spcPts val="1200"/>
              </a:spcBef>
              <a:spcAft>
                <a:spcPts val="0"/>
              </a:spcAft>
              <a:buNone/>
            </a:pPr>
            <a:r>
              <a:rPr lang="fr" sz="1425"/>
              <a:t>The data is analyzed from 2005 to 2015 on 10 G20 countries : Australia, Canada, France, Germany, Italy, Japan, Mexico, Korea, UK, USA</a:t>
            </a:r>
            <a:endParaRPr sz="1425"/>
          </a:p>
          <a:p>
            <a:pPr indent="0" lvl="0" marL="0" rtl="0" algn="l">
              <a:lnSpc>
                <a:spcPct val="105000"/>
              </a:lnSpc>
              <a:spcBef>
                <a:spcPts val="1200"/>
              </a:spcBef>
              <a:spcAft>
                <a:spcPts val="1200"/>
              </a:spcAft>
              <a:buSzPts val="688"/>
              <a:buNone/>
            </a:pPr>
            <a:r>
              <a:t/>
            </a:r>
            <a:endParaRPr sz="14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Table 1: Air pollution</a:t>
            </a:r>
            <a:endParaRPr/>
          </a:p>
        </p:txBody>
      </p:sp>
      <p:sp>
        <p:nvSpPr>
          <p:cNvPr id="377" name="Google Shape;377;p29"/>
          <p:cNvSpPr txBox="1"/>
          <p:nvPr>
            <p:ph idx="1" type="body"/>
          </p:nvPr>
        </p:nvSpPr>
        <p:spPr>
          <a:xfrm>
            <a:off x="1303800" y="1647850"/>
            <a:ext cx="7030500" cy="2541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fr" sz="1400">
                <a:latin typeface="Arial"/>
                <a:ea typeface="Arial"/>
                <a:cs typeface="Arial"/>
                <a:sym typeface="Arial"/>
              </a:rPr>
              <a:t>The air pollution table examines the mortality from exposure to air pollution. </a:t>
            </a:r>
            <a:endParaRPr b="1" sz="1400">
              <a:latin typeface="Arial"/>
              <a:ea typeface="Arial"/>
              <a:cs typeface="Arial"/>
              <a:sym typeface="Arial"/>
            </a:endParaRPr>
          </a:p>
          <a:p>
            <a:pPr indent="0" lvl="0" marL="0" rtl="0" algn="l">
              <a:lnSpc>
                <a:spcPct val="95000"/>
              </a:lnSpc>
              <a:spcBef>
                <a:spcPts val="1200"/>
              </a:spcBef>
              <a:spcAft>
                <a:spcPts val="0"/>
              </a:spcAft>
              <a:buSzPts val="1018"/>
              <a:buNone/>
            </a:pPr>
            <a:r>
              <a:rPr lang="fr" sz="1400">
                <a:latin typeface="Arial"/>
                <a:ea typeface="Arial"/>
                <a:cs typeface="Arial"/>
                <a:sym typeface="Arial"/>
              </a:rPr>
              <a:t>Measure: premature deaths linked to air pollution (per million </a:t>
            </a:r>
            <a:r>
              <a:rPr lang="fr" sz="1400">
                <a:latin typeface="Arial"/>
                <a:ea typeface="Arial"/>
                <a:cs typeface="Arial"/>
                <a:sym typeface="Arial"/>
              </a:rPr>
              <a:t>inhabitants)</a:t>
            </a:r>
            <a:endParaRPr sz="1400">
              <a:latin typeface="Arial"/>
              <a:ea typeface="Arial"/>
              <a:cs typeface="Arial"/>
              <a:sym typeface="Arial"/>
            </a:endParaRPr>
          </a:p>
          <a:p>
            <a:pPr indent="0" lvl="0" marL="0" rtl="0" algn="just">
              <a:lnSpc>
                <a:spcPct val="95000"/>
              </a:lnSpc>
              <a:spcBef>
                <a:spcPts val="1200"/>
              </a:spcBef>
              <a:spcAft>
                <a:spcPts val="0"/>
              </a:spcAft>
              <a:buSzPts val="1018"/>
              <a:buNone/>
            </a:pPr>
            <a:r>
              <a:rPr lang="fr" sz="1410">
                <a:highlight>
                  <a:schemeClr val="lt1"/>
                </a:highlight>
                <a:latin typeface="Arial"/>
                <a:ea typeface="Arial"/>
                <a:cs typeface="Arial"/>
                <a:sym typeface="Arial"/>
              </a:rPr>
              <a:t>Air pollution is considered one of the most pressing environmental and health issues across OECD countries and beyond. According to the World Health Organisation (WHO), exposure to fine particulate matter (PM</a:t>
            </a:r>
            <a:r>
              <a:rPr lang="fr" sz="1132">
                <a:highlight>
                  <a:schemeClr val="lt1"/>
                </a:highlight>
                <a:latin typeface="Arial"/>
                <a:ea typeface="Arial"/>
                <a:cs typeface="Arial"/>
                <a:sym typeface="Arial"/>
              </a:rPr>
              <a:t>2.5</a:t>
            </a:r>
            <a:r>
              <a:rPr lang="fr" sz="1410">
                <a:highlight>
                  <a:schemeClr val="lt1"/>
                </a:highlight>
                <a:latin typeface="Arial"/>
                <a:ea typeface="Arial"/>
                <a:cs typeface="Arial"/>
                <a:sym typeface="Arial"/>
              </a:rPr>
              <a:t>) and ground-level ozone (O</a:t>
            </a:r>
            <a:r>
              <a:rPr lang="fr" sz="1132">
                <a:highlight>
                  <a:schemeClr val="lt1"/>
                </a:highlight>
                <a:latin typeface="Arial"/>
                <a:ea typeface="Arial"/>
                <a:cs typeface="Arial"/>
                <a:sym typeface="Arial"/>
              </a:rPr>
              <a:t>3</a:t>
            </a:r>
            <a:r>
              <a:rPr lang="fr" sz="1410">
                <a:highlight>
                  <a:schemeClr val="lt1"/>
                </a:highlight>
                <a:latin typeface="Arial"/>
                <a:ea typeface="Arial"/>
                <a:cs typeface="Arial"/>
                <a:sym typeface="Arial"/>
              </a:rPr>
              <a:t>) have potentially the most significant adverse effects on health compared to other pollutants.</a:t>
            </a:r>
            <a:endParaRPr sz="1317">
              <a:highlight>
                <a:schemeClr val="lt1"/>
              </a:highlight>
              <a:latin typeface="Arial"/>
              <a:ea typeface="Arial"/>
              <a:cs typeface="Arial"/>
              <a:sym typeface="Arial"/>
            </a:endParaRPr>
          </a:p>
          <a:p>
            <a:pPr indent="0" lvl="0" marL="0" rtl="0" algn="l">
              <a:lnSpc>
                <a:spcPct val="95000"/>
              </a:lnSpc>
              <a:spcBef>
                <a:spcPts val="0"/>
              </a:spcBef>
              <a:spcAft>
                <a:spcPts val="0"/>
              </a:spcAft>
              <a:buSzPts val="1018"/>
              <a:buNone/>
            </a:pPr>
            <a:r>
              <a:t/>
            </a:r>
            <a:endParaRPr sz="1317">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lang="fr" sz="1317">
                <a:solidFill>
                  <a:srgbClr val="000000"/>
                </a:solidFill>
                <a:latin typeface="Arial"/>
                <a:ea typeface="Arial"/>
                <a:cs typeface="Arial"/>
                <a:sym typeface="Arial"/>
              </a:rPr>
              <a:t>source : OECD </a:t>
            </a:r>
            <a:endParaRPr sz="1317">
              <a:solidFill>
                <a:srgbClr val="000000"/>
              </a:solidFill>
              <a:latin typeface="Arial"/>
              <a:ea typeface="Arial"/>
              <a:cs typeface="Arial"/>
              <a:sym typeface="Arial"/>
            </a:endParaRPr>
          </a:p>
          <a:p>
            <a:pPr indent="0" lvl="0" marL="685800" rtl="0" algn="l">
              <a:lnSpc>
                <a:spcPct val="95000"/>
              </a:lnSpc>
              <a:spcBef>
                <a:spcPts val="1200"/>
              </a:spcBef>
              <a:spcAft>
                <a:spcPts val="0"/>
              </a:spcAft>
              <a:buSzPts val="1018"/>
              <a:buNone/>
            </a:pPr>
            <a:r>
              <a:t/>
            </a:r>
            <a:endParaRPr sz="1317">
              <a:solidFill>
                <a:srgbClr val="000000"/>
              </a:solidFill>
              <a:latin typeface="Arial"/>
              <a:ea typeface="Arial"/>
              <a:cs typeface="Arial"/>
              <a:sym typeface="Arial"/>
            </a:endParaRPr>
          </a:p>
          <a:p>
            <a:pPr indent="0" lvl="0" marL="914400" rtl="0" algn="l">
              <a:lnSpc>
                <a:spcPct val="95000"/>
              </a:lnSpc>
              <a:spcBef>
                <a:spcPts val="1200"/>
              </a:spcBef>
              <a:spcAft>
                <a:spcPts val="1200"/>
              </a:spcAft>
              <a:buSzPts val="1018"/>
              <a:buNone/>
            </a:pPr>
            <a:r>
              <a:t/>
            </a:r>
            <a:endParaRPr sz="168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Table 2: Biodiversity</a:t>
            </a:r>
            <a:endParaRPr/>
          </a:p>
        </p:txBody>
      </p:sp>
      <p:sp>
        <p:nvSpPr>
          <p:cNvPr id="383" name="Google Shape;383;p30"/>
          <p:cNvSpPr txBox="1"/>
          <p:nvPr>
            <p:ph idx="1" type="body"/>
          </p:nvPr>
        </p:nvSpPr>
        <p:spPr>
          <a:xfrm>
            <a:off x="1303800" y="1647850"/>
            <a:ext cx="7030500" cy="25416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b="1" lang="fr" sz="1400">
                <a:latin typeface="Arial"/>
                <a:ea typeface="Arial"/>
                <a:cs typeface="Arial"/>
                <a:sym typeface="Arial"/>
              </a:rPr>
              <a:t>The biodiversity table examines protected areas in the world.</a:t>
            </a:r>
            <a:endParaRPr b="1" sz="1400">
              <a:latin typeface="Arial"/>
              <a:ea typeface="Arial"/>
              <a:cs typeface="Arial"/>
              <a:sym typeface="Arial"/>
            </a:endParaRPr>
          </a:p>
          <a:p>
            <a:pPr indent="0" lvl="0" marL="0" rtl="0" algn="just">
              <a:spcBef>
                <a:spcPts val="1200"/>
              </a:spcBef>
              <a:spcAft>
                <a:spcPts val="0"/>
              </a:spcAft>
              <a:buNone/>
            </a:pPr>
            <a:r>
              <a:rPr lang="fr" sz="1400">
                <a:latin typeface="Arial"/>
                <a:ea typeface="Arial"/>
                <a:cs typeface="Arial"/>
                <a:sym typeface="Arial"/>
              </a:rPr>
              <a:t>Measure: </a:t>
            </a:r>
            <a:r>
              <a:rPr lang="fr" sz="1400">
                <a:latin typeface="Arial"/>
                <a:ea typeface="Arial"/>
                <a:cs typeface="Arial"/>
                <a:sym typeface="Arial"/>
              </a:rPr>
              <a:t>Protected Areas (% of terrestrial protected areas out of total land area</a:t>
            </a:r>
            <a:r>
              <a:rPr lang="fr"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0"/>
              </a:spcAft>
              <a:buNone/>
            </a:pPr>
            <a:r>
              <a:rPr lang="fr" sz="1400">
                <a:highlight>
                  <a:srgbClr val="FFFFFF"/>
                </a:highlight>
                <a:latin typeface="Arial"/>
                <a:ea typeface="Arial"/>
                <a:cs typeface="Arial"/>
                <a:sym typeface="Arial"/>
              </a:rPr>
              <a:t>This dataset answers the questions: how extensively are geographic areas protected and what management objectives are pursued via protected area designation?</a:t>
            </a:r>
            <a:endParaRPr sz="1400">
              <a:highlight>
                <a:srgbClr val="FFFFFF"/>
              </a:highlight>
              <a:latin typeface="Arial"/>
              <a:ea typeface="Arial"/>
              <a:cs typeface="Arial"/>
              <a:sym typeface="Arial"/>
            </a:endParaRPr>
          </a:p>
          <a:p>
            <a:pPr indent="0" lvl="0" marL="0" rtl="0" algn="l">
              <a:spcBef>
                <a:spcPts val="1200"/>
              </a:spcBef>
              <a:spcAft>
                <a:spcPts val="0"/>
              </a:spcAft>
              <a:buNone/>
            </a:pPr>
            <a:r>
              <a:rPr lang="fr">
                <a:latin typeface="Arial"/>
                <a:ea typeface="Arial"/>
                <a:cs typeface="Arial"/>
                <a:sym typeface="Arial"/>
              </a:rPr>
              <a:t>source : OECD </a:t>
            </a:r>
            <a:endParaRPr>
              <a:latin typeface="Arial"/>
              <a:ea typeface="Arial"/>
              <a:cs typeface="Arial"/>
              <a:sym typeface="Arial"/>
            </a:endParaRPr>
          </a:p>
          <a:p>
            <a:pPr indent="0" lvl="0" marL="685800" rtl="0" algn="l">
              <a:spcBef>
                <a:spcPts val="1200"/>
              </a:spcBef>
              <a:spcAft>
                <a:spcPts val="0"/>
              </a:spcAft>
              <a:buNone/>
            </a:pPr>
            <a:r>
              <a:t/>
            </a:r>
            <a:endParaRPr sz="1100">
              <a:solidFill>
                <a:srgbClr val="000000"/>
              </a:solidFill>
              <a:latin typeface="Arial"/>
              <a:ea typeface="Arial"/>
              <a:cs typeface="Arial"/>
              <a:sym typeface="Arial"/>
            </a:endParaRPr>
          </a:p>
          <a:p>
            <a:pPr indent="0" lvl="0" marL="914400" rtl="0" algn="l">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Table 3: Environmental Policy</a:t>
            </a:r>
            <a:endParaRPr/>
          </a:p>
        </p:txBody>
      </p:sp>
      <p:sp>
        <p:nvSpPr>
          <p:cNvPr id="389" name="Google Shape;389;p31"/>
          <p:cNvSpPr txBox="1"/>
          <p:nvPr>
            <p:ph idx="1" type="body"/>
          </p:nvPr>
        </p:nvSpPr>
        <p:spPr>
          <a:xfrm>
            <a:off x="1303800" y="1647850"/>
            <a:ext cx="7030500" cy="25416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b="1" lang="fr" sz="1400">
                <a:latin typeface="Arial"/>
                <a:ea typeface="Arial"/>
                <a:cs typeface="Arial"/>
                <a:sym typeface="Arial"/>
              </a:rPr>
              <a:t>The environmental policy table examines patents on environment technologie</a:t>
            </a:r>
            <a:endParaRPr b="1" sz="1400">
              <a:latin typeface="Arial"/>
              <a:ea typeface="Arial"/>
              <a:cs typeface="Arial"/>
              <a:sym typeface="Arial"/>
            </a:endParaRPr>
          </a:p>
          <a:p>
            <a:pPr indent="0" lvl="0" marL="0" rtl="0" algn="just">
              <a:spcBef>
                <a:spcPts val="1200"/>
              </a:spcBef>
              <a:spcAft>
                <a:spcPts val="0"/>
              </a:spcAft>
              <a:buNone/>
            </a:pPr>
            <a:r>
              <a:rPr lang="fr" sz="1400">
                <a:latin typeface="Arial"/>
                <a:ea typeface="Arial"/>
                <a:cs typeface="Arial"/>
                <a:sym typeface="Arial"/>
              </a:rPr>
              <a:t>Measure : </a:t>
            </a:r>
            <a:r>
              <a:rPr lang="fr" sz="1400">
                <a:latin typeface="Arial"/>
                <a:ea typeface="Arial"/>
                <a:cs typeface="Arial"/>
                <a:sym typeface="Arial"/>
              </a:rPr>
              <a:t>Patents on environment technologies (% on total patents) </a:t>
            </a:r>
            <a:endParaRPr sz="1400">
              <a:latin typeface="Arial"/>
              <a:ea typeface="Arial"/>
              <a:cs typeface="Arial"/>
              <a:sym typeface="Arial"/>
            </a:endParaRPr>
          </a:p>
          <a:p>
            <a:pPr indent="0" lvl="0" marL="0" rtl="0" algn="just">
              <a:spcBef>
                <a:spcPts val="1200"/>
              </a:spcBef>
              <a:spcAft>
                <a:spcPts val="0"/>
              </a:spcAft>
              <a:buNone/>
            </a:pPr>
            <a:r>
              <a:rPr lang="fr" sz="1400">
                <a:latin typeface="Arial"/>
                <a:ea typeface="Arial"/>
                <a:cs typeface="Arial"/>
                <a:sym typeface="Arial"/>
              </a:rPr>
              <a:t>Encouraging collaboration on technology development is particularly pertinent when addressing global climate change or regional pollution.Inventors seek protection for their inventions in countries where they expect to invest, export or otherwise market their products. Often they do so in multiple jurisdictions (geographic markets). Patent data present a number of attractive properties compared to other alternative metrics of innovation. They are widely available, quantitative, comparable and outputoriented.</a:t>
            </a:r>
            <a:endParaRPr sz="1400">
              <a:latin typeface="Arial"/>
              <a:ea typeface="Arial"/>
              <a:cs typeface="Arial"/>
              <a:sym typeface="Arial"/>
            </a:endParaRPr>
          </a:p>
          <a:p>
            <a:pPr indent="0" lvl="0" marL="0" rtl="0" algn="l">
              <a:spcBef>
                <a:spcPts val="1200"/>
              </a:spcBef>
              <a:spcAft>
                <a:spcPts val="1200"/>
              </a:spcAft>
              <a:buNone/>
            </a:pPr>
            <a:r>
              <a:rPr lang="fr" sz="1100">
                <a:latin typeface="Arial"/>
                <a:ea typeface="Arial"/>
                <a:cs typeface="Arial"/>
                <a:sym typeface="Arial"/>
              </a:rPr>
              <a:t>source : OECD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Table 4: Renewable Energy</a:t>
            </a:r>
            <a:endParaRPr/>
          </a:p>
        </p:txBody>
      </p:sp>
      <p:sp>
        <p:nvSpPr>
          <p:cNvPr id="395" name="Google Shape;395;p32"/>
          <p:cNvSpPr txBox="1"/>
          <p:nvPr>
            <p:ph idx="1" type="body"/>
          </p:nvPr>
        </p:nvSpPr>
        <p:spPr>
          <a:xfrm>
            <a:off x="1303800" y="1647850"/>
            <a:ext cx="7030500" cy="25416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b="1" lang="fr" sz="1400">
                <a:latin typeface="Arial"/>
                <a:ea typeface="Arial"/>
                <a:cs typeface="Arial"/>
                <a:sym typeface="Arial"/>
              </a:rPr>
              <a:t>T</a:t>
            </a:r>
            <a:r>
              <a:rPr b="1" lang="fr" sz="1400">
                <a:latin typeface="Arial"/>
                <a:ea typeface="Arial"/>
                <a:cs typeface="Arial"/>
                <a:sym typeface="Arial"/>
              </a:rPr>
              <a:t>he renewable energy table examines the share of renewable energy in the energy mix.</a:t>
            </a:r>
            <a:endParaRPr b="1" sz="1400">
              <a:latin typeface="Arial"/>
              <a:ea typeface="Arial"/>
              <a:cs typeface="Arial"/>
              <a:sym typeface="Arial"/>
            </a:endParaRPr>
          </a:p>
          <a:p>
            <a:pPr indent="0" lvl="0" marL="0" rtl="0" algn="just">
              <a:spcBef>
                <a:spcPts val="1200"/>
              </a:spcBef>
              <a:spcAft>
                <a:spcPts val="0"/>
              </a:spcAft>
              <a:buNone/>
            </a:pPr>
            <a:r>
              <a:rPr lang="fr" sz="1400">
                <a:latin typeface="Arial"/>
                <a:ea typeface="Arial"/>
                <a:cs typeface="Arial"/>
                <a:sym typeface="Arial"/>
              </a:rPr>
              <a:t>Measure : the  renewable electricity output (as a % of total electricity output)</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fr" sz="1100">
                <a:solidFill>
                  <a:srgbClr val="000000"/>
                </a:solidFill>
                <a:latin typeface="Arial"/>
                <a:ea typeface="Arial"/>
                <a:cs typeface="Arial"/>
                <a:sym typeface="Arial"/>
              </a:rPr>
              <a:t>source : World Bank (API wrapper </a:t>
            </a:r>
            <a:r>
              <a:rPr lang="fr" sz="1200">
                <a:solidFill>
                  <a:srgbClr val="000000"/>
                </a:solidFill>
                <a:latin typeface="Times New Roman"/>
                <a:ea typeface="Times New Roman"/>
                <a:cs typeface="Times New Roman"/>
                <a:sym typeface="Times New Roman"/>
              </a:rPr>
              <a:t>WBGAPI </a:t>
            </a:r>
            <a:r>
              <a:rPr lang="fr" sz="1100">
                <a:solidFill>
                  <a:srgbClr val="000000"/>
                </a:solidFill>
                <a:latin typeface="Arial"/>
                <a:ea typeface="Arial"/>
                <a:cs typeface="Arial"/>
                <a:sym typeface="Arial"/>
              </a:rPr>
              <a: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Database : entity relationship diagram</a:t>
            </a:r>
            <a:endParaRPr/>
          </a:p>
        </p:txBody>
      </p:sp>
      <p:pic>
        <p:nvPicPr>
          <p:cNvPr id="401" name="Google Shape;401;p33"/>
          <p:cNvPicPr preferRelativeResize="0"/>
          <p:nvPr/>
        </p:nvPicPr>
        <p:blipFill>
          <a:blip r:embed="rId3">
            <a:alphaModFix/>
          </a:blip>
          <a:stretch>
            <a:fillRect/>
          </a:stretch>
        </p:blipFill>
        <p:spPr>
          <a:xfrm>
            <a:off x="1671150" y="1231275"/>
            <a:ext cx="5451135" cy="391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