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3" r:id="rId4"/>
    <p:sldId id="259" r:id="rId5"/>
    <p:sldId id="264" r:id="rId6"/>
    <p:sldId id="260" r:id="rId7"/>
    <p:sldId id="262" r:id="rId8"/>
    <p:sldId id="26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656B0-8267-4D12-B74C-7F97E5AECF14}" type="datetimeFigureOut">
              <a:rPr lang="fr-FR" smtClean="0"/>
              <a:t>06/02/2023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BB21E-BA22-4A40-A644-E85C64FE5835}" type="slidenum">
              <a:rPr lang="fr-FR" smtClean="0"/>
              <a:t>‹N°›</a:t>
            </a:fld>
            <a:endParaRPr lang="fr-FR"/>
          </a:p>
        </p:txBody>
      </p:sp>
    </p:spTree>
    <p:extLst>
      <p:ext uri="{BB962C8B-B14F-4D97-AF65-F5344CB8AC3E}">
        <p14:creationId xmlns:p14="http://schemas.microsoft.com/office/powerpoint/2010/main" val="80670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60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92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4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81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46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3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41022-4073-161E-C22C-C89FAADD82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901C52-DDF3-C800-FF20-D5933D39C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9AFEE5-BECB-6C0F-606E-73B6F4B350D7}"/>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C1740F6C-C314-9C92-E188-CD469F4903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144519-6A88-FB97-B6FD-92E692D2365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43886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350F0-5273-4C07-67B8-480BA86FA6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816A98-17BE-6C59-57CB-5DA63664FE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C8A806-AED0-C0E1-EF5B-29A293C79D86}"/>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8E9D2E1D-4A91-ECB9-7BF9-80F0818C3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5B0ED2-7232-BBE2-1AC9-5453217CAE2F}"/>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7813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5F6617-144E-BD3C-6CF3-CCD1BD9C7BD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29CE253-4FA3-82EB-A2C6-EA77595163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B28035-25FD-5814-B8BA-91A51DC24197}"/>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AE46025F-47B7-B89C-9689-6E2670D52A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C366B3-4EE7-92C1-607C-49EE0FD5101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96017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30010-17ED-D535-4B9F-AF5EA3D365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8C5F20-2591-C041-7A81-FA98F9DE4A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DFBB7B-3DF5-FEE9-DAED-92CCC97C3590}"/>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83433E70-3DA0-B69E-3951-701B725527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5698D6-344A-9E5C-1047-3C810ECB959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77940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062EE-C2F5-DE53-16F9-F1D682E0C0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05533F-B99A-F892-D015-FA24A82DE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C31270-9049-DAA9-D2C2-2276F84A0E49}"/>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2EBBDFE1-FBE6-D194-A3EC-E878ADE1D7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7CE395-14D7-BA8F-41C4-CBEB7D75B7E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02897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67ABD-1FC8-C5BF-F8A9-72FFE9A086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829B32-3D71-3358-CC40-69EAB6D859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0FA615-D2FB-E6CE-D043-F942D58B72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8245C8-3D59-E825-AF49-180866C0BDB8}"/>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6" name="Espace réservé du pied de page 5">
            <a:extLst>
              <a:ext uri="{FF2B5EF4-FFF2-40B4-BE49-F238E27FC236}">
                <a16:creationId xmlns:a16="http://schemas.microsoft.com/office/drawing/2014/main" id="{8195A9C8-8CDB-B333-44CC-27E18C0D9C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8BB676-A998-229D-B6D2-623593A8CE49}"/>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3346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BF59E-8A8D-DD6B-1488-9324F4B8AA9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D16898-8AEE-EED5-3CDA-86E0AFB6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5C60CF9-038D-05B0-CA68-0FB14D392E4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45A995-E21F-02DA-17F5-1C1A4C228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02658A0-D408-1FED-423E-E806F0DDFA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E1C3428-B6BB-6F48-A5B6-0BFFE98A095E}"/>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8" name="Espace réservé du pied de page 7">
            <a:extLst>
              <a:ext uri="{FF2B5EF4-FFF2-40B4-BE49-F238E27FC236}">
                <a16:creationId xmlns:a16="http://schemas.microsoft.com/office/drawing/2014/main" id="{D0F138AE-119B-DE65-0A91-3710372D888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7AAC2C7-AAA5-384C-4C46-FE26235AD91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516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C29F1-CEC5-4879-B885-15DE395D26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247F2F9-D723-28DC-E3E8-8371D3D841B3}"/>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4" name="Espace réservé du pied de page 3">
            <a:extLst>
              <a:ext uri="{FF2B5EF4-FFF2-40B4-BE49-F238E27FC236}">
                <a16:creationId xmlns:a16="http://schemas.microsoft.com/office/drawing/2014/main" id="{35881634-4382-7E62-5E98-3AF0882010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C986DC6-6D2D-C427-2007-A5535A8DCDD2}"/>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3899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C6FA1A-871A-5E72-12A0-4C89CED93B11}"/>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3" name="Espace réservé du pied de page 2">
            <a:extLst>
              <a:ext uri="{FF2B5EF4-FFF2-40B4-BE49-F238E27FC236}">
                <a16:creationId xmlns:a16="http://schemas.microsoft.com/office/drawing/2014/main" id="{181387D2-FBFD-3646-BDD4-194BBB6C8D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4FE87D-6DE4-1F0D-7877-8142E89CA92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88872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8424C-B56E-91B2-1415-0FAF1D3586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4E755E-998F-B6D5-00A9-FAAAB489B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2151FB7-299F-4F24-289C-BADB40C70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CE1EFB-87C1-97C1-EA96-4A92DDB1B085}"/>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6" name="Espace réservé du pied de page 5">
            <a:extLst>
              <a:ext uri="{FF2B5EF4-FFF2-40B4-BE49-F238E27FC236}">
                <a16:creationId xmlns:a16="http://schemas.microsoft.com/office/drawing/2014/main" id="{FA54F726-74E4-E04B-2610-82479AD9CE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C8BCFB-043A-7756-2AC9-0D63A743AF7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6847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DDFBF-AD92-F0AF-3F47-21719532F1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44F462-E972-5D09-48DB-DF0B031C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D9E0CA3-BC0B-2A1F-D8A7-834FC8E8F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1B79CF-1264-4FDC-43DE-28B8E3FE84C7}"/>
              </a:ext>
            </a:extLst>
          </p:cNvPr>
          <p:cNvSpPr>
            <a:spLocks noGrp="1"/>
          </p:cNvSpPr>
          <p:nvPr>
            <p:ph type="dt" sz="half" idx="10"/>
          </p:nvPr>
        </p:nvSpPr>
        <p:spPr/>
        <p:txBody>
          <a:bodyPr/>
          <a:lstStyle/>
          <a:p>
            <a:fld id="{CDB4F16E-4585-475D-9CC6-5410AFF7D1DD}" type="datetimeFigureOut">
              <a:rPr lang="fr-FR" smtClean="0"/>
              <a:t>06/02/2023</a:t>
            </a:fld>
            <a:endParaRPr lang="fr-FR"/>
          </a:p>
        </p:txBody>
      </p:sp>
      <p:sp>
        <p:nvSpPr>
          <p:cNvPr id="6" name="Espace réservé du pied de page 5">
            <a:extLst>
              <a:ext uri="{FF2B5EF4-FFF2-40B4-BE49-F238E27FC236}">
                <a16:creationId xmlns:a16="http://schemas.microsoft.com/office/drawing/2014/main" id="{9C232F0D-5105-1F55-BF18-48BE57BC6C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7DFC22-8152-D672-74AD-422893C045A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86260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B44FE2-CE2C-DA28-0A6B-D0822F432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4924A9-D6CF-37BB-C459-B93208E44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9BE411-1325-D7A5-36F3-D0FA8B833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4F16E-4585-475D-9CC6-5410AFF7D1DD}" type="datetimeFigureOut">
              <a:rPr lang="fr-FR" smtClean="0"/>
              <a:t>06/02/2023</a:t>
            </a:fld>
            <a:endParaRPr lang="fr-FR"/>
          </a:p>
        </p:txBody>
      </p:sp>
      <p:sp>
        <p:nvSpPr>
          <p:cNvPr id="5" name="Espace réservé du pied de page 4">
            <a:extLst>
              <a:ext uri="{FF2B5EF4-FFF2-40B4-BE49-F238E27FC236}">
                <a16:creationId xmlns:a16="http://schemas.microsoft.com/office/drawing/2014/main" id="{49E41BAF-2D91-B896-42E6-98F0A62C1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D742C77-DD16-E956-BCB2-528EEA610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0B60-667A-43C2-8A97-B30F5CBCF682}" type="slidenum">
              <a:rPr lang="fr-FR" smtClean="0"/>
              <a:t>‹N°›</a:t>
            </a:fld>
            <a:endParaRPr lang="fr-FR"/>
          </a:p>
        </p:txBody>
      </p:sp>
    </p:spTree>
    <p:extLst>
      <p:ext uri="{BB962C8B-B14F-4D97-AF65-F5344CB8AC3E}">
        <p14:creationId xmlns:p14="http://schemas.microsoft.com/office/powerpoint/2010/main" val="3953989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pic>
        <p:nvPicPr>
          <p:cNvPr id="91" name="Google Shape;91;p1" descr="hackrocks"/>
          <p:cNvPicPr preferRelativeResize="0"/>
          <p:nvPr/>
        </p:nvPicPr>
        <p:blipFill rotWithShape="1">
          <a:blip r:embed="rId4">
            <a:alphaModFix/>
          </a:blip>
          <a:srcRect/>
          <a:stretch/>
        </p:blipFill>
        <p:spPr>
          <a:xfrm>
            <a:off x="9967112" y="5021003"/>
            <a:ext cx="1912318" cy="1763914"/>
          </a:xfrm>
          <a:prstGeom prst="rect">
            <a:avLst/>
          </a:prstGeom>
          <a:noFill/>
          <a:ln>
            <a:noFill/>
          </a:ln>
        </p:spPr>
      </p:pic>
      <p:sp>
        <p:nvSpPr>
          <p:cNvPr id="5" name="ZoneTexte 4">
            <a:extLst>
              <a:ext uri="{FF2B5EF4-FFF2-40B4-BE49-F238E27FC236}">
                <a16:creationId xmlns:a16="http://schemas.microsoft.com/office/drawing/2014/main" id="{8BF15A22-91A5-55EF-A0F5-3603571D0244}"/>
              </a:ext>
            </a:extLst>
          </p:cNvPr>
          <p:cNvSpPr txBox="1"/>
          <p:nvPr/>
        </p:nvSpPr>
        <p:spPr>
          <a:xfrm>
            <a:off x="5563403" y="1812612"/>
            <a:ext cx="1337911" cy="369332"/>
          </a:xfrm>
          <a:prstGeom prst="rect">
            <a:avLst/>
          </a:prstGeom>
          <a:noFill/>
        </p:spPr>
        <p:txBody>
          <a:bodyPr wrap="square">
            <a:spAutoFit/>
          </a:bodyPr>
          <a:lstStyle/>
          <a:p>
            <a:pPr algn="ctr"/>
            <a:r>
              <a:rPr lang="en-GB" sz="900" i="1" dirty="0">
                <a:solidFill>
                  <a:schemeClr val="lt1"/>
                </a:solidFill>
                <a:latin typeface="Arial"/>
                <a:cs typeface="Arial"/>
                <a:sym typeface="Arial"/>
              </a:rPr>
              <a:t>I’ve never seen data so dirty before</a:t>
            </a:r>
            <a:endParaRPr lang="fr-FR" sz="900" dirty="0"/>
          </a:p>
        </p:txBody>
      </p:sp>
      <p:sp>
        <p:nvSpPr>
          <p:cNvPr id="6" name="ZoneTexte 5">
            <a:extLst>
              <a:ext uri="{FF2B5EF4-FFF2-40B4-BE49-F238E27FC236}">
                <a16:creationId xmlns:a16="http://schemas.microsoft.com/office/drawing/2014/main" id="{8EDC75B6-EE96-BA3A-0F51-42D13F2BFAD5}"/>
              </a:ext>
            </a:extLst>
          </p:cNvPr>
          <p:cNvSpPr txBox="1"/>
          <p:nvPr/>
        </p:nvSpPr>
        <p:spPr>
          <a:xfrm>
            <a:off x="4716380" y="554930"/>
            <a:ext cx="1289785" cy="400110"/>
          </a:xfrm>
          <a:prstGeom prst="rect">
            <a:avLst/>
          </a:prstGeom>
          <a:noFill/>
        </p:spPr>
        <p:txBody>
          <a:bodyPr wrap="square">
            <a:spAutoFit/>
          </a:bodyPr>
          <a:lstStyle/>
          <a:p>
            <a:pPr algn="ctr"/>
            <a:r>
              <a:rPr lang="en-GB" sz="1000" i="1" dirty="0" err="1">
                <a:solidFill>
                  <a:schemeClr val="lt1"/>
                </a:solidFill>
                <a:latin typeface="Arial"/>
                <a:cs typeface="Arial"/>
                <a:sym typeface="Arial"/>
              </a:rPr>
              <a:t>Daaaaaamn</a:t>
            </a:r>
            <a:r>
              <a:rPr lang="en-GB" sz="1000" i="1" dirty="0">
                <a:solidFill>
                  <a:schemeClr val="lt1"/>
                </a:solidFill>
                <a:latin typeface="Arial"/>
                <a:cs typeface="Arial"/>
                <a:sym typeface="Arial"/>
              </a:rPr>
              <a:t> those data look bad </a:t>
            </a:r>
            <a:r>
              <a:rPr lang="en-GB" sz="1000" i="1" dirty="0" err="1">
                <a:solidFill>
                  <a:schemeClr val="lt1"/>
                </a:solidFill>
                <a:latin typeface="Arial"/>
                <a:cs typeface="Arial"/>
                <a:sym typeface="Arial"/>
              </a:rPr>
              <a:t>af</a:t>
            </a:r>
            <a:endParaRPr lang="fr-FR" sz="1000" dirty="0"/>
          </a:p>
        </p:txBody>
      </p:sp>
      <p:sp>
        <p:nvSpPr>
          <p:cNvPr id="92" name="Google Shape;92;p1"/>
          <p:cNvSpPr/>
          <p:nvPr/>
        </p:nvSpPr>
        <p:spPr>
          <a:xfrm>
            <a:off x="-12700" y="-40804"/>
            <a:ext cx="6985858"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Data Cleaning –</a:t>
            </a:r>
            <a:br>
              <a:rPr lang="en-GB" sz="4000" b="1" dirty="0">
                <a:solidFill>
                  <a:schemeClr val="lt1"/>
                </a:solidFill>
                <a:latin typeface="Arial"/>
                <a:ea typeface="Arial"/>
                <a:cs typeface="Arial"/>
                <a:sym typeface="Arial"/>
              </a:rPr>
            </a:br>
            <a:r>
              <a:rPr lang="en-GB" sz="4000" b="1" dirty="0">
                <a:solidFill>
                  <a:schemeClr val="lt1"/>
                </a:solidFill>
                <a:latin typeface="Arial"/>
                <a:ea typeface="Arial"/>
                <a:cs typeface="Arial"/>
                <a:sym typeface="Arial"/>
              </a:rPr>
              <a:t>Sea pollution in Queensland</a:t>
            </a:r>
            <a:br>
              <a:rPr lang="en-GB" sz="4000" b="1" dirty="0">
                <a:solidFill>
                  <a:schemeClr val="lt1"/>
                </a:solidFill>
                <a:latin typeface="Arial"/>
                <a:ea typeface="Arial"/>
                <a:cs typeface="Arial"/>
                <a:sym typeface="Arial"/>
              </a:rPr>
            </a:br>
            <a:br>
              <a:rPr lang="en-GB" sz="20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“Data Preparation”</a:t>
            </a:r>
            <a:br>
              <a:rPr lang="en-GB" sz="1600"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February 7</a:t>
            </a:r>
            <a:r>
              <a:rPr lang="en-GB" sz="1600" i="1" baseline="30000" dirty="0">
                <a:solidFill>
                  <a:schemeClr val="lt1"/>
                </a:solidFill>
                <a:latin typeface="Arial"/>
                <a:ea typeface="Arial"/>
                <a:cs typeface="Arial"/>
                <a:sym typeface="Arial"/>
              </a:rPr>
              <a:t>th</a:t>
            </a:r>
            <a:r>
              <a:rPr lang="en-GB" sz="1600" i="1" dirty="0">
                <a:solidFill>
                  <a:schemeClr val="lt1"/>
                </a:solidFill>
                <a:latin typeface="Arial"/>
                <a:ea typeface="Arial"/>
                <a:cs typeface="Arial"/>
                <a:sym typeface="Arial"/>
              </a:rPr>
              <a:t>, 2023</a:t>
            </a:r>
            <a:br>
              <a:rPr lang="en-GB" sz="1600" i="1"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By </a:t>
            </a:r>
            <a:r>
              <a:rPr lang="en-GB" sz="1600" i="1" dirty="0" err="1">
                <a:solidFill>
                  <a:schemeClr val="lt1"/>
                </a:solidFill>
                <a:latin typeface="Arial"/>
                <a:ea typeface="Arial"/>
                <a:cs typeface="Arial"/>
                <a:sym typeface="Arial"/>
              </a:rPr>
              <a:t>Yunke</a:t>
            </a:r>
            <a:r>
              <a:rPr lang="en-GB" sz="1600" i="1" dirty="0">
                <a:solidFill>
                  <a:schemeClr val="lt1"/>
                </a:solidFill>
                <a:latin typeface="Arial"/>
                <a:ea typeface="Arial"/>
                <a:cs typeface="Arial"/>
                <a:sym typeface="Arial"/>
              </a:rPr>
              <a:t> &amp; </a:t>
            </a:r>
            <a:r>
              <a:rPr lang="en-GB" sz="1600" i="1" dirty="0" err="1">
                <a:solidFill>
                  <a:schemeClr val="lt1"/>
                </a:solidFill>
                <a:latin typeface="Arial"/>
                <a:ea typeface="Arial"/>
                <a:cs typeface="Arial"/>
                <a:sym typeface="Arial"/>
              </a:rPr>
              <a:t>Bulduk</a:t>
            </a:r>
            <a:br>
              <a:rPr lang="en-GB" sz="1600" i="1" dirty="0">
                <a:solidFill>
                  <a:schemeClr val="lt1"/>
                </a:solidFill>
                <a:latin typeface="Arial"/>
                <a:ea typeface="Arial"/>
                <a:cs typeface="Arial"/>
                <a:sym typeface="Arial"/>
              </a:rPr>
            </a:br>
            <a:br>
              <a:rPr lang="en-GB" sz="1600" i="1" dirty="0">
                <a:solidFill>
                  <a:schemeClr val="lt1"/>
                </a:solidFill>
                <a:latin typeface="Arial"/>
                <a:ea typeface="Arial"/>
                <a:cs typeface="Arial"/>
                <a:sym typeface="Arial"/>
              </a:rPr>
            </a:br>
            <a:r>
              <a:rPr lang="en-GB" sz="1600" i="1" dirty="0" err="1">
                <a:solidFill>
                  <a:schemeClr val="lt1"/>
                </a:solidFill>
                <a:latin typeface="Arial"/>
                <a:ea typeface="Arial"/>
                <a:cs typeface="Arial"/>
                <a:sym typeface="Arial"/>
              </a:rPr>
              <a:t>IronHack</a:t>
            </a:r>
            <a:r>
              <a:rPr lang="en-GB" sz="1600" i="1" dirty="0">
                <a:solidFill>
                  <a:schemeClr val="lt1"/>
                </a:solidFill>
                <a:latin typeface="Arial"/>
                <a:ea typeface="Arial"/>
                <a:cs typeface="Arial"/>
                <a:sym typeface="Arial"/>
              </a:rPr>
              <a:t> Paris</a:t>
            </a:r>
            <a:br>
              <a:rPr lang="en-GB" sz="2000" dirty="0">
                <a:solidFill>
                  <a:schemeClr val="lt1"/>
                </a:solidFill>
                <a:latin typeface="Arial"/>
                <a:ea typeface="Arial"/>
                <a:cs typeface="Arial"/>
                <a:sym typeface="Arial"/>
              </a:rPr>
            </a:br>
            <a:endParaRPr sz="2000"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4" name="Image 3">
            <a:extLst>
              <a:ext uri="{FF2B5EF4-FFF2-40B4-BE49-F238E27FC236}">
                <a16:creationId xmlns:a16="http://schemas.microsoft.com/office/drawing/2014/main" id="{BBEA5BBA-A0AB-7891-F18B-0658A32849D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pic>
        <p:nvPicPr>
          <p:cNvPr id="1032" name="Picture 8">
            <a:extLst>
              <a:ext uri="{FF2B5EF4-FFF2-40B4-BE49-F238E27FC236}">
                <a16:creationId xmlns:a16="http://schemas.microsoft.com/office/drawing/2014/main" id="{81E6BD30-3F8D-433C-7F24-D0412AD80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73" t="20172" r="28395" b="3692"/>
          <a:stretch/>
        </p:blipFill>
        <p:spPr bwMode="auto">
          <a:xfrm>
            <a:off x="8610361" y="2440123"/>
            <a:ext cx="3302239" cy="33157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Dataset &amp; Variables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1258031" cy="4841400"/>
          </a:xfrm>
          <a:prstGeom prst="rect">
            <a:avLst/>
          </a:prstGeom>
          <a:noFill/>
          <a:ln>
            <a:noFill/>
          </a:ln>
        </p:spPr>
        <p:txBody>
          <a:bodyPr spcFirstLastPara="1" wrap="square" lIns="91425" tIns="45700" rIns="91425" bIns="45700" anchor="t" anchorCtr="0">
            <a:normAutofit fontScale="92500" lnSpcReduction="20000"/>
          </a:bodyPr>
          <a:lstStyle/>
          <a:p>
            <a:pPr marL="0" indent="0">
              <a:lnSpc>
                <a:spcPct val="150000"/>
              </a:lnSpc>
              <a:spcBef>
                <a:spcPts val="0"/>
              </a:spcBef>
              <a:buClr>
                <a:schemeClr val="dk2"/>
              </a:buClr>
              <a:buSzPts val="1800"/>
              <a:buNone/>
            </a:pPr>
            <a:r>
              <a:rPr lang="en-GB" sz="2000" dirty="0">
                <a:latin typeface="Arial" panose="020B0604020202020204" pitchFamily="34" charset="0"/>
                <a:cs typeface="Arial" panose="020B0604020202020204" pitchFamily="34" charset="0"/>
              </a:rPr>
              <a:t>5 tables from </a:t>
            </a:r>
            <a:r>
              <a:rPr lang="en-GB" sz="2000" b="1" u="sng" dirty="0">
                <a:latin typeface="Arial" panose="020B0604020202020204" pitchFamily="34" charset="0"/>
                <a:cs typeface="Arial" panose="020B0604020202020204" pitchFamily="34" charset="0"/>
              </a:rPr>
              <a:t>2002 to 2020 describing all marine pollutions in Queensland, Australia</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Variables: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Date of pollution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Place of pollution (5 subregions of Queensland)</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Source of pollution (ship, land or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Ship type (if applicable: commercial, recreational,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Location: a more precise description of the location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Area: in ports or coastal waters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Pollutant: type of pollutant</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Estimated litres of pollutant discharged</a:t>
            </a:r>
          </a:p>
          <a:p>
            <a:pPr marL="0" lvl="0" indent="0" algn="l" rtl="0">
              <a:lnSpc>
                <a:spcPct val="150000"/>
              </a:lnSpc>
              <a:spcBef>
                <a:spcPts val="0"/>
              </a:spcBef>
              <a:spcAft>
                <a:spcPts val="0"/>
              </a:spcAft>
              <a:buClr>
                <a:schemeClr val="dk2"/>
              </a:buClr>
              <a:buSzPts val="1800"/>
              <a:buNone/>
            </a:pPr>
            <a:endParaRPr lang="en-GB" sz="2000" dirty="0">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+ 1 official documentation</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pic>
        <p:nvPicPr>
          <p:cNvPr id="1028" name="Picture 4" descr="Queensland — Wikipédia">
            <a:extLst>
              <a:ext uri="{FF2B5EF4-FFF2-40B4-BE49-F238E27FC236}">
                <a16:creationId xmlns:a16="http://schemas.microsoft.com/office/drawing/2014/main" id="{11652FA0-775E-ADA5-C1F7-BA7195422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3847" y="2440122"/>
            <a:ext cx="1098753" cy="988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A3AC6A3C-0BEA-D0BE-A33C-E84C7208E0A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1638948"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Various challenges: The main challenges</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1"/>
            <a:ext cx="11258032" cy="4841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2"/>
              </a:buClr>
              <a:buSzPts val="1800"/>
              <a:buNone/>
            </a:pPr>
            <a:endParaRPr lang="en-GB" sz="12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dirty="0">
                <a:latin typeface="Arial" panose="020B0604020202020204" pitchFamily="34" charset="0"/>
                <a:cs typeface="Arial" panose="020B0604020202020204" pitchFamily="34" charset="0"/>
              </a:rPr>
              <a:t>Place of pollution, Source of pollution, Ship Type, Area: </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Those variables should have only 2 to 5 possible values, but add many more =&gt; need for recode, but need for extra documentation from the official website also (and Google Maps)</a:t>
            </a:r>
          </a:p>
          <a:p>
            <a:pPr lvl="0" algn="l" rtl="0">
              <a:lnSpc>
                <a:spcPct val="150000"/>
              </a:lnSpc>
              <a:spcBef>
                <a:spcPts val="0"/>
              </a:spcBef>
              <a:spcAft>
                <a:spcPts val="0"/>
              </a:spcAft>
              <a:buClr>
                <a:schemeClr val="dk2"/>
              </a:buClr>
              <a:buSzPts val="1800"/>
            </a:pPr>
            <a:endParaRPr lang="en-GB" sz="12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dirty="0">
                <a:latin typeface="Arial" panose="020B0604020202020204" pitchFamily="34" charset="0"/>
                <a:cs typeface="Arial" panose="020B0604020202020204" pitchFamily="34" charset="0"/>
              </a:rPr>
              <a:t>Pollutant: around 100 different pollutants, need to restraint the number of pollutant, in order to capture 95% of those pollutants and leave the others as “others “</a:t>
            </a:r>
          </a:p>
          <a:p>
            <a:pPr lvl="0" algn="l" rtl="0">
              <a:lnSpc>
                <a:spcPct val="150000"/>
              </a:lnSpc>
              <a:spcBef>
                <a:spcPts val="0"/>
              </a:spcBef>
              <a:spcAft>
                <a:spcPts val="0"/>
              </a:spcAft>
              <a:buClr>
                <a:schemeClr val="dk2"/>
              </a:buClr>
              <a:buSzPts val="1800"/>
            </a:pPr>
            <a:endParaRPr lang="en-GB" sz="14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b="1" dirty="0">
                <a:solidFill>
                  <a:srgbClr val="FF0000"/>
                </a:solidFill>
                <a:latin typeface="Arial" panose="020B0604020202020204" pitchFamily="34" charset="0"/>
                <a:cs typeface="Arial" panose="020B0604020202020204" pitchFamily="34" charset="0"/>
              </a:rPr>
              <a:t>Estimated litres of pollutant discharged: Multiple format entered since 2018, “2l”, “2 litres”, “2 m2”, “2m x 40m”, “2000ml”, etc. More than 20 formats identified before we stopped counting</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343374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8CB64B91-0703-0FAA-37D3-FB26F58AEB4D}"/>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Process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0866655" cy="4841400"/>
          </a:xfrm>
          <a:prstGeom prst="rect">
            <a:avLst/>
          </a:prstGeom>
          <a:noFill/>
          <a:ln>
            <a:noFill/>
          </a:ln>
        </p:spPr>
        <p:txBody>
          <a:bodyPr spcFirstLastPara="1" wrap="square" lIns="91425" tIns="45700" rIns="91425" bIns="45700" anchor="t" anchorCtr="0">
            <a:normAutofit lnSpcReduction="10000"/>
          </a:bodyPr>
          <a:lstStyle/>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Making sure columns are the same across the 5 tables, concatenate the tables</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Plan the coding by investigating all columns, value counts, types of data</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Execute the plan step by step:</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Transform all date to datetime and correcting typos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unlisted subregions, thanks to documentation and Google Maps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Sources to either “Ship”, “Land” or “Unknown”, Ship type as “Commercial”, “Recreational” or “</a:t>
            </a:r>
            <a:r>
              <a:rPr lang="en-GB" sz="1600" dirty="0" err="1">
                <a:latin typeface="Arial" panose="020B0604020202020204" pitchFamily="34" charset="0"/>
                <a:cs typeface="Arial" panose="020B0604020202020204" pitchFamily="34" charset="0"/>
              </a:rPr>
              <a:t>NaN</a:t>
            </a:r>
            <a:r>
              <a:rPr lang="en-GB" sz="1600" dirty="0">
                <a:latin typeface="Arial" panose="020B0604020202020204" pitchFamily="34" charset="0"/>
                <a:cs typeface="Arial" panose="020B0604020202020204" pitchFamily="34" charset="0"/>
              </a:rPr>
              <a:t>”, Area as “Port” or “Coastal Waters”. For the latest, some description were uncleared, and Google Maps was used thanks to the value in Location</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For pollutant, after removing trailing spaces, regrouping some similar values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Estimated litres: a long and not at all fun removing. Formats were so various, uncleaned and time consuming that we eventually had to drop those entries from 2018, because of lack of time</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possible duplicate : none found ! </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consistency: one value entered restrict other columns</a:t>
            </a:r>
          </a:p>
          <a:p>
            <a:pPr marL="914400" lvl="1" indent="-457200">
              <a:lnSpc>
                <a:spcPct val="150000"/>
              </a:lnSpc>
              <a:spcBef>
                <a:spcPts val="0"/>
              </a:spcBef>
              <a:buClr>
                <a:schemeClr val="dk2"/>
              </a:buClr>
              <a:buSzPts val="1800"/>
              <a:buAutoNum type="arabicPeriod"/>
            </a:pPr>
            <a:endParaRPr lang="en-GB" sz="1600" dirty="0">
              <a:latin typeface="Arial" panose="020B0604020202020204" pitchFamily="34" charset="0"/>
              <a:cs typeface="Arial" panose="020B0604020202020204" pitchFamily="34" charset="0"/>
            </a:endParaRPr>
          </a:p>
          <a:p>
            <a:pPr marL="457200" indent="-457200">
              <a:lnSpc>
                <a:spcPct val="150000"/>
              </a:lnSpc>
              <a:spcBef>
                <a:spcPts val="0"/>
              </a:spcBef>
              <a:buClr>
                <a:schemeClr val="dk2"/>
              </a:buClr>
              <a:buSzPts val="1800"/>
              <a:buAutoNum type="arabicPeriod"/>
            </a:pPr>
            <a:endParaRPr lang="en-GB" sz="2000" dirty="0">
              <a:latin typeface="Arial" panose="020B0604020202020204" pitchFamily="34" charset="0"/>
              <a:cs typeface="Arial" panose="020B0604020202020204" pitchFamily="34" charset="0"/>
            </a:endParaRP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168964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1D43D8E-764D-8F25-E80C-5DD4E8E6845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8809121"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The biggest issues we had with the “Estimated litres” variable</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7661443"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Estimated litres: Took more than 3 hours to try to clean them… We were testing all the possible option with regex, etc. </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Issues also with transforming the surface into litres, as thickness can be very different depending on oils</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Eventually had to drop those rows from 2018, as we were running out of times. </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b="1" dirty="0">
                <a:latin typeface="Arial" panose="020B0604020202020204" pitchFamily="34" charset="0"/>
                <a:cs typeface="Arial" panose="020B0604020202020204" pitchFamily="34" charset="0"/>
              </a:rPr>
              <a:t>12% of data dropped because of that</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pic>
        <p:nvPicPr>
          <p:cNvPr id="4" name="Image 3">
            <a:extLst>
              <a:ext uri="{FF2B5EF4-FFF2-40B4-BE49-F238E27FC236}">
                <a16:creationId xmlns:a16="http://schemas.microsoft.com/office/drawing/2014/main" id="{C268429F-9B4A-8727-8549-8140F58A3761}"/>
              </a:ext>
            </a:extLst>
          </p:cNvPr>
          <p:cNvPicPr>
            <a:picLocks noChangeAspect="1"/>
          </p:cNvPicPr>
          <p:nvPr/>
        </p:nvPicPr>
        <p:blipFill>
          <a:blip r:embed="rId4"/>
          <a:stretch>
            <a:fillRect/>
          </a:stretch>
        </p:blipFill>
        <p:spPr>
          <a:xfrm>
            <a:off x="9139286" y="240632"/>
            <a:ext cx="2531190" cy="6070212"/>
          </a:xfrm>
          <a:prstGeom prst="rect">
            <a:avLst/>
          </a:prstGeom>
        </p:spPr>
      </p:pic>
    </p:spTree>
    <p:extLst>
      <p:ext uri="{BB962C8B-B14F-4D97-AF65-F5344CB8AC3E}">
        <p14:creationId xmlns:p14="http://schemas.microsoft.com/office/powerpoint/2010/main" val="163203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3FBF54A-C408-2113-CA3C-48FF4CA8DC8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1" y="127000"/>
            <a:ext cx="5361006"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Learnings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5361005"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Better to make sure that the format are fixed and restricted before accepting allowing any entry. Especially when already restricted by official documentation. Can save times and sweats for cleaning, and can avoid mistakes</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Data cleaning takes time</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4" name="Google Shape;114;p3">
            <a:extLst>
              <a:ext uri="{FF2B5EF4-FFF2-40B4-BE49-F238E27FC236}">
                <a16:creationId xmlns:a16="http://schemas.microsoft.com/office/drawing/2014/main" id="{739CEC5D-643C-B9DB-43B8-99B27F782AAC}"/>
              </a:ext>
            </a:extLst>
          </p:cNvPr>
          <p:cNvSpPr txBox="1">
            <a:spLocks/>
          </p:cNvSpPr>
          <p:nvPr/>
        </p:nvSpPr>
        <p:spPr>
          <a:xfrm>
            <a:off x="6095999" y="127000"/>
            <a:ext cx="5095911" cy="1257301"/>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chemeClr val="dk2"/>
              </a:buClr>
              <a:buSzPts val="2800"/>
              <a:buFont typeface="Arial"/>
              <a:buNone/>
            </a:pPr>
            <a:r>
              <a:rPr lang="en-GB" sz="2800" b="1" dirty="0">
                <a:latin typeface="Arial"/>
                <a:ea typeface="Arial"/>
                <a:cs typeface="Arial"/>
                <a:sym typeface="Arial"/>
              </a:rPr>
              <a:t>Improvements  </a:t>
            </a:r>
            <a:endParaRPr lang="en-GB" sz="2800" i="1" dirty="0">
              <a:latin typeface="Arial"/>
              <a:ea typeface="Arial"/>
              <a:cs typeface="Arial"/>
              <a:sym typeface="Arial"/>
            </a:endParaRPr>
          </a:p>
        </p:txBody>
      </p:sp>
      <p:sp>
        <p:nvSpPr>
          <p:cNvPr id="5" name="Google Shape;115;p3">
            <a:extLst>
              <a:ext uri="{FF2B5EF4-FFF2-40B4-BE49-F238E27FC236}">
                <a16:creationId xmlns:a16="http://schemas.microsoft.com/office/drawing/2014/main" id="{1C5C590E-69B2-8095-5886-8A1B8AAC6609}"/>
              </a:ext>
            </a:extLst>
          </p:cNvPr>
          <p:cNvSpPr txBox="1">
            <a:spLocks/>
          </p:cNvSpPr>
          <p:nvPr/>
        </p:nvSpPr>
        <p:spPr>
          <a:xfrm>
            <a:off x="6176424" y="1384300"/>
            <a:ext cx="5361006" cy="48414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dk2"/>
              </a:buClr>
              <a:buSzPts val="1800"/>
              <a:buNone/>
            </a:pPr>
            <a:r>
              <a:rPr lang="en-GB" sz="1800" dirty="0">
                <a:latin typeface="Arial" panose="020B0604020202020204" pitchFamily="34" charset="0"/>
                <a:cs typeface="Arial" panose="020B0604020202020204" pitchFamily="34" charset="0"/>
              </a:rPr>
              <a:t>With more time…</a:t>
            </a: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We could have clean the data of Estimated litres for 2018 to 2020.</a:t>
            </a:r>
          </a:p>
          <a:p>
            <a:pPr marL="457200" indent="-457200">
              <a:lnSpc>
                <a:spcPct val="150000"/>
              </a:lnSpc>
              <a:spcBef>
                <a:spcPts val="0"/>
              </a:spcBef>
              <a:buClr>
                <a:schemeClr val="dk2"/>
              </a:buClr>
              <a:buSzPts val="1800"/>
              <a:buFont typeface="Arial" panose="020B0604020202020204" pitchFamily="34" charset="0"/>
              <a:buAutoNum type="arabi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55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Image 2">
            <a:extLst>
              <a:ext uri="{FF2B5EF4-FFF2-40B4-BE49-F238E27FC236}">
                <a16:creationId xmlns:a16="http://schemas.microsoft.com/office/drawing/2014/main" id="{6BF873AA-530D-E69D-257A-3461F79A7381}"/>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US" sz="2800" b="1" dirty="0">
                <a:latin typeface="Arial"/>
                <a:ea typeface="Arial"/>
                <a:cs typeface="Arial"/>
                <a:sym typeface="Arial"/>
              </a:rPr>
              <a:t>Comparison of the initial and final datasets</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graphicFrame>
        <p:nvGraphicFramePr>
          <p:cNvPr id="2" name="Tableau 2">
            <a:extLst>
              <a:ext uri="{FF2B5EF4-FFF2-40B4-BE49-F238E27FC236}">
                <a16:creationId xmlns:a16="http://schemas.microsoft.com/office/drawing/2014/main" id="{9B046F00-0C3B-21D6-9189-CF361D7E447D}"/>
              </a:ext>
            </a:extLst>
          </p:cNvPr>
          <p:cNvGraphicFramePr>
            <a:graphicFrameLocks noGrp="1"/>
          </p:cNvGraphicFramePr>
          <p:nvPr>
            <p:extLst>
              <p:ext uri="{D42A27DB-BD31-4B8C-83A1-F6EECF244321}">
                <p14:modId xmlns:p14="http://schemas.microsoft.com/office/powerpoint/2010/main" val="4034793281"/>
              </p:ext>
            </p:extLst>
          </p:nvPr>
        </p:nvGraphicFramePr>
        <p:xfrm>
          <a:off x="2032000" y="1836196"/>
          <a:ext cx="8127999" cy="3178566"/>
        </p:xfrm>
        <a:graphic>
          <a:graphicData uri="http://schemas.openxmlformats.org/drawingml/2006/table">
            <a:tbl>
              <a:tblPr firstRow="1" bandRow="1">
                <a:tableStyleId>{8EC20E35-A176-4012-BC5E-935CFFF8708E}</a:tableStyleId>
              </a:tblPr>
              <a:tblGrid>
                <a:gridCol w="2709333">
                  <a:extLst>
                    <a:ext uri="{9D8B030D-6E8A-4147-A177-3AD203B41FA5}">
                      <a16:colId xmlns:a16="http://schemas.microsoft.com/office/drawing/2014/main" val="736553755"/>
                    </a:ext>
                  </a:extLst>
                </a:gridCol>
                <a:gridCol w="2709333">
                  <a:extLst>
                    <a:ext uri="{9D8B030D-6E8A-4147-A177-3AD203B41FA5}">
                      <a16:colId xmlns:a16="http://schemas.microsoft.com/office/drawing/2014/main" val="3701438443"/>
                    </a:ext>
                  </a:extLst>
                </a:gridCol>
                <a:gridCol w="2709333">
                  <a:extLst>
                    <a:ext uri="{9D8B030D-6E8A-4147-A177-3AD203B41FA5}">
                      <a16:colId xmlns:a16="http://schemas.microsoft.com/office/drawing/2014/main" val="3423013878"/>
                    </a:ext>
                  </a:extLst>
                </a:gridCol>
              </a:tblGrid>
              <a:tr h="529761">
                <a:tc>
                  <a:txBody>
                    <a:bodyPr/>
                    <a:lstStyle/>
                    <a:p>
                      <a:r>
                        <a:rPr lang="en-GB" noProof="0">
                          <a:latin typeface="Arial" panose="020B0604020202020204" pitchFamily="34" charset="0"/>
                          <a:cs typeface="Arial" panose="020B0604020202020204" pitchFamily="34" charset="0"/>
                        </a:rPr>
                        <a:t>Value count</a:t>
                      </a:r>
                    </a:p>
                  </a:txBody>
                  <a:tcPr anchor="ctr"/>
                </a:tc>
                <a:tc>
                  <a:txBody>
                    <a:bodyPr/>
                    <a:lstStyle/>
                    <a:p>
                      <a:pPr algn="ctr"/>
                      <a:r>
                        <a:rPr lang="en-GB" noProof="0">
                          <a:latin typeface="Arial" panose="020B0604020202020204" pitchFamily="34" charset="0"/>
                          <a:cs typeface="Arial" panose="020B0604020202020204" pitchFamily="34" charset="0"/>
                        </a:rPr>
                        <a:t>Before cleaning</a:t>
                      </a:r>
                    </a:p>
                  </a:txBody>
                  <a:tcPr anchor="ctr"/>
                </a:tc>
                <a:tc>
                  <a:txBody>
                    <a:bodyPr/>
                    <a:lstStyle/>
                    <a:p>
                      <a:pPr algn="ctr"/>
                      <a:r>
                        <a:rPr lang="en-GB" noProof="0">
                          <a:latin typeface="Arial" panose="020B0604020202020204" pitchFamily="34" charset="0"/>
                          <a:cs typeface="Arial" panose="020B0604020202020204" pitchFamily="34" charset="0"/>
                        </a:rPr>
                        <a:t>After cleaning</a:t>
                      </a:r>
                    </a:p>
                  </a:txBody>
                  <a:tcPr anchor="ctr"/>
                </a:tc>
                <a:extLst>
                  <a:ext uri="{0D108BD9-81ED-4DB2-BD59-A6C34878D82A}">
                    <a16:rowId xmlns:a16="http://schemas.microsoft.com/office/drawing/2014/main" val="2076774487"/>
                  </a:ext>
                </a:extLst>
              </a:tr>
              <a:tr h="529761">
                <a:tc>
                  <a:txBody>
                    <a:bodyPr/>
                    <a:lstStyle/>
                    <a:p>
                      <a:r>
                        <a:rPr lang="en-GB" b="1" noProof="0" dirty="0">
                          <a:latin typeface="Arial" panose="020B0604020202020204" pitchFamily="34" charset="0"/>
                          <a:cs typeface="Arial" panose="020B0604020202020204" pitchFamily="34" charset="0"/>
                        </a:rPr>
                        <a:t>Region</a:t>
                      </a:r>
                    </a:p>
                  </a:txBody>
                  <a:tcPr anchor="ctr"/>
                </a:tc>
                <a:tc>
                  <a:txBody>
                    <a:bodyPr/>
                    <a:lstStyle/>
                    <a:p>
                      <a:pPr algn="ctr"/>
                      <a:r>
                        <a:rPr lang="en-GB" b="1" noProof="0" dirty="0">
                          <a:latin typeface="Arial" panose="020B0604020202020204" pitchFamily="34" charset="0"/>
                          <a:cs typeface="Arial" panose="020B0604020202020204" pitchFamily="34" charset="0"/>
                        </a:rPr>
                        <a:t>14</a:t>
                      </a:r>
                    </a:p>
                  </a:txBody>
                  <a:tcPr anchor="ctr"/>
                </a:tc>
                <a:tc>
                  <a:txBody>
                    <a:bodyPr/>
                    <a:lstStyle/>
                    <a:p>
                      <a:pPr algn="ctr"/>
                      <a:r>
                        <a:rPr lang="en-GB" b="1" noProof="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207190137"/>
                  </a:ext>
                </a:extLst>
              </a:tr>
              <a:tr h="529761">
                <a:tc>
                  <a:txBody>
                    <a:bodyPr/>
                    <a:lstStyle/>
                    <a:p>
                      <a:r>
                        <a:rPr lang="en-GB" b="1" noProof="0">
                          <a:latin typeface="Arial" panose="020B0604020202020204" pitchFamily="34" charset="0"/>
                          <a:cs typeface="Arial" panose="020B0604020202020204" pitchFamily="34" charset="0"/>
                        </a:rPr>
                        <a:t>Source</a:t>
                      </a:r>
                    </a:p>
                  </a:txBody>
                  <a:tcPr anchor="ctr"/>
                </a:tc>
                <a:tc>
                  <a:txBody>
                    <a:bodyPr/>
                    <a:lstStyle/>
                    <a:p>
                      <a:pPr algn="ctr"/>
                      <a:r>
                        <a:rPr lang="en-GB" b="1" noProof="0" dirty="0">
                          <a:latin typeface="Arial" panose="020B0604020202020204" pitchFamily="34" charset="0"/>
                          <a:cs typeface="Arial" panose="020B0604020202020204" pitchFamily="34" charset="0"/>
                        </a:rPr>
                        <a:t>11</a:t>
                      </a:r>
                    </a:p>
                  </a:txBody>
                  <a:tcPr anchor="ctr"/>
                </a:tc>
                <a:tc>
                  <a:txBody>
                    <a:bodyPr/>
                    <a:lstStyle/>
                    <a:p>
                      <a:pPr algn="ctr"/>
                      <a:r>
                        <a:rPr lang="en-GB" b="1" noProof="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088469215"/>
                  </a:ext>
                </a:extLst>
              </a:tr>
              <a:tr h="529761">
                <a:tc>
                  <a:txBody>
                    <a:bodyPr/>
                    <a:lstStyle/>
                    <a:p>
                      <a:r>
                        <a:rPr lang="en-GB" b="1" noProof="0">
                          <a:latin typeface="Arial" panose="020B0604020202020204" pitchFamily="34" charset="0"/>
                          <a:cs typeface="Arial" panose="020B0604020202020204" pitchFamily="34" charset="0"/>
                        </a:rPr>
                        <a:t>Ship Type</a:t>
                      </a:r>
                    </a:p>
                  </a:txBody>
                  <a:tcPr anchor="ctr"/>
                </a:tc>
                <a:tc>
                  <a:txBody>
                    <a:bodyPr/>
                    <a:lstStyle/>
                    <a:p>
                      <a:pPr algn="ctr"/>
                      <a:r>
                        <a:rPr lang="en-GB" b="1" noProof="0" dirty="0">
                          <a:latin typeface="Arial" panose="020B0604020202020204" pitchFamily="34" charset="0"/>
                          <a:cs typeface="Arial" panose="020B0604020202020204" pitchFamily="34" charset="0"/>
                        </a:rPr>
                        <a:t>24</a:t>
                      </a:r>
                    </a:p>
                  </a:txBody>
                  <a:tcPr anchor="ctr"/>
                </a:tc>
                <a:tc>
                  <a:txBody>
                    <a:bodyPr/>
                    <a:lstStyle/>
                    <a:p>
                      <a:pPr algn="ctr"/>
                      <a:r>
                        <a:rPr lang="en-GB" b="1" noProof="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956685036"/>
                  </a:ext>
                </a:extLst>
              </a:tr>
              <a:tr h="529761">
                <a:tc>
                  <a:txBody>
                    <a:bodyPr/>
                    <a:lstStyle/>
                    <a:p>
                      <a:r>
                        <a:rPr lang="en-GB" b="1" noProof="0">
                          <a:latin typeface="Arial" panose="020B0604020202020204" pitchFamily="34" charset="0"/>
                          <a:cs typeface="Arial" panose="020B0604020202020204" pitchFamily="34" charset="0"/>
                        </a:rPr>
                        <a:t>Area</a:t>
                      </a:r>
                    </a:p>
                  </a:txBody>
                  <a:tcPr anchor="ctr"/>
                </a:tc>
                <a:tc>
                  <a:txBody>
                    <a:bodyPr/>
                    <a:lstStyle/>
                    <a:p>
                      <a:pPr algn="ctr"/>
                      <a:r>
                        <a:rPr lang="en-GB" b="1" noProof="0" dirty="0">
                          <a:latin typeface="Arial" panose="020B0604020202020204" pitchFamily="34" charset="0"/>
                          <a:cs typeface="Arial" panose="020B0604020202020204" pitchFamily="34" charset="0"/>
                        </a:rPr>
                        <a:t>13</a:t>
                      </a:r>
                    </a:p>
                  </a:txBody>
                  <a:tcPr anchor="ctr"/>
                </a:tc>
                <a:tc>
                  <a:txBody>
                    <a:bodyPr/>
                    <a:lstStyle/>
                    <a:p>
                      <a:pPr algn="ctr"/>
                      <a:r>
                        <a:rPr lang="en-GB" b="1" noProof="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701099655"/>
                  </a:ext>
                </a:extLst>
              </a:tr>
              <a:tr h="529761">
                <a:tc>
                  <a:txBody>
                    <a:bodyPr/>
                    <a:lstStyle/>
                    <a:p>
                      <a:r>
                        <a:rPr lang="en-GB" b="1" noProof="0">
                          <a:latin typeface="Arial" panose="020B0604020202020204" pitchFamily="34" charset="0"/>
                          <a:cs typeface="Arial" panose="020B0604020202020204" pitchFamily="34" charset="0"/>
                        </a:rPr>
                        <a:t>Pollutant</a:t>
                      </a:r>
                    </a:p>
                  </a:txBody>
                  <a:tcPr anchor="ctr"/>
                </a:tc>
                <a:tc>
                  <a:txBody>
                    <a:bodyPr/>
                    <a:lstStyle/>
                    <a:p>
                      <a:pPr algn="ctr"/>
                      <a:r>
                        <a:rPr lang="en-GB" b="1" noProof="0">
                          <a:latin typeface="Arial" panose="020B0604020202020204" pitchFamily="34" charset="0"/>
                          <a:cs typeface="Arial" panose="020B0604020202020204" pitchFamily="34" charset="0"/>
                        </a:rPr>
                        <a:t>107</a:t>
                      </a:r>
                    </a:p>
                  </a:txBody>
                  <a:tcPr anchor="ctr"/>
                </a:tc>
                <a:tc>
                  <a:txBody>
                    <a:bodyPr/>
                    <a:lstStyle/>
                    <a:p>
                      <a:pPr algn="ctr"/>
                      <a:r>
                        <a:rPr lang="en-GB" b="1" noProof="0" dirty="0">
                          <a:latin typeface="Arial" panose="020B0604020202020204" pitchFamily="34" charset="0"/>
                          <a:cs typeface="Arial" panose="020B0604020202020204" pitchFamily="34" charset="0"/>
                        </a:rPr>
                        <a:t>16</a:t>
                      </a:r>
                    </a:p>
                  </a:txBody>
                  <a:tcPr anchor="ctr"/>
                </a:tc>
                <a:extLst>
                  <a:ext uri="{0D108BD9-81ED-4DB2-BD59-A6C34878D82A}">
                    <a16:rowId xmlns:a16="http://schemas.microsoft.com/office/drawing/2014/main" val="3337899672"/>
                  </a:ext>
                </a:extLst>
              </a:tr>
            </a:tbl>
          </a:graphicData>
        </a:graphic>
      </p:graphicFrame>
      <p:sp>
        <p:nvSpPr>
          <p:cNvPr id="5" name="ZoneTexte 4">
            <a:extLst>
              <a:ext uri="{FF2B5EF4-FFF2-40B4-BE49-F238E27FC236}">
                <a16:creationId xmlns:a16="http://schemas.microsoft.com/office/drawing/2014/main" id="{09101CA3-546C-44B5-0599-0E986031ED77}"/>
              </a:ext>
            </a:extLst>
          </p:cNvPr>
          <p:cNvSpPr txBox="1"/>
          <p:nvPr/>
        </p:nvSpPr>
        <p:spPr>
          <a:xfrm>
            <a:off x="7268868" y="5547401"/>
            <a:ext cx="4377700" cy="523220"/>
          </a:xfrm>
          <a:prstGeom prst="rect">
            <a:avLst/>
          </a:prstGeom>
          <a:noFill/>
        </p:spPr>
        <p:txBody>
          <a:bodyPr wrap="square">
            <a:spAutoFit/>
          </a:bodyPr>
          <a:lstStyle/>
          <a:p>
            <a:r>
              <a:rPr lang="en-US" sz="2800" b="1" dirty="0">
                <a:latin typeface="Arial"/>
                <a:ea typeface="Arial"/>
                <a:cs typeface="Arial"/>
                <a:sym typeface="Arial"/>
              </a:rPr>
              <a:t>… Ready for analysis ! </a:t>
            </a:r>
            <a:endParaRPr lang="fr-FR" sz="2800" dirty="0"/>
          </a:p>
        </p:txBody>
      </p:sp>
    </p:spTree>
    <p:extLst>
      <p:ext uri="{BB962C8B-B14F-4D97-AF65-F5344CB8AC3E}">
        <p14:creationId xmlns:p14="http://schemas.microsoft.com/office/powerpoint/2010/main" val="113588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6" name="ZoneTexte 5">
            <a:extLst>
              <a:ext uri="{FF2B5EF4-FFF2-40B4-BE49-F238E27FC236}">
                <a16:creationId xmlns:a16="http://schemas.microsoft.com/office/drawing/2014/main" id="{8EDC75B6-EE96-BA3A-0F51-42D13F2BFAD5}"/>
              </a:ext>
            </a:extLst>
          </p:cNvPr>
          <p:cNvSpPr txBox="1"/>
          <p:nvPr/>
        </p:nvSpPr>
        <p:spPr>
          <a:xfrm>
            <a:off x="4716380" y="554930"/>
            <a:ext cx="1289785" cy="246221"/>
          </a:xfrm>
          <a:prstGeom prst="rect">
            <a:avLst/>
          </a:prstGeom>
          <a:noFill/>
        </p:spPr>
        <p:txBody>
          <a:bodyPr wrap="square">
            <a:spAutoFit/>
          </a:bodyPr>
          <a:lstStyle/>
          <a:p>
            <a:pPr algn="ctr"/>
            <a:r>
              <a:rPr lang="en-GB" sz="1000" i="1" dirty="0">
                <a:solidFill>
                  <a:schemeClr val="lt1"/>
                </a:solidFill>
                <a:latin typeface="Arial"/>
                <a:cs typeface="Arial"/>
                <a:sym typeface="Arial"/>
              </a:rPr>
              <a:t>It’s still dirty </a:t>
            </a:r>
            <a:r>
              <a:rPr lang="en-GB" sz="1000" i="1" dirty="0" err="1">
                <a:solidFill>
                  <a:schemeClr val="lt1"/>
                </a:solidFill>
                <a:latin typeface="Arial"/>
                <a:cs typeface="Arial"/>
                <a:sym typeface="Arial"/>
              </a:rPr>
              <a:t>tho</a:t>
            </a:r>
            <a:r>
              <a:rPr lang="en-GB" sz="1000" i="1" dirty="0">
                <a:solidFill>
                  <a:schemeClr val="lt1"/>
                </a:solidFill>
                <a:latin typeface="Arial"/>
                <a:cs typeface="Arial"/>
                <a:sym typeface="Arial"/>
              </a:rPr>
              <a:t>…</a:t>
            </a:r>
            <a:endParaRPr lang="fr-FR" sz="1000" dirty="0"/>
          </a:p>
        </p:txBody>
      </p:sp>
      <p:sp>
        <p:nvSpPr>
          <p:cNvPr id="92" name="Google Shape;92;p1"/>
          <p:cNvSpPr/>
          <p:nvPr/>
        </p:nvSpPr>
        <p:spPr>
          <a:xfrm>
            <a:off x="-12700" y="-40804"/>
            <a:ext cx="6985858"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Thank you !</a:t>
            </a: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79660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725</Words>
  <Application>Microsoft Office PowerPoint</Application>
  <PresentationFormat>Grand écran</PresentationFormat>
  <Paragraphs>94</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Avenir</vt:lpstr>
      <vt:lpstr>Calibri</vt:lpstr>
      <vt:lpstr>Calibri Light</vt:lpstr>
      <vt:lpstr>Thème Office</vt:lpstr>
      <vt:lpstr>Data Cleaning – Sea pollution in Queensland  “Data Preparation”  February 7th, 2023  By Yunke &amp; Bulduk  IronHack Paris </vt:lpstr>
      <vt:lpstr>Dataset &amp; Variables </vt:lpstr>
      <vt:lpstr>Various challenges: The main challenges</vt:lpstr>
      <vt:lpstr>Process </vt:lpstr>
      <vt:lpstr>The biggest issues we had with the “Estimated litres” variable</vt:lpstr>
      <vt:lpstr>Learnings </vt:lpstr>
      <vt:lpstr>Comparison of the initial and final datasets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 Sea pollution in Queensland  “Data Preparation”  February 7th, 2023  By Yunke &amp; Bulduk  IronHack Paris </dc:title>
  <dc:creator>bulduk.eker@gmail.com</dc:creator>
  <cp:lastModifiedBy>bulduk.eker@gmail.com</cp:lastModifiedBy>
  <cp:revision>2</cp:revision>
  <dcterms:created xsi:type="dcterms:W3CDTF">2023-02-06T15:28:02Z</dcterms:created>
  <dcterms:modified xsi:type="dcterms:W3CDTF">2023-02-06T17:26:56Z</dcterms:modified>
</cp:coreProperties>
</file>