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Roboto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84246a4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84246a4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84246a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84246a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c84246a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c84246a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84246a4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c84246a4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84246a4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c84246a4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c84246a4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c84246a4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77714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c77714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c777145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c777145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c777145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c777145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c84246a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c84246a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777145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777145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84246a4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84246a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84246a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84246a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c84246a4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c84246a4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84246a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c84246a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84246a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c84246a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c84246a4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c84246a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c84246a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c84246a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c84246a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c84246a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c84246a4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c84246a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c84246a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c84246a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777145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777145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c84246a4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c84246a4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c84246a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c84246a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c84246a4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c84246a4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c84246a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c84246a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c84246a45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c84246a45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c84246a45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c84246a45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3c84246a45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3c84246a45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c84246a4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3c84246a4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c84246a4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c84246a4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3c84246a4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3c84246a4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777145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777145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3c84246a4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3c84246a4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c84246a45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3c84246a45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3c84246a4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3c84246a4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c777145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c777145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3c84246a4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3c84246a4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c84246a4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3c84246a4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3c84246a4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3c84246a4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3c84246a4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3c84246a4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c84246a4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c84246a4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3c84246a4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3c84246a4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84246a4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84246a4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3c84246a4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3c84246a4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3c84246a4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3c84246a4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3c84246a4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3c84246a4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3c84246a45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3c84246a45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3c84246a4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3c84246a4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3c84246a4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3c84246a4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3c84246a4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3c84246a4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3c84246a4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3c84246a4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3c84246a4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3c84246a4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c84246a4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3c84246a4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84246a4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84246a4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c84246a4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c84246a4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3c84246a4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3c84246a4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c84246a4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c84246a4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3c84246a4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3c84246a4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84246a4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84246a4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84246a4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84246a4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84246a4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84246a4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thz.zoom.us/rec/share/1PvkXqkOpUAiyPJ90zTgcf3Ui2io1vRO-sSnbsiLIOfvsAFz3cDh_z2KqHMLzoMC.WRA-z9eET82BX9Oe?startTime=168301498700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sh.plotl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hiny.rstudio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kimetrics.github.io/blog/dash-deploymen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sh.gallery/Porta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hyperlink" Target="https://dash.gallery/dash-wind-stream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ash.gallery/american-commute/detailed" TargetMode="External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sh.gallery/product-playbook/" TargetMode="External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ash.plotly.com/dash-core-component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ash-bootstrap-components.opensource.faculty.ai/docs/component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ash-bootstrap-components.opensource.faculty.ai/docs/themes/explorer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lotly.com/python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ash.plotly.com/basic-callback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lotly.com/python/maps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hJHvdBlSxug&amp;ab_channel=Academind" TargetMode="External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ecological-systems-design/visualization-example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ash.gallery/Portal/" TargetMode="External"/><Relationship Id="rId4" Type="http://schemas.openxmlformats.org/officeDocument/2006/relationships/hyperlink" Target="https://dash.plotly.com/dash-core-components" TargetMode="External"/><Relationship Id="rId5" Type="http://schemas.openxmlformats.org/officeDocument/2006/relationships/hyperlink" Target="https://dash-bootstrap-components.opensource.faculty.ai/docs/components/" TargetMode="External"/><Relationship Id="rId6" Type="http://schemas.openxmlformats.org/officeDocument/2006/relationships/hyperlink" Target="https://css-tricks.com/snippets/css/a-guide-to-flexbox/" TargetMode="External"/><Relationship Id="rId7" Type="http://schemas.openxmlformats.org/officeDocument/2006/relationships/hyperlink" Target="https://dash-bootstrap-components.opensource.faculty.ai/docs/components/layou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ecological-systems-design/visualization-examp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ash-bootstrap-components.opensource.faculty.ai/docs/themes/explorer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ash.plotly.com/layou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ash-bootstrap-components.opensource.faculty.ai/docs/components/layout/" TargetMode="External"/><Relationship Id="rId4" Type="http://schemas.openxmlformats.org/officeDocument/2006/relationships/hyperlink" Target="https://css-tricks.com/snippets/css/a-guide-to-flexbox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ash-bootstrap-components.opensource.faculty.ai/docs/components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ash.plotly.com/basic-callback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plotly.com/python/map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seminar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02.05.2023,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recording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189750" y="799250"/>
            <a:ext cx="20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</a:t>
            </a:r>
            <a:r>
              <a:rPr lang="en-GB"/>
              <a:t>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1189750" y="2072625"/>
            <a:ext cx="24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</a:t>
            </a:r>
            <a:r>
              <a:rPr lang="en-GB"/>
              <a:t>end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728425" y="1497600"/>
            <a:ext cx="22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stack</a:t>
            </a:r>
            <a:r>
              <a:rPr lang="en-GB"/>
              <a:t>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1189750" y="3472325"/>
            <a:ext cx="20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designers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225950" y="938050"/>
            <a:ext cx="329400" cy="196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408050" y="2129650"/>
            <a:ext cx="15462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ESD members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6012550" y="938050"/>
            <a:ext cx="329400" cy="340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597200"/>
            <a:ext cx="8520600" cy="19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</a:t>
            </a:r>
            <a:endParaRPr sz="27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solidFill>
                  <a:schemeClr val="dk2"/>
                </a:solidFill>
              </a:rPr>
              <a:t>M</a:t>
            </a:r>
            <a:r>
              <a:rPr lang="en-GB" sz="2750">
                <a:solidFill>
                  <a:schemeClr val="dk2"/>
                </a:solidFill>
              </a:rPr>
              <a:t>ost downloaded, trusted Python framework for building ML &amp; data science web apps.</a:t>
            </a:r>
            <a:endParaRPr sz="27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2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https://dash.plotly.com/</a:t>
            </a:r>
            <a:r>
              <a:rPr lang="en-GB" sz="2750">
                <a:solidFill>
                  <a:schemeClr val="dk2"/>
                </a:solidFill>
              </a:rPr>
              <a:t> </a:t>
            </a:r>
            <a:endParaRPr sz="2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Dash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Framework to build </a:t>
            </a:r>
            <a:r>
              <a:rPr b="1" lang="en-GB"/>
              <a:t>visualization interfaces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 released in 2017 as a Python library, now includes implementations for R, Julia and F#.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3 technologies</a:t>
            </a:r>
            <a:r>
              <a:rPr lang="en-GB"/>
              <a:t> constitute the core of Dash: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Flask</a:t>
            </a:r>
            <a:r>
              <a:rPr lang="en-GB"/>
              <a:t> for web server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React.Js</a:t>
            </a:r>
            <a:r>
              <a:rPr lang="en-GB"/>
              <a:t> renders user interface of the web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Plotly.Js</a:t>
            </a:r>
            <a:r>
              <a:rPr lang="en-GB"/>
              <a:t> generates charts and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 many web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open source and enterprise versions. For us, open source is enough.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 has smth similar: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https://shiny.rstudio.com/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0" y="0"/>
            <a:ext cx="73165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 rot="4070971">
            <a:off x="1811361" y="119700"/>
            <a:ext cx="557765" cy="99135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 rot="4070971">
            <a:off x="3965411" y="119700"/>
            <a:ext cx="557765" cy="99135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 rot="5400000">
            <a:off x="1625975" y="729400"/>
            <a:ext cx="238500" cy="991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 rot="2426608">
            <a:off x="5022064" y="3429251"/>
            <a:ext cx="1393870" cy="175284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7379275" y="21457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plotly.js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 rot="4070971">
            <a:off x="7450486" y="1850125"/>
            <a:ext cx="557765" cy="99135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5"/>
          <p:cNvCxnSpPr>
            <a:endCxn id="155" idx="2"/>
          </p:cNvCxnSpPr>
          <p:nvPr/>
        </p:nvCxnSpPr>
        <p:spPr>
          <a:xfrm>
            <a:off x="6621918" y="787901"/>
            <a:ext cx="1002300" cy="129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5"/>
          <p:cNvSpPr txBox="1"/>
          <p:nvPr/>
        </p:nvSpPr>
        <p:spPr>
          <a:xfrm>
            <a:off x="0" y="917350"/>
            <a:ext cx="124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Website components, such as buttons, dropdowns, tabs, navigation bars, etc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-218250" y="-76200"/>
            <a:ext cx="200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Layout and static components, eg headers, paragraphs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338050" y="379500"/>
            <a:ext cx="9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styling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795875" y="1740450"/>
            <a:ext cx="11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Interactive plots in python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311575" y="4501125"/>
            <a:ext cx="17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Dash is </a:t>
            </a:r>
            <a:r>
              <a:rPr lang="en-GB">
                <a:solidFill>
                  <a:srgbClr val="0000FF"/>
                </a:solidFill>
              </a:rPr>
              <a:t>built</a:t>
            </a:r>
            <a:r>
              <a:rPr lang="en-GB">
                <a:solidFill>
                  <a:srgbClr val="0000FF"/>
                </a:solidFill>
              </a:rPr>
              <a:t> on top of React, we won’t use it directly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 rot="4070971">
            <a:off x="3298786" y="641975"/>
            <a:ext cx="557765" cy="99135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 rot="4070971">
            <a:off x="3780461" y="2395325"/>
            <a:ext cx="557765" cy="99135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1690775" y="76200"/>
            <a:ext cx="219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Dash is a Python library, and we also use Python for content creation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885900" y="2807800"/>
            <a:ext cx="18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Conda is also managing packages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5650675" y="4555750"/>
            <a:ext cx="33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Should include, but we don’t consider databases in this seminar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2" name="Google Shape;172;p26"/>
          <p:cNvSpPr/>
          <p:nvPr/>
        </p:nvSpPr>
        <p:spPr>
          <a:xfrm rot="4087914">
            <a:off x="6510798" y="3511852"/>
            <a:ext cx="909332" cy="124107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 rot="3541897">
            <a:off x="7920866" y="3698140"/>
            <a:ext cx="637820" cy="89157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 rot="5395297">
            <a:off x="2884700" y="2648425"/>
            <a:ext cx="219300" cy="97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192300" y="3177100"/>
            <a:ext cx="16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Dash is built on top of Flask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for website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8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website content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You are doing it on a daily basis!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Design and build your website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For example, using Dash.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Publish your website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Register domain name.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Choose web hosting provider. </a:t>
            </a: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The web host provides server space for the website’s files. Can also be own server.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AutoNum type="alphaLcPeriod"/>
            </a:pP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Disclaimer: it is possible to </a:t>
            </a:r>
            <a:r>
              <a:rPr lang="en-GB" sz="13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publish with Github for free</a:t>
            </a:r>
            <a:r>
              <a:rPr lang="en-GB" sz="1350">
                <a:latin typeface="Roboto"/>
                <a:ea typeface="Roboto"/>
                <a:cs typeface="Roboto"/>
                <a:sym typeface="Roboto"/>
              </a:rPr>
              <a:t>!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2051100"/>
            <a:ext cx="85206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 Gallery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https://dash.gallery/Portal/</a:t>
            </a:r>
            <a:r>
              <a:rPr lang="en-GB" sz="2750"/>
              <a:t> </a:t>
            </a:r>
            <a:endParaRPr sz="27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Streaming real-time data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1116575"/>
            <a:ext cx="8221452" cy="402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5682300" y="0"/>
            <a:ext cx="34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https://dash.gallery/dash-wind-streaming/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804100" y="0"/>
            <a:ext cx="33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https://dash.gallery/american-commute/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4" y="1142900"/>
            <a:ext cx="8167673" cy="40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Sankey diagrams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5998800" y="0"/>
            <a:ext cx="31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https://dash.gallery/product-playbook/</a:t>
            </a:r>
            <a:r>
              <a:rPr lang="en-GB"/>
              <a:t> 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63" y="1062550"/>
            <a:ext cx="8341876" cy="40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[50] </a:t>
            </a:r>
            <a:r>
              <a:rPr lang="en-GB">
                <a:solidFill>
                  <a:srgbClr val="0000FF"/>
                </a:solidFill>
              </a:rPr>
              <a:t>Part 1: Introduction to visualization dashboards with Dash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the Web works: </a:t>
            </a:r>
            <a:r>
              <a:rPr lang="en-GB"/>
              <a:t>f</a:t>
            </a:r>
            <a:r>
              <a:rPr lang="en-GB"/>
              <a:t>rontend</a:t>
            </a:r>
            <a:r>
              <a:rPr lang="en-GB"/>
              <a:t> and </a:t>
            </a:r>
            <a:r>
              <a:rPr lang="en-GB"/>
              <a:t>backend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Dash: gallery, core components, bootstrap components, plotly and callbacks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Maps in Dash by Marco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[10] === break ===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[60] </a:t>
            </a:r>
            <a:r>
              <a:rPr lang="en-GB">
                <a:solidFill>
                  <a:srgbClr val="0000FF"/>
                </a:solidFill>
              </a:rPr>
              <a:t>Part 2: Hands on visualization example with Dash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Visualization example: basic app and how to run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Things to consider and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Exercises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Check out existing examples to see what is </a:t>
            </a:r>
            <a:r>
              <a:rPr b="1" lang="en-GB">
                <a:solidFill>
                  <a:srgbClr val="434343"/>
                </a:solidFill>
              </a:rPr>
              <a:t>definitely</a:t>
            </a:r>
            <a:r>
              <a:rPr lang="en-GB">
                <a:solidFill>
                  <a:srgbClr val="434343"/>
                </a:solidFill>
              </a:rPr>
              <a:t> possible with dash.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Sometimes their code is open source.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226200" y="2147200"/>
            <a:ext cx="86916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 Core Components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https://dash.plotly.com/dash-core-components</a:t>
            </a:r>
            <a:r>
              <a:rPr lang="en-GB" sz="2750"/>
              <a:t> </a:t>
            </a:r>
            <a:endParaRPr sz="27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5450"/>
            <a:ext cx="4572000" cy="5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00200"/>
            <a:ext cx="4571999" cy="9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199" y="3062762"/>
            <a:ext cx="875925" cy="8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4492363" y="2717988"/>
            <a:ext cx="10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Checklist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5804838" y="0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Dropdown</a:t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3199763" y="4124163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Range Slider</a:t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5804838" y="1555238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4875" y="3031103"/>
            <a:ext cx="3229130" cy="998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34"/>
          <p:cNvSpPr txBox="1"/>
          <p:nvPr/>
        </p:nvSpPr>
        <p:spPr>
          <a:xfrm>
            <a:off x="6759493" y="2630888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Confirm Dialog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2" y="4524363"/>
            <a:ext cx="85058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core components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988450"/>
            <a:ext cx="2451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Checklist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Clipboard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ConfirmDialog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ConfirmDialogProvider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DatePickerRange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DatePickerSingle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Download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Dropdown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Graph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Geolocation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Input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Interval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Link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Loading</a:t>
            </a:r>
            <a:endParaRPr sz="1400"/>
          </a:p>
        </p:txBody>
      </p:sp>
      <p:sp>
        <p:nvSpPr>
          <p:cNvPr id="234" name="Google Shape;234;p34"/>
          <p:cNvSpPr txBox="1"/>
          <p:nvPr/>
        </p:nvSpPr>
        <p:spPr>
          <a:xfrm>
            <a:off x="2247175" y="988450"/>
            <a:ext cx="1940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Location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LogoutButton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Markdown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RadioItems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RangeSlider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Slider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Store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Tab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Tabs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Textarea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Tooltip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Upload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 datatables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00" y="3772150"/>
            <a:ext cx="4631200" cy="137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800" y="2414288"/>
            <a:ext cx="4631197" cy="129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800" y="0"/>
            <a:ext cx="4631199" cy="23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52475"/>
            <a:ext cx="39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with pandas 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Adjust heights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Style cells separately and link cell colors to a legend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tables as excel /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 and sort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501750" y="1909350"/>
            <a:ext cx="8140500" cy="13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</a:t>
            </a:r>
            <a:r>
              <a:rPr lang="en-GB"/>
              <a:t> Components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hlink"/>
                </a:solidFill>
                <a:hlinkClick r:id="rId3"/>
              </a:rPr>
              <a:t>https://dash-bootstrap-components.opensource.faculty.ai/docs/components/</a:t>
            </a:r>
            <a:r>
              <a:rPr lang="en-GB" sz="2700"/>
              <a:t> </a:t>
            </a:r>
            <a:endParaRPr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30990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bootstrap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0" y="1369450"/>
            <a:ext cx="2451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Accordion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Alert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Badge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Breadcrumb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Button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ButtonGroup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Card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Carousel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Collapse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DropdownMenu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Fade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Form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Input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InputGroup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Jumbotron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Layout</a:t>
            </a:r>
            <a:endParaRPr sz="1400"/>
          </a:p>
        </p:txBody>
      </p:sp>
      <p:sp>
        <p:nvSpPr>
          <p:cNvPr id="255" name="Google Shape;255;p37"/>
          <p:cNvSpPr txBox="1"/>
          <p:nvPr/>
        </p:nvSpPr>
        <p:spPr>
          <a:xfrm>
            <a:off x="1776425" y="1398725"/>
            <a:ext cx="3000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ListGroup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Modal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Nav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Navbar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Offcanvas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Pagination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Placeholder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Popover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Progress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Spinner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Tabs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Toast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Tooltip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25" y="389550"/>
            <a:ext cx="5556474" cy="4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5312600" y="65538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Buttons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125" y="1368800"/>
            <a:ext cx="2165925" cy="28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6893925" y="1050238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</a:t>
            </a:r>
            <a:endParaRPr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25" y="4851975"/>
            <a:ext cx="8223476" cy="3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3979100" y="4490938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6400" y="1813249"/>
            <a:ext cx="2521852" cy="4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802" y="1237289"/>
            <a:ext cx="2021048" cy="6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4154175" y="918050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Spinners</a:t>
            </a:r>
            <a:endParaRPr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6400" y="2844906"/>
            <a:ext cx="2521850" cy="154278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4154175" y="2422363"/>
            <a:ext cx="21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Accordion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bootstrap themes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https://dash-bootstrap-components.opensource.faculty.ai/docs/themes/explorer/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555300"/>
            <a:ext cx="85206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take certain theme as a base, and tweak style of some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Switching between themes is very very easy.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Switching</a:t>
            </a:r>
            <a:r>
              <a:rPr lang="en-GB"/>
              <a:t> between core and bootstrap components is also easy, but not instantaneous.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2006100"/>
            <a:ext cx="8520600" cy="11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</a:t>
            </a:r>
            <a:r>
              <a:rPr lang="en-GB"/>
              <a:t> and Plotly graphs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https://plotly.com/python/</a:t>
            </a:r>
            <a:r>
              <a:rPr lang="en-GB" sz="2750"/>
              <a:t> </a:t>
            </a:r>
            <a:endParaRPr sz="27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so special about Plotly?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Unlike matplotlib, it has logic :)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once you know it, it is easier to make plots, in my opinion.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interactive: can zoom in, rotate 3D plots, see values of data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save plots as interactive html files and share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Integrating plotly charts into Dash is </a:t>
            </a:r>
            <a:r>
              <a:rPr lang="en-GB"/>
              <a:t>very easy.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However, it does take time to learn plotly.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plotly charts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-69300" y="1152475"/>
            <a:ext cx="307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Scatter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Line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Bar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Pie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Bubble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Statistical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Error bars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Boxplots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Histograms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Maps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2268400" y="1152475"/>
            <a:ext cx="307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Scientific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Contour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Heatmaps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Imshow (imaginary axis)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 and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3D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Animations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23406" t="0"/>
          <a:stretch/>
        </p:blipFill>
        <p:spPr>
          <a:xfrm>
            <a:off x="5403350" y="0"/>
            <a:ext cx="3699825" cy="23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375" y="3413750"/>
            <a:ext cx="1906400" cy="163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250" y="2440225"/>
            <a:ext cx="2965750" cy="2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98250"/>
            <a:ext cx="8520600" cy="1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</a:rPr>
              <a:t>Part 1</a:t>
            </a:r>
            <a:endParaRPr sz="2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FF"/>
                </a:solidFill>
              </a:rPr>
              <a:t>Introduction to visualization dashboards with Dash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Goal: give you a high level overview so that you know what to google.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2006100"/>
            <a:ext cx="8520600" cy="11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 Callbacks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https://dash.plotly.com/basic-callbacks</a:t>
            </a:r>
            <a:r>
              <a:rPr lang="en-GB" sz="2750"/>
              <a:t> </a:t>
            </a:r>
            <a:endParaRPr sz="27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Callback functions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152475"/>
            <a:ext cx="29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</a:t>
            </a:r>
            <a:r>
              <a:rPr lang="en-GB"/>
              <a:t>unctions that are automatically called by Dash whenever an </a:t>
            </a:r>
            <a:r>
              <a:rPr b="1" lang="en-GB"/>
              <a:t>input</a:t>
            </a:r>
            <a:r>
              <a:rPr lang="en-GB"/>
              <a:t> component's property changes, in order to update some property in another component (the </a:t>
            </a:r>
            <a:r>
              <a:rPr b="1" lang="en-GB"/>
              <a:t>output</a:t>
            </a:r>
            <a:r>
              <a:rPr lang="en-GB"/>
              <a:t>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Needed to connect control components to eg charts.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900" y="550650"/>
            <a:ext cx="5648101" cy="40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/>
          <p:nvPr/>
        </p:nvSpPr>
        <p:spPr>
          <a:xfrm>
            <a:off x="3563275" y="687250"/>
            <a:ext cx="2820000" cy="26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6450850" y="687250"/>
            <a:ext cx="2693100" cy="26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3563275" y="4266250"/>
            <a:ext cx="2820000" cy="26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>
            <a:off x="3563275" y="950350"/>
            <a:ext cx="1076100" cy="2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/>
          <p:nvPr/>
        </p:nvSpPr>
        <p:spPr>
          <a:xfrm>
            <a:off x="6450850" y="950350"/>
            <a:ext cx="1076100" cy="2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6189125" y="102325"/>
            <a:ext cx="7218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inputs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7188550" y="102325"/>
            <a:ext cx="840900" cy="4002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out</a:t>
            </a:r>
            <a:r>
              <a:rPr lang="en-GB">
                <a:solidFill>
                  <a:schemeClr val="dk1"/>
                </a:solidFill>
              </a:rPr>
              <a:t>puts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3563275" y="1247125"/>
            <a:ext cx="2887500" cy="2948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/>
          <p:nvPr/>
        </p:nvSpPr>
        <p:spPr>
          <a:xfrm>
            <a:off x="6527650" y="1247125"/>
            <a:ext cx="2473800" cy="14421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6527650" y="2753725"/>
            <a:ext cx="2473800" cy="1512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maps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https://plotly.com/python/maps/</a:t>
            </a:r>
            <a:r>
              <a:rPr lang="en-GB" sz="2750"/>
              <a:t> </a:t>
            </a:r>
            <a:endParaRPr sz="27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 + Plotly + Geospatial information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9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Making an interactive map in 1 hour!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300" y="1602525"/>
            <a:ext cx="6334139" cy="3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/>
          <p:nvPr/>
        </p:nvSpPr>
        <p:spPr>
          <a:xfrm>
            <a:off x="2557625" y="4091475"/>
            <a:ext cx="4368900" cy="6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vs. low level for maps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296000" y="1340625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level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296000" y="40577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Low level</a:t>
            </a:r>
            <a:endParaRPr/>
          </a:p>
        </p:txBody>
      </p:sp>
      <p:cxnSp>
        <p:nvCxnSpPr>
          <p:cNvPr id="336" name="Google Shape;336;p46"/>
          <p:cNvCxnSpPr/>
          <p:nvPr/>
        </p:nvCxnSpPr>
        <p:spPr>
          <a:xfrm>
            <a:off x="887500" y="1896025"/>
            <a:ext cx="0" cy="20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7" name="Google Shape;337;p46"/>
          <p:cNvSpPr/>
          <p:nvPr/>
        </p:nvSpPr>
        <p:spPr>
          <a:xfrm>
            <a:off x="3332175" y="13406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5770800" y="4182500"/>
            <a:ext cx="1101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HTML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4335550" y="4182500"/>
            <a:ext cx="1101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2624300" y="4182500"/>
            <a:ext cx="1377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Javascript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41" name="Google Shape;341;p46"/>
          <p:cNvCxnSpPr>
            <a:stCxn id="337" idx="2"/>
          </p:cNvCxnSpPr>
          <p:nvPr/>
        </p:nvCxnSpPr>
        <p:spPr>
          <a:xfrm>
            <a:off x="3882825" y="1788525"/>
            <a:ext cx="0" cy="21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/>
          <p:nvPr/>
        </p:nvSpPr>
        <p:spPr>
          <a:xfrm>
            <a:off x="2557625" y="4091475"/>
            <a:ext cx="4368900" cy="6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vs. low level for maps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296000" y="1340625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level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296000" y="40577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Low level</a:t>
            </a:r>
            <a:endParaRPr/>
          </a:p>
        </p:txBody>
      </p:sp>
      <p:cxnSp>
        <p:nvCxnSpPr>
          <p:cNvPr id="350" name="Google Shape;350;p47"/>
          <p:cNvCxnSpPr/>
          <p:nvPr/>
        </p:nvCxnSpPr>
        <p:spPr>
          <a:xfrm>
            <a:off x="887500" y="1896025"/>
            <a:ext cx="0" cy="20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1" name="Google Shape;351;p47"/>
          <p:cNvSpPr/>
          <p:nvPr/>
        </p:nvSpPr>
        <p:spPr>
          <a:xfrm>
            <a:off x="3332175" y="13406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2671700" y="22362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Plotly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4215875" y="22362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Flask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4" name="Google Shape;354;p47"/>
          <p:cNvSpPr/>
          <p:nvPr/>
        </p:nvSpPr>
        <p:spPr>
          <a:xfrm>
            <a:off x="2671700" y="32963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d3.js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5" name="Google Shape;355;p47"/>
          <p:cNvSpPr/>
          <p:nvPr/>
        </p:nvSpPr>
        <p:spPr>
          <a:xfrm>
            <a:off x="5770800" y="4182500"/>
            <a:ext cx="1101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HTML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4335550" y="4182500"/>
            <a:ext cx="1101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2624300" y="4182500"/>
            <a:ext cx="1377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Javascript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58" name="Google Shape;358;p47"/>
          <p:cNvCxnSpPr>
            <a:stCxn id="351" idx="2"/>
            <a:endCxn id="352" idx="0"/>
          </p:cNvCxnSpPr>
          <p:nvPr/>
        </p:nvCxnSpPr>
        <p:spPr>
          <a:xfrm flipH="1">
            <a:off x="3222225" y="1788525"/>
            <a:ext cx="660600" cy="44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7"/>
          <p:cNvCxnSpPr>
            <a:stCxn id="351" idx="2"/>
            <a:endCxn id="353" idx="0"/>
          </p:cNvCxnSpPr>
          <p:nvPr/>
        </p:nvCxnSpPr>
        <p:spPr>
          <a:xfrm>
            <a:off x="3882825" y="1788525"/>
            <a:ext cx="883800" cy="44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7"/>
          <p:cNvCxnSpPr>
            <a:stCxn id="352" idx="2"/>
            <a:endCxn id="354" idx="0"/>
          </p:cNvCxnSpPr>
          <p:nvPr/>
        </p:nvCxnSpPr>
        <p:spPr>
          <a:xfrm>
            <a:off x="3222350" y="2684125"/>
            <a:ext cx="0" cy="6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7"/>
          <p:cNvCxnSpPr>
            <a:stCxn id="351" idx="3"/>
            <a:endCxn id="362" idx="0"/>
          </p:cNvCxnSpPr>
          <p:nvPr/>
        </p:nvCxnSpPr>
        <p:spPr>
          <a:xfrm>
            <a:off x="4433475" y="1564575"/>
            <a:ext cx="1865100" cy="113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7"/>
          <p:cNvSpPr/>
          <p:nvPr/>
        </p:nvSpPr>
        <p:spPr>
          <a:xfrm>
            <a:off x="5747950" y="270437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React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63" name="Google Shape;363;p47"/>
          <p:cNvCxnSpPr>
            <a:stCxn id="354" idx="2"/>
          </p:cNvCxnSpPr>
          <p:nvPr/>
        </p:nvCxnSpPr>
        <p:spPr>
          <a:xfrm>
            <a:off x="3222350" y="3744225"/>
            <a:ext cx="0" cy="3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7"/>
          <p:cNvCxnSpPr>
            <a:stCxn id="362" idx="2"/>
          </p:cNvCxnSpPr>
          <p:nvPr/>
        </p:nvCxnSpPr>
        <p:spPr>
          <a:xfrm>
            <a:off x="6298600" y="3152275"/>
            <a:ext cx="0" cy="8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7"/>
          <p:cNvCxnSpPr>
            <a:stCxn id="353" idx="2"/>
          </p:cNvCxnSpPr>
          <p:nvPr/>
        </p:nvCxnSpPr>
        <p:spPr>
          <a:xfrm>
            <a:off x="4766525" y="2684125"/>
            <a:ext cx="0" cy="13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/>
          <p:nvPr/>
        </p:nvSpPr>
        <p:spPr>
          <a:xfrm>
            <a:off x="2557625" y="4091475"/>
            <a:ext cx="4368900" cy="6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vs. low level for maps</a:t>
            </a:r>
            <a:endParaRPr/>
          </a:p>
        </p:txBody>
      </p:sp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296000" y="1340625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level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296000" y="40577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Low level</a:t>
            </a:r>
            <a:endParaRPr/>
          </a:p>
        </p:txBody>
      </p:sp>
      <p:cxnSp>
        <p:nvCxnSpPr>
          <p:cNvPr id="374" name="Google Shape;374;p48"/>
          <p:cNvCxnSpPr/>
          <p:nvPr/>
        </p:nvCxnSpPr>
        <p:spPr>
          <a:xfrm>
            <a:off x="887500" y="1896025"/>
            <a:ext cx="0" cy="20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5" name="Google Shape;375;p48"/>
          <p:cNvSpPr/>
          <p:nvPr/>
        </p:nvSpPr>
        <p:spPr>
          <a:xfrm>
            <a:off x="3332175" y="13406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</a:rPr>
              <a:t>Dash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2671700" y="22362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</a:rPr>
              <a:t>Plotly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4215875" y="22362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</a:rPr>
              <a:t>Flask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2671700" y="329632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</a:rPr>
              <a:t>d3.js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5770800" y="4182500"/>
            <a:ext cx="1101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HTML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4335550" y="4182500"/>
            <a:ext cx="1101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2624300" y="4182500"/>
            <a:ext cx="1377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Javascript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82" name="Google Shape;382;p48"/>
          <p:cNvCxnSpPr>
            <a:stCxn id="375" idx="2"/>
            <a:endCxn id="376" idx="0"/>
          </p:cNvCxnSpPr>
          <p:nvPr/>
        </p:nvCxnSpPr>
        <p:spPr>
          <a:xfrm flipH="1">
            <a:off x="3222225" y="1788525"/>
            <a:ext cx="660600" cy="447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8"/>
          <p:cNvCxnSpPr>
            <a:stCxn id="375" idx="2"/>
            <a:endCxn id="377" idx="0"/>
          </p:cNvCxnSpPr>
          <p:nvPr/>
        </p:nvCxnSpPr>
        <p:spPr>
          <a:xfrm>
            <a:off x="3882825" y="1788525"/>
            <a:ext cx="883800" cy="447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8"/>
          <p:cNvCxnSpPr>
            <a:stCxn id="376" idx="2"/>
            <a:endCxn id="378" idx="0"/>
          </p:cNvCxnSpPr>
          <p:nvPr/>
        </p:nvCxnSpPr>
        <p:spPr>
          <a:xfrm>
            <a:off x="3222350" y="2684125"/>
            <a:ext cx="0" cy="612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8"/>
          <p:cNvCxnSpPr>
            <a:stCxn id="375" idx="3"/>
            <a:endCxn id="386" idx="0"/>
          </p:cNvCxnSpPr>
          <p:nvPr/>
        </p:nvCxnSpPr>
        <p:spPr>
          <a:xfrm>
            <a:off x="4433475" y="1564575"/>
            <a:ext cx="1865100" cy="1139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48"/>
          <p:cNvSpPr/>
          <p:nvPr/>
        </p:nvSpPr>
        <p:spPr>
          <a:xfrm>
            <a:off x="7266600" y="3202800"/>
            <a:ext cx="1515300" cy="447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Openlayers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8" name="Google Shape;388;p48"/>
          <p:cNvSpPr/>
          <p:nvPr/>
        </p:nvSpPr>
        <p:spPr>
          <a:xfrm>
            <a:off x="7393200" y="2766325"/>
            <a:ext cx="1515300" cy="447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Leaflet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6" name="Google Shape;386;p48"/>
          <p:cNvSpPr/>
          <p:nvPr/>
        </p:nvSpPr>
        <p:spPr>
          <a:xfrm>
            <a:off x="5747950" y="2704375"/>
            <a:ext cx="1101300" cy="4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</a:rPr>
              <a:t>React</a:t>
            </a:r>
            <a:endParaRPr sz="1800">
              <a:solidFill>
                <a:srgbClr val="999999"/>
              </a:solidFill>
            </a:endParaRPr>
          </a:p>
        </p:txBody>
      </p:sp>
      <p:cxnSp>
        <p:nvCxnSpPr>
          <p:cNvPr id="389" name="Google Shape;389;p48"/>
          <p:cNvCxnSpPr>
            <a:stCxn id="390" idx="2"/>
          </p:cNvCxnSpPr>
          <p:nvPr/>
        </p:nvCxnSpPr>
        <p:spPr>
          <a:xfrm flipH="1">
            <a:off x="6298725" y="3522525"/>
            <a:ext cx="200700" cy="5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8"/>
          <p:cNvCxnSpPr>
            <a:stCxn id="387" idx="1"/>
          </p:cNvCxnSpPr>
          <p:nvPr/>
        </p:nvCxnSpPr>
        <p:spPr>
          <a:xfrm flipH="1">
            <a:off x="6563400" y="3426750"/>
            <a:ext cx="703200" cy="5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8"/>
          <p:cNvSpPr/>
          <p:nvPr/>
        </p:nvSpPr>
        <p:spPr>
          <a:xfrm>
            <a:off x="5948775" y="3074625"/>
            <a:ext cx="1101300" cy="447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Vue.js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6194625" y="2083972"/>
            <a:ext cx="2375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Alternative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vs. low level for maps</a:t>
            </a:r>
            <a:endParaRPr/>
          </a:p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296000" y="21636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level</a:t>
            </a:r>
            <a:endParaRPr/>
          </a:p>
        </p:txBody>
      </p:sp>
      <p:sp>
        <p:nvSpPr>
          <p:cNvPr id="399" name="Google Shape;399;p49"/>
          <p:cNvSpPr txBox="1"/>
          <p:nvPr>
            <p:ph idx="1" type="body"/>
          </p:nvPr>
        </p:nvSpPr>
        <p:spPr>
          <a:xfrm>
            <a:off x="296000" y="40577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Low level</a:t>
            </a:r>
            <a:endParaRPr/>
          </a:p>
        </p:txBody>
      </p:sp>
      <p:sp>
        <p:nvSpPr>
          <p:cNvPr id="400" name="Google Shape;400;p49"/>
          <p:cNvSpPr txBox="1"/>
          <p:nvPr>
            <p:ph idx="1" type="body"/>
          </p:nvPr>
        </p:nvSpPr>
        <p:spPr>
          <a:xfrm>
            <a:off x="1518000" y="1170125"/>
            <a:ext cx="24702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Time to get</a:t>
            </a:r>
            <a:br>
              <a:rPr lang="en-GB"/>
            </a:br>
            <a:r>
              <a:rPr lang="en-GB"/>
              <a:t>things done</a:t>
            </a:r>
            <a:endParaRPr/>
          </a:p>
        </p:txBody>
      </p:sp>
      <p:sp>
        <p:nvSpPr>
          <p:cNvPr id="401" name="Google Shape;401;p49"/>
          <p:cNvSpPr/>
          <p:nvPr/>
        </p:nvSpPr>
        <p:spPr>
          <a:xfrm>
            <a:off x="2448725" y="22285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02" name="Google Shape;402;p49"/>
          <p:cNvSpPr/>
          <p:nvPr/>
        </p:nvSpPr>
        <p:spPr>
          <a:xfrm>
            <a:off x="2787600" y="22285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2448725" y="4122650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2787600" y="4122650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405" name="Google Shape;405;p49"/>
          <p:cNvCxnSpPr/>
          <p:nvPr/>
        </p:nvCxnSpPr>
        <p:spPr>
          <a:xfrm>
            <a:off x="887500" y="2750375"/>
            <a:ext cx="0" cy="12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vs. low level for maps</a:t>
            </a:r>
            <a:endParaRPr/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296000" y="21636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High level</a:t>
            </a:r>
            <a:endParaRPr/>
          </a:p>
        </p:txBody>
      </p:sp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296000" y="4057700"/>
            <a:ext cx="23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Low </a:t>
            </a:r>
            <a:r>
              <a:rPr lang="en-GB"/>
              <a:t>level</a:t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1518000" y="1170125"/>
            <a:ext cx="24702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Time to get</a:t>
            </a:r>
            <a:br>
              <a:rPr lang="en-GB"/>
            </a:br>
            <a:r>
              <a:rPr lang="en-GB"/>
              <a:t>things done</a:t>
            </a:r>
            <a:endParaRPr/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6814925" y="1170125"/>
            <a:ext cx="24702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Customization potential</a:t>
            </a:r>
            <a:endParaRPr/>
          </a:p>
        </p:txBody>
      </p:sp>
      <p:sp>
        <p:nvSpPr>
          <p:cNvPr id="415" name="Google Shape;415;p50"/>
          <p:cNvSpPr txBox="1"/>
          <p:nvPr>
            <p:ph idx="1" type="body"/>
          </p:nvPr>
        </p:nvSpPr>
        <p:spPr>
          <a:xfrm>
            <a:off x="5636575" y="1170125"/>
            <a:ext cx="1745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Speed</a:t>
            </a:r>
            <a:endParaRPr/>
          </a:p>
        </p:txBody>
      </p:sp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3508600" y="1170125"/>
            <a:ext cx="24702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Debugging</a:t>
            </a:r>
            <a:br>
              <a:rPr lang="en-GB"/>
            </a:br>
            <a:r>
              <a:rPr lang="en-GB"/>
              <a:t>and “safety”</a:t>
            </a:r>
            <a:endParaRPr/>
          </a:p>
        </p:txBody>
      </p:sp>
      <p:sp>
        <p:nvSpPr>
          <p:cNvPr id="417" name="Google Shape;417;p50"/>
          <p:cNvSpPr/>
          <p:nvPr/>
        </p:nvSpPr>
        <p:spPr>
          <a:xfrm>
            <a:off x="2448725" y="22285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2787600" y="22285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4575400" y="22285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6349100" y="405770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7779575" y="405770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8134125" y="405770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2448725" y="4122650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4" name="Google Shape;424;p50"/>
          <p:cNvSpPr/>
          <p:nvPr/>
        </p:nvSpPr>
        <p:spPr>
          <a:xfrm>
            <a:off x="2787600" y="4122650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5" name="Google Shape;425;p50"/>
          <p:cNvSpPr/>
          <p:nvPr/>
        </p:nvSpPr>
        <p:spPr>
          <a:xfrm>
            <a:off x="4575400" y="4122650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6349100" y="2228550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7904825" y="2228550"/>
            <a:ext cx="290400" cy="290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~</a:t>
            </a:r>
            <a:r>
              <a:rPr b="1" lang="en-GB" sz="1800">
                <a:solidFill>
                  <a:schemeClr val="lt1"/>
                </a:solidFill>
              </a:rPr>
              <a:t> 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428" name="Google Shape;428;p50"/>
          <p:cNvCxnSpPr/>
          <p:nvPr/>
        </p:nvCxnSpPr>
        <p:spPr>
          <a:xfrm>
            <a:off x="887500" y="2750375"/>
            <a:ext cx="0" cy="12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benefits and caveats of interactive visualizations</a:t>
            </a:r>
            <a:endParaRPr/>
          </a:p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1074125" y="1422025"/>
            <a:ext cx="807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Engaging: visitors/users might take away more from it than a from a static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Multifaceted: can present a lot more information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Good for validation: allow to scan data for consistency more effectively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Inherently mutable: not ideal (often not allowed) for “final” research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Misuable: especially if users are allowed to change input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	Can make it more likely that messages not consistent with research</a:t>
            </a:r>
            <a:br>
              <a:rPr lang="en-GB"/>
            </a:br>
            <a:r>
              <a:rPr lang="en-GB"/>
              <a:t>	findings are attributed to authors/institution e.g. for political reasons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81775" y="14881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681775" y="188260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681775" y="22770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681775" y="3037875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681775" y="3451525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40" name="Google Shape;440;p51"/>
          <p:cNvSpPr/>
          <p:nvPr/>
        </p:nvSpPr>
        <p:spPr>
          <a:xfrm>
            <a:off x="483800" y="2869000"/>
            <a:ext cx="8011800" cy="18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Web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 u="sng">
                <a:solidFill>
                  <a:schemeClr val="hlink"/>
                </a:solidFill>
                <a:hlinkClick r:id="rId3"/>
              </a:rPr>
              <a:t>https://www.youtube.com/watch?v=hJHvdBlSxug&amp;ab_channel=Academind</a:t>
            </a:r>
            <a:r>
              <a:rPr lang="en-GB" sz="1844"/>
              <a:t> </a:t>
            </a:r>
            <a:endParaRPr sz="1844"/>
          </a:p>
        </p:txBody>
      </p:sp>
      <p:sp>
        <p:nvSpPr>
          <p:cNvPr id="72" name="Google Shape;72;p16"/>
          <p:cNvSpPr/>
          <p:nvPr/>
        </p:nvSpPr>
        <p:spPr>
          <a:xfrm>
            <a:off x="634100" y="1667550"/>
            <a:ext cx="1071600" cy="3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88750" y="1667550"/>
            <a:ext cx="1071600" cy="3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Browser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983975" y="1667550"/>
            <a:ext cx="1071600" cy="3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242650" y="4355875"/>
            <a:ext cx="1369500" cy="3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server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135850" y="2586150"/>
            <a:ext cx="1583100" cy="3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https://ethz.ch/</a:t>
            </a:r>
            <a:endParaRPr/>
          </a:p>
        </p:txBody>
      </p:sp>
      <p:cxnSp>
        <p:nvCxnSpPr>
          <p:cNvPr id="77" name="Google Shape;77;p16"/>
          <p:cNvCxnSpPr>
            <a:stCxn id="72" idx="3"/>
            <a:endCxn id="73" idx="1"/>
          </p:cNvCxnSpPr>
          <p:nvPr/>
        </p:nvCxnSpPr>
        <p:spPr>
          <a:xfrm>
            <a:off x="1705700" y="1830900"/>
            <a:ext cx="6831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flipH="1" rot="10800000">
            <a:off x="3460325" y="1820700"/>
            <a:ext cx="1521300" cy="10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3" idx="2"/>
          </p:cNvCxnSpPr>
          <p:nvPr/>
        </p:nvCxnSpPr>
        <p:spPr>
          <a:xfrm>
            <a:off x="2924550" y="1994250"/>
            <a:ext cx="5700" cy="591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1690675" y="2242500"/>
            <a:ext cx="1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enters a URL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460325" y="1778838"/>
            <a:ext cx="15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expects to see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642750" y="4123925"/>
            <a:ext cx="16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returns website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239800" y="3509113"/>
            <a:ext cx="1369500" cy="3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r>
              <a:rPr lang="en-GB"/>
              <a:t> server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64100" y="3149125"/>
            <a:ext cx="177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dictionary that maps domain name to IP address of the correct web server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2921700" y="2912850"/>
            <a:ext cx="5700" cy="591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2924550" y="3763975"/>
            <a:ext cx="5700" cy="591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5" idx="3"/>
            <a:endCxn id="74" idx="2"/>
          </p:cNvCxnSpPr>
          <p:nvPr/>
        </p:nvCxnSpPr>
        <p:spPr>
          <a:xfrm flipH="1" rot="10800000">
            <a:off x="3612150" y="1994125"/>
            <a:ext cx="1907700" cy="2525100"/>
          </a:xfrm>
          <a:prstGeom prst="bent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6109900" y="1518000"/>
            <a:ext cx="22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F</a:t>
            </a:r>
            <a:r>
              <a:rPr b="1" lang="en-GB">
                <a:solidFill>
                  <a:srgbClr val="0000FF"/>
                </a:solidFill>
              </a:rPr>
              <a:t>rontend development: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How the website looks and feels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5150" y="4200125"/>
            <a:ext cx="21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Back</a:t>
            </a:r>
            <a:r>
              <a:rPr b="1" lang="en-GB">
                <a:solidFill>
                  <a:srgbClr val="0000FF"/>
                </a:solidFill>
              </a:rPr>
              <a:t>end development: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how the website works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450" y="4702250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839500" y="3061525"/>
            <a:ext cx="3194100" cy="199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-GB" sz="1600">
                <a:solidFill>
                  <a:srgbClr val="202124"/>
                </a:solidFill>
                <a:highlight>
                  <a:srgbClr val="FFF2CC"/>
                </a:highlight>
              </a:rPr>
              <a:t>Domain</a:t>
            </a:r>
            <a:r>
              <a:rPr lang="en-GB" sz="1600">
                <a:solidFill>
                  <a:srgbClr val="202124"/>
                </a:solidFill>
                <a:highlight>
                  <a:srgbClr val="FFF2CC"/>
                </a:highlight>
              </a:rPr>
              <a:t> is the name of a website, eg ethz.ch</a:t>
            </a:r>
            <a:endParaRPr sz="1600">
              <a:solidFill>
                <a:srgbClr val="202124"/>
              </a:solidFill>
              <a:highlight>
                <a:srgbClr val="FFF2CC"/>
              </a:highlight>
            </a:endParaRPr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-GB" sz="1600">
                <a:solidFill>
                  <a:srgbClr val="202124"/>
                </a:solidFill>
                <a:highlight>
                  <a:srgbClr val="FFF2CC"/>
                </a:highlight>
              </a:rPr>
              <a:t>URL</a:t>
            </a:r>
            <a:r>
              <a:rPr lang="en-GB" sz="1600">
                <a:solidFill>
                  <a:srgbClr val="202124"/>
                </a:solidFill>
                <a:highlight>
                  <a:srgbClr val="FFF2CC"/>
                </a:highlight>
              </a:rPr>
              <a:t> (Universal Resource Locator) is how to find a website, eg https://ethz.ch</a:t>
            </a:r>
            <a:endParaRPr sz="1600">
              <a:solidFill>
                <a:srgbClr val="202124"/>
              </a:solidFill>
              <a:highlight>
                <a:srgbClr val="FFF2CC"/>
              </a:highlight>
            </a:endParaRPr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-GB" sz="1600">
                <a:solidFill>
                  <a:srgbClr val="202124"/>
                </a:solidFill>
                <a:highlight>
                  <a:srgbClr val="FFF2CC"/>
                </a:highlight>
              </a:rPr>
              <a:t>Website</a:t>
            </a:r>
            <a:r>
              <a:rPr lang="en-GB" sz="1600">
                <a:solidFill>
                  <a:srgbClr val="202124"/>
                </a:solidFill>
                <a:highlight>
                  <a:srgbClr val="FFF2CC"/>
                </a:highlight>
              </a:rPr>
              <a:t> is what people see and interact with</a:t>
            </a:r>
            <a:endParaRPr sz="1600">
              <a:solidFill>
                <a:srgbClr val="202124"/>
              </a:solidFill>
              <a:highlight>
                <a:srgbClr val="FFF2CC"/>
              </a:highlight>
            </a:endParaRPr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b="1" lang="en-GB" sz="1600">
                <a:solidFill>
                  <a:srgbClr val="202124"/>
                </a:solidFill>
                <a:highlight>
                  <a:srgbClr val="FFF2CC"/>
                </a:highlight>
              </a:rPr>
              <a:t>Browser</a:t>
            </a:r>
            <a:r>
              <a:rPr lang="en-GB" sz="1600">
                <a:solidFill>
                  <a:srgbClr val="202124"/>
                </a:solidFill>
                <a:highlight>
                  <a:srgbClr val="FFF2CC"/>
                </a:highlight>
              </a:rPr>
              <a:t> is a web application that can interpret the website source code, eg Google Chrome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063925" y="2235000"/>
            <a:ext cx="1169400" cy="295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718950" y="4602975"/>
            <a:ext cx="1169400" cy="295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The benefits and caveats of interactive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1074125" y="1422025"/>
            <a:ext cx="807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Engaging: visitors/users might take away more from it than a from a static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Multifaceted: can present a lot more information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Good for validation: allow to scan data for consistency more effectively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Inherently mutable: not ideal (often not allowed) for “final” </a:t>
            </a:r>
            <a:r>
              <a:rPr lang="en-GB"/>
              <a:t>research</a:t>
            </a:r>
            <a:r>
              <a:rPr lang="en-GB"/>
              <a:t>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Misuable: especially if users are allowed to change input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	Can make it more likely that messages not consistent with research</a:t>
            </a:r>
            <a:br>
              <a:rPr lang="en-GB"/>
            </a:br>
            <a:r>
              <a:rPr lang="en-GB"/>
              <a:t>	findings are attributed to authors/institution e.g. for political reasons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447" name="Google Shape;447;p52"/>
          <p:cNvSpPr/>
          <p:nvPr/>
        </p:nvSpPr>
        <p:spPr>
          <a:xfrm>
            <a:off x="681775" y="14881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81775" y="188260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681775" y="2277050"/>
            <a:ext cx="290400" cy="290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39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+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681775" y="3037875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</a:t>
            </a:r>
            <a:r>
              <a:rPr b="1" lang="en-GB" sz="1800">
                <a:solidFill>
                  <a:schemeClr val="lt1"/>
                </a:solidFill>
              </a:rPr>
              <a:t>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681775" y="3451525"/>
            <a:ext cx="290400" cy="290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57600" spcFirstLastPara="1" rIns="91425" wrap="square" tIns="8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- 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76"/>
            <a:ext cx="9144001" cy="506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be back at 11:10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type="title"/>
          </p:nvPr>
        </p:nvSpPr>
        <p:spPr>
          <a:xfrm>
            <a:off x="311700" y="1932000"/>
            <a:ext cx="85206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</a:rPr>
              <a:t>Part 2</a:t>
            </a:r>
            <a:endParaRPr sz="2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FF"/>
                </a:solidFill>
              </a:rPr>
              <a:t>Hands on visualization example with Dash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E1012"/>
                </a:solidFill>
              </a:rPr>
              <a:t>Goal: provide practical suggestions, and set up tools to get you started.</a:t>
            </a:r>
            <a:endParaRPr sz="2000">
              <a:solidFill>
                <a:srgbClr val="0E101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example explained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44" u="sng">
                <a:solidFill>
                  <a:schemeClr val="hlink"/>
                </a:solidFill>
                <a:hlinkClick r:id="rId3"/>
              </a:rPr>
              <a:t>https://github.com/ecological-systems-design/visualization-example</a:t>
            </a:r>
            <a:r>
              <a:rPr lang="en-GB" sz="2244"/>
              <a:t> </a:t>
            </a:r>
            <a:endParaRPr sz="2244"/>
          </a:p>
        </p:txBody>
      </p:sp>
      <p:pic>
        <p:nvPicPr>
          <p:cNvPr id="479" name="Google Shape;47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38" y="1555125"/>
            <a:ext cx="4026875" cy="33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/>
        </p:nvSpPr>
        <p:spPr>
          <a:xfrm>
            <a:off x="1400525" y="2285025"/>
            <a:ext cx="22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r</a:t>
            </a:r>
            <a:r>
              <a:rPr lang="en-GB">
                <a:solidFill>
                  <a:srgbClr val="FF0000"/>
                </a:solidFill>
              </a:rPr>
              <a:t>epo with the main code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1" name="Google Shape;481;p57"/>
          <p:cNvSpPr txBox="1"/>
          <p:nvPr/>
        </p:nvSpPr>
        <p:spPr>
          <a:xfrm>
            <a:off x="1543300" y="1782900"/>
            <a:ext cx="22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data that we will plot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1841700" y="2533250"/>
            <a:ext cx="22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CSS style files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1917075" y="3042113"/>
            <a:ext cx="22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main application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2302300" y="3283588"/>
            <a:ext cx="222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nother </a:t>
            </a:r>
            <a:r>
              <a:rPr lang="en-GB">
                <a:solidFill>
                  <a:srgbClr val="FF0000"/>
                </a:solidFill>
              </a:rPr>
              <a:t>application, typically one dashboard would only have one app.py file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85" name="Google Shape;48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55388"/>
            <a:ext cx="4572001" cy="25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50" y="-8688"/>
            <a:ext cx="4632750" cy="5160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app.py</a:t>
            </a:r>
            <a:endParaRPr/>
          </a:p>
        </p:txBody>
      </p:sp>
      <p:sp>
        <p:nvSpPr>
          <p:cNvPr id="492" name="Google Shape;492;p58"/>
          <p:cNvSpPr txBox="1"/>
          <p:nvPr>
            <p:ph idx="1" type="body"/>
          </p:nvPr>
        </p:nvSpPr>
        <p:spPr>
          <a:xfrm>
            <a:off x="311700" y="1152475"/>
            <a:ext cx="34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from </a:t>
            </a:r>
            <a:r>
              <a:rPr b="1" lang="en-GB"/>
              <a:t>dash</a:t>
            </a:r>
            <a:r>
              <a:rPr lang="en-GB"/>
              <a:t> import: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Dash - defines the application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dcc - contains dash core components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html - dash interface to html (static) components, such as headers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Input and Output - needed in callback functions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dash_bootstrap_components</a:t>
            </a:r>
            <a:r>
              <a:rPr lang="en-GB"/>
              <a:t> - contains bootstrap components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plotly</a:t>
            </a:r>
            <a:r>
              <a:rPr lang="en-GB"/>
              <a:t>.express - one of the modules to make plotly charts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pandas</a:t>
            </a:r>
            <a:r>
              <a:rPr lang="en-GB"/>
              <a:t> - library for </a:t>
            </a:r>
            <a:r>
              <a:rPr lang="en-GB"/>
              <a:t>working</a:t>
            </a:r>
            <a:r>
              <a:rPr lang="en-GB"/>
              <a:t> with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Debug mode</a:t>
            </a:r>
            <a:r>
              <a:rPr lang="en-GB"/>
              <a:t>: change the code while </a:t>
            </a:r>
            <a:r>
              <a:rPr lang="en-GB"/>
              <a:t>running</a:t>
            </a:r>
            <a:r>
              <a:rPr lang="en-GB"/>
              <a:t> the app, and your dashboard would be updated on the fly.</a:t>
            </a:r>
            <a:endParaRPr/>
          </a:p>
        </p:txBody>
      </p:sp>
      <p:sp>
        <p:nvSpPr>
          <p:cNvPr id="493" name="Google Shape;493;p58"/>
          <p:cNvSpPr txBox="1"/>
          <p:nvPr/>
        </p:nvSpPr>
        <p:spPr>
          <a:xfrm>
            <a:off x="5002250" y="470525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read the data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4" name="Google Shape;494;p58"/>
          <p:cNvSpPr txBox="1"/>
          <p:nvPr/>
        </p:nvSpPr>
        <p:spPr>
          <a:xfrm>
            <a:off x="5323900" y="855275"/>
            <a:ext cx="16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initialize the app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5" name="Google Shape;495;p58"/>
          <p:cNvSpPr txBox="1"/>
          <p:nvPr/>
        </p:nvSpPr>
        <p:spPr>
          <a:xfrm>
            <a:off x="6660225" y="1017725"/>
            <a:ext cx="16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bootstrap theme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6" name="Google Shape;496;p58"/>
          <p:cNvSpPr txBox="1"/>
          <p:nvPr/>
        </p:nvSpPr>
        <p:spPr>
          <a:xfrm>
            <a:off x="6495000" y="1387025"/>
            <a:ext cx="167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layout that consists of 2 components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7" name="Google Shape;497;p58"/>
          <p:cNvSpPr txBox="1"/>
          <p:nvPr/>
        </p:nvSpPr>
        <p:spPr>
          <a:xfrm>
            <a:off x="6751675" y="2453850"/>
            <a:ext cx="167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common style of the 2 components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6736075" y="2895025"/>
            <a:ext cx="201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decorator (starts with @) for the callback function that has input and output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9" name="Google Shape;499;p58"/>
          <p:cNvSpPr txBox="1"/>
          <p:nvPr/>
        </p:nvSpPr>
        <p:spPr>
          <a:xfrm>
            <a:off x="6859600" y="4014775"/>
            <a:ext cx="201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figure is updated based on the slider values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500" name="Google Shape;500;p58"/>
          <p:cNvSpPr txBox="1"/>
          <p:nvPr/>
        </p:nvSpPr>
        <p:spPr>
          <a:xfrm>
            <a:off x="6819900" y="4645575"/>
            <a:ext cx="201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running the app in the debug mode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 arguments</a:t>
            </a:r>
            <a:endParaRPr/>
          </a:p>
        </p:txBody>
      </p:sp>
      <p:sp>
        <p:nvSpPr>
          <p:cNvPr id="506" name="Google Shape;506;p59"/>
          <p:cNvSpPr txBox="1"/>
          <p:nvPr>
            <p:ph idx="1" type="body"/>
          </p:nvPr>
        </p:nvSpPr>
        <p:spPr>
          <a:xfrm>
            <a:off x="5844450" y="1152475"/>
            <a:ext cx="30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className</a:t>
            </a:r>
            <a:r>
              <a:rPr lang="en-GB"/>
              <a:t> - needed for modifying </a:t>
            </a:r>
            <a:r>
              <a:rPr lang="en-GB"/>
              <a:t>component’s </a:t>
            </a:r>
            <a:r>
              <a:rPr lang="en-GB"/>
              <a:t>style in the CSS file (see next slide)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style</a:t>
            </a:r>
            <a:r>
              <a:rPr lang="en-GB"/>
              <a:t> - accepts a dictionary with CSS properties to modify component’s style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id</a:t>
            </a:r>
            <a:r>
              <a:rPr lang="en-GB"/>
              <a:t> - you can define it for each component, useful in callback functions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There exist many other keyword arguments</a:t>
            </a:r>
            <a:endParaRPr/>
          </a:p>
        </p:txBody>
      </p:sp>
      <p:pic>
        <p:nvPicPr>
          <p:cNvPr id="507" name="Google Shape;5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3" y="1452288"/>
            <a:ext cx="5488000" cy="28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 style</a:t>
            </a:r>
            <a:endParaRPr/>
          </a:p>
        </p:txBody>
      </p:sp>
      <p:pic>
        <p:nvPicPr>
          <p:cNvPr id="513" name="Google Shape;5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63" y="1423188"/>
            <a:ext cx="29337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38" y="1420450"/>
            <a:ext cx="5488000" cy="281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0"/>
          <p:cNvSpPr txBox="1"/>
          <p:nvPr/>
        </p:nvSpPr>
        <p:spPr>
          <a:xfrm>
            <a:off x="4148238" y="3837025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Option 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16" name="Google Shape;516;p60"/>
          <p:cNvSpPr txBox="1"/>
          <p:nvPr/>
        </p:nvSpPr>
        <p:spPr>
          <a:xfrm>
            <a:off x="3368613" y="1573500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Option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7" name="Google Shape;517;p60"/>
          <p:cNvSpPr/>
          <p:nvPr/>
        </p:nvSpPr>
        <p:spPr>
          <a:xfrm>
            <a:off x="3368613" y="2034775"/>
            <a:ext cx="1597800" cy="26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6408588" y="2610675"/>
            <a:ext cx="1753500" cy="64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0"/>
          <p:cNvSpPr/>
          <p:nvPr/>
        </p:nvSpPr>
        <p:spPr>
          <a:xfrm>
            <a:off x="1037688" y="3902425"/>
            <a:ext cx="3110700" cy="269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0"/>
          <p:cNvSpPr txBox="1"/>
          <p:nvPr/>
        </p:nvSpPr>
        <p:spPr>
          <a:xfrm>
            <a:off x="227250" y="4546975"/>
            <a:ext cx="86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1 is the CSS way, and Option 2 is the Dash way. Probably Option 1 is more flexible than Option 2.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Webpage inspector</a:t>
            </a:r>
            <a:endParaRPr/>
          </a:p>
        </p:txBody>
      </p:sp>
      <p:sp>
        <p:nvSpPr>
          <p:cNvPr id="526" name="Google Shape;526;p61"/>
          <p:cNvSpPr txBox="1"/>
          <p:nvPr>
            <p:ph idx="1" type="body"/>
          </p:nvPr>
        </p:nvSpPr>
        <p:spPr>
          <a:xfrm>
            <a:off x="5420950" y="1152475"/>
            <a:ext cx="34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any webpage, right click and choose Inspect.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5" y="1237525"/>
            <a:ext cx="4902800" cy="35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development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Responsible for how the website </a:t>
            </a:r>
            <a:r>
              <a:rPr b="1" lang="en-GB"/>
              <a:t>looks</a:t>
            </a:r>
            <a:r>
              <a:rPr lang="en-GB"/>
              <a:t> and </a:t>
            </a:r>
            <a:r>
              <a:rPr b="1" lang="en-GB"/>
              <a:t>feels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Tools: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HTML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HyperText Markup Language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Structure</a:t>
            </a:r>
            <a:r>
              <a:rPr lang="en-GB"/>
              <a:t> </a:t>
            </a:r>
            <a:r>
              <a:rPr b="1" lang="en-GB"/>
              <a:t>/ layout</a:t>
            </a:r>
            <a:r>
              <a:rPr lang="en-GB"/>
              <a:t> of the website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Where do we place headers, tabs, buttons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Cascading Style Sheets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Styling</a:t>
            </a:r>
            <a:r>
              <a:rPr lang="en-GB"/>
              <a:t> your website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Fonts, colors, thickness of lines, shadows, etc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Javascript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Programming language for the web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Can update and change both HTML and CSS, adds </a:t>
            </a:r>
            <a:r>
              <a:rPr b="1" lang="en-GB"/>
              <a:t>logic</a:t>
            </a:r>
            <a:r>
              <a:rPr lang="en-GB"/>
              <a:t> to a website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What happens when we open a dropdown list?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HTML, CSS, Javascript implement website design.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2991" l="0" r="0" t="14549"/>
          <a:stretch/>
        </p:blipFill>
        <p:spPr>
          <a:xfrm>
            <a:off x="4669075" y="1480350"/>
            <a:ext cx="4474924" cy="23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7" y="0"/>
            <a:ext cx="8709824" cy="455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2"/>
          <p:cNvSpPr txBox="1"/>
          <p:nvPr>
            <p:ph idx="1" type="body"/>
          </p:nvPr>
        </p:nvSpPr>
        <p:spPr>
          <a:xfrm>
            <a:off x="206650" y="4641300"/>
            <a:ext cx="8799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450"/>
              <a:t>Tab </a:t>
            </a:r>
            <a:r>
              <a:rPr b="1" lang="en-GB" sz="1450"/>
              <a:t>Elements</a:t>
            </a:r>
            <a:r>
              <a:rPr lang="en-GB" sz="1450"/>
              <a:t> can help in understanding the layout of a page and CSS style of each component. Also of other websites if you want to understand how </a:t>
            </a:r>
            <a:r>
              <a:rPr lang="en-GB" sz="1450"/>
              <a:t>the design</a:t>
            </a:r>
            <a:r>
              <a:rPr lang="en-GB" sz="1450"/>
              <a:t> was implemented. </a:t>
            </a:r>
            <a:endParaRPr sz="1450"/>
          </a:p>
        </p:txBody>
      </p:sp>
      <p:sp>
        <p:nvSpPr>
          <p:cNvPr id="534" name="Google Shape;534;p62"/>
          <p:cNvSpPr/>
          <p:nvPr/>
        </p:nvSpPr>
        <p:spPr>
          <a:xfrm>
            <a:off x="165550" y="2450550"/>
            <a:ext cx="4110000" cy="58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2"/>
          <p:cNvSpPr/>
          <p:nvPr/>
        </p:nvSpPr>
        <p:spPr>
          <a:xfrm>
            <a:off x="4776450" y="2516775"/>
            <a:ext cx="2520000" cy="27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2"/>
          <p:cNvSpPr/>
          <p:nvPr/>
        </p:nvSpPr>
        <p:spPr>
          <a:xfrm>
            <a:off x="7423000" y="3420800"/>
            <a:ext cx="1366800" cy="97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2"/>
          <p:cNvSpPr/>
          <p:nvPr/>
        </p:nvSpPr>
        <p:spPr>
          <a:xfrm>
            <a:off x="4677875" y="468425"/>
            <a:ext cx="608400" cy="16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2"/>
          <p:cNvSpPr/>
          <p:nvPr/>
        </p:nvSpPr>
        <p:spPr>
          <a:xfrm>
            <a:off x="7209250" y="679800"/>
            <a:ext cx="481800" cy="16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25" y="77025"/>
            <a:ext cx="8013952" cy="42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3"/>
          <p:cNvSpPr txBox="1"/>
          <p:nvPr>
            <p:ph idx="1" type="body"/>
          </p:nvPr>
        </p:nvSpPr>
        <p:spPr>
          <a:xfrm>
            <a:off x="172200" y="4621200"/>
            <a:ext cx="87996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525"/>
              <a:t>Tab </a:t>
            </a:r>
            <a:r>
              <a:rPr b="1" lang="en-GB" sz="1525"/>
              <a:t>Network</a:t>
            </a:r>
            <a:r>
              <a:rPr lang="en-GB" sz="1525"/>
              <a:t> tracks requests to the web server and responses from the web server. This is helpful if you need to understand callback functions.</a:t>
            </a:r>
            <a:endParaRPr sz="1525"/>
          </a:p>
        </p:txBody>
      </p:sp>
      <p:sp>
        <p:nvSpPr>
          <p:cNvPr id="545" name="Google Shape;545;p63"/>
          <p:cNvSpPr/>
          <p:nvPr/>
        </p:nvSpPr>
        <p:spPr>
          <a:xfrm>
            <a:off x="5833100" y="514375"/>
            <a:ext cx="558300" cy="1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3"/>
          <p:cNvSpPr/>
          <p:nvPr/>
        </p:nvSpPr>
        <p:spPr>
          <a:xfrm>
            <a:off x="4167500" y="4064900"/>
            <a:ext cx="558300" cy="24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3"/>
          <p:cNvSpPr/>
          <p:nvPr/>
        </p:nvSpPr>
        <p:spPr>
          <a:xfrm>
            <a:off x="4167500" y="3004900"/>
            <a:ext cx="1665600" cy="1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63"/>
          <p:cNvCxnSpPr/>
          <p:nvPr/>
        </p:nvCxnSpPr>
        <p:spPr>
          <a:xfrm flipH="1" rot="10800000">
            <a:off x="1290050" y="2757375"/>
            <a:ext cx="9600" cy="77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63"/>
          <p:cNvCxnSpPr/>
          <p:nvPr/>
        </p:nvCxnSpPr>
        <p:spPr>
          <a:xfrm rot="10800000">
            <a:off x="8401650" y="2479000"/>
            <a:ext cx="11100" cy="7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63"/>
          <p:cNvSpPr/>
          <p:nvPr/>
        </p:nvSpPr>
        <p:spPr>
          <a:xfrm>
            <a:off x="7128125" y="1764050"/>
            <a:ext cx="558300" cy="1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the t</a:t>
            </a:r>
            <a:r>
              <a:rPr lang="en-GB"/>
              <a:t>ools</a:t>
            </a:r>
            <a:endParaRPr/>
          </a:p>
        </p:txBody>
      </p:sp>
      <p:sp>
        <p:nvSpPr>
          <p:cNvPr id="556" name="Google Shape;55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Figma for design (allows export of CSS styles, and you can preview webpage design in real size with Figma’s presentation 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Conda for virtual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Pycharm (or any other IDE) for code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for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Dash debug mode and website inspector for debugging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consider</a:t>
            </a:r>
            <a:endParaRPr/>
          </a:p>
        </p:txBody>
      </p:sp>
      <p:sp>
        <p:nvSpPr>
          <p:cNvPr id="562" name="Google Shape;56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my app only for me or do I want to eventually publish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underlying </a:t>
            </a:r>
            <a:r>
              <a:rPr b="1" lang="en-GB"/>
              <a:t>content</a:t>
            </a:r>
            <a:r>
              <a:rPr lang="en-GB"/>
              <a:t> data? How heavy is it? Do I need to set up a database? Precompute whatever you can.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Dash enough? Explore existing Dash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gallery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core</a:t>
            </a:r>
            <a:r>
              <a:rPr lang="en-GB"/>
              <a:t> +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bootstrap</a:t>
            </a:r>
            <a:r>
              <a:rPr lang="en-GB"/>
              <a:t> components documentation!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Layout - on which devices does it need to work? Check out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flexboxes</a:t>
            </a:r>
            <a:r>
              <a:rPr lang="en-GB"/>
              <a:t> and dash bootstrap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Layout</a:t>
            </a:r>
            <a:r>
              <a:rPr lang="en-GB"/>
              <a:t> component.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modularly. Understand the interfaces between the different components, create placeholder functions, and gradually fill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minimal version first that works from beginning till the end, then build on it. But keep the final goal in mind.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your own dashboard</a:t>
            </a:r>
            <a:endParaRPr/>
          </a:p>
        </p:txBody>
      </p:sp>
      <p:sp>
        <p:nvSpPr>
          <p:cNvPr id="568" name="Google Shape;56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Setup up a conda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Setup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Dash and Plotly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the content you want to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of a website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layout and skeleton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minimal version of your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the complete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Publish the website, at eg github.io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 sz="2416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Visualization example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16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https://github.com/ecological-systems-design/visualization-example</a:t>
            </a:r>
            <a:r>
              <a:rPr lang="en-GB" sz="2750"/>
              <a:t> 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Follow the instructions on the repository website, and run the visualization example we provided.</a:t>
            </a:r>
            <a:endParaRPr sz="275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other exercises</a:t>
            </a:r>
            <a:endParaRPr/>
          </a:p>
        </p:txBody>
      </p:sp>
      <p:sp>
        <p:nvSpPr>
          <p:cNvPr id="584" name="Google Shape;584;p69"/>
          <p:cNvSpPr txBox="1"/>
          <p:nvPr>
            <p:ph idx="1" type="body"/>
          </p:nvPr>
        </p:nvSpPr>
        <p:spPr>
          <a:xfrm>
            <a:off x="311700" y="121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Either create new app_xxx.py files and run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 replace the code in the existing app.py file and run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Browsers often cache elements of a webpage. If </a:t>
            </a:r>
            <a:r>
              <a:rPr lang="en-GB"/>
              <a:t>smth on the page that you are developing is not updating as per your expectations, use </a:t>
            </a:r>
            <a:r>
              <a:rPr b="1" lang="en-GB"/>
              <a:t>Hard Refresh</a:t>
            </a:r>
            <a:r>
              <a:rPr lang="en-GB"/>
              <a:t> (probably ctrl+shift+R but can be different for your laptop and browser configuration)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Change dbc theme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2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https://dash-bootstrap-components.opensource.faculty.ai/docs/themes/explorer/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Explore existing DBC themes and try changing it in your app. </a:t>
            </a:r>
            <a:endParaRPr sz="27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Layout and Styling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https://dash.plotly.com/layout</a:t>
            </a:r>
            <a:r>
              <a:rPr lang="en-GB" sz="2750"/>
              <a:t> 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Complete Part 1 to understand basics of layout and styling with Dash.</a:t>
            </a:r>
            <a:endParaRPr sz="275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50" y="0"/>
            <a:ext cx="73165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Bootstrap component Layout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https://dash-bootstrap-components.opensource.faculty.ai/docs/components/layout/</a:t>
            </a:r>
            <a:r>
              <a:rPr lang="en-GB" sz="2750"/>
              <a:t> 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Try to add this component to understand how to implement flexible layouts.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600" name="Google Shape;600;p72"/>
          <p:cNvSpPr txBox="1"/>
          <p:nvPr/>
        </p:nvSpPr>
        <p:spPr>
          <a:xfrm>
            <a:off x="1302000" y="4114775"/>
            <a:ext cx="654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material (optional):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Flexboxes for flexible layout but implemented completely in CSS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https://css-tricks.com/snippets/css/a-guide-to-flexbox/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"/>
          <p:cNvSpPr txBox="1"/>
          <p:nvPr>
            <p:ph type="title"/>
          </p:nvPr>
        </p:nvSpPr>
        <p:spPr>
          <a:xfrm>
            <a:off x="433950" y="1561050"/>
            <a:ext cx="8276100" cy="20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Other Bootstrap components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https://dash-bootstrap-components.opensource.faculty.ai/docs/components/</a:t>
            </a:r>
            <a:r>
              <a:rPr lang="en-GB" sz="2750"/>
              <a:t> 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Explore other bootstrap components and try adding them to your dashboard.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Callbacks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https://dash.plotly.com/basic-callbacks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Complete Part 2 to understand callback functions.</a:t>
            </a:r>
            <a:endParaRPr sz="27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5"/>
          <p:cNvSpPr txBox="1"/>
          <p:nvPr>
            <p:ph type="title"/>
          </p:nvPr>
        </p:nvSpPr>
        <p:spPr>
          <a:xfrm>
            <a:off x="311700" y="1628400"/>
            <a:ext cx="8520600" cy="18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(optional): Maps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hlinkClick r:id="rId3"/>
              </a:rPr>
              <a:t>https://plotly.com/python/maps/</a:t>
            </a:r>
            <a:r>
              <a:rPr lang="en-GB" sz="2750"/>
              <a:t> </a:t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Task: Try running app_maps.py from our visualization example, then try adding other plotly maps.</a:t>
            </a:r>
            <a:endParaRPr sz="2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components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FF"/>
                </a:highlight>
              </a:rPr>
              <a:t>Components</a:t>
            </a:r>
            <a:r>
              <a:rPr lang="en-GB">
                <a:highlight>
                  <a:srgbClr val="FFFFFF"/>
                </a:highlight>
              </a:rPr>
              <a:t> are sets of specifications that add functionalities and features to web pages and applications.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Examples are buttons, dropdown menus, navigation bars, etc.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Many modern apps are built using components.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Enable building </a:t>
            </a:r>
            <a:r>
              <a:rPr b="1" lang="en-GB">
                <a:highlight>
                  <a:srgbClr val="FFFFFF"/>
                </a:highlight>
              </a:rPr>
              <a:t>functions</a:t>
            </a:r>
            <a:r>
              <a:rPr lang="en-GB">
                <a:highlight>
                  <a:srgbClr val="FFFFFF"/>
                </a:highlight>
              </a:rPr>
              <a:t> that can be </a:t>
            </a:r>
            <a:r>
              <a:rPr b="1" lang="en-GB">
                <a:highlight>
                  <a:srgbClr val="FFFFFF"/>
                </a:highlight>
              </a:rPr>
              <a:t>reused</a:t>
            </a:r>
            <a:r>
              <a:rPr lang="en-GB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Allow more </a:t>
            </a:r>
            <a:r>
              <a:rPr b="1" lang="en-GB">
                <a:highlight>
                  <a:srgbClr val="FFFFFF"/>
                </a:highlight>
              </a:rPr>
              <a:t>consistent</a:t>
            </a:r>
            <a:r>
              <a:rPr lang="en-GB">
                <a:highlight>
                  <a:srgbClr val="FFFFFF"/>
                </a:highlight>
              </a:rPr>
              <a:t> user experience.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Backend</a:t>
            </a:r>
            <a:r>
              <a:rPr lang="en-GB"/>
              <a:t>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8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Responsible for: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/>
              <a:t>nteractions with a database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authentification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 and network configurations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Website responsiveness and 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Tools: PHP, Node.js, Python, Ruby, Java, SQL, 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