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9" r:id="rId2"/>
    <p:sldId id="260" r:id="rId3"/>
    <p:sldId id="261"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a Hoogenboom" initials="MH" lastIdx="4" clrIdx="0">
    <p:extLst>
      <p:ext uri="{19B8F6BF-5375-455C-9EA6-DF929625EA0E}">
        <p15:presenceInfo xmlns:p15="http://schemas.microsoft.com/office/powerpoint/2012/main" userId="S-1-5-21-789336058-1708537768-854245398-386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9D90"/>
    <a:srgbClr val="244351"/>
    <a:srgbClr val="EAC46A"/>
    <a:srgbClr val="E76F51"/>
    <a:srgbClr val="F3A261"/>
    <a:srgbClr val="E78E81"/>
    <a:srgbClr val="C1A257"/>
    <a:srgbClr val="E7C166"/>
    <a:srgbClr val="EAE6E0"/>
    <a:srgbClr val="EAD3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2"/>
    <p:restoredTop sz="94663"/>
  </p:normalViewPr>
  <p:slideViewPr>
    <p:cSldViewPr snapToGrid="0" snapToObjects="1">
      <p:cViewPr varScale="1">
        <p:scale>
          <a:sx n="112" d="100"/>
          <a:sy n="112" d="100"/>
        </p:scale>
        <p:origin x="248"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EFDB6-D694-B045-9A50-1264DF5412E6}" type="datetimeFigureOut">
              <a:rPr lang="en-US" smtClean="0"/>
              <a:t>8/23/21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9EFB4-0DB9-C143-B233-34BE28547ED0}" type="slidenum">
              <a:rPr lang="en-US" smtClean="0"/>
              <a:t>‹#›</a:t>
            </a:fld>
            <a:endParaRPr lang="en-US"/>
          </a:p>
        </p:txBody>
      </p:sp>
    </p:spTree>
    <p:extLst>
      <p:ext uri="{BB962C8B-B14F-4D97-AF65-F5344CB8AC3E}">
        <p14:creationId xmlns:p14="http://schemas.microsoft.com/office/powerpoint/2010/main" val="293599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29EFB4-0DB9-C143-B233-34BE28547ED0}" type="slidenum">
              <a:rPr lang="en-US" smtClean="0"/>
              <a:t>1</a:t>
            </a:fld>
            <a:endParaRPr lang="en-US"/>
          </a:p>
        </p:txBody>
      </p:sp>
    </p:spTree>
    <p:extLst>
      <p:ext uri="{BB962C8B-B14F-4D97-AF65-F5344CB8AC3E}">
        <p14:creationId xmlns:p14="http://schemas.microsoft.com/office/powerpoint/2010/main" val="190483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29EFB4-0DB9-C143-B233-34BE28547ED0}" type="slidenum">
              <a:rPr lang="en-US" smtClean="0"/>
              <a:t>2</a:t>
            </a:fld>
            <a:endParaRPr lang="en-US"/>
          </a:p>
        </p:txBody>
      </p:sp>
    </p:spTree>
    <p:extLst>
      <p:ext uri="{BB962C8B-B14F-4D97-AF65-F5344CB8AC3E}">
        <p14:creationId xmlns:p14="http://schemas.microsoft.com/office/powerpoint/2010/main" val="1486281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29EFB4-0DB9-C143-B233-34BE28547ED0}" type="slidenum">
              <a:rPr lang="en-US" smtClean="0"/>
              <a:t>3</a:t>
            </a:fld>
            <a:endParaRPr lang="en-US"/>
          </a:p>
        </p:txBody>
      </p:sp>
    </p:spTree>
    <p:extLst>
      <p:ext uri="{BB962C8B-B14F-4D97-AF65-F5344CB8AC3E}">
        <p14:creationId xmlns:p14="http://schemas.microsoft.com/office/powerpoint/2010/main" val="38416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29EFB4-0DB9-C143-B233-34BE28547ED0}" type="slidenum">
              <a:rPr lang="en-US" smtClean="0"/>
              <a:t>4</a:t>
            </a:fld>
            <a:endParaRPr lang="en-US"/>
          </a:p>
        </p:txBody>
      </p:sp>
    </p:spTree>
    <p:extLst>
      <p:ext uri="{BB962C8B-B14F-4D97-AF65-F5344CB8AC3E}">
        <p14:creationId xmlns:p14="http://schemas.microsoft.com/office/powerpoint/2010/main" val="94465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DC19-F5C3-0C43-AB49-BA385C80B21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EEF0CD9-9A4B-EE48-A493-183C766C5F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B958054-D4B2-4A4A-A31C-464FFF7E7CEC}"/>
              </a:ext>
            </a:extLst>
          </p:cNvPr>
          <p:cNvSpPr>
            <a:spLocks noGrp="1"/>
          </p:cNvSpPr>
          <p:nvPr>
            <p:ph type="dt" sz="half" idx="10"/>
          </p:nvPr>
        </p:nvSpPr>
        <p:spPr/>
        <p:txBody>
          <a:bodyPr/>
          <a:lstStyle/>
          <a:p>
            <a:fld id="{C311241F-F327-1E4A-9E51-517F8696B191}" type="datetimeFigureOut">
              <a:rPr lang="en-US" smtClean="0"/>
              <a:t>8/23/21</a:t>
            </a:fld>
            <a:endParaRPr lang="en-US"/>
          </a:p>
        </p:txBody>
      </p:sp>
      <p:sp>
        <p:nvSpPr>
          <p:cNvPr id="5" name="Footer Placeholder 4">
            <a:extLst>
              <a:ext uri="{FF2B5EF4-FFF2-40B4-BE49-F238E27FC236}">
                <a16:creationId xmlns:a16="http://schemas.microsoft.com/office/drawing/2014/main" id="{005A4230-DC28-6047-B7BA-4DB9CD586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BB00F-73FB-684C-A010-51DBFEA1E02C}"/>
              </a:ext>
            </a:extLst>
          </p:cNvPr>
          <p:cNvSpPr>
            <a:spLocks noGrp="1"/>
          </p:cNvSpPr>
          <p:nvPr>
            <p:ph type="sldNum" sz="quarter" idx="12"/>
          </p:nvPr>
        </p:nvSpPr>
        <p:spPr/>
        <p:txBody>
          <a:bodyPr/>
          <a:lstStyle/>
          <a:p>
            <a:fld id="{0DBC0016-5F24-4A48-A479-E62D156AC001}" type="slidenum">
              <a:rPr lang="en-US" smtClean="0"/>
              <a:t>‹#›</a:t>
            </a:fld>
            <a:endParaRPr lang="en-US"/>
          </a:p>
        </p:txBody>
      </p:sp>
    </p:spTree>
    <p:extLst>
      <p:ext uri="{BB962C8B-B14F-4D97-AF65-F5344CB8AC3E}">
        <p14:creationId xmlns:p14="http://schemas.microsoft.com/office/powerpoint/2010/main" val="343929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6DDB-E16A-664D-8FBD-1C5303F90BC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69D83AE-0645-A24E-ACC5-77B6F884433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60F78A-1CD1-C94D-96C3-D6C959BD889F}"/>
              </a:ext>
            </a:extLst>
          </p:cNvPr>
          <p:cNvSpPr>
            <a:spLocks noGrp="1"/>
          </p:cNvSpPr>
          <p:nvPr>
            <p:ph type="dt" sz="half" idx="10"/>
          </p:nvPr>
        </p:nvSpPr>
        <p:spPr/>
        <p:txBody>
          <a:bodyPr/>
          <a:lstStyle/>
          <a:p>
            <a:fld id="{C311241F-F327-1E4A-9E51-517F8696B191}" type="datetimeFigureOut">
              <a:rPr lang="en-US" smtClean="0"/>
              <a:t>8/23/21</a:t>
            </a:fld>
            <a:endParaRPr lang="en-US"/>
          </a:p>
        </p:txBody>
      </p:sp>
      <p:sp>
        <p:nvSpPr>
          <p:cNvPr id="5" name="Footer Placeholder 4">
            <a:extLst>
              <a:ext uri="{FF2B5EF4-FFF2-40B4-BE49-F238E27FC236}">
                <a16:creationId xmlns:a16="http://schemas.microsoft.com/office/drawing/2014/main" id="{91C2CCB2-8505-3345-A922-5678DC8E8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FC923-0CC9-E34E-A116-7259B8AFE92E}"/>
              </a:ext>
            </a:extLst>
          </p:cNvPr>
          <p:cNvSpPr>
            <a:spLocks noGrp="1"/>
          </p:cNvSpPr>
          <p:nvPr>
            <p:ph type="sldNum" sz="quarter" idx="12"/>
          </p:nvPr>
        </p:nvSpPr>
        <p:spPr/>
        <p:txBody>
          <a:bodyPr/>
          <a:lstStyle/>
          <a:p>
            <a:fld id="{0DBC0016-5F24-4A48-A479-E62D156AC001}" type="slidenum">
              <a:rPr lang="en-US" smtClean="0"/>
              <a:t>‹#›</a:t>
            </a:fld>
            <a:endParaRPr lang="en-US"/>
          </a:p>
        </p:txBody>
      </p:sp>
    </p:spTree>
    <p:extLst>
      <p:ext uri="{BB962C8B-B14F-4D97-AF65-F5344CB8AC3E}">
        <p14:creationId xmlns:p14="http://schemas.microsoft.com/office/powerpoint/2010/main" val="178934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5E6BF3-E921-2243-98AC-FF843EAFFC1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0343CE0-7490-E449-B5E4-001B0D2252D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29FEC9-9FFB-B442-8913-CAA12906096F}"/>
              </a:ext>
            </a:extLst>
          </p:cNvPr>
          <p:cNvSpPr>
            <a:spLocks noGrp="1"/>
          </p:cNvSpPr>
          <p:nvPr>
            <p:ph type="dt" sz="half" idx="10"/>
          </p:nvPr>
        </p:nvSpPr>
        <p:spPr/>
        <p:txBody>
          <a:bodyPr/>
          <a:lstStyle/>
          <a:p>
            <a:fld id="{C311241F-F327-1E4A-9E51-517F8696B191}" type="datetimeFigureOut">
              <a:rPr lang="en-US" smtClean="0"/>
              <a:t>8/23/21</a:t>
            </a:fld>
            <a:endParaRPr lang="en-US"/>
          </a:p>
        </p:txBody>
      </p:sp>
      <p:sp>
        <p:nvSpPr>
          <p:cNvPr id="5" name="Footer Placeholder 4">
            <a:extLst>
              <a:ext uri="{FF2B5EF4-FFF2-40B4-BE49-F238E27FC236}">
                <a16:creationId xmlns:a16="http://schemas.microsoft.com/office/drawing/2014/main" id="{F81FAB0C-FA30-504C-97E9-BE3E31FD9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D1E18-B688-8A44-B787-90318DA64EC7}"/>
              </a:ext>
            </a:extLst>
          </p:cNvPr>
          <p:cNvSpPr>
            <a:spLocks noGrp="1"/>
          </p:cNvSpPr>
          <p:nvPr>
            <p:ph type="sldNum" sz="quarter" idx="12"/>
          </p:nvPr>
        </p:nvSpPr>
        <p:spPr/>
        <p:txBody>
          <a:bodyPr/>
          <a:lstStyle/>
          <a:p>
            <a:fld id="{0DBC0016-5F24-4A48-A479-E62D156AC001}" type="slidenum">
              <a:rPr lang="en-US" smtClean="0"/>
              <a:t>‹#›</a:t>
            </a:fld>
            <a:endParaRPr lang="en-US"/>
          </a:p>
        </p:txBody>
      </p:sp>
    </p:spTree>
    <p:extLst>
      <p:ext uri="{BB962C8B-B14F-4D97-AF65-F5344CB8AC3E}">
        <p14:creationId xmlns:p14="http://schemas.microsoft.com/office/powerpoint/2010/main" val="301087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1AE3-4AD1-914A-84EC-3670A734B3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0378A51-AA1A-EA48-AD82-3803BA73515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61AD12-C43D-8240-BEB2-9B69CAB203DB}"/>
              </a:ext>
            </a:extLst>
          </p:cNvPr>
          <p:cNvSpPr>
            <a:spLocks noGrp="1"/>
          </p:cNvSpPr>
          <p:nvPr>
            <p:ph type="dt" sz="half" idx="10"/>
          </p:nvPr>
        </p:nvSpPr>
        <p:spPr/>
        <p:txBody>
          <a:bodyPr/>
          <a:lstStyle/>
          <a:p>
            <a:fld id="{C311241F-F327-1E4A-9E51-517F8696B191}" type="datetimeFigureOut">
              <a:rPr lang="en-US" smtClean="0"/>
              <a:t>8/23/21</a:t>
            </a:fld>
            <a:endParaRPr lang="en-US"/>
          </a:p>
        </p:txBody>
      </p:sp>
      <p:sp>
        <p:nvSpPr>
          <p:cNvPr id="5" name="Footer Placeholder 4">
            <a:extLst>
              <a:ext uri="{FF2B5EF4-FFF2-40B4-BE49-F238E27FC236}">
                <a16:creationId xmlns:a16="http://schemas.microsoft.com/office/drawing/2014/main" id="{C7E79FA6-BF7F-4C43-BA02-9FF2E108E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D9DB8-AFDC-634F-91CC-BEBBFE5A35FC}"/>
              </a:ext>
            </a:extLst>
          </p:cNvPr>
          <p:cNvSpPr>
            <a:spLocks noGrp="1"/>
          </p:cNvSpPr>
          <p:nvPr>
            <p:ph type="sldNum" sz="quarter" idx="12"/>
          </p:nvPr>
        </p:nvSpPr>
        <p:spPr/>
        <p:txBody>
          <a:bodyPr/>
          <a:lstStyle/>
          <a:p>
            <a:fld id="{0DBC0016-5F24-4A48-A479-E62D156AC001}" type="slidenum">
              <a:rPr lang="en-US" smtClean="0"/>
              <a:t>‹#›</a:t>
            </a:fld>
            <a:endParaRPr lang="en-US"/>
          </a:p>
        </p:txBody>
      </p:sp>
    </p:spTree>
    <p:extLst>
      <p:ext uri="{BB962C8B-B14F-4D97-AF65-F5344CB8AC3E}">
        <p14:creationId xmlns:p14="http://schemas.microsoft.com/office/powerpoint/2010/main" val="171941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469D-01EC-2E46-8A34-FC76BBBDF0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3204963-538E-8144-A45E-4CD05D64D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1A3874A-ABE5-6F40-AF0D-302DDAFCA7DC}"/>
              </a:ext>
            </a:extLst>
          </p:cNvPr>
          <p:cNvSpPr>
            <a:spLocks noGrp="1"/>
          </p:cNvSpPr>
          <p:nvPr>
            <p:ph type="dt" sz="half" idx="10"/>
          </p:nvPr>
        </p:nvSpPr>
        <p:spPr/>
        <p:txBody>
          <a:bodyPr/>
          <a:lstStyle/>
          <a:p>
            <a:fld id="{C311241F-F327-1E4A-9E51-517F8696B191}" type="datetimeFigureOut">
              <a:rPr lang="en-US" smtClean="0"/>
              <a:t>8/23/21</a:t>
            </a:fld>
            <a:endParaRPr lang="en-US"/>
          </a:p>
        </p:txBody>
      </p:sp>
      <p:sp>
        <p:nvSpPr>
          <p:cNvPr id="5" name="Footer Placeholder 4">
            <a:extLst>
              <a:ext uri="{FF2B5EF4-FFF2-40B4-BE49-F238E27FC236}">
                <a16:creationId xmlns:a16="http://schemas.microsoft.com/office/drawing/2014/main" id="{C417B564-FD48-C648-8593-95D4702A4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C596A-5455-FF43-9640-23EA19D1DEC8}"/>
              </a:ext>
            </a:extLst>
          </p:cNvPr>
          <p:cNvSpPr>
            <a:spLocks noGrp="1"/>
          </p:cNvSpPr>
          <p:nvPr>
            <p:ph type="sldNum" sz="quarter" idx="12"/>
          </p:nvPr>
        </p:nvSpPr>
        <p:spPr/>
        <p:txBody>
          <a:bodyPr/>
          <a:lstStyle/>
          <a:p>
            <a:fld id="{0DBC0016-5F24-4A48-A479-E62D156AC001}" type="slidenum">
              <a:rPr lang="en-US" smtClean="0"/>
              <a:t>‹#›</a:t>
            </a:fld>
            <a:endParaRPr lang="en-US"/>
          </a:p>
        </p:txBody>
      </p:sp>
    </p:spTree>
    <p:extLst>
      <p:ext uri="{BB962C8B-B14F-4D97-AF65-F5344CB8AC3E}">
        <p14:creationId xmlns:p14="http://schemas.microsoft.com/office/powerpoint/2010/main" val="423847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BEE3-FD9F-7F4C-9ADB-AB0DF036B5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9DAC567-8B49-FD48-8B5F-DF9637AD63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5FF40ED-F887-0247-9A5B-8BBCF86DE0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E8967F6-13E1-104C-A954-D6756B6E1858}"/>
              </a:ext>
            </a:extLst>
          </p:cNvPr>
          <p:cNvSpPr>
            <a:spLocks noGrp="1"/>
          </p:cNvSpPr>
          <p:nvPr>
            <p:ph type="dt" sz="half" idx="10"/>
          </p:nvPr>
        </p:nvSpPr>
        <p:spPr/>
        <p:txBody>
          <a:bodyPr/>
          <a:lstStyle/>
          <a:p>
            <a:fld id="{C311241F-F327-1E4A-9E51-517F8696B191}" type="datetimeFigureOut">
              <a:rPr lang="en-US" smtClean="0"/>
              <a:t>8/23/21</a:t>
            </a:fld>
            <a:endParaRPr lang="en-US"/>
          </a:p>
        </p:txBody>
      </p:sp>
      <p:sp>
        <p:nvSpPr>
          <p:cNvPr id="6" name="Footer Placeholder 5">
            <a:extLst>
              <a:ext uri="{FF2B5EF4-FFF2-40B4-BE49-F238E27FC236}">
                <a16:creationId xmlns:a16="http://schemas.microsoft.com/office/drawing/2014/main" id="{2357CD39-FFB1-1748-B7A1-0AC8F4498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4D083-68C2-184B-92DC-0A4066E031A5}"/>
              </a:ext>
            </a:extLst>
          </p:cNvPr>
          <p:cNvSpPr>
            <a:spLocks noGrp="1"/>
          </p:cNvSpPr>
          <p:nvPr>
            <p:ph type="sldNum" sz="quarter" idx="12"/>
          </p:nvPr>
        </p:nvSpPr>
        <p:spPr/>
        <p:txBody>
          <a:bodyPr/>
          <a:lstStyle/>
          <a:p>
            <a:fld id="{0DBC0016-5F24-4A48-A479-E62D156AC001}" type="slidenum">
              <a:rPr lang="en-US" smtClean="0"/>
              <a:t>‹#›</a:t>
            </a:fld>
            <a:endParaRPr lang="en-US"/>
          </a:p>
        </p:txBody>
      </p:sp>
    </p:spTree>
    <p:extLst>
      <p:ext uri="{BB962C8B-B14F-4D97-AF65-F5344CB8AC3E}">
        <p14:creationId xmlns:p14="http://schemas.microsoft.com/office/powerpoint/2010/main" val="220185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6C16-F160-D04D-971A-7FEE91F2FD7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4CF9835-63BE-604C-BF90-828DA87B4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B04780-4636-9F4B-8DF5-A0CAA518BF4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B6AAE2D-D027-BD4C-B8EC-464E1962F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428A462-D751-934B-AA49-5FD2F43977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C5A0D68-7128-7047-AD18-EF6264BBBAB6}"/>
              </a:ext>
            </a:extLst>
          </p:cNvPr>
          <p:cNvSpPr>
            <a:spLocks noGrp="1"/>
          </p:cNvSpPr>
          <p:nvPr>
            <p:ph type="dt" sz="half" idx="10"/>
          </p:nvPr>
        </p:nvSpPr>
        <p:spPr/>
        <p:txBody>
          <a:bodyPr/>
          <a:lstStyle/>
          <a:p>
            <a:fld id="{C311241F-F327-1E4A-9E51-517F8696B191}" type="datetimeFigureOut">
              <a:rPr lang="en-US" smtClean="0"/>
              <a:t>8/23/21</a:t>
            </a:fld>
            <a:endParaRPr lang="en-US"/>
          </a:p>
        </p:txBody>
      </p:sp>
      <p:sp>
        <p:nvSpPr>
          <p:cNvPr id="8" name="Footer Placeholder 7">
            <a:extLst>
              <a:ext uri="{FF2B5EF4-FFF2-40B4-BE49-F238E27FC236}">
                <a16:creationId xmlns:a16="http://schemas.microsoft.com/office/drawing/2014/main" id="{76E559E3-7721-754C-93DE-346EB47426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133F40-4399-2E4E-AFF0-CBDC9E57090B}"/>
              </a:ext>
            </a:extLst>
          </p:cNvPr>
          <p:cNvSpPr>
            <a:spLocks noGrp="1"/>
          </p:cNvSpPr>
          <p:nvPr>
            <p:ph type="sldNum" sz="quarter" idx="12"/>
          </p:nvPr>
        </p:nvSpPr>
        <p:spPr/>
        <p:txBody>
          <a:bodyPr/>
          <a:lstStyle/>
          <a:p>
            <a:fld id="{0DBC0016-5F24-4A48-A479-E62D156AC001}" type="slidenum">
              <a:rPr lang="en-US" smtClean="0"/>
              <a:t>‹#›</a:t>
            </a:fld>
            <a:endParaRPr lang="en-US"/>
          </a:p>
        </p:txBody>
      </p:sp>
    </p:spTree>
    <p:extLst>
      <p:ext uri="{BB962C8B-B14F-4D97-AF65-F5344CB8AC3E}">
        <p14:creationId xmlns:p14="http://schemas.microsoft.com/office/powerpoint/2010/main" val="137822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6D18-28D6-DF49-A854-3B02230D22D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2D4DFA6-0F11-3045-B6FF-D1B10C95D2AF}"/>
              </a:ext>
            </a:extLst>
          </p:cNvPr>
          <p:cNvSpPr>
            <a:spLocks noGrp="1"/>
          </p:cNvSpPr>
          <p:nvPr>
            <p:ph type="dt" sz="half" idx="10"/>
          </p:nvPr>
        </p:nvSpPr>
        <p:spPr/>
        <p:txBody>
          <a:bodyPr/>
          <a:lstStyle/>
          <a:p>
            <a:fld id="{C311241F-F327-1E4A-9E51-517F8696B191}" type="datetimeFigureOut">
              <a:rPr lang="en-US" smtClean="0"/>
              <a:t>8/23/21</a:t>
            </a:fld>
            <a:endParaRPr lang="en-US"/>
          </a:p>
        </p:txBody>
      </p:sp>
      <p:sp>
        <p:nvSpPr>
          <p:cNvPr id="4" name="Footer Placeholder 3">
            <a:extLst>
              <a:ext uri="{FF2B5EF4-FFF2-40B4-BE49-F238E27FC236}">
                <a16:creationId xmlns:a16="http://schemas.microsoft.com/office/drawing/2014/main" id="{7EFE79B8-E958-5845-9408-AA55CD73C4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1CD95E-CEDE-3B4D-A97A-2FF2C50613A7}"/>
              </a:ext>
            </a:extLst>
          </p:cNvPr>
          <p:cNvSpPr>
            <a:spLocks noGrp="1"/>
          </p:cNvSpPr>
          <p:nvPr>
            <p:ph type="sldNum" sz="quarter" idx="12"/>
          </p:nvPr>
        </p:nvSpPr>
        <p:spPr/>
        <p:txBody>
          <a:bodyPr/>
          <a:lstStyle/>
          <a:p>
            <a:fld id="{0DBC0016-5F24-4A48-A479-E62D156AC001}" type="slidenum">
              <a:rPr lang="en-US" smtClean="0"/>
              <a:t>‹#›</a:t>
            </a:fld>
            <a:endParaRPr lang="en-US"/>
          </a:p>
        </p:txBody>
      </p:sp>
    </p:spTree>
    <p:extLst>
      <p:ext uri="{BB962C8B-B14F-4D97-AF65-F5344CB8AC3E}">
        <p14:creationId xmlns:p14="http://schemas.microsoft.com/office/powerpoint/2010/main" val="230430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13B68-1654-3446-ABD4-C63CAB7C5CBA}"/>
              </a:ext>
            </a:extLst>
          </p:cNvPr>
          <p:cNvSpPr>
            <a:spLocks noGrp="1"/>
          </p:cNvSpPr>
          <p:nvPr>
            <p:ph type="dt" sz="half" idx="10"/>
          </p:nvPr>
        </p:nvSpPr>
        <p:spPr/>
        <p:txBody>
          <a:bodyPr/>
          <a:lstStyle/>
          <a:p>
            <a:fld id="{C311241F-F327-1E4A-9E51-517F8696B191}" type="datetimeFigureOut">
              <a:rPr lang="en-US" smtClean="0"/>
              <a:t>8/23/21</a:t>
            </a:fld>
            <a:endParaRPr lang="en-US"/>
          </a:p>
        </p:txBody>
      </p:sp>
      <p:sp>
        <p:nvSpPr>
          <p:cNvPr id="3" name="Footer Placeholder 2">
            <a:extLst>
              <a:ext uri="{FF2B5EF4-FFF2-40B4-BE49-F238E27FC236}">
                <a16:creationId xmlns:a16="http://schemas.microsoft.com/office/drawing/2014/main" id="{C681517C-966B-8B4E-9433-D75F6CB0C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284AB6-E55A-A642-83D0-20BB11B7161B}"/>
              </a:ext>
            </a:extLst>
          </p:cNvPr>
          <p:cNvSpPr>
            <a:spLocks noGrp="1"/>
          </p:cNvSpPr>
          <p:nvPr>
            <p:ph type="sldNum" sz="quarter" idx="12"/>
          </p:nvPr>
        </p:nvSpPr>
        <p:spPr/>
        <p:txBody>
          <a:bodyPr/>
          <a:lstStyle/>
          <a:p>
            <a:fld id="{0DBC0016-5F24-4A48-A479-E62D156AC001}" type="slidenum">
              <a:rPr lang="en-US" smtClean="0"/>
              <a:t>‹#›</a:t>
            </a:fld>
            <a:endParaRPr lang="en-US"/>
          </a:p>
        </p:txBody>
      </p:sp>
    </p:spTree>
    <p:extLst>
      <p:ext uri="{BB962C8B-B14F-4D97-AF65-F5344CB8AC3E}">
        <p14:creationId xmlns:p14="http://schemas.microsoft.com/office/powerpoint/2010/main" val="314826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9183-EDEE-BC41-B282-4DA9DEF828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52766F-803C-8C40-9FCE-36E70364E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490ABE7-B9CD-5546-B758-047413D8F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32F70E-81E0-F04B-A6CA-DAFE5BBABD8A}"/>
              </a:ext>
            </a:extLst>
          </p:cNvPr>
          <p:cNvSpPr>
            <a:spLocks noGrp="1"/>
          </p:cNvSpPr>
          <p:nvPr>
            <p:ph type="dt" sz="half" idx="10"/>
          </p:nvPr>
        </p:nvSpPr>
        <p:spPr/>
        <p:txBody>
          <a:bodyPr/>
          <a:lstStyle/>
          <a:p>
            <a:fld id="{C311241F-F327-1E4A-9E51-517F8696B191}" type="datetimeFigureOut">
              <a:rPr lang="en-US" smtClean="0"/>
              <a:t>8/23/21</a:t>
            </a:fld>
            <a:endParaRPr lang="en-US"/>
          </a:p>
        </p:txBody>
      </p:sp>
      <p:sp>
        <p:nvSpPr>
          <p:cNvPr id="6" name="Footer Placeholder 5">
            <a:extLst>
              <a:ext uri="{FF2B5EF4-FFF2-40B4-BE49-F238E27FC236}">
                <a16:creationId xmlns:a16="http://schemas.microsoft.com/office/drawing/2014/main" id="{8E799CB3-386C-FF41-AEA7-047AC0EBC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76AE9-09BF-1941-9443-B5B2CD163B54}"/>
              </a:ext>
            </a:extLst>
          </p:cNvPr>
          <p:cNvSpPr>
            <a:spLocks noGrp="1"/>
          </p:cNvSpPr>
          <p:nvPr>
            <p:ph type="sldNum" sz="quarter" idx="12"/>
          </p:nvPr>
        </p:nvSpPr>
        <p:spPr/>
        <p:txBody>
          <a:bodyPr/>
          <a:lstStyle/>
          <a:p>
            <a:fld id="{0DBC0016-5F24-4A48-A479-E62D156AC001}" type="slidenum">
              <a:rPr lang="en-US" smtClean="0"/>
              <a:t>‹#›</a:t>
            </a:fld>
            <a:endParaRPr lang="en-US"/>
          </a:p>
        </p:txBody>
      </p:sp>
    </p:spTree>
    <p:extLst>
      <p:ext uri="{BB962C8B-B14F-4D97-AF65-F5344CB8AC3E}">
        <p14:creationId xmlns:p14="http://schemas.microsoft.com/office/powerpoint/2010/main" val="325747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116B-9B99-5041-899F-7AA7C17D47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E638949-4758-9D45-B37E-36E7472A5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6E02E0-859E-6C45-9348-9EBFA68AD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6B60E5-05DF-FF4F-B0CA-3263AEECA886}"/>
              </a:ext>
            </a:extLst>
          </p:cNvPr>
          <p:cNvSpPr>
            <a:spLocks noGrp="1"/>
          </p:cNvSpPr>
          <p:nvPr>
            <p:ph type="dt" sz="half" idx="10"/>
          </p:nvPr>
        </p:nvSpPr>
        <p:spPr/>
        <p:txBody>
          <a:bodyPr/>
          <a:lstStyle/>
          <a:p>
            <a:fld id="{C311241F-F327-1E4A-9E51-517F8696B191}" type="datetimeFigureOut">
              <a:rPr lang="en-US" smtClean="0"/>
              <a:t>8/23/21</a:t>
            </a:fld>
            <a:endParaRPr lang="en-US"/>
          </a:p>
        </p:txBody>
      </p:sp>
      <p:sp>
        <p:nvSpPr>
          <p:cNvPr id="6" name="Footer Placeholder 5">
            <a:extLst>
              <a:ext uri="{FF2B5EF4-FFF2-40B4-BE49-F238E27FC236}">
                <a16:creationId xmlns:a16="http://schemas.microsoft.com/office/drawing/2014/main" id="{224CDC5A-C459-394C-8D07-159341F76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078E0-1100-4749-AB73-A6A5D218F48D}"/>
              </a:ext>
            </a:extLst>
          </p:cNvPr>
          <p:cNvSpPr>
            <a:spLocks noGrp="1"/>
          </p:cNvSpPr>
          <p:nvPr>
            <p:ph type="sldNum" sz="quarter" idx="12"/>
          </p:nvPr>
        </p:nvSpPr>
        <p:spPr/>
        <p:txBody>
          <a:bodyPr/>
          <a:lstStyle/>
          <a:p>
            <a:fld id="{0DBC0016-5F24-4A48-A479-E62D156AC001}" type="slidenum">
              <a:rPr lang="en-US" smtClean="0"/>
              <a:t>‹#›</a:t>
            </a:fld>
            <a:endParaRPr lang="en-US"/>
          </a:p>
        </p:txBody>
      </p:sp>
    </p:spTree>
    <p:extLst>
      <p:ext uri="{BB962C8B-B14F-4D97-AF65-F5344CB8AC3E}">
        <p14:creationId xmlns:p14="http://schemas.microsoft.com/office/powerpoint/2010/main" val="193305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3C856-630D-A843-9B67-7C06A9336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BB9C90-8E89-1042-9160-E96FCF28A9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F7C245-CC99-7549-BE73-C0E02D9BA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1241F-F327-1E4A-9E51-517F8696B191}" type="datetimeFigureOut">
              <a:rPr lang="en-US" smtClean="0"/>
              <a:t>8/23/21</a:t>
            </a:fld>
            <a:endParaRPr lang="en-US"/>
          </a:p>
        </p:txBody>
      </p:sp>
      <p:sp>
        <p:nvSpPr>
          <p:cNvPr id="5" name="Footer Placeholder 4">
            <a:extLst>
              <a:ext uri="{FF2B5EF4-FFF2-40B4-BE49-F238E27FC236}">
                <a16:creationId xmlns:a16="http://schemas.microsoft.com/office/drawing/2014/main" id="{4CFABAEA-B0C8-0C44-BFE5-72CABD0E6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F21ADE-1939-4B4B-B6CF-1F2AB7AA8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C0016-5F24-4A48-A479-E62D156AC001}" type="slidenum">
              <a:rPr lang="en-US" smtClean="0"/>
              <a:t>‹#›</a:t>
            </a:fld>
            <a:endParaRPr lang="en-US"/>
          </a:p>
        </p:txBody>
      </p:sp>
    </p:spTree>
    <p:extLst>
      <p:ext uri="{BB962C8B-B14F-4D97-AF65-F5344CB8AC3E}">
        <p14:creationId xmlns:p14="http://schemas.microsoft.com/office/powerpoint/2010/main" val="239108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2.emf"/><Relationship Id="rId3" Type="http://schemas.openxmlformats.org/officeDocument/2006/relationships/image" Target="../media/image5.png"/><Relationship Id="rId7"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C7E75EA-C933-D24E-901B-49A5748A88C8}"/>
              </a:ext>
            </a:extLst>
          </p:cNvPr>
          <p:cNvSpPr txBox="1"/>
          <p:nvPr/>
        </p:nvSpPr>
        <p:spPr>
          <a:xfrm>
            <a:off x="-14761" y="7134412"/>
            <a:ext cx="12271542" cy="2862322"/>
          </a:xfrm>
          <a:prstGeom prst="rect">
            <a:avLst/>
          </a:prstGeom>
          <a:solidFill>
            <a:schemeClr val="bg1"/>
          </a:solidFill>
        </p:spPr>
        <p:txBody>
          <a:bodyPr wrap="square" rtlCol="0">
            <a:spAutoFit/>
          </a:bodyPr>
          <a:lstStyle/>
          <a:p>
            <a:pPr>
              <a:lnSpc>
                <a:spcPct val="150000"/>
              </a:lnSpc>
              <a:spcAft>
                <a:spcPts val="0"/>
              </a:spcAft>
            </a:pPr>
            <a:r>
              <a:rPr lang="en-US" dirty="0">
                <a:latin typeface="Times New Roman" panose="02020603050405020304" pitchFamily="18" charset="0"/>
                <a:cs typeface="Times New Roman" panose="02020603050405020304" pitchFamily="18" charset="0"/>
              </a:rPr>
              <a:t>Graphical Abstract Text Description (max 100 words): </a:t>
            </a:r>
            <a:r>
              <a:rPr lang="en-US" dirty="0">
                <a:latin typeface="Times New Roman" panose="02020603050405020304" pitchFamily="18" charset="0"/>
                <a:ea typeface="Calibri" panose="020F0502020204030204" pitchFamily="34" charset="0"/>
                <a:cs typeface="Times New Roman" panose="02020603050405020304" pitchFamily="18" charset="0"/>
              </a:rPr>
              <a:t>Heritability is an important metric for understanding how animal populations may adapt given climate change. We examined </a:t>
            </a:r>
            <a:r>
              <a:rPr lang="en-CA" dirty="0">
                <a:latin typeface="Times New Roman" panose="02020603050405020304" pitchFamily="18" charset="0"/>
                <a:ea typeface="Calibri" panose="020F0502020204030204" pitchFamily="34" charset="0"/>
                <a:cs typeface="Times New Roman" panose="02020603050405020304" pitchFamily="18" charset="0"/>
              </a:rPr>
              <a:t>how heritability changes across traits in reef-building corals and across different experimental temperatures. We found that heritability and thus the potential for adaptation is higher for traits related to coral survival and immune responses, but lower for traits related to gene expression as well as bleaching and growth in juvenile corals. Interestingly, temperature had only weak to negligible effect on heritability, suggesting that corals may continue to adapt in a somewhat consistent way given low to moderate climate change.</a:t>
            </a:r>
            <a:endParaRPr lang="en-CA"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14" name="Group 13">
            <a:extLst>
              <a:ext uri="{FF2B5EF4-FFF2-40B4-BE49-F238E27FC236}">
                <a16:creationId xmlns:a16="http://schemas.microsoft.com/office/drawing/2014/main" id="{4AC463C3-6744-F241-AEF0-30700DC56540}"/>
              </a:ext>
            </a:extLst>
          </p:cNvPr>
          <p:cNvGrpSpPr/>
          <p:nvPr/>
        </p:nvGrpSpPr>
        <p:grpSpPr>
          <a:xfrm>
            <a:off x="1" y="1"/>
            <a:ext cx="12191999" cy="6858000"/>
            <a:chOff x="1" y="1"/>
            <a:chExt cx="12191999" cy="6858000"/>
          </a:xfrm>
        </p:grpSpPr>
        <p:sp>
          <p:nvSpPr>
            <p:cNvPr id="2" name="Rectangle 1">
              <a:extLst>
                <a:ext uri="{FF2B5EF4-FFF2-40B4-BE49-F238E27FC236}">
                  <a16:creationId xmlns:a16="http://schemas.microsoft.com/office/drawing/2014/main" id="{4A672886-E37B-EC49-8A66-3F15708E60FF}"/>
                </a:ext>
              </a:extLst>
            </p:cNvPr>
            <p:cNvSpPr/>
            <p:nvPr/>
          </p:nvSpPr>
          <p:spPr>
            <a:xfrm>
              <a:off x="1" y="1"/>
              <a:ext cx="12191999" cy="6858000"/>
            </a:xfrm>
            <a:prstGeom prst="rect">
              <a:avLst/>
            </a:prstGeom>
            <a:solidFill>
              <a:srgbClr val="EAE6E0"/>
            </a:solidFill>
            <a:ln>
              <a:solidFill>
                <a:srgbClr val="244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C3D8BBE0-EE22-EC44-9E6F-9BD072BEAB4D}"/>
                </a:ext>
              </a:extLst>
            </p:cNvPr>
            <p:cNvGrpSpPr/>
            <p:nvPr/>
          </p:nvGrpSpPr>
          <p:grpSpPr>
            <a:xfrm>
              <a:off x="123397" y="1821131"/>
              <a:ext cx="11945206" cy="646332"/>
              <a:chOff x="123397" y="2001431"/>
              <a:chExt cx="11945206" cy="646332"/>
            </a:xfrm>
          </p:grpSpPr>
          <p:sp>
            <p:nvSpPr>
              <p:cNvPr id="59" name="Rounded Rectangle 58">
                <a:extLst>
                  <a:ext uri="{FF2B5EF4-FFF2-40B4-BE49-F238E27FC236}">
                    <a16:creationId xmlns:a16="http://schemas.microsoft.com/office/drawing/2014/main" id="{4A8FEBF7-C909-1A48-BA5D-5FE8094775CB}"/>
                  </a:ext>
                </a:extLst>
              </p:cNvPr>
              <p:cNvSpPr/>
              <p:nvPr/>
            </p:nvSpPr>
            <p:spPr>
              <a:xfrm>
                <a:off x="1682389" y="2001431"/>
                <a:ext cx="10386214" cy="646332"/>
              </a:xfrm>
              <a:prstGeom prst="roundRect">
                <a:avLst>
                  <a:gd name="adj" fmla="val 12779"/>
                </a:avLst>
              </a:prstGeom>
              <a:solidFill>
                <a:srgbClr val="4A9D9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dirty="0">
                    <a:latin typeface="Sathu" pitchFamily="2" charset="-34"/>
                    <a:cs typeface="Sathu" pitchFamily="2" charset="-34"/>
                  </a:rPr>
                  <a:t>Higher heritability suggests populations may evolve rapidly in response to climate change</a:t>
                </a:r>
                <a:endParaRPr lang="en-US" i="1" baseline="30000" dirty="0">
                  <a:latin typeface="Sathu" pitchFamily="2" charset="-34"/>
                  <a:cs typeface="Sathu" pitchFamily="2" charset="-34"/>
                </a:endParaRPr>
              </a:p>
            </p:txBody>
          </p:sp>
          <p:sp>
            <p:nvSpPr>
              <p:cNvPr id="4" name="TextBox 3">
                <a:extLst>
                  <a:ext uri="{FF2B5EF4-FFF2-40B4-BE49-F238E27FC236}">
                    <a16:creationId xmlns:a16="http://schemas.microsoft.com/office/drawing/2014/main" id="{B5D17B54-D9C2-394A-8470-6A9E103D48F9}"/>
                  </a:ext>
                </a:extLst>
              </p:cNvPr>
              <p:cNvSpPr txBox="1"/>
              <p:nvPr/>
            </p:nvSpPr>
            <p:spPr>
              <a:xfrm>
                <a:off x="123397" y="2001432"/>
                <a:ext cx="1521570" cy="646331"/>
              </a:xfrm>
              <a:prstGeom prst="rect">
                <a:avLst/>
              </a:prstGeom>
              <a:noFill/>
            </p:spPr>
            <p:txBody>
              <a:bodyPr wrap="none" rtlCol="0">
                <a:spAutoFit/>
              </a:bodyPr>
              <a:lstStyle/>
              <a:p>
                <a:pPr algn="ctr"/>
                <a:r>
                  <a:rPr lang="en-US" b="1" dirty="0">
                    <a:solidFill>
                      <a:srgbClr val="4A9D90"/>
                    </a:solidFill>
                    <a:latin typeface="Poppins" pitchFamily="2" charset="77"/>
                    <a:cs typeface="Poppins" pitchFamily="2" charset="77"/>
                  </a:rPr>
                  <a:t> Why is </a:t>
                </a:r>
                <a:r>
                  <a:rPr lang="en-US" b="1" i="1" dirty="0">
                    <a:solidFill>
                      <a:srgbClr val="4A9D90"/>
                    </a:solidFill>
                    <a:latin typeface="Poppins" pitchFamily="2" charset="77"/>
                    <a:cs typeface="Poppins" pitchFamily="2" charset="77"/>
                  </a:rPr>
                  <a:t>h</a:t>
                </a:r>
                <a:r>
                  <a:rPr lang="en-US" b="1" i="1" baseline="30000" dirty="0">
                    <a:solidFill>
                      <a:srgbClr val="4A9D90"/>
                    </a:solidFill>
                    <a:latin typeface="Poppins" pitchFamily="2" charset="77"/>
                    <a:cs typeface="Poppins" pitchFamily="2" charset="77"/>
                  </a:rPr>
                  <a:t>2</a:t>
                </a:r>
                <a:r>
                  <a:rPr lang="en-US" b="1" dirty="0">
                    <a:solidFill>
                      <a:srgbClr val="4A9D90"/>
                    </a:solidFill>
                    <a:latin typeface="Poppins" pitchFamily="2" charset="77"/>
                    <a:cs typeface="Poppins" pitchFamily="2" charset="77"/>
                  </a:rPr>
                  <a:t> </a:t>
                </a:r>
                <a:br>
                  <a:rPr lang="en-US" b="1" dirty="0">
                    <a:solidFill>
                      <a:srgbClr val="4A9D90"/>
                    </a:solidFill>
                    <a:latin typeface="Poppins" pitchFamily="2" charset="77"/>
                    <a:cs typeface="Poppins" pitchFamily="2" charset="77"/>
                  </a:rPr>
                </a:br>
                <a:r>
                  <a:rPr lang="en-US" b="1" dirty="0">
                    <a:solidFill>
                      <a:srgbClr val="4A9D90"/>
                    </a:solidFill>
                    <a:latin typeface="Poppins" pitchFamily="2" charset="77"/>
                    <a:cs typeface="Poppins" pitchFamily="2" charset="77"/>
                  </a:rPr>
                  <a:t>important?</a:t>
                </a:r>
              </a:p>
            </p:txBody>
          </p:sp>
        </p:grpSp>
        <p:grpSp>
          <p:nvGrpSpPr>
            <p:cNvPr id="17" name="Group 16">
              <a:extLst>
                <a:ext uri="{FF2B5EF4-FFF2-40B4-BE49-F238E27FC236}">
                  <a16:creationId xmlns:a16="http://schemas.microsoft.com/office/drawing/2014/main" id="{C2CB54F5-B7AA-B446-8A35-79124DC4CC7A}"/>
                </a:ext>
              </a:extLst>
            </p:cNvPr>
            <p:cNvGrpSpPr/>
            <p:nvPr/>
          </p:nvGrpSpPr>
          <p:grpSpPr>
            <a:xfrm>
              <a:off x="231262" y="4083390"/>
              <a:ext cx="1293944" cy="2390069"/>
              <a:chOff x="217615" y="4083390"/>
              <a:chExt cx="1293944" cy="2390069"/>
            </a:xfrm>
          </p:grpSpPr>
          <p:sp>
            <p:nvSpPr>
              <p:cNvPr id="120" name="TextBox 119">
                <a:extLst>
                  <a:ext uri="{FF2B5EF4-FFF2-40B4-BE49-F238E27FC236}">
                    <a16:creationId xmlns:a16="http://schemas.microsoft.com/office/drawing/2014/main" id="{70807FE4-945E-C34D-96AE-AB1E12E7F51E}"/>
                  </a:ext>
                </a:extLst>
              </p:cNvPr>
              <p:cNvSpPr txBox="1"/>
              <p:nvPr/>
            </p:nvSpPr>
            <p:spPr>
              <a:xfrm>
                <a:off x="217615" y="4083390"/>
                <a:ext cx="1293944"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e.g. growth</a:t>
                </a:r>
              </a:p>
            </p:txBody>
          </p:sp>
          <p:sp>
            <p:nvSpPr>
              <p:cNvPr id="121" name="TextBox 120">
                <a:extLst>
                  <a:ext uri="{FF2B5EF4-FFF2-40B4-BE49-F238E27FC236}">
                    <a16:creationId xmlns:a16="http://schemas.microsoft.com/office/drawing/2014/main" id="{0C476288-EC81-384B-95B1-AD79A02D2F28}"/>
                  </a:ext>
                </a:extLst>
              </p:cNvPr>
              <p:cNvSpPr txBox="1"/>
              <p:nvPr/>
            </p:nvSpPr>
            <p:spPr>
              <a:xfrm>
                <a:off x="306582" y="5148476"/>
                <a:ext cx="1116011"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bleaching</a:t>
                </a:r>
              </a:p>
            </p:txBody>
          </p:sp>
          <p:sp>
            <p:nvSpPr>
              <p:cNvPr id="122" name="TextBox 121">
                <a:extLst>
                  <a:ext uri="{FF2B5EF4-FFF2-40B4-BE49-F238E27FC236}">
                    <a16:creationId xmlns:a16="http://schemas.microsoft.com/office/drawing/2014/main" id="{EFA182CD-F625-1E48-9459-1C6F0A35B2DE}"/>
                  </a:ext>
                </a:extLst>
              </p:cNvPr>
              <p:cNvSpPr txBox="1"/>
              <p:nvPr/>
            </p:nvSpPr>
            <p:spPr>
              <a:xfrm>
                <a:off x="400358" y="6134905"/>
                <a:ext cx="928459"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survival</a:t>
                </a:r>
              </a:p>
            </p:txBody>
          </p:sp>
        </p:grpSp>
        <p:sp>
          <p:nvSpPr>
            <p:cNvPr id="28" name="Rounded Rectangle 27">
              <a:extLst>
                <a:ext uri="{FF2B5EF4-FFF2-40B4-BE49-F238E27FC236}">
                  <a16:creationId xmlns:a16="http://schemas.microsoft.com/office/drawing/2014/main" id="{D5C9589F-C82B-5C47-B2F4-0BCBE278682F}"/>
                </a:ext>
              </a:extLst>
            </p:cNvPr>
            <p:cNvSpPr/>
            <p:nvPr/>
          </p:nvSpPr>
          <p:spPr>
            <a:xfrm>
              <a:off x="1682389" y="1045096"/>
              <a:ext cx="10386214" cy="646332"/>
            </a:xfrm>
            <a:prstGeom prst="roundRect">
              <a:avLst>
                <a:gd name="adj" fmla="val 12372"/>
              </a:avLst>
            </a:prstGeom>
            <a:solidFill>
              <a:srgbClr val="24435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athu" pitchFamily="2" charset="-34"/>
                  <a:cs typeface="Sathu" pitchFamily="2" charset="-34"/>
                </a:rPr>
                <a:t>The proportion of an offspring’s trait that is explained by additive genetics from parents</a:t>
              </a:r>
              <a:endParaRPr lang="en-US" i="1" baseline="30000" dirty="0">
                <a:latin typeface="Sathu" pitchFamily="2" charset="-34"/>
                <a:cs typeface="Sathu" pitchFamily="2" charset="-34"/>
              </a:endParaRPr>
            </a:p>
          </p:txBody>
        </p:sp>
        <p:sp>
          <p:nvSpPr>
            <p:cNvPr id="29" name="TextBox 28">
              <a:extLst>
                <a:ext uri="{FF2B5EF4-FFF2-40B4-BE49-F238E27FC236}">
                  <a16:creationId xmlns:a16="http://schemas.microsoft.com/office/drawing/2014/main" id="{5E1C5470-8DA1-7149-A1D5-33D412A79073}"/>
                </a:ext>
              </a:extLst>
            </p:cNvPr>
            <p:cNvSpPr txBox="1"/>
            <p:nvPr/>
          </p:nvSpPr>
          <p:spPr>
            <a:xfrm>
              <a:off x="110573" y="918040"/>
              <a:ext cx="1547218" cy="923330"/>
            </a:xfrm>
            <a:prstGeom prst="rect">
              <a:avLst/>
            </a:prstGeom>
            <a:noFill/>
          </p:spPr>
          <p:txBody>
            <a:bodyPr wrap="none" rtlCol="0">
              <a:spAutoFit/>
            </a:bodyPr>
            <a:lstStyle/>
            <a:p>
              <a:pPr algn="ctr"/>
              <a:r>
                <a:rPr lang="en-US" b="1" dirty="0">
                  <a:solidFill>
                    <a:srgbClr val="244351"/>
                  </a:solidFill>
                  <a:latin typeface="Poppins" pitchFamily="2" charset="77"/>
                  <a:cs typeface="Poppins" pitchFamily="2" charset="77"/>
                </a:rPr>
                <a:t> What is </a:t>
              </a:r>
              <a:br>
                <a:rPr lang="en-US" b="1" dirty="0">
                  <a:solidFill>
                    <a:srgbClr val="244351"/>
                  </a:solidFill>
                  <a:latin typeface="Poppins" pitchFamily="2" charset="77"/>
                  <a:cs typeface="Poppins" pitchFamily="2" charset="77"/>
                </a:rPr>
              </a:br>
              <a:r>
                <a:rPr lang="en-US" b="1" dirty="0">
                  <a:solidFill>
                    <a:srgbClr val="244351"/>
                  </a:solidFill>
                  <a:latin typeface="Poppins" pitchFamily="2" charset="77"/>
                  <a:cs typeface="Poppins" pitchFamily="2" charset="77"/>
                </a:rPr>
                <a:t>heritability </a:t>
              </a:r>
              <a:br>
                <a:rPr lang="en-US" b="1" dirty="0">
                  <a:solidFill>
                    <a:srgbClr val="244351"/>
                  </a:solidFill>
                  <a:latin typeface="Poppins" pitchFamily="2" charset="77"/>
                  <a:cs typeface="Poppins" pitchFamily="2" charset="77"/>
                </a:rPr>
              </a:br>
              <a:r>
                <a:rPr lang="en-US" b="1" dirty="0">
                  <a:solidFill>
                    <a:srgbClr val="244351"/>
                  </a:solidFill>
                  <a:latin typeface="Poppins" pitchFamily="2" charset="77"/>
                  <a:cs typeface="Poppins" pitchFamily="2" charset="77"/>
                </a:rPr>
                <a:t>or </a:t>
              </a:r>
              <a:r>
                <a:rPr lang="en-US" b="1" i="1" dirty="0">
                  <a:solidFill>
                    <a:srgbClr val="244351"/>
                  </a:solidFill>
                  <a:latin typeface="Poppins" pitchFamily="2" charset="77"/>
                  <a:cs typeface="Poppins" pitchFamily="2" charset="77"/>
                </a:rPr>
                <a:t>h</a:t>
              </a:r>
              <a:r>
                <a:rPr lang="en-US" b="1" i="1" baseline="30000" dirty="0">
                  <a:solidFill>
                    <a:srgbClr val="244351"/>
                  </a:solidFill>
                  <a:latin typeface="Poppins" pitchFamily="2" charset="77"/>
                  <a:cs typeface="Poppins" pitchFamily="2" charset="77"/>
                </a:rPr>
                <a:t>2</a:t>
              </a:r>
              <a:r>
                <a:rPr lang="en-US" sz="1200" b="1" i="1" baseline="30000" dirty="0">
                  <a:solidFill>
                    <a:srgbClr val="244351"/>
                  </a:solidFill>
                  <a:latin typeface="Poppins" pitchFamily="2" charset="77"/>
                  <a:cs typeface="Poppins" pitchFamily="2" charset="77"/>
                </a:rPr>
                <a:t> </a:t>
              </a:r>
              <a:r>
                <a:rPr lang="en-US" b="1" dirty="0">
                  <a:solidFill>
                    <a:srgbClr val="244351"/>
                  </a:solidFill>
                  <a:latin typeface="Poppins" pitchFamily="2" charset="77"/>
                  <a:cs typeface="Poppins" pitchFamily="2" charset="77"/>
                </a:rPr>
                <a:t>?</a:t>
              </a:r>
            </a:p>
          </p:txBody>
        </p:sp>
        <p:grpSp>
          <p:nvGrpSpPr>
            <p:cNvPr id="16" name="Group 15">
              <a:extLst>
                <a:ext uri="{FF2B5EF4-FFF2-40B4-BE49-F238E27FC236}">
                  <a16:creationId xmlns:a16="http://schemas.microsoft.com/office/drawing/2014/main" id="{9D275B8E-CF28-964E-AEAB-35A86DA1EDAA}"/>
                </a:ext>
              </a:extLst>
            </p:cNvPr>
            <p:cNvGrpSpPr/>
            <p:nvPr/>
          </p:nvGrpSpPr>
          <p:grpSpPr>
            <a:xfrm>
              <a:off x="161367" y="45567"/>
              <a:ext cx="11869266" cy="830997"/>
              <a:chOff x="186376" y="45567"/>
              <a:chExt cx="11869266" cy="830997"/>
            </a:xfrm>
          </p:grpSpPr>
          <p:sp>
            <p:nvSpPr>
              <p:cNvPr id="32" name="TextBox 31">
                <a:extLst>
                  <a:ext uri="{FF2B5EF4-FFF2-40B4-BE49-F238E27FC236}">
                    <a16:creationId xmlns:a16="http://schemas.microsoft.com/office/drawing/2014/main" id="{78022485-8FCA-5B46-8BDB-D4F13D21B234}"/>
                  </a:ext>
                </a:extLst>
              </p:cNvPr>
              <p:cNvSpPr txBox="1"/>
              <p:nvPr/>
            </p:nvSpPr>
            <p:spPr>
              <a:xfrm>
                <a:off x="186376" y="45567"/>
                <a:ext cx="11869266" cy="830997"/>
              </a:xfrm>
              <a:prstGeom prst="rect">
                <a:avLst/>
              </a:prstGeom>
              <a:noFill/>
            </p:spPr>
            <p:txBody>
              <a:bodyPr wrap="square" rtlCol="0">
                <a:spAutoFit/>
              </a:bodyPr>
              <a:lstStyle/>
              <a:p>
                <a:pPr algn="ctr"/>
                <a:r>
                  <a:rPr lang="en-US" sz="2400" dirty="0">
                    <a:solidFill>
                      <a:srgbClr val="244351"/>
                    </a:solidFill>
                    <a:latin typeface="Poppins" pitchFamily="2" charset="77"/>
                    <a:cs typeface="Poppins" pitchFamily="2" charset="77"/>
                  </a:rPr>
                  <a:t>CORAL ADAPTATION TO CLIMATE CHANGE: </a:t>
                </a:r>
                <a:br>
                  <a:rPr lang="en-US" sz="2400" dirty="0">
                    <a:solidFill>
                      <a:srgbClr val="244351"/>
                    </a:solidFill>
                    <a:latin typeface="Poppins" pitchFamily="2" charset="77"/>
                    <a:cs typeface="Poppins" pitchFamily="2" charset="77"/>
                  </a:rPr>
                </a:br>
                <a:r>
                  <a:rPr lang="en-US" sz="2400" dirty="0">
                    <a:solidFill>
                      <a:srgbClr val="244351"/>
                    </a:solidFill>
                    <a:latin typeface="Poppins" pitchFamily="2" charset="77"/>
                    <a:cs typeface="Poppins" pitchFamily="2" charset="77"/>
                  </a:rPr>
                  <a:t>META-ANALYSIS REVEALS HIGH HERITABILITY ACROSS MULTIPLE TRAITS</a:t>
                </a:r>
                <a:endParaRPr lang="en-CA" sz="2400" dirty="0">
                  <a:solidFill>
                    <a:srgbClr val="244351"/>
                  </a:solidFill>
                  <a:latin typeface="Poppins" pitchFamily="2" charset="77"/>
                  <a:cs typeface="Poppins" pitchFamily="2" charset="77"/>
                </a:endParaRPr>
              </a:p>
            </p:txBody>
          </p:sp>
          <p:cxnSp>
            <p:nvCxnSpPr>
              <p:cNvPr id="13" name="Straight Connector 12">
                <a:extLst>
                  <a:ext uri="{FF2B5EF4-FFF2-40B4-BE49-F238E27FC236}">
                    <a16:creationId xmlns:a16="http://schemas.microsoft.com/office/drawing/2014/main" id="{99DB72C6-3E0F-A34E-9C54-AF73B83EE318}"/>
                  </a:ext>
                </a:extLst>
              </p:cNvPr>
              <p:cNvCxnSpPr>
                <a:cxnSpLocks/>
              </p:cNvCxnSpPr>
              <p:nvPr/>
            </p:nvCxnSpPr>
            <p:spPr>
              <a:xfrm>
                <a:off x="1038375" y="872588"/>
                <a:ext cx="10165268"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grpSp>
        <p:sp>
          <p:nvSpPr>
            <p:cNvPr id="43" name="Rounded Rectangle 42">
              <a:extLst>
                <a:ext uri="{FF2B5EF4-FFF2-40B4-BE49-F238E27FC236}">
                  <a16:creationId xmlns:a16="http://schemas.microsoft.com/office/drawing/2014/main" id="{DEC6BB21-070E-DB43-BF20-4565944D89C7}"/>
                </a:ext>
              </a:extLst>
            </p:cNvPr>
            <p:cNvSpPr/>
            <p:nvPr/>
          </p:nvSpPr>
          <p:spPr>
            <a:xfrm>
              <a:off x="120089" y="3011777"/>
              <a:ext cx="3906000" cy="3742249"/>
            </a:xfrm>
            <a:prstGeom prst="roundRect">
              <a:avLst>
                <a:gd name="adj" fmla="val 2231"/>
              </a:avLst>
            </a:prstGeom>
            <a:solidFill>
              <a:srgbClr val="24435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Sathu" pitchFamily="2" charset="-34"/>
                  <a:cs typeface="Sathu" pitchFamily="2" charset="-34"/>
                </a:rPr>
                <a:t>By trait type</a:t>
              </a:r>
              <a:endParaRPr lang="en-US" sz="2000" i="1" baseline="30000" dirty="0">
                <a:latin typeface="Sathu" pitchFamily="2" charset="-34"/>
                <a:cs typeface="Sathu" pitchFamily="2" charset="-34"/>
              </a:endParaRPr>
            </a:p>
          </p:txBody>
        </p:sp>
        <p:sp>
          <p:nvSpPr>
            <p:cNvPr id="44" name="TextBox 43">
              <a:extLst>
                <a:ext uri="{FF2B5EF4-FFF2-40B4-BE49-F238E27FC236}">
                  <a16:creationId xmlns:a16="http://schemas.microsoft.com/office/drawing/2014/main" id="{76391674-142A-B742-A67D-A56EDC079B70}"/>
                </a:ext>
              </a:extLst>
            </p:cNvPr>
            <p:cNvSpPr txBox="1"/>
            <p:nvPr/>
          </p:nvSpPr>
          <p:spPr>
            <a:xfrm>
              <a:off x="871569" y="2625337"/>
              <a:ext cx="2471600" cy="369332"/>
            </a:xfrm>
            <a:prstGeom prst="rect">
              <a:avLst/>
            </a:prstGeom>
            <a:noFill/>
          </p:spPr>
          <p:txBody>
            <a:bodyPr wrap="square" lIns="0" rIns="0" rtlCol="0">
              <a:spAutoFit/>
            </a:bodyPr>
            <a:lstStyle/>
            <a:p>
              <a:pPr algn="ctr"/>
              <a:r>
                <a:rPr lang="en-US" b="1" dirty="0">
                  <a:solidFill>
                    <a:srgbClr val="244351"/>
                  </a:solidFill>
                  <a:latin typeface="Poppins" pitchFamily="2" charset="77"/>
                  <a:cs typeface="Poppins" pitchFamily="2" charset="77"/>
                </a:rPr>
                <a:t>Heritability varies:</a:t>
              </a:r>
            </a:p>
          </p:txBody>
        </p:sp>
        <p:grpSp>
          <p:nvGrpSpPr>
            <p:cNvPr id="266" name="Group 265">
              <a:extLst>
                <a:ext uri="{FF2B5EF4-FFF2-40B4-BE49-F238E27FC236}">
                  <a16:creationId xmlns:a16="http://schemas.microsoft.com/office/drawing/2014/main" id="{004DC736-3600-DC4D-B5E0-EAE228BC1B06}"/>
                </a:ext>
              </a:extLst>
            </p:cNvPr>
            <p:cNvGrpSpPr/>
            <p:nvPr/>
          </p:nvGrpSpPr>
          <p:grpSpPr>
            <a:xfrm>
              <a:off x="1625878" y="4021271"/>
              <a:ext cx="3053870" cy="2515826"/>
              <a:chOff x="1669864" y="4175118"/>
              <a:chExt cx="2995410" cy="2515826"/>
            </a:xfrm>
          </p:grpSpPr>
          <p:sp>
            <p:nvSpPr>
              <p:cNvPr id="70" name="Round Same Side Corner Rectangle 69">
                <a:extLst>
                  <a:ext uri="{FF2B5EF4-FFF2-40B4-BE49-F238E27FC236}">
                    <a16:creationId xmlns:a16="http://schemas.microsoft.com/office/drawing/2014/main" id="{78A8305E-E294-0E4E-98F6-98F2D405EC1D}"/>
                  </a:ext>
                </a:extLst>
              </p:cNvPr>
              <p:cNvSpPr/>
              <p:nvPr/>
            </p:nvSpPr>
            <p:spPr>
              <a:xfrm rot="5400000">
                <a:off x="1837289" y="4091626"/>
                <a:ext cx="119105" cy="453954"/>
              </a:xfrm>
              <a:prstGeom prst="round2SameRect">
                <a:avLst/>
              </a:prstGeom>
              <a:solidFill>
                <a:srgbClr val="E7C166"/>
              </a:solidFill>
              <a:ln>
                <a:solidFill>
                  <a:srgbClr val="EAC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 Same Side Corner Rectangle 72">
                <a:extLst>
                  <a:ext uri="{FF2B5EF4-FFF2-40B4-BE49-F238E27FC236}">
                    <a16:creationId xmlns:a16="http://schemas.microsoft.com/office/drawing/2014/main" id="{C4F6B7B9-93F3-E84F-8592-B5EDACC714B6}"/>
                  </a:ext>
                </a:extLst>
              </p:cNvPr>
              <p:cNvSpPr/>
              <p:nvPr/>
            </p:nvSpPr>
            <p:spPr>
              <a:xfrm rot="5400000">
                <a:off x="2010533" y="4189504"/>
                <a:ext cx="119105" cy="800442"/>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 Same Side Corner Rectangle 73">
                <a:extLst>
                  <a:ext uri="{FF2B5EF4-FFF2-40B4-BE49-F238E27FC236}">
                    <a16:creationId xmlns:a16="http://schemas.microsoft.com/office/drawing/2014/main" id="{A1A3CD27-71DA-F846-A28A-1F306D8ED3CE}"/>
                  </a:ext>
                </a:extLst>
              </p:cNvPr>
              <p:cNvSpPr/>
              <p:nvPr/>
            </p:nvSpPr>
            <p:spPr>
              <a:xfrm rot="5400000">
                <a:off x="2021431" y="4455519"/>
                <a:ext cx="119105" cy="822239"/>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Same Side Corner Rectangle 74">
                <a:extLst>
                  <a:ext uri="{FF2B5EF4-FFF2-40B4-BE49-F238E27FC236}">
                    <a16:creationId xmlns:a16="http://schemas.microsoft.com/office/drawing/2014/main" id="{38B84327-1F42-B74A-A836-D423A69261E8}"/>
                  </a:ext>
                </a:extLst>
              </p:cNvPr>
              <p:cNvSpPr/>
              <p:nvPr/>
            </p:nvSpPr>
            <p:spPr>
              <a:xfrm rot="5400000">
                <a:off x="2093713" y="4660151"/>
                <a:ext cx="119105" cy="966803"/>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 Same Side Corner Rectangle 75">
                <a:extLst>
                  <a:ext uri="{FF2B5EF4-FFF2-40B4-BE49-F238E27FC236}">
                    <a16:creationId xmlns:a16="http://schemas.microsoft.com/office/drawing/2014/main" id="{4A160477-1F75-B047-9EB1-A86CFC539E70}"/>
                  </a:ext>
                </a:extLst>
              </p:cNvPr>
              <p:cNvSpPr/>
              <p:nvPr/>
            </p:nvSpPr>
            <p:spPr>
              <a:xfrm rot="5400000">
                <a:off x="2112847" y="4917932"/>
                <a:ext cx="119105" cy="1005069"/>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 Same Side Corner Rectangle 76">
                <a:extLst>
                  <a:ext uri="{FF2B5EF4-FFF2-40B4-BE49-F238E27FC236}">
                    <a16:creationId xmlns:a16="http://schemas.microsoft.com/office/drawing/2014/main" id="{09DC4377-A104-BF42-8EBC-EEB84AFDE2E2}"/>
                  </a:ext>
                </a:extLst>
              </p:cNvPr>
              <p:cNvSpPr/>
              <p:nvPr/>
            </p:nvSpPr>
            <p:spPr>
              <a:xfrm rot="5400000">
                <a:off x="2158908" y="5148783"/>
                <a:ext cx="119105" cy="1097193"/>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 Same Side Corner Rectangle 77">
                <a:extLst>
                  <a:ext uri="{FF2B5EF4-FFF2-40B4-BE49-F238E27FC236}">
                    <a16:creationId xmlns:a16="http://schemas.microsoft.com/office/drawing/2014/main" id="{F9510930-D930-E346-B9D3-D45316034252}"/>
                  </a:ext>
                </a:extLst>
              </p:cNvPr>
              <p:cNvSpPr/>
              <p:nvPr/>
            </p:nvSpPr>
            <p:spPr>
              <a:xfrm rot="5400000">
                <a:off x="2217017" y="5367589"/>
                <a:ext cx="119105" cy="1213411"/>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 Same Side Corner Rectangle 78">
                <a:extLst>
                  <a:ext uri="{FF2B5EF4-FFF2-40B4-BE49-F238E27FC236}">
                    <a16:creationId xmlns:a16="http://schemas.microsoft.com/office/drawing/2014/main" id="{6EB8A640-6F23-424A-837E-85F80278645D}"/>
                  </a:ext>
                </a:extLst>
              </p:cNvPr>
              <p:cNvSpPr/>
              <p:nvPr/>
            </p:nvSpPr>
            <p:spPr>
              <a:xfrm rot="5400000">
                <a:off x="2290716" y="5570804"/>
                <a:ext cx="119105" cy="1360808"/>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 Same Side Corner Rectangle 79">
                <a:extLst>
                  <a:ext uri="{FF2B5EF4-FFF2-40B4-BE49-F238E27FC236}">
                    <a16:creationId xmlns:a16="http://schemas.microsoft.com/office/drawing/2014/main" id="{9A7E9B81-829C-0C46-A062-995667FFD931}"/>
                  </a:ext>
                </a:extLst>
              </p:cNvPr>
              <p:cNvSpPr/>
              <p:nvPr/>
            </p:nvSpPr>
            <p:spPr>
              <a:xfrm rot="5400000">
                <a:off x="2382839" y="5755592"/>
                <a:ext cx="119105" cy="1545055"/>
              </a:xfrm>
              <a:prstGeom prst="round2SameRect">
                <a:avLst/>
              </a:prstGeom>
              <a:solidFill>
                <a:srgbClr val="E76F51"/>
              </a:solidFill>
              <a:ln>
                <a:solidFill>
                  <a:srgbClr val="E76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93442CDF-9AB5-F64F-BF35-76A0A739AB09}"/>
                  </a:ext>
                </a:extLst>
              </p:cNvPr>
              <p:cNvSpPr txBox="1"/>
              <p:nvPr/>
            </p:nvSpPr>
            <p:spPr>
              <a:xfrm>
                <a:off x="2127198" y="4175118"/>
                <a:ext cx="1440000" cy="305481"/>
              </a:xfrm>
              <a:prstGeom prst="rect">
                <a:avLst/>
              </a:prstGeom>
              <a:noFill/>
            </p:spPr>
            <p:txBody>
              <a:bodyPr wrap="none" lIns="72000" rtlCol="0" anchor="ctr">
                <a:spAutoFit/>
              </a:bodyPr>
              <a:lstStyle/>
              <a:p>
                <a:r>
                  <a:rPr lang="en-US" sz="1200" dirty="0">
                    <a:solidFill>
                      <a:srgbClr val="E7C166"/>
                    </a:solidFill>
                    <a:latin typeface="Sathu" pitchFamily="2" charset="-34"/>
                    <a:cs typeface="Sathu" pitchFamily="2" charset="-34"/>
                  </a:rPr>
                  <a:t>Gene expression</a:t>
                </a:r>
              </a:p>
            </p:txBody>
          </p:sp>
          <p:sp>
            <p:nvSpPr>
              <p:cNvPr id="96" name="TextBox 95">
                <a:extLst>
                  <a:ext uri="{FF2B5EF4-FFF2-40B4-BE49-F238E27FC236}">
                    <a16:creationId xmlns:a16="http://schemas.microsoft.com/office/drawing/2014/main" id="{2B096978-A061-8B4E-90F1-F5FC1DC746DA}"/>
                  </a:ext>
                </a:extLst>
              </p:cNvPr>
              <p:cNvSpPr txBox="1"/>
              <p:nvPr/>
            </p:nvSpPr>
            <p:spPr>
              <a:xfrm>
                <a:off x="2497426" y="4741945"/>
                <a:ext cx="857310" cy="276999"/>
              </a:xfrm>
              <a:prstGeom prst="rect">
                <a:avLst/>
              </a:prstGeom>
              <a:noFill/>
            </p:spPr>
            <p:txBody>
              <a:bodyPr wrap="square" lIns="72000" rtlCol="0" anchor="ctr">
                <a:spAutoFit/>
              </a:bodyPr>
              <a:lstStyle/>
              <a:p>
                <a:r>
                  <a:rPr lang="en-US" sz="1200" b="1" dirty="0">
                    <a:solidFill>
                      <a:srgbClr val="F3A261"/>
                    </a:solidFill>
                    <a:latin typeface="Sathu" pitchFamily="2" charset="-34"/>
                    <a:cs typeface="Sathu" pitchFamily="2" charset="-34"/>
                  </a:rPr>
                  <a:t>Growth</a:t>
                </a:r>
              </a:p>
            </p:txBody>
          </p:sp>
          <p:sp>
            <p:nvSpPr>
              <p:cNvPr id="97" name="TextBox 96">
                <a:extLst>
                  <a:ext uri="{FF2B5EF4-FFF2-40B4-BE49-F238E27FC236}">
                    <a16:creationId xmlns:a16="http://schemas.microsoft.com/office/drawing/2014/main" id="{14A76A6B-B657-ED49-99D2-CF1C1C21B9BB}"/>
                  </a:ext>
                </a:extLst>
              </p:cNvPr>
              <p:cNvSpPr txBox="1"/>
              <p:nvPr/>
            </p:nvSpPr>
            <p:spPr>
              <a:xfrm>
                <a:off x="2646106" y="5003997"/>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Nutrients</a:t>
                </a:r>
              </a:p>
            </p:txBody>
          </p:sp>
          <p:sp>
            <p:nvSpPr>
              <p:cNvPr id="95" name="TextBox 94">
                <a:extLst>
                  <a:ext uri="{FF2B5EF4-FFF2-40B4-BE49-F238E27FC236}">
                    <a16:creationId xmlns:a16="http://schemas.microsoft.com/office/drawing/2014/main" id="{43CA3798-7045-2742-8E49-2B8C87B5FA3F}"/>
                  </a:ext>
                </a:extLst>
              </p:cNvPr>
              <p:cNvSpPr txBox="1"/>
              <p:nvPr/>
            </p:nvSpPr>
            <p:spPr>
              <a:xfrm>
                <a:off x="2475128" y="4451411"/>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Photochemistry</a:t>
                </a:r>
              </a:p>
            </p:txBody>
          </p:sp>
          <p:sp>
            <p:nvSpPr>
              <p:cNvPr id="98" name="TextBox 97">
                <a:extLst>
                  <a:ext uri="{FF2B5EF4-FFF2-40B4-BE49-F238E27FC236}">
                    <a16:creationId xmlns:a16="http://schemas.microsoft.com/office/drawing/2014/main" id="{FBCC0BC0-B9B0-EB42-BDED-161463C80D70}"/>
                  </a:ext>
                </a:extLst>
              </p:cNvPr>
              <p:cNvSpPr txBox="1"/>
              <p:nvPr/>
            </p:nvSpPr>
            <p:spPr>
              <a:xfrm>
                <a:off x="2684068" y="5280290"/>
                <a:ext cx="1440000" cy="305481"/>
              </a:xfrm>
              <a:prstGeom prst="rect">
                <a:avLst/>
              </a:prstGeom>
              <a:noFill/>
            </p:spPr>
            <p:txBody>
              <a:bodyPr wrap="square" lIns="72000" rtlCol="0" anchor="ctr">
                <a:spAutoFit/>
              </a:bodyPr>
              <a:lstStyle/>
              <a:p>
                <a:r>
                  <a:rPr lang="en-US" sz="1200" b="1" dirty="0">
                    <a:solidFill>
                      <a:srgbClr val="F3A261"/>
                    </a:solidFill>
                    <a:latin typeface="Sathu" pitchFamily="2" charset="-34"/>
                    <a:cs typeface="Sathu" pitchFamily="2" charset="-34"/>
                  </a:rPr>
                  <a:t>Bleaching</a:t>
                </a:r>
              </a:p>
            </p:txBody>
          </p:sp>
          <p:sp>
            <p:nvSpPr>
              <p:cNvPr id="99" name="TextBox 98">
                <a:extLst>
                  <a:ext uri="{FF2B5EF4-FFF2-40B4-BE49-F238E27FC236}">
                    <a16:creationId xmlns:a16="http://schemas.microsoft.com/office/drawing/2014/main" id="{DDB7265A-4F3B-D347-9B80-7FEF503103C0}"/>
                  </a:ext>
                </a:extLst>
              </p:cNvPr>
              <p:cNvSpPr txBox="1"/>
              <p:nvPr/>
            </p:nvSpPr>
            <p:spPr>
              <a:xfrm>
                <a:off x="2772036" y="5556583"/>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Symbionts</a:t>
                </a:r>
              </a:p>
            </p:txBody>
          </p:sp>
          <p:sp>
            <p:nvSpPr>
              <p:cNvPr id="100" name="TextBox 99">
                <a:extLst>
                  <a:ext uri="{FF2B5EF4-FFF2-40B4-BE49-F238E27FC236}">
                    <a16:creationId xmlns:a16="http://schemas.microsoft.com/office/drawing/2014/main" id="{4D18D626-AF09-3543-906F-89037BF3C334}"/>
                  </a:ext>
                </a:extLst>
              </p:cNvPr>
              <p:cNvSpPr txBox="1"/>
              <p:nvPr/>
            </p:nvSpPr>
            <p:spPr>
              <a:xfrm>
                <a:off x="2891574" y="5832876"/>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Morphology</a:t>
                </a:r>
              </a:p>
            </p:txBody>
          </p:sp>
          <p:sp>
            <p:nvSpPr>
              <p:cNvPr id="101" name="TextBox 100">
                <a:extLst>
                  <a:ext uri="{FF2B5EF4-FFF2-40B4-BE49-F238E27FC236}">
                    <a16:creationId xmlns:a16="http://schemas.microsoft.com/office/drawing/2014/main" id="{0C337EE8-8ED8-BF45-A4D2-510103D0CCFC}"/>
                  </a:ext>
                </a:extLst>
              </p:cNvPr>
              <p:cNvSpPr txBox="1"/>
              <p:nvPr/>
            </p:nvSpPr>
            <p:spPr>
              <a:xfrm>
                <a:off x="3036593" y="6109169"/>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Immune</a:t>
                </a:r>
              </a:p>
            </p:txBody>
          </p:sp>
          <p:sp>
            <p:nvSpPr>
              <p:cNvPr id="102" name="TextBox 101">
                <a:extLst>
                  <a:ext uri="{FF2B5EF4-FFF2-40B4-BE49-F238E27FC236}">
                    <a16:creationId xmlns:a16="http://schemas.microsoft.com/office/drawing/2014/main" id="{2D0FD4D5-D0D5-104E-8E48-1D2CA2977971}"/>
                  </a:ext>
                </a:extLst>
              </p:cNvPr>
              <p:cNvSpPr txBox="1"/>
              <p:nvPr/>
            </p:nvSpPr>
            <p:spPr>
              <a:xfrm>
                <a:off x="3225274" y="6385463"/>
                <a:ext cx="1440000" cy="305481"/>
              </a:xfrm>
              <a:prstGeom prst="rect">
                <a:avLst/>
              </a:prstGeom>
              <a:noFill/>
            </p:spPr>
            <p:txBody>
              <a:bodyPr wrap="square" lIns="72000" rtlCol="0" anchor="ctr">
                <a:spAutoFit/>
              </a:bodyPr>
              <a:lstStyle/>
              <a:p>
                <a:r>
                  <a:rPr lang="en-US" sz="1200" b="1" dirty="0">
                    <a:solidFill>
                      <a:srgbClr val="E76F51"/>
                    </a:solidFill>
                    <a:latin typeface="Sathu" pitchFamily="2" charset="-34"/>
                    <a:cs typeface="Sathu" pitchFamily="2" charset="-34"/>
                  </a:rPr>
                  <a:t>Survival</a:t>
                </a:r>
              </a:p>
            </p:txBody>
          </p:sp>
        </p:grpSp>
        <p:sp>
          <p:nvSpPr>
            <p:cNvPr id="46" name="Rounded Rectangle 45">
              <a:extLst>
                <a:ext uri="{FF2B5EF4-FFF2-40B4-BE49-F238E27FC236}">
                  <a16:creationId xmlns:a16="http://schemas.microsoft.com/office/drawing/2014/main" id="{E23CC7A2-B86A-8146-9010-178090D3E505}"/>
                </a:ext>
              </a:extLst>
            </p:cNvPr>
            <p:cNvSpPr/>
            <p:nvPr/>
          </p:nvSpPr>
          <p:spPr>
            <a:xfrm>
              <a:off x="4143599" y="2600712"/>
              <a:ext cx="3906000" cy="2725459"/>
            </a:xfrm>
            <a:prstGeom prst="roundRect">
              <a:avLst>
                <a:gd name="adj" fmla="val 3073"/>
              </a:avLst>
            </a:prstGeom>
            <a:solidFill>
              <a:srgbClr val="EAC46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Sathu" pitchFamily="2" charset="-34"/>
                  <a:cs typeface="Sathu" pitchFamily="2" charset="-34"/>
                </a:rPr>
                <a:t>Across coral life stages</a:t>
              </a:r>
              <a:endParaRPr lang="en-US" sz="2000" i="1" baseline="30000" dirty="0">
                <a:latin typeface="Sathu" pitchFamily="2" charset="-34"/>
                <a:cs typeface="Sathu" pitchFamily="2" charset="-34"/>
              </a:endParaRPr>
            </a:p>
          </p:txBody>
        </p:sp>
        <p:sp>
          <p:nvSpPr>
            <p:cNvPr id="140" name="TextBox 139">
              <a:extLst>
                <a:ext uri="{FF2B5EF4-FFF2-40B4-BE49-F238E27FC236}">
                  <a16:creationId xmlns:a16="http://schemas.microsoft.com/office/drawing/2014/main" id="{ED7D89F0-D7FC-ED48-B8A4-7E9F7D2E7E14}"/>
                </a:ext>
              </a:extLst>
            </p:cNvPr>
            <p:cNvSpPr txBox="1"/>
            <p:nvPr/>
          </p:nvSpPr>
          <p:spPr>
            <a:xfrm>
              <a:off x="4144890" y="4108285"/>
              <a:ext cx="3878945" cy="1200329"/>
            </a:xfrm>
            <a:prstGeom prst="rect">
              <a:avLst/>
            </a:prstGeom>
            <a:noFill/>
          </p:spPr>
          <p:txBody>
            <a:bodyPr wrap="square" lIns="36000" rIns="36000" rtlCol="0">
              <a:spAutoFit/>
            </a:bodyPr>
            <a:lstStyle/>
            <a:p>
              <a:pPr algn="ctr"/>
              <a:r>
                <a:rPr lang="en-US" dirty="0">
                  <a:solidFill>
                    <a:srgbClr val="E76F51"/>
                  </a:solidFill>
                  <a:latin typeface="Sathu" pitchFamily="2" charset="-34"/>
                  <a:cs typeface="Sathu" pitchFamily="2" charset="-34"/>
                </a:rPr>
                <a:t>Adult</a:t>
              </a:r>
              <a:r>
                <a:rPr lang="en-US" dirty="0">
                  <a:solidFill>
                    <a:schemeClr val="bg1"/>
                  </a:solidFill>
                  <a:latin typeface="Sathu" pitchFamily="2" charset="-34"/>
                  <a:cs typeface="Sathu" pitchFamily="2" charset="-34"/>
                </a:rPr>
                <a:t> and </a:t>
              </a:r>
              <a:r>
                <a:rPr lang="en-US" dirty="0">
                  <a:solidFill>
                    <a:srgbClr val="E76F51"/>
                  </a:solidFill>
                  <a:latin typeface="Sathu" pitchFamily="2" charset="-34"/>
                  <a:cs typeface="Sathu" pitchFamily="2" charset="-34"/>
                </a:rPr>
                <a:t>larval</a:t>
              </a:r>
              <a:r>
                <a:rPr lang="en-US" dirty="0">
                  <a:solidFill>
                    <a:schemeClr val="bg1"/>
                  </a:solidFill>
                  <a:latin typeface="Sathu" pitchFamily="2" charset="-34"/>
                  <a:cs typeface="Sathu" pitchFamily="2" charset="-34"/>
                </a:rPr>
                <a:t> growth and bleaching traits were </a:t>
              </a:r>
              <a:br>
                <a:rPr lang="en-US" dirty="0">
                  <a:solidFill>
                    <a:schemeClr val="bg1"/>
                  </a:solidFill>
                  <a:latin typeface="Sathu" pitchFamily="2" charset="-34"/>
                  <a:cs typeface="Sathu" pitchFamily="2" charset="-34"/>
                </a:rPr>
              </a:br>
              <a:r>
                <a:rPr lang="en-US" dirty="0">
                  <a:solidFill>
                    <a:srgbClr val="E76F51"/>
                  </a:solidFill>
                  <a:latin typeface="Sathu" pitchFamily="2" charset="-34"/>
                  <a:cs typeface="Sathu" pitchFamily="2" charset="-34"/>
                </a:rPr>
                <a:t>2–9 times more heritable </a:t>
              </a:r>
              <a:r>
                <a:rPr lang="en-US" dirty="0">
                  <a:solidFill>
                    <a:schemeClr val="bg1"/>
                  </a:solidFill>
                  <a:latin typeface="Sathu" pitchFamily="2" charset="-34"/>
                  <a:cs typeface="Sathu" pitchFamily="2" charset="-34"/>
                </a:rPr>
                <a:t>than growth and bleaching in </a:t>
              </a:r>
              <a:r>
                <a:rPr lang="en-US" dirty="0">
                  <a:solidFill>
                    <a:srgbClr val="4A9D90"/>
                  </a:solidFill>
                  <a:latin typeface="Sathu" pitchFamily="2" charset="-34"/>
                  <a:cs typeface="Sathu" pitchFamily="2" charset="-34"/>
                </a:rPr>
                <a:t>juveniles</a:t>
              </a:r>
            </a:p>
          </p:txBody>
        </p:sp>
        <p:sp>
          <p:nvSpPr>
            <p:cNvPr id="49" name="Rounded Rectangle 48">
              <a:extLst>
                <a:ext uri="{FF2B5EF4-FFF2-40B4-BE49-F238E27FC236}">
                  <a16:creationId xmlns:a16="http://schemas.microsoft.com/office/drawing/2014/main" id="{10039249-875E-1540-AE7A-434585CF3174}"/>
                </a:ext>
              </a:extLst>
            </p:cNvPr>
            <p:cNvSpPr/>
            <p:nvPr/>
          </p:nvSpPr>
          <p:spPr>
            <a:xfrm>
              <a:off x="8168400" y="2600712"/>
              <a:ext cx="3906000" cy="2725459"/>
            </a:xfrm>
            <a:prstGeom prst="roundRect">
              <a:avLst>
                <a:gd name="adj" fmla="val 3071"/>
              </a:avLst>
            </a:prstGeom>
            <a:solidFill>
              <a:srgbClr val="F3A26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Sathu" pitchFamily="2" charset="-34"/>
                  <a:cs typeface="Sathu" pitchFamily="2" charset="-34"/>
                </a:rPr>
                <a:t>But not by temperature</a:t>
              </a:r>
              <a:br>
                <a:rPr lang="en-US" sz="2000" dirty="0">
                  <a:latin typeface="Sathu" pitchFamily="2" charset="-34"/>
                  <a:cs typeface="Sathu" pitchFamily="2" charset="-34"/>
                </a:rPr>
              </a:br>
              <a:br>
                <a:rPr lang="en-US" sz="2000" dirty="0">
                  <a:latin typeface="Sathu" pitchFamily="2" charset="-34"/>
                  <a:cs typeface="Sathu" pitchFamily="2" charset="-34"/>
                </a:rPr>
              </a:br>
              <a:br>
                <a:rPr lang="en-US" sz="2000" dirty="0">
                  <a:latin typeface="Sathu" pitchFamily="2" charset="-34"/>
                  <a:cs typeface="Sathu" pitchFamily="2" charset="-34"/>
                </a:rPr>
              </a:br>
              <a:br>
                <a:rPr lang="en-US" sz="900" dirty="0">
                  <a:latin typeface="Sathu" pitchFamily="2" charset="-34"/>
                  <a:cs typeface="Sathu" pitchFamily="2" charset="-34"/>
                </a:rPr>
              </a:br>
              <a:br>
                <a:rPr lang="en-US" sz="2000" dirty="0">
                  <a:latin typeface="Sathu" pitchFamily="2" charset="-34"/>
                  <a:cs typeface="Sathu" pitchFamily="2" charset="-34"/>
                </a:rPr>
              </a:br>
              <a:r>
                <a:rPr lang="en-US" sz="2000" dirty="0">
                  <a:latin typeface="Sathu" pitchFamily="2" charset="-34"/>
                  <a:cs typeface="Sathu" pitchFamily="2" charset="-34"/>
                </a:rPr>
                <a:t>Nor across coral growth forms</a:t>
              </a:r>
              <a:endParaRPr lang="en-US" sz="2000" i="1" baseline="30000" dirty="0">
                <a:latin typeface="Sathu" pitchFamily="2" charset="-34"/>
                <a:cs typeface="Sathu" pitchFamily="2" charset="-34"/>
              </a:endParaRPr>
            </a:p>
          </p:txBody>
        </p:sp>
        <p:pic>
          <p:nvPicPr>
            <p:cNvPr id="176" name="Picture 175">
              <a:extLst>
                <a:ext uri="{FF2B5EF4-FFF2-40B4-BE49-F238E27FC236}">
                  <a16:creationId xmlns:a16="http://schemas.microsoft.com/office/drawing/2014/main" id="{075B1B56-91C6-9C42-8BF3-6C907DDC6807}"/>
                </a:ext>
              </a:extLst>
            </p:cNvPr>
            <p:cNvPicPr>
              <a:picLocks noChangeAspect="1"/>
            </p:cNvPicPr>
            <p:nvPr/>
          </p:nvPicPr>
          <p:blipFill>
            <a:blip r:embed="rId3"/>
            <a:stretch>
              <a:fillRect/>
            </a:stretch>
          </p:blipFill>
          <p:spPr>
            <a:xfrm>
              <a:off x="11411365" y="2717276"/>
              <a:ext cx="427242" cy="1224336"/>
            </a:xfrm>
            <a:prstGeom prst="rect">
              <a:avLst/>
            </a:prstGeom>
          </p:spPr>
        </p:pic>
        <p:sp>
          <p:nvSpPr>
            <p:cNvPr id="87" name="TextBox 86">
              <a:extLst>
                <a:ext uri="{FF2B5EF4-FFF2-40B4-BE49-F238E27FC236}">
                  <a16:creationId xmlns:a16="http://schemas.microsoft.com/office/drawing/2014/main" id="{272A885F-0BB9-1E4F-908C-F702F55F5F73}"/>
                </a:ext>
              </a:extLst>
            </p:cNvPr>
            <p:cNvSpPr txBox="1"/>
            <p:nvPr/>
          </p:nvSpPr>
          <p:spPr>
            <a:xfrm>
              <a:off x="1504187" y="3365234"/>
              <a:ext cx="2667730" cy="446276"/>
            </a:xfrm>
            <a:prstGeom prst="rect">
              <a:avLst/>
            </a:prstGeom>
            <a:noFill/>
          </p:spPr>
          <p:txBody>
            <a:bodyPr wrap="square" rtlCol="0">
              <a:spAutoFit/>
            </a:bodyPr>
            <a:lstStyle/>
            <a:p>
              <a:pPr algn="ctr"/>
              <a:r>
                <a:rPr lang="en-US" sz="1400" dirty="0">
                  <a:solidFill>
                    <a:srgbClr val="4A9D90"/>
                  </a:solidFill>
                  <a:latin typeface="Sathu" pitchFamily="2" charset="-34"/>
                  <a:cs typeface="Sathu" pitchFamily="2" charset="-34"/>
                </a:rPr>
                <a:t>Heritability, </a:t>
              </a:r>
              <a:r>
                <a:rPr lang="en-US" sz="1400" i="1" dirty="0">
                  <a:solidFill>
                    <a:srgbClr val="4A9D90"/>
                  </a:solidFill>
                  <a:latin typeface="Sathu" pitchFamily="2" charset="-34"/>
                  <a:cs typeface="Sathu" pitchFamily="2" charset="-34"/>
                </a:rPr>
                <a:t>h</a:t>
              </a:r>
              <a:r>
                <a:rPr lang="en-US" sz="1400" i="1" baseline="30000" dirty="0">
                  <a:solidFill>
                    <a:srgbClr val="4A9D90"/>
                  </a:solidFill>
                  <a:latin typeface="Sathu" pitchFamily="2" charset="-34"/>
                  <a:cs typeface="Sathu" pitchFamily="2" charset="-34"/>
                </a:rPr>
                <a:t>2</a:t>
              </a:r>
              <a:r>
                <a:rPr lang="en-US" sz="1400" dirty="0">
                  <a:solidFill>
                    <a:srgbClr val="4A9D90"/>
                  </a:solidFill>
                  <a:latin typeface="Sathu" pitchFamily="2" charset="-34"/>
                  <a:cs typeface="Sathu" pitchFamily="2" charset="-34"/>
                </a:rPr>
                <a:t> </a:t>
              </a:r>
              <a:br>
                <a:rPr lang="en-US" sz="1400" dirty="0">
                  <a:solidFill>
                    <a:srgbClr val="4A9D90"/>
                  </a:solidFill>
                  <a:latin typeface="Sathu" pitchFamily="2" charset="-34"/>
                  <a:cs typeface="Sathu" pitchFamily="2" charset="-34"/>
                </a:rPr>
              </a:br>
              <a:r>
                <a:rPr lang="en-US" sz="900" dirty="0">
                  <a:solidFill>
                    <a:srgbClr val="4A9D90"/>
                  </a:solidFill>
                  <a:latin typeface="Sathu" pitchFamily="2" charset="-34"/>
                  <a:cs typeface="Sathu" pitchFamily="2" charset="-34"/>
                </a:rPr>
                <a:t>(log-scale)</a:t>
              </a:r>
            </a:p>
          </p:txBody>
        </p:sp>
        <p:sp>
          <p:nvSpPr>
            <p:cNvPr id="108" name="TextBox 107">
              <a:extLst>
                <a:ext uri="{FF2B5EF4-FFF2-40B4-BE49-F238E27FC236}">
                  <a16:creationId xmlns:a16="http://schemas.microsoft.com/office/drawing/2014/main" id="{7E1C377C-D084-2343-987D-525AF8431759}"/>
                </a:ext>
              </a:extLst>
            </p:cNvPr>
            <p:cNvSpPr txBox="1"/>
            <p:nvPr/>
          </p:nvSpPr>
          <p:spPr>
            <a:xfrm>
              <a:off x="3254862" y="3746290"/>
              <a:ext cx="206104"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1</a:t>
              </a:r>
            </a:p>
          </p:txBody>
        </p:sp>
        <p:sp>
          <p:nvSpPr>
            <p:cNvPr id="103" name="TextBox 102">
              <a:extLst>
                <a:ext uri="{FF2B5EF4-FFF2-40B4-BE49-F238E27FC236}">
                  <a16:creationId xmlns:a16="http://schemas.microsoft.com/office/drawing/2014/main" id="{5CC334C5-62E9-E842-A619-53CD84F80721}"/>
                </a:ext>
              </a:extLst>
            </p:cNvPr>
            <p:cNvSpPr txBox="1"/>
            <p:nvPr/>
          </p:nvSpPr>
          <p:spPr>
            <a:xfrm>
              <a:off x="1525703" y="3746295"/>
              <a:ext cx="200985"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a:t>
              </a:r>
            </a:p>
          </p:txBody>
        </p:sp>
        <p:sp>
          <p:nvSpPr>
            <p:cNvPr id="104" name="TextBox 103">
              <a:extLst>
                <a:ext uri="{FF2B5EF4-FFF2-40B4-BE49-F238E27FC236}">
                  <a16:creationId xmlns:a16="http://schemas.microsoft.com/office/drawing/2014/main" id="{89748D3C-9726-6B48-A3A3-622729AE641C}"/>
                </a:ext>
              </a:extLst>
            </p:cNvPr>
            <p:cNvSpPr txBox="1"/>
            <p:nvPr/>
          </p:nvSpPr>
          <p:spPr>
            <a:xfrm>
              <a:off x="1810232" y="3746293"/>
              <a:ext cx="417245"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0.1</a:t>
              </a:r>
            </a:p>
          </p:txBody>
        </p:sp>
        <p:cxnSp>
          <p:nvCxnSpPr>
            <p:cNvPr id="81" name="Straight Connector 80">
              <a:extLst>
                <a:ext uri="{FF2B5EF4-FFF2-40B4-BE49-F238E27FC236}">
                  <a16:creationId xmlns:a16="http://schemas.microsoft.com/office/drawing/2014/main" id="{F9C5A758-64EC-FC44-AA0D-B7E1D1B693E1}"/>
                </a:ext>
              </a:extLst>
            </p:cNvPr>
            <p:cNvCxnSpPr>
              <a:cxnSpLocks/>
            </p:cNvCxnSpPr>
            <p:nvPr/>
          </p:nvCxnSpPr>
          <p:spPr>
            <a:xfrm rot="5400000" flipH="1">
              <a:off x="1594598" y="3975366"/>
              <a:ext cx="62561"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9B7D8331-5642-C74B-AA7F-28561C7692FE}"/>
                </a:ext>
              </a:extLst>
            </p:cNvPr>
            <p:cNvSpPr txBox="1"/>
            <p:nvPr/>
          </p:nvSpPr>
          <p:spPr>
            <a:xfrm>
              <a:off x="2219773" y="3746293"/>
              <a:ext cx="391041"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0.2</a:t>
              </a:r>
            </a:p>
          </p:txBody>
        </p:sp>
        <p:sp>
          <p:nvSpPr>
            <p:cNvPr id="106" name="TextBox 105">
              <a:extLst>
                <a:ext uri="{FF2B5EF4-FFF2-40B4-BE49-F238E27FC236}">
                  <a16:creationId xmlns:a16="http://schemas.microsoft.com/office/drawing/2014/main" id="{42C1FD83-1120-CC43-9A3C-79EBFB2B3D58}"/>
                </a:ext>
              </a:extLst>
            </p:cNvPr>
            <p:cNvSpPr txBox="1"/>
            <p:nvPr/>
          </p:nvSpPr>
          <p:spPr>
            <a:xfrm>
              <a:off x="2643715" y="3746293"/>
              <a:ext cx="397743"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0.5</a:t>
              </a:r>
            </a:p>
          </p:txBody>
        </p:sp>
        <p:sp>
          <p:nvSpPr>
            <p:cNvPr id="107" name="TextBox 106">
              <a:extLst>
                <a:ext uri="{FF2B5EF4-FFF2-40B4-BE49-F238E27FC236}">
                  <a16:creationId xmlns:a16="http://schemas.microsoft.com/office/drawing/2014/main" id="{5BC54CF4-4DA6-9A4B-BC90-9A532BBC69D6}"/>
                </a:ext>
              </a:extLst>
            </p:cNvPr>
            <p:cNvSpPr txBox="1"/>
            <p:nvPr/>
          </p:nvSpPr>
          <p:spPr>
            <a:xfrm>
              <a:off x="2878363" y="3746290"/>
              <a:ext cx="520665"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0.75</a:t>
              </a:r>
            </a:p>
          </p:txBody>
        </p:sp>
        <p:cxnSp>
          <p:nvCxnSpPr>
            <p:cNvPr id="86" name="Straight Connector 85">
              <a:extLst>
                <a:ext uri="{FF2B5EF4-FFF2-40B4-BE49-F238E27FC236}">
                  <a16:creationId xmlns:a16="http://schemas.microsoft.com/office/drawing/2014/main" id="{A64FF420-3973-C041-A833-E0967C943EA5}"/>
                </a:ext>
              </a:extLst>
            </p:cNvPr>
            <p:cNvCxnSpPr>
              <a:cxnSpLocks/>
            </p:cNvCxnSpPr>
            <p:nvPr/>
          </p:nvCxnSpPr>
          <p:spPr>
            <a:xfrm rot="5400000" flipH="1">
              <a:off x="1996567"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4BCCB2B-9A2D-EE44-8473-3DF48CD8A7AA}"/>
                </a:ext>
              </a:extLst>
            </p:cNvPr>
            <p:cNvCxnSpPr>
              <a:cxnSpLocks/>
            </p:cNvCxnSpPr>
            <p:nvPr/>
          </p:nvCxnSpPr>
          <p:spPr>
            <a:xfrm>
              <a:off x="1625878" y="3986510"/>
              <a:ext cx="1" cy="2486948"/>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4BC2DEF-1BF7-0A47-8E5D-685545DE6761}"/>
                </a:ext>
              </a:extLst>
            </p:cNvPr>
            <p:cNvCxnSpPr>
              <a:cxnSpLocks/>
            </p:cNvCxnSpPr>
            <p:nvPr/>
          </p:nvCxnSpPr>
          <p:spPr>
            <a:xfrm rot="5400000" flipH="1">
              <a:off x="2395288"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968C947-3E29-B641-B253-B2D0692CCD3F}"/>
                </a:ext>
              </a:extLst>
            </p:cNvPr>
            <p:cNvCxnSpPr>
              <a:cxnSpLocks/>
            </p:cNvCxnSpPr>
            <p:nvPr/>
          </p:nvCxnSpPr>
          <p:spPr>
            <a:xfrm rot="5400000" flipH="1">
              <a:off x="2830837"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FC2D329-6087-B640-93EA-7F2008D3CD88}"/>
                </a:ext>
              </a:extLst>
            </p:cNvPr>
            <p:cNvCxnSpPr>
              <a:cxnSpLocks/>
            </p:cNvCxnSpPr>
            <p:nvPr/>
          </p:nvCxnSpPr>
          <p:spPr>
            <a:xfrm rot="5400000" flipH="1">
              <a:off x="3138288"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41E4FDE-695F-D844-A42F-1A4D590C5812}"/>
                </a:ext>
              </a:extLst>
            </p:cNvPr>
            <p:cNvCxnSpPr>
              <a:cxnSpLocks/>
            </p:cNvCxnSpPr>
            <p:nvPr/>
          </p:nvCxnSpPr>
          <p:spPr>
            <a:xfrm rot="5400000" flipH="1">
              <a:off x="3363538"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0BD9392-9059-2D48-B043-B32D75C267CD}"/>
                </a:ext>
              </a:extLst>
            </p:cNvPr>
            <p:cNvCxnSpPr>
              <a:cxnSpLocks/>
            </p:cNvCxnSpPr>
            <p:nvPr/>
          </p:nvCxnSpPr>
          <p:spPr>
            <a:xfrm>
              <a:off x="1623133" y="4003890"/>
              <a:ext cx="1775888"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7D12EA5-FDA7-F244-9D52-96269A6E880F}"/>
                </a:ext>
              </a:extLst>
            </p:cNvPr>
            <p:cNvSpPr txBox="1"/>
            <p:nvPr/>
          </p:nvSpPr>
          <p:spPr>
            <a:xfrm>
              <a:off x="8191206" y="3034214"/>
              <a:ext cx="3374980" cy="923330"/>
            </a:xfrm>
            <a:prstGeom prst="rect">
              <a:avLst/>
            </a:prstGeom>
            <a:noFill/>
          </p:spPr>
          <p:txBody>
            <a:bodyPr wrap="square" rtlCol="0">
              <a:spAutoFit/>
            </a:bodyPr>
            <a:lstStyle/>
            <a:p>
              <a:pPr algn="ctr"/>
              <a:r>
                <a:rPr lang="en-US" dirty="0">
                  <a:solidFill>
                    <a:srgbClr val="244351"/>
                  </a:solidFill>
                  <a:latin typeface="Sathu" pitchFamily="2" charset="-34"/>
                  <a:cs typeface="Sathu" pitchFamily="2" charset="-34"/>
                </a:rPr>
                <a:t>Temperature difference</a:t>
              </a:r>
              <a:br>
                <a:rPr lang="en-US" dirty="0">
                  <a:solidFill>
                    <a:srgbClr val="4A9D90"/>
                  </a:solidFill>
                  <a:latin typeface="Sathu" pitchFamily="2" charset="-34"/>
                  <a:cs typeface="Sathu" pitchFamily="2" charset="-34"/>
                </a:rPr>
              </a:br>
              <a:r>
                <a:rPr lang="en-US" dirty="0">
                  <a:solidFill>
                    <a:srgbClr val="4A9D90"/>
                  </a:solidFill>
                  <a:latin typeface="Sathu" pitchFamily="2" charset="-34"/>
                  <a:cs typeface="Sathu" pitchFamily="2" charset="-34"/>
                </a:rPr>
                <a:t> </a:t>
              </a:r>
              <a:r>
                <a:rPr lang="en-US" dirty="0">
                  <a:solidFill>
                    <a:schemeClr val="bg1"/>
                  </a:solidFill>
                  <a:latin typeface="Sathu" pitchFamily="2" charset="-34"/>
                  <a:cs typeface="Sathu" pitchFamily="2" charset="-34"/>
                </a:rPr>
                <a:t>(relative to ambient) had</a:t>
              </a:r>
              <a:br>
                <a:rPr lang="en-US" dirty="0">
                  <a:solidFill>
                    <a:schemeClr val="bg1"/>
                  </a:solidFill>
                  <a:latin typeface="Sathu" pitchFamily="2" charset="-34"/>
                  <a:cs typeface="Sathu" pitchFamily="2" charset="-34"/>
                </a:rPr>
              </a:br>
              <a:r>
                <a:rPr lang="en-US" dirty="0">
                  <a:solidFill>
                    <a:srgbClr val="244351"/>
                  </a:solidFill>
                  <a:latin typeface="Sathu" pitchFamily="2" charset="-34"/>
                  <a:cs typeface="Sathu" pitchFamily="2" charset="-34"/>
                </a:rPr>
                <a:t> little to no effect on </a:t>
              </a:r>
              <a:r>
                <a:rPr lang="en-US" i="1" dirty="0">
                  <a:solidFill>
                    <a:srgbClr val="244351"/>
                  </a:solidFill>
                  <a:latin typeface="Sathu" pitchFamily="2" charset="-34"/>
                  <a:cs typeface="Sathu" pitchFamily="2" charset="-34"/>
                </a:rPr>
                <a:t>h</a:t>
              </a:r>
              <a:r>
                <a:rPr lang="en-US" sz="1000" i="1" dirty="0">
                  <a:solidFill>
                    <a:srgbClr val="244351"/>
                  </a:solidFill>
                  <a:latin typeface="Sathu" pitchFamily="2" charset="-34"/>
                  <a:cs typeface="Sathu" pitchFamily="2" charset="-34"/>
                </a:rPr>
                <a:t> </a:t>
              </a:r>
              <a:r>
                <a:rPr lang="en-US" i="1" baseline="30000" dirty="0">
                  <a:solidFill>
                    <a:srgbClr val="244351"/>
                  </a:solidFill>
                  <a:latin typeface="Sathu" pitchFamily="2" charset="-34"/>
                  <a:cs typeface="Sathu" pitchFamily="2" charset="-34"/>
                </a:rPr>
                <a:t>2</a:t>
              </a:r>
              <a:endParaRPr lang="en-US" dirty="0">
                <a:solidFill>
                  <a:srgbClr val="244351"/>
                </a:solidFill>
                <a:latin typeface="Sathu" pitchFamily="2" charset="-34"/>
                <a:cs typeface="Sathu" pitchFamily="2" charset="-34"/>
              </a:endParaRPr>
            </a:p>
          </p:txBody>
        </p:sp>
        <p:sp>
          <p:nvSpPr>
            <p:cNvPr id="135" name="Rounded Rectangle 134">
              <a:extLst>
                <a:ext uri="{FF2B5EF4-FFF2-40B4-BE49-F238E27FC236}">
                  <a16:creationId xmlns:a16="http://schemas.microsoft.com/office/drawing/2014/main" id="{EFF2A544-4489-A14C-B315-41F4F6093EA6}"/>
                </a:ext>
              </a:extLst>
            </p:cNvPr>
            <p:cNvSpPr/>
            <p:nvPr/>
          </p:nvSpPr>
          <p:spPr>
            <a:xfrm>
              <a:off x="6096000" y="5440815"/>
              <a:ext cx="5980513" cy="1282590"/>
            </a:xfrm>
            <a:prstGeom prst="roundRect">
              <a:avLst>
                <a:gd name="adj" fmla="val 6450"/>
              </a:avLst>
            </a:prstGeom>
            <a:solidFill>
              <a:srgbClr val="E76F5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CA" sz="2000" dirty="0">
                  <a:latin typeface="Sathu" pitchFamily="2" charset="-34"/>
                  <a:cs typeface="Sathu" pitchFamily="2" charset="-34"/>
                </a:rPr>
                <a:t>Corals may have a higher potential to adapt to climate change than previously assumed in recent models of coral evolution</a:t>
              </a:r>
              <a:endParaRPr lang="en-US" sz="2000" i="1" baseline="30000" dirty="0">
                <a:latin typeface="Sathu" pitchFamily="2" charset="-34"/>
                <a:cs typeface="Sathu" pitchFamily="2" charset="-34"/>
              </a:endParaRPr>
            </a:p>
          </p:txBody>
        </p:sp>
        <p:sp>
          <p:nvSpPr>
            <p:cNvPr id="138" name="TextBox 137">
              <a:extLst>
                <a:ext uri="{FF2B5EF4-FFF2-40B4-BE49-F238E27FC236}">
                  <a16:creationId xmlns:a16="http://schemas.microsoft.com/office/drawing/2014/main" id="{44FEFE3E-D065-5741-B746-0FD493A40AF7}"/>
                </a:ext>
              </a:extLst>
            </p:cNvPr>
            <p:cNvSpPr txBox="1"/>
            <p:nvPr/>
          </p:nvSpPr>
          <p:spPr>
            <a:xfrm>
              <a:off x="4034550" y="5620445"/>
              <a:ext cx="2034684" cy="923330"/>
            </a:xfrm>
            <a:prstGeom prst="rect">
              <a:avLst/>
            </a:prstGeom>
            <a:noFill/>
          </p:spPr>
          <p:txBody>
            <a:bodyPr wrap="square" lIns="0" rIns="0" rtlCol="0">
              <a:spAutoFit/>
            </a:bodyPr>
            <a:lstStyle/>
            <a:p>
              <a:pPr algn="ctr"/>
              <a:r>
                <a:rPr lang="en-US" b="1" dirty="0">
                  <a:solidFill>
                    <a:srgbClr val="E76F51"/>
                  </a:solidFill>
                  <a:latin typeface="Poppins" pitchFamily="2" charset="77"/>
                  <a:cs typeface="Poppins" pitchFamily="2" charset="77"/>
                </a:rPr>
                <a:t> What does this mean for coral adaptation?</a:t>
              </a:r>
            </a:p>
          </p:txBody>
        </p:sp>
        <p:grpSp>
          <p:nvGrpSpPr>
            <p:cNvPr id="12" name="Group 11">
              <a:extLst>
                <a:ext uri="{FF2B5EF4-FFF2-40B4-BE49-F238E27FC236}">
                  <a16:creationId xmlns:a16="http://schemas.microsoft.com/office/drawing/2014/main" id="{D989BD9D-7D68-B742-8981-CD2ECBDA76C0}"/>
                </a:ext>
              </a:extLst>
            </p:cNvPr>
            <p:cNvGrpSpPr/>
            <p:nvPr/>
          </p:nvGrpSpPr>
          <p:grpSpPr>
            <a:xfrm>
              <a:off x="4538759" y="2958978"/>
              <a:ext cx="3115681" cy="1108897"/>
              <a:chOff x="4269313" y="3180629"/>
              <a:chExt cx="3266574" cy="1162600"/>
            </a:xfrm>
          </p:grpSpPr>
          <p:pic>
            <p:nvPicPr>
              <p:cNvPr id="152" name="Picture 151">
                <a:extLst>
                  <a:ext uri="{FF2B5EF4-FFF2-40B4-BE49-F238E27FC236}">
                    <a16:creationId xmlns:a16="http://schemas.microsoft.com/office/drawing/2014/main" id="{44C16598-B4C3-2D40-95AC-F21B7BCD4260}"/>
                  </a:ext>
                </a:extLst>
              </p:cNvPr>
              <p:cNvPicPr>
                <a:picLocks noChangeAspect="1"/>
              </p:cNvPicPr>
              <p:nvPr/>
            </p:nvPicPr>
            <p:blipFill>
              <a:blip r:embed="rId4"/>
              <a:stretch>
                <a:fillRect/>
              </a:stretch>
            </p:blipFill>
            <p:spPr>
              <a:xfrm>
                <a:off x="4269313" y="3180629"/>
                <a:ext cx="1026040" cy="1162600"/>
              </a:xfrm>
              <a:prstGeom prst="rect">
                <a:avLst/>
              </a:prstGeom>
            </p:spPr>
          </p:pic>
          <p:grpSp>
            <p:nvGrpSpPr>
              <p:cNvPr id="11" name="Group 10">
                <a:extLst>
                  <a:ext uri="{FF2B5EF4-FFF2-40B4-BE49-F238E27FC236}">
                    <a16:creationId xmlns:a16="http://schemas.microsoft.com/office/drawing/2014/main" id="{A78642AD-DDA1-AD42-814D-EB001DC44610}"/>
                  </a:ext>
                </a:extLst>
              </p:cNvPr>
              <p:cNvGrpSpPr/>
              <p:nvPr/>
            </p:nvGrpSpPr>
            <p:grpSpPr>
              <a:xfrm>
                <a:off x="5539417" y="3420634"/>
                <a:ext cx="1285200" cy="735673"/>
                <a:chOff x="5539417" y="3420634"/>
                <a:chExt cx="1284678" cy="735673"/>
              </a:xfrm>
            </p:grpSpPr>
            <p:sp>
              <p:nvSpPr>
                <p:cNvPr id="61" name="Oval 60">
                  <a:extLst>
                    <a:ext uri="{FF2B5EF4-FFF2-40B4-BE49-F238E27FC236}">
                      <a16:creationId xmlns:a16="http://schemas.microsoft.com/office/drawing/2014/main" id="{184466B1-11B3-144B-B622-0F74930D8557}"/>
                    </a:ext>
                  </a:extLst>
                </p:cNvPr>
                <p:cNvSpPr/>
                <p:nvPr/>
              </p:nvSpPr>
              <p:spPr>
                <a:xfrm>
                  <a:off x="5811691" y="3640022"/>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2" name="Oval 61">
                  <a:extLst>
                    <a:ext uri="{FF2B5EF4-FFF2-40B4-BE49-F238E27FC236}">
                      <a16:creationId xmlns:a16="http://schemas.microsoft.com/office/drawing/2014/main" id="{143FB649-44A6-8144-995C-6F7C76DE3A37}"/>
                    </a:ext>
                  </a:extLst>
                </p:cNvPr>
                <p:cNvSpPr/>
                <p:nvPr/>
              </p:nvSpPr>
              <p:spPr>
                <a:xfrm>
                  <a:off x="5920930" y="3846325"/>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3" name="Oval 62">
                  <a:extLst>
                    <a:ext uri="{FF2B5EF4-FFF2-40B4-BE49-F238E27FC236}">
                      <a16:creationId xmlns:a16="http://schemas.microsoft.com/office/drawing/2014/main" id="{C7BE42B8-DB64-904A-8822-F1BB9D4B8C6F}"/>
                    </a:ext>
                  </a:extLst>
                </p:cNvPr>
                <p:cNvSpPr/>
                <p:nvPr/>
              </p:nvSpPr>
              <p:spPr>
                <a:xfrm>
                  <a:off x="6116230" y="3833130"/>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4" name="Oval 63">
                  <a:extLst>
                    <a:ext uri="{FF2B5EF4-FFF2-40B4-BE49-F238E27FC236}">
                      <a16:creationId xmlns:a16="http://schemas.microsoft.com/office/drawing/2014/main" id="{ED29F9DE-05AC-2B4D-AC98-E3C77A0190C6}"/>
                    </a:ext>
                  </a:extLst>
                </p:cNvPr>
                <p:cNvSpPr/>
                <p:nvPr/>
              </p:nvSpPr>
              <p:spPr>
                <a:xfrm>
                  <a:off x="5539417" y="3670411"/>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6" name="Oval 65">
                  <a:extLst>
                    <a:ext uri="{FF2B5EF4-FFF2-40B4-BE49-F238E27FC236}">
                      <a16:creationId xmlns:a16="http://schemas.microsoft.com/office/drawing/2014/main" id="{F6CF8A63-8B48-B346-A9F3-289DA5EE8382}"/>
                    </a:ext>
                  </a:extLst>
                </p:cNvPr>
                <p:cNvSpPr/>
                <p:nvPr/>
              </p:nvSpPr>
              <p:spPr>
                <a:xfrm>
                  <a:off x="5707465" y="3428535"/>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7" name="Oval 66">
                  <a:extLst>
                    <a:ext uri="{FF2B5EF4-FFF2-40B4-BE49-F238E27FC236}">
                      <a16:creationId xmlns:a16="http://schemas.microsoft.com/office/drawing/2014/main" id="{B54F6310-5C6B-FD4B-92D8-B79603DA51E6}"/>
                    </a:ext>
                  </a:extLst>
                </p:cNvPr>
                <p:cNvSpPr/>
                <p:nvPr/>
              </p:nvSpPr>
              <p:spPr>
                <a:xfrm>
                  <a:off x="6279607" y="4048620"/>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4" name="Oval 153">
                  <a:extLst>
                    <a:ext uri="{FF2B5EF4-FFF2-40B4-BE49-F238E27FC236}">
                      <a16:creationId xmlns:a16="http://schemas.microsoft.com/office/drawing/2014/main" id="{5A7BBE9C-EE39-894B-B04E-626B8D9B42B8}"/>
                    </a:ext>
                  </a:extLst>
                </p:cNvPr>
                <p:cNvSpPr/>
                <p:nvPr/>
              </p:nvSpPr>
              <p:spPr>
                <a:xfrm>
                  <a:off x="6325458" y="3596552"/>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5" name="Oval 154">
                  <a:extLst>
                    <a:ext uri="{FF2B5EF4-FFF2-40B4-BE49-F238E27FC236}">
                      <a16:creationId xmlns:a16="http://schemas.microsoft.com/office/drawing/2014/main" id="{EE4E523D-3B7D-DE4D-9CEE-4F12FC4EEE9D}"/>
                    </a:ext>
                  </a:extLst>
                </p:cNvPr>
                <p:cNvSpPr/>
                <p:nvPr/>
              </p:nvSpPr>
              <p:spPr>
                <a:xfrm>
                  <a:off x="6351705" y="3838424"/>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6" name="Oval 155">
                  <a:extLst>
                    <a:ext uri="{FF2B5EF4-FFF2-40B4-BE49-F238E27FC236}">
                      <a16:creationId xmlns:a16="http://schemas.microsoft.com/office/drawing/2014/main" id="{0725D37C-50E4-FD42-BA27-AB17BF7FFFDA}"/>
                    </a:ext>
                  </a:extLst>
                </p:cNvPr>
                <p:cNvSpPr/>
                <p:nvPr/>
              </p:nvSpPr>
              <p:spPr>
                <a:xfrm>
                  <a:off x="6570718" y="3825229"/>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7" name="Oval 156">
                  <a:extLst>
                    <a:ext uri="{FF2B5EF4-FFF2-40B4-BE49-F238E27FC236}">
                      <a16:creationId xmlns:a16="http://schemas.microsoft.com/office/drawing/2014/main" id="{8ADC4D71-8B2C-2142-B134-962053F14DF9}"/>
                    </a:ext>
                  </a:extLst>
                </p:cNvPr>
                <p:cNvSpPr/>
                <p:nvPr/>
              </p:nvSpPr>
              <p:spPr>
                <a:xfrm>
                  <a:off x="6053185" y="3615086"/>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8" name="Oval 157">
                  <a:extLst>
                    <a:ext uri="{FF2B5EF4-FFF2-40B4-BE49-F238E27FC236}">
                      <a16:creationId xmlns:a16="http://schemas.microsoft.com/office/drawing/2014/main" id="{9DDEF91A-01FA-A048-A7A8-9C5FC7207436}"/>
                    </a:ext>
                  </a:extLst>
                </p:cNvPr>
                <p:cNvSpPr/>
                <p:nvPr/>
              </p:nvSpPr>
              <p:spPr>
                <a:xfrm>
                  <a:off x="6161952" y="3420634"/>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9" name="Oval 158">
                  <a:extLst>
                    <a:ext uri="{FF2B5EF4-FFF2-40B4-BE49-F238E27FC236}">
                      <a16:creationId xmlns:a16="http://schemas.microsoft.com/office/drawing/2014/main" id="{00963923-889A-5143-B86E-5834BE2DBD1B}"/>
                    </a:ext>
                  </a:extLst>
                </p:cNvPr>
                <p:cNvSpPr/>
                <p:nvPr/>
              </p:nvSpPr>
              <p:spPr>
                <a:xfrm>
                  <a:off x="6734095" y="4040719"/>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1" name="Oval 160">
                  <a:extLst>
                    <a:ext uri="{FF2B5EF4-FFF2-40B4-BE49-F238E27FC236}">
                      <a16:creationId xmlns:a16="http://schemas.microsoft.com/office/drawing/2014/main" id="{6EAA4DD0-4ECC-2647-9662-2F72BF9F5DA6}"/>
                    </a:ext>
                  </a:extLst>
                </p:cNvPr>
                <p:cNvSpPr/>
                <p:nvPr/>
              </p:nvSpPr>
              <p:spPr>
                <a:xfrm>
                  <a:off x="6539105" y="4066307"/>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pic>
            <p:nvPicPr>
              <p:cNvPr id="7" name="Picture 6">
                <a:extLst>
                  <a:ext uri="{FF2B5EF4-FFF2-40B4-BE49-F238E27FC236}">
                    <a16:creationId xmlns:a16="http://schemas.microsoft.com/office/drawing/2014/main" id="{BCCF1BC1-2966-1B49-AD94-1E90784605CE}"/>
                  </a:ext>
                </a:extLst>
              </p:cNvPr>
              <p:cNvPicPr>
                <a:picLocks noChangeAspect="1"/>
              </p:cNvPicPr>
              <p:nvPr/>
            </p:nvPicPr>
            <p:blipFill>
              <a:blip r:embed="rId5"/>
              <a:stretch>
                <a:fillRect/>
              </a:stretch>
            </p:blipFill>
            <p:spPr>
              <a:xfrm>
                <a:off x="7084277" y="3682182"/>
                <a:ext cx="451610" cy="640581"/>
              </a:xfrm>
              <a:prstGeom prst="rect">
                <a:avLst/>
              </a:prstGeom>
            </p:spPr>
          </p:pic>
        </p:grpSp>
        <p:grpSp>
          <p:nvGrpSpPr>
            <p:cNvPr id="25" name="Group 24">
              <a:extLst>
                <a:ext uri="{FF2B5EF4-FFF2-40B4-BE49-F238E27FC236}">
                  <a16:creationId xmlns:a16="http://schemas.microsoft.com/office/drawing/2014/main" id="{736E5F61-6110-C247-A44D-DBB6FF0D2D5A}"/>
                </a:ext>
              </a:extLst>
            </p:cNvPr>
            <p:cNvGrpSpPr/>
            <p:nvPr/>
          </p:nvGrpSpPr>
          <p:grpSpPr>
            <a:xfrm>
              <a:off x="8634986" y="4350860"/>
              <a:ext cx="2972828" cy="923329"/>
              <a:chOff x="8727120" y="4350860"/>
              <a:chExt cx="2972828" cy="923329"/>
            </a:xfrm>
          </p:grpSpPr>
          <p:pic>
            <p:nvPicPr>
              <p:cNvPr id="6" name="Picture 5">
                <a:extLst>
                  <a:ext uri="{FF2B5EF4-FFF2-40B4-BE49-F238E27FC236}">
                    <a16:creationId xmlns:a16="http://schemas.microsoft.com/office/drawing/2014/main" id="{1DEBC0B5-437F-3D48-BF7B-7194D9A8F411}"/>
                  </a:ext>
                </a:extLst>
              </p:cNvPr>
              <p:cNvPicPr>
                <a:picLocks noChangeAspect="1"/>
              </p:cNvPicPr>
              <p:nvPr/>
            </p:nvPicPr>
            <p:blipFill>
              <a:blip r:embed="rId6"/>
              <a:stretch>
                <a:fillRect/>
              </a:stretch>
            </p:blipFill>
            <p:spPr>
              <a:xfrm>
                <a:off x="10620738" y="4398576"/>
                <a:ext cx="1079210" cy="875613"/>
              </a:xfrm>
              <a:prstGeom prst="rect">
                <a:avLst/>
              </a:prstGeom>
            </p:spPr>
          </p:pic>
          <p:pic>
            <p:nvPicPr>
              <p:cNvPr id="170" name="Picture 169">
                <a:extLst>
                  <a:ext uri="{FF2B5EF4-FFF2-40B4-BE49-F238E27FC236}">
                    <a16:creationId xmlns:a16="http://schemas.microsoft.com/office/drawing/2014/main" id="{944C80D3-C62F-0045-814D-44AAFCD9FE2D}"/>
                  </a:ext>
                </a:extLst>
              </p:cNvPr>
              <p:cNvPicPr>
                <a:picLocks noChangeAspect="1"/>
              </p:cNvPicPr>
              <p:nvPr/>
            </p:nvPicPr>
            <p:blipFill>
              <a:blip r:embed="rId7"/>
              <a:stretch>
                <a:fillRect/>
              </a:stretch>
            </p:blipFill>
            <p:spPr>
              <a:xfrm>
                <a:off x="9710428" y="4350860"/>
                <a:ext cx="774865" cy="877994"/>
              </a:xfrm>
              <a:prstGeom prst="rect">
                <a:avLst/>
              </a:prstGeom>
            </p:spPr>
          </p:pic>
          <p:pic>
            <p:nvPicPr>
              <p:cNvPr id="23" name="Picture 22">
                <a:extLst>
                  <a:ext uri="{FF2B5EF4-FFF2-40B4-BE49-F238E27FC236}">
                    <a16:creationId xmlns:a16="http://schemas.microsoft.com/office/drawing/2014/main" id="{152BC5BA-E69D-3A45-BA0F-25CE3D9115B8}"/>
                  </a:ext>
                </a:extLst>
              </p:cNvPr>
              <p:cNvPicPr>
                <a:picLocks noChangeAspect="1"/>
              </p:cNvPicPr>
              <p:nvPr/>
            </p:nvPicPr>
            <p:blipFill>
              <a:blip r:embed="rId8"/>
              <a:stretch>
                <a:fillRect/>
              </a:stretch>
            </p:blipFill>
            <p:spPr>
              <a:xfrm>
                <a:off x="8727120" y="4460382"/>
                <a:ext cx="847864" cy="743072"/>
              </a:xfrm>
              <a:prstGeom prst="rect">
                <a:avLst/>
              </a:prstGeom>
            </p:spPr>
          </p:pic>
        </p:grpSp>
        <p:grpSp>
          <p:nvGrpSpPr>
            <p:cNvPr id="10" name="Group 9">
              <a:extLst>
                <a:ext uri="{FF2B5EF4-FFF2-40B4-BE49-F238E27FC236}">
                  <a16:creationId xmlns:a16="http://schemas.microsoft.com/office/drawing/2014/main" id="{BB3F9B7E-F7FE-AD41-A680-FBAC2177E2C1}"/>
                </a:ext>
              </a:extLst>
            </p:cNvPr>
            <p:cNvGrpSpPr/>
            <p:nvPr/>
          </p:nvGrpSpPr>
          <p:grpSpPr>
            <a:xfrm>
              <a:off x="204645" y="3506876"/>
              <a:ext cx="1356462" cy="921865"/>
              <a:chOff x="217615" y="3506876"/>
              <a:chExt cx="1356462" cy="921865"/>
            </a:xfrm>
          </p:grpSpPr>
          <p:grpSp>
            <p:nvGrpSpPr>
              <p:cNvPr id="34" name="Group 33">
                <a:extLst>
                  <a:ext uri="{FF2B5EF4-FFF2-40B4-BE49-F238E27FC236}">
                    <a16:creationId xmlns:a16="http://schemas.microsoft.com/office/drawing/2014/main" id="{FDEBBD1B-F0EA-D140-813B-88B9E36E9C4D}"/>
                  </a:ext>
                </a:extLst>
              </p:cNvPr>
              <p:cNvGrpSpPr/>
              <p:nvPr/>
            </p:nvGrpSpPr>
            <p:grpSpPr>
              <a:xfrm>
                <a:off x="623548" y="3506876"/>
                <a:ext cx="544597" cy="616982"/>
                <a:chOff x="2085711" y="3998201"/>
                <a:chExt cx="731238" cy="828430"/>
              </a:xfrm>
            </p:grpSpPr>
            <p:grpSp>
              <p:nvGrpSpPr>
                <p:cNvPr id="22" name="Group 21">
                  <a:extLst>
                    <a:ext uri="{FF2B5EF4-FFF2-40B4-BE49-F238E27FC236}">
                      <a16:creationId xmlns:a16="http://schemas.microsoft.com/office/drawing/2014/main" id="{FFC14862-DDB2-3E4D-8499-BB630E968679}"/>
                    </a:ext>
                  </a:extLst>
                </p:cNvPr>
                <p:cNvGrpSpPr/>
                <p:nvPr/>
              </p:nvGrpSpPr>
              <p:grpSpPr>
                <a:xfrm>
                  <a:off x="2085711" y="3998201"/>
                  <a:ext cx="731238" cy="828430"/>
                  <a:chOff x="2085711" y="3998201"/>
                  <a:chExt cx="731238" cy="828430"/>
                </a:xfrm>
              </p:grpSpPr>
              <p:pic>
                <p:nvPicPr>
                  <p:cNvPr id="50" name="Picture 49">
                    <a:extLst>
                      <a:ext uri="{FF2B5EF4-FFF2-40B4-BE49-F238E27FC236}">
                        <a16:creationId xmlns:a16="http://schemas.microsoft.com/office/drawing/2014/main" id="{4A5DF254-1E01-5946-BCD8-51021AE7513E}"/>
                      </a:ext>
                    </a:extLst>
                  </p:cNvPr>
                  <p:cNvPicPr>
                    <a:picLocks noChangeAspect="1"/>
                  </p:cNvPicPr>
                  <p:nvPr/>
                </p:nvPicPr>
                <p:blipFill>
                  <a:blip r:embed="rId7">
                    <a:duotone>
                      <a:prstClr val="black"/>
                      <a:schemeClr val="accent6">
                        <a:tint val="45000"/>
                        <a:satMod val="400000"/>
                      </a:schemeClr>
                    </a:duotone>
                    <a:alphaModFix amt="25000"/>
                  </a:blip>
                  <a:stretch>
                    <a:fillRect/>
                  </a:stretch>
                </p:blipFill>
                <p:spPr>
                  <a:xfrm>
                    <a:off x="2088755" y="3998201"/>
                    <a:ext cx="728194" cy="825111"/>
                  </a:xfrm>
                  <a:prstGeom prst="rect">
                    <a:avLst/>
                  </a:prstGeom>
                </p:spPr>
              </p:pic>
              <p:pic>
                <p:nvPicPr>
                  <p:cNvPr id="51" name="Picture 50">
                    <a:extLst>
                      <a:ext uri="{FF2B5EF4-FFF2-40B4-BE49-F238E27FC236}">
                        <a16:creationId xmlns:a16="http://schemas.microsoft.com/office/drawing/2014/main" id="{246FE6E3-CC47-054F-A024-F927F9182685}"/>
                      </a:ext>
                    </a:extLst>
                  </p:cNvPr>
                  <p:cNvPicPr>
                    <a:picLocks noChangeAspect="1"/>
                  </p:cNvPicPr>
                  <p:nvPr/>
                </p:nvPicPr>
                <p:blipFill>
                  <a:blip r:embed="rId7">
                    <a:alphaModFix/>
                  </a:blip>
                  <a:stretch>
                    <a:fillRect/>
                  </a:stretch>
                </p:blipFill>
                <p:spPr>
                  <a:xfrm>
                    <a:off x="2085711" y="4001520"/>
                    <a:ext cx="728194" cy="825111"/>
                  </a:xfrm>
                  <a:prstGeom prst="rect">
                    <a:avLst/>
                  </a:prstGeom>
                  <a:effectLst>
                    <a:softEdge rad="19050"/>
                  </a:effectLst>
                </p:spPr>
              </p:pic>
            </p:grpSp>
            <p:pic>
              <p:nvPicPr>
                <p:cNvPr id="52" name="Picture 51">
                  <a:extLst>
                    <a:ext uri="{FF2B5EF4-FFF2-40B4-BE49-F238E27FC236}">
                      <a16:creationId xmlns:a16="http://schemas.microsoft.com/office/drawing/2014/main" id="{9BA5C391-2940-D34A-9578-0EF4CFCA5122}"/>
                    </a:ext>
                  </a:extLst>
                </p:cNvPr>
                <p:cNvPicPr>
                  <a:picLocks noChangeAspect="1"/>
                </p:cNvPicPr>
                <p:nvPr/>
              </p:nvPicPr>
              <p:blipFill>
                <a:blip r:embed="rId7">
                  <a:alphaModFix/>
                  <a:duotone>
                    <a:prstClr val="black"/>
                    <a:schemeClr val="accent4">
                      <a:tint val="45000"/>
                      <a:satMod val="400000"/>
                    </a:schemeClr>
                  </a:duotone>
                </a:blip>
                <a:stretch>
                  <a:fillRect/>
                </a:stretch>
              </p:blipFill>
              <p:spPr>
                <a:xfrm>
                  <a:off x="2085711" y="4001520"/>
                  <a:ext cx="728194" cy="825111"/>
                </a:xfrm>
                <a:prstGeom prst="rect">
                  <a:avLst/>
                </a:prstGeom>
                <a:effectLst>
                  <a:softEdge rad="25400"/>
                </a:effectLst>
              </p:spPr>
            </p:pic>
          </p:grpSp>
          <p:sp>
            <p:nvSpPr>
              <p:cNvPr id="89" name="TextBox 88">
                <a:extLst>
                  <a:ext uri="{FF2B5EF4-FFF2-40B4-BE49-F238E27FC236}">
                    <a16:creationId xmlns:a16="http://schemas.microsoft.com/office/drawing/2014/main" id="{00CB0D32-D8A1-A146-BBFE-D6C4B6A0AE1D}"/>
                  </a:ext>
                </a:extLst>
              </p:cNvPr>
              <p:cNvSpPr txBox="1"/>
              <p:nvPr/>
            </p:nvSpPr>
            <p:spPr>
              <a:xfrm>
                <a:off x="217615" y="4090187"/>
                <a:ext cx="1356462"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e.g., growth</a:t>
                </a:r>
              </a:p>
            </p:txBody>
          </p:sp>
        </p:grpSp>
        <p:grpSp>
          <p:nvGrpSpPr>
            <p:cNvPr id="9" name="Group 8">
              <a:extLst>
                <a:ext uri="{FF2B5EF4-FFF2-40B4-BE49-F238E27FC236}">
                  <a16:creationId xmlns:a16="http://schemas.microsoft.com/office/drawing/2014/main" id="{47021A5D-C262-B348-BE24-E41AA81A8886}"/>
                </a:ext>
              </a:extLst>
            </p:cNvPr>
            <p:cNvGrpSpPr/>
            <p:nvPr/>
          </p:nvGrpSpPr>
          <p:grpSpPr>
            <a:xfrm>
              <a:off x="324871" y="4730925"/>
              <a:ext cx="1116011" cy="922513"/>
              <a:chOff x="337841" y="4709025"/>
              <a:chExt cx="1116011" cy="922513"/>
            </a:xfrm>
          </p:grpSpPr>
          <p:grpSp>
            <p:nvGrpSpPr>
              <p:cNvPr id="30" name="Group 29">
                <a:extLst>
                  <a:ext uri="{FF2B5EF4-FFF2-40B4-BE49-F238E27FC236}">
                    <a16:creationId xmlns:a16="http://schemas.microsoft.com/office/drawing/2014/main" id="{89F0461A-182C-9B4B-9578-4264FE256813}"/>
                  </a:ext>
                </a:extLst>
              </p:cNvPr>
              <p:cNvGrpSpPr/>
              <p:nvPr/>
            </p:nvGrpSpPr>
            <p:grpSpPr>
              <a:xfrm>
                <a:off x="620879" y="4709025"/>
                <a:ext cx="549934" cy="614510"/>
                <a:chOff x="3002391" y="4033367"/>
                <a:chExt cx="738404" cy="825111"/>
              </a:xfrm>
            </p:grpSpPr>
            <p:pic>
              <p:nvPicPr>
                <p:cNvPr id="53" name="Picture 52">
                  <a:extLst>
                    <a:ext uri="{FF2B5EF4-FFF2-40B4-BE49-F238E27FC236}">
                      <a16:creationId xmlns:a16="http://schemas.microsoft.com/office/drawing/2014/main" id="{7FE339A4-ED05-FB49-BBD7-274D2AAFBF64}"/>
                    </a:ext>
                  </a:extLst>
                </p:cNvPr>
                <p:cNvPicPr>
                  <a:picLocks noChangeAspect="1"/>
                </p:cNvPicPr>
                <p:nvPr/>
              </p:nvPicPr>
              <p:blipFill>
                <a:blip r:embed="rId7"/>
                <a:stretch>
                  <a:fillRect/>
                </a:stretch>
              </p:blipFill>
              <p:spPr>
                <a:xfrm>
                  <a:off x="3002391" y="4033367"/>
                  <a:ext cx="728194" cy="825111"/>
                </a:xfrm>
                <a:prstGeom prst="rect">
                  <a:avLst/>
                </a:prstGeom>
              </p:spPr>
            </p:pic>
            <p:pic>
              <p:nvPicPr>
                <p:cNvPr id="55" name="Picture 54">
                  <a:extLst>
                    <a:ext uri="{FF2B5EF4-FFF2-40B4-BE49-F238E27FC236}">
                      <a16:creationId xmlns:a16="http://schemas.microsoft.com/office/drawing/2014/main" id="{DEB419C2-23C7-654F-ACEA-AA29650CB577}"/>
                    </a:ext>
                  </a:extLst>
                </p:cNvPr>
                <p:cNvPicPr>
                  <a:picLocks noChangeAspect="1"/>
                </p:cNvPicPr>
                <p:nvPr/>
              </p:nvPicPr>
              <p:blipFill>
                <a:blip r:embed="rId7">
                  <a:lum bright="70000" contrast="-70000"/>
                </a:blip>
                <a:stretch>
                  <a:fillRect/>
                </a:stretch>
              </p:blipFill>
              <p:spPr>
                <a:xfrm>
                  <a:off x="3012601" y="4033367"/>
                  <a:ext cx="728194" cy="825111"/>
                </a:xfrm>
                <a:prstGeom prst="rect">
                  <a:avLst/>
                </a:prstGeom>
              </p:spPr>
            </p:pic>
          </p:grpSp>
          <p:sp>
            <p:nvSpPr>
              <p:cNvPr id="109" name="TextBox 108">
                <a:extLst>
                  <a:ext uri="{FF2B5EF4-FFF2-40B4-BE49-F238E27FC236}">
                    <a16:creationId xmlns:a16="http://schemas.microsoft.com/office/drawing/2014/main" id="{59F093CD-8FCE-6F4A-911B-861285E90D1D}"/>
                  </a:ext>
                </a:extLst>
              </p:cNvPr>
              <p:cNvSpPr txBox="1"/>
              <p:nvPr/>
            </p:nvSpPr>
            <p:spPr>
              <a:xfrm>
                <a:off x="337841" y="5292984"/>
                <a:ext cx="1116011"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bleaching</a:t>
                </a:r>
              </a:p>
            </p:txBody>
          </p:sp>
        </p:grpSp>
        <p:grpSp>
          <p:nvGrpSpPr>
            <p:cNvPr id="8" name="Group 7">
              <a:extLst>
                <a:ext uri="{FF2B5EF4-FFF2-40B4-BE49-F238E27FC236}">
                  <a16:creationId xmlns:a16="http://schemas.microsoft.com/office/drawing/2014/main" id="{2232332E-3672-8245-B871-5A1619A6AAB9}"/>
                </a:ext>
              </a:extLst>
            </p:cNvPr>
            <p:cNvGrpSpPr/>
            <p:nvPr/>
          </p:nvGrpSpPr>
          <p:grpSpPr>
            <a:xfrm>
              <a:off x="418647" y="5955622"/>
              <a:ext cx="928459" cy="593373"/>
              <a:chOff x="431617" y="5955622"/>
              <a:chExt cx="928459" cy="593373"/>
            </a:xfrm>
          </p:grpSpPr>
          <p:sp>
            <p:nvSpPr>
              <p:cNvPr id="110" name="TextBox 109">
                <a:extLst>
                  <a:ext uri="{FF2B5EF4-FFF2-40B4-BE49-F238E27FC236}">
                    <a16:creationId xmlns:a16="http://schemas.microsoft.com/office/drawing/2014/main" id="{D056B107-E1CA-1B4A-AE9D-84BEB0C4274A}"/>
                  </a:ext>
                </a:extLst>
              </p:cNvPr>
              <p:cNvSpPr txBox="1"/>
              <p:nvPr/>
            </p:nvSpPr>
            <p:spPr>
              <a:xfrm>
                <a:off x="431617" y="6210441"/>
                <a:ext cx="928459"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survival</a:t>
                </a:r>
              </a:p>
            </p:txBody>
          </p:sp>
          <p:pic>
            <p:nvPicPr>
              <p:cNvPr id="36" name="Picture 35">
                <a:extLst>
                  <a:ext uri="{FF2B5EF4-FFF2-40B4-BE49-F238E27FC236}">
                    <a16:creationId xmlns:a16="http://schemas.microsoft.com/office/drawing/2014/main" id="{0F91A218-6CC6-2A41-A149-3427C0C60603}"/>
                  </a:ext>
                </a:extLst>
              </p:cNvPr>
              <p:cNvPicPr>
                <a:picLocks noChangeAspect="1"/>
              </p:cNvPicPr>
              <p:nvPr/>
            </p:nvPicPr>
            <p:blipFill>
              <a:blip r:embed="rId9">
                <a:extLst>
                  <a:ext uri="{BEBA8EAE-BF5A-486C-A8C5-ECC9F3942E4B}">
                    <a14:imgProps xmlns:a14="http://schemas.microsoft.com/office/drawing/2010/main">
                      <a14:imgLayer r:embed="rId10">
                        <a14:imgEffect>
                          <a14:artisticFilmGrain/>
                        </a14:imgEffect>
                      </a14:imgLayer>
                    </a14:imgProps>
                  </a:ext>
                </a:extLst>
              </a:blip>
              <a:stretch>
                <a:fillRect/>
              </a:stretch>
            </p:blipFill>
            <p:spPr>
              <a:xfrm>
                <a:off x="564619" y="5955622"/>
                <a:ext cx="662455" cy="300350"/>
              </a:xfrm>
              <a:prstGeom prst="rect">
                <a:avLst/>
              </a:prstGeom>
            </p:spPr>
          </p:pic>
        </p:grpSp>
      </p:grpSp>
    </p:spTree>
    <p:extLst>
      <p:ext uri="{BB962C8B-B14F-4D97-AF65-F5344CB8AC3E}">
        <p14:creationId xmlns:p14="http://schemas.microsoft.com/office/powerpoint/2010/main" val="88805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01473F45-A3C4-B247-B8DD-4FD9632234B6}"/>
              </a:ext>
            </a:extLst>
          </p:cNvPr>
          <p:cNvSpPr/>
          <p:nvPr/>
        </p:nvSpPr>
        <p:spPr>
          <a:xfrm>
            <a:off x="-1283208" y="-1261872"/>
            <a:ext cx="14758416" cy="9381745"/>
          </a:xfrm>
          <a:prstGeom prst="rect">
            <a:avLst/>
          </a:prstGeom>
          <a:solidFill>
            <a:srgbClr val="EAE6E0"/>
          </a:solidFill>
          <a:ln>
            <a:solidFill>
              <a:srgbClr val="244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109" name="Group 108">
            <a:extLst>
              <a:ext uri="{FF2B5EF4-FFF2-40B4-BE49-F238E27FC236}">
                <a16:creationId xmlns:a16="http://schemas.microsoft.com/office/drawing/2014/main" id="{2DC90136-EC06-B846-B5FF-1844CDE5CE93}"/>
              </a:ext>
            </a:extLst>
          </p:cNvPr>
          <p:cNvGrpSpPr/>
          <p:nvPr/>
        </p:nvGrpSpPr>
        <p:grpSpPr>
          <a:xfrm>
            <a:off x="1" y="0"/>
            <a:ext cx="12191999" cy="6858000"/>
            <a:chOff x="1" y="1"/>
            <a:chExt cx="12191999" cy="6858000"/>
          </a:xfrm>
        </p:grpSpPr>
        <p:sp>
          <p:nvSpPr>
            <p:cNvPr id="110" name="Rectangle 109">
              <a:extLst>
                <a:ext uri="{FF2B5EF4-FFF2-40B4-BE49-F238E27FC236}">
                  <a16:creationId xmlns:a16="http://schemas.microsoft.com/office/drawing/2014/main" id="{B77AFC4B-411E-3A49-AB6A-5DF6A4668555}"/>
                </a:ext>
              </a:extLst>
            </p:cNvPr>
            <p:cNvSpPr/>
            <p:nvPr/>
          </p:nvSpPr>
          <p:spPr>
            <a:xfrm>
              <a:off x="1" y="1"/>
              <a:ext cx="12191999" cy="6858000"/>
            </a:xfrm>
            <a:prstGeom prst="rect">
              <a:avLst/>
            </a:prstGeom>
            <a:solidFill>
              <a:srgbClr val="EAE6E0"/>
            </a:solidFill>
            <a:ln>
              <a:solidFill>
                <a:srgbClr val="244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111" name="Group 110">
              <a:extLst>
                <a:ext uri="{FF2B5EF4-FFF2-40B4-BE49-F238E27FC236}">
                  <a16:creationId xmlns:a16="http://schemas.microsoft.com/office/drawing/2014/main" id="{3770C67D-927D-D64E-86C8-42FF74BD3911}"/>
                </a:ext>
              </a:extLst>
            </p:cNvPr>
            <p:cNvGrpSpPr/>
            <p:nvPr/>
          </p:nvGrpSpPr>
          <p:grpSpPr>
            <a:xfrm>
              <a:off x="123397" y="1821131"/>
              <a:ext cx="11945206" cy="646332"/>
              <a:chOff x="123397" y="2001431"/>
              <a:chExt cx="11945206" cy="646332"/>
            </a:xfrm>
          </p:grpSpPr>
          <p:sp>
            <p:nvSpPr>
              <p:cNvPr id="217" name="Rounded Rectangle 216">
                <a:extLst>
                  <a:ext uri="{FF2B5EF4-FFF2-40B4-BE49-F238E27FC236}">
                    <a16:creationId xmlns:a16="http://schemas.microsoft.com/office/drawing/2014/main" id="{9F6FB761-5D3F-084A-A5D2-1D4B4E26BD3F}"/>
                  </a:ext>
                </a:extLst>
              </p:cNvPr>
              <p:cNvSpPr/>
              <p:nvPr/>
            </p:nvSpPr>
            <p:spPr>
              <a:xfrm>
                <a:off x="1682389" y="2001431"/>
                <a:ext cx="10386214" cy="646332"/>
              </a:xfrm>
              <a:prstGeom prst="roundRect">
                <a:avLst>
                  <a:gd name="adj" fmla="val 12779"/>
                </a:avLst>
              </a:prstGeom>
              <a:solidFill>
                <a:srgbClr val="4A9D9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dirty="0">
                    <a:latin typeface="Sathu" pitchFamily="2" charset="-34"/>
                    <a:cs typeface="Sathu" pitchFamily="2" charset="-34"/>
                  </a:rPr>
                  <a:t>Higher heritability suggests populations may evolve rapidly in response to climate change</a:t>
                </a:r>
                <a:endParaRPr lang="en-US" i="1" baseline="30000" dirty="0">
                  <a:latin typeface="Sathu" pitchFamily="2" charset="-34"/>
                  <a:cs typeface="Sathu" pitchFamily="2" charset="-34"/>
                </a:endParaRPr>
              </a:p>
            </p:txBody>
          </p:sp>
          <p:sp>
            <p:nvSpPr>
              <p:cNvPr id="218" name="TextBox 217">
                <a:extLst>
                  <a:ext uri="{FF2B5EF4-FFF2-40B4-BE49-F238E27FC236}">
                    <a16:creationId xmlns:a16="http://schemas.microsoft.com/office/drawing/2014/main" id="{807474BD-6945-0445-A28C-71D126362449}"/>
                  </a:ext>
                </a:extLst>
              </p:cNvPr>
              <p:cNvSpPr txBox="1"/>
              <p:nvPr/>
            </p:nvSpPr>
            <p:spPr>
              <a:xfrm>
                <a:off x="123397" y="2001432"/>
                <a:ext cx="1521570" cy="646331"/>
              </a:xfrm>
              <a:prstGeom prst="rect">
                <a:avLst/>
              </a:prstGeom>
              <a:noFill/>
            </p:spPr>
            <p:txBody>
              <a:bodyPr wrap="none" rtlCol="0">
                <a:spAutoFit/>
              </a:bodyPr>
              <a:lstStyle/>
              <a:p>
                <a:pPr algn="ctr"/>
                <a:r>
                  <a:rPr lang="en-US" b="1" dirty="0">
                    <a:solidFill>
                      <a:srgbClr val="4A9D90"/>
                    </a:solidFill>
                    <a:latin typeface="Poppins" pitchFamily="2" charset="77"/>
                    <a:cs typeface="Poppins" pitchFamily="2" charset="77"/>
                  </a:rPr>
                  <a:t> Why is </a:t>
                </a:r>
                <a:r>
                  <a:rPr lang="en-US" b="1" i="1" dirty="0">
                    <a:solidFill>
                      <a:srgbClr val="4A9D90"/>
                    </a:solidFill>
                    <a:latin typeface="Poppins" pitchFamily="2" charset="77"/>
                    <a:cs typeface="Poppins" pitchFamily="2" charset="77"/>
                  </a:rPr>
                  <a:t>h</a:t>
                </a:r>
                <a:r>
                  <a:rPr lang="en-US" b="1" i="1" baseline="30000" dirty="0">
                    <a:solidFill>
                      <a:srgbClr val="4A9D90"/>
                    </a:solidFill>
                    <a:latin typeface="Poppins" pitchFamily="2" charset="77"/>
                    <a:cs typeface="Poppins" pitchFamily="2" charset="77"/>
                  </a:rPr>
                  <a:t>2</a:t>
                </a:r>
                <a:r>
                  <a:rPr lang="en-US" b="1" dirty="0">
                    <a:solidFill>
                      <a:srgbClr val="4A9D90"/>
                    </a:solidFill>
                    <a:latin typeface="Poppins" pitchFamily="2" charset="77"/>
                    <a:cs typeface="Poppins" pitchFamily="2" charset="77"/>
                  </a:rPr>
                  <a:t> </a:t>
                </a:r>
                <a:br>
                  <a:rPr lang="en-US" b="1" dirty="0">
                    <a:solidFill>
                      <a:srgbClr val="4A9D90"/>
                    </a:solidFill>
                    <a:latin typeface="Poppins" pitchFamily="2" charset="77"/>
                    <a:cs typeface="Poppins" pitchFamily="2" charset="77"/>
                  </a:rPr>
                </a:br>
                <a:r>
                  <a:rPr lang="en-US" b="1" dirty="0">
                    <a:solidFill>
                      <a:srgbClr val="4A9D90"/>
                    </a:solidFill>
                    <a:latin typeface="Poppins" pitchFamily="2" charset="77"/>
                    <a:cs typeface="Poppins" pitchFamily="2" charset="77"/>
                  </a:rPr>
                  <a:t>important?</a:t>
                </a:r>
              </a:p>
            </p:txBody>
          </p:sp>
        </p:grpSp>
        <p:grpSp>
          <p:nvGrpSpPr>
            <p:cNvPr id="112" name="Group 111">
              <a:extLst>
                <a:ext uri="{FF2B5EF4-FFF2-40B4-BE49-F238E27FC236}">
                  <a16:creationId xmlns:a16="http://schemas.microsoft.com/office/drawing/2014/main" id="{39137922-E994-7D49-A0B2-2233F81C8682}"/>
                </a:ext>
              </a:extLst>
            </p:cNvPr>
            <p:cNvGrpSpPr/>
            <p:nvPr/>
          </p:nvGrpSpPr>
          <p:grpSpPr>
            <a:xfrm>
              <a:off x="231262" y="4083390"/>
              <a:ext cx="1293944" cy="2390069"/>
              <a:chOff x="217615" y="4083390"/>
              <a:chExt cx="1293944" cy="2390069"/>
            </a:xfrm>
          </p:grpSpPr>
          <p:sp>
            <p:nvSpPr>
              <p:cNvPr id="214" name="TextBox 213">
                <a:extLst>
                  <a:ext uri="{FF2B5EF4-FFF2-40B4-BE49-F238E27FC236}">
                    <a16:creationId xmlns:a16="http://schemas.microsoft.com/office/drawing/2014/main" id="{F18B88FF-B0C7-6449-AD06-83CC10A36FBD}"/>
                  </a:ext>
                </a:extLst>
              </p:cNvPr>
              <p:cNvSpPr txBox="1"/>
              <p:nvPr/>
            </p:nvSpPr>
            <p:spPr>
              <a:xfrm>
                <a:off x="217615" y="4083390"/>
                <a:ext cx="1293944"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e.g. growth</a:t>
                </a:r>
              </a:p>
            </p:txBody>
          </p:sp>
          <p:sp>
            <p:nvSpPr>
              <p:cNvPr id="215" name="TextBox 214">
                <a:extLst>
                  <a:ext uri="{FF2B5EF4-FFF2-40B4-BE49-F238E27FC236}">
                    <a16:creationId xmlns:a16="http://schemas.microsoft.com/office/drawing/2014/main" id="{4FAECF3E-0FCC-3F42-94F7-DD7843E5A223}"/>
                  </a:ext>
                </a:extLst>
              </p:cNvPr>
              <p:cNvSpPr txBox="1"/>
              <p:nvPr/>
            </p:nvSpPr>
            <p:spPr>
              <a:xfrm>
                <a:off x="306582" y="5148476"/>
                <a:ext cx="1116011"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bleaching</a:t>
                </a:r>
              </a:p>
            </p:txBody>
          </p:sp>
          <p:sp>
            <p:nvSpPr>
              <p:cNvPr id="216" name="TextBox 215">
                <a:extLst>
                  <a:ext uri="{FF2B5EF4-FFF2-40B4-BE49-F238E27FC236}">
                    <a16:creationId xmlns:a16="http://schemas.microsoft.com/office/drawing/2014/main" id="{AFB85F9E-F57B-6547-BD99-CD66838D8340}"/>
                  </a:ext>
                </a:extLst>
              </p:cNvPr>
              <p:cNvSpPr txBox="1"/>
              <p:nvPr/>
            </p:nvSpPr>
            <p:spPr>
              <a:xfrm>
                <a:off x="400358" y="6134905"/>
                <a:ext cx="928459"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survival</a:t>
                </a:r>
              </a:p>
            </p:txBody>
          </p:sp>
        </p:grpSp>
        <p:sp>
          <p:nvSpPr>
            <p:cNvPr id="113" name="Rounded Rectangle 112">
              <a:extLst>
                <a:ext uri="{FF2B5EF4-FFF2-40B4-BE49-F238E27FC236}">
                  <a16:creationId xmlns:a16="http://schemas.microsoft.com/office/drawing/2014/main" id="{D6A63ADD-8934-B94C-9F93-54D60849BC5B}"/>
                </a:ext>
              </a:extLst>
            </p:cNvPr>
            <p:cNvSpPr/>
            <p:nvPr/>
          </p:nvSpPr>
          <p:spPr>
            <a:xfrm>
              <a:off x="1682389" y="1045096"/>
              <a:ext cx="10386214" cy="646332"/>
            </a:xfrm>
            <a:prstGeom prst="roundRect">
              <a:avLst>
                <a:gd name="adj" fmla="val 12372"/>
              </a:avLst>
            </a:prstGeom>
            <a:solidFill>
              <a:srgbClr val="24435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athu" pitchFamily="2" charset="-34"/>
                  <a:cs typeface="Sathu" pitchFamily="2" charset="-34"/>
                </a:rPr>
                <a:t>The proportion of an offspring’s trait that is explained by additive genetics from parents</a:t>
              </a:r>
              <a:endParaRPr lang="en-US" i="1" baseline="30000" dirty="0">
                <a:latin typeface="Sathu" pitchFamily="2" charset="-34"/>
                <a:cs typeface="Sathu" pitchFamily="2" charset="-34"/>
              </a:endParaRPr>
            </a:p>
          </p:txBody>
        </p:sp>
        <p:sp>
          <p:nvSpPr>
            <p:cNvPr id="114" name="TextBox 113">
              <a:extLst>
                <a:ext uri="{FF2B5EF4-FFF2-40B4-BE49-F238E27FC236}">
                  <a16:creationId xmlns:a16="http://schemas.microsoft.com/office/drawing/2014/main" id="{57B329F9-2283-F94E-99E5-F68F116323FB}"/>
                </a:ext>
              </a:extLst>
            </p:cNvPr>
            <p:cNvSpPr txBox="1"/>
            <p:nvPr/>
          </p:nvSpPr>
          <p:spPr>
            <a:xfrm>
              <a:off x="110573" y="918040"/>
              <a:ext cx="1547218" cy="923330"/>
            </a:xfrm>
            <a:prstGeom prst="rect">
              <a:avLst/>
            </a:prstGeom>
            <a:noFill/>
          </p:spPr>
          <p:txBody>
            <a:bodyPr wrap="none" rtlCol="0">
              <a:spAutoFit/>
            </a:bodyPr>
            <a:lstStyle/>
            <a:p>
              <a:pPr algn="ctr"/>
              <a:r>
                <a:rPr lang="en-US" b="1" dirty="0">
                  <a:solidFill>
                    <a:srgbClr val="244351"/>
                  </a:solidFill>
                  <a:latin typeface="Poppins" pitchFamily="2" charset="77"/>
                  <a:cs typeface="Poppins" pitchFamily="2" charset="77"/>
                </a:rPr>
                <a:t> What is </a:t>
              </a:r>
              <a:br>
                <a:rPr lang="en-US" b="1" dirty="0">
                  <a:solidFill>
                    <a:srgbClr val="244351"/>
                  </a:solidFill>
                  <a:latin typeface="Poppins" pitchFamily="2" charset="77"/>
                  <a:cs typeface="Poppins" pitchFamily="2" charset="77"/>
                </a:rPr>
              </a:br>
              <a:r>
                <a:rPr lang="en-US" b="1" dirty="0">
                  <a:solidFill>
                    <a:srgbClr val="244351"/>
                  </a:solidFill>
                  <a:latin typeface="Poppins" pitchFamily="2" charset="77"/>
                  <a:cs typeface="Poppins" pitchFamily="2" charset="77"/>
                </a:rPr>
                <a:t>heritability </a:t>
              </a:r>
              <a:br>
                <a:rPr lang="en-US" b="1" dirty="0">
                  <a:solidFill>
                    <a:srgbClr val="244351"/>
                  </a:solidFill>
                  <a:latin typeface="Poppins" pitchFamily="2" charset="77"/>
                  <a:cs typeface="Poppins" pitchFamily="2" charset="77"/>
                </a:rPr>
              </a:br>
              <a:r>
                <a:rPr lang="en-US" b="1" dirty="0">
                  <a:solidFill>
                    <a:srgbClr val="244351"/>
                  </a:solidFill>
                  <a:latin typeface="Poppins" pitchFamily="2" charset="77"/>
                  <a:cs typeface="Poppins" pitchFamily="2" charset="77"/>
                </a:rPr>
                <a:t>or </a:t>
              </a:r>
              <a:r>
                <a:rPr lang="en-US" b="1" i="1" dirty="0">
                  <a:solidFill>
                    <a:srgbClr val="244351"/>
                  </a:solidFill>
                  <a:latin typeface="Poppins" pitchFamily="2" charset="77"/>
                  <a:cs typeface="Poppins" pitchFamily="2" charset="77"/>
                </a:rPr>
                <a:t>h</a:t>
              </a:r>
              <a:r>
                <a:rPr lang="en-US" b="1" i="1" baseline="30000" dirty="0">
                  <a:solidFill>
                    <a:srgbClr val="244351"/>
                  </a:solidFill>
                  <a:latin typeface="Poppins" pitchFamily="2" charset="77"/>
                  <a:cs typeface="Poppins" pitchFamily="2" charset="77"/>
                </a:rPr>
                <a:t>2</a:t>
              </a:r>
              <a:r>
                <a:rPr lang="en-US" sz="1200" b="1" i="1" baseline="30000" dirty="0">
                  <a:solidFill>
                    <a:srgbClr val="244351"/>
                  </a:solidFill>
                  <a:latin typeface="Poppins" pitchFamily="2" charset="77"/>
                  <a:cs typeface="Poppins" pitchFamily="2" charset="77"/>
                </a:rPr>
                <a:t> </a:t>
              </a:r>
              <a:r>
                <a:rPr lang="en-US" b="1" dirty="0">
                  <a:solidFill>
                    <a:srgbClr val="244351"/>
                  </a:solidFill>
                  <a:latin typeface="Poppins" pitchFamily="2" charset="77"/>
                  <a:cs typeface="Poppins" pitchFamily="2" charset="77"/>
                </a:rPr>
                <a:t>?</a:t>
              </a:r>
            </a:p>
          </p:txBody>
        </p:sp>
        <p:grpSp>
          <p:nvGrpSpPr>
            <p:cNvPr id="115" name="Group 114">
              <a:extLst>
                <a:ext uri="{FF2B5EF4-FFF2-40B4-BE49-F238E27FC236}">
                  <a16:creationId xmlns:a16="http://schemas.microsoft.com/office/drawing/2014/main" id="{9A76B438-B109-E74F-BB19-F2455EB1D65C}"/>
                </a:ext>
              </a:extLst>
            </p:cNvPr>
            <p:cNvGrpSpPr/>
            <p:nvPr/>
          </p:nvGrpSpPr>
          <p:grpSpPr>
            <a:xfrm>
              <a:off x="161367" y="45567"/>
              <a:ext cx="11869266" cy="830997"/>
              <a:chOff x="186376" y="45567"/>
              <a:chExt cx="11869266" cy="830997"/>
            </a:xfrm>
          </p:grpSpPr>
          <p:sp>
            <p:nvSpPr>
              <p:cNvPr id="212" name="TextBox 211">
                <a:extLst>
                  <a:ext uri="{FF2B5EF4-FFF2-40B4-BE49-F238E27FC236}">
                    <a16:creationId xmlns:a16="http://schemas.microsoft.com/office/drawing/2014/main" id="{3043B344-EAFF-594F-BF13-E72AD630AFB6}"/>
                  </a:ext>
                </a:extLst>
              </p:cNvPr>
              <p:cNvSpPr txBox="1"/>
              <p:nvPr/>
            </p:nvSpPr>
            <p:spPr>
              <a:xfrm>
                <a:off x="186376" y="45567"/>
                <a:ext cx="11869266" cy="830997"/>
              </a:xfrm>
              <a:prstGeom prst="rect">
                <a:avLst/>
              </a:prstGeom>
              <a:noFill/>
            </p:spPr>
            <p:txBody>
              <a:bodyPr wrap="square" rtlCol="0">
                <a:spAutoFit/>
              </a:bodyPr>
              <a:lstStyle/>
              <a:p>
                <a:pPr algn="ctr"/>
                <a:r>
                  <a:rPr lang="en-US" sz="2400" dirty="0">
                    <a:solidFill>
                      <a:srgbClr val="244351"/>
                    </a:solidFill>
                    <a:latin typeface="Poppins" pitchFamily="2" charset="77"/>
                    <a:cs typeface="Poppins" pitchFamily="2" charset="77"/>
                  </a:rPr>
                  <a:t>CORAL ADAPTATION TO CLIMATE CHANGE: </a:t>
                </a:r>
                <a:br>
                  <a:rPr lang="en-US" sz="2400" dirty="0">
                    <a:solidFill>
                      <a:srgbClr val="244351"/>
                    </a:solidFill>
                    <a:latin typeface="Poppins" pitchFamily="2" charset="77"/>
                    <a:cs typeface="Poppins" pitchFamily="2" charset="77"/>
                  </a:rPr>
                </a:br>
                <a:r>
                  <a:rPr lang="en-US" sz="2400" dirty="0">
                    <a:solidFill>
                      <a:srgbClr val="244351"/>
                    </a:solidFill>
                    <a:latin typeface="Poppins" pitchFamily="2" charset="77"/>
                    <a:cs typeface="Poppins" pitchFamily="2" charset="77"/>
                  </a:rPr>
                  <a:t>META-ANALYSIS REVEALS HIGH HERITABILITY ACROSS MULTIPLE TRAITS</a:t>
                </a:r>
                <a:endParaRPr lang="en-CA" sz="2400" dirty="0">
                  <a:solidFill>
                    <a:srgbClr val="244351"/>
                  </a:solidFill>
                  <a:latin typeface="Poppins" pitchFamily="2" charset="77"/>
                  <a:cs typeface="Poppins" pitchFamily="2" charset="77"/>
                </a:endParaRPr>
              </a:p>
            </p:txBody>
          </p:sp>
          <p:cxnSp>
            <p:nvCxnSpPr>
              <p:cNvPr id="213" name="Straight Connector 212">
                <a:extLst>
                  <a:ext uri="{FF2B5EF4-FFF2-40B4-BE49-F238E27FC236}">
                    <a16:creationId xmlns:a16="http://schemas.microsoft.com/office/drawing/2014/main" id="{A21DDDA7-2899-BB44-B5B1-35C637EFEDE9}"/>
                  </a:ext>
                </a:extLst>
              </p:cNvPr>
              <p:cNvCxnSpPr>
                <a:cxnSpLocks/>
              </p:cNvCxnSpPr>
              <p:nvPr/>
            </p:nvCxnSpPr>
            <p:spPr>
              <a:xfrm>
                <a:off x="1038375" y="872588"/>
                <a:ext cx="10165268"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grpSp>
        <p:sp>
          <p:nvSpPr>
            <p:cNvPr id="116" name="Rounded Rectangle 115">
              <a:extLst>
                <a:ext uri="{FF2B5EF4-FFF2-40B4-BE49-F238E27FC236}">
                  <a16:creationId xmlns:a16="http://schemas.microsoft.com/office/drawing/2014/main" id="{AC940E1E-80F5-3D44-BE94-7BBBB3335AB3}"/>
                </a:ext>
              </a:extLst>
            </p:cNvPr>
            <p:cNvSpPr/>
            <p:nvPr/>
          </p:nvSpPr>
          <p:spPr>
            <a:xfrm>
              <a:off x="120089" y="3011777"/>
              <a:ext cx="3906000" cy="3742249"/>
            </a:xfrm>
            <a:prstGeom prst="roundRect">
              <a:avLst>
                <a:gd name="adj" fmla="val 2231"/>
              </a:avLst>
            </a:prstGeom>
            <a:solidFill>
              <a:srgbClr val="24435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Sathu" pitchFamily="2" charset="-34"/>
                  <a:cs typeface="Sathu" pitchFamily="2" charset="-34"/>
                </a:rPr>
                <a:t>By trait type</a:t>
              </a:r>
              <a:endParaRPr lang="en-US" sz="2000" i="1" baseline="30000" dirty="0">
                <a:latin typeface="Sathu" pitchFamily="2" charset="-34"/>
                <a:cs typeface="Sathu" pitchFamily="2" charset="-34"/>
              </a:endParaRPr>
            </a:p>
          </p:txBody>
        </p:sp>
        <p:sp>
          <p:nvSpPr>
            <p:cNvPr id="117" name="TextBox 116">
              <a:extLst>
                <a:ext uri="{FF2B5EF4-FFF2-40B4-BE49-F238E27FC236}">
                  <a16:creationId xmlns:a16="http://schemas.microsoft.com/office/drawing/2014/main" id="{5F7C7F63-8767-D547-8782-4C1204ED0BC6}"/>
                </a:ext>
              </a:extLst>
            </p:cNvPr>
            <p:cNvSpPr txBox="1"/>
            <p:nvPr/>
          </p:nvSpPr>
          <p:spPr>
            <a:xfrm>
              <a:off x="871569" y="2625337"/>
              <a:ext cx="2471600" cy="369332"/>
            </a:xfrm>
            <a:prstGeom prst="rect">
              <a:avLst/>
            </a:prstGeom>
            <a:noFill/>
          </p:spPr>
          <p:txBody>
            <a:bodyPr wrap="square" lIns="0" rIns="0" rtlCol="0">
              <a:spAutoFit/>
            </a:bodyPr>
            <a:lstStyle/>
            <a:p>
              <a:pPr algn="ctr"/>
              <a:r>
                <a:rPr lang="en-US" b="1" dirty="0">
                  <a:solidFill>
                    <a:srgbClr val="244351"/>
                  </a:solidFill>
                  <a:latin typeface="Poppins" pitchFamily="2" charset="77"/>
                  <a:cs typeface="Poppins" pitchFamily="2" charset="77"/>
                </a:rPr>
                <a:t>Heritability varies:</a:t>
              </a:r>
            </a:p>
          </p:txBody>
        </p:sp>
        <p:grpSp>
          <p:nvGrpSpPr>
            <p:cNvPr id="118" name="Group 117">
              <a:extLst>
                <a:ext uri="{FF2B5EF4-FFF2-40B4-BE49-F238E27FC236}">
                  <a16:creationId xmlns:a16="http://schemas.microsoft.com/office/drawing/2014/main" id="{00FEB46A-AEC8-F446-9CA6-122F73F33FCD}"/>
                </a:ext>
              </a:extLst>
            </p:cNvPr>
            <p:cNvGrpSpPr/>
            <p:nvPr/>
          </p:nvGrpSpPr>
          <p:grpSpPr>
            <a:xfrm>
              <a:off x="1625878" y="4021271"/>
              <a:ext cx="3053870" cy="2515826"/>
              <a:chOff x="1669864" y="4175118"/>
              <a:chExt cx="2995410" cy="2515826"/>
            </a:xfrm>
          </p:grpSpPr>
          <p:sp>
            <p:nvSpPr>
              <p:cNvPr id="194" name="Round Same Side Corner Rectangle 193">
                <a:extLst>
                  <a:ext uri="{FF2B5EF4-FFF2-40B4-BE49-F238E27FC236}">
                    <a16:creationId xmlns:a16="http://schemas.microsoft.com/office/drawing/2014/main" id="{56514C64-6CD2-1C40-BEBE-CD8B3314A30B}"/>
                  </a:ext>
                </a:extLst>
              </p:cNvPr>
              <p:cNvSpPr/>
              <p:nvPr/>
            </p:nvSpPr>
            <p:spPr>
              <a:xfrm rot="5400000">
                <a:off x="1837289" y="4091626"/>
                <a:ext cx="119105" cy="453954"/>
              </a:xfrm>
              <a:prstGeom prst="round2SameRect">
                <a:avLst/>
              </a:prstGeom>
              <a:solidFill>
                <a:srgbClr val="E7C166"/>
              </a:solidFill>
              <a:ln>
                <a:solidFill>
                  <a:srgbClr val="EAC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 Same Side Corner Rectangle 194">
                <a:extLst>
                  <a:ext uri="{FF2B5EF4-FFF2-40B4-BE49-F238E27FC236}">
                    <a16:creationId xmlns:a16="http://schemas.microsoft.com/office/drawing/2014/main" id="{A03F77C1-A491-7B4A-BFD6-EC5CED9771C8}"/>
                  </a:ext>
                </a:extLst>
              </p:cNvPr>
              <p:cNvSpPr/>
              <p:nvPr/>
            </p:nvSpPr>
            <p:spPr>
              <a:xfrm rot="5400000">
                <a:off x="2010533" y="4189504"/>
                <a:ext cx="119105" cy="800442"/>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 Same Side Corner Rectangle 195">
                <a:extLst>
                  <a:ext uri="{FF2B5EF4-FFF2-40B4-BE49-F238E27FC236}">
                    <a16:creationId xmlns:a16="http://schemas.microsoft.com/office/drawing/2014/main" id="{6929577E-8FC2-3445-A13C-B14599D6AE72}"/>
                  </a:ext>
                </a:extLst>
              </p:cNvPr>
              <p:cNvSpPr/>
              <p:nvPr/>
            </p:nvSpPr>
            <p:spPr>
              <a:xfrm rot="5400000">
                <a:off x="2021431" y="4455519"/>
                <a:ext cx="119105" cy="822239"/>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 Same Side Corner Rectangle 196">
                <a:extLst>
                  <a:ext uri="{FF2B5EF4-FFF2-40B4-BE49-F238E27FC236}">
                    <a16:creationId xmlns:a16="http://schemas.microsoft.com/office/drawing/2014/main" id="{7A645618-C003-5841-A290-2DCAFC325536}"/>
                  </a:ext>
                </a:extLst>
              </p:cNvPr>
              <p:cNvSpPr/>
              <p:nvPr/>
            </p:nvSpPr>
            <p:spPr>
              <a:xfrm rot="5400000">
                <a:off x="2093713" y="4660151"/>
                <a:ext cx="119105" cy="966803"/>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 Same Side Corner Rectangle 197">
                <a:extLst>
                  <a:ext uri="{FF2B5EF4-FFF2-40B4-BE49-F238E27FC236}">
                    <a16:creationId xmlns:a16="http://schemas.microsoft.com/office/drawing/2014/main" id="{C65D2F7B-0CDE-2749-A8CB-901C239056D4}"/>
                  </a:ext>
                </a:extLst>
              </p:cNvPr>
              <p:cNvSpPr/>
              <p:nvPr/>
            </p:nvSpPr>
            <p:spPr>
              <a:xfrm rot="5400000">
                <a:off x="2112847" y="4917932"/>
                <a:ext cx="119105" cy="1005069"/>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 Same Side Corner Rectangle 198">
                <a:extLst>
                  <a:ext uri="{FF2B5EF4-FFF2-40B4-BE49-F238E27FC236}">
                    <a16:creationId xmlns:a16="http://schemas.microsoft.com/office/drawing/2014/main" id="{4C27FDCC-FD4E-EF4D-B986-A64A4C1E4B78}"/>
                  </a:ext>
                </a:extLst>
              </p:cNvPr>
              <p:cNvSpPr/>
              <p:nvPr/>
            </p:nvSpPr>
            <p:spPr>
              <a:xfrm rot="5400000">
                <a:off x="2158908" y="5148783"/>
                <a:ext cx="119105" cy="1097193"/>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 Same Side Corner Rectangle 199">
                <a:extLst>
                  <a:ext uri="{FF2B5EF4-FFF2-40B4-BE49-F238E27FC236}">
                    <a16:creationId xmlns:a16="http://schemas.microsoft.com/office/drawing/2014/main" id="{3DDA5112-3716-9A45-BEFB-1728DBE4A071}"/>
                  </a:ext>
                </a:extLst>
              </p:cNvPr>
              <p:cNvSpPr/>
              <p:nvPr/>
            </p:nvSpPr>
            <p:spPr>
              <a:xfrm rot="5400000">
                <a:off x="2217017" y="5367589"/>
                <a:ext cx="119105" cy="1213411"/>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 Same Side Corner Rectangle 200">
                <a:extLst>
                  <a:ext uri="{FF2B5EF4-FFF2-40B4-BE49-F238E27FC236}">
                    <a16:creationId xmlns:a16="http://schemas.microsoft.com/office/drawing/2014/main" id="{5C3D3242-DE4C-7A49-BA13-D3CEA49A7D79}"/>
                  </a:ext>
                </a:extLst>
              </p:cNvPr>
              <p:cNvSpPr/>
              <p:nvPr/>
            </p:nvSpPr>
            <p:spPr>
              <a:xfrm rot="5400000">
                <a:off x="2290716" y="5570804"/>
                <a:ext cx="119105" cy="1360808"/>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 Same Side Corner Rectangle 201">
                <a:extLst>
                  <a:ext uri="{FF2B5EF4-FFF2-40B4-BE49-F238E27FC236}">
                    <a16:creationId xmlns:a16="http://schemas.microsoft.com/office/drawing/2014/main" id="{33C7F084-8965-C84B-A312-5FAE2C2CDA45}"/>
                  </a:ext>
                </a:extLst>
              </p:cNvPr>
              <p:cNvSpPr/>
              <p:nvPr/>
            </p:nvSpPr>
            <p:spPr>
              <a:xfrm rot="5400000">
                <a:off x="2382839" y="5755592"/>
                <a:ext cx="119105" cy="1545055"/>
              </a:xfrm>
              <a:prstGeom prst="round2SameRect">
                <a:avLst/>
              </a:prstGeom>
              <a:solidFill>
                <a:srgbClr val="E76F51"/>
              </a:solidFill>
              <a:ln>
                <a:solidFill>
                  <a:srgbClr val="E76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7F48E09A-34D8-574B-A39E-394D89A7BCDF}"/>
                  </a:ext>
                </a:extLst>
              </p:cNvPr>
              <p:cNvSpPr txBox="1"/>
              <p:nvPr/>
            </p:nvSpPr>
            <p:spPr>
              <a:xfrm>
                <a:off x="2127198" y="4175118"/>
                <a:ext cx="1440000" cy="305481"/>
              </a:xfrm>
              <a:prstGeom prst="rect">
                <a:avLst/>
              </a:prstGeom>
              <a:noFill/>
            </p:spPr>
            <p:txBody>
              <a:bodyPr wrap="none" lIns="72000" rtlCol="0" anchor="ctr">
                <a:spAutoFit/>
              </a:bodyPr>
              <a:lstStyle/>
              <a:p>
                <a:r>
                  <a:rPr lang="en-US" sz="1200" dirty="0">
                    <a:solidFill>
                      <a:srgbClr val="E7C166"/>
                    </a:solidFill>
                    <a:latin typeface="Sathu" pitchFamily="2" charset="-34"/>
                    <a:cs typeface="Sathu" pitchFamily="2" charset="-34"/>
                  </a:rPr>
                  <a:t>Gene expression</a:t>
                </a:r>
              </a:p>
            </p:txBody>
          </p:sp>
          <p:sp>
            <p:nvSpPr>
              <p:cNvPr id="204" name="TextBox 203">
                <a:extLst>
                  <a:ext uri="{FF2B5EF4-FFF2-40B4-BE49-F238E27FC236}">
                    <a16:creationId xmlns:a16="http://schemas.microsoft.com/office/drawing/2014/main" id="{2637637B-E376-D545-AC73-8A6AA175297B}"/>
                  </a:ext>
                </a:extLst>
              </p:cNvPr>
              <p:cNvSpPr txBox="1"/>
              <p:nvPr/>
            </p:nvSpPr>
            <p:spPr>
              <a:xfrm>
                <a:off x="2497426" y="4741945"/>
                <a:ext cx="857310" cy="276999"/>
              </a:xfrm>
              <a:prstGeom prst="rect">
                <a:avLst/>
              </a:prstGeom>
              <a:noFill/>
            </p:spPr>
            <p:txBody>
              <a:bodyPr wrap="square" lIns="72000" rtlCol="0" anchor="ctr">
                <a:spAutoFit/>
              </a:bodyPr>
              <a:lstStyle/>
              <a:p>
                <a:r>
                  <a:rPr lang="en-US" sz="1200" b="1" dirty="0">
                    <a:solidFill>
                      <a:srgbClr val="F3A261"/>
                    </a:solidFill>
                    <a:latin typeface="Sathu" pitchFamily="2" charset="-34"/>
                    <a:cs typeface="Sathu" pitchFamily="2" charset="-34"/>
                  </a:rPr>
                  <a:t>Growth</a:t>
                </a:r>
              </a:p>
            </p:txBody>
          </p:sp>
          <p:sp>
            <p:nvSpPr>
              <p:cNvPr id="205" name="TextBox 204">
                <a:extLst>
                  <a:ext uri="{FF2B5EF4-FFF2-40B4-BE49-F238E27FC236}">
                    <a16:creationId xmlns:a16="http://schemas.microsoft.com/office/drawing/2014/main" id="{410A06A8-7998-1B46-B077-8B1F2DCAEDF0}"/>
                  </a:ext>
                </a:extLst>
              </p:cNvPr>
              <p:cNvSpPr txBox="1"/>
              <p:nvPr/>
            </p:nvSpPr>
            <p:spPr>
              <a:xfrm>
                <a:off x="2646106" y="5003997"/>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Nutrients</a:t>
                </a:r>
              </a:p>
            </p:txBody>
          </p:sp>
          <p:sp>
            <p:nvSpPr>
              <p:cNvPr id="206" name="TextBox 205">
                <a:extLst>
                  <a:ext uri="{FF2B5EF4-FFF2-40B4-BE49-F238E27FC236}">
                    <a16:creationId xmlns:a16="http://schemas.microsoft.com/office/drawing/2014/main" id="{632A920D-5604-C14E-9F7B-810CC00BE5A0}"/>
                  </a:ext>
                </a:extLst>
              </p:cNvPr>
              <p:cNvSpPr txBox="1"/>
              <p:nvPr/>
            </p:nvSpPr>
            <p:spPr>
              <a:xfrm>
                <a:off x="2475128" y="4451411"/>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Photochemistry</a:t>
                </a:r>
              </a:p>
            </p:txBody>
          </p:sp>
          <p:sp>
            <p:nvSpPr>
              <p:cNvPr id="207" name="TextBox 206">
                <a:extLst>
                  <a:ext uri="{FF2B5EF4-FFF2-40B4-BE49-F238E27FC236}">
                    <a16:creationId xmlns:a16="http://schemas.microsoft.com/office/drawing/2014/main" id="{594AFD82-E7E9-F84F-80DB-A54B1EEB2658}"/>
                  </a:ext>
                </a:extLst>
              </p:cNvPr>
              <p:cNvSpPr txBox="1"/>
              <p:nvPr/>
            </p:nvSpPr>
            <p:spPr>
              <a:xfrm>
                <a:off x="2684068" y="5280290"/>
                <a:ext cx="1440000" cy="305481"/>
              </a:xfrm>
              <a:prstGeom prst="rect">
                <a:avLst/>
              </a:prstGeom>
              <a:noFill/>
            </p:spPr>
            <p:txBody>
              <a:bodyPr wrap="square" lIns="72000" rtlCol="0" anchor="ctr">
                <a:spAutoFit/>
              </a:bodyPr>
              <a:lstStyle/>
              <a:p>
                <a:r>
                  <a:rPr lang="en-US" sz="1200" b="1" dirty="0">
                    <a:solidFill>
                      <a:srgbClr val="F3A261"/>
                    </a:solidFill>
                    <a:latin typeface="Sathu" pitchFamily="2" charset="-34"/>
                    <a:cs typeface="Sathu" pitchFamily="2" charset="-34"/>
                  </a:rPr>
                  <a:t>Bleaching</a:t>
                </a:r>
              </a:p>
            </p:txBody>
          </p:sp>
          <p:sp>
            <p:nvSpPr>
              <p:cNvPr id="208" name="TextBox 207">
                <a:extLst>
                  <a:ext uri="{FF2B5EF4-FFF2-40B4-BE49-F238E27FC236}">
                    <a16:creationId xmlns:a16="http://schemas.microsoft.com/office/drawing/2014/main" id="{96B60DA3-BD36-C041-BD9A-13900D2C7F0C}"/>
                  </a:ext>
                </a:extLst>
              </p:cNvPr>
              <p:cNvSpPr txBox="1"/>
              <p:nvPr/>
            </p:nvSpPr>
            <p:spPr>
              <a:xfrm>
                <a:off x="2772036" y="5556583"/>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Symbionts</a:t>
                </a:r>
              </a:p>
            </p:txBody>
          </p:sp>
          <p:sp>
            <p:nvSpPr>
              <p:cNvPr id="209" name="TextBox 208">
                <a:extLst>
                  <a:ext uri="{FF2B5EF4-FFF2-40B4-BE49-F238E27FC236}">
                    <a16:creationId xmlns:a16="http://schemas.microsoft.com/office/drawing/2014/main" id="{AA68A302-1DEA-7A43-AE04-E2CE9CF4451C}"/>
                  </a:ext>
                </a:extLst>
              </p:cNvPr>
              <p:cNvSpPr txBox="1"/>
              <p:nvPr/>
            </p:nvSpPr>
            <p:spPr>
              <a:xfrm>
                <a:off x="2891574" y="5832876"/>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Morphology</a:t>
                </a:r>
              </a:p>
            </p:txBody>
          </p:sp>
          <p:sp>
            <p:nvSpPr>
              <p:cNvPr id="210" name="TextBox 209">
                <a:extLst>
                  <a:ext uri="{FF2B5EF4-FFF2-40B4-BE49-F238E27FC236}">
                    <a16:creationId xmlns:a16="http://schemas.microsoft.com/office/drawing/2014/main" id="{C2FE6EED-F3DA-2D4A-825A-2AD84AF15FD7}"/>
                  </a:ext>
                </a:extLst>
              </p:cNvPr>
              <p:cNvSpPr txBox="1"/>
              <p:nvPr/>
            </p:nvSpPr>
            <p:spPr>
              <a:xfrm>
                <a:off x="3036593" y="6109169"/>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Immune</a:t>
                </a:r>
              </a:p>
            </p:txBody>
          </p:sp>
          <p:sp>
            <p:nvSpPr>
              <p:cNvPr id="211" name="TextBox 210">
                <a:extLst>
                  <a:ext uri="{FF2B5EF4-FFF2-40B4-BE49-F238E27FC236}">
                    <a16:creationId xmlns:a16="http://schemas.microsoft.com/office/drawing/2014/main" id="{7D55CFC9-CADF-EB4F-A0BD-4EF0030EF944}"/>
                  </a:ext>
                </a:extLst>
              </p:cNvPr>
              <p:cNvSpPr txBox="1"/>
              <p:nvPr/>
            </p:nvSpPr>
            <p:spPr>
              <a:xfrm>
                <a:off x="3225274" y="6385463"/>
                <a:ext cx="1440000" cy="305481"/>
              </a:xfrm>
              <a:prstGeom prst="rect">
                <a:avLst/>
              </a:prstGeom>
              <a:noFill/>
            </p:spPr>
            <p:txBody>
              <a:bodyPr wrap="square" lIns="72000" rtlCol="0" anchor="ctr">
                <a:spAutoFit/>
              </a:bodyPr>
              <a:lstStyle/>
              <a:p>
                <a:r>
                  <a:rPr lang="en-US" sz="1200" b="1" dirty="0">
                    <a:solidFill>
                      <a:srgbClr val="E76F51"/>
                    </a:solidFill>
                    <a:latin typeface="Sathu" pitchFamily="2" charset="-34"/>
                    <a:cs typeface="Sathu" pitchFamily="2" charset="-34"/>
                  </a:rPr>
                  <a:t>Survival</a:t>
                </a:r>
              </a:p>
            </p:txBody>
          </p:sp>
        </p:grpSp>
        <p:sp>
          <p:nvSpPr>
            <p:cNvPr id="119" name="Rounded Rectangle 118">
              <a:extLst>
                <a:ext uri="{FF2B5EF4-FFF2-40B4-BE49-F238E27FC236}">
                  <a16:creationId xmlns:a16="http://schemas.microsoft.com/office/drawing/2014/main" id="{199FF733-44BC-5745-9C34-A345D4F416DD}"/>
                </a:ext>
              </a:extLst>
            </p:cNvPr>
            <p:cNvSpPr/>
            <p:nvPr/>
          </p:nvSpPr>
          <p:spPr>
            <a:xfrm>
              <a:off x="4143599" y="2600712"/>
              <a:ext cx="3906000" cy="2725459"/>
            </a:xfrm>
            <a:prstGeom prst="roundRect">
              <a:avLst>
                <a:gd name="adj" fmla="val 3073"/>
              </a:avLst>
            </a:prstGeom>
            <a:solidFill>
              <a:srgbClr val="EAC46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Sathu" pitchFamily="2" charset="-34"/>
                  <a:cs typeface="Sathu" pitchFamily="2" charset="-34"/>
                </a:rPr>
                <a:t>Across coral life stages</a:t>
              </a:r>
              <a:endParaRPr lang="en-US" sz="2000" i="1" baseline="30000" dirty="0">
                <a:latin typeface="Sathu" pitchFamily="2" charset="-34"/>
                <a:cs typeface="Sathu" pitchFamily="2" charset="-34"/>
              </a:endParaRPr>
            </a:p>
          </p:txBody>
        </p:sp>
        <p:sp>
          <p:nvSpPr>
            <p:cNvPr id="123" name="TextBox 122">
              <a:extLst>
                <a:ext uri="{FF2B5EF4-FFF2-40B4-BE49-F238E27FC236}">
                  <a16:creationId xmlns:a16="http://schemas.microsoft.com/office/drawing/2014/main" id="{72CC5562-33CC-9B42-BFA8-F441AB2EFF09}"/>
                </a:ext>
              </a:extLst>
            </p:cNvPr>
            <p:cNvSpPr txBox="1"/>
            <p:nvPr/>
          </p:nvSpPr>
          <p:spPr>
            <a:xfrm>
              <a:off x="4144890" y="4108285"/>
              <a:ext cx="3878945" cy="1200329"/>
            </a:xfrm>
            <a:prstGeom prst="rect">
              <a:avLst/>
            </a:prstGeom>
            <a:noFill/>
          </p:spPr>
          <p:txBody>
            <a:bodyPr wrap="square" lIns="36000" rIns="36000" rtlCol="0">
              <a:spAutoFit/>
            </a:bodyPr>
            <a:lstStyle/>
            <a:p>
              <a:pPr algn="ctr"/>
              <a:r>
                <a:rPr lang="en-US" dirty="0">
                  <a:solidFill>
                    <a:srgbClr val="E76F51"/>
                  </a:solidFill>
                  <a:latin typeface="Sathu" pitchFamily="2" charset="-34"/>
                  <a:cs typeface="Sathu" pitchFamily="2" charset="-34"/>
                </a:rPr>
                <a:t>Adult</a:t>
              </a:r>
              <a:r>
                <a:rPr lang="en-US" dirty="0">
                  <a:solidFill>
                    <a:schemeClr val="bg1"/>
                  </a:solidFill>
                  <a:latin typeface="Sathu" pitchFamily="2" charset="-34"/>
                  <a:cs typeface="Sathu" pitchFamily="2" charset="-34"/>
                </a:rPr>
                <a:t> and </a:t>
              </a:r>
              <a:r>
                <a:rPr lang="en-US" dirty="0">
                  <a:solidFill>
                    <a:srgbClr val="E76F51"/>
                  </a:solidFill>
                  <a:latin typeface="Sathu" pitchFamily="2" charset="-34"/>
                  <a:cs typeface="Sathu" pitchFamily="2" charset="-34"/>
                </a:rPr>
                <a:t>larval</a:t>
              </a:r>
              <a:r>
                <a:rPr lang="en-US" dirty="0">
                  <a:solidFill>
                    <a:schemeClr val="bg1"/>
                  </a:solidFill>
                  <a:latin typeface="Sathu" pitchFamily="2" charset="-34"/>
                  <a:cs typeface="Sathu" pitchFamily="2" charset="-34"/>
                </a:rPr>
                <a:t> growth and bleaching traits were </a:t>
              </a:r>
              <a:br>
                <a:rPr lang="en-US" dirty="0">
                  <a:solidFill>
                    <a:schemeClr val="bg1"/>
                  </a:solidFill>
                  <a:latin typeface="Sathu" pitchFamily="2" charset="-34"/>
                  <a:cs typeface="Sathu" pitchFamily="2" charset="-34"/>
                </a:rPr>
              </a:br>
              <a:r>
                <a:rPr lang="en-US" dirty="0">
                  <a:solidFill>
                    <a:srgbClr val="E76F51"/>
                  </a:solidFill>
                  <a:latin typeface="Sathu" pitchFamily="2" charset="-34"/>
                  <a:cs typeface="Sathu" pitchFamily="2" charset="-34"/>
                </a:rPr>
                <a:t>2–9 times more heritable </a:t>
              </a:r>
              <a:r>
                <a:rPr lang="en-US" dirty="0">
                  <a:solidFill>
                    <a:schemeClr val="bg1"/>
                  </a:solidFill>
                  <a:latin typeface="Sathu" pitchFamily="2" charset="-34"/>
                  <a:cs typeface="Sathu" pitchFamily="2" charset="-34"/>
                </a:rPr>
                <a:t>than growth and bleaching in </a:t>
              </a:r>
              <a:r>
                <a:rPr lang="en-US" dirty="0">
                  <a:solidFill>
                    <a:srgbClr val="4A9D90"/>
                  </a:solidFill>
                  <a:latin typeface="Sathu" pitchFamily="2" charset="-34"/>
                  <a:cs typeface="Sathu" pitchFamily="2" charset="-34"/>
                </a:rPr>
                <a:t>juveniles</a:t>
              </a:r>
            </a:p>
          </p:txBody>
        </p:sp>
        <p:sp>
          <p:nvSpPr>
            <p:cNvPr id="124" name="Rounded Rectangle 123">
              <a:extLst>
                <a:ext uri="{FF2B5EF4-FFF2-40B4-BE49-F238E27FC236}">
                  <a16:creationId xmlns:a16="http://schemas.microsoft.com/office/drawing/2014/main" id="{71DFCE41-1A70-A144-A115-A51F0F41D42B}"/>
                </a:ext>
              </a:extLst>
            </p:cNvPr>
            <p:cNvSpPr/>
            <p:nvPr/>
          </p:nvSpPr>
          <p:spPr>
            <a:xfrm>
              <a:off x="8168400" y="2600712"/>
              <a:ext cx="3906000" cy="2725459"/>
            </a:xfrm>
            <a:prstGeom prst="roundRect">
              <a:avLst>
                <a:gd name="adj" fmla="val 3071"/>
              </a:avLst>
            </a:prstGeom>
            <a:solidFill>
              <a:srgbClr val="F3A26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Sathu" pitchFamily="2" charset="-34"/>
                  <a:cs typeface="Sathu" pitchFamily="2" charset="-34"/>
                </a:rPr>
                <a:t>But not by temperature</a:t>
              </a:r>
              <a:br>
                <a:rPr lang="en-US" sz="2000" dirty="0">
                  <a:latin typeface="Sathu" pitchFamily="2" charset="-34"/>
                  <a:cs typeface="Sathu" pitchFamily="2" charset="-34"/>
                </a:rPr>
              </a:br>
              <a:br>
                <a:rPr lang="en-US" sz="2000" dirty="0">
                  <a:latin typeface="Sathu" pitchFamily="2" charset="-34"/>
                  <a:cs typeface="Sathu" pitchFamily="2" charset="-34"/>
                </a:rPr>
              </a:br>
              <a:br>
                <a:rPr lang="en-US" sz="2000" dirty="0">
                  <a:latin typeface="Sathu" pitchFamily="2" charset="-34"/>
                  <a:cs typeface="Sathu" pitchFamily="2" charset="-34"/>
                </a:rPr>
              </a:br>
              <a:br>
                <a:rPr lang="en-US" sz="900" dirty="0">
                  <a:latin typeface="Sathu" pitchFamily="2" charset="-34"/>
                  <a:cs typeface="Sathu" pitchFamily="2" charset="-34"/>
                </a:rPr>
              </a:br>
              <a:br>
                <a:rPr lang="en-US" sz="2000" dirty="0">
                  <a:latin typeface="Sathu" pitchFamily="2" charset="-34"/>
                  <a:cs typeface="Sathu" pitchFamily="2" charset="-34"/>
                </a:rPr>
              </a:br>
              <a:r>
                <a:rPr lang="en-US" sz="2000" dirty="0">
                  <a:latin typeface="Sathu" pitchFamily="2" charset="-34"/>
                  <a:cs typeface="Sathu" pitchFamily="2" charset="-34"/>
                </a:rPr>
                <a:t>Nor across coral growth forms</a:t>
              </a:r>
              <a:endParaRPr lang="en-US" sz="2000" i="1" baseline="30000" dirty="0">
                <a:latin typeface="Sathu" pitchFamily="2" charset="-34"/>
                <a:cs typeface="Sathu" pitchFamily="2" charset="-34"/>
              </a:endParaRPr>
            </a:p>
          </p:txBody>
        </p:sp>
        <p:pic>
          <p:nvPicPr>
            <p:cNvPr id="125" name="Picture 124">
              <a:extLst>
                <a:ext uri="{FF2B5EF4-FFF2-40B4-BE49-F238E27FC236}">
                  <a16:creationId xmlns:a16="http://schemas.microsoft.com/office/drawing/2014/main" id="{3708F0B3-0D7D-524E-9B35-5E57BF207512}"/>
                </a:ext>
              </a:extLst>
            </p:cNvPr>
            <p:cNvPicPr>
              <a:picLocks noChangeAspect="1"/>
            </p:cNvPicPr>
            <p:nvPr/>
          </p:nvPicPr>
          <p:blipFill>
            <a:blip r:embed="rId3"/>
            <a:stretch>
              <a:fillRect/>
            </a:stretch>
          </p:blipFill>
          <p:spPr>
            <a:xfrm>
              <a:off x="11411365" y="2717276"/>
              <a:ext cx="427242" cy="1224336"/>
            </a:xfrm>
            <a:prstGeom prst="rect">
              <a:avLst/>
            </a:prstGeom>
          </p:spPr>
        </p:pic>
        <p:sp>
          <p:nvSpPr>
            <p:cNvPr id="126" name="TextBox 125">
              <a:extLst>
                <a:ext uri="{FF2B5EF4-FFF2-40B4-BE49-F238E27FC236}">
                  <a16:creationId xmlns:a16="http://schemas.microsoft.com/office/drawing/2014/main" id="{3319DD37-192E-6D47-A548-DD9EEFACBF88}"/>
                </a:ext>
              </a:extLst>
            </p:cNvPr>
            <p:cNvSpPr txBox="1"/>
            <p:nvPr/>
          </p:nvSpPr>
          <p:spPr>
            <a:xfrm>
              <a:off x="1504187" y="3365234"/>
              <a:ext cx="2667730" cy="446276"/>
            </a:xfrm>
            <a:prstGeom prst="rect">
              <a:avLst/>
            </a:prstGeom>
            <a:noFill/>
          </p:spPr>
          <p:txBody>
            <a:bodyPr wrap="square" rtlCol="0">
              <a:spAutoFit/>
            </a:bodyPr>
            <a:lstStyle/>
            <a:p>
              <a:pPr algn="ctr"/>
              <a:r>
                <a:rPr lang="en-US" sz="1400" dirty="0">
                  <a:solidFill>
                    <a:srgbClr val="4A9D90"/>
                  </a:solidFill>
                  <a:latin typeface="Sathu" pitchFamily="2" charset="-34"/>
                  <a:cs typeface="Sathu" pitchFamily="2" charset="-34"/>
                </a:rPr>
                <a:t>Heritability, </a:t>
              </a:r>
              <a:r>
                <a:rPr lang="en-US" sz="1400" i="1" dirty="0">
                  <a:solidFill>
                    <a:srgbClr val="4A9D90"/>
                  </a:solidFill>
                  <a:latin typeface="Sathu" pitchFamily="2" charset="-34"/>
                  <a:cs typeface="Sathu" pitchFamily="2" charset="-34"/>
                </a:rPr>
                <a:t>h</a:t>
              </a:r>
              <a:r>
                <a:rPr lang="en-US" sz="1400" i="1" baseline="30000" dirty="0">
                  <a:solidFill>
                    <a:srgbClr val="4A9D90"/>
                  </a:solidFill>
                  <a:latin typeface="Sathu" pitchFamily="2" charset="-34"/>
                  <a:cs typeface="Sathu" pitchFamily="2" charset="-34"/>
                </a:rPr>
                <a:t>2</a:t>
              </a:r>
              <a:r>
                <a:rPr lang="en-US" sz="1400" dirty="0">
                  <a:solidFill>
                    <a:srgbClr val="4A9D90"/>
                  </a:solidFill>
                  <a:latin typeface="Sathu" pitchFamily="2" charset="-34"/>
                  <a:cs typeface="Sathu" pitchFamily="2" charset="-34"/>
                </a:rPr>
                <a:t> </a:t>
              </a:r>
              <a:br>
                <a:rPr lang="en-US" sz="1400" dirty="0">
                  <a:solidFill>
                    <a:srgbClr val="4A9D90"/>
                  </a:solidFill>
                  <a:latin typeface="Sathu" pitchFamily="2" charset="-34"/>
                  <a:cs typeface="Sathu" pitchFamily="2" charset="-34"/>
                </a:rPr>
              </a:br>
              <a:r>
                <a:rPr lang="en-US" sz="900" dirty="0">
                  <a:solidFill>
                    <a:srgbClr val="4A9D90"/>
                  </a:solidFill>
                  <a:latin typeface="Sathu" pitchFamily="2" charset="-34"/>
                  <a:cs typeface="Sathu" pitchFamily="2" charset="-34"/>
                </a:rPr>
                <a:t>(log-scale)</a:t>
              </a:r>
            </a:p>
          </p:txBody>
        </p:sp>
        <p:sp>
          <p:nvSpPr>
            <p:cNvPr id="127" name="TextBox 126">
              <a:extLst>
                <a:ext uri="{FF2B5EF4-FFF2-40B4-BE49-F238E27FC236}">
                  <a16:creationId xmlns:a16="http://schemas.microsoft.com/office/drawing/2014/main" id="{2DF7806E-274E-A547-B217-1826CC85E546}"/>
                </a:ext>
              </a:extLst>
            </p:cNvPr>
            <p:cNvSpPr txBox="1"/>
            <p:nvPr/>
          </p:nvSpPr>
          <p:spPr>
            <a:xfrm>
              <a:off x="3254862" y="3746290"/>
              <a:ext cx="206104"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1</a:t>
              </a:r>
            </a:p>
          </p:txBody>
        </p:sp>
        <p:sp>
          <p:nvSpPr>
            <p:cNvPr id="128" name="TextBox 127">
              <a:extLst>
                <a:ext uri="{FF2B5EF4-FFF2-40B4-BE49-F238E27FC236}">
                  <a16:creationId xmlns:a16="http://schemas.microsoft.com/office/drawing/2014/main" id="{E91F74D3-2DBA-8E4C-9026-3F8F18AFD928}"/>
                </a:ext>
              </a:extLst>
            </p:cNvPr>
            <p:cNvSpPr txBox="1"/>
            <p:nvPr/>
          </p:nvSpPr>
          <p:spPr>
            <a:xfrm>
              <a:off x="1525703" y="3746295"/>
              <a:ext cx="200985"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a:t>
              </a:r>
            </a:p>
          </p:txBody>
        </p:sp>
        <p:sp>
          <p:nvSpPr>
            <p:cNvPr id="129" name="TextBox 128">
              <a:extLst>
                <a:ext uri="{FF2B5EF4-FFF2-40B4-BE49-F238E27FC236}">
                  <a16:creationId xmlns:a16="http://schemas.microsoft.com/office/drawing/2014/main" id="{6EB6D2A7-46ED-2C43-A103-A21DB53FFE64}"/>
                </a:ext>
              </a:extLst>
            </p:cNvPr>
            <p:cNvSpPr txBox="1"/>
            <p:nvPr/>
          </p:nvSpPr>
          <p:spPr>
            <a:xfrm>
              <a:off x="1810232" y="3746293"/>
              <a:ext cx="417245"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0.1</a:t>
              </a:r>
            </a:p>
          </p:txBody>
        </p:sp>
        <p:cxnSp>
          <p:nvCxnSpPr>
            <p:cNvPr id="130" name="Straight Connector 129">
              <a:extLst>
                <a:ext uri="{FF2B5EF4-FFF2-40B4-BE49-F238E27FC236}">
                  <a16:creationId xmlns:a16="http://schemas.microsoft.com/office/drawing/2014/main" id="{FE34EE6D-A0AE-1D4C-9971-879D0DF911FF}"/>
                </a:ext>
              </a:extLst>
            </p:cNvPr>
            <p:cNvCxnSpPr>
              <a:cxnSpLocks/>
            </p:cNvCxnSpPr>
            <p:nvPr/>
          </p:nvCxnSpPr>
          <p:spPr>
            <a:xfrm rot="5400000" flipH="1">
              <a:off x="1594598" y="3975366"/>
              <a:ext cx="62561"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C8B418B8-0CFE-F54E-B0F3-89DF736827A6}"/>
                </a:ext>
              </a:extLst>
            </p:cNvPr>
            <p:cNvSpPr txBox="1"/>
            <p:nvPr/>
          </p:nvSpPr>
          <p:spPr>
            <a:xfrm>
              <a:off x="2219773" y="3746293"/>
              <a:ext cx="391041"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0.2</a:t>
              </a:r>
            </a:p>
          </p:txBody>
        </p:sp>
        <p:sp>
          <p:nvSpPr>
            <p:cNvPr id="133" name="TextBox 132">
              <a:extLst>
                <a:ext uri="{FF2B5EF4-FFF2-40B4-BE49-F238E27FC236}">
                  <a16:creationId xmlns:a16="http://schemas.microsoft.com/office/drawing/2014/main" id="{485DC704-AD0E-1A4F-AC79-6B70308596CD}"/>
                </a:ext>
              </a:extLst>
            </p:cNvPr>
            <p:cNvSpPr txBox="1"/>
            <p:nvPr/>
          </p:nvSpPr>
          <p:spPr>
            <a:xfrm>
              <a:off x="2643715" y="3746293"/>
              <a:ext cx="397743"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0.5</a:t>
              </a:r>
            </a:p>
          </p:txBody>
        </p:sp>
        <p:sp>
          <p:nvSpPr>
            <p:cNvPr id="134" name="TextBox 133">
              <a:extLst>
                <a:ext uri="{FF2B5EF4-FFF2-40B4-BE49-F238E27FC236}">
                  <a16:creationId xmlns:a16="http://schemas.microsoft.com/office/drawing/2014/main" id="{82710707-7D65-454F-BACA-FB87132CB7AE}"/>
                </a:ext>
              </a:extLst>
            </p:cNvPr>
            <p:cNvSpPr txBox="1"/>
            <p:nvPr/>
          </p:nvSpPr>
          <p:spPr>
            <a:xfrm>
              <a:off x="2878363" y="3746290"/>
              <a:ext cx="520665"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0.75</a:t>
              </a:r>
            </a:p>
          </p:txBody>
        </p:sp>
        <p:cxnSp>
          <p:nvCxnSpPr>
            <p:cNvPr id="136" name="Straight Connector 135">
              <a:extLst>
                <a:ext uri="{FF2B5EF4-FFF2-40B4-BE49-F238E27FC236}">
                  <a16:creationId xmlns:a16="http://schemas.microsoft.com/office/drawing/2014/main" id="{2F17AEC1-058D-5E40-BC1A-939C8B17D125}"/>
                </a:ext>
              </a:extLst>
            </p:cNvPr>
            <p:cNvCxnSpPr>
              <a:cxnSpLocks/>
            </p:cNvCxnSpPr>
            <p:nvPr/>
          </p:nvCxnSpPr>
          <p:spPr>
            <a:xfrm rot="5400000" flipH="1">
              <a:off x="1996567"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5C53CA9-A546-6849-8606-5276A6113BFB}"/>
                </a:ext>
              </a:extLst>
            </p:cNvPr>
            <p:cNvCxnSpPr>
              <a:cxnSpLocks/>
            </p:cNvCxnSpPr>
            <p:nvPr/>
          </p:nvCxnSpPr>
          <p:spPr>
            <a:xfrm>
              <a:off x="1625878" y="3986510"/>
              <a:ext cx="1" cy="2486948"/>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110DDC9-ACDC-214D-9698-2E4C6FF308D0}"/>
                </a:ext>
              </a:extLst>
            </p:cNvPr>
            <p:cNvCxnSpPr>
              <a:cxnSpLocks/>
            </p:cNvCxnSpPr>
            <p:nvPr/>
          </p:nvCxnSpPr>
          <p:spPr>
            <a:xfrm rot="5400000" flipH="1">
              <a:off x="2395288"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E8F5643-17EC-ED45-9708-0488B44E8214}"/>
                </a:ext>
              </a:extLst>
            </p:cNvPr>
            <p:cNvCxnSpPr>
              <a:cxnSpLocks/>
            </p:cNvCxnSpPr>
            <p:nvPr/>
          </p:nvCxnSpPr>
          <p:spPr>
            <a:xfrm rot="5400000" flipH="1">
              <a:off x="2830837"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F398A06-A8B9-854F-AC9C-CBBAA16CE74F}"/>
                </a:ext>
              </a:extLst>
            </p:cNvPr>
            <p:cNvCxnSpPr>
              <a:cxnSpLocks/>
            </p:cNvCxnSpPr>
            <p:nvPr/>
          </p:nvCxnSpPr>
          <p:spPr>
            <a:xfrm rot="5400000" flipH="1">
              <a:off x="3138288"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5EAA139-0A2F-4C40-8B8B-08A902C084EF}"/>
                </a:ext>
              </a:extLst>
            </p:cNvPr>
            <p:cNvCxnSpPr>
              <a:cxnSpLocks/>
            </p:cNvCxnSpPr>
            <p:nvPr/>
          </p:nvCxnSpPr>
          <p:spPr>
            <a:xfrm rot="5400000" flipH="1">
              <a:off x="3363538"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2C70C30-7443-B14E-9346-19A6BB1DDEB9}"/>
                </a:ext>
              </a:extLst>
            </p:cNvPr>
            <p:cNvCxnSpPr>
              <a:cxnSpLocks/>
            </p:cNvCxnSpPr>
            <p:nvPr/>
          </p:nvCxnSpPr>
          <p:spPr>
            <a:xfrm>
              <a:off x="1623133" y="4003890"/>
              <a:ext cx="1775888"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7302DB88-1266-2A42-B5EE-E2B355DF34B2}"/>
                </a:ext>
              </a:extLst>
            </p:cNvPr>
            <p:cNvSpPr txBox="1"/>
            <p:nvPr/>
          </p:nvSpPr>
          <p:spPr>
            <a:xfrm>
              <a:off x="8191206" y="3034214"/>
              <a:ext cx="3374980" cy="923330"/>
            </a:xfrm>
            <a:prstGeom prst="rect">
              <a:avLst/>
            </a:prstGeom>
            <a:noFill/>
          </p:spPr>
          <p:txBody>
            <a:bodyPr wrap="square" rtlCol="0">
              <a:spAutoFit/>
            </a:bodyPr>
            <a:lstStyle/>
            <a:p>
              <a:pPr algn="ctr"/>
              <a:r>
                <a:rPr lang="en-US" dirty="0">
                  <a:solidFill>
                    <a:srgbClr val="244351"/>
                  </a:solidFill>
                  <a:latin typeface="Sathu" pitchFamily="2" charset="-34"/>
                  <a:cs typeface="Sathu" pitchFamily="2" charset="-34"/>
                </a:rPr>
                <a:t>Temperature difference</a:t>
              </a:r>
              <a:br>
                <a:rPr lang="en-US" dirty="0">
                  <a:solidFill>
                    <a:srgbClr val="4A9D90"/>
                  </a:solidFill>
                  <a:latin typeface="Sathu" pitchFamily="2" charset="-34"/>
                  <a:cs typeface="Sathu" pitchFamily="2" charset="-34"/>
                </a:rPr>
              </a:br>
              <a:r>
                <a:rPr lang="en-US" dirty="0">
                  <a:solidFill>
                    <a:srgbClr val="4A9D90"/>
                  </a:solidFill>
                  <a:latin typeface="Sathu" pitchFamily="2" charset="-34"/>
                  <a:cs typeface="Sathu" pitchFamily="2" charset="-34"/>
                </a:rPr>
                <a:t> </a:t>
              </a:r>
              <a:r>
                <a:rPr lang="en-US" dirty="0">
                  <a:solidFill>
                    <a:schemeClr val="bg1"/>
                  </a:solidFill>
                  <a:latin typeface="Sathu" pitchFamily="2" charset="-34"/>
                  <a:cs typeface="Sathu" pitchFamily="2" charset="-34"/>
                </a:rPr>
                <a:t>(relative to ambient) had</a:t>
              </a:r>
              <a:br>
                <a:rPr lang="en-US" dirty="0">
                  <a:solidFill>
                    <a:schemeClr val="bg1"/>
                  </a:solidFill>
                  <a:latin typeface="Sathu" pitchFamily="2" charset="-34"/>
                  <a:cs typeface="Sathu" pitchFamily="2" charset="-34"/>
                </a:rPr>
              </a:br>
              <a:r>
                <a:rPr lang="en-US" dirty="0">
                  <a:solidFill>
                    <a:srgbClr val="244351"/>
                  </a:solidFill>
                  <a:latin typeface="Sathu" pitchFamily="2" charset="-34"/>
                  <a:cs typeface="Sathu" pitchFamily="2" charset="-34"/>
                </a:rPr>
                <a:t> little to no effect on </a:t>
              </a:r>
              <a:r>
                <a:rPr lang="en-US" i="1" dirty="0">
                  <a:solidFill>
                    <a:srgbClr val="244351"/>
                  </a:solidFill>
                  <a:latin typeface="Sathu" pitchFamily="2" charset="-34"/>
                  <a:cs typeface="Sathu" pitchFamily="2" charset="-34"/>
                </a:rPr>
                <a:t>h</a:t>
              </a:r>
              <a:r>
                <a:rPr lang="en-US" sz="1000" i="1" dirty="0">
                  <a:solidFill>
                    <a:srgbClr val="244351"/>
                  </a:solidFill>
                  <a:latin typeface="Sathu" pitchFamily="2" charset="-34"/>
                  <a:cs typeface="Sathu" pitchFamily="2" charset="-34"/>
                </a:rPr>
                <a:t> </a:t>
              </a:r>
              <a:r>
                <a:rPr lang="en-US" i="1" baseline="30000" dirty="0">
                  <a:solidFill>
                    <a:srgbClr val="244351"/>
                  </a:solidFill>
                  <a:latin typeface="Sathu" pitchFamily="2" charset="-34"/>
                  <a:cs typeface="Sathu" pitchFamily="2" charset="-34"/>
                </a:rPr>
                <a:t>2</a:t>
              </a:r>
              <a:endParaRPr lang="en-US" dirty="0">
                <a:solidFill>
                  <a:srgbClr val="244351"/>
                </a:solidFill>
                <a:latin typeface="Sathu" pitchFamily="2" charset="-34"/>
                <a:cs typeface="Sathu" pitchFamily="2" charset="-34"/>
              </a:endParaRPr>
            </a:p>
          </p:txBody>
        </p:sp>
        <p:sp>
          <p:nvSpPr>
            <p:cNvPr id="146" name="Rounded Rectangle 145">
              <a:extLst>
                <a:ext uri="{FF2B5EF4-FFF2-40B4-BE49-F238E27FC236}">
                  <a16:creationId xmlns:a16="http://schemas.microsoft.com/office/drawing/2014/main" id="{51FF7FC4-D8E2-824D-8ECD-3B03FBC65053}"/>
                </a:ext>
              </a:extLst>
            </p:cNvPr>
            <p:cNvSpPr/>
            <p:nvPr/>
          </p:nvSpPr>
          <p:spPr>
            <a:xfrm>
              <a:off x="6096000" y="5440815"/>
              <a:ext cx="5980513" cy="1282590"/>
            </a:xfrm>
            <a:prstGeom prst="roundRect">
              <a:avLst>
                <a:gd name="adj" fmla="val 6450"/>
              </a:avLst>
            </a:prstGeom>
            <a:solidFill>
              <a:srgbClr val="E76F5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CA" sz="2000" dirty="0">
                  <a:latin typeface="Sathu" pitchFamily="2" charset="-34"/>
                  <a:cs typeface="Sathu" pitchFamily="2" charset="-34"/>
                </a:rPr>
                <a:t>Corals may have a higher potential to adapt to climate change than previously assumed in recent models of coral evolution</a:t>
              </a:r>
              <a:endParaRPr lang="en-US" sz="2000" i="1" baseline="30000" dirty="0">
                <a:latin typeface="Sathu" pitchFamily="2" charset="-34"/>
                <a:cs typeface="Sathu" pitchFamily="2" charset="-34"/>
              </a:endParaRPr>
            </a:p>
          </p:txBody>
        </p:sp>
        <p:sp>
          <p:nvSpPr>
            <p:cNvPr id="147" name="TextBox 146">
              <a:extLst>
                <a:ext uri="{FF2B5EF4-FFF2-40B4-BE49-F238E27FC236}">
                  <a16:creationId xmlns:a16="http://schemas.microsoft.com/office/drawing/2014/main" id="{9114BF20-9F16-CB4B-981E-5F1084BD9F1C}"/>
                </a:ext>
              </a:extLst>
            </p:cNvPr>
            <p:cNvSpPr txBox="1"/>
            <p:nvPr/>
          </p:nvSpPr>
          <p:spPr>
            <a:xfrm>
              <a:off x="4034550" y="5620445"/>
              <a:ext cx="2034684" cy="923330"/>
            </a:xfrm>
            <a:prstGeom prst="rect">
              <a:avLst/>
            </a:prstGeom>
            <a:noFill/>
          </p:spPr>
          <p:txBody>
            <a:bodyPr wrap="square" lIns="0" rIns="0" rtlCol="0">
              <a:spAutoFit/>
            </a:bodyPr>
            <a:lstStyle/>
            <a:p>
              <a:pPr algn="ctr"/>
              <a:r>
                <a:rPr lang="en-US" b="1" dirty="0">
                  <a:solidFill>
                    <a:srgbClr val="E76F51"/>
                  </a:solidFill>
                  <a:latin typeface="Poppins" pitchFamily="2" charset="77"/>
                  <a:cs typeface="Poppins" pitchFamily="2" charset="77"/>
                </a:rPr>
                <a:t> What does this mean for coral adaptation?</a:t>
              </a:r>
            </a:p>
          </p:txBody>
        </p:sp>
        <p:grpSp>
          <p:nvGrpSpPr>
            <p:cNvPr id="148" name="Group 147">
              <a:extLst>
                <a:ext uri="{FF2B5EF4-FFF2-40B4-BE49-F238E27FC236}">
                  <a16:creationId xmlns:a16="http://schemas.microsoft.com/office/drawing/2014/main" id="{F865744E-A97F-CE4D-AC12-9AFEB90E3828}"/>
                </a:ext>
              </a:extLst>
            </p:cNvPr>
            <p:cNvGrpSpPr/>
            <p:nvPr/>
          </p:nvGrpSpPr>
          <p:grpSpPr>
            <a:xfrm>
              <a:off x="4538759" y="2958978"/>
              <a:ext cx="3115681" cy="1108897"/>
              <a:chOff x="4269313" y="3180629"/>
              <a:chExt cx="3266574" cy="1162600"/>
            </a:xfrm>
          </p:grpSpPr>
          <p:pic>
            <p:nvPicPr>
              <p:cNvPr id="178" name="Picture 177">
                <a:extLst>
                  <a:ext uri="{FF2B5EF4-FFF2-40B4-BE49-F238E27FC236}">
                    <a16:creationId xmlns:a16="http://schemas.microsoft.com/office/drawing/2014/main" id="{BD4B0F31-34EF-0B46-A32A-371CC5AD62A9}"/>
                  </a:ext>
                </a:extLst>
              </p:cNvPr>
              <p:cNvPicPr>
                <a:picLocks noChangeAspect="1"/>
              </p:cNvPicPr>
              <p:nvPr/>
            </p:nvPicPr>
            <p:blipFill>
              <a:blip r:embed="rId4"/>
              <a:stretch>
                <a:fillRect/>
              </a:stretch>
            </p:blipFill>
            <p:spPr>
              <a:xfrm>
                <a:off x="4269313" y="3180629"/>
                <a:ext cx="1026040" cy="1162600"/>
              </a:xfrm>
              <a:prstGeom prst="rect">
                <a:avLst/>
              </a:prstGeom>
            </p:spPr>
          </p:pic>
          <p:grpSp>
            <p:nvGrpSpPr>
              <p:cNvPr id="179" name="Group 178">
                <a:extLst>
                  <a:ext uri="{FF2B5EF4-FFF2-40B4-BE49-F238E27FC236}">
                    <a16:creationId xmlns:a16="http://schemas.microsoft.com/office/drawing/2014/main" id="{C770B837-C4FF-8A48-96A8-A779DC9B12A7}"/>
                  </a:ext>
                </a:extLst>
              </p:cNvPr>
              <p:cNvGrpSpPr/>
              <p:nvPr/>
            </p:nvGrpSpPr>
            <p:grpSpPr>
              <a:xfrm>
                <a:off x="5539417" y="3420634"/>
                <a:ext cx="1285200" cy="735673"/>
                <a:chOff x="5539417" y="3420634"/>
                <a:chExt cx="1284678" cy="735673"/>
              </a:xfrm>
            </p:grpSpPr>
            <p:sp>
              <p:nvSpPr>
                <p:cNvPr id="181" name="Oval 180">
                  <a:extLst>
                    <a:ext uri="{FF2B5EF4-FFF2-40B4-BE49-F238E27FC236}">
                      <a16:creationId xmlns:a16="http://schemas.microsoft.com/office/drawing/2014/main" id="{41567193-A7D9-F143-A216-A92348C4A4A0}"/>
                    </a:ext>
                  </a:extLst>
                </p:cNvPr>
                <p:cNvSpPr/>
                <p:nvPr/>
              </p:nvSpPr>
              <p:spPr>
                <a:xfrm>
                  <a:off x="5811691" y="3640022"/>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2" name="Oval 181">
                  <a:extLst>
                    <a:ext uri="{FF2B5EF4-FFF2-40B4-BE49-F238E27FC236}">
                      <a16:creationId xmlns:a16="http://schemas.microsoft.com/office/drawing/2014/main" id="{9CDDA2D0-558F-774A-817B-8D613DB7489D}"/>
                    </a:ext>
                  </a:extLst>
                </p:cNvPr>
                <p:cNvSpPr/>
                <p:nvPr/>
              </p:nvSpPr>
              <p:spPr>
                <a:xfrm>
                  <a:off x="5920930" y="3846325"/>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3" name="Oval 182">
                  <a:extLst>
                    <a:ext uri="{FF2B5EF4-FFF2-40B4-BE49-F238E27FC236}">
                      <a16:creationId xmlns:a16="http://schemas.microsoft.com/office/drawing/2014/main" id="{938BD4FF-53C8-ED4C-81AF-E97851C2691E}"/>
                    </a:ext>
                  </a:extLst>
                </p:cNvPr>
                <p:cNvSpPr/>
                <p:nvPr/>
              </p:nvSpPr>
              <p:spPr>
                <a:xfrm>
                  <a:off x="6116230" y="3833130"/>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4" name="Oval 183">
                  <a:extLst>
                    <a:ext uri="{FF2B5EF4-FFF2-40B4-BE49-F238E27FC236}">
                      <a16:creationId xmlns:a16="http://schemas.microsoft.com/office/drawing/2014/main" id="{8BEBB6F5-EFC5-7B48-B34F-0703C4F5A1E9}"/>
                    </a:ext>
                  </a:extLst>
                </p:cNvPr>
                <p:cNvSpPr/>
                <p:nvPr/>
              </p:nvSpPr>
              <p:spPr>
                <a:xfrm>
                  <a:off x="5539417" y="3670411"/>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5" name="Oval 184">
                  <a:extLst>
                    <a:ext uri="{FF2B5EF4-FFF2-40B4-BE49-F238E27FC236}">
                      <a16:creationId xmlns:a16="http://schemas.microsoft.com/office/drawing/2014/main" id="{24FA6B92-7AF7-2B4F-9D50-7382E401258B}"/>
                    </a:ext>
                  </a:extLst>
                </p:cNvPr>
                <p:cNvSpPr/>
                <p:nvPr/>
              </p:nvSpPr>
              <p:spPr>
                <a:xfrm>
                  <a:off x="5707465" y="3428535"/>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6" name="Oval 185">
                  <a:extLst>
                    <a:ext uri="{FF2B5EF4-FFF2-40B4-BE49-F238E27FC236}">
                      <a16:creationId xmlns:a16="http://schemas.microsoft.com/office/drawing/2014/main" id="{3846A717-A855-2345-826A-D5CD43BAAB6A}"/>
                    </a:ext>
                  </a:extLst>
                </p:cNvPr>
                <p:cNvSpPr/>
                <p:nvPr/>
              </p:nvSpPr>
              <p:spPr>
                <a:xfrm>
                  <a:off x="6279607" y="4048620"/>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7" name="Oval 186">
                  <a:extLst>
                    <a:ext uri="{FF2B5EF4-FFF2-40B4-BE49-F238E27FC236}">
                      <a16:creationId xmlns:a16="http://schemas.microsoft.com/office/drawing/2014/main" id="{B0876641-622F-5748-95B3-8FA8AEC593CA}"/>
                    </a:ext>
                  </a:extLst>
                </p:cNvPr>
                <p:cNvSpPr/>
                <p:nvPr/>
              </p:nvSpPr>
              <p:spPr>
                <a:xfrm>
                  <a:off x="6325458" y="3596552"/>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8" name="Oval 187">
                  <a:extLst>
                    <a:ext uri="{FF2B5EF4-FFF2-40B4-BE49-F238E27FC236}">
                      <a16:creationId xmlns:a16="http://schemas.microsoft.com/office/drawing/2014/main" id="{1E757224-8D64-BB4B-AE8C-4699B443E75F}"/>
                    </a:ext>
                  </a:extLst>
                </p:cNvPr>
                <p:cNvSpPr/>
                <p:nvPr/>
              </p:nvSpPr>
              <p:spPr>
                <a:xfrm>
                  <a:off x="6351705" y="3838424"/>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9" name="Oval 188">
                  <a:extLst>
                    <a:ext uri="{FF2B5EF4-FFF2-40B4-BE49-F238E27FC236}">
                      <a16:creationId xmlns:a16="http://schemas.microsoft.com/office/drawing/2014/main" id="{AA752875-AB24-4E4B-A338-C0B4DA9999E4}"/>
                    </a:ext>
                  </a:extLst>
                </p:cNvPr>
                <p:cNvSpPr/>
                <p:nvPr/>
              </p:nvSpPr>
              <p:spPr>
                <a:xfrm>
                  <a:off x="6570718" y="3825229"/>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0" name="Oval 189">
                  <a:extLst>
                    <a:ext uri="{FF2B5EF4-FFF2-40B4-BE49-F238E27FC236}">
                      <a16:creationId xmlns:a16="http://schemas.microsoft.com/office/drawing/2014/main" id="{B878DF5B-3FEB-8243-AC7D-5696217A4BD9}"/>
                    </a:ext>
                  </a:extLst>
                </p:cNvPr>
                <p:cNvSpPr/>
                <p:nvPr/>
              </p:nvSpPr>
              <p:spPr>
                <a:xfrm>
                  <a:off x="6053185" y="3615086"/>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1" name="Oval 190">
                  <a:extLst>
                    <a:ext uri="{FF2B5EF4-FFF2-40B4-BE49-F238E27FC236}">
                      <a16:creationId xmlns:a16="http://schemas.microsoft.com/office/drawing/2014/main" id="{2AEB7051-71BE-804B-800F-EC7BDF8E18A7}"/>
                    </a:ext>
                  </a:extLst>
                </p:cNvPr>
                <p:cNvSpPr/>
                <p:nvPr/>
              </p:nvSpPr>
              <p:spPr>
                <a:xfrm>
                  <a:off x="6161952" y="3420634"/>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2" name="Oval 191">
                  <a:extLst>
                    <a:ext uri="{FF2B5EF4-FFF2-40B4-BE49-F238E27FC236}">
                      <a16:creationId xmlns:a16="http://schemas.microsoft.com/office/drawing/2014/main" id="{01566C2D-B35E-D844-BCBE-66CE94019448}"/>
                    </a:ext>
                  </a:extLst>
                </p:cNvPr>
                <p:cNvSpPr/>
                <p:nvPr/>
              </p:nvSpPr>
              <p:spPr>
                <a:xfrm>
                  <a:off x="6734095" y="4040719"/>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3" name="Oval 192">
                  <a:extLst>
                    <a:ext uri="{FF2B5EF4-FFF2-40B4-BE49-F238E27FC236}">
                      <a16:creationId xmlns:a16="http://schemas.microsoft.com/office/drawing/2014/main" id="{C37A25B2-CE7E-3446-BD5C-73F403EB308A}"/>
                    </a:ext>
                  </a:extLst>
                </p:cNvPr>
                <p:cNvSpPr/>
                <p:nvPr/>
              </p:nvSpPr>
              <p:spPr>
                <a:xfrm>
                  <a:off x="6539105" y="4066307"/>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pic>
            <p:nvPicPr>
              <p:cNvPr id="180" name="Picture 179">
                <a:extLst>
                  <a:ext uri="{FF2B5EF4-FFF2-40B4-BE49-F238E27FC236}">
                    <a16:creationId xmlns:a16="http://schemas.microsoft.com/office/drawing/2014/main" id="{C5BDE7B4-95ED-E04E-A6F3-6113C186875F}"/>
                  </a:ext>
                </a:extLst>
              </p:cNvPr>
              <p:cNvPicPr>
                <a:picLocks noChangeAspect="1"/>
              </p:cNvPicPr>
              <p:nvPr/>
            </p:nvPicPr>
            <p:blipFill>
              <a:blip r:embed="rId5"/>
              <a:stretch>
                <a:fillRect/>
              </a:stretch>
            </p:blipFill>
            <p:spPr>
              <a:xfrm>
                <a:off x="7084277" y="3682182"/>
                <a:ext cx="451610" cy="640581"/>
              </a:xfrm>
              <a:prstGeom prst="rect">
                <a:avLst/>
              </a:prstGeom>
            </p:spPr>
          </p:pic>
        </p:grpSp>
        <p:grpSp>
          <p:nvGrpSpPr>
            <p:cNvPr id="149" name="Group 148">
              <a:extLst>
                <a:ext uri="{FF2B5EF4-FFF2-40B4-BE49-F238E27FC236}">
                  <a16:creationId xmlns:a16="http://schemas.microsoft.com/office/drawing/2014/main" id="{AEFC427C-F7A0-1346-A0FC-4E39A43A9E10}"/>
                </a:ext>
              </a:extLst>
            </p:cNvPr>
            <p:cNvGrpSpPr/>
            <p:nvPr/>
          </p:nvGrpSpPr>
          <p:grpSpPr>
            <a:xfrm>
              <a:off x="8634986" y="4350860"/>
              <a:ext cx="2972828" cy="923329"/>
              <a:chOff x="8727120" y="4350860"/>
              <a:chExt cx="2972828" cy="923329"/>
            </a:xfrm>
          </p:grpSpPr>
          <p:pic>
            <p:nvPicPr>
              <p:cNvPr id="174" name="Picture 173">
                <a:extLst>
                  <a:ext uri="{FF2B5EF4-FFF2-40B4-BE49-F238E27FC236}">
                    <a16:creationId xmlns:a16="http://schemas.microsoft.com/office/drawing/2014/main" id="{A959256D-264F-3E44-A7BC-08AE7D03C9EB}"/>
                  </a:ext>
                </a:extLst>
              </p:cNvPr>
              <p:cNvPicPr>
                <a:picLocks noChangeAspect="1"/>
              </p:cNvPicPr>
              <p:nvPr/>
            </p:nvPicPr>
            <p:blipFill>
              <a:blip r:embed="rId6"/>
              <a:stretch>
                <a:fillRect/>
              </a:stretch>
            </p:blipFill>
            <p:spPr>
              <a:xfrm>
                <a:off x="10620738" y="4398576"/>
                <a:ext cx="1079210" cy="875613"/>
              </a:xfrm>
              <a:prstGeom prst="rect">
                <a:avLst/>
              </a:prstGeom>
            </p:spPr>
          </p:pic>
          <p:pic>
            <p:nvPicPr>
              <p:cNvPr id="175" name="Picture 174">
                <a:extLst>
                  <a:ext uri="{FF2B5EF4-FFF2-40B4-BE49-F238E27FC236}">
                    <a16:creationId xmlns:a16="http://schemas.microsoft.com/office/drawing/2014/main" id="{0C34D025-9D6B-614A-BE7D-BE153BA4008C}"/>
                  </a:ext>
                </a:extLst>
              </p:cNvPr>
              <p:cNvPicPr>
                <a:picLocks noChangeAspect="1"/>
              </p:cNvPicPr>
              <p:nvPr/>
            </p:nvPicPr>
            <p:blipFill>
              <a:blip r:embed="rId7"/>
              <a:stretch>
                <a:fillRect/>
              </a:stretch>
            </p:blipFill>
            <p:spPr>
              <a:xfrm>
                <a:off x="9710428" y="4350860"/>
                <a:ext cx="774865" cy="877994"/>
              </a:xfrm>
              <a:prstGeom prst="rect">
                <a:avLst/>
              </a:prstGeom>
            </p:spPr>
          </p:pic>
          <p:pic>
            <p:nvPicPr>
              <p:cNvPr id="177" name="Picture 176">
                <a:extLst>
                  <a:ext uri="{FF2B5EF4-FFF2-40B4-BE49-F238E27FC236}">
                    <a16:creationId xmlns:a16="http://schemas.microsoft.com/office/drawing/2014/main" id="{37CD01D5-F4A6-9E42-ADC6-C287DE45E33D}"/>
                  </a:ext>
                </a:extLst>
              </p:cNvPr>
              <p:cNvPicPr>
                <a:picLocks noChangeAspect="1"/>
              </p:cNvPicPr>
              <p:nvPr/>
            </p:nvPicPr>
            <p:blipFill>
              <a:blip r:embed="rId8"/>
              <a:stretch>
                <a:fillRect/>
              </a:stretch>
            </p:blipFill>
            <p:spPr>
              <a:xfrm>
                <a:off x="8727120" y="4460382"/>
                <a:ext cx="847864" cy="743072"/>
              </a:xfrm>
              <a:prstGeom prst="rect">
                <a:avLst/>
              </a:prstGeom>
            </p:spPr>
          </p:pic>
        </p:grpSp>
        <p:grpSp>
          <p:nvGrpSpPr>
            <p:cNvPr id="150" name="Group 149">
              <a:extLst>
                <a:ext uri="{FF2B5EF4-FFF2-40B4-BE49-F238E27FC236}">
                  <a16:creationId xmlns:a16="http://schemas.microsoft.com/office/drawing/2014/main" id="{35DDEC6F-5836-9343-B3DF-7D44E0A1696C}"/>
                </a:ext>
              </a:extLst>
            </p:cNvPr>
            <p:cNvGrpSpPr/>
            <p:nvPr/>
          </p:nvGrpSpPr>
          <p:grpSpPr>
            <a:xfrm>
              <a:off x="204645" y="3506876"/>
              <a:ext cx="1356462" cy="921865"/>
              <a:chOff x="217615" y="3506876"/>
              <a:chExt cx="1356462" cy="921865"/>
            </a:xfrm>
          </p:grpSpPr>
          <p:grpSp>
            <p:nvGrpSpPr>
              <p:cNvPr id="167" name="Group 166">
                <a:extLst>
                  <a:ext uri="{FF2B5EF4-FFF2-40B4-BE49-F238E27FC236}">
                    <a16:creationId xmlns:a16="http://schemas.microsoft.com/office/drawing/2014/main" id="{9BEC3084-C578-8349-9FD8-BC82964FB063}"/>
                  </a:ext>
                </a:extLst>
              </p:cNvPr>
              <p:cNvGrpSpPr/>
              <p:nvPr/>
            </p:nvGrpSpPr>
            <p:grpSpPr>
              <a:xfrm>
                <a:off x="623548" y="3506876"/>
                <a:ext cx="544597" cy="616982"/>
                <a:chOff x="2085711" y="3998201"/>
                <a:chExt cx="731238" cy="828430"/>
              </a:xfrm>
            </p:grpSpPr>
            <p:grpSp>
              <p:nvGrpSpPr>
                <p:cNvPr id="169" name="Group 168">
                  <a:extLst>
                    <a:ext uri="{FF2B5EF4-FFF2-40B4-BE49-F238E27FC236}">
                      <a16:creationId xmlns:a16="http://schemas.microsoft.com/office/drawing/2014/main" id="{C1C7FEBE-6202-8742-B054-D8F4A435B9CC}"/>
                    </a:ext>
                  </a:extLst>
                </p:cNvPr>
                <p:cNvGrpSpPr/>
                <p:nvPr/>
              </p:nvGrpSpPr>
              <p:grpSpPr>
                <a:xfrm>
                  <a:off x="2085711" y="3998201"/>
                  <a:ext cx="731238" cy="828430"/>
                  <a:chOff x="2085711" y="3998201"/>
                  <a:chExt cx="731238" cy="828430"/>
                </a:xfrm>
              </p:grpSpPr>
              <p:pic>
                <p:nvPicPr>
                  <p:cNvPr id="172" name="Picture 171">
                    <a:extLst>
                      <a:ext uri="{FF2B5EF4-FFF2-40B4-BE49-F238E27FC236}">
                        <a16:creationId xmlns:a16="http://schemas.microsoft.com/office/drawing/2014/main" id="{2C7445DC-ACB0-BE48-8E22-21918C2B83AC}"/>
                      </a:ext>
                    </a:extLst>
                  </p:cNvPr>
                  <p:cNvPicPr>
                    <a:picLocks noChangeAspect="1"/>
                  </p:cNvPicPr>
                  <p:nvPr/>
                </p:nvPicPr>
                <p:blipFill>
                  <a:blip r:embed="rId7">
                    <a:duotone>
                      <a:prstClr val="black"/>
                      <a:schemeClr val="accent6">
                        <a:tint val="45000"/>
                        <a:satMod val="400000"/>
                      </a:schemeClr>
                    </a:duotone>
                    <a:alphaModFix amt="25000"/>
                  </a:blip>
                  <a:stretch>
                    <a:fillRect/>
                  </a:stretch>
                </p:blipFill>
                <p:spPr>
                  <a:xfrm>
                    <a:off x="2088755" y="3998201"/>
                    <a:ext cx="728194" cy="825111"/>
                  </a:xfrm>
                  <a:prstGeom prst="rect">
                    <a:avLst/>
                  </a:prstGeom>
                </p:spPr>
              </p:pic>
              <p:pic>
                <p:nvPicPr>
                  <p:cNvPr id="173" name="Picture 172">
                    <a:extLst>
                      <a:ext uri="{FF2B5EF4-FFF2-40B4-BE49-F238E27FC236}">
                        <a16:creationId xmlns:a16="http://schemas.microsoft.com/office/drawing/2014/main" id="{0BDDC987-7880-324B-8737-BD37DC84A6F8}"/>
                      </a:ext>
                    </a:extLst>
                  </p:cNvPr>
                  <p:cNvPicPr>
                    <a:picLocks noChangeAspect="1"/>
                  </p:cNvPicPr>
                  <p:nvPr/>
                </p:nvPicPr>
                <p:blipFill>
                  <a:blip r:embed="rId7">
                    <a:alphaModFix/>
                  </a:blip>
                  <a:stretch>
                    <a:fillRect/>
                  </a:stretch>
                </p:blipFill>
                <p:spPr>
                  <a:xfrm>
                    <a:off x="2085711" y="4001520"/>
                    <a:ext cx="728194" cy="825111"/>
                  </a:xfrm>
                  <a:prstGeom prst="rect">
                    <a:avLst/>
                  </a:prstGeom>
                  <a:effectLst>
                    <a:softEdge rad="19050"/>
                  </a:effectLst>
                </p:spPr>
              </p:pic>
            </p:grpSp>
            <p:pic>
              <p:nvPicPr>
                <p:cNvPr id="171" name="Picture 170">
                  <a:extLst>
                    <a:ext uri="{FF2B5EF4-FFF2-40B4-BE49-F238E27FC236}">
                      <a16:creationId xmlns:a16="http://schemas.microsoft.com/office/drawing/2014/main" id="{BE7E688E-7D10-9F41-8DB3-11F7824B971D}"/>
                    </a:ext>
                  </a:extLst>
                </p:cNvPr>
                <p:cNvPicPr>
                  <a:picLocks noChangeAspect="1"/>
                </p:cNvPicPr>
                <p:nvPr/>
              </p:nvPicPr>
              <p:blipFill>
                <a:blip r:embed="rId7">
                  <a:alphaModFix/>
                  <a:duotone>
                    <a:prstClr val="black"/>
                    <a:schemeClr val="accent4">
                      <a:tint val="45000"/>
                      <a:satMod val="400000"/>
                    </a:schemeClr>
                  </a:duotone>
                </a:blip>
                <a:stretch>
                  <a:fillRect/>
                </a:stretch>
              </p:blipFill>
              <p:spPr>
                <a:xfrm>
                  <a:off x="2085711" y="4001520"/>
                  <a:ext cx="728194" cy="825111"/>
                </a:xfrm>
                <a:prstGeom prst="rect">
                  <a:avLst/>
                </a:prstGeom>
                <a:effectLst>
                  <a:softEdge rad="25400"/>
                </a:effectLst>
              </p:spPr>
            </p:pic>
          </p:grpSp>
          <p:sp>
            <p:nvSpPr>
              <p:cNvPr id="168" name="TextBox 167">
                <a:extLst>
                  <a:ext uri="{FF2B5EF4-FFF2-40B4-BE49-F238E27FC236}">
                    <a16:creationId xmlns:a16="http://schemas.microsoft.com/office/drawing/2014/main" id="{65718A00-9952-8A4F-A412-829A669FF21C}"/>
                  </a:ext>
                </a:extLst>
              </p:cNvPr>
              <p:cNvSpPr txBox="1"/>
              <p:nvPr/>
            </p:nvSpPr>
            <p:spPr>
              <a:xfrm>
                <a:off x="217615" y="4090187"/>
                <a:ext cx="1356462"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e.g., growth</a:t>
                </a:r>
              </a:p>
            </p:txBody>
          </p:sp>
        </p:grpSp>
        <p:grpSp>
          <p:nvGrpSpPr>
            <p:cNvPr id="151" name="Group 150">
              <a:extLst>
                <a:ext uri="{FF2B5EF4-FFF2-40B4-BE49-F238E27FC236}">
                  <a16:creationId xmlns:a16="http://schemas.microsoft.com/office/drawing/2014/main" id="{6CA70E80-BFA6-0144-BB54-68D042BE2D39}"/>
                </a:ext>
              </a:extLst>
            </p:cNvPr>
            <p:cNvGrpSpPr/>
            <p:nvPr/>
          </p:nvGrpSpPr>
          <p:grpSpPr>
            <a:xfrm>
              <a:off x="324871" y="4730925"/>
              <a:ext cx="1116011" cy="922513"/>
              <a:chOff x="337841" y="4709025"/>
              <a:chExt cx="1116011" cy="922513"/>
            </a:xfrm>
          </p:grpSpPr>
          <p:grpSp>
            <p:nvGrpSpPr>
              <p:cNvPr id="163" name="Group 162">
                <a:extLst>
                  <a:ext uri="{FF2B5EF4-FFF2-40B4-BE49-F238E27FC236}">
                    <a16:creationId xmlns:a16="http://schemas.microsoft.com/office/drawing/2014/main" id="{B56CFAED-98E3-D545-915C-35B3E6F22525}"/>
                  </a:ext>
                </a:extLst>
              </p:cNvPr>
              <p:cNvGrpSpPr/>
              <p:nvPr/>
            </p:nvGrpSpPr>
            <p:grpSpPr>
              <a:xfrm>
                <a:off x="620879" y="4709025"/>
                <a:ext cx="549934" cy="614510"/>
                <a:chOff x="3002391" y="4033367"/>
                <a:chExt cx="738404" cy="825111"/>
              </a:xfrm>
            </p:grpSpPr>
            <p:pic>
              <p:nvPicPr>
                <p:cNvPr id="165" name="Picture 164">
                  <a:extLst>
                    <a:ext uri="{FF2B5EF4-FFF2-40B4-BE49-F238E27FC236}">
                      <a16:creationId xmlns:a16="http://schemas.microsoft.com/office/drawing/2014/main" id="{88867A56-FFF6-0B4F-B89E-59F0BF3EAE7A}"/>
                    </a:ext>
                  </a:extLst>
                </p:cNvPr>
                <p:cNvPicPr>
                  <a:picLocks noChangeAspect="1"/>
                </p:cNvPicPr>
                <p:nvPr/>
              </p:nvPicPr>
              <p:blipFill>
                <a:blip r:embed="rId7"/>
                <a:stretch>
                  <a:fillRect/>
                </a:stretch>
              </p:blipFill>
              <p:spPr>
                <a:xfrm>
                  <a:off x="3002391" y="4033367"/>
                  <a:ext cx="728194" cy="825111"/>
                </a:xfrm>
                <a:prstGeom prst="rect">
                  <a:avLst/>
                </a:prstGeom>
              </p:spPr>
            </p:pic>
            <p:pic>
              <p:nvPicPr>
                <p:cNvPr id="166" name="Picture 165">
                  <a:extLst>
                    <a:ext uri="{FF2B5EF4-FFF2-40B4-BE49-F238E27FC236}">
                      <a16:creationId xmlns:a16="http://schemas.microsoft.com/office/drawing/2014/main" id="{5D88DE6A-A42F-814D-AB13-E492209C80C9}"/>
                    </a:ext>
                  </a:extLst>
                </p:cNvPr>
                <p:cNvPicPr>
                  <a:picLocks noChangeAspect="1"/>
                </p:cNvPicPr>
                <p:nvPr/>
              </p:nvPicPr>
              <p:blipFill>
                <a:blip r:embed="rId7">
                  <a:lum bright="70000" contrast="-70000"/>
                </a:blip>
                <a:stretch>
                  <a:fillRect/>
                </a:stretch>
              </p:blipFill>
              <p:spPr>
                <a:xfrm>
                  <a:off x="3012601" y="4033367"/>
                  <a:ext cx="728194" cy="825111"/>
                </a:xfrm>
                <a:prstGeom prst="rect">
                  <a:avLst/>
                </a:prstGeom>
              </p:spPr>
            </p:pic>
          </p:grpSp>
          <p:sp>
            <p:nvSpPr>
              <p:cNvPr id="164" name="TextBox 163">
                <a:extLst>
                  <a:ext uri="{FF2B5EF4-FFF2-40B4-BE49-F238E27FC236}">
                    <a16:creationId xmlns:a16="http://schemas.microsoft.com/office/drawing/2014/main" id="{345421AC-4592-B149-A2F4-4FC9422AB12E}"/>
                  </a:ext>
                </a:extLst>
              </p:cNvPr>
              <p:cNvSpPr txBox="1"/>
              <p:nvPr/>
            </p:nvSpPr>
            <p:spPr>
              <a:xfrm>
                <a:off x="337841" y="5292984"/>
                <a:ext cx="1116011"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bleaching</a:t>
                </a:r>
              </a:p>
            </p:txBody>
          </p:sp>
        </p:grpSp>
        <p:grpSp>
          <p:nvGrpSpPr>
            <p:cNvPr id="153" name="Group 152">
              <a:extLst>
                <a:ext uri="{FF2B5EF4-FFF2-40B4-BE49-F238E27FC236}">
                  <a16:creationId xmlns:a16="http://schemas.microsoft.com/office/drawing/2014/main" id="{657ACB16-AD97-0B4B-BA95-54AB23252124}"/>
                </a:ext>
              </a:extLst>
            </p:cNvPr>
            <p:cNvGrpSpPr/>
            <p:nvPr/>
          </p:nvGrpSpPr>
          <p:grpSpPr>
            <a:xfrm>
              <a:off x="418647" y="5955622"/>
              <a:ext cx="928459" cy="593373"/>
              <a:chOff x="431617" y="5955622"/>
              <a:chExt cx="928459" cy="593373"/>
            </a:xfrm>
          </p:grpSpPr>
          <p:sp>
            <p:nvSpPr>
              <p:cNvPr id="160" name="TextBox 159">
                <a:extLst>
                  <a:ext uri="{FF2B5EF4-FFF2-40B4-BE49-F238E27FC236}">
                    <a16:creationId xmlns:a16="http://schemas.microsoft.com/office/drawing/2014/main" id="{66753EF8-B0C3-E440-8527-D803B6877C5F}"/>
                  </a:ext>
                </a:extLst>
              </p:cNvPr>
              <p:cNvSpPr txBox="1"/>
              <p:nvPr/>
            </p:nvSpPr>
            <p:spPr>
              <a:xfrm>
                <a:off x="431617" y="6210441"/>
                <a:ext cx="928459"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survival</a:t>
                </a:r>
              </a:p>
            </p:txBody>
          </p:sp>
          <p:pic>
            <p:nvPicPr>
              <p:cNvPr id="162" name="Picture 161">
                <a:extLst>
                  <a:ext uri="{FF2B5EF4-FFF2-40B4-BE49-F238E27FC236}">
                    <a16:creationId xmlns:a16="http://schemas.microsoft.com/office/drawing/2014/main" id="{9D60A9A6-0A24-E84B-8C1A-49EBB782AA63}"/>
                  </a:ext>
                </a:extLst>
              </p:cNvPr>
              <p:cNvPicPr>
                <a:picLocks noChangeAspect="1"/>
              </p:cNvPicPr>
              <p:nvPr/>
            </p:nvPicPr>
            <p:blipFill>
              <a:blip r:embed="rId9">
                <a:extLst>
                  <a:ext uri="{BEBA8EAE-BF5A-486C-A8C5-ECC9F3942E4B}">
                    <a14:imgProps xmlns:a14="http://schemas.microsoft.com/office/drawing/2010/main">
                      <a14:imgLayer r:embed="rId10">
                        <a14:imgEffect>
                          <a14:artisticFilmGrain/>
                        </a14:imgEffect>
                      </a14:imgLayer>
                    </a14:imgProps>
                  </a:ext>
                </a:extLst>
              </a:blip>
              <a:stretch>
                <a:fillRect/>
              </a:stretch>
            </p:blipFill>
            <p:spPr>
              <a:xfrm>
                <a:off x="564619" y="5955622"/>
                <a:ext cx="662455" cy="300350"/>
              </a:xfrm>
              <a:prstGeom prst="rect">
                <a:avLst/>
              </a:prstGeom>
            </p:spPr>
          </p:pic>
        </p:grpSp>
      </p:grpSp>
    </p:spTree>
    <p:extLst>
      <p:ext uri="{BB962C8B-B14F-4D97-AF65-F5344CB8AC3E}">
        <p14:creationId xmlns:p14="http://schemas.microsoft.com/office/powerpoint/2010/main" val="83775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C7E75EA-C933-D24E-901B-49A5748A88C8}"/>
              </a:ext>
            </a:extLst>
          </p:cNvPr>
          <p:cNvSpPr txBox="1"/>
          <p:nvPr/>
        </p:nvSpPr>
        <p:spPr>
          <a:xfrm>
            <a:off x="-14761" y="7134412"/>
            <a:ext cx="12271542" cy="2862322"/>
          </a:xfrm>
          <a:prstGeom prst="rect">
            <a:avLst/>
          </a:prstGeom>
          <a:solidFill>
            <a:schemeClr val="bg1"/>
          </a:solidFill>
        </p:spPr>
        <p:txBody>
          <a:bodyPr wrap="square" rtlCol="0">
            <a:spAutoFit/>
          </a:bodyPr>
          <a:lstStyle/>
          <a:p>
            <a:pPr>
              <a:lnSpc>
                <a:spcPct val="150000"/>
              </a:lnSpc>
              <a:spcAft>
                <a:spcPts val="0"/>
              </a:spcAft>
            </a:pPr>
            <a:r>
              <a:rPr lang="en-US" dirty="0">
                <a:latin typeface="Times New Roman" panose="02020603050405020304" pitchFamily="18" charset="0"/>
                <a:cs typeface="Times New Roman" panose="02020603050405020304" pitchFamily="18" charset="0"/>
              </a:rPr>
              <a:t>Graphical Abstract Text Description (max 100 words): </a:t>
            </a:r>
            <a:r>
              <a:rPr lang="en-US" dirty="0">
                <a:latin typeface="Times New Roman" panose="02020603050405020304" pitchFamily="18" charset="0"/>
                <a:ea typeface="Calibri" panose="020F0502020204030204" pitchFamily="34" charset="0"/>
                <a:cs typeface="Times New Roman" panose="02020603050405020304" pitchFamily="18" charset="0"/>
              </a:rPr>
              <a:t>Heritability is an important metric for understanding how animal populations may adapt given climate change. We examined </a:t>
            </a:r>
            <a:r>
              <a:rPr lang="en-CA" dirty="0">
                <a:latin typeface="Times New Roman" panose="02020603050405020304" pitchFamily="18" charset="0"/>
                <a:ea typeface="Calibri" panose="020F0502020204030204" pitchFamily="34" charset="0"/>
                <a:cs typeface="Times New Roman" panose="02020603050405020304" pitchFamily="18" charset="0"/>
              </a:rPr>
              <a:t>how heritability changes across traits in reef-building corals and across different experimental temperatures. We found that heritability and thus the potential for adaptation is higher for traits related to coral survival and immune responses, but lower for traits related to gene expression as well as bleaching and growth in juvenile corals. Interestingly, temperature had only weak to negligible effect on heritability, suggesting that corals may continue to adapt in a somewhat consistent way given low to moderate climate change.</a:t>
            </a:r>
            <a:endParaRPr lang="en-CA"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Rectangle 1">
            <a:extLst>
              <a:ext uri="{FF2B5EF4-FFF2-40B4-BE49-F238E27FC236}">
                <a16:creationId xmlns:a16="http://schemas.microsoft.com/office/drawing/2014/main" id="{4A672886-E37B-EC49-8A66-3F15708E60FF}"/>
              </a:ext>
            </a:extLst>
          </p:cNvPr>
          <p:cNvSpPr/>
          <p:nvPr/>
        </p:nvSpPr>
        <p:spPr>
          <a:xfrm>
            <a:off x="1" y="1"/>
            <a:ext cx="12191999" cy="6858000"/>
          </a:xfrm>
          <a:prstGeom prst="rect">
            <a:avLst/>
          </a:prstGeom>
          <a:solidFill>
            <a:srgbClr val="EAE6E0"/>
          </a:solidFill>
          <a:ln>
            <a:solidFill>
              <a:srgbClr val="244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C3D8BBE0-EE22-EC44-9E6F-9BD072BEAB4D}"/>
              </a:ext>
            </a:extLst>
          </p:cNvPr>
          <p:cNvGrpSpPr/>
          <p:nvPr/>
        </p:nvGrpSpPr>
        <p:grpSpPr>
          <a:xfrm>
            <a:off x="123397" y="1821131"/>
            <a:ext cx="11945206" cy="646332"/>
            <a:chOff x="123397" y="2001431"/>
            <a:chExt cx="11945206" cy="646332"/>
          </a:xfrm>
        </p:grpSpPr>
        <p:sp>
          <p:nvSpPr>
            <p:cNvPr id="59" name="Rounded Rectangle 58">
              <a:extLst>
                <a:ext uri="{FF2B5EF4-FFF2-40B4-BE49-F238E27FC236}">
                  <a16:creationId xmlns:a16="http://schemas.microsoft.com/office/drawing/2014/main" id="{4A8FEBF7-C909-1A48-BA5D-5FE8094775CB}"/>
                </a:ext>
              </a:extLst>
            </p:cNvPr>
            <p:cNvSpPr/>
            <p:nvPr/>
          </p:nvSpPr>
          <p:spPr>
            <a:xfrm>
              <a:off x="1682389" y="2001431"/>
              <a:ext cx="10386214" cy="646332"/>
            </a:xfrm>
            <a:prstGeom prst="roundRect">
              <a:avLst>
                <a:gd name="adj" fmla="val 12779"/>
              </a:avLst>
            </a:prstGeom>
            <a:solidFill>
              <a:srgbClr val="4A9D9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dirty="0">
                  <a:latin typeface="Sathu" pitchFamily="2" charset="-34"/>
                  <a:cs typeface="Sathu" pitchFamily="2" charset="-34"/>
                </a:rPr>
                <a:t>Higher heritability suggests populations may evolve rapidly in response to climate change</a:t>
              </a:r>
              <a:endParaRPr lang="en-US" i="1" baseline="30000" dirty="0">
                <a:latin typeface="Sathu" pitchFamily="2" charset="-34"/>
                <a:cs typeface="Sathu" pitchFamily="2" charset="-34"/>
              </a:endParaRPr>
            </a:p>
          </p:txBody>
        </p:sp>
        <p:sp>
          <p:nvSpPr>
            <p:cNvPr id="4" name="TextBox 3">
              <a:extLst>
                <a:ext uri="{FF2B5EF4-FFF2-40B4-BE49-F238E27FC236}">
                  <a16:creationId xmlns:a16="http://schemas.microsoft.com/office/drawing/2014/main" id="{B5D17B54-D9C2-394A-8470-6A9E103D48F9}"/>
                </a:ext>
              </a:extLst>
            </p:cNvPr>
            <p:cNvSpPr txBox="1"/>
            <p:nvPr/>
          </p:nvSpPr>
          <p:spPr>
            <a:xfrm>
              <a:off x="123397" y="2001432"/>
              <a:ext cx="1521570" cy="646331"/>
            </a:xfrm>
            <a:prstGeom prst="rect">
              <a:avLst/>
            </a:prstGeom>
            <a:noFill/>
          </p:spPr>
          <p:txBody>
            <a:bodyPr wrap="none" rtlCol="0">
              <a:spAutoFit/>
            </a:bodyPr>
            <a:lstStyle/>
            <a:p>
              <a:pPr algn="ctr"/>
              <a:r>
                <a:rPr lang="en-US" b="1" dirty="0">
                  <a:solidFill>
                    <a:srgbClr val="4A9D90"/>
                  </a:solidFill>
                  <a:latin typeface="Poppins" pitchFamily="2" charset="77"/>
                  <a:cs typeface="Poppins" pitchFamily="2" charset="77"/>
                </a:rPr>
                <a:t> Why is </a:t>
              </a:r>
              <a:r>
                <a:rPr lang="en-US" b="1" i="1" dirty="0">
                  <a:solidFill>
                    <a:srgbClr val="4A9D90"/>
                  </a:solidFill>
                  <a:latin typeface="Poppins" pitchFamily="2" charset="77"/>
                  <a:cs typeface="Poppins" pitchFamily="2" charset="77"/>
                </a:rPr>
                <a:t>h</a:t>
              </a:r>
              <a:r>
                <a:rPr lang="en-US" b="1" i="1" baseline="30000" dirty="0">
                  <a:solidFill>
                    <a:srgbClr val="4A9D90"/>
                  </a:solidFill>
                  <a:latin typeface="Poppins" pitchFamily="2" charset="77"/>
                  <a:cs typeface="Poppins" pitchFamily="2" charset="77"/>
                </a:rPr>
                <a:t>2</a:t>
              </a:r>
              <a:r>
                <a:rPr lang="en-US" b="1" dirty="0">
                  <a:solidFill>
                    <a:srgbClr val="4A9D90"/>
                  </a:solidFill>
                  <a:latin typeface="Poppins" pitchFamily="2" charset="77"/>
                  <a:cs typeface="Poppins" pitchFamily="2" charset="77"/>
                </a:rPr>
                <a:t> </a:t>
              </a:r>
              <a:br>
                <a:rPr lang="en-US" b="1" dirty="0">
                  <a:solidFill>
                    <a:srgbClr val="4A9D90"/>
                  </a:solidFill>
                  <a:latin typeface="Poppins" pitchFamily="2" charset="77"/>
                  <a:cs typeface="Poppins" pitchFamily="2" charset="77"/>
                </a:rPr>
              </a:br>
              <a:r>
                <a:rPr lang="en-US" b="1" dirty="0">
                  <a:solidFill>
                    <a:srgbClr val="4A9D90"/>
                  </a:solidFill>
                  <a:latin typeface="Poppins" pitchFamily="2" charset="77"/>
                  <a:cs typeface="Poppins" pitchFamily="2" charset="77"/>
                </a:rPr>
                <a:t>important?</a:t>
              </a:r>
            </a:p>
          </p:txBody>
        </p:sp>
      </p:grpSp>
      <p:grpSp>
        <p:nvGrpSpPr>
          <p:cNvPr id="17" name="Group 16">
            <a:extLst>
              <a:ext uri="{FF2B5EF4-FFF2-40B4-BE49-F238E27FC236}">
                <a16:creationId xmlns:a16="http://schemas.microsoft.com/office/drawing/2014/main" id="{C2CB54F5-B7AA-B446-8A35-79124DC4CC7A}"/>
              </a:ext>
            </a:extLst>
          </p:cNvPr>
          <p:cNvGrpSpPr/>
          <p:nvPr/>
        </p:nvGrpSpPr>
        <p:grpSpPr>
          <a:xfrm>
            <a:off x="231262" y="4083390"/>
            <a:ext cx="1293944" cy="2390069"/>
            <a:chOff x="217615" y="4083390"/>
            <a:chExt cx="1293944" cy="2390069"/>
          </a:xfrm>
        </p:grpSpPr>
        <p:sp>
          <p:nvSpPr>
            <p:cNvPr id="120" name="TextBox 119">
              <a:extLst>
                <a:ext uri="{FF2B5EF4-FFF2-40B4-BE49-F238E27FC236}">
                  <a16:creationId xmlns:a16="http://schemas.microsoft.com/office/drawing/2014/main" id="{70807FE4-945E-C34D-96AE-AB1E12E7F51E}"/>
                </a:ext>
              </a:extLst>
            </p:cNvPr>
            <p:cNvSpPr txBox="1"/>
            <p:nvPr/>
          </p:nvSpPr>
          <p:spPr>
            <a:xfrm>
              <a:off x="217615" y="4083390"/>
              <a:ext cx="1293944"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e.g. growth</a:t>
              </a:r>
            </a:p>
          </p:txBody>
        </p:sp>
        <p:sp>
          <p:nvSpPr>
            <p:cNvPr id="121" name="TextBox 120">
              <a:extLst>
                <a:ext uri="{FF2B5EF4-FFF2-40B4-BE49-F238E27FC236}">
                  <a16:creationId xmlns:a16="http://schemas.microsoft.com/office/drawing/2014/main" id="{0C476288-EC81-384B-95B1-AD79A02D2F28}"/>
                </a:ext>
              </a:extLst>
            </p:cNvPr>
            <p:cNvSpPr txBox="1"/>
            <p:nvPr/>
          </p:nvSpPr>
          <p:spPr>
            <a:xfrm>
              <a:off x="306582" y="5148476"/>
              <a:ext cx="1116011"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bleaching</a:t>
              </a:r>
            </a:p>
          </p:txBody>
        </p:sp>
        <p:sp>
          <p:nvSpPr>
            <p:cNvPr id="122" name="TextBox 121">
              <a:extLst>
                <a:ext uri="{FF2B5EF4-FFF2-40B4-BE49-F238E27FC236}">
                  <a16:creationId xmlns:a16="http://schemas.microsoft.com/office/drawing/2014/main" id="{EFA182CD-F625-1E48-9459-1C6F0A35B2DE}"/>
                </a:ext>
              </a:extLst>
            </p:cNvPr>
            <p:cNvSpPr txBox="1"/>
            <p:nvPr/>
          </p:nvSpPr>
          <p:spPr>
            <a:xfrm>
              <a:off x="400358" y="6134905"/>
              <a:ext cx="928459"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survival</a:t>
              </a:r>
            </a:p>
          </p:txBody>
        </p:sp>
      </p:grpSp>
      <p:sp>
        <p:nvSpPr>
          <p:cNvPr id="28" name="Rounded Rectangle 27">
            <a:extLst>
              <a:ext uri="{FF2B5EF4-FFF2-40B4-BE49-F238E27FC236}">
                <a16:creationId xmlns:a16="http://schemas.microsoft.com/office/drawing/2014/main" id="{D5C9589F-C82B-5C47-B2F4-0BCBE278682F}"/>
              </a:ext>
            </a:extLst>
          </p:cNvPr>
          <p:cNvSpPr/>
          <p:nvPr/>
        </p:nvSpPr>
        <p:spPr>
          <a:xfrm>
            <a:off x="1682389" y="1045096"/>
            <a:ext cx="10386214" cy="646332"/>
          </a:xfrm>
          <a:prstGeom prst="roundRect">
            <a:avLst>
              <a:gd name="adj" fmla="val 12372"/>
            </a:avLst>
          </a:prstGeom>
          <a:solidFill>
            <a:srgbClr val="24435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athu" pitchFamily="2" charset="-34"/>
                <a:cs typeface="Sathu" pitchFamily="2" charset="-34"/>
              </a:rPr>
              <a:t>The proportion of an offspring’s trait that is explained by additive genetics from parents</a:t>
            </a:r>
            <a:endParaRPr lang="en-US" i="1" baseline="30000" dirty="0">
              <a:latin typeface="Sathu" pitchFamily="2" charset="-34"/>
              <a:cs typeface="Sathu" pitchFamily="2" charset="-34"/>
            </a:endParaRPr>
          </a:p>
        </p:txBody>
      </p:sp>
      <p:sp>
        <p:nvSpPr>
          <p:cNvPr id="29" name="TextBox 28">
            <a:extLst>
              <a:ext uri="{FF2B5EF4-FFF2-40B4-BE49-F238E27FC236}">
                <a16:creationId xmlns:a16="http://schemas.microsoft.com/office/drawing/2014/main" id="{5E1C5470-8DA1-7149-A1D5-33D412A79073}"/>
              </a:ext>
            </a:extLst>
          </p:cNvPr>
          <p:cNvSpPr txBox="1"/>
          <p:nvPr/>
        </p:nvSpPr>
        <p:spPr>
          <a:xfrm>
            <a:off x="110573" y="918040"/>
            <a:ext cx="1547218" cy="923330"/>
          </a:xfrm>
          <a:prstGeom prst="rect">
            <a:avLst/>
          </a:prstGeom>
          <a:noFill/>
        </p:spPr>
        <p:txBody>
          <a:bodyPr wrap="none" rtlCol="0">
            <a:spAutoFit/>
          </a:bodyPr>
          <a:lstStyle/>
          <a:p>
            <a:pPr algn="ctr"/>
            <a:r>
              <a:rPr lang="en-US" b="1" dirty="0">
                <a:solidFill>
                  <a:srgbClr val="244351"/>
                </a:solidFill>
                <a:latin typeface="Poppins" pitchFamily="2" charset="77"/>
                <a:cs typeface="Poppins" pitchFamily="2" charset="77"/>
              </a:rPr>
              <a:t> What is </a:t>
            </a:r>
            <a:br>
              <a:rPr lang="en-US" b="1" dirty="0">
                <a:solidFill>
                  <a:srgbClr val="244351"/>
                </a:solidFill>
                <a:latin typeface="Poppins" pitchFamily="2" charset="77"/>
                <a:cs typeface="Poppins" pitchFamily="2" charset="77"/>
              </a:rPr>
            </a:br>
            <a:r>
              <a:rPr lang="en-US" b="1" dirty="0">
                <a:solidFill>
                  <a:srgbClr val="244351"/>
                </a:solidFill>
                <a:latin typeface="Poppins" pitchFamily="2" charset="77"/>
                <a:cs typeface="Poppins" pitchFamily="2" charset="77"/>
              </a:rPr>
              <a:t>heritability </a:t>
            </a:r>
            <a:br>
              <a:rPr lang="en-US" b="1" dirty="0">
                <a:solidFill>
                  <a:srgbClr val="244351"/>
                </a:solidFill>
                <a:latin typeface="Poppins" pitchFamily="2" charset="77"/>
                <a:cs typeface="Poppins" pitchFamily="2" charset="77"/>
              </a:rPr>
            </a:br>
            <a:r>
              <a:rPr lang="en-US" b="1" dirty="0">
                <a:solidFill>
                  <a:srgbClr val="244351"/>
                </a:solidFill>
                <a:latin typeface="Poppins" pitchFamily="2" charset="77"/>
                <a:cs typeface="Poppins" pitchFamily="2" charset="77"/>
              </a:rPr>
              <a:t>or </a:t>
            </a:r>
            <a:r>
              <a:rPr lang="en-US" b="1" i="1" dirty="0">
                <a:solidFill>
                  <a:srgbClr val="244351"/>
                </a:solidFill>
                <a:latin typeface="Poppins" pitchFamily="2" charset="77"/>
                <a:cs typeface="Poppins" pitchFamily="2" charset="77"/>
              </a:rPr>
              <a:t>h</a:t>
            </a:r>
            <a:r>
              <a:rPr lang="en-US" b="1" i="1" baseline="30000" dirty="0">
                <a:solidFill>
                  <a:srgbClr val="244351"/>
                </a:solidFill>
                <a:latin typeface="Poppins" pitchFamily="2" charset="77"/>
                <a:cs typeface="Poppins" pitchFamily="2" charset="77"/>
              </a:rPr>
              <a:t>2</a:t>
            </a:r>
            <a:r>
              <a:rPr lang="en-US" sz="1200" b="1" i="1" baseline="30000" dirty="0">
                <a:solidFill>
                  <a:srgbClr val="244351"/>
                </a:solidFill>
                <a:latin typeface="Poppins" pitchFamily="2" charset="77"/>
                <a:cs typeface="Poppins" pitchFamily="2" charset="77"/>
              </a:rPr>
              <a:t> </a:t>
            </a:r>
            <a:r>
              <a:rPr lang="en-US" b="1" dirty="0">
                <a:solidFill>
                  <a:srgbClr val="244351"/>
                </a:solidFill>
                <a:latin typeface="Poppins" pitchFamily="2" charset="77"/>
                <a:cs typeface="Poppins" pitchFamily="2" charset="77"/>
              </a:rPr>
              <a:t>?</a:t>
            </a:r>
          </a:p>
        </p:txBody>
      </p:sp>
      <p:grpSp>
        <p:nvGrpSpPr>
          <p:cNvPr id="16" name="Group 15">
            <a:extLst>
              <a:ext uri="{FF2B5EF4-FFF2-40B4-BE49-F238E27FC236}">
                <a16:creationId xmlns:a16="http://schemas.microsoft.com/office/drawing/2014/main" id="{9D275B8E-CF28-964E-AEAB-35A86DA1EDAA}"/>
              </a:ext>
            </a:extLst>
          </p:cNvPr>
          <p:cNvGrpSpPr/>
          <p:nvPr/>
        </p:nvGrpSpPr>
        <p:grpSpPr>
          <a:xfrm>
            <a:off x="161367" y="45567"/>
            <a:ext cx="9634143" cy="769441"/>
            <a:chOff x="186376" y="45567"/>
            <a:chExt cx="9634143" cy="769441"/>
          </a:xfrm>
        </p:grpSpPr>
        <p:sp>
          <p:nvSpPr>
            <p:cNvPr id="32" name="TextBox 31">
              <a:extLst>
                <a:ext uri="{FF2B5EF4-FFF2-40B4-BE49-F238E27FC236}">
                  <a16:creationId xmlns:a16="http://schemas.microsoft.com/office/drawing/2014/main" id="{78022485-8FCA-5B46-8BDB-D4F13D21B234}"/>
                </a:ext>
              </a:extLst>
            </p:cNvPr>
            <p:cNvSpPr txBox="1"/>
            <p:nvPr/>
          </p:nvSpPr>
          <p:spPr>
            <a:xfrm>
              <a:off x="186376" y="45567"/>
              <a:ext cx="9634143" cy="769441"/>
            </a:xfrm>
            <a:prstGeom prst="rect">
              <a:avLst/>
            </a:prstGeom>
            <a:noFill/>
          </p:spPr>
          <p:txBody>
            <a:bodyPr wrap="square" rtlCol="0">
              <a:spAutoFit/>
            </a:bodyPr>
            <a:lstStyle/>
            <a:p>
              <a:pPr algn="ctr"/>
              <a:r>
                <a:rPr lang="en-US" sz="2200" dirty="0">
                  <a:solidFill>
                    <a:srgbClr val="244351"/>
                  </a:solidFill>
                  <a:latin typeface="Poppins" pitchFamily="2" charset="77"/>
                  <a:cs typeface="Poppins" pitchFamily="2" charset="77"/>
                </a:rPr>
                <a:t>CORAL ADAPTATION TO CLIMATE CHANGE: </a:t>
              </a:r>
              <a:br>
                <a:rPr lang="en-US" sz="2200" dirty="0">
                  <a:solidFill>
                    <a:srgbClr val="244351"/>
                  </a:solidFill>
                  <a:latin typeface="Poppins" pitchFamily="2" charset="77"/>
                  <a:cs typeface="Poppins" pitchFamily="2" charset="77"/>
                </a:rPr>
              </a:br>
              <a:r>
                <a:rPr lang="en-US" sz="2200" dirty="0">
                  <a:solidFill>
                    <a:srgbClr val="244351"/>
                  </a:solidFill>
                  <a:latin typeface="Poppins" pitchFamily="2" charset="77"/>
                  <a:cs typeface="Poppins" pitchFamily="2" charset="77"/>
                </a:rPr>
                <a:t>META-ANALYSIS REVEALS HIGH HERITABILITY ACROSS MULTIPLE TRAITS</a:t>
              </a:r>
              <a:endParaRPr lang="en-CA" sz="2200" dirty="0">
                <a:solidFill>
                  <a:srgbClr val="244351"/>
                </a:solidFill>
                <a:latin typeface="Poppins" pitchFamily="2" charset="77"/>
                <a:cs typeface="Poppins" pitchFamily="2" charset="77"/>
              </a:endParaRPr>
            </a:p>
          </p:txBody>
        </p:sp>
        <p:cxnSp>
          <p:nvCxnSpPr>
            <p:cNvPr id="13" name="Straight Connector 12">
              <a:extLst>
                <a:ext uri="{FF2B5EF4-FFF2-40B4-BE49-F238E27FC236}">
                  <a16:creationId xmlns:a16="http://schemas.microsoft.com/office/drawing/2014/main" id="{99DB72C6-3E0F-A34E-9C54-AF73B83EE318}"/>
                </a:ext>
              </a:extLst>
            </p:cNvPr>
            <p:cNvCxnSpPr>
              <a:cxnSpLocks/>
            </p:cNvCxnSpPr>
            <p:nvPr/>
          </p:nvCxnSpPr>
          <p:spPr>
            <a:xfrm>
              <a:off x="186376" y="758288"/>
              <a:ext cx="9634143"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grpSp>
      <p:sp>
        <p:nvSpPr>
          <p:cNvPr id="43" name="Rounded Rectangle 42">
            <a:extLst>
              <a:ext uri="{FF2B5EF4-FFF2-40B4-BE49-F238E27FC236}">
                <a16:creationId xmlns:a16="http://schemas.microsoft.com/office/drawing/2014/main" id="{DEC6BB21-070E-DB43-BF20-4565944D89C7}"/>
              </a:ext>
            </a:extLst>
          </p:cNvPr>
          <p:cNvSpPr/>
          <p:nvPr/>
        </p:nvSpPr>
        <p:spPr>
          <a:xfrm>
            <a:off x="120089" y="3011777"/>
            <a:ext cx="3906000" cy="3742249"/>
          </a:xfrm>
          <a:prstGeom prst="roundRect">
            <a:avLst>
              <a:gd name="adj" fmla="val 2231"/>
            </a:avLst>
          </a:prstGeom>
          <a:solidFill>
            <a:srgbClr val="24435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Sathu" pitchFamily="2" charset="-34"/>
                <a:cs typeface="Sathu" pitchFamily="2" charset="-34"/>
              </a:rPr>
              <a:t>By trait type</a:t>
            </a:r>
            <a:endParaRPr lang="en-US" sz="2000" i="1" baseline="30000" dirty="0">
              <a:latin typeface="Sathu" pitchFamily="2" charset="-34"/>
              <a:cs typeface="Sathu" pitchFamily="2" charset="-34"/>
            </a:endParaRPr>
          </a:p>
        </p:txBody>
      </p:sp>
      <p:sp>
        <p:nvSpPr>
          <p:cNvPr id="44" name="TextBox 43">
            <a:extLst>
              <a:ext uri="{FF2B5EF4-FFF2-40B4-BE49-F238E27FC236}">
                <a16:creationId xmlns:a16="http://schemas.microsoft.com/office/drawing/2014/main" id="{76391674-142A-B742-A67D-A56EDC079B70}"/>
              </a:ext>
            </a:extLst>
          </p:cNvPr>
          <p:cNvSpPr txBox="1"/>
          <p:nvPr/>
        </p:nvSpPr>
        <p:spPr>
          <a:xfrm>
            <a:off x="871569" y="2625337"/>
            <a:ext cx="2471600" cy="369332"/>
          </a:xfrm>
          <a:prstGeom prst="rect">
            <a:avLst/>
          </a:prstGeom>
          <a:noFill/>
        </p:spPr>
        <p:txBody>
          <a:bodyPr wrap="square" lIns="0" rIns="0" rtlCol="0">
            <a:spAutoFit/>
          </a:bodyPr>
          <a:lstStyle/>
          <a:p>
            <a:pPr algn="ctr"/>
            <a:r>
              <a:rPr lang="en-US" b="1" dirty="0">
                <a:solidFill>
                  <a:srgbClr val="244351"/>
                </a:solidFill>
                <a:latin typeface="Poppins" pitchFamily="2" charset="77"/>
                <a:cs typeface="Poppins" pitchFamily="2" charset="77"/>
              </a:rPr>
              <a:t>Heritability varies:</a:t>
            </a:r>
          </a:p>
        </p:txBody>
      </p:sp>
      <p:grpSp>
        <p:nvGrpSpPr>
          <p:cNvPr id="266" name="Group 265">
            <a:extLst>
              <a:ext uri="{FF2B5EF4-FFF2-40B4-BE49-F238E27FC236}">
                <a16:creationId xmlns:a16="http://schemas.microsoft.com/office/drawing/2014/main" id="{004DC736-3600-DC4D-B5E0-EAE228BC1B06}"/>
              </a:ext>
            </a:extLst>
          </p:cNvPr>
          <p:cNvGrpSpPr/>
          <p:nvPr/>
        </p:nvGrpSpPr>
        <p:grpSpPr>
          <a:xfrm>
            <a:off x="1625878" y="4021271"/>
            <a:ext cx="3053870" cy="2515826"/>
            <a:chOff x="1669864" y="4175118"/>
            <a:chExt cx="2995410" cy="2515826"/>
          </a:xfrm>
        </p:grpSpPr>
        <p:sp>
          <p:nvSpPr>
            <p:cNvPr id="70" name="Round Same Side Corner Rectangle 69">
              <a:extLst>
                <a:ext uri="{FF2B5EF4-FFF2-40B4-BE49-F238E27FC236}">
                  <a16:creationId xmlns:a16="http://schemas.microsoft.com/office/drawing/2014/main" id="{78A8305E-E294-0E4E-98F6-98F2D405EC1D}"/>
                </a:ext>
              </a:extLst>
            </p:cNvPr>
            <p:cNvSpPr/>
            <p:nvPr/>
          </p:nvSpPr>
          <p:spPr>
            <a:xfrm rot="5400000">
              <a:off x="1837289" y="4091626"/>
              <a:ext cx="119105" cy="453954"/>
            </a:xfrm>
            <a:prstGeom prst="round2SameRect">
              <a:avLst/>
            </a:prstGeom>
            <a:solidFill>
              <a:srgbClr val="E7C166"/>
            </a:solidFill>
            <a:ln>
              <a:solidFill>
                <a:srgbClr val="EAC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 Same Side Corner Rectangle 72">
              <a:extLst>
                <a:ext uri="{FF2B5EF4-FFF2-40B4-BE49-F238E27FC236}">
                  <a16:creationId xmlns:a16="http://schemas.microsoft.com/office/drawing/2014/main" id="{C4F6B7B9-93F3-E84F-8592-B5EDACC714B6}"/>
                </a:ext>
              </a:extLst>
            </p:cNvPr>
            <p:cNvSpPr/>
            <p:nvPr/>
          </p:nvSpPr>
          <p:spPr>
            <a:xfrm rot="5400000">
              <a:off x="2010533" y="4189504"/>
              <a:ext cx="119105" cy="800442"/>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 Same Side Corner Rectangle 73">
              <a:extLst>
                <a:ext uri="{FF2B5EF4-FFF2-40B4-BE49-F238E27FC236}">
                  <a16:creationId xmlns:a16="http://schemas.microsoft.com/office/drawing/2014/main" id="{A1A3CD27-71DA-F846-A28A-1F306D8ED3CE}"/>
                </a:ext>
              </a:extLst>
            </p:cNvPr>
            <p:cNvSpPr/>
            <p:nvPr/>
          </p:nvSpPr>
          <p:spPr>
            <a:xfrm rot="5400000">
              <a:off x="2021431" y="4455519"/>
              <a:ext cx="119105" cy="822239"/>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Same Side Corner Rectangle 74">
              <a:extLst>
                <a:ext uri="{FF2B5EF4-FFF2-40B4-BE49-F238E27FC236}">
                  <a16:creationId xmlns:a16="http://schemas.microsoft.com/office/drawing/2014/main" id="{38B84327-1F42-B74A-A836-D423A69261E8}"/>
                </a:ext>
              </a:extLst>
            </p:cNvPr>
            <p:cNvSpPr/>
            <p:nvPr/>
          </p:nvSpPr>
          <p:spPr>
            <a:xfrm rot="5400000">
              <a:off x="2093713" y="4660151"/>
              <a:ext cx="119105" cy="966803"/>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 Same Side Corner Rectangle 75">
              <a:extLst>
                <a:ext uri="{FF2B5EF4-FFF2-40B4-BE49-F238E27FC236}">
                  <a16:creationId xmlns:a16="http://schemas.microsoft.com/office/drawing/2014/main" id="{4A160477-1F75-B047-9EB1-A86CFC539E70}"/>
                </a:ext>
              </a:extLst>
            </p:cNvPr>
            <p:cNvSpPr/>
            <p:nvPr/>
          </p:nvSpPr>
          <p:spPr>
            <a:xfrm rot="5400000">
              <a:off x="2112847" y="4917932"/>
              <a:ext cx="119105" cy="1005069"/>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 Same Side Corner Rectangle 76">
              <a:extLst>
                <a:ext uri="{FF2B5EF4-FFF2-40B4-BE49-F238E27FC236}">
                  <a16:creationId xmlns:a16="http://schemas.microsoft.com/office/drawing/2014/main" id="{09DC4377-A104-BF42-8EBC-EEB84AFDE2E2}"/>
                </a:ext>
              </a:extLst>
            </p:cNvPr>
            <p:cNvSpPr/>
            <p:nvPr/>
          </p:nvSpPr>
          <p:spPr>
            <a:xfrm rot="5400000">
              <a:off x="2158908" y="5148783"/>
              <a:ext cx="119105" cy="1097193"/>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 Same Side Corner Rectangle 77">
              <a:extLst>
                <a:ext uri="{FF2B5EF4-FFF2-40B4-BE49-F238E27FC236}">
                  <a16:creationId xmlns:a16="http://schemas.microsoft.com/office/drawing/2014/main" id="{F9510930-D930-E346-B9D3-D45316034252}"/>
                </a:ext>
              </a:extLst>
            </p:cNvPr>
            <p:cNvSpPr/>
            <p:nvPr/>
          </p:nvSpPr>
          <p:spPr>
            <a:xfrm rot="5400000">
              <a:off x="2217017" y="5367589"/>
              <a:ext cx="119105" cy="1213411"/>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 Same Side Corner Rectangle 78">
              <a:extLst>
                <a:ext uri="{FF2B5EF4-FFF2-40B4-BE49-F238E27FC236}">
                  <a16:creationId xmlns:a16="http://schemas.microsoft.com/office/drawing/2014/main" id="{6EB8A640-6F23-424A-837E-85F80278645D}"/>
                </a:ext>
              </a:extLst>
            </p:cNvPr>
            <p:cNvSpPr/>
            <p:nvPr/>
          </p:nvSpPr>
          <p:spPr>
            <a:xfrm rot="5400000">
              <a:off x="2290716" y="5570804"/>
              <a:ext cx="119105" cy="1360808"/>
            </a:xfrm>
            <a:prstGeom prst="round2SameRect">
              <a:avLst/>
            </a:prstGeom>
            <a:solidFill>
              <a:srgbClr val="F3A261"/>
            </a:solidFill>
            <a:ln>
              <a:solidFill>
                <a:srgbClr val="F3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 Same Side Corner Rectangle 79">
              <a:extLst>
                <a:ext uri="{FF2B5EF4-FFF2-40B4-BE49-F238E27FC236}">
                  <a16:creationId xmlns:a16="http://schemas.microsoft.com/office/drawing/2014/main" id="{9A7E9B81-829C-0C46-A062-995667FFD931}"/>
                </a:ext>
              </a:extLst>
            </p:cNvPr>
            <p:cNvSpPr/>
            <p:nvPr/>
          </p:nvSpPr>
          <p:spPr>
            <a:xfrm rot="5400000">
              <a:off x="2382839" y="5755592"/>
              <a:ext cx="119105" cy="1545055"/>
            </a:xfrm>
            <a:prstGeom prst="round2SameRect">
              <a:avLst/>
            </a:prstGeom>
            <a:solidFill>
              <a:srgbClr val="E76F51"/>
            </a:solidFill>
            <a:ln>
              <a:solidFill>
                <a:srgbClr val="E76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93442CDF-9AB5-F64F-BF35-76A0A739AB09}"/>
                </a:ext>
              </a:extLst>
            </p:cNvPr>
            <p:cNvSpPr txBox="1"/>
            <p:nvPr/>
          </p:nvSpPr>
          <p:spPr>
            <a:xfrm>
              <a:off x="2127198" y="4175118"/>
              <a:ext cx="1440000" cy="305481"/>
            </a:xfrm>
            <a:prstGeom prst="rect">
              <a:avLst/>
            </a:prstGeom>
            <a:noFill/>
          </p:spPr>
          <p:txBody>
            <a:bodyPr wrap="none" lIns="72000" rtlCol="0" anchor="ctr">
              <a:spAutoFit/>
            </a:bodyPr>
            <a:lstStyle/>
            <a:p>
              <a:r>
                <a:rPr lang="en-US" sz="1200" dirty="0">
                  <a:solidFill>
                    <a:srgbClr val="E7C166"/>
                  </a:solidFill>
                  <a:latin typeface="Sathu" pitchFamily="2" charset="-34"/>
                  <a:cs typeface="Sathu" pitchFamily="2" charset="-34"/>
                </a:rPr>
                <a:t>Gene expression</a:t>
              </a:r>
            </a:p>
          </p:txBody>
        </p:sp>
        <p:sp>
          <p:nvSpPr>
            <p:cNvPr id="96" name="TextBox 95">
              <a:extLst>
                <a:ext uri="{FF2B5EF4-FFF2-40B4-BE49-F238E27FC236}">
                  <a16:creationId xmlns:a16="http://schemas.microsoft.com/office/drawing/2014/main" id="{2B096978-A061-8B4E-90F1-F5FC1DC746DA}"/>
                </a:ext>
              </a:extLst>
            </p:cNvPr>
            <p:cNvSpPr txBox="1"/>
            <p:nvPr/>
          </p:nvSpPr>
          <p:spPr>
            <a:xfrm>
              <a:off x="2497426" y="4741945"/>
              <a:ext cx="857310" cy="276999"/>
            </a:xfrm>
            <a:prstGeom prst="rect">
              <a:avLst/>
            </a:prstGeom>
            <a:noFill/>
          </p:spPr>
          <p:txBody>
            <a:bodyPr wrap="square" lIns="72000" rtlCol="0" anchor="ctr">
              <a:spAutoFit/>
            </a:bodyPr>
            <a:lstStyle/>
            <a:p>
              <a:r>
                <a:rPr lang="en-US" sz="1200" b="1" dirty="0">
                  <a:solidFill>
                    <a:srgbClr val="F3A261"/>
                  </a:solidFill>
                  <a:latin typeface="Sathu" pitchFamily="2" charset="-34"/>
                  <a:cs typeface="Sathu" pitchFamily="2" charset="-34"/>
                </a:rPr>
                <a:t>Growth</a:t>
              </a:r>
            </a:p>
          </p:txBody>
        </p:sp>
        <p:sp>
          <p:nvSpPr>
            <p:cNvPr id="97" name="TextBox 96">
              <a:extLst>
                <a:ext uri="{FF2B5EF4-FFF2-40B4-BE49-F238E27FC236}">
                  <a16:creationId xmlns:a16="http://schemas.microsoft.com/office/drawing/2014/main" id="{14A76A6B-B657-ED49-99D2-CF1C1C21B9BB}"/>
                </a:ext>
              </a:extLst>
            </p:cNvPr>
            <p:cNvSpPr txBox="1"/>
            <p:nvPr/>
          </p:nvSpPr>
          <p:spPr>
            <a:xfrm>
              <a:off x="2646106" y="5003997"/>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Nutrients</a:t>
              </a:r>
            </a:p>
          </p:txBody>
        </p:sp>
        <p:sp>
          <p:nvSpPr>
            <p:cNvPr id="95" name="TextBox 94">
              <a:extLst>
                <a:ext uri="{FF2B5EF4-FFF2-40B4-BE49-F238E27FC236}">
                  <a16:creationId xmlns:a16="http://schemas.microsoft.com/office/drawing/2014/main" id="{43CA3798-7045-2742-8E49-2B8C87B5FA3F}"/>
                </a:ext>
              </a:extLst>
            </p:cNvPr>
            <p:cNvSpPr txBox="1"/>
            <p:nvPr/>
          </p:nvSpPr>
          <p:spPr>
            <a:xfrm>
              <a:off x="2475128" y="4451411"/>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Photochemistry</a:t>
              </a:r>
            </a:p>
          </p:txBody>
        </p:sp>
        <p:sp>
          <p:nvSpPr>
            <p:cNvPr id="98" name="TextBox 97">
              <a:extLst>
                <a:ext uri="{FF2B5EF4-FFF2-40B4-BE49-F238E27FC236}">
                  <a16:creationId xmlns:a16="http://schemas.microsoft.com/office/drawing/2014/main" id="{FBCC0BC0-B9B0-EB42-BDED-161463C80D70}"/>
                </a:ext>
              </a:extLst>
            </p:cNvPr>
            <p:cNvSpPr txBox="1"/>
            <p:nvPr/>
          </p:nvSpPr>
          <p:spPr>
            <a:xfrm>
              <a:off x="2684068" y="5280290"/>
              <a:ext cx="1440000" cy="305481"/>
            </a:xfrm>
            <a:prstGeom prst="rect">
              <a:avLst/>
            </a:prstGeom>
            <a:noFill/>
          </p:spPr>
          <p:txBody>
            <a:bodyPr wrap="square" lIns="72000" rtlCol="0" anchor="ctr">
              <a:spAutoFit/>
            </a:bodyPr>
            <a:lstStyle/>
            <a:p>
              <a:r>
                <a:rPr lang="en-US" sz="1200" b="1" dirty="0">
                  <a:solidFill>
                    <a:srgbClr val="F3A261"/>
                  </a:solidFill>
                  <a:latin typeface="Sathu" pitchFamily="2" charset="-34"/>
                  <a:cs typeface="Sathu" pitchFamily="2" charset="-34"/>
                </a:rPr>
                <a:t>Bleaching</a:t>
              </a:r>
            </a:p>
          </p:txBody>
        </p:sp>
        <p:sp>
          <p:nvSpPr>
            <p:cNvPr id="99" name="TextBox 98">
              <a:extLst>
                <a:ext uri="{FF2B5EF4-FFF2-40B4-BE49-F238E27FC236}">
                  <a16:creationId xmlns:a16="http://schemas.microsoft.com/office/drawing/2014/main" id="{DDB7265A-4F3B-D347-9B80-7FEF503103C0}"/>
                </a:ext>
              </a:extLst>
            </p:cNvPr>
            <p:cNvSpPr txBox="1"/>
            <p:nvPr/>
          </p:nvSpPr>
          <p:spPr>
            <a:xfrm>
              <a:off x="2772036" y="5556583"/>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Symbionts</a:t>
              </a:r>
            </a:p>
          </p:txBody>
        </p:sp>
        <p:sp>
          <p:nvSpPr>
            <p:cNvPr id="100" name="TextBox 99">
              <a:extLst>
                <a:ext uri="{FF2B5EF4-FFF2-40B4-BE49-F238E27FC236}">
                  <a16:creationId xmlns:a16="http://schemas.microsoft.com/office/drawing/2014/main" id="{4D18D626-AF09-3543-906F-89037BF3C334}"/>
                </a:ext>
              </a:extLst>
            </p:cNvPr>
            <p:cNvSpPr txBox="1"/>
            <p:nvPr/>
          </p:nvSpPr>
          <p:spPr>
            <a:xfrm>
              <a:off x="2891574" y="5832876"/>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Morphology</a:t>
              </a:r>
            </a:p>
          </p:txBody>
        </p:sp>
        <p:sp>
          <p:nvSpPr>
            <p:cNvPr id="101" name="TextBox 100">
              <a:extLst>
                <a:ext uri="{FF2B5EF4-FFF2-40B4-BE49-F238E27FC236}">
                  <a16:creationId xmlns:a16="http://schemas.microsoft.com/office/drawing/2014/main" id="{0C337EE8-8ED8-BF45-A4D2-510103D0CCFC}"/>
                </a:ext>
              </a:extLst>
            </p:cNvPr>
            <p:cNvSpPr txBox="1"/>
            <p:nvPr/>
          </p:nvSpPr>
          <p:spPr>
            <a:xfrm>
              <a:off x="3036593" y="6109169"/>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Immune</a:t>
              </a:r>
            </a:p>
          </p:txBody>
        </p:sp>
        <p:sp>
          <p:nvSpPr>
            <p:cNvPr id="102" name="TextBox 101">
              <a:extLst>
                <a:ext uri="{FF2B5EF4-FFF2-40B4-BE49-F238E27FC236}">
                  <a16:creationId xmlns:a16="http://schemas.microsoft.com/office/drawing/2014/main" id="{2D0FD4D5-D0D5-104E-8E48-1D2CA2977971}"/>
                </a:ext>
              </a:extLst>
            </p:cNvPr>
            <p:cNvSpPr txBox="1"/>
            <p:nvPr/>
          </p:nvSpPr>
          <p:spPr>
            <a:xfrm>
              <a:off x="3225274" y="6385463"/>
              <a:ext cx="1440000" cy="305481"/>
            </a:xfrm>
            <a:prstGeom prst="rect">
              <a:avLst/>
            </a:prstGeom>
            <a:noFill/>
          </p:spPr>
          <p:txBody>
            <a:bodyPr wrap="square" lIns="72000" rtlCol="0" anchor="ctr">
              <a:spAutoFit/>
            </a:bodyPr>
            <a:lstStyle/>
            <a:p>
              <a:r>
                <a:rPr lang="en-US" sz="1200" b="1" dirty="0">
                  <a:solidFill>
                    <a:srgbClr val="E76F51"/>
                  </a:solidFill>
                  <a:latin typeface="Sathu" pitchFamily="2" charset="-34"/>
                  <a:cs typeface="Sathu" pitchFamily="2" charset="-34"/>
                </a:rPr>
                <a:t>Survival</a:t>
              </a:r>
            </a:p>
          </p:txBody>
        </p:sp>
      </p:grpSp>
      <p:sp>
        <p:nvSpPr>
          <p:cNvPr id="46" name="Rounded Rectangle 45">
            <a:extLst>
              <a:ext uri="{FF2B5EF4-FFF2-40B4-BE49-F238E27FC236}">
                <a16:creationId xmlns:a16="http://schemas.microsoft.com/office/drawing/2014/main" id="{E23CC7A2-B86A-8146-9010-178090D3E505}"/>
              </a:ext>
            </a:extLst>
          </p:cNvPr>
          <p:cNvSpPr/>
          <p:nvPr/>
        </p:nvSpPr>
        <p:spPr>
          <a:xfrm>
            <a:off x="4143599" y="2600712"/>
            <a:ext cx="3906000" cy="2725459"/>
          </a:xfrm>
          <a:prstGeom prst="roundRect">
            <a:avLst>
              <a:gd name="adj" fmla="val 3073"/>
            </a:avLst>
          </a:prstGeom>
          <a:solidFill>
            <a:srgbClr val="EAC46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Sathu" pitchFamily="2" charset="-34"/>
                <a:cs typeface="Sathu" pitchFamily="2" charset="-34"/>
              </a:rPr>
              <a:t>Across coral life stages</a:t>
            </a:r>
            <a:endParaRPr lang="en-US" sz="2000" i="1" baseline="30000" dirty="0">
              <a:latin typeface="Sathu" pitchFamily="2" charset="-34"/>
              <a:cs typeface="Sathu" pitchFamily="2" charset="-34"/>
            </a:endParaRPr>
          </a:p>
        </p:txBody>
      </p:sp>
      <p:sp>
        <p:nvSpPr>
          <p:cNvPr id="140" name="TextBox 139">
            <a:extLst>
              <a:ext uri="{FF2B5EF4-FFF2-40B4-BE49-F238E27FC236}">
                <a16:creationId xmlns:a16="http://schemas.microsoft.com/office/drawing/2014/main" id="{ED7D89F0-D7FC-ED48-B8A4-7E9F7D2E7E14}"/>
              </a:ext>
            </a:extLst>
          </p:cNvPr>
          <p:cNvSpPr txBox="1"/>
          <p:nvPr/>
        </p:nvSpPr>
        <p:spPr>
          <a:xfrm>
            <a:off x="4144890" y="4108285"/>
            <a:ext cx="3878945" cy="1200329"/>
          </a:xfrm>
          <a:prstGeom prst="rect">
            <a:avLst/>
          </a:prstGeom>
          <a:noFill/>
        </p:spPr>
        <p:txBody>
          <a:bodyPr wrap="square" lIns="36000" rIns="36000" rtlCol="0">
            <a:spAutoFit/>
          </a:bodyPr>
          <a:lstStyle/>
          <a:p>
            <a:pPr algn="ctr"/>
            <a:r>
              <a:rPr lang="en-US" dirty="0">
                <a:solidFill>
                  <a:srgbClr val="E76F51"/>
                </a:solidFill>
                <a:latin typeface="Sathu" pitchFamily="2" charset="-34"/>
                <a:cs typeface="Sathu" pitchFamily="2" charset="-34"/>
              </a:rPr>
              <a:t>Adult</a:t>
            </a:r>
            <a:r>
              <a:rPr lang="en-US" dirty="0">
                <a:solidFill>
                  <a:schemeClr val="bg1"/>
                </a:solidFill>
                <a:latin typeface="Sathu" pitchFamily="2" charset="-34"/>
                <a:cs typeface="Sathu" pitchFamily="2" charset="-34"/>
              </a:rPr>
              <a:t> and </a:t>
            </a:r>
            <a:r>
              <a:rPr lang="en-US" dirty="0">
                <a:solidFill>
                  <a:srgbClr val="E76F51"/>
                </a:solidFill>
                <a:latin typeface="Sathu" pitchFamily="2" charset="-34"/>
                <a:cs typeface="Sathu" pitchFamily="2" charset="-34"/>
              </a:rPr>
              <a:t>larval</a:t>
            </a:r>
            <a:r>
              <a:rPr lang="en-US" dirty="0">
                <a:solidFill>
                  <a:schemeClr val="bg1"/>
                </a:solidFill>
                <a:latin typeface="Sathu" pitchFamily="2" charset="-34"/>
                <a:cs typeface="Sathu" pitchFamily="2" charset="-34"/>
              </a:rPr>
              <a:t> growth and bleaching traits were </a:t>
            </a:r>
            <a:br>
              <a:rPr lang="en-US" dirty="0">
                <a:solidFill>
                  <a:schemeClr val="bg1"/>
                </a:solidFill>
                <a:latin typeface="Sathu" pitchFamily="2" charset="-34"/>
                <a:cs typeface="Sathu" pitchFamily="2" charset="-34"/>
              </a:rPr>
            </a:br>
            <a:r>
              <a:rPr lang="en-US" dirty="0">
                <a:solidFill>
                  <a:srgbClr val="E76F51"/>
                </a:solidFill>
                <a:latin typeface="Sathu" pitchFamily="2" charset="-34"/>
                <a:cs typeface="Sathu" pitchFamily="2" charset="-34"/>
              </a:rPr>
              <a:t>2–9 times more heritable </a:t>
            </a:r>
            <a:r>
              <a:rPr lang="en-US" dirty="0">
                <a:solidFill>
                  <a:schemeClr val="bg1"/>
                </a:solidFill>
                <a:latin typeface="Sathu" pitchFamily="2" charset="-34"/>
                <a:cs typeface="Sathu" pitchFamily="2" charset="-34"/>
              </a:rPr>
              <a:t>than growth and bleaching in </a:t>
            </a:r>
            <a:r>
              <a:rPr lang="en-US" dirty="0">
                <a:solidFill>
                  <a:srgbClr val="4A9D90"/>
                </a:solidFill>
                <a:latin typeface="Sathu" pitchFamily="2" charset="-34"/>
                <a:cs typeface="Sathu" pitchFamily="2" charset="-34"/>
              </a:rPr>
              <a:t>juveniles</a:t>
            </a:r>
          </a:p>
        </p:txBody>
      </p:sp>
      <p:sp>
        <p:nvSpPr>
          <p:cNvPr id="49" name="Rounded Rectangle 48">
            <a:extLst>
              <a:ext uri="{FF2B5EF4-FFF2-40B4-BE49-F238E27FC236}">
                <a16:creationId xmlns:a16="http://schemas.microsoft.com/office/drawing/2014/main" id="{10039249-875E-1540-AE7A-434585CF3174}"/>
              </a:ext>
            </a:extLst>
          </p:cNvPr>
          <p:cNvSpPr/>
          <p:nvPr/>
        </p:nvSpPr>
        <p:spPr>
          <a:xfrm>
            <a:off x="8168400" y="2600712"/>
            <a:ext cx="3906000" cy="2725459"/>
          </a:xfrm>
          <a:prstGeom prst="roundRect">
            <a:avLst>
              <a:gd name="adj" fmla="val 3071"/>
            </a:avLst>
          </a:prstGeom>
          <a:solidFill>
            <a:srgbClr val="F3A26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Sathu" pitchFamily="2" charset="-34"/>
                <a:cs typeface="Sathu" pitchFamily="2" charset="-34"/>
              </a:rPr>
              <a:t>But not by temperature</a:t>
            </a:r>
            <a:br>
              <a:rPr lang="en-US" sz="2000" dirty="0">
                <a:latin typeface="Sathu" pitchFamily="2" charset="-34"/>
                <a:cs typeface="Sathu" pitchFamily="2" charset="-34"/>
              </a:rPr>
            </a:br>
            <a:br>
              <a:rPr lang="en-US" sz="2000" dirty="0">
                <a:latin typeface="Sathu" pitchFamily="2" charset="-34"/>
                <a:cs typeface="Sathu" pitchFamily="2" charset="-34"/>
              </a:rPr>
            </a:br>
            <a:br>
              <a:rPr lang="en-US" sz="2000" dirty="0">
                <a:latin typeface="Sathu" pitchFamily="2" charset="-34"/>
                <a:cs typeface="Sathu" pitchFamily="2" charset="-34"/>
              </a:rPr>
            </a:br>
            <a:br>
              <a:rPr lang="en-US" sz="900" dirty="0">
                <a:latin typeface="Sathu" pitchFamily="2" charset="-34"/>
                <a:cs typeface="Sathu" pitchFamily="2" charset="-34"/>
              </a:rPr>
            </a:br>
            <a:br>
              <a:rPr lang="en-US" sz="2000" dirty="0">
                <a:latin typeface="Sathu" pitchFamily="2" charset="-34"/>
                <a:cs typeface="Sathu" pitchFamily="2" charset="-34"/>
              </a:rPr>
            </a:br>
            <a:r>
              <a:rPr lang="en-US" sz="2000" dirty="0">
                <a:latin typeface="Sathu" pitchFamily="2" charset="-34"/>
                <a:cs typeface="Sathu" pitchFamily="2" charset="-34"/>
              </a:rPr>
              <a:t>Nor across coral growth forms</a:t>
            </a:r>
            <a:endParaRPr lang="en-US" sz="2000" i="1" baseline="30000" dirty="0">
              <a:latin typeface="Sathu" pitchFamily="2" charset="-34"/>
              <a:cs typeface="Sathu" pitchFamily="2" charset="-34"/>
            </a:endParaRPr>
          </a:p>
        </p:txBody>
      </p:sp>
      <p:pic>
        <p:nvPicPr>
          <p:cNvPr id="176" name="Picture 175">
            <a:extLst>
              <a:ext uri="{FF2B5EF4-FFF2-40B4-BE49-F238E27FC236}">
                <a16:creationId xmlns:a16="http://schemas.microsoft.com/office/drawing/2014/main" id="{075B1B56-91C6-9C42-8BF3-6C907DDC6807}"/>
              </a:ext>
            </a:extLst>
          </p:cNvPr>
          <p:cNvPicPr>
            <a:picLocks noChangeAspect="1"/>
          </p:cNvPicPr>
          <p:nvPr/>
        </p:nvPicPr>
        <p:blipFill>
          <a:blip r:embed="rId3"/>
          <a:stretch>
            <a:fillRect/>
          </a:stretch>
        </p:blipFill>
        <p:spPr>
          <a:xfrm>
            <a:off x="11411365" y="2717276"/>
            <a:ext cx="427242" cy="1224336"/>
          </a:xfrm>
          <a:prstGeom prst="rect">
            <a:avLst/>
          </a:prstGeom>
        </p:spPr>
      </p:pic>
      <p:sp>
        <p:nvSpPr>
          <p:cNvPr id="87" name="TextBox 86">
            <a:extLst>
              <a:ext uri="{FF2B5EF4-FFF2-40B4-BE49-F238E27FC236}">
                <a16:creationId xmlns:a16="http://schemas.microsoft.com/office/drawing/2014/main" id="{272A885F-0BB9-1E4F-908C-F702F55F5F73}"/>
              </a:ext>
            </a:extLst>
          </p:cNvPr>
          <p:cNvSpPr txBox="1"/>
          <p:nvPr/>
        </p:nvSpPr>
        <p:spPr>
          <a:xfrm>
            <a:off x="1504187" y="3365234"/>
            <a:ext cx="2667730" cy="446276"/>
          </a:xfrm>
          <a:prstGeom prst="rect">
            <a:avLst/>
          </a:prstGeom>
          <a:noFill/>
        </p:spPr>
        <p:txBody>
          <a:bodyPr wrap="square" rtlCol="0">
            <a:spAutoFit/>
          </a:bodyPr>
          <a:lstStyle/>
          <a:p>
            <a:pPr algn="ctr"/>
            <a:r>
              <a:rPr lang="en-US" sz="1400" dirty="0">
                <a:solidFill>
                  <a:srgbClr val="4A9D90"/>
                </a:solidFill>
                <a:latin typeface="Sathu" pitchFamily="2" charset="-34"/>
                <a:cs typeface="Sathu" pitchFamily="2" charset="-34"/>
              </a:rPr>
              <a:t>Heritability, </a:t>
            </a:r>
            <a:r>
              <a:rPr lang="en-US" sz="1400" i="1" dirty="0">
                <a:solidFill>
                  <a:srgbClr val="4A9D90"/>
                </a:solidFill>
                <a:latin typeface="Sathu" pitchFamily="2" charset="-34"/>
                <a:cs typeface="Sathu" pitchFamily="2" charset="-34"/>
              </a:rPr>
              <a:t>h</a:t>
            </a:r>
            <a:r>
              <a:rPr lang="en-US" sz="1400" i="1" baseline="30000" dirty="0">
                <a:solidFill>
                  <a:srgbClr val="4A9D90"/>
                </a:solidFill>
                <a:latin typeface="Sathu" pitchFamily="2" charset="-34"/>
                <a:cs typeface="Sathu" pitchFamily="2" charset="-34"/>
              </a:rPr>
              <a:t>2</a:t>
            </a:r>
            <a:r>
              <a:rPr lang="en-US" sz="1400" dirty="0">
                <a:solidFill>
                  <a:srgbClr val="4A9D90"/>
                </a:solidFill>
                <a:latin typeface="Sathu" pitchFamily="2" charset="-34"/>
                <a:cs typeface="Sathu" pitchFamily="2" charset="-34"/>
              </a:rPr>
              <a:t> </a:t>
            </a:r>
            <a:br>
              <a:rPr lang="en-US" sz="1400" dirty="0">
                <a:solidFill>
                  <a:srgbClr val="4A9D90"/>
                </a:solidFill>
                <a:latin typeface="Sathu" pitchFamily="2" charset="-34"/>
                <a:cs typeface="Sathu" pitchFamily="2" charset="-34"/>
              </a:rPr>
            </a:br>
            <a:r>
              <a:rPr lang="en-US" sz="900" dirty="0">
                <a:solidFill>
                  <a:srgbClr val="4A9D90"/>
                </a:solidFill>
                <a:latin typeface="Sathu" pitchFamily="2" charset="-34"/>
                <a:cs typeface="Sathu" pitchFamily="2" charset="-34"/>
              </a:rPr>
              <a:t>(log-scale)</a:t>
            </a:r>
          </a:p>
        </p:txBody>
      </p:sp>
      <p:sp>
        <p:nvSpPr>
          <p:cNvPr id="108" name="TextBox 107">
            <a:extLst>
              <a:ext uri="{FF2B5EF4-FFF2-40B4-BE49-F238E27FC236}">
                <a16:creationId xmlns:a16="http://schemas.microsoft.com/office/drawing/2014/main" id="{7E1C377C-D084-2343-987D-525AF8431759}"/>
              </a:ext>
            </a:extLst>
          </p:cNvPr>
          <p:cNvSpPr txBox="1"/>
          <p:nvPr/>
        </p:nvSpPr>
        <p:spPr>
          <a:xfrm>
            <a:off x="3254862" y="3746290"/>
            <a:ext cx="206104"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1</a:t>
            </a:r>
          </a:p>
        </p:txBody>
      </p:sp>
      <p:sp>
        <p:nvSpPr>
          <p:cNvPr id="103" name="TextBox 102">
            <a:extLst>
              <a:ext uri="{FF2B5EF4-FFF2-40B4-BE49-F238E27FC236}">
                <a16:creationId xmlns:a16="http://schemas.microsoft.com/office/drawing/2014/main" id="{5CC334C5-62E9-E842-A619-53CD84F80721}"/>
              </a:ext>
            </a:extLst>
          </p:cNvPr>
          <p:cNvSpPr txBox="1"/>
          <p:nvPr/>
        </p:nvSpPr>
        <p:spPr>
          <a:xfrm>
            <a:off x="1525703" y="3746295"/>
            <a:ext cx="200985"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a:t>
            </a:r>
          </a:p>
        </p:txBody>
      </p:sp>
      <p:sp>
        <p:nvSpPr>
          <p:cNvPr id="104" name="TextBox 103">
            <a:extLst>
              <a:ext uri="{FF2B5EF4-FFF2-40B4-BE49-F238E27FC236}">
                <a16:creationId xmlns:a16="http://schemas.microsoft.com/office/drawing/2014/main" id="{89748D3C-9726-6B48-A3A3-622729AE641C}"/>
              </a:ext>
            </a:extLst>
          </p:cNvPr>
          <p:cNvSpPr txBox="1"/>
          <p:nvPr/>
        </p:nvSpPr>
        <p:spPr>
          <a:xfrm>
            <a:off x="1810232" y="3746293"/>
            <a:ext cx="417245"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0.1</a:t>
            </a:r>
          </a:p>
        </p:txBody>
      </p:sp>
      <p:cxnSp>
        <p:nvCxnSpPr>
          <p:cNvPr id="81" name="Straight Connector 80">
            <a:extLst>
              <a:ext uri="{FF2B5EF4-FFF2-40B4-BE49-F238E27FC236}">
                <a16:creationId xmlns:a16="http://schemas.microsoft.com/office/drawing/2014/main" id="{F9C5A758-64EC-FC44-AA0D-B7E1D1B693E1}"/>
              </a:ext>
            </a:extLst>
          </p:cNvPr>
          <p:cNvCxnSpPr>
            <a:cxnSpLocks/>
          </p:cNvCxnSpPr>
          <p:nvPr/>
        </p:nvCxnSpPr>
        <p:spPr>
          <a:xfrm rot="5400000" flipH="1">
            <a:off x="1594598" y="3975366"/>
            <a:ext cx="62561"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9B7D8331-5642-C74B-AA7F-28561C7692FE}"/>
              </a:ext>
            </a:extLst>
          </p:cNvPr>
          <p:cNvSpPr txBox="1"/>
          <p:nvPr/>
        </p:nvSpPr>
        <p:spPr>
          <a:xfrm>
            <a:off x="2219773" y="3746293"/>
            <a:ext cx="391041"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0.2</a:t>
            </a:r>
          </a:p>
        </p:txBody>
      </p:sp>
      <p:sp>
        <p:nvSpPr>
          <p:cNvPr id="106" name="TextBox 105">
            <a:extLst>
              <a:ext uri="{FF2B5EF4-FFF2-40B4-BE49-F238E27FC236}">
                <a16:creationId xmlns:a16="http://schemas.microsoft.com/office/drawing/2014/main" id="{42C1FD83-1120-CC43-9A3C-79EBFB2B3D58}"/>
              </a:ext>
            </a:extLst>
          </p:cNvPr>
          <p:cNvSpPr txBox="1"/>
          <p:nvPr/>
        </p:nvSpPr>
        <p:spPr>
          <a:xfrm>
            <a:off x="2643715" y="3746293"/>
            <a:ext cx="397743"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0.5</a:t>
            </a:r>
          </a:p>
        </p:txBody>
      </p:sp>
      <p:sp>
        <p:nvSpPr>
          <p:cNvPr id="107" name="TextBox 106">
            <a:extLst>
              <a:ext uri="{FF2B5EF4-FFF2-40B4-BE49-F238E27FC236}">
                <a16:creationId xmlns:a16="http://schemas.microsoft.com/office/drawing/2014/main" id="{5BC54CF4-4DA6-9A4B-BC90-9A532BBC69D6}"/>
              </a:ext>
            </a:extLst>
          </p:cNvPr>
          <p:cNvSpPr txBox="1"/>
          <p:nvPr/>
        </p:nvSpPr>
        <p:spPr>
          <a:xfrm>
            <a:off x="2878363" y="3746290"/>
            <a:ext cx="520665" cy="246221"/>
          </a:xfrm>
          <a:prstGeom prst="rect">
            <a:avLst/>
          </a:prstGeom>
          <a:noFill/>
        </p:spPr>
        <p:txBody>
          <a:bodyPr wrap="square" rtlCol="0">
            <a:spAutoFit/>
          </a:bodyPr>
          <a:lstStyle/>
          <a:p>
            <a:pPr algn="ctr"/>
            <a:r>
              <a:rPr lang="en-US" sz="1000" dirty="0">
                <a:solidFill>
                  <a:srgbClr val="4A9D90"/>
                </a:solidFill>
                <a:latin typeface="Sathu" pitchFamily="2" charset="-34"/>
                <a:cs typeface="Sathu" pitchFamily="2" charset="-34"/>
              </a:rPr>
              <a:t>0.75</a:t>
            </a:r>
          </a:p>
        </p:txBody>
      </p:sp>
      <p:cxnSp>
        <p:nvCxnSpPr>
          <p:cNvPr id="86" name="Straight Connector 85">
            <a:extLst>
              <a:ext uri="{FF2B5EF4-FFF2-40B4-BE49-F238E27FC236}">
                <a16:creationId xmlns:a16="http://schemas.microsoft.com/office/drawing/2014/main" id="{A64FF420-3973-C041-A833-E0967C943EA5}"/>
              </a:ext>
            </a:extLst>
          </p:cNvPr>
          <p:cNvCxnSpPr>
            <a:cxnSpLocks/>
          </p:cNvCxnSpPr>
          <p:nvPr/>
        </p:nvCxnSpPr>
        <p:spPr>
          <a:xfrm rot="5400000" flipH="1">
            <a:off x="1996567"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4BCCB2B-9A2D-EE44-8473-3DF48CD8A7AA}"/>
              </a:ext>
            </a:extLst>
          </p:cNvPr>
          <p:cNvCxnSpPr>
            <a:cxnSpLocks/>
          </p:cNvCxnSpPr>
          <p:nvPr/>
        </p:nvCxnSpPr>
        <p:spPr>
          <a:xfrm>
            <a:off x="1625878" y="3986510"/>
            <a:ext cx="1" cy="2486948"/>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4BC2DEF-1BF7-0A47-8E5D-685545DE6761}"/>
              </a:ext>
            </a:extLst>
          </p:cNvPr>
          <p:cNvCxnSpPr>
            <a:cxnSpLocks/>
          </p:cNvCxnSpPr>
          <p:nvPr/>
        </p:nvCxnSpPr>
        <p:spPr>
          <a:xfrm rot="5400000" flipH="1">
            <a:off x="2395288"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968C947-3E29-B641-B253-B2D0692CCD3F}"/>
              </a:ext>
            </a:extLst>
          </p:cNvPr>
          <p:cNvCxnSpPr>
            <a:cxnSpLocks/>
          </p:cNvCxnSpPr>
          <p:nvPr/>
        </p:nvCxnSpPr>
        <p:spPr>
          <a:xfrm rot="5400000" flipH="1">
            <a:off x="2830837"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FC2D329-6087-B640-93EA-7F2008D3CD88}"/>
              </a:ext>
            </a:extLst>
          </p:cNvPr>
          <p:cNvCxnSpPr>
            <a:cxnSpLocks/>
          </p:cNvCxnSpPr>
          <p:nvPr/>
        </p:nvCxnSpPr>
        <p:spPr>
          <a:xfrm rot="5400000" flipH="1">
            <a:off x="3138288"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41E4FDE-695F-D844-A42F-1A4D590C5812}"/>
              </a:ext>
            </a:extLst>
          </p:cNvPr>
          <p:cNvCxnSpPr>
            <a:cxnSpLocks/>
          </p:cNvCxnSpPr>
          <p:nvPr/>
        </p:nvCxnSpPr>
        <p:spPr>
          <a:xfrm rot="5400000" flipH="1">
            <a:off x="3363538" y="3976198"/>
            <a:ext cx="64222"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0BD9392-9059-2D48-B043-B32D75C267CD}"/>
              </a:ext>
            </a:extLst>
          </p:cNvPr>
          <p:cNvCxnSpPr>
            <a:cxnSpLocks/>
          </p:cNvCxnSpPr>
          <p:nvPr/>
        </p:nvCxnSpPr>
        <p:spPr>
          <a:xfrm>
            <a:off x="1623133" y="4003890"/>
            <a:ext cx="1775888" cy="0"/>
          </a:xfrm>
          <a:prstGeom prst="line">
            <a:avLst/>
          </a:prstGeom>
          <a:ln w="12700">
            <a:solidFill>
              <a:srgbClr val="4A9D90"/>
            </a:solidFill>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7D12EA5-FDA7-F244-9D52-96269A6E880F}"/>
              </a:ext>
            </a:extLst>
          </p:cNvPr>
          <p:cNvSpPr txBox="1"/>
          <p:nvPr/>
        </p:nvSpPr>
        <p:spPr>
          <a:xfrm>
            <a:off x="8191206" y="3034214"/>
            <a:ext cx="3374980" cy="923330"/>
          </a:xfrm>
          <a:prstGeom prst="rect">
            <a:avLst/>
          </a:prstGeom>
          <a:noFill/>
        </p:spPr>
        <p:txBody>
          <a:bodyPr wrap="square" rtlCol="0">
            <a:spAutoFit/>
          </a:bodyPr>
          <a:lstStyle/>
          <a:p>
            <a:pPr algn="ctr"/>
            <a:r>
              <a:rPr lang="en-US" dirty="0">
                <a:solidFill>
                  <a:srgbClr val="244351"/>
                </a:solidFill>
                <a:latin typeface="Sathu" pitchFamily="2" charset="-34"/>
                <a:cs typeface="Sathu" pitchFamily="2" charset="-34"/>
              </a:rPr>
              <a:t>Temperature difference</a:t>
            </a:r>
            <a:br>
              <a:rPr lang="en-US" dirty="0">
                <a:solidFill>
                  <a:srgbClr val="4A9D90"/>
                </a:solidFill>
                <a:latin typeface="Sathu" pitchFamily="2" charset="-34"/>
                <a:cs typeface="Sathu" pitchFamily="2" charset="-34"/>
              </a:rPr>
            </a:br>
            <a:r>
              <a:rPr lang="en-US" dirty="0">
                <a:solidFill>
                  <a:srgbClr val="4A9D90"/>
                </a:solidFill>
                <a:latin typeface="Sathu" pitchFamily="2" charset="-34"/>
                <a:cs typeface="Sathu" pitchFamily="2" charset="-34"/>
              </a:rPr>
              <a:t> </a:t>
            </a:r>
            <a:r>
              <a:rPr lang="en-US" dirty="0">
                <a:solidFill>
                  <a:schemeClr val="bg1"/>
                </a:solidFill>
                <a:latin typeface="Sathu" pitchFamily="2" charset="-34"/>
                <a:cs typeface="Sathu" pitchFamily="2" charset="-34"/>
              </a:rPr>
              <a:t>(relative to ambient) had</a:t>
            </a:r>
            <a:br>
              <a:rPr lang="en-US" dirty="0">
                <a:solidFill>
                  <a:schemeClr val="bg1"/>
                </a:solidFill>
                <a:latin typeface="Sathu" pitchFamily="2" charset="-34"/>
                <a:cs typeface="Sathu" pitchFamily="2" charset="-34"/>
              </a:rPr>
            </a:br>
            <a:r>
              <a:rPr lang="en-US" dirty="0">
                <a:solidFill>
                  <a:srgbClr val="244351"/>
                </a:solidFill>
                <a:latin typeface="Sathu" pitchFamily="2" charset="-34"/>
                <a:cs typeface="Sathu" pitchFamily="2" charset="-34"/>
              </a:rPr>
              <a:t> little to no effect on </a:t>
            </a:r>
            <a:r>
              <a:rPr lang="en-US" i="1" dirty="0">
                <a:solidFill>
                  <a:srgbClr val="244351"/>
                </a:solidFill>
                <a:latin typeface="Sathu" pitchFamily="2" charset="-34"/>
                <a:cs typeface="Sathu" pitchFamily="2" charset="-34"/>
              </a:rPr>
              <a:t>h</a:t>
            </a:r>
            <a:r>
              <a:rPr lang="en-US" sz="1000" i="1" dirty="0">
                <a:solidFill>
                  <a:srgbClr val="244351"/>
                </a:solidFill>
                <a:latin typeface="Sathu" pitchFamily="2" charset="-34"/>
                <a:cs typeface="Sathu" pitchFamily="2" charset="-34"/>
              </a:rPr>
              <a:t> </a:t>
            </a:r>
            <a:r>
              <a:rPr lang="en-US" i="1" baseline="30000" dirty="0">
                <a:solidFill>
                  <a:srgbClr val="244351"/>
                </a:solidFill>
                <a:latin typeface="Sathu" pitchFamily="2" charset="-34"/>
                <a:cs typeface="Sathu" pitchFamily="2" charset="-34"/>
              </a:rPr>
              <a:t>2</a:t>
            </a:r>
            <a:endParaRPr lang="en-US" dirty="0">
              <a:solidFill>
                <a:srgbClr val="244351"/>
              </a:solidFill>
              <a:latin typeface="Sathu" pitchFamily="2" charset="-34"/>
              <a:cs typeface="Sathu" pitchFamily="2" charset="-34"/>
            </a:endParaRPr>
          </a:p>
        </p:txBody>
      </p:sp>
      <p:sp>
        <p:nvSpPr>
          <p:cNvPr id="135" name="Rounded Rectangle 134">
            <a:extLst>
              <a:ext uri="{FF2B5EF4-FFF2-40B4-BE49-F238E27FC236}">
                <a16:creationId xmlns:a16="http://schemas.microsoft.com/office/drawing/2014/main" id="{EFF2A544-4489-A14C-B315-41F4F6093EA6}"/>
              </a:ext>
            </a:extLst>
          </p:cNvPr>
          <p:cNvSpPr/>
          <p:nvPr/>
        </p:nvSpPr>
        <p:spPr>
          <a:xfrm>
            <a:off x="6096000" y="5440815"/>
            <a:ext cx="5980513" cy="1282590"/>
          </a:xfrm>
          <a:prstGeom prst="roundRect">
            <a:avLst>
              <a:gd name="adj" fmla="val 6450"/>
            </a:avLst>
          </a:prstGeom>
          <a:solidFill>
            <a:srgbClr val="E76F5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CA" sz="2000" dirty="0">
                <a:latin typeface="Sathu" pitchFamily="2" charset="-34"/>
                <a:cs typeface="Sathu" pitchFamily="2" charset="-34"/>
              </a:rPr>
              <a:t>Corals may have a higher potential to adapt to climate change than previously assumed in recent models of coral evolution</a:t>
            </a:r>
            <a:endParaRPr lang="en-US" sz="2000" i="1" baseline="30000" dirty="0">
              <a:latin typeface="Sathu" pitchFamily="2" charset="-34"/>
              <a:cs typeface="Sathu" pitchFamily="2" charset="-34"/>
            </a:endParaRPr>
          </a:p>
        </p:txBody>
      </p:sp>
      <p:sp>
        <p:nvSpPr>
          <p:cNvPr id="138" name="TextBox 137">
            <a:extLst>
              <a:ext uri="{FF2B5EF4-FFF2-40B4-BE49-F238E27FC236}">
                <a16:creationId xmlns:a16="http://schemas.microsoft.com/office/drawing/2014/main" id="{44FEFE3E-D065-5741-B746-0FD493A40AF7}"/>
              </a:ext>
            </a:extLst>
          </p:cNvPr>
          <p:cNvSpPr txBox="1"/>
          <p:nvPr/>
        </p:nvSpPr>
        <p:spPr>
          <a:xfrm>
            <a:off x="4034550" y="5620445"/>
            <a:ext cx="2034684" cy="923330"/>
          </a:xfrm>
          <a:prstGeom prst="rect">
            <a:avLst/>
          </a:prstGeom>
          <a:noFill/>
        </p:spPr>
        <p:txBody>
          <a:bodyPr wrap="square" lIns="0" rIns="0" rtlCol="0">
            <a:spAutoFit/>
          </a:bodyPr>
          <a:lstStyle/>
          <a:p>
            <a:pPr algn="ctr"/>
            <a:r>
              <a:rPr lang="en-US" b="1" dirty="0">
                <a:solidFill>
                  <a:srgbClr val="E76F51"/>
                </a:solidFill>
                <a:latin typeface="Poppins" pitchFamily="2" charset="77"/>
                <a:cs typeface="Poppins" pitchFamily="2" charset="77"/>
              </a:rPr>
              <a:t> What does this mean for coral adaptation?</a:t>
            </a:r>
          </a:p>
        </p:txBody>
      </p:sp>
      <p:grpSp>
        <p:nvGrpSpPr>
          <p:cNvPr id="12" name="Group 11">
            <a:extLst>
              <a:ext uri="{FF2B5EF4-FFF2-40B4-BE49-F238E27FC236}">
                <a16:creationId xmlns:a16="http://schemas.microsoft.com/office/drawing/2014/main" id="{D989BD9D-7D68-B742-8981-CD2ECBDA76C0}"/>
              </a:ext>
            </a:extLst>
          </p:cNvPr>
          <p:cNvGrpSpPr/>
          <p:nvPr/>
        </p:nvGrpSpPr>
        <p:grpSpPr>
          <a:xfrm>
            <a:off x="4538759" y="2958978"/>
            <a:ext cx="3115681" cy="1108897"/>
            <a:chOff x="4269313" y="3180629"/>
            <a:chExt cx="3266574" cy="1162600"/>
          </a:xfrm>
        </p:grpSpPr>
        <p:pic>
          <p:nvPicPr>
            <p:cNvPr id="152" name="Picture 151">
              <a:extLst>
                <a:ext uri="{FF2B5EF4-FFF2-40B4-BE49-F238E27FC236}">
                  <a16:creationId xmlns:a16="http://schemas.microsoft.com/office/drawing/2014/main" id="{44C16598-B4C3-2D40-95AC-F21B7BCD4260}"/>
                </a:ext>
              </a:extLst>
            </p:cNvPr>
            <p:cNvPicPr>
              <a:picLocks noChangeAspect="1"/>
            </p:cNvPicPr>
            <p:nvPr/>
          </p:nvPicPr>
          <p:blipFill>
            <a:blip r:embed="rId4"/>
            <a:stretch>
              <a:fillRect/>
            </a:stretch>
          </p:blipFill>
          <p:spPr>
            <a:xfrm>
              <a:off x="4269313" y="3180629"/>
              <a:ext cx="1026040" cy="1162600"/>
            </a:xfrm>
            <a:prstGeom prst="rect">
              <a:avLst/>
            </a:prstGeom>
          </p:spPr>
        </p:pic>
        <p:grpSp>
          <p:nvGrpSpPr>
            <p:cNvPr id="11" name="Group 10">
              <a:extLst>
                <a:ext uri="{FF2B5EF4-FFF2-40B4-BE49-F238E27FC236}">
                  <a16:creationId xmlns:a16="http://schemas.microsoft.com/office/drawing/2014/main" id="{A78642AD-DDA1-AD42-814D-EB001DC44610}"/>
                </a:ext>
              </a:extLst>
            </p:cNvPr>
            <p:cNvGrpSpPr/>
            <p:nvPr/>
          </p:nvGrpSpPr>
          <p:grpSpPr>
            <a:xfrm>
              <a:off x="5539417" y="3420634"/>
              <a:ext cx="1285200" cy="735673"/>
              <a:chOff x="5539417" y="3420634"/>
              <a:chExt cx="1284678" cy="735673"/>
            </a:xfrm>
          </p:grpSpPr>
          <p:sp>
            <p:nvSpPr>
              <p:cNvPr id="61" name="Oval 60">
                <a:extLst>
                  <a:ext uri="{FF2B5EF4-FFF2-40B4-BE49-F238E27FC236}">
                    <a16:creationId xmlns:a16="http://schemas.microsoft.com/office/drawing/2014/main" id="{184466B1-11B3-144B-B622-0F74930D8557}"/>
                  </a:ext>
                </a:extLst>
              </p:cNvPr>
              <p:cNvSpPr/>
              <p:nvPr/>
            </p:nvSpPr>
            <p:spPr>
              <a:xfrm>
                <a:off x="5811691" y="3640022"/>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2" name="Oval 61">
                <a:extLst>
                  <a:ext uri="{FF2B5EF4-FFF2-40B4-BE49-F238E27FC236}">
                    <a16:creationId xmlns:a16="http://schemas.microsoft.com/office/drawing/2014/main" id="{143FB649-44A6-8144-995C-6F7C76DE3A37}"/>
                  </a:ext>
                </a:extLst>
              </p:cNvPr>
              <p:cNvSpPr/>
              <p:nvPr/>
            </p:nvSpPr>
            <p:spPr>
              <a:xfrm>
                <a:off x="5920930" y="3846325"/>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3" name="Oval 62">
                <a:extLst>
                  <a:ext uri="{FF2B5EF4-FFF2-40B4-BE49-F238E27FC236}">
                    <a16:creationId xmlns:a16="http://schemas.microsoft.com/office/drawing/2014/main" id="{C7BE42B8-DB64-904A-8822-F1BB9D4B8C6F}"/>
                  </a:ext>
                </a:extLst>
              </p:cNvPr>
              <p:cNvSpPr/>
              <p:nvPr/>
            </p:nvSpPr>
            <p:spPr>
              <a:xfrm>
                <a:off x="6116230" y="3833130"/>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4" name="Oval 63">
                <a:extLst>
                  <a:ext uri="{FF2B5EF4-FFF2-40B4-BE49-F238E27FC236}">
                    <a16:creationId xmlns:a16="http://schemas.microsoft.com/office/drawing/2014/main" id="{ED29F9DE-05AC-2B4D-AC98-E3C77A0190C6}"/>
                  </a:ext>
                </a:extLst>
              </p:cNvPr>
              <p:cNvSpPr/>
              <p:nvPr/>
            </p:nvSpPr>
            <p:spPr>
              <a:xfrm>
                <a:off x="5539417" y="3670411"/>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6" name="Oval 65">
                <a:extLst>
                  <a:ext uri="{FF2B5EF4-FFF2-40B4-BE49-F238E27FC236}">
                    <a16:creationId xmlns:a16="http://schemas.microsoft.com/office/drawing/2014/main" id="{F6CF8A63-8B48-B346-A9F3-289DA5EE8382}"/>
                  </a:ext>
                </a:extLst>
              </p:cNvPr>
              <p:cNvSpPr/>
              <p:nvPr/>
            </p:nvSpPr>
            <p:spPr>
              <a:xfrm>
                <a:off x="5707465" y="3428535"/>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7" name="Oval 66">
                <a:extLst>
                  <a:ext uri="{FF2B5EF4-FFF2-40B4-BE49-F238E27FC236}">
                    <a16:creationId xmlns:a16="http://schemas.microsoft.com/office/drawing/2014/main" id="{B54F6310-5C6B-FD4B-92D8-B79603DA51E6}"/>
                  </a:ext>
                </a:extLst>
              </p:cNvPr>
              <p:cNvSpPr/>
              <p:nvPr/>
            </p:nvSpPr>
            <p:spPr>
              <a:xfrm>
                <a:off x="6279607" y="4048620"/>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4" name="Oval 153">
                <a:extLst>
                  <a:ext uri="{FF2B5EF4-FFF2-40B4-BE49-F238E27FC236}">
                    <a16:creationId xmlns:a16="http://schemas.microsoft.com/office/drawing/2014/main" id="{5A7BBE9C-EE39-894B-B04E-626B8D9B42B8}"/>
                  </a:ext>
                </a:extLst>
              </p:cNvPr>
              <p:cNvSpPr/>
              <p:nvPr/>
            </p:nvSpPr>
            <p:spPr>
              <a:xfrm>
                <a:off x="6325458" y="3596552"/>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5" name="Oval 154">
                <a:extLst>
                  <a:ext uri="{FF2B5EF4-FFF2-40B4-BE49-F238E27FC236}">
                    <a16:creationId xmlns:a16="http://schemas.microsoft.com/office/drawing/2014/main" id="{EE4E523D-3B7D-DE4D-9CEE-4F12FC4EEE9D}"/>
                  </a:ext>
                </a:extLst>
              </p:cNvPr>
              <p:cNvSpPr/>
              <p:nvPr/>
            </p:nvSpPr>
            <p:spPr>
              <a:xfrm>
                <a:off x="6351705" y="3838424"/>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6" name="Oval 155">
                <a:extLst>
                  <a:ext uri="{FF2B5EF4-FFF2-40B4-BE49-F238E27FC236}">
                    <a16:creationId xmlns:a16="http://schemas.microsoft.com/office/drawing/2014/main" id="{0725D37C-50E4-FD42-BA27-AB17BF7FFFDA}"/>
                  </a:ext>
                </a:extLst>
              </p:cNvPr>
              <p:cNvSpPr/>
              <p:nvPr/>
            </p:nvSpPr>
            <p:spPr>
              <a:xfrm>
                <a:off x="6570718" y="3825229"/>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7" name="Oval 156">
                <a:extLst>
                  <a:ext uri="{FF2B5EF4-FFF2-40B4-BE49-F238E27FC236}">
                    <a16:creationId xmlns:a16="http://schemas.microsoft.com/office/drawing/2014/main" id="{8ADC4D71-8B2C-2142-B134-962053F14DF9}"/>
                  </a:ext>
                </a:extLst>
              </p:cNvPr>
              <p:cNvSpPr/>
              <p:nvPr/>
            </p:nvSpPr>
            <p:spPr>
              <a:xfrm>
                <a:off x="6053185" y="3615086"/>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8" name="Oval 157">
                <a:extLst>
                  <a:ext uri="{FF2B5EF4-FFF2-40B4-BE49-F238E27FC236}">
                    <a16:creationId xmlns:a16="http://schemas.microsoft.com/office/drawing/2014/main" id="{9DDEF91A-01FA-A048-A7A8-9C5FC7207436}"/>
                  </a:ext>
                </a:extLst>
              </p:cNvPr>
              <p:cNvSpPr/>
              <p:nvPr/>
            </p:nvSpPr>
            <p:spPr>
              <a:xfrm>
                <a:off x="6161952" y="3420634"/>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9" name="Oval 158">
                <a:extLst>
                  <a:ext uri="{FF2B5EF4-FFF2-40B4-BE49-F238E27FC236}">
                    <a16:creationId xmlns:a16="http://schemas.microsoft.com/office/drawing/2014/main" id="{00963923-889A-5143-B86E-5834BE2DBD1B}"/>
                  </a:ext>
                </a:extLst>
              </p:cNvPr>
              <p:cNvSpPr/>
              <p:nvPr/>
            </p:nvSpPr>
            <p:spPr>
              <a:xfrm>
                <a:off x="6734095" y="4040719"/>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1" name="Oval 160">
                <a:extLst>
                  <a:ext uri="{FF2B5EF4-FFF2-40B4-BE49-F238E27FC236}">
                    <a16:creationId xmlns:a16="http://schemas.microsoft.com/office/drawing/2014/main" id="{6EAA4DD0-4ECC-2647-9662-2F72BF9F5DA6}"/>
                  </a:ext>
                </a:extLst>
              </p:cNvPr>
              <p:cNvSpPr/>
              <p:nvPr/>
            </p:nvSpPr>
            <p:spPr>
              <a:xfrm>
                <a:off x="6539105" y="4066307"/>
                <a:ext cx="90000" cy="90000"/>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pic>
          <p:nvPicPr>
            <p:cNvPr id="7" name="Picture 6">
              <a:extLst>
                <a:ext uri="{FF2B5EF4-FFF2-40B4-BE49-F238E27FC236}">
                  <a16:creationId xmlns:a16="http://schemas.microsoft.com/office/drawing/2014/main" id="{BCCF1BC1-2966-1B49-AD94-1E90784605CE}"/>
                </a:ext>
              </a:extLst>
            </p:cNvPr>
            <p:cNvPicPr>
              <a:picLocks noChangeAspect="1"/>
            </p:cNvPicPr>
            <p:nvPr/>
          </p:nvPicPr>
          <p:blipFill>
            <a:blip r:embed="rId5"/>
            <a:stretch>
              <a:fillRect/>
            </a:stretch>
          </p:blipFill>
          <p:spPr>
            <a:xfrm>
              <a:off x="7084277" y="3682182"/>
              <a:ext cx="451610" cy="640581"/>
            </a:xfrm>
            <a:prstGeom prst="rect">
              <a:avLst/>
            </a:prstGeom>
          </p:spPr>
        </p:pic>
      </p:grpSp>
      <p:grpSp>
        <p:nvGrpSpPr>
          <p:cNvPr id="25" name="Group 24">
            <a:extLst>
              <a:ext uri="{FF2B5EF4-FFF2-40B4-BE49-F238E27FC236}">
                <a16:creationId xmlns:a16="http://schemas.microsoft.com/office/drawing/2014/main" id="{736E5F61-6110-C247-A44D-DBB6FF0D2D5A}"/>
              </a:ext>
            </a:extLst>
          </p:cNvPr>
          <p:cNvGrpSpPr/>
          <p:nvPr/>
        </p:nvGrpSpPr>
        <p:grpSpPr>
          <a:xfrm>
            <a:off x="8634986" y="4350860"/>
            <a:ext cx="2972828" cy="923329"/>
            <a:chOff x="8727120" y="4350860"/>
            <a:chExt cx="2972828" cy="923329"/>
          </a:xfrm>
        </p:grpSpPr>
        <p:pic>
          <p:nvPicPr>
            <p:cNvPr id="6" name="Picture 5">
              <a:extLst>
                <a:ext uri="{FF2B5EF4-FFF2-40B4-BE49-F238E27FC236}">
                  <a16:creationId xmlns:a16="http://schemas.microsoft.com/office/drawing/2014/main" id="{1DEBC0B5-437F-3D48-BF7B-7194D9A8F411}"/>
                </a:ext>
              </a:extLst>
            </p:cNvPr>
            <p:cNvPicPr>
              <a:picLocks noChangeAspect="1"/>
            </p:cNvPicPr>
            <p:nvPr/>
          </p:nvPicPr>
          <p:blipFill>
            <a:blip r:embed="rId6"/>
            <a:stretch>
              <a:fillRect/>
            </a:stretch>
          </p:blipFill>
          <p:spPr>
            <a:xfrm>
              <a:off x="10620738" y="4398576"/>
              <a:ext cx="1079210" cy="875613"/>
            </a:xfrm>
            <a:prstGeom prst="rect">
              <a:avLst/>
            </a:prstGeom>
          </p:spPr>
        </p:pic>
        <p:pic>
          <p:nvPicPr>
            <p:cNvPr id="170" name="Picture 169">
              <a:extLst>
                <a:ext uri="{FF2B5EF4-FFF2-40B4-BE49-F238E27FC236}">
                  <a16:creationId xmlns:a16="http://schemas.microsoft.com/office/drawing/2014/main" id="{944C80D3-C62F-0045-814D-44AAFCD9FE2D}"/>
                </a:ext>
              </a:extLst>
            </p:cNvPr>
            <p:cNvPicPr>
              <a:picLocks noChangeAspect="1"/>
            </p:cNvPicPr>
            <p:nvPr/>
          </p:nvPicPr>
          <p:blipFill>
            <a:blip r:embed="rId7"/>
            <a:stretch>
              <a:fillRect/>
            </a:stretch>
          </p:blipFill>
          <p:spPr>
            <a:xfrm>
              <a:off x="9710428" y="4350860"/>
              <a:ext cx="774865" cy="877994"/>
            </a:xfrm>
            <a:prstGeom prst="rect">
              <a:avLst/>
            </a:prstGeom>
          </p:spPr>
        </p:pic>
        <p:pic>
          <p:nvPicPr>
            <p:cNvPr id="23" name="Picture 22">
              <a:extLst>
                <a:ext uri="{FF2B5EF4-FFF2-40B4-BE49-F238E27FC236}">
                  <a16:creationId xmlns:a16="http://schemas.microsoft.com/office/drawing/2014/main" id="{152BC5BA-E69D-3A45-BA0F-25CE3D9115B8}"/>
                </a:ext>
              </a:extLst>
            </p:cNvPr>
            <p:cNvPicPr>
              <a:picLocks noChangeAspect="1"/>
            </p:cNvPicPr>
            <p:nvPr/>
          </p:nvPicPr>
          <p:blipFill>
            <a:blip r:embed="rId8"/>
            <a:stretch>
              <a:fillRect/>
            </a:stretch>
          </p:blipFill>
          <p:spPr>
            <a:xfrm>
              <a:off x="8727120" y="4460382"/>
              <a:ext cx="847864" cy="743072"/>
            </a:xfrm>
            <a:prstGeom prst="rect">
              <a:avLst/>
            </a:prstGeom>
          </p:spPr>
        </p:pic>
      </p:grpSp>
      <p:grpSp>
        <p:nvGrpSpPr>
          <p:cNvPr id="10" name="Group 9">
            <a:extLst>
              <a:ext uri="{FF2B5EF4-FFF2-40B4-BE49-F238E27FC236}">
                <a16:creationId xmlns:a16="http://schemas.microsoft.com/office/drawing/2014/main" id="{BB3F9B7E-F7FE-AD41-A680-FBAC2177E2C1}"/>
              </a:ext>
            </a:extLst>
          </p:cNvPr>
          <p:cNvGrpSpPr/>
          <p:nvPr/>
        </p:nvGrpSpPr>
        <p:grpSpPr>
          <a:xfrm>
            <a:off x="204645" y="3506876"/>
            <a:ext cx="1356462" cy="921865"/>
            <a:chOff x="217615" y="3506876"/>
            <a:chExt cx="1356462" cy="921865"/>
          </a:xfrm>
        </p:grpSpPr>
        <p:grpSp>
          <p:nvGrpSpPr>
            <p:cNvPr id="34" name="Group 33">
              <a:extLst>
                <a:ext uri="{FF2B5EF4-FFF2-40B4-BE49-F238E27FC236}">
                  <a16:creationId xmlns:a16="http://schemas.microsoft.com/office/drawing/2014/main" id="{FDEBBD1B-F0EA-D140-813B-88B9E36E9C4D}"/>
                </a:ext>
              </a:extLst>
            </p:cNvPr>
            <p:cNvGrpSpPr/>
            <p:nvPr/>
          </p:nvGrpSpPr>
          <p:grpSpPr>
            <a:xfrm>
              <a:off x="623548" y="3506876"/>
              <a:ext cx="544597" cy="616982"/>
              <a:chOff x="2085711" y="3998201"/>
              <a:chExt cx="731238" cy="828430"/>
            </a:xfrm>
          </p:grpSpPr>
          <p:grpSp>
            <p:nvGrpSpPr>
              <p:cNvPr id="22" name="Group 21">
                <a:extLst>
                  <a:ext uri="{FF2B5EF4-FFF2-40B4-BE49-F238E27FC236}">
                    <a16:creationId xmlns:a16="http://schemas.microsoft.com/office/drawing/2014/main" id="{FFC14862-DDB2-3E4D-8499-BB630E968679}"/>
                  </a:ext>
                </a:extLst>
              </p:cNvPr>
              <p:cNvGrpSpPr/>
              <p:nvPr/>
            </p:nvGrpSpPr>
            <p:grpSpPr>
              <a:xfrm>
                <a:off x="2085711" y="3998201"/>
                <a:ext cx="731238" cy="828430"/>
                <a:chOff x="2085711" y="3998201"/>
                <a:chExt cx="731238" cy="828430"/>
              </a:xfrm>
            </p:grpSpPr>
            <p:pic>
              <p:nvPicPr>
                <p:cNvPr id="50" name="Picture 49">
                  <a:extLst>
                    <a:ext uri="{FF2B5EF4-FFF2-40B4-BE49-F238E27FC236}">
                      <a16:creationId xmlns:a16="http://schemas.microsoft.com/office/drawing/2014/main" id="{4A5DF254-1E01-5946-BCD8-51021AE7513E}"/>
                    </a:ext>
                  </a:extLst>
                </p:cNvPr>
                <p:cNvPicPr>
                  <a:picLocks noChangeAspect="1"/>
                </p:cNvPicPr>
                <p:nvPr/>
              </p:nvPicPr>
              <p:blipFill>
                <a:blip r:embed="rId7">
                  <a:duotone>
                    <a:prstClr val="black"/>
                    <a:schemeClr val="accent6">
                      <a:tint val="45000"/>
                      <a:satMod val="400000"/>
                    </a:schemeClr>
                  </a:duotone>
                  <a:alphaModFix amt="25000"/>
                </a:blip>
                <a:stretch>
                  <a:fillRect/>
                </a:stretch>
              </p:blipFill>
              <p:spPr>
                <a:xfrm>
                  <a:off x="2088755" y="3998201"/>
                  <a:ext cx="728194" cy="825111"/>
                </a:xfrm>
                <a:prstGeom prst="rect">
                  <a:avLst/>
                </a:prstGeom>
              </p:spPr>
            </p:pic>
            <p:pic>
              <p:nvPicPr>
                <p:cNvPr id="51" name="Picture 50">
                  <a:extLst>
                    <a:ext uri="{FF2B5EF4-FFF2-40B4-BE49-F238E27FC236}">
                      <a16:creationId xmlns:a16="http://schemas.microsoft.com/office/drawing/2014/main" id="{246FE6E3-CC47-054F-A024-F927F9182685}"/>
                    </a:ext>
                  </a:extLst>
                </p:cNvPr>
                <p:cNvPicPr>
                  <a:picLocks noChangeAspect="1"/>
                </p:cNvPicPr>
                <p:nvPr/>
              </p:nvPicPr>
              <p:blipFill>
                <a:blip r:embed="rId7">
                  <a:alphaModFix/>
                </a:blip>
                <a:stretch>
                  <a:fillRect/>
                </a:stretch>
              </p:blipFill>
              <p:spPr>
                <a:xfrm>
                  <a:off x="2085711" y="4001520"/>
                  <a:ext cx="728194" cy="825111"/>
                </a:xfrm>
                <a:prstGeom prst="rect">
                  <a:avLst/>
                </a:prstGeom>
                <a:effectLst>
                  <a:softEdge rad="19050"/>
                </a:effectLst>
              </p:spPr>
            </p:pic>
          </p:grpSp>
          <p:pic>
            <p:nvPicPr>
              <p:cNvPr id="52" name="Picture 51">
                <a:extLst>
                  <a:ext uri="{FF2B5EF4-FFF2-40B4-BE49-F238E27FC236}">
                    <a16:creationId xmlns:a16="http://schemas.microsoft.com/office/drawing/2014/main" id="{9BA5C391-2940-D34A-9578-0EF4CFCA5122}"/>
                  </a:ext>
                </a:extLst>
              </p:cNvPr>
              <p:cNvPicPr>
                <a:picLocks noChangeAspect="1"/>
              </p:cNvPicPr>
              <p:nvPr/>
            </p:nvPicPr>
            <p:blipFill>
              <a:blip r:embed="rId7">
                <a:alphaModFix/>
                <a:duotone>
                  <a:prstClr val="black"/>
                  <a:schemeClr val="accent4">
                    <a:tint val="45000"/>
                    <a:satMod val="400000"/>
                  </a:schemeClr>
                </a:duotone>
              </a:blip>
              <a:stretch>
                <a:fillRect/>
              </a:stretch>
            </p:blipFill>
            <p:spPr>
              <a:xfrm>
                <a:off x="2085711" y="4001520"/>
                <a:ext cx="728194" cy="825111"/>
              </a:xfrm>
              <a:prstGeom prst="rect">
                <a:avLst/>
              </a:prstGeom>
              <a:effectLst>
                <a:softEdge rad="25400"/>
              </a:effectLst>
            </p:spPr>
          </p:pic>
        </p:grpSp>
        <p:sp>
          <p:nvSpPr>
            <p:cNvPr id="89" name="TextBox 88">
              <a:extLst>
                <a:ext uri="{FF2B5EF4-FFF2-40B4-BE49-F238E27FC236}">
                  <a16:creationId xmlns:a16="http://schemas.microsoft.com/office/drawing/2014/main" id="{00CB0D32-D8A1-A146-BBFE-D6C4B6A0AE1D}"/>
                </a:ext>
              </a:extLst>
            </p:cNvPr>
            <p:cNvSpPr txBox="1"/>
            <p:nvPr/>
          </p:nvSpPr>
          <p:spPr>
            <a:xfrm>
              <a:off x="217615" y="4090187"/>
              <a:ext cx="1356462"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e.g., growth</a:t>
              </a:r>
            </a:p>
          </p:txBody>
        </p:sp>
      </p:grpSp>
      <p:grpSp>
        <p:nvGrpSpPr>
          <p:cNvPr id="9" name="Group 8">
            <a:extLst>
              <a:ext uri="{FF2B5EF4-FFF2-40B4-BE49-F238E27FC236}">
                <a16:creationId xmlns:a16="http://schemas.microsoft.com/office/drawing/2014/main" id="{47021A5D-C262-B348-BE24-E41AA81A8886}"/>
              </a:ext>
            </a:extLst>
          </p:cNvPr>
          <p:cNvGrpSpPr/>
          <p:nvPr/>
        </p:nvGrpSpPr>
        <p:grpSpPr>
          <a:xfrm>
            <a:off x="324871" y="4730925"/>
            <a:ext cx="1116011" cy="922513"/>
            <a:chOff x="337841" y="4709025"/>
            <a:chExt cx="1116011" cy="922513"/>
          </a:xfrm>
        </p:grpSpPr>
        <p:grpSp>
          <p:nvGrpSpPr>
            <p:cNvPr id="30" name="Group 29">
              <a:extLst>
                <a:ext uri="{FF2B5EF4-FFF2-40B4-BE49-F238E27FC236}">
                  <a16:creationId xmlns:a16="http://schemas.microsoft.com/office/drawing/2014/main" id="{89F0461A-182C-9B4B-9578-4264FE256813}"/>
                </a:ext>
              </a:extLst>
            </p:cNvPr>
            <p:cNvGrpSpPr/>
            <p:nvPr/>
          </p:nvGrpSpPr>
          <p:grpSpPr>
            <a:xfrm>
              <a:off x="620879" y="4709025"/>
              <a:ext cx="549934" cy="614510"/>
              <a:chOff x="3002391" y="4033367"/>
              <a:chExt cx="738404" cy="825111"/>
            </a:xfrm>
          </p:grpSpPr>
          <p:pic>
            <p:nvPicPr>
              <p:cNvPr id="53" name="Picture 52">
                <a:extLst>
                  <a:ext uri="{FF2B5EF4-FFF2-40B4-BE49-F238E27FC236}">
                    <a16:creationId xmlns:a16="http://schemas.microsoft.com/office/drawing/2014/main" id="{7FE339A4-ED05-FB49-BBD7-274D2AAFBF64}"/>
                  </a:ext>
                </a:extLst>
              </p:cNvPr>
              <p:cNvPicPr>
                <a:picLocks noChangeAspect="1"/>
              </p:cNvPicPr>
              <p:nvPr/>
            </p:nvPicPr>
            <p:blipFill>
              <a:blip r:embed="rId7"/>
              <a:stretch>
                <a:fillRect/>
              </a:stretch>
            </p:blipFill>
            <p:spPr>
              <a:xfrm>
                <a:off x="3002391" y="4033367"/>
                <a:ext cx="728194" cy="825111"/>
              </a:xfrm>
              <a:prstGeom prst="rect">
                <a:avLst/>
              </a:prstGeom>
            </p:spPr>
          </p:pic>
          <p:pic>
            <p:nvPicPr>
              <p:cNvPr id="55" name="Picture 54">
                <a:extLst>
                  <a:ext uri="{FF2B5EF4-FFF2-40B4-BE49-F238E27FC236}">
                    <a16:creationId xmlns:a16="http://schemas.microsoft.com/office/drawing/2014/main" id="{DEB419C2-23C7-654F-ACEA-AA29650CB577}"/>
                  </a:ext>
                </a:extLst>
              </p:cNvPr>
              <p:cNvPicPr>
                <a:picLocks noChangeAspect="1"/>
              </p:cNvPicPr>
              <p:nvPr/>
            </p:nvPicPr>
            <p:blipFill>
              <a:blip r:embed="rId7">
                <a:lum bright="70000" contrast="-70000"/>
              </a:blip>
              <a:stretch>
                <a:fillRect/>
              </a:stretch>
            </p:blipFill>
            <p:spPr>
              <a:xfrm>
                <a:off x="3012601" y="4033367"/>
                <a:ext cx="728194" cy="825111"/>
              </a:xfrm>
              <a:prstGeom prst="rect">
                <a:avLst/>
              </a:prstGeom>
            </p:spPr>
          </p:pic>
        </p:grpSp>
        <p:sp>
          <p:nvSpPr>
            <p:cNvPr id="109" name="TextBox 108">
              <a:extLst>
                <a:ext uri="{FF2B5EF4-FFF2-40B4-BE49-F238E27FC236}">
                  <a16:creationId xmlns:a16="http://schemas.microsoft.com/office/drawing/2014/main" id="{59F093CD-8FCE-6F4A-911B-861285E90D1D}"/>
                </a:ext>
              </a:extLst>
            </p:cNvPr>
            <p:cNvSpPr txBox="1"/>
            <p:nvPr/>
          </p:nvSpPr>
          <p:spPr>
            <a:xfrm>
              <a:off x="337841" y="5292984"/>
              <a:ext cx="1116011"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bleaching</a:t>
              </a:r>
            </a:p>
          </p:txBody>
        </p:sp>
      </p:grpSp>
      <p:grpSp>
        <p:nvGrpSpPr>
          <p:cNvPr id="8" name="Group 7">
            <a:extLst>
              <a:ext uri="{FF2B5EF4-FFF2-40B4-BE49-F238E27FC236}">
                <a16:creationId xmlns:a16="http://schemas.microsoft.com/office/drawing/2014/main" id="{2232332E-3672-8245-B871-5A1619A6AAB9}"/>
              </a:ext>
            </a:extLst>
          </p:cNvPr>
          <p:cNvGrpSpPr/>
          <p:nvPr/>
        </p:nvGrpSpPr>
        <p:grpSpPr>
          <a:xfrm>
            <a:off x="418647" y="5955622"/>
            <a:ext cx="928459" cy="593373"/>
            <a:chOff x="431617" y="5955622"/>
            <a:chExt cx="928459" cy="593373"/>
          </a:xfrm>
        </p:grpSpPr>
        <p:sp>
          <p:nvSpPr>
            <p:cNvPr id="110" name="TextBox 109">
              <a:extLst>
                <a:ext uri="{FF2B5EF4-FFF2-40B4-BE49-F238E27FC236}">
                  <a16:creationId xmlns:a16="http://schemas.microsoft.com/office/drawing/2014/main" id="{D056B107-E1CA-1B4A-AE9D-84BEB0C4274A}"/>
                </a:ext>
              </a:extLst>
            </p:cNvPr>
            <p:cNvSpPr txBox="1"/>
            <p:nvPr/>
          </p:nvSpPr>
          <p:spPr>
            <a:xfrm>
              <a:off x="431617" y="6210441"/>
              <a:ext cx="928459"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survival</a:t>
              </a:r>
            </a:p>
          </p:txBody>
        </p:sp>
        <p:pic>
          <p:nvPicPr>
            <p:cNvPr id="36" name="Picture 35">
              <a:extLst>
                <a:ext uri="{FF2B5EF4-FFF2-40B4-BE49-F238E27FC236}">
                  <a16:creationId xmlns:a16="http://schemas.microsoft.com/office/drawing/2014/main" id="{0F91A218-6CC6-2A41-A149-3427C0C60603}"/>
                </a:ext>
              </a:extLst>
            </p:cNvPr>
            <p:cNvPicPr>
              <a:picLocks noChangeAspect="1"/>
            </p:cNvPicPr>
            <p:nvPr/>
          </p:nvPicPr>
          <p:blipFill>
            <a:blip r:embed="rId9">
              <a:extLst>
                <a:ext uri="{BEBA8EAE-BF5A-486C-A8C5-ECC9F3942E4B}">
                  <a14:imgProps xmlns:a14="http://schemas.microsoft.com/office/drawing/2010/main">
                    <a14:imgLayer r:embed="rId10">
                      <a14:imgEffect>
                        <a14:artisticFilmGrain/>
                      </a14:imgEffect>
                    </a14:imgLayer>
                  </a14:imgProps>
                </a:ext>
              </a:extLst>
            </a:blip>
            <a:stretch>
              <a:fillRect/>
            </a:stretch>
          </p:blipFill>
          <p:spPr>
            <a:xfrm>
              <a:off x="564619" y="5955622"/>
              <a:ext cx="662455" cy="300350"/>
            </a:xfrm>
            <a:prstGeom prst="rect">
              <a:avLst/>
            </a:prstGeom>
          </p:spPr>
        </p:pic>
      </p:grpSp>
      <p:pic>
        <p:nvPicPr>
          <p:cNvPr id="111" name="Picture 110">
            <a:extLst>
              <a:ext uri="{FF2B5EF4-FFF2-40B4-BE49-F238E27FC236}">
                <a16:creationId xmlns:a16="http://schemas.microsoft.com/office/drawing/2014/main" id="{6EE4B669-CF82-0640-9787-627DFA2D6D37}"/>
              </a:ext>
            </a:extLst>
          </p:cNvPr>
          <p:cNvPicPr>
            <a:picLocks noChangeAspect="1"/>
          </p:cNvPicPr>
          <p:nvPr/>
        </p:nvPicPr>
        <p:blipFill>
          <a:blip r:embed="rId11"/>
          <a:stretch>
            <a:fillRect/>
          </a:stretch>
        </p:blipFill>
        <p:spPr>
          <a:xfrm>
            <a:off x="11321553" y="629637"/>
            <a:ext cx="754959" cy="361068"/>
          </a:xfrm>
          <a:prstGeom prst="rect">
            <a:avLst/>
          </a:prstGeom>
        </p:spPr>
      </p:pic>
      <p:pic>
        <p:nvPicPr>
          <p:cNvPr id="112" name="Picture 111">
            <a:extLst>
              <a:ext uri="{FF2B5EF4-FFF2-40B4-BE49-F238E27FC236}">
                <a16:creationId xmlns:a16="http://schemas.microsoft.com/office/drawing/2014/main" id="{1ADD77D2-7AEE-0B4E-9C5F-CDD7552F4819}"/>
              </a:ext>
            </a:extLst>
          </p:cNvPr>
          <p:cNvPicPr>
            <a:picLocks noChangeAspect="1"/>
          </p:cNvPicPr>
          <p:nvPr/>
        </p:nvPicPr>
        <p:blipFill>
          <a:blip r:embed="rId12"/>
          <a:stretch>
            <a:fillRect/>
          </a:stretch>
        </p:blipFill>
        <p:spPr>
          <a:xfrm>
            <a:off x="9956875" y="57734"/>
            <a:ext cx="2119637" cy="514170"/>
          </a:xfrm>
          <a:prstGeom prst="rect">
            <a:avLst/>
          </a:prstGeom>
        </p:spPr>
      </p:pic>
    </p:spTree>
    <p:extLst>
      <p:ext uri="{BB962C8B-B14F-4D97-AF65-F5344CB8AC3E}">
        <p14:creationId xmlns:p14="http://schemas.microsoft.com/office/powerpoint/2010/main" val="395691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672886-E37B-EC49-8A66-3F15708E60FF}"/>
              </a:ext>
            </a:extLst>
          </p:cNvPr>
          <p:cNvSpPr/>
          <p:nvPr/>
        </p:nvSpPr>
        <p:spPr>
          <a:xfrm>
            <a:off x="1" y="1"/>
            <a:ext cx="12191999" cy="6858000"/>
          </a:xfrm>
          <a:prstGeom prst="rect">
            <a:avLst/>
          </a:prstGeom>
          <a:solidFill>
            <a:srgbClr val="EAE6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705D7128-0C0A-5545-8B38-8210C753E91E}"/>
              </a:ext>
            </a:extLst>
          </p:cNvPr>
          <p:cNvGraphicFramePr>
            <a:graphicFrameLocks noGrp="1"/>
          </p:cNvGraphicFramePr>
          <p:nvPr>
            <p:extLst>
              <p:ext uri="{D42A27DB-BD31-4B8C-83A1-F6EECF244321}">
                <p14:modId xmlns:p14="http://schemas.microsoft.com/office/powerpoint/2010/main" val="175674160"/>
              </p:ext>
            </p:extLst>
          </p:nvPr>
        </p:nvGraphicFramePr>
        <p:xfrm>
          <a:off x="1105002" y="7419661"/>
          <a:ext cx="11466989" cy="2256150"/>
        </p:xfrm>
        <a:graphic>
          <a:graphicData uri="http://schemas.openxmlformats.org/drawingml/2006/table">
            <a:tbl>
              <a:tblPr firstRow="1" bandRow="1">
                <a:tableStyleId>{00A15C55-8517-42AA-B614-E9B94910E393}</a:tableStyleId>
              </a:tblPr>
              <a:tblGrid>
                <a:gridCol w="2297659">
                  <a:extLst>
                    <a:ext uri="{9D8B030D-6E8A-4147-A177-3AD203B41FA5}">
                      <a16:colId xmlns:a16="http://schemas.microsoft.com/office/drawing/2014/main" val="3257914519"/>
                    </a:ext>
                  </a:extLst>
                </a:gridCol>
                <a:gridCol w="1609102">
                  <a:extLst>
                    <a:ext uri="{9D8B030D-6E8A-4147-A177-3AD203B41FA5}">
                      <a16:colId xmlns:a16="http://schemas.microsoft.com/office/drawing/2014/main" val="852045812"/>
                    </a:ext>
                  </a:extLst>
                </a:gridCol>
                <a:gridCol w="7560228">
                  <a:extLst>
                    <a:ext uri="{9D8B030D-6E8A-4147-A177-3AD203B41FA5}">
                      <a16:colId xmlns:a16="http://schemas.microsoft.com/office/drawing/2014/main" val="1751556515"/>
                    </a:ext>
                  </a:extLst>
                </a:gridCol>
              </a:tblGrid>
              <a:tr h="376025">
                <a:tc>
                  <a:txBody>
                    <a:bodyPr/>
                    <a:lstStyle/>
                    <a:p>
                      <a:pPr algn="ctr"/>
                      <a:r>
                        <a:rPr lang="en-US" dirty="0">
                          <a:latin typeface="Arial" panose="020B0604020202020204" pitchFamily="34" charset="0"/>
                          <a:cs typeface="Arial" panose="020B0604020202020204" pitchFamily="34" charset="0"/>
                        </a:rPr>
                        <a:t>Factor of interest</a:t>
                      </a:r>
                    </a:p>
                  </a:txBody>
                  <a:tcPr/>
                </a:tc>
                <a:tc>
                  <a:txBody>
                    <a:bodyPr/>
                    <a:lstStyle/>
                    <a:p>
                      <a:pPr algn="ctr"/>
                      <a:r>
                        <a:rPr lang="en-US" dirty="0">
                          <a:latin typeface="Arial" panose="020B0604020202020204" pitchFamily="34" charset="0"/>
                          <a:cs typeface="Arial" panose="020B0604020202020204" pitchFamily="34" charset="0"/>
                        </a:rPr>
                        <a:t>Effect on </a:t>
                      </a:r>
                      <a:r>
                        <a:rPr lang="en-US" i="1" dirty="0">
                          <a:latin typeface="Arial" panose="020B0604020202020204" pitchFamily="34" charset="0"/>
                          <a:cs typeface="Arial" panose="020B0604020202020204" pitchFamily="34" charset="0"/>
                        </a:rPr>
                        <a:t>h</a:t>
                      </a:r>
                      <a:r>
                        <a:rPr lang="en-US" i="1"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a:t>
                      </a:r>
                    </a:p>
                  </a:txBody>
                  <a:tcPr/>
                </a:tc>
                <a:tc>
                  <a:txBody>
                    <a:bodyPr/>
                    <a:lstStyle/>
                    <a:p>
                      <a:pPr algn="ctr"/>
                      <a:r>
                        <a:rPr lang="en-US" dirty="0">
                          <a:latin typeface="Arial" panose="020B0604020202020204" pitchFamily="34" charset="0"/>
                          <a:cs typeface="Arial" panose="020B0604020202020204" pitchFamily="34" charset="0"/>
                        </a:rPr>
                        <a:t>Higher (↑), lower (↓), or intermediate (→) heritability</a:t>
                      </a:r>
                    </a:p>
                  </a:txBody>
                  <a:tcPr/>
                </a:tc>
                <a:extLst>
                  <a:ext uri="{0D108BD9-81ED-4DB2-BD59-A6C34878D82A}">
                    <a16:rowId xmlns:a16="http://schemas.microsoft.com/office/drawing/2014/main" val="4170001898"/>
                  </a:ext>
                </a:extLst>
              </a:tr>
              <a:tr h="376025">
                <a:tc>
                  <a:txBody>
                    <a:bodyPr/>
                    <a:lstStyle/>
                    <a:p>
                      <a:pPr algn="ctr"/>
                      <a:r>
                        <a:rPr lang="en-US" dirty="0">
                          <a:latin typeface="Arial" panose="020B0604020202020204" pitchFamily="34" charset="0"/>
                          <a:cs typeface="Arial" panose="020B0604020202020204" pitchFamily="34" charset="0"/>
                        </a:rPr>
                        <a:t>Trait type</a:t>
                      </a:r>
                    </a:p>
                  </a:txBody>
                  <a:tcPr/>
                </a:tc>
                <a:tc>
                  <a:txBody>
                    <a:bodyPr/>
                    <a:lstStyle/>
                    <a:p>
                      <a:pPr algn="ctr"/>
                      <a:r>
                        <a:rPr lang="en-US" b="1" dirty="0">
                          <a:solidFill>
                            <a:srgbClr val="92D050"/>
                          </a:solidFill>
                          <a:latin typeface="Arial" panose="020B0604020202020204" pitchFamily="34" charset="0"/>
                          <a:cs typeface="Arial" panose="020B0604020202020204" pitchFamily="34" charset="0"/>
                        </a:rPr>
                        <a:t>✓</a:t>
                      </a:r>
                    </a:p>
                  </a:txBody>
                  <a:tcPr/>
                </a:tc>
                <a:tc>
                  <a:txBody>
                    <a:bodyPr/>
                    <a:lstStyle/>
                    <a:p>
                      <a:r>
                        <a:rPr lang="en-US" dirty="0">
                          <a:latin typeface="Arial" panose="020B0604020202020204" pitchFamily="34" charset="0"/>
                          <a:cs typeface="Arial" panose="020B0604020202020204" pitchFamily="34" charset="0"/>
                        </a:rPr>
                        <a:t>Survival (↑), immune response (↑), gene expression (↓), other traits (→)</a:t>
                      </a:r>
                    </a:p>
                  </a:txBody>
                  <a:tcPr/>
                </a:tc>
                <a:extLst>
                  <a:ext uri="{0D108BD9-81ED-4DB2-BD59-A6C34878D82A}">
                    <a16:rowId xmlns:a16="http://schemas.microsoft.com/office/drawing/2014/main" val="2594514996"/>
                  </a:ext>
                </a:extLst>
              </a:tr>
              <a:tr h="376025">
                <a:tc>
                  <a:txBody>
                    <a:bodyPr/>
                    <a:lstStyle/>
                    <a:p>
                      <a:pPr algn="ctr"/>
                      <a:r>
                        <a:rPr lang="en-US" dirty="0">
                          <a:latin typeface="Arial" panose="020B0604020202020204" pitchFamily="34" charset="0"/>
                          <a:cs typeface="Arial" panose="020B0604020202020204" pitchFamily="34" charset="0"/>
                        </a:rPr>
                        <a:t>Life stage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92D050"/>
                          </a:solidFill>
                          <a:latin typeface="Arial" panose="020B0604020202020204" pitchFamily="34" charset="0"/>
                          <a:cs typeface="Arial" panose="020B0604020202020204" pitchFamily="34" charset="0"/>
                        </a:rPr>
                        <a:t>✓</a:t>
                      </a:r>
                    </a:p>
                  </a:txBody>
                  <a:tcPr/>
                </a:tc>
                <a:tc>
                  <a:txBody>
                    <a:bodyPr/>
                    <a:lstStyle/>
                    <a:p>
                      <a:r>
                        <a:rPr lang="en-US" dirty="0">
                          <a:latin typeface="Arial" panose="020B0604020202020204" pitchFamily="34" charset="0"/>
                          <a:cs typeface="Arial" panose="020B0604020202020204" pitchFamily="34" charset="0"/>
                        </a:rPr>
                        <a:t>Bleaching and growth in juveniles (↓), in larvae/adult (↑)</a:t>
                      </a:r>
                    </a:p>
                  </a:txBody>
                  <a:tcPr/>
                </a:tc>
                <a:extLst>
                  <a:ext uri="{0D108BD9-81ED-4DB2-BD59-A6C34878D82A}">
                    <a16:rowId xmlns:a16="http://schemas.microsoft.com/office/drawing/2014/main" val="3906777662"/>
                  </a:ext>
                </a:extLst>
              </a:tr>
              <a:tr h="376025">
                <a:tc>
                  <a:txBody>
                    <a:bodyPr/>
                    <a:lstStyle/>
                    <a:p>
                      <a:pPr algn="ctr"/>
                      <a:r>
                        <a:rPr lang="en-US" dirty="0">
                          <a:latin typeface="Arial" panose="020B0604020202020204" pitchFamily="34" charset="0"/>
                          <a:cs typeface="Arial" panose="020B0604020202020204" pitchFamily="34" charset="0"/>
                        </a:rPr>
                        <a:t>Growth form</a:t>
                      </a:r>
                    </a:p>
                  </a:txBody>
                  <a:tcPr/>
                </a:tc>
                <a:tc>
                  <a:txBody>
                    <a:bodyPr/>
                    <a:lstStyle/>
                    <a:p>
                      <a:pPr algn="ctr"/>
                      <a:r>
                        <a:rPr lang="en-US" dirty="0">
                          <a:latin typeface="Arial" panose="020B0604020202020204" pitchFamily="34" charset="0"/>
                          <a:cs typeface="Arial" panose="020B0604020202020204" pitchFamily="34" charset="0"/>
                        </a:rPr>
                        <a:t>X</a:t>
                      </a:r>
                    </a:p>
                  </a:txBody>
                  <a:tcPr/>
                </a:tc>
                <a:tc>
                  <a:txBody>
                    <a:bodyPr/>
                    <a:lstStyle/>
                    <a:p>
                      <a:r>
                        <a:rPr lang="en-US" dirty="0">
                          <a:latin typeface="Arial" panose="020B0604020202020204" pitchFamily="34" charset="0"/>
                          <a:cs typeface="Arial" panose="020B0604020202020204" pitchFamily="34" charset="0"/>
                        </a:rPr>
                        <a:t>Negligible effect</a:t>
                      </a:r>
                    </a:p>
                  </a:txBody>
                  <a:tcPr/>
                </a:tc>
                <a:extLst>
                  <a:ext uri="{0D108BD9-81ED-4DB2-BD59-A6C34878D82A}">
                    <a16:rowId xmlns:a16="http://schemas.microsoft.com/office/drawing/2014/main" val="2383855330"/>
                  </a:ext>
                </a:extLst>
              </a:tr>
              <a:tr h="376025">
                <a:tc>
                  <a:txBody>
                    <a:bodyPr/>
                    <a:lstStyle/>
                    <a:p>
                      <a:pPr algn="ctr"/>
                      <a:r>
                        <a:rPr lang="en-US" dirty="0">
                          <a:latin typeface="Arial" panose="020B0604020202020204" pitchFamily="34" charset="0"/>
                          <a:cs typeface="Arial" panose="020B0604020202020204" pitchFamily="34" charset="0"/>
                        </a:rPr>
                        <a:t>Heritability type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92D050"/>
                          </a:solidFill>
                          <a:latin typeface="Arial" panose="020B0604020202020204" pitchFamily="34" charset="0"/>
                          <a:cs typeface="Arial" panose="020B0604020202020204" pitchFamily="34" charset="0"/>
                        </a:rPr>
                        <a:t>✓</a:t>
                      </a:r>
                    </a:p>
                  </a:txBody>
                  <a:tcPr/>
                </a:tc>
                <a:tc>
                  <a:txBody>
                    <a:bodyPr/>
                    <a:lstStyle/>
                    <a:p>
                      <a:r>
                        <a:rPr lang="en-US" dirty="0">
                          <a:latin typeface="Arial" panose="020B0604020202020204" pitchFamily="34" charset="0"/>
                          <a:cs typeface="Arial" panose="020B0604020202020204" pitchFamily="34" charset="0"/>
                        </a:rPr>
                        <a:t>Narrow-sense heritability  (↓), broad-sense heritability (↑)</a:t>
                      </a:r>
                    </a:p>
                  </a:txBody>
                  <a:tcPr/>
                </a:tc>
                <a:extLst>
                  <a:ext uri="{0D108BD9-81ED-4DB2-BD59-A6C34878D82A}">
                    <a16:rowId xmlns:a16="http://schemas.microsoft.com/office/drawing/2014/main" val="3214579087"/>
                  </a:ext>
                </a:extLst>
              </a:tr>
              <a:tr h="376025">
                <a:tc>
                  <a:txBody>
                    <a:bodyPr/>
                    <a:lstStyle/>
                    <a:p>
                      <a:pPr algn="ctr"/>
                      <a:r>
                        <a:rPr lang="en-US" dirty="0">
                          <a:latin typeface="Arial" panose="020B0604020202020204" pitchFamily="34" charset="0"/>
                          <a:cs typeface="Arial" panose="020B0604020202020204" pitchFamily="34" charset="0"/>
                        </a:rPr>
                        <a:t>Temperature</a:t>
                      </a:r>
                    </a:p>
                  </a:txBody>
                  <a:tcPr/>
                </a:tc>
                <a:tc>
                  <a:txBody>
                    <a:bodyPr/>
                    <a:lstStyle/>
                    <a:p>
                      <a:pPr algn="ctr"/>
                      <a:r>
                        <a:rPr lang="en-US" dirty="0">
                          <a:latin typeface="Arial" panose="020B0604020202020204" pitchFamily="34" charset="0"/>
                          <a:cs typeface="Arial" panose="020B0604020202020204" pitchFamily="34" charset="0"/>
                        </a:rPr>
                        <a:t>x </a:t>
                      </a:r>
                    </a:p>
                  </a:txBody>
                  <a:tcPr/>
                </a:tc>
                <a:tc>
                  <a:txBody>
                    <a:bodyPr/>
                    <a:lstStyle/>
                    <a:p>
                      <a:r>
                        <a:rPr lang="en-US" dirty="0">
                          <a:latin typeface="Arial" panose="020B0604020202020204" pitchFamily="34" charset="0"/>
                          <a:cs typeface="Arial" panose="020B0604020202020204" pitchFamily="34" charset="0"/>
                        </a:rPr>
                        <a:t>Negligible effect</a:t>
                      </a:r>
                    </a:p>
                  </a:txBody>
                  <a:tcPr/>
                </a:tc>
                <a:extLst>
                  <a:ext uri="{0D108BD9-81ED-4DB2-BD59-A6C34878D82A}">
                    <a16:rowId xmlns:a16="http://schemas.microsoft.com/office/drawing/2014/main" val="4066443762"/>
                  </a:ext>
                </a:extLst>
              </a:tr>
            </a:tbl>
          </a:graphicData>
        </a:graphic>
      </p:graphicFrame>
      <p:grpSp>
        <p:nvGrpSpPr>
          <p:cNvPr id="21" name="Group 20">
            <a:extLst>
              <a:ext uri="{FF2B5EF4-FFF2-40B4-BE49-F238E27FC236}">
                <a16:creationId xmlns:a16="http://schemas.microsoft.com/office/drawing/2014/main" id="{C3D8BBE0-EE22-EC44-9E6F-9BD072BEAB4D}"/>
              </a:ext>
            </a:extLst>
          </p:cNvPr>
          <p:cNvGrpSpPr/>
          <p:nvPr/>
        </p:nvGrpSpPr>
        <p:grpSpPr>
          <a:xfrm>
            <a:off x="123397" y="1929991"/>
            <a:ext cx="11906688" cy="646332"/>
            <a:chOff x="123397" y="2001431"/>
            <a:chExt cx="11906688" cy="646332"/>
          </a:xfrm>
        </p:grpSpPr>
        <p:sp>
          <p:nvSpPr>
            <p:cNvPr id="59" name="Rounded Rectangle 58">
              <a:extLst>
                <a:ext uri="{FF2B5EF4-FFF2-40B4-BE49-F238E27FC236}">
                  <a16:creationId xmlns:a16="http://schemas.microsoft.com/office/drawing/2014/main" id="{4A8FEBF7-C909-1A48-BA5D-5FE8094775CB}"/>
                </a:ext>
              </a:extLst>
            </p:cNvPr>
            <p:cNvSpPr/>
            <p:nvPr/>
          </p:nvSpPr>
          <p:spPr>
            <a:xfrm>
              <a:off x="1682389" y="2001431"/>
              <a:ext cx="10347696" cy="646332"/>
            </a:xfrm>
            <a:prstGeom prst="roundRect">
              <a:avLst>
                <a:gd name="adj" fmla="val 5821"/>
              </a:avLst>
            </a:prstGeom>
            <a:solidFill>
              <a:srgbClr val="E76F5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athu" pitchFamily="2" charset="-34"/>
                  <a:cs typeface="Sathu" pitchFamily="2" charset="-34"/>
                </a:rPr>
                <a:t>High trait heritability determines if populations can evolve rapidly in response to selection!</a:t>
              </a:r>
              <a:endParaRPr lang="en-US" i="1" baseline="30000" dirty="0">
                <a:latin typeface="Sathu" pitchFamily="2" charset="-34"/>
                <a:cs typeface="Sathu" pitchFamily="2" charset="-34"/>
              </a:endParaRPr>
            </a:p>
          </p:txBody>
        </p:sp>
        <p:sp>
          <p:nvSpPr>
            <p:cNvPr id="4" name="TextBox 3">
              <a:extLst>
                <a:ext uri="{FF2B5EF4-FFF2-40B4-BE49-F238E27FC236}">
                  <a16:creationId xmlns:a16="http://schemas.microsoft.com/office/drawing/2014/main" id="{B5D17B54-D9C2-394A-8470-6A9E103D48F9}"/>
                </a:ext>
              </a:extLst>
            </p:cNvPr>
            <p:cNvSpPr txBox="1"/>
            <p:nvPr/>
          </p:nvSpPr>
          <p:spPr>
            <a:xfrm>
              <a:off x="123397" y="2001432"/>
              <a:ext cx="1521570" cy="646331"/>
            </a:xfrm>
            <a:prstGeom prst="rect">
              <a:avLst/>
            </a:prstGeom>
            <a:noFill/>
          </p:spPr>
          <p:txBody>
            <a:bodyPr wrap="none" rtlCol="0">
              <a:spAutoFit/>
            </a:bodyPr>
            <a:lstStyle/>
            <a:p>
              <a:pPr algn="ctr"/>
              <a:r>
                <a:rPr lang="en-US" b="1" dirty="0">
                  <a:solidFill>
                    <a:srgbClr val="E76F51"/>
                  </a:solidFill>
                  <a:latin typeface="Poppins" pitchFamily="2" charset="77"/>
                  <a:cs typeface="Poppins" pitchFamily="2" charset="77"/>
                </a:rPr>
                <a:t> Why is </a:t>
              </a:r>
              <a:r>
                <a:rPr lang="en-US" b="1" i="1" dirty="0">
                  <a:solidFill>
                    <a:srgbClr val="E76F51"/>
                  </a:solidFill>
                  <a:latin typeface="Poppins" pitchFamily="2" charset="77"/>
                  <a:cs typeface="Poppins" pitchFamily="2" charset="77"/>
                </a:rPr>
                <a:t>h</a:t>
              </a:r>
              <a:r>
                <a:rPr lang="en-US" b="1" i="1" baseline="30000" dirty="0">
                  <a:solidFill>
                    <a:srgbClr val="E76F51"/>
                  </a:solidFill>
                  <a:latin typeface="Poppins" pitchFamily="2" charset="77"/>
                  <a:cs typeface="Poppins" pitchFamily="2" charset="77"/>
                </a:rPr>
                <a:t>2</a:t>
              </a:r>
              <a:r>
                <a:rPr lang="en-US" b="1" dirty="0">
                  <a:solidFill>
                    <a:srgbClr val="E76F51"/>
                  </a:solidFill>
                  <a:latin typeface="Poppins" pitchFamily="2" charset="77"/>
                  <a:cs typeface="Poppins" pitchFamily="2" charset="77"/>
                </a:rPr>
                <a:t> </a:t>
              </a:r>
              <a:br>
                <a:rPr lang="en-US" b="1" dirty="0">
                  <a:solidFill>
                    <a:srgbClr val="E76F51"/>
                  </a:solidFill>
                  <a:latin typeface="Poppins" pitchFamily="2" charset="77"/>
                  <a:cs typeface="Poppins" pitchFamily="2" charset="77"/>
                </a:rPr>
              </a:br>
              <a:r>
                <a:rPr lang="en-US" b="1" dirty="0">
                  <a:solidFill>
                    <a:srgbClr val="E76F51"/>
                  </a:solidFill>
                  <a:latin typeface="Poppins" pitchFamily="2" charset="77"/>
                  <a:cs typeface="Poppins" pitchFamily="2" charset="77"/>
                </a:rPr>
                <a:t>important?</a:t>
              </a:r>
            </a:p>
          </p:txBody>
        </p:sp>
      </p:grpSp>
      <p:sp>
        <p:nvSpPr>
          <p:cNvPr id="18" name="TextBox 17">
            <a:extLst>
              <a:ext uri="{FF2B5EF4-FFF2-40B4-BE49-F238E27FC236}">
                <a16:creationId xmlns:a16="http://schemas.microsoft.com/office/drawing/2014/main" id="{1C7E75EA-C933-D24E-901B-49A5748A88C8}"/>
              </a:ext>
            </a:extLst>
          </p:cNvPr>
          <p:cNvSpPr txBox="1"/>
          <p:nvPr/>
        </p:nvSpPr>
        <p:spPr>
          <a:xfrm>
            <a:off x="-215899" y="8203790"/>
            <a:ext cx="12271542" cy="2862322"/>
          </a:xfrm>
          <a:prstGeom prst="rect">
            <a:avLst/>
          </a:prstGeom>
          <a:solidFill>
            <a:schemeClr val="bg1"/>
          </a:solidFill>
        </p:spPr>
        <p:txBody>
          <a:bodyPr wrap="square" rtlCol="0">
            <a:spAutoFit/>
          </a:bodyPr>
          <a:lstStyle/>
          <a:p>
            <a:pPr>
              <a:lnSpc>
                <a:spcPct val="150000"/>
              </a:lnSpc>
              <a:spcAft>
                <a:spcPts val="0"/>
              </a:spcAft>
            </a:pPr>
            <a:r>
              <a:rPr lang="en-US" dirty="0">
                <a:latin typeface="Times New Roman" panose="02020603050405020304" pitchFamily="18" charset="0"/>
                <a:cs typeface="Times New Roman" panose="02020603050405020304" pitchFamily="18" charset="0"/>
              </a:rPr>
              <a:t>Graphical Abstract Text (max 100 words): </a:t>
            </a:r>
            <a:r>
              <a:rPr lang="en-US" dirty="0">
                <a:latin typeface="Times New Roman" panose="02020603050405020304" pitchFamily="18" charset="0"/>
                <a:ea typeface="Calibri" panose="020F0502020204030204" pitchFamily="34" charset="0"/>
                <a:cs typeface="Times New Roman" panose="02020603050405020304" pitchFamily="18" charset="0"/>
              </a:rPr>
              <a:t>Heritability is an important metric for understanding how animal populations may adapt given climate change. We examined </a:t>
            </a:r>
            <a:r>
              <a:rPr lang="en-CA" dirty="0">
                <a:latin typeface="Times New Roman" panose="02020603050405020304" pitchFamily="18" charset="0"/>
                <a:ea typeface="Calibri" panose="020F0502020204030204" pitchFamily="34" charset="0"/>
                <a:cs typeface="Times New Roman" panose="02020603050405020304" pitchFamily="18" charset="0"/>
              </a:rPr>
              <a:t>how heritability changes across traits in reef-building corals and across different experimental temperatures. We found that heritability and thus the potential for adaptation is higher for traits related to coral survival and immune responses, but lower for traits related to gene expression as well as bleaching and growth in juvenile corals. Interestingly, temperature had only weak to negligible effect on heritability, suggesting that corals may continue to adapt in a somewhat consistent way given low to moderate climate change.</a:t>
            </a:r>
            <a:endParaRPr lang="en-CA"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20" name="Group 19">
            <a:extLst>
              <a:ext uri="{FF2B5EF4-FFF2-40B4-BE49-F238E27FC236}">
                <a16:creationId xmlns:a16="http://schemas.microsoft.com/office/drawing/2014/main" id="{B51D4F2C-9AD3-9A46-8999-1281B5E42332}"/>
              </a:ext>
            </a:extLst>
          </p:cNvPr>
          <p:cNvGrpSpPr/>
          <p:nvPr/>
        </p:nvGrpSpPr>
        <p:grpSpPr>
          <a:xfrm>
            <a:off x="110573" y="990138"/>
            <a:ext cx="11919512" cy="923330"/>
            <a:chOff x="110573" y="990138"/>
            <a:chExt cx="11919512" cy="923330"/>
          </a:xfrm>
        </p:grpSpPr>
        <p:sp>
          <p:nvSpPr>
            <p:cNvPr id="28" name="Rounded Rectangle 27">
              <a:extLst>
                <a:ext uri="{FF2B5EF4-FFF2-40B4-BE49-F238E27FC236}">
                  <a16:creationId xmlns:a16="http://schemas.microsoft.com/office/drawing/2014/main" id="{D5C9589F-C82B-5C47-B2F4-0BCBE278682F}"/>
                </a:ext>
              </a:extLst>
            </p:cNvPr>
            <p:cNvSpPr/>
            <p:nvPr/>
          </p:nvSpPr>
          <p:spPr>
            <a:xfrm>
              <a:off x="1682389" y="1128637"/>
              <a:ext cx="10347696" cy="646332"/>
            </a:xfrm>
            <a:prstGeom prst="roundRect">
              <a:avLst>
                <a:gd name="adj" fmla="val 5821"/>
              </a:avLst>
            </a:prstGeom>
            <a:solidFill>
              <a:srgbClr val="24435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athu" pitchFamily="2" charset="-34"/>
                  <a:cs typeface="Sathu" pitchFamily="2" charset="-34"/>
                </a:rPr>
                <a:t>The proportion of an offspring’s trait that is explained by additive genetics from parents</a:t>
              </a:r>
              <a:endParaRPr lang="en-US" i="1" baseline="30000" dirty="0">
                <a:latin typeface="Sathu" pitchFamily="2" charset="-34"/>
                <a:cs typeface="Sathu" pitchFamily="2" charset="-34"/>
              </a:endParaRPr>
            </a:p>
          </p:txBody>
        </p:sp>
        <p:sp>
          <p:nvSpPr>
            <p:cNvPr id="29" name="TextBox 28">
              <a:extLst>
                <a:ext uri="{FF2B5EF4-FFF2-40B4-BE49-F238E27FC236}">
                  <a16:creationId xmlns:a16="http://schemas.microsoft.com/office/drawing/2014/main" id="{5E1C5470-8DA1-7149-A1D5-33D412A79073}"/>
                </a:ext>
              </a:extLst>
            </p:cNvPr>
            <p:cNvSpPr txBox="1"/>
            <p:nvPr/>
          </p:nvSpPr>
          <p:spPr>
            <a:xfrm>
              <a:off x="110573" y="990138"/>
              <a:ext cx="1547218" cy="923330"/>
            </a:xfrm>
            <a:prstGeom prst="rect">
              <a:avLst/>
            </a:prstGeom>
            <a:noFill/>
          </p:spPr>
          <p:txBody>
            <a:bodyPr wrap="none" rtlCol="0">
              <a:spAutoFit/>
            </a:bodyPr>
            <a:lstStyle/>
            <a:p>
              <a:pPr algn="ctr"/>
              <a:r>
                <a:rPr lang="en-US" b="1" dirty="0">
                  <a:solidFill>
                    <a:srgbClr val="244351"/>
                  </a:solidFill>
                  <a:latin typeface="Poppins" pitchFamily="2" charset="77"/>
                  <a:cs typeface="Poppins" pitchFamily="2" charset="77"/>
                </a:rPr>
                <a:t> What is </a:t>
              </a:r>
              <a:br>
                <a:rPr lang="en-US" b="1" dirty="0">
                  <a:solidFill>
                    <a:srgbClr val="244351"/>
                  </a:solidFill>
                  <a:latin typeface="Poppins" pitchFamily="2" charset="77"/>
                  <a:cs typeface="Poppins" pitchFamily="2" charset="77"/>
                </a:rPr>
              </a:br>
              <a:r>
                <a:rPr lang="en-US" b="1" dirty="0">
                  <a:solidFill>
                    <a:srgbClr val="244351"/>
                  </a:solidFill>
                  <a:latin typeface="Poppins" pitchFamily="2" charset="77"/>
                  <a:cs typeface="Poppins" pitchFamily="2" charset="77"/>
                </a:rPr>
                <a:t>heritability </a:t>
              </a:r>
              <a:br>
                <a:rPr lang="en-US" b="1" dirty="0">
                  <a:solidFill>
                    <a:srgbClr val="244351"/>
                  </a:solidFill>
                  <a:latin typeface="Poppins" pitchFamily="2" charset="77"/>
                  <a:cs typeface="Poppins" pitchFamily="2" charset="77"/>
                </a:rPr>
              </a:br>
              <a:r>
                <a:rPr lang="en-US" b="1" dirty="0">
                  <a:solidFill>
                    <a:srgbClr val="244351"/>
                  </a:solidFill>
                  <a:latin typeface="Poppins" pitchFamily="2" charset="77"/>
                  <a:cs typeface="Poppins" pitchFamily="2" charset="77"/>
                </a:rPr>
                <a:t>or </a:t>
              </a:r>
              <a:r>
                <a:rPr lang="en-US" b="1" i="1" dirty="0">
                  <a:solidFill>
                    <a:srgbClr val="244351"/>
                  </a:solidFill>
                  <a:latin typeface="Poppins" pitchFamily="2" charset="77"/>
                  <a:cs typeface="Poppins" pitchFamily="2" charset="77"/>
                </a:rPr>
                <a:t>h</a:t>
              </a:r>
              <a:r>
                <a:rPr lang="en-US" b="1" i="1" baseline="30000" dirty="0">
                  <a:solidFill>
                    <a:srgbClr val="244351"/>
                  </a:solidFill>
                  <a:latin typeface="Poppins" pitchFamily="2" charset="77"/>
                  <a:cs typeface="Poppins" pitchFamily="2" charset="77"/>
                </a:rPr>
                <a:t>2</a:t>
              </a:r>
              <a:r>
                <a:rPr lang="en-US" sz="1200" b="1" i="1" baseline="30000" dirty="0">
                  <a:solidFill>
                    <a:srgbClr val="244351"/>
                  </a:solidFill>
                  <a:latin typeface="Poppins" pitchFamily="2" charset="77"/>
                  <a:cs typeface="Poppins" pitchFamily="2" charset="77"/>
                </a:rPr>
                <a:t> </a:t>
              </a:r>
              <a:r>
                <a:rPr lang="en-US" b="1" dirty="0">
                  <a:solidFill>
                    <a:srgbClr val="244351"/>
                  </a:solidFill>
                  <a:latin typeface="Poppins" pitchFamily="2" charset="77"/>
                  <a:cs typeface="Poppins" pitchFamily="2" charset="77"/>
                </a:rPr>
                <a:t>?</a:t>
              </a:r>
            </a:p>
          </p:txBody>
        </p:sp>
      </p:grpSp>
      <p:grpSp>
        <p:nvGrpSpPr>
          <p:cNvPr id="16" name="Group 15">
            <a:extLst>
              <a:ext uri="{FF2B5EF4-FFF2-40B4-BE49-F238E27FC236}">
                <a16:creationId xmlns:a16="http://schemas.microsoft.com/office/drawing/2014/main" id="{9D275B8E-CF28-964E-AEAB-35A86DA1EDAA}"/>
              </a:ext>
            </a:extLst>
          </p:cNvPr>
          <p:cNvGrpSpPr/>
          <p:nvPr/>
        </p:nvGrpSpPr>
        <p:grpSpPr>
          <a:xfrm>
            <a:off x="161367" y="45567"/>
            <a:ext cx="11869266" cy="830997"/>
            <a:chOff x="186376" y="45567"/>
            <a:chExt cx="11869266" cy="830997"/>
          </a:xfrm>
        </p:grpSpPr>
        <p:sp>
          <p:nvSpPr>
            <p:cNvPr id="32" name="TextBox 31">
              <a:extLst>
                <a:ext uri="{FF2B5EF4-FFF2-40B4-BE49-F238E27FC236}">
                  <a16:creationId xmlns:a16="http://schemas.microsoft.com/office/drawing/2014/main" id="{78022485-8FCA-5B46-8BDB-D4F13D21B234}"/>
                </a:ext>
              </a:extLst>
            </p:cNvPr>
            <p:cNvSpPr txBox="1"/>
            <p:nvPr/>
          </p:nvSpPr>
          <p:spPr>
            <a:xfrm>
              <a:off x="186376" y="45567"/>
              <a:ext cx="11869266" cy="830997"/>
            </a:xfrm>
            <a:prstGeom prst="rect">
              <a:avLst/>
            </a:prstGeom>
            <a:noFill/>
          </p:spPr>
          <p:txBody>
            <a:bodyPr wrap="square" rtlCol="0">
              <a:spAutoFit/>
            </a:bodyPr>
            <a:lstStyle/>
            <a:p>
              <a:pPr algn="ctr"/>
              <a:r>
                <a:rPr lang="en-US" sz="2400" dirty="0">
                  <a:solidFill>
                    <a:srgbClr val="244351"/>
                  </a:solidFill>
                  <a:latin typeface="Poppins" pitchFamily="2" charset="77"/>
                  <a:cs typeface="Poppins" pitchFamily="2" charset="77"/>
                </a:rPr>
                <a:t>CORAL ADAPTATION TO CLIMATE CHANGE: </a:t>
              </a:r>
              <a:br>
                <a:rPr lang="en-US" sz="2400" dirty="0">
                  <a:solidFill>
                    <a:srgbClr val="244351"/>
                  </a:solidFill>
                  <a:latin typeface="Poppins" pitchFamily="2" charset="77"/>
                  <a:cs typeface="Poppins" pitchFamily="2" charset="77"/>
                </a:rPr>
              </a:br>
              <a:r>
                <a:rPr lang="en-US" sz="2400" dirty="0">
                  <a:solidFill>
                    <a:srgbClr val="244351"/>
                  </a:solidFill>
                  <a:latin typeface="Poppins" pitchFamily="2" charset="77"/>
                  <a:cs typeface="Poppins" pitchFamily="2" charset="77"/>
                </a:rPr>
                <a:t>META-ANALYSIS REVEALS HIGH HERITABILITY ACROSS MULTIPLE TRAITS</a:t>
              </a:r>
              <a:endParaRPr lang="en-CA" sz="2400" dirty="0">
                <a:solidFill>
                  <a:srgbClr val="244351"/>
                </a:solidFill>
                <a:latin typeface="Poppins" pitchFamily="2" charset="77"/>
                <a:cs typeface="Poppins" pitchFamily="2" charset="77"/>
              </a:endParaRPr>
            </a:p>
          </p:txBody>
        </p:sp>
        <p:cxnSp>
          <p:nvCxnSpPr>
            <p:cNvPr id="13" name="Straight Connector 12">
              <a:extLst>
                <a:ext uri="{FF2B5EF4-FFF2-40B4-BE49-F238E27FC236}">
                  <a16:creationId xmlns:a16="http://schemas.microsoft.com/office/drawing/2014/main" id="{99DB72C6-3E0F-A34E-9C54-AF73B83EE318}"/>
                </a:ext>
              </a:extLst>
            </p:cNvPr>
            <p:cNvCxnSpPr>
              <a:cxnSpLocks/>
            </p:cNvCxnSpPr>
            <p:nvPr/>
          </p:nvCxnSpPr>
          <p:spPr>
            <a:xfrm>
              <a:off x="1038375" y="876564"/>
              <a:ext cx="10165268"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grpSp>
      <p:sp>
        <p:nvSpPr>
          <p:cNvPr id="43" name="Rounded Rectangle 42">
            <a:extLst>
              <a:ext uri="{FF2B5EF4-FFF2-40B4-BE49-F238E27FC236}">
                <a16:creationId xmlns:a16="http://schemas.microsoft.com/office/drawing/2014/main" id="{DEC6BB21-070E-DB43-BF20-4565944D89C7}"/>
              </a:ext>
            </a:extLst>
          </p:cNvPr>
          <p:cNvSpPr/>
          <p:nvPr/>
        </p:nvSpPr>
        <p:spPr>
          <a:xfrm>
            <a:off x="120089" y="3308961"/>
            <a:ext cx="3906000" cy="3445810"/>
          </a:xfrm>
          <a:prstGeom prst="roundRect">
            <a:avLst>
              <a:gd name="adj" fmla="val 1988"/>
            </a:avLst>
          </a:prstGeom>
          <a:solidFill>
            <a:srgbClr val="4A9D9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atin typeface="Sathu" pitchFamily="2" charset="-34"/>
                <a:cs typeface="Sathu" pitchFamily="2" charset="-34"/>
              </a:rPr>
              <a:t>By trait type</a:t>
            </a:r>
            <a:endParaRPr lang="en-US" i="1" baseline="30000" dirty="0">
              <a:latin typeface="Sathu" pitchFamily="2" charset="-34"/>
              <a:cs typeface="Sathu" pitchFamily="2" charset="-34"/>
            </a:endParaRPr>
          </a:p>
        </p:txBody>
      </p:sp>
      <p:sp>
        <p:nvSpPr>
          <p:cNvPr id="44" name="TextBox 43">
            <a:extLst>
              <a:ext uri="{FF2B5EF4-FFF2-40B4-BE49-F238E27FC236}">
                <a16:creationId xmlns:a16="http://schemas.microsoft.com/office/drawing/2014/main" id="{76391674-142A-B742-A67D-A56EDC079B70}"/>
              </a:ext>
            </a:extLst>
          </p:cNvPr>
          <p:cNvSpPr txBox="1"/>
          <p:nvPr/>
        </p:nvSpPr>
        <p:spPr>
          <a:xfrm>
            <a:off x="110573" y="2662630"/>
            <a:ext cx="2834003" cy="646331"/>
          </a:xfrm>
          <a:prstGeom prst="rect">
            <a:avLst/>
          </a:prstGeom>
          <a:noFill/>
        </p:spPr>
        <p:txBody>
          <a:bodyPr wrap="square" rtlCol="0">
            <a:spAutoFit/>
          </a:bodyPr>
          <a:lstStyle/>
          <a:p>
            <a:pPr algn="ctr"/>
            <a:r>
              <a:rPr lang="en-US" b="1" dirty="0">
                <a:solidFill>
                  <a:srgbClr val="4A9D90"/>
                </a:solidFill>
                <a:latin typeface="Poppins" pitchFamily="2" charset="77"/>
                <a:cs typeface="Poppins" pitchFamily="2" charset="77"/>
              </a:rPr>
              <a:t> </a:t>
            </a:r>
            <a:r>
              <a:rPr lang="en-US" b="1" i="1" dirty="0">
                <a:solidFill>
                  <a:srgbClr val="4A9D90"/>
                </a:solidFill>
                <a:latin typeface="Poppins" pitchFamily="2" charset="77"/>
                <a:cs typeface="Poppins" pitchFamily="2" charset="77"/>
              </a:rPr>
              <a:t>h</a:t>
            </a:r>
            <a:r>
              <a:rPr lang="en-US" b="1" i="1" baseline="30000" dirty="0">
                <a:solidFill>
                  <a:srgbClr val="4A9D90"/>
                </a:solidFill>
                <a:latin typeface="Poppins" pitchFamily="2" charset="77"/>
                <a:cs typeface="Poppins" pitchFamily="2" charset="77"/>
              </a:rPr>
              <a:t>2</a:t>
            </a:r>
            <a:r>
              <a:rPr lang="en-US" b="1" dirty="0">
                <a:solidFill>
                  <a:srgbClr val="4A9D90"/>
                </a:solidFill>
                <a:latin typeface="Poppins" pitchFamily="2" charset="77"/>
                <a:cs typeface="Poppins" pitchFamily="2" charset="77"/>
              </a:rPr>
              <a:t> may vary across multiple factors:</a:t>
            </a:r>
          </a:p>
        </p:txBody>
      </p:sp>
      <p:grpSp>
        <p:nvGrpSpPr>
          <p:cNvPr id="34" name="Group 33">
            <a:extLst>
              <a:ext uri="{FF2B5EF4-FFF2-40B4-BE49-F238E27FC236}">
                <a16:creationId xmlns:a16="http://schemas.microsoft.com/office/drawing/2014/main" id="{FDEBBD1B-F0EA-D140-813B-88B9E36E9C4D}"/>
              </a:ext>
            </a:extLst>
          </p:cNvPr>
          <p:cNvGrpSpPr/>
          <p:nvPr/>
        </p:nvGrpSpPr>
        <p:grpSpPr>
          <a:xfrm>
            <a:off x="623548" y="3660723"/>
            <a:ext cx="544597" cy="616982"/>
            <a:chOff x="2085711" y="3998201"/>
            <a:chExt cx="731238" cy="828430"/>
          </a:xfrm>
        </p:grpSpPr>
        <p:grpSp>
          <p:nvGrpSpPr>
            <p:cNvPr id="22" name="Group 21">
              <a:extLst>
                <a:ext uri="{FF2B5EF4-FFF2-40B4-BE49-F238E27FC236}">
                  <a16:creationId xmlns:a16="http://schemas.microsoft.com/office/drawing/2014/main" id="{FFC14862-DDB2-3E4D-8499-BB630E968679}"/>
                </a:ext>
              </a:extLst>
            </p:cNvPr>
            <p:cNvGrpSpPr/>
            <p:nvPr/>
          </p:nvGrpSpPr>
          <p:grpSpPr>
            <a:xfrm>
              <a:off x="2085711" y="3998201"/>
              <a:ext cx="731238" cy="828430"/>
              <a:chOff x="2085711" y="3998201"/>
              <a:chExt cx="731238" cy="828430"/>
            </a:xfrm>
          </p:grpSpPr>
          <p:pic>
            <p:nvPicPr>
              <p:cNvPr id="50" name="Picture 49">
                <a:extLst>
                  <a:ext uri="{FF2B5EF4-FFF2-40B4-BE49-F238E27FC236}">
                    <a16:creationId xmlns:a16="http://schemas.microsoft.com/office/drawing/2014/main" id="{4A5DF254-1E01-5946-BCD8-51021AE7513E}"/>
                  </a:ext>
                </a:extLst>
              </p:cNvPr>
              <p:cNvPicPr>
                <a:picLocks noChangeAspect="1"/>
              </p:cNvPicPr>
              <p:nvPr/>
            </p:nvPicPr>
            <p:blipFill>
              <a:blip r:embed="rId3">
                <a:alphaModFix amt="25000"/>
                <a:duotone>
                  <a:prstClr val="black"/>
                  <a:schemeClr val="accent2">
                    <a:tint val="45000"/>
                    <a:satMod val="400000"/>
                  </a:schemeClr>
                </a:duotone>
              </a:blip>
              <a:stretch>
                <a:fillRect/>
              </a:stretch>
            </p:blipFill>
            <p:spPr>
              <a:xfrm>
                <a:off x="2088755" y="3998201"/>
                <a:ext cx="728194" cy="825111"/>
              </a:xfrm>
              <a:prstGeom prst="rect">
                <a:avLst/>
              </a:prstGeom>
            </p:spPr>
          </p:pic>
          <p:pic>
            <p:nvPicPr>
              <p:cNvPr id="51" name="Picture 50">
                <a:extLst>
                  <a:ext uri="{FF2B5EF4-FFF2-40B4-BE49-F238E27FC236}">
                    <a16:creationId xmlns:a16="http://schemas.microsoft.com/office/drawing/2014/main" id="{246FE6E3-CC47-054F-A024-F927F9182685}"/>
                  </a:ext>
                </a:extLst>
              </p:cNvPr>
              <p:cNvPicPr>
                <a:picLocks noChangeAspect="1"/>
              </p:cNvPicPr>
              <p:nvPr/>
            </p:nvPicPr>
            <p:blipFill>
              <a:blip r:embed="rId3">
                <a:alphaModFix amt="49000"/>
              </a:blip>
              <a:stretch>
                <a:fillRect/>
              </a:stretch>
            </p:blipFill>
            <p:spPr>
              <a:xfrm>
                <a:off x="2085711" y="4001520"/>
                <a:ext cx="728194" cy="825111"/>
              </a:xfrm>
              <a:prstGeom prst="rect">
                <a:avLst/>
              </a:prstGeom>
              <a:effectLst>
                <a:softEdge rad="19050"/>
              </a:effectLst>
            </p:spPr>
          </p:pic>
        </p:grpSp>
        <p:pic>
          <p:nvPicPr>
            <p:cNvPr id="52" name="Picture 51">
              <a:extLst>
                <a:ext uri="{FF2B5EF4-FFF2-40B4-BE49-F238E27FC236}">
                  <a16:creationId xmlns:a16="http://schemas.microsoft.com/office/drawing/2014/main" id="{9BA5C391-2940-D34A-9578-0EF4CFCA5122}"/>
                </a:ext>
              </a:extLst>
            </p:cNvPr>
            <p:cNvPicPr>
              <a:picLocks noChangeAspect="1"/>
            </p:cNvPicPr>
            <p:nvPr/>
          </p:nvPicPr>
          <p:blipFill>
            <a:blip r:embed="rId3">
              <a:alphaModFix/>
              <a:duotone>
                <a:prstClr val="black"/>
                <a:schemeClr val="accent4">
                  <a:tint val="45000"/>
                  <a:satMod val="400000"/>
                </a:schemeClr>
              </a:duotone>
            </a:blip>
            <a:stretch>
              <a:fillRect/>
            </a:stretch>
          </p:blipFill>
          <p:spPr>
            <a:xfrm>
              <a:off x="2085711" y="4001520"/>
              <a:ext cx="728194" cy="825111"/>
            </a:xfrm>
            <a:prstGeom prst="rect">
              <a:avLst/>
            </a:prstGeom>
            <a:effectLst>
              <a:softEdge rad="25400"/>
            </a:effectLst>
          </p:spPr>
        </p:pic>
      </p:grpSp>
      <p:grpSp>
        <p:nvGrpSpPr>
          <p:cNvPr id="30" name="Group 29">
            <a:extLst>
              <a:ext uri="{FF2B5EF4-FFF2-40B4-BE49-F238E27FC236}">
                <a16:creationId xmlns:a16="http://schemas.microsoft.com/office/drawing/2014/main" id="{89F0461A-182C-9B4B-9578-4264FE256813}"/>
              </a:ext>
            </a:extLst>
          </p:cNvPr>
          <p:cNvGrpSpPr/>
          <p:nvPr/>
        </p:nvGrpSpPr>
        <p:grpSpPr>
          <a:xfrm>
            <a:off x="620879" y="4710899"/>
            <a:ext cx="549934" cy="614510"/>
            <a:chOff x="3002391" y="4033367"/>
            <a:chExt cx="738404" cy="825111"/>
          </a:xfrm>
        </p:grpSpPr>
        <p:pic>
          <p:nvPicPr>
            <p:cNvPr id="53" name="Picture 52">
              <a:extLst>
                <a:ext uri="{FF2B5EF4-FFF2-40B4-BE49-F238E27FC236}">
                  <a16:creationId xmlns:a16="http://schemas.microsoft.com/office/drawing/2014/main" id="{7FE339A4-ED05-FB49-BBD7-274D2AAFBF64}"/>
                </a:ext>
              </a:extLst>
            </p:cNvPr>
            <p:cNvPicPr>
              <a:picLocks noChangeAspect="1"/>
            </p:cNvPicPr>
            <p:nvPr/>
          </p:nvPicPr>
          <p:blipFill>
            <a:blip r:embed="rId3">
              <a:duotone>
                <a:prstClr val="black"/>
                <a:schemeClr val="accent4">
                  <a:tint val="45000"/>
                  <a:satMod val="400000"/>
                </a:schemeClr>
              </a:duotone>
            </a:blip>
            <a:stretch>
              <a:fillRect/>
            </a:stretch>
          </p:blipFill>
          <p:spPr>
            <a:xfrm>
              <a:off x="3002391" y="4033367"/>
              <a:ext cx="728194" cy="825111"/>
            </a:xfrm>
            <a:prstGeom prst="rect">
              <a:avLst/>
            </a:prstGeom>
          </p:spPr>
        </p:pic>
        <p:pic>
          <p:nvPicPr>
            <p:cNvPr id="55" name="Picture 54">
              <a:extLst>
                <a:ext uri="{FF2B5EF4-FFF2-40B4-BE49-F238E27FC236}">
                  <a16:creationId xmlns:a16="http://schemas.microsoft.com/office/drawing/2014/main" id="{DEB419C2-23C7-654F-ACEA-AA29650CB577}"/>
                </a:ext>
              </a:extLst>
            </p:cNvPr>
            <p:cNvPicPr>
              <a:picLocks noChangeAspect="1"/>
            </p:cNvPicPr>
            <p:nvPr/>
          </p:nvPicPr>
          <p:blipFill>
            <a:blip r:embed="rId3">
              <a:lum bright="70000" contrast="-70000"/>
            </a:blip>
            <a:stretch>
              <a:fillRect/>
            </a:stretch>
          </p:blipFill>
          <p:spPr>
            <a:xfrm>
              <a:off x="3012601" y="4033367"/>
              <a:ext cx="728194" cy="825111"/>
            </a:xfrm>
            <a:prstGeom prst="rect">
              <a:avLst/>
            </a:prstGeom>
          </p:spPr>
        </p:pic>
      </p:grpSp>
      <p:pic>
        <p:nvPicPr>
          <p:cNvPr id="36" name="Picture 35">
            <a:extLst>
              <a:ext uri="{FF2B5EF4-FFF2-40B4-BE49-F238E27FC236}">
                <a16:creationId xmlns:a16="http://schemas.microsoft.com/office/drawing/2014/main" id="{0F91A218-6CC6-2A41-A149-3427C0C60603}"/>
              </a:ext>
            </a:extLst>
          </p:cNvPr>
          <p:cNvPicPr>
            <a:picLocks noChangeAspect="1"/>
          </p:cNvPicPr>
          <p:nvPr/>
        </p:nvPicPr>
        <p:blipFill>
          <a:blip r:embed="rId4">
            <a:duotone>
              <a:prstClr val="black"/>
              <a:schemeClr val="accent6">
                <a:tint val="45000"/>
                <a:satMod val="400000"/>
              </a:schemeClr>
            </a:duotone>
            <a:extLst>
              <a:ext uri="{BEBA8EAE-BF5A-486C-A8C5-ECC9F3942E4B}">
                <a14:imgProps xmlns:a14="http://schemas.microsoft.com/office/drawing/2010/main">
                  <a14:imgLayer r:embed="rId5">
                    <a14:imgEffect>
                      <a14:artisticFilmGrain grainSize="100"/>
                    </a14:imgEffect>
                  </a14:imgLayer>
                </a14:imgProps>
              </a:ext>
            </a:extLst>
          </a:blip>
          <a:stretch>
            <a:fillRect/>
          </a:stretch>
        </p:blipFill>
        <p:spPr>
          <a:xfrm>
            <a:off x="564619" y="5937295"/>
            <a:ext cx="662455" cy="300350"/>
          </a:xfrm>
          <a:prstGeom prst="rect">
            <a:avLst/>
          </a:prstGeom>
        </p:spPr>
      </p:pic>
      <p:sp>
        <p:nvSpPr>
          <p:cNvPr id="87" name="TextBox 86">
            <a:extLst>
              <a:ext uri="{FF2B5EF4-FFF2-40B4-BE49-F238E27FC236}">
                <a16:creationId xmlns:a16="http://schemas.microsoft.com/office/drawing/2014/main" id="{272A885F-0BB9-1E4F-908C-F702F55F5F73}"/>
              </a:ext>
            </a:extLst>
          </p:cNvPr>
          <p:cNvSpPr txBox="1"/>
          <p:nvPr/>
        </p:nvSpPr>
        <p:spPr>
          <a:xfrm>
            <a:off x="1504187" y="3519081"/>
            <a:ext cx="2667730" cy="446276"/>
          </a:xfrm>
          <a:prstGeom prst="rect">
            <a:avLst/>
          </a:prstGeom>
          <a:noFill/>
        </p:spPr>
        <p:txBody>
          <a:bodyPr wrap="square" rtlCol="0">
            <a:spAutoFit/>
          </a:bodyPr>
          <a:lstStyle/>
          <a:p>
            <a:pPr algn="ctr"/>
            <a:r>
              <a:rPr lang="en-US" sz="1400" dirty="0">
                <a:solidFill>
                  <a:srgbClr val="244351"/>
                </a:solidFill>
                <a:latin typeface="Sathu" pitchFamily="2" charset="-34"/>
                <a:cs typeface="Sathu" pitchFamily="2" charset="-34"/>
              </a:rPr>
              <a:t>Heritability, </a:t>
            </a:r>
            <a:r>
              <a:rPr lang="en-US" sz="1400" i="1" dirty="0">
                <a:solidFill>
                  <a:srgbClr val="244351"/>
                </a:solidFill>
                <a:latin typeface="Sathu" pitchFamily="2" charset="-34"/>
                <a:cs typeface="Sathu" pitchFamily="2" charset="-34"/>
              </a:rPr>
              <a:t>h</a:t>
            </a:r>
            <a:r>
              <a:rPr lang="en-US" sz="1400" i="1" baseline="30000" dirty="0">
                <a:solidFill>
                  <a:srgbClr val="244351"/>
                </a:solidFill>
                <a:latin typeface="Sathu" pitchFamily="2" charset="-34"/>
                <a:cs typeface="Sathu" pitchFamily="2" charset="-34"/>
              </a:rPr>
              <a:t>2</a:t>
            </a:r>
            <a:r>
              <a:rPr lang="en-US" sz="1400" dirty="0">
                <a:solidFill>
                  <a:srgbClr val="244351"/>
                </a:solidFill>
                <a:latin typeface="Sathu" pitchFamily="2" charset="-34"/>
                <a:cs typeface="Sathu" pitchFamily="2" charset="-34"/>
              </a:rPr>
              <a:t> </a:t>
            </a:r>
            <a:br>
              <a:rPr lang="en-US" sz="1400" dirty="0">
                <a:solidFill>
                  <a:srgbClr val="244351"/>
                </a:solidFill>
                <a:latin typeface="Sathu" pitchFamily="2" charset="-34"/>
                <a:cs typeface="Sathu" pitchFamily="2" charset="-34"/>
              </a:rPr>
            </a:br>
            <a:r>
              <a:rPr lang="en-US" sz="900" dirty="0">
                <a:solidFill>
                  <a:srgbClr val="244351"/>
                </a:solidFill>
                <a:latin typeface="Sathu" pitchFamily="2" charset="-34"/>
                <a:cs typeface="Sathu" pitchFamily="2" charset="-34"/>
              </a:rPr>
              <a:t>(log-scale)</a:t>
            </a:r>
          </a:p>
        </p:txBody>
      </p:sp>
      <p:grpSp>
        <p:nvGrpSpPr>
          <p:cNvPr id="266" name="Group 265">
            <a:extLst>
              <a:ext uri="{FF2B5EF4-FFF2-40B4-BE49-F238E27FC236}">
                <a16:creationId xmlns:a16="http://schemas.microsoft.com/office/drawing/2014/main" id="{004DC736-3600-DC4D-B5E0-EAE228BC1B06}"/>
              </a:ext>
            </a:extLst>
          </p:cNvPr>
          <p:cNvGrpSpPr/>
          <p:nvPr/>
        </p:nvGrpSpPr>
        <p:grpSpPr>
          <a:xfrm>
            <a:off x="1625414" y="4175118"/>
            <a:ext cx="3053870" cy="2515826"/>
            <a:chOff x="1669864" y="4175118"/>
            <a:chExt cx="2995410" cy="2515826"/>
          </a:xfrm>
        </p:grpSpPr>
        <p:sp>
          <p:nvSpPr>
            <p:cNvPr id="70" name="Round Same Side Corner Rectangle 69">
              <a:extLst>
                <a:ext uri="{FF2B5EF4-FFF2-40B4-BE49-F238E27FC236}">
                  <a16:creationId xmlns:a16="http://schemas.microsoft.com/office/drawing/2014/main" id="{78A8305E-E294-0E4E-98F6-98F2D405EC1D}"/>
                </a:ext>
              </a:extLst>
            </p:cNvPr>
            <p:cNvSpPr/>
            <p:nvPr/>
          </p:nvSpPr>
          <p:spPr>
            <a:xfrm rot="5400000">
              <a:off x="1837289" y="4091626"/>
              <a:ext cx="119105" cy="453954"/>
            </a:xfrm>
            <a:prstGeom prst="round2SameRect">
              <a:avLst/>
            </a:prstGeom>
            <a:solidFill>
              <a:srgbClr val="E7C1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 Same Side Corner Rectangle 72">
              <a:extLst>
                <a:ext uri="{FF2B5EF4-FFF2-40B4-BE49-F238E27FC236}">
                  <a16:creationId xmlns:a16="http://schemas.microsoft.com/office/drawing/2014/main" id="{C4F6B7B9-93F3-E84F-8592-B5EDACC714B6}"/>
                </a:ext>
              </a:extLst>
            </p:cNvPr>
            <p:cNvSpPr/>
            <p:nvPr/>
          </p:nvSpPr>
          <p:spPr>
            <a:xfrm rot="5400000">
              <a:off x="2010533" y="4189504"/>
              <a:ext cx="119105" cy="800442"/>
            </a:xfrm>
            <a:prstGeom prst="round2SameRect">
              <a:avLst/>
            </a:prstGeom>
            <a:solidFill>
              <a:srgbClr val="F3A26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 Same Side Corner Rectangle 73">
              <a:extLst>
                <a:ext uri="{FF2B5EF4-FFF2-40B4-BE49-F238E27FC236}">
                  <a16:creationId xmlns:a16="http://schemas.microsoft.com/office/drawing/2014/main" id="{A1A3CD27-71DA-F846-A28A-1F306D8ED3CE}"/>
                </a:ext>
              </a:extLst>
            </p:cNvPr>
            <p:cNvSpPr/>
            <p:nvPr/>
          </p:nvSpPr>
          <p:spPr>
            <a:xfrm rot="5400000">
              <a:off x="2021431" y="4455519"/>
              <a:ext cx="119105" cy="822239"/>
            </a:xfrm>
            <a:prstGeom prst="round2SameRect">
              <a:avLst/>
            </a:prstGeom>
            <a:solidFill>
              <a:srgbClr val="F3A26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Same Side Corner Rectangle 74">
              <a:extLst>
                <a:ext uri="{FF2B5EF4-FFF2-40B4-BE49-F238E27FC236}">
                  <a16:creationId xmlns:a16="http://schemas.microsoft.com/office/drawing/2014/main" id="{38B84327-1F42-B74A-A836-D423A69261E8}"/>
                </a:ext>
              </a:extLst>
            </p:cNvPr>
            <p:cNvSpPr/>
            <p:nvPr/>
          </p:nvSpPr>
          <p:spPr>
            <a:xfrm rot="5400000">
              <a:off x="2093713" y="4660151"/>
              <a:ext cx="119105" cy="966803"/>
            </a:xfrm>
            <a:prstGeom prst="round2SameRect">
              <a:avLst/>
            </a:prstGeom>
            <a:solidFill>
              <a:srgbClr val="F3A26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 Same Side Corner Rectangle 75">
              <a:extLst>
                <a:ext uri="{FF2B5EF4-FFF2-40B4-BE49-F238E27FC236}">
                  <a16:creationId xmlns:a16="http://schemas.microsoft.com/office/drawing/2014/main" id="{4A160477-1F75-B047-9EB1-A86CFC539E70}"/>
                </a:ext>
              </a:extLst>
            </p:cNvPr>
            <p:cNvSpPr/>
            <p:nvPr/>
          </p:nvSpPr>
          <p:spPr>
            <a:xfrm rot="5400000">
              <a:off x="2112847" y="4917932"/>
              <a:ext cx="119105" cy="1005069"/>
            </a:xfrm>
            <a:prstGeom prst="round2SameRect">
              <a:avLst/>
            </a:prstGeom>
            <a:solidFill>
              <a:srgbClr val="F3A26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 Same Side Corner Rectangle 76">
              <a:extLst>
                <a:ext uri="{FF2B5EF4-FFF2-40B4-BE49-F238E27FC236}">
                  <a16:creationId xmlns:a16="http://schemas.microsoft.com/office/drawing/2014/main" id="{09DC4377-A104-BF42-8EBC-EEB84AFDE2E2}"/>
                </a:ext>
              </a:extLst>
            </p:cNvPr>
            <p:cNvSpPr/>
            <p:nvPr/>
          </p:nvSpPr>
          <p:spPr>
            <a:xfrm rot="5400000">
              <a:off x="2158908" y="5148783"/>
              <a:ext cx="119105" cy="1097193"/>
            </a:xfrm>
            <a:prstGeom prst="round2SameRect">
              <a:avLst/>
            </a:prstGeom>
            <a:solidFill>
              <a:srgbClr val="F3A26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 Same Side Corner Rectangle 77">
              <a:extLst>
                <a:ext uri="{FF2B5EF4-FFF2-40B4-BE49-F238E27FC236}">
                  <a16:creationId xmlns:a16="http://schemas.microsoft.com/office/drawing/2014/main" id="{F9510930-D930-E346-B9D3-D45316034252}"/>
                </a:ext>
              </a:extLst>
            </p:cNvPr>
            <p:cNvSpPr/>
            <p:nvPr/>
          </p:nvSpPr>
          <p:spPr>
            <a:xfrm rot="5400000">
              <a:off x="2217017" y="5367589"/>
              <a:ext cx="119105" cy="1213411"/>
            </a:xfrm>
            <a:prstGeom prst="round2SameRect">
              <a:avLst/>
            </a:prstGeom>
            <a:solidFill>
              <a:srgbClr val="F3A26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 Same Side Corner Rectangle 78">
              <a:extLst>
                <a:ext uri="{FF2B5EF4-FFF2-40B4-BE49-F238E27FC236}">
                  <a16:creationId xmlns:a16="http://schemas.microsoft.com/office/drawing/2014/main" id="{6EB8A640-6F23-424A-837E-85F80278645D}"/>
                </a:ext>
              </a:extLst>
            </p:cNvPr>
            <p:cNvSpPr/>
            <p:nvPr/>
          </p:nvSpPr>
          <p:spPr>
            <a:xfrm rot="5400000">
              <a:off x="2290716" y="5570804"/>
              <a:ext cx="119105" cy="1360808"/>
            </a:xfrm>
            <a:prstGeom prst="round2SameRect">
              <a:avLst/>
            </a:prstGeom>
            <a:solidFill>
              <a:srgbClr val="F3A26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 Same Side Corner Rectangle 79">
              <a:extLst>
                <a:ext uri="{FF2B5EF4-FFF2-40B4-BE49-F238E27FC236}">
                  <a16:creationId xmlns:a16="http://schemas.microsoft.com/office/drawing/2014/main" id="{9A7E9B81-829C-0C46-A062-995667FFD931}"/>
                </a:ext>
              </a:extLst>
            </p:cNvPr>
            <p:cNvSpPr/>
            <p:nvPr/>
          </p:nvSpPr>
          <p:spPr>
            <a:xfrm rot="5400000">
              <a:off x="2382839" y="5755592"/>
              <a:ext cx="119105" cy="1545055"/>
            </a:xfrm>
            <a:prstGeom prst="round2SameRect">
              <a:avLst/>
            </a:prstGeom>
            <a:solidFill>
              <a:srgbClr val="E76F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93442CDF-9AB5-F64F-BF35-76A0A739AB09}"/>
                </a:ext>
              </a:extLst>
            </p:cNvPr>
            <p:cNvSpPr txBox="1"/>
            <p:nvPr/>
          </p:nvSpPr>
          <p:spPr>
            <a:xfrm>
              <a:off x="2127198" y="4175118"/>
              <a:ext cx="1440000" cy="305481"/>
            </a:xfrm>
            <a:prstGeom prst="rect">
              <a:avLst/>
            </a:prstGeom>
            <a:noFill/>
          </p:spPr>
          <p:txBody>
            <a:bodyPr wrap="none" lIns="72000" rtlCol="0" anchor="ctr">
              <a:spAutoFit/>
            </a:bodyPr>
            <a:lstStyle/>
            <a:p>
              <a:r>
                <a:rPr lang="en-US" sz="1200" dirty="0">
                  <a:solidFill>
                    <a:srgbClr val="E7C166"/>
                  </a:solidFill>
                  <a:latin typeface="Sathu" pitchFamily="2" charset="-34"/>
                  <a:cs typeface="Sathu" pitchFamily="2" charset="-34"/>
                </a:rPr>
                <a:t>Gene expression</a:t>
              </a:r>
            </a:p>
          </p:txBody>
        </p:sp>
        <p:sp>
          <p:nvSpPr>
            <p:cNvPr id="96" name="TextBox 95">
              <a:extLst>
                <a:ext uri="{FF2B5EF4-FFF2-40B4-BE49-F238E27FC236}">
                  <a16:creationId xmlns:a16="http://schemas.microsoft.com/office/drawing/2014/main" id="{2B096978-A061-8B4E-90F1-F5FC1DC746DA}"/>
                </a:ext>
              </a:extLst>
            </p:cNvPr>
            <p:cNvSpPr txBox="1"/>
            <p:nvPr/>
          </p:nvSpPr>
          <p:spPr>
            <a:xfrm>
              <a:off x="2497426" y="4741945"/>
              <a:ext cx="857310" cy="276999"/>
            </a:xfrm>
            <a:prstGeom prst="rect">
              <a:avLst/>
            </a:prstGeom>
            <a:noFill/>
          </p:spPr>
          <p:txBody>
            <a:bodyPr wrap="square" lIns="72000" rtlCol="0" anchor="ctr">
              <a:spAutoFit/>
            </a:bodyPr>
            <a:lstStyle/>
            <a:p>
              <a:r>
                <a:rPr lang="en-US" sz="1200" b="1" dirty="0">
                  <a:solidFill>
                    <a:srgbClr val="F3A261"/>
                  </a:solidFill>
                  <a:latin typeface="Sathu" pitchFamily="2" charset="-34"/>
                  <a:cs typeface="Sathu" pitchFamily="2" charset="-34"/>
                </a:rPr>
                <a:t>Growth</a:t>
              </a:r>
            </a:p>
          </p:txBody>
        </p:sp>
        <p:sp>
          <p:nvSpPr>
            <p:cNvPr id="97" name="TextBox 96">
              <a:extLst>
                <a:ext uri="{FF2B5EF4-FFF2-40B4-BE49-F238E27FC236}">
                  <a16:creationId xmlns:a16="http://schemas.microsoft.com/office/drawing/2014/main" id="{14A76A6B-B657-ED49-99D2-CF1C1C21B9BB}"/>
                </a:ext>
              </a:extLst>
            </p:cNvPr>
            <p:cNvSpPr txBox="1"/>
            <p:nvPr/>
          </p:nvSpPr>
          <p:spPr>
            <a:xfrm>
              <a:off x="2646106" y="5003997"/>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Nutrients</a:t>
              </a:r>
            </a:p>
          </p:txBody>
        </p:sp>
        <p:sp>
          <p:nvSpPr>
            <p:cNvPr id="95" name="TextBox 94">
              <a:extLst>
                <a:ext uri="{FF2B5EF4-FFF2-40B4-BE49-F238E27FC236}">
                  <a16:creationId xmlns:a16="http://schemas.microsoft.com/office/drawing/2014/main" id="{43CA3798-7045-2742-8E49-2B8C87B5FA3F}"/>
                </a:ext>
              </a:extLst>
            </p:cNvPr>
            <p:cNvSpPr txBox="1"/>
            <p:nvPr/>
          </p:nvSpPr>
          <p:spPr>
            <a:xfrm>
              <a:off x="2475128" y="4451411"/>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Photochemistry</a:t>
              </a:r>
            </a:p>
          </p:txBody>
        </p:sp>
        <p:sp>
          <p:nvSpPr>
            <p:cNvPr id="98" name="TextBox 97">
              <a:extLst>
                <a:ext uri="{FF2B5EF4-FFF2-40B4-BE49-F238E27FC236}">
                  <a16:creationId xmlns:a16="http://schemas.microsoft.com/office/drawing/2014/main" id="{FBCC0BC0-B9B0-EB42-BDED-161463C80D70}"/>
                </a:ext>
              </a:extLst>
            </p:cNvPr>
            <p:cNvSpPr txBox="1"/>
            <p:nvPr/>
          </p:nvSpPr>
          <p:spPr>
            <a:xfrm>
              <a:off x="2684068" y="5280290"/>
              <a:ext cx="1440000" cy="305481"/>
            </a:xfrm>
            <a:prstGeom prst="rect">
              <a:avLst/>
            </a:prstGeom>
            <a:noFill/>
          </p:spPr>
          <p:txBody>
            <a:bodyPr wrap="square" lIns="72000" rtlCol="0" anchor="ctr">
              <a:spAutoFit/>
            </a:bodyPr>
            <a:lstStyle/>
            <a:p>
              <a:r>
                <a:rPr lang="en-US" sz="1200" b="1" dirty="0">
                  <a:solidFill>
                    <a:srgbClr val="F3A261"/>
                  </a:solidFill>
                  <a:latin typeface="Sathu" pitchFamily="2" charset="-34"/>
                  <a:cs typeface="Sathu" pitchFamily="2" charset="-34"/>
                </a:rPr>
                <a:t>Bleaching</a:t>
              </a:r>
            </a:p>
          </p:txBody>
        </p:sp>
        <p:sp>
          <p:nvSpPr>
            <p:cNvPr id="99" name="TextBox 98">
              <a:extLst>
                <a:ext uri="{FF2B5EF4-FFF2-40B4-BE49-F238E27FC236}">
                  <a16:creationId xmlns:a16="http://schemas.microsoft.com/office/drawing/2014/main" id="{DDB7265A-4F3B-D347-9B80-7FEF503103C0}"/>
                </a:ext>
              </a:extLst>
            </p:cNvPr>
            <p:cNvSpPr txBox="1"/>
            <p:nvPr/>
          </p:nvSpPr>
          <p:spPr>
            <a:xfrm>
              <a:off x="2772036" y="5556583"/>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Symbionts</a:t>
              </a:r>
            </a:p>
          </p:txBody>
        </p:sp>
        <p:sp>
          <p:nvSpPr>
            <p:cNvPr id="100" name="TextBox 99">
              <a:extLst>
                <a:ext uri="{FF2B5EF4-FFF2-40B4-BE49-F238E27FC236}">
                  <a16:creationId xmlns:a16="http://schemas.microsoft.com/office/drawing/2014/main" id="{4D18D626-AF09-3543-906F-89037BF3C334}"/>
                </a:ext>
              </a:extLst>
            </p:cNvPr>
            <p:cNvSpPr txBox="1"/>
            <p:nvPr/>
          </p:nvSpPr>
          <p:spPr>
            <a:xfrm>
              <a:off x="2891574" y="5832876"/>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Morphology</a:t>
              </a:r>
            </a:p>
          </p:txBody>
        </p:sp>
        <p:sp>
          <p:nvSpPr>
            <p:cNvPr id="101" name="TextBox 100">
              <a:extLst>
                <a:ext uri="{FF2B5EF4-FFF2-40B4-BE49-F238E27FC236}">
                  <a16:creationId xmlns:a16="http://schemas.microsoft.com/office/drawing/2014/main" id="{0C337EE8-8ED8-BF45-A4D2-510103D0CCFC}"/>
                </a:ext>
              </a:extLst>
            </p:cNvPr>
            <p:cNvSpPr txBox="1"/>
            <p:nvPr/>
          </p:nvSpPr>
          <p:spPr>
            <a:xfrm>
              <a:off x="3036593" y="6109169"/>
              <a:ext cx="1440000" cy="305481"/>
            </a:xfrm>
            <a:prstGeom prst="rect">
              <a:avLst/>
            </a:prstGeom>
            <a:noFill/>
          </p:spPr>
          <p:txBody>
            <a:bodyPr wrap="square" lIns="72000" rtlCol="0" anchor="ctr">
              <a:spAutoFit/>
            </a:bodyPr>
            <a:lstStyle/>
            <a:p>
              <a:r>
                <a:rPr lang="en-US" sz="1200" dirty="0">
                  <a:solidFill>
                    <a:srgbClr val="F3A261"/>
                  </a:solidFill>
                  <a:latin typeface="Sathu" pitchFamily="2" charset="-34"/>
                  <a:cs typeface="Sathu" pitchFamily="2" charset="-34"/>
                </a:rPr>
                <a:t>Immune</a:t>
              </a:r>
            </a:p>
          </p:txBody>
        </p:sp>
        <p:sp>
          <p:nvSpPr>
            <p:cNvPr id="102" name="TextBox 101">
              <a:extLst>
                <a:ext uri="{FF2B5EF4-FFF2-40B4-BE49-F238E27FC236}">
                  <a16:creationId xmlns:a16="http://schemas.microsoft.com/office/drawing/2014/main" id="{2D0FD4D5-D0D5-104E-8E48-1D2CA2977971}"/>
                </a:ext>
              </a:extLst>
            </p:cNvPr>
            <p:cNvSpPr txBox="1"/>
            <p:nvPr/>
          </p:nvSpPr>
          <p:spPr>
            <a:xfrm>
              <a:off x="3225274" y="6385463"/>
              <a:ext cx="1440000" cy="305481"/>
            </a:xfrm>
            <a:prstGeom prst="rect">
              <a:avLst/>
            </a:prstGeom>
            <a:noFill/>
          </p:spPr>
          <p:txBody>
            <a:bodyPr wrap="square" lIns="72000" rtlCol="0" anchor="ctr">
              <a:spAutoFit/>
            </a:bodyPr>
            <a:lstStyle/>
            <a:p>
              <a:r>
                <a:rPr lang="en-US" sz="1200" b="1" dirty="0">
                  <a:solidFill>
                    <a:srgbClr val="E76F51"/>
                  </a:solidFill>
                  <a:latin typeface="Sathu" pitchFamily="2" charset="-34"/>
                  <a:cs typeface="Sathu" pitchFamily="2" charset="-34"/>
                </a:rPr>
                <a:t>Survival</a:t>
              </a:r>
            </a:p>
          </p:txBody>
        </p:sp>
      </p:grpSp>
      <p:sp>
        <p:nvSpPr>
          <p:cNvPr id="108" name="TextBox 107">
            <a:extLst>
              <a:ext uri="{FF2B5EF4-FFF2-40B4-BE49-F238E27FC236}">
                <a16:creationId xmlns:a16="http://schemas.microsoft.com/office/drawing/2014/main" id="{7E1C377C-D084-2343-987D-525AF8431759}"/>
              </a:ext>
            </a:extLst>
          </p:cNvPr>
          <p:cNvSpPr txBox="1"/>
          <p:nvPr/>
        </p:nvSpPr>
        <p:spPr>
          <a:xfrm>
            <a:off x="3254862" y="3900137"/>
            <a:ext cx="206104" cy="246221"/>
          </a:xfrm>
          <a:prstGeom prst="rect">
            <a:avLst/>
          </a:prstGeom>
          <a:noFill/>
        </p:spPr>
        <p:txBody>
          <a:bodyPr wrap="square" rtlCol="0">
            <a:spAutoFit/>
          </a:bodyPr>
          <a:lstStyle/>
          <a:p>
            <a:pPr algn="ctr"/>
            <a:r>
              <a:rPr lang="en-US" sz="1000" dirty="0">
                <a:solidFill>
                  <a:srgbClr val="244351"/>
                </a:solidFill>
                <a:latin typeface="Sathu" pitchFamily="2" charset="-34"/>
                <a:cs typeface="Sathu" pitchFamily="2" charset="-34"/>
              </a:rPr>
              <a:t>1</a:t>
            </a:r>
          </a:p>
        </p:txBody>
      </p:sp>
      <p:sp>
        <p:nvSpPr>
          <p:cNvPr id="103" name="TextBox 102">
            <a:extLst>
              <a:ext uri="{FF2B5EF4-FFF2-40B4-BE49-F238E27FC236}">
                <a16:creationId xmlns:a16="http://schemas.microsoft.com/office/drawing/2014/main" id="{5CC334C5-62E9-E842-A619-53CD84F80721}"/>
              </a:ext>
            </a:extLst>
          </p:cNvPr>
          <p:cNvSpPr txBox="1"/>
          <p:nvPr/>
        </p:nvSpPr>
        <p:spPr>
          <a:xfrm>
            <a:off x="1525703" y="3900142"/>
            <a:ext cx="200985" cy="246221"/>
          </a:xfrm>
          <a:prstGeom prst="rect">
            <a:avLst/>
          </a:prstGeom>
          <a:noFill/>
        </p:spPr>
        <p:txBody>
          <a:bodyPr wrap="square" rtlCol="0">
            <a:spAutoFit/>
          </a:bodyPr>
          <a:lstStyle/>
          <a:p>
            <a:pPr algn="ctr"/>
            <a:r>
              <a:rPr lang="en-US" sz="1000" dirty="0">
                <a:solidFill>
                  <a:srgbClr val="244351"/>
                </a:solidFill>
                <a:latin typeface="Sathu" pitchFamily="2" charset="-34"/>
                <a:cs typeface="Sathu" pitchFamily="2" charset="-34"/>
              </a:rPr>
              <a:t>0</a:t>
            </a:r>
          </a:p>
        </p:txBody>
      </p:sp>
      <p:sp>
        <p:nvSpPr>
          <p:cNvPr id="104" name="TextBox 103">
            <a:extLst>
              <a:ext uri="{FF2B5EF4-FFF2-40B4-BE49-F238E27FC236}">
                <a16:creationId xmlns:a16="http://schemas.microsoft.com/office/drawing/2014/main" id="{89748D3C-9726-6B48-A3A3-622729AE641C}"/>
              </a:ext>
            </a:extLst>
          </p:cNvPr>
          <p:cNvSpPr txBox="1"/>
          <p:nvPr/>
        </p:nvSpPr>
        <p:spPr>
          <a:xfrm>
            <a:off x="1810232" y="3900140"/>
            <a:ext cx="417245" cy="246221"/>
          </a:xfrm>
          <a:prstGeom prst="rect">
            <a:avLst/>
          </a:prstGeom>
          <a:noFill/>
        </p:spPr>
        <p:txBody>
          <a:bodyPr wrap="square" rtlCol="0">
            <a:spAutoFit/>
          </a:bodyPr>
          <a:lstStyle/>
          <a:p>
            <a:pPr algn="ctr"/>
            <a:r>
              <a:rPr lang="en-US" sz="1000" dirty="0">
                <a:solidFill>
                  <a:srgbClr val="244351"/>
                </a:solidFill>
                <a:latin typeface="Sathu" pitchFamily="2" charset="-34"/>
                <a:cs typeface="Sathu" pitchFamily="2" charset="-34"/>
              </a:rPr>
              <a:t>0.1</a:t>
            </a:r>
          </a:p>
        </p:txBody>
      </p:sp>
      <p:cxnSp>
        <p:nvCxnSpPr>
          <p:cNvPr id="81" name="Straight Connector 80">
            <a:extLst>
              <a:ext uri="{FF2B5EF4-FFF2-40B4-BE49-F238E27FC236}">
                <a16:creationId xmlns:a16="http://schemas.microsoft.com/office/drawing/2014/main" id="{F9C5A758-64EC-FC44-AA0D-B7E1D1B693E1}"/>
              </a:ext>
            </a:extLst>
          </p:cNvPr>
          <p:cNvCxnSpPr>
            <a:cxnSpLocks/>
          </p:cNvCxnSpPr>
          <p:nvPr/>
        </p:nvCxnSpPr>
        <p:spPr>
          <a:xfrm rot="5400000" flipH="1">
            <a:off x="1594598" y="4129213"/>
            <a:ext cx="62561"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9B7D8331-5642-C74B-AA7F-28561C7692FE}"/>
              </a:ext>
            </a:extLst>
          </p:cNvPr>
          <p:cNvSpPr txBox="1"/>
          <p:nvPr/>
        </p:nvSpPr>
        <p:spPr>
          <a:xfrm>
            <a:off x="2219773" y="3900140"/>
            <a:ext cx="391041" cy="246221"/>
          </a:xfrm>
          <a:prstGeom prst="rect">
            <a:avLst/>
          </a:prstGeom>
          <a:noFill/>
        </p:spPr>
        <p:txBody>
          <a:bodyPr wrap="square" rtlCol="0">
            <a:spAutoFit/>
          </a:bodyPr>
          <a:lstStyle/>
          <a:p>
            <a:pPr algn="ctr"/>
            <a:r>
              <a:rPr lang="en-US" sz="1000" dirty="0">
                <a:solidFill>
                  <a:srgbClr val="244351"/>
                </a:solidFill>
                <a:latin typeface="Sathu" pitchFamily="2" charset="-34"/>
                <a:cs typeface="Sathu" pitchFamily="2" charset="-34"/>
              </a:rPr>
              <a:t>0.2</a:t>
            </a:r>
          </a:p>
        </p:txBody>
      </p:sp>
      <p:sp>
        <p:nvSpPr>
          <p:cNvPr id="106" name="TextBox 105">
            <a:extLst>
              <a:ext uri="{FF2B5EF4-FFF2-40B4-BE49-F238E27FC236}">
                <a16:creationId xmlns:a16="http://schemas.microsoft.com/office/drawing/2014/main" id="{42C1FD83-1120-CC43-9A3C-79EBFB2B3D58}"/>
              </a:ext>
            </a:extLst>
          </p:cNvPr>
          <p:cNvSpPr txBox="1"/>
          <p:nvPr/>
        </p:nvSpPr>
        <p:spPr>
          <a:xfrm>
            <a:off x="2643715" y="3900140"/>
            <a:ext cx="397743" cy="246221"/>
          </a:xfrm>
          <a:prstGeom prst="rect">
            <a:avLst/>
          </a:prstGeom>
          <a:noFill/>
        </p:spPr>
        <p:txBody>
          <a:bodyPr wrap="square" rtlCol="0">
            <a:spAutoFit/>
          </a:bodyPr>
          <a:lstStyle/>
          <a:p>
            <a:pPr algn="ctr"/>
            <a:r>
              <a:rPr lang="en-US" sz="1000" dirty="0">
                <a:solidFill>
                  <a:srgbClr val="244351"/>
                </a:solidFill>
                <a:latin typeface="Sathu" pitchFamily="2" charset="-34"/>
                <a:cs typeface="Sathu" pitchFamily="2" charset="-34"/>
              </a:rPr>
              <a:t>0.5</a:t>
            </a:r>
          </a:p>
        </p:txBody>
      </p:sp>
      <p:sp>
        <p:nvSpPr>
          <p:cNvPr id="107" name="TextBox 106">
            <a:extLst>
              <a:ext uri="{FF2B5EF4-FFF2-40B4-BE49-F238E27FC236}">
                <a16:creationId xmlns:a16="http://schemas.microsoft.com/office/drawing/2014/main" id="{5BC54CF4-4DA6-9A4B-BC90-9A532BBC69D6}"/>
              </a:ext>
            </a:extLst>
          </p:cNvPr>
          <p:cNvSpPr txBox="1"/>
          <p:nvPr/>
        </p:nvSpPr>
        <p:spPr>
          <a:xfrm>
            <a:off x="2878363" y="3900137"/>
            <a:ext cx="520665" cy="246221"/>
          </a:xfrm>
          <a:prstGeom prst="rect">
            <a:avLst/>
          </a:prstGeom>
          <a:noFill/>
        </p:spPr>
        <p:txBody>
          <a:bodyPr wrap="square" rtlCol="0">
            <a:spAutoFit/>
          </a:bodyPr>
          <a:lstStyle/>
          <a:p>
            <a:pPr algn="ctr"/>
            <a:r>
              <a:rPr lang="en-US" sz="1000" dirty="0">
                <a:solidFill>
                  <a:srgbClr val="244351"/>
                </a:solidFill>
                <a:latin typeface="Sathu" pitchFamily="2" charset="-34"/>
                <a:cs typeface="Sathu" pitchFamily="2" charset="-34"/>
              </a:rPr>
              <a:t>0.75</a:t>
            </a:r>
          </a:p>
        </p:txBody>
      </p:sp>
      <p:cxnSp>
        <p:nvCxnSpPr>
          <p:cNvPr id="86" name="Straight Connector 85">
            <a:extLst>
              <a:ext uri="{FF2B5EF4-FFF2-40B4-BE49-F238E27FC236}">
                <a16:creationId xmlns:a16="http://schemas.microsoft.com/office/drawing/2014/main" id="{A64FF420-3973-C041-A833-E0967C943EA5}"/>
              </a:ext>
            </a:extLst>
          </p:cNvPr>
          <p:cNvCxnSpPr>
            <a:cxnSpLocks/>
          </p:cNvCxnSpPr>
          <p:nvPr/>
        </p:nvCxnSpPr>
        <p:spPr>
          <a:xfrm rot="5400000" flipH="1">
            <a:off x="1996567" y="4130045"/>
            <a:ext cx="64222"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70807FE4-945E-C34D-96AE-AB1E12E7F51E}"/>
              </a:ext>
            </a:extLst>
          </p:cNvPr>
          <p:cNvSpPr txBox="1"/>
          <p:nvPr/>
        </p:nvSpPr>
        <p:spPr>
          <a:xfrm>
            <a:off x="217615" y="4237237"/>
            <a:ext cx="1356462"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e.g., growth</a:t>
            </a:r>
          </a:p>
        </p:txBody>
      </p:sp>
      <p:sp>
        <p:nvSpPr>
          <p:cNvPr id="121" name="TextBox 120">
            <a:extLst>
              <a:ext uri="{FF2B5EF4-FFF2-40B4-BE49-F238E27FC236}">
                <a16:creationId xmlns:a16="http://schemas.microsoft.com/office/drawing/2014/main" id="{0C476288-EC81-384B-95B1-AD79A02D2F28}"/>
              </a:ext>
            </a:extLst>
          </p:cNvPr>
          <p:cNvSpPr txBox="1"/>
          <p:nvPr/>
        </p:nvSpPr>
        <p:spPr>
          <a:xfrm>
            <a:off x="337841" y="5302323"/>
            <a:ext cx="1116011"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bleaching</a:t>
            </a:r>
          </a:p>
        </p:txBody>
      </p:sp>
      <p:sp>
        <p:nvSpPr>
          <p:cNvPr id="122" name="TextBox 121">
            <a:extLst>
              <a:ext uri="{FF2B5EF4-FFF2-40B4-BE49-F238E27FC236}">
                <a16:creationId xmlns:a16="http://schemas.microsoft.com/office/drawing/2014/main" id="{EFA182CD-F625-1E48-9459-1C6F0A35B2DE}"/>
              </a:ext>
            </a:extLst>
          </p:cNvPr>
          <p:cNvSpPr txBox="1"/>
          <p:nvPr/>
        </p:nvSpPr>
        <p:spPr>
          <a:xfrm>
            <a:off x="431617" y="6288752"/>
            <a:ext cx="928459" cy="338554"/>
          </a:xfrm>
          <a:prstGeom prst="rect">
            <a:avLst/>
          </a:prstGeom>
          <a:noFill/>
        </p:spPr>
        <p:txBody>
          <a:bodyPr wrap="none" rtlCol="0">
            <a:spAutoFit/>
          </a:bodyPr>
          <a:lstStyle/>
          <a:p>
            <a:r>
              <a:rPr lang="en-US" sz="1600" dirty="0">
                <a:solidFill>
                  <a:schemeClr val="bg1"/>
                </a:solidFill>
                <a:latin typeface="Sathu" pitchFamily="2" charset="-34"/>
                <a:cs typeface="Sathu" pitchFamily="2" charset="-34"/>
              </a:rPr>
              <a:t>survival</a:t>
            </a:r>
          </a:p>
        </p:txBody>
      </p:sp>
      <p:sp>
        <p:nvSpPr>
          <p:cNvPr id="46" name="Rounded Rectangle 45">
            <a:extLst>
              <a:ext uri="{FF2B5EF4-FFF2-40B4-BE49-F238E27FC236}">
                <a16:creationId xmlns:a16="http://schemas.microsoft.com/office/drawing/2014/main" id="{E23CC7A2-B86A-8146-9010-178090D3E505}"/>
              </a:ext>
            </a:extLst>
          </p:cNvPr>
          <p:cNvSpPr/>
          <p:nvPr/>
        </p:nvSpPr>
        <p:spPr>
          <a:xfrm>
            <a:off x="4143600" y="2776771"/>
            <a:ext cx="3906000" cy="2062710"/>
          </a:xfrm>
          <a:prstGeom prst="roundRect">
            <a:avLst>
              <a:gd name="adj" fmla="val 4389"/>
            </a:avLst>
          </a:prstGeom>
          <a:solidFill>
            <a:srgbClr val="E7C16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atin typeface="Sathu" pitchFamily="2" charset="-34"/>
                <a:cs typeface="Sathu" pitchFamily="2" charset="-34"/>
              </a:rPr>
              <a:t>Across coral life stages</a:t>
            </a:r>
            <a:endParaRPr lang="en-US" i="1" baseline="30000" dirty="0">
              <a:latin typeface="Sathu" pitchFamily="2" charset="-34"/>
              <a:cs typeface="Sathu" pitchFamily="2" charset="-34"/>
            </a:endParaRPr>
          </a:p>
        </p:txBody>
      </p:sp>
      <p:sp>
        <p:nvSpPr>
          <p:cNvPr id="140" name="TextBox 139">
            <a:extLst>
              <a:ext uri="{FF2B5EF4-FFF2-40B4-BE49-F238E27FC236}">
                <a16:creationId xmlns:a16="http://schemas.microsoft.com/office/drawing/2014/main" id="{ED7D89F0-D7FC-ED48-B8A4-7E9F7D2E7E14}"/>
              </a:ext>
            </a:extLst>
          </p:cNvPr>
          <p:cNvSpPr txBox="1"/>
          <p:nvPr/>
        </p:nvSpPr>
        <p:spPr>
          <a:xfrm>
            <a:off x="4146177" y="4212471"/>
            <a:ext cx="3877658" cy="584775"/>
          </a:xfrm>
          <a:prstGeom prst="rect">
            <a:avLst/>
          </a:prstGeom>
          <a:noFill/>
        </p:spPr>
        <p:txBody>
          <a:bodyPr wrap="square" rtlCol="0">
            <a:spAutoFit/>
          </a:bodyPr>
          <a:lstStyle/>
          <a:p>
            <a:pPr algn="ctr"/>
            <a:r>
              <a:rPr lang="en-US" sz="1600" dirty="0">
                <a:solidFill>
                  <a:srgbClr val="E76F51"/>
                </a:solidFill>
                <a:latin typeface="Sathu" pitchFamily="2" charset="-34"/>
                <a:cs typeface="Sathu" pitchFamily="2" charset="-34"/>
              </a:rPr>
              <a:t>adult</a:t>
            </a:r>
            <a:r>
              <a:rPr lang="en-US" sz="1600" dirty="0">
                <a:solidFill>
                  <a:schemeClr val="bg1"/>
                </a:solidFill>
                <a:latin typeface="Sathu" pitchFamily="2" charset="-34"/>
                <a:cs typeface="Sathu" pitchFamily="2" charset="-34"/>
              </a:rPr>
              <a:t> and </a:t>
            </a:r>
            <a:r>
              <a:rPr lang="en-US" sz="1600" dirty="0">
                <a:solidFill>
                  <a:srgbClr val="E76F51"/>
                </a:solidFill>
                <a:latin typeface="Sathu" pitchFamily="2" charset="-34"/>
                <a:cs typeface="Sathu" pitchFamily="2" charset="-34"/>
              </a:rPr>
              <a:t>larval</a:t>
            </a:r>
            <a:r>
              <a:rPr lang="en-US" sz="1600" dirty="0">
                <a:solidFill>
                  <a:srgbClr val="4A9D90"/>
                </a:solidFill>
                <a:latin typeface="Sathu" pitchFamily="2" charset="-34"/>
                <a:cs typeface="Sathu" pitchFamily="2" charset="-34"/>
              </a:rPr>
              <a:t> </a:t>
            </a:r>
            <a:r>
              <a:rPr lang="en-US" sz="1600" dirty="0">
                <a:solidFill>
                  <a:schemeClr val="bg1"/>
                </a:solidFill>
                <a:latin typeface="Sathu" pitchFamily="2" charset="-34"/>
                <a:cs typeface="Sathu" pitchFamily="2" charset="-34"/>
              </a:rPr>
              <a:t>growth and bleaching traits had </a:t>
            </a:r>
            <a:r>
              <a:rPr lang="en-US" sz="1600" dirty="0">
                <a:solidFill>
                  <a:srgbClr val="E76F51"/>
                </a:solidFill>
                <a:latin typeface="Sathu" pitchFamily="2" charset="-34"/>
                <a:cs typeface="Sathu" pitchFamily="2" charset="-34"/>
              </a:rPr>
              <a:t>high </a:t>
            </a:r>
            <a:r>
              <a:rPr lang="en-US" sz="1600" i="1" dirty="0">
                <a:solidFill>
                  <a:srgbClr val="E76F51"/>
                </a:solidFill>
                <a:latin typeface="Sathu" pitchFamily="2" charset="-34"/>
                <a:cs typeface="Sathu" pitchFamily="2" charset="-34"/>
              </a:rPr>
              <a:t>h</a:t>
            </a:r>
            <a:r>
              <a:rPr lang="en-US" sz="1600" i="1" baseline="30000" dirty="0">
                <a:solidFill>
                  <a:srgbClr val="E76F51"/>
                </a:solidFill>
                <a:latin typeface="Sathu" pitchFamily="2" charset="-34"/>
                <a:cs typeface="Sathu" pitchFamily="2" charset="-34"/>
              </a:rPr>
              <a:t>2</a:t>
            </a:r>
            <a:r>
              <a:rPr lang="en-US" sz="1600" dirty="0">
                <a:solidFill>
                  <a:srgbClr val="E76F51"/>
                </a:solidFill>
                <a:latin typeface="Sathu" pitchFamily="2" charset="-34"/>
                <a:cs typeface="Sathu" pitchFamily="2" charset="-34"/>
              </a:rPr>
              <a:t> </a:t>
            </a:r>
            <a:r>
              <a:rPr lang="en-US" sz="1600" dirty="0">
                <a:solidFill>
                  <a:schemeClr val="bg1"/>
                </a:solidFill>
                <a:latin typeface="Sathu" pitchFamily="2" charset="-34"/>
                <a:cs typeface="Sathu" pitchFamily="2" charset="-34"/>
              </a:rPr>
              <a:t>relative to </a:t>
            </a:r>
            <a:r>
              <a:rPr lang="en-US" sz="1600" dirty="0">
                <a:solidFill>
                  <a:srgbClr val="4A9D90"/>
                </a:solidFill>
                <a:latin typeface="Sathu" pitchFamily="2" charset="-34"/>
                <a:cs typeface="Sathu" pitchFamily="2" charset="-34"/>
              </a:rPr>
              <a:t>juveniles</a:t>
            </a:r>
          </a:p>
        </p:txBody>
      </p:sp>
      <p:grpSp>
        <p:nvGrpSpPr>
          <p:cNvPr id="164" name="Group 163">
            <a:extLst>
              <a:ext uri="{FF2B5EF4-FFF2-40B4-BE49-F238E27FC236}">
                <a16:creationId xmlns:a16="http://schemas.microsoft.com/office/drawing/2014/main" id="{8E54056F-2502-C64D-9689-3747F206A521}"/>
              </a:ext>
            </a:extLst>
          </p:cNvPr>
          <p:cNvGrpSpPr/>
          <p:nvPr/>
        </p:nvGrpSpPr>
        <p:grpSpPr>
          <a:xfrm>
            <a:off x="4760892" y="3216171"/>
            <a:ext cx="2671416" cy="907833"/>
            <a:chOff x="6082816" y="3560390"/>
            <a:chExt cx="2162691" cy="734952"/>
          </a:xfrm>
        </p:grpSpPr>
        <p:pic>
          <p:nvPicPr>
            <p:cNvPr id="150" name="Picture 149">
              <a:extLst>
                <a:ext uri="{FF2B5EF4-FFF2-40B4-BE49-F238E27FC236}">
                  <a16:creationId xmlns:a16="http://schemas.microsoft.com/office/drawing/2014/main" id="{C801EF26-0B9C-9341-8C63-A9CFE3D9CBD4}"/>
                </a:ext>
              </a:extLst>
            </p:cNvPr>
            <p:cNvPicPr>
              <a:picLocks noChangeAspect="1"/>
            </p:cNvPicPr>
            <p:nvPr/>
          </p:nvPicPr>
          <p:blipFill>
            <a:blip r:embed="rId6"/>
            <a:stretch>
              <a:fillRect/>
            </a:stretch>
          </p:blipFill>
          <p:spPr>
            <a:xfrm>
              <a:off x="7925082" y="3840838"/>
              <a:ext cx="320425" cy="454504"/>
            </a:xfrm>
            <a:prstGeom prst="rect">
              <a:avLst/>
            </a:prstGeom>
          </p:spPr>
        </p:pic>
        <p:pic>
          <p:nvPicPr>
            <p:cNvPr id="152" name="Picture 151">
              <a:extLst>
                <a:ext uri="{FF2B5EF4-FFF2-40B4-BE49-F238E27FC236}">
                  <a16:creationId xmlns:a16="http://schemas.microsoft.com/office/drawing/2014/main" id="{44C16598-B4C3-2D40-95AC-F21B7BCD4260}"/>
                </a:ext>
              </a:extLst>
            </p:cNvPr>
            <p:cNvPicPr>
              <a:picLocks noChangeAspect="1"/>
            </p:cNvPicPr>
            <p:nvPr/>
          </p:nvPicPr>
          <p:blipFill>
            <a:blip r:embed="rId7"/>
            <a:stretch>
              <a:fillRect/>
            </a:stretch>
          </p:blipFill>
          <p:spPr>
            <a:xfrm>
              <a:off x="6082816" y="3560390"/>
              <a:ext cx="648624" cy="734952"/>
            </a:xfrm>
            <a:prstGeom prst="rect">
              <a:avLst/>
            </a:prstGeom>
          </p:spPr>
        </p:pic>
        <p:grpSp>
          <p:nvGrpSpPr>
            <p:cNvPr id="162" name="Group 161">
              <a:extLst>
                <a:ext uri="{FF2B5EF4-FFF2-40B4-BE49-F238E27FC236}">
                  <a16:creationId xmlns:a16="http://schemas.microsoft.com/office/drawing/2014/main" id="{962D94C1-7522-8548-9816-51E76284FE7E}"/>
                </a:ext>
              </a:extLst>
            </p:cNvPr>
            <p:cNvGrpSpPr/>
            <p:nvPr/>
          </p:nvGrpSpPr>
          <p:grpSpPr>
            <a:xfrm>
              <a:off x="6921908" y="3712112"/>
              <a:ext cx="812711" cy="462302"/>
              <a:chOff x="6886681" y="3695060"/>
              <a:chExt cx="812711" cy="462302"/>
            </a:xfrm>
          </p:grpSpPr>
          <p:grpSp>
            <p:nvGrpSpPr>
              <p:cNvPr id="160" name="Group 159">
                <a:extLst>
                  <a:ext uri="{FF2B5EF4-FFF2-40B4-BE49-F238E27FC236}">
                    <a16:creationId xmlns:a16="http://schemas.microsoft.com/office/drawing/2014/main" id="{E6704EBB-3984-B34A-A077-A4EDB9AC8D42}"/>
                  </a:ext>
                </a:extLst>
              </p:cNvPr>
              <p:cNvGrpSpPr/>
              <p:nvPr/>
            </p:nvGrpSpPr>
            <p:grpSpPr>
              <a:xfrm>
                <a:off x="6886681" y="3695060"/>
                <a:ext cx="812711" cy="451121"/>
                <a:chOff x="6886681" y="3695060"/>
                <a:chExt cx="812711" cy="451121"/>
              </a:xfrm>
            </p:grpSpPr>
            <p:grpSp>
              <p:nvGrpSpPr>
                <p:cNvPr id="3" name="Group 2">
                  <a:extLst>
                    <a:ext uri="{FF2B5EF4-FFF2-40B4-BE49-F238E27FC236}">
                      <a16:creationId xmlns:a16="http://schemas.microsoft.com/office/drawing/2014/main" id="{9328ED97-EE05-E94E-938B-205B98A5DEB8}"/>
                    </a:ext>
                  </a:extLst>
                </p:cNvPr>
                <p:cNvGrpSpPr/>
                <p:nvPr/>
              </p:nvGrpSpPr>
              <p:grpSpPr>
                <a:xfrm>
                  <a:off x="6886681" y="3700055"/>
                  <a:ext cx="525401" cy="446126"/>
                  <a:chOff x="1521511" y="2549036"/>
                  <a:chExt cx="1001515" cy="850402"/>
                </a:xfrm>
                <a:solidFill>
                  <a:srgbClr val="E76F51"/>
                </a:solidFill>
              </p:grpSpPr>
              <p:sp>
                <p:nvSpPr>
                  <p:cNvPr id="61" name="Oval 60">
                    <a:extLst>
                      <a:ext uri="{FF2B5EF4-FFF2-40B4-BE49-F238E27FC236}">
                        <a16:creationId xmlns:a16="http://schemas.microsoft.com/office/drawing/2014/main" id="{184466B1-11B3-144B-B622-0F74930D8557}"/>
                      </a:ext>
                    </a:extLst>
                  </p:cNvPr>
                  <p:cNvSpPr/>
                  <p:nvPr/>
                </p:nvSpPr>
                <p:spPr>
                  <a:xfrm>
                    <a:off x="1849607" y="2803882"/>
                    <a:ext cx="109570" cy="103186"/>
                  </a:xfrm>
                  <a:prstGeom prst="ellipse">
                    <a:avLst/>
                  </a:prstGeom>
                  <a:grp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2" name="Oval 61">
                    <a:extLst>
                      <a:ext uri="{FF2B5EF4-FFF2-40B4-BE49-F238E27FC236}">
                        <a16:creationId xmlns:a16="http://schemas.microsoft.com/office/drawing/2014/main" id="{143FB649-44A6-8144-995C-6F7C76DE3A37}"/>
                      </a:ext>
                    </a:extLst>
                  </p:cNvPr>
                  <p:cNvSpPr/>
                  <p:nvPr/>
                </p:nvSpPr>
                <p:spPr>
                  <a:xfrm>
                    <a:off x="1981243" y="3052482"/>
                    <a:ext cx="109569" cy="103186"/>
                  </a:xfrm>
                  <a:prstGeom prst="ellipse">
                    <a:avLst/>
                  </a:prstGeom>
                  <a:grp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3" name="Oval 62">
                    <a:extLst>
                      <a:ext uri="{FF2B5EF4-FFF2-40B4-BE49-F238E27FC236}">
                        <a16:creationId xmlns:a16="http://schemas.microsoft.com/office/drawing/2014/main" id="{C7BE42B8-DB64-904A-8822-F1BB9D4B8C6F}"/>
                      </a:ext>
                    </a:extLst>
                  </p:cNvPr>
                  <p:cNvSpPr/>
                  <p:nvPr/>
                </p:nvSpPr>
                <p:spPr>
                  <a:xfrm>
                    <a:off x="2216584" y="3036582"/>
                    <a:ext cx="109569" cy="103186"/>
                  </a:xfrm>
                  <a:prstGeom prst="ellipse">
                    <a:avLst/>
                  </a:prstGeom>
                  <a:grp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4" name="Oval 63">
                    <a:extLst>
                      <a:ext uri="{FF2B5EF4-FFF2-40B4-BE49-F238E27FC236}">
                        <a16:creationId xmlns:a16="http://schemas.microsoft.com/office/drawing/2014/main" id="{ED29F9DE-05AC-2B4D-AC98-E3C77A0190C6}"/>
                      </a:ext>
                    </a:extLst>
                  </p:cNvPr>
                  <p:cNvSpPr/>
                  <p:nvPr/>
                </p:nvSpPr>
                <p:spPr>
                  <a:xfrm>
                    <a:off x="1521511" y="2840502"/>
                    <a:ext cx="109569" cy="103186"/>
                  </a:xfrm>
                  <a:prstGeom prst="ellipse">
                    <a:avLst/>
                  </a:prstGeom>
                  <a:grp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6" name="Oval 65">
                    <a:extLst>
                      <a:ext uri="{FF2B5EF4-FFF2-40B4-BE49-F238E27FC236}">
                        <a16:creationId xmlns:a16="http://schemas.microsoft.com/office/drawing/2014/main" id="{F6CF8A63-8B48-B346-A9F3-289DA5EE8382}"/>
                      </a:ext>
                    </a:extLst>
                  </p:cNvPr>
                  <p:cNvSpPr/>
                  <p:nvPr/>
                </p:nvSpPr>
                <p:spPr>
                  <a:xfrm>
                    <a:off x="1724013" y="2549036"/>
                    <a:ext cx="109569" cy="103186"/>
                  </a:xfrm>
                  <a:prstGeom prst="ellipse">
                    <a:avLst/>
                  </a:prstGeom>
                  <a:grp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7" name="Oval 66">
                    <a:extLst>
                      <a:ext uri="{FF2B5EF4-FFF2-40B4-BE49-F238E27FC236}">
                        <a16:creationId xmlns:a16="http://schemas.microsoft.com/office/drawing/2014/main" id="{B54F6310-5C6B-FD4B-92D8-B79603DA51E6}"/>
                      </a:ext>
                    </a:extLst>
                  </p:cNvPr>
                  <p:cNvSpPr/>
                  <p:nvPr/>
                </p:nvSpPr>
                <p:spPr>
                  <a:xfrm>
                    <a:off x="2413457" y="3296252"/>
                    <a:ext cx="109569" cy="103186"/>
                  </a:xfrm>
                  <a:prstGeom prst="ellipse">
                    <a:avLst/>
                  </a:prstGeom>
                  <a:grp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53" name="Group 152">
                  <a:extLst>
                    <a:ext uri="{FF2B5EF4-FFF2-40B4-BE49-F238E27FC236}">
                      <a16:creationId xmlns:a16="http://schemas.microsoft.com/office/drawing/2014/main" id="{61E4396C-4E31-F046-8A62-16C9EED905F5}"/>
                    </a:ext>
                  </a:extLst>
                </p:cNvPr>
                <p:cNvGrpSpPr/>
                <p:nvPr/>
              </p:nvGrpSpPr>
              <p:grpSpPr>
                <a:xfrm>
                  <a:off x="7211466" y="3695060"/>
                  <a:ext cx="487926" cy="446126"/>
                  <a:chOff x="1592946" y="2549036"/>
                  <a:chExt cx="930080" cy="850402"/>
                </a:xfrm>
                <a:solidFill>
                  <a:srgbClr val="E76F51"/>
                </a:solidFill>
              </p:grpSpPr>
              <p:sp>
                <p:nvSpPr>
                  <p:cNvPr id="154" name="Oval 153">
                    <a:extLst>
                      <a:ext uri="{FF2B5EF4-FFF2-40B4-BE49-F238E27FC236}">
                        <a16:creationId xmlns:a16="http://schemas.microsoft.com/office/drawing/2014/main" id="{5A7BBE9C-EE39-894B-B04E-626B8D9B42B8}"/>
                      </a:ext>
                    </a:extLst>
                  </p:cNvPr>
                  <p:cNvSpPr/>
                  <p:nvPr/>
                </p:nvSpPr>
                <p:spPr>
                  <a:xfrm>
                    <a:off x="1921041" y="2761021"/>
                    <a:ext cx="109569" cy="103186"/>
                  </a:xfrm>
                  <a:prstGeom prst="ellipse">
                    <a:avLst/>
                  </a:prstGeom>
                  <a:grp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5" name="Oval 154">
                    <a:extLst>
                      <a:ext uri="{FF2B5EF4-FFF2-40B4-BE49-F238E27FC236}">
                        <a16:creationId xmlns:a16="http://schemas.microsoft.com/office/drawing/2014/main" id="{EE4E523D-3B7D-DE4D-9CEE-4F12FC4EEE9D}"/>
                      </a:ext>
                    </a:extLst>
                  </p:cNvPr>
                  <p:cNvSpPr/>
                  <p:nvPr/>
                </p:nvSpPr>
                <p:spPr>
                  <a:xfrm>
                    <a:off x="1952669" y="3052482"/>
                    <a:ext cx="109570" cy="103186"/>
                  </a:xfrm>
                  <a:prstGeom prst="ellipse">
                    <a:avLst/>
                  </a:prstGeom>
                  <a:grp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6" name="Oval 155">
                    <a:extLst>
                      <a:ext uri="{FF2B5EF4-FFF2-40B4-BE49-F238E27FC236}">
                        <a16:creationId xmlns:a16="http://schemas.microsoft.com/office/drawing/2014/main" id="{0725D37C-50E4-FD42-BA27-AB17BF7FFFDA}"/>
                      </a:ext>
                    </a:extLst>
                  </p:cNvPr>
                  <p:cNvSpPr/>
                  <p:nvPr/>
                </p:nvSpPr>
                <p:spPr>
                  <a:xfrm>
                    <a:off x="2216584" y="3036582"/>
                    <a:ext cx="109569" cy="103186"/>
                  </a:xfrm>
                  <a:prstGeom prst="ellipse">
                    <a:avLst/>
                  </a:prstGeom>
                  <a:grp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7" name="Oval 156">
                    <a:extLst>
                      <a:ext uri="{FF2B5EF4-FFF2-40B4-BE49-F238E27FC236}">
                        <a16:creationId xmlns:a16="http://schemas.microsoft.com/office/drawing/2014/main" id="{8ADC4D71-8B2C-2142-B134-962053F14DF9}"/>
                      </a:ext>
                    </a:extLst>
                  </p:cNvPr>
                  <p:cNvSpPr/>
                  <p:nvPr/>
                </p:nvSpPr>
                <p:spPr>
                  <a:xfrm>
                    <a:off x="1592946" y="2783355"/>
                    <a:ext cx="109570" cy="103186"/>
                  </a:xfrm>
                  <a:prstGeom prst="ellipse">
                    <a:avLst/>
                  </a:prstGeom>
                  <a:grp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8" name="Oval 157">
                    <a:extLst>
                      <a:ext uri="{FF2B5EF4-FFF2-40B4-BE49-F238E27FC236}">
                        <a16:creationId xmlns:a16="http://schemas.microsoft.com/office/drawing/2014/main" id="{9DDEF91A-01FA-A048-A7A8-9C5FC7207436}"/>
                      </a:ext>
                    </a:extLst>
                  </p:cNvPr>
                  <p:cNvSpPr/>
                  <p:nvPr/>
                </p:nvSpPr>
                <p:spPr>
                  <a:xfrm>
                    <a:off x="1724013" y="2549036"/>
                    <a:ext cx="109569" cy="103186"/>
                  </a:xfrm>
                  <a:prstGeom prst="ellipse">
                    <a:avLst/>
                  </a:prstGeom>
                  <a:grp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9" name="Oval 158">
                    <a:extLst>
                      <a:ext uri="{FF2B5EF4-FFF2-40B4-BE49-F238E27FC236}">
                        <a16:creationId xmlns:a16="http://schemas.microsoft.com/office/drawing/2014/main" id="{00963923-889A-5143-B86E-5834BE2DBD1B}"/>
                      </a:ext>
                    </a:extLst>
                  </p:cNvPr>
                  <p:cNvSpPr/>
                  <p:nvPr/>
                </p:nvSpPr>
                <p:spPr>
                  <a:xfrm>
                    <a:off x="2413457" y="3296252"/>
                    <a:ext cx="109569" cy="103186"/>
                  </a:xfrm>
                  <a:prstGeom prst="ellipse">
                    <a:avLst/>
                  </a:prstGeom>
                  <a:grp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sp>
            <p:nvSpPr>
              <p:cNvPr id="161" name="Oval 160">
                <a:extLst>
                  <a:ext uri="{FF2B5EF4-FFF2-40B4-BE49-F238E27FC236}">
                    <a16:creationId xmlns:a16="http://schemas.microsoft.com/office/drawing/2014/main" id="{6EAA4DD0-4ECC-2647-9662-2F72BF9F5DA6}"/>
                  </a:ext>
                </a:extLst>
              </p:cNvPr>
              <p:cNvSpPr/>
              <p:nvPr/>
            </p:nvSpPr>
            <p:spPr>
              <a:xfrm>
                <a:off x="7518646" y="4103230"/>
                <a:ext cx="57481" cy="54132"/>
              </a:xfrm>
              <a:prstGeom prst="ellipse">
                <a:avLst/>
              </a:prstGeom>
              <a:solidFill>
                <a:srgbClr val="E76F51"/>
              </a:solidFill>
              <a:ln>
                <a:solidFill>
                  <a:srgbClr val="E76F5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sp>
        <p:nvSpPr>
          <p:cNvPr id="146" name="Rounded Rectangle 145">
            <a:extLst>
              <a:ext uri="{FF2B5EF4-FFF2-40B4-BE49-F238E27FC236}">
                <a16:creationId xmlns:a16="http://schemas.microsoft.com/office/drawing/2014/main" id="{DBCBD6C1-E572-4242-9464-D86398F338E6}"/>
              </a:ext>
            </a:extLst>
          </p:cNvPr>
          <p:cNvSpPr/>
          <p:nvPr/>
        </p:nvSpPr>
        <p:spPr>
          <a:xfrm>
            <a:off x="4138073" y="4943456"/>
            <a:ext cx="3912727" cy="1810570"/>
          </a:xfrm>
          <a:prstGeom prst="roundRect">
            <a:avLst>
              <a:gd name="adj" fmla="val 4389"/>
            </a:avLst>
          </a:prstGeom>
          <a:solidFill>
            <a:srgbClr val="F3A26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atin typeface="Sathu" pitchFamily="2" charset="-34"/>
                <a:cs typeface="Sathu" pitchFamily="2" charset="-34"/>
              </a:rPr>
              <a:t>Across coral growth forms</a:t>
            </a:r>
            <a:endParaRPr lang="en-US" i="1" baseline="30000" dirty="0">
              <a:latin typeface="Sathu" pitchFamily="2" charset="-34"/>
              <a:cs typeface="Sathu" pitchFamily="2" charset="-34"/>
            </a:endParaRPr>
          </a:p>
        </p:txBody>
      </p:sp>
      <p:sp>
        <p:nvSpPr>
          <p:cNvPr id="165" name="TextBox 164">
            <a:extLst>
              <a:ext uri="{FF2B5EF4-FFF2-40B4-BE49-F238E27FC236}">
                <a16:creationId xmlns:a16="http://schemas.microsoft.com/office/drawing/2014/main" id="{A7C025C8-6ACC-A744-BF15-A0DC9BFBA4C4}"/>
              </a:ext>
            </a:extLst>
          </p:cNvPr>
          <p:cNvSpPr txBox="1"/>
          <p:nvPr/>
        </p:nvSpPr>
        <p:spPr>
          <a:xfrm>
            <a:off x="4171917" y="6149221"/>
            <a:ext cx="3851917" cy="584775"/>
          </a:xfrm>
          <a:prstGeom prst="rect">
            <a:avLst/>
          </a:prstGeom>
          <a:noFill/>
        </p:spPr>
        <p:txBody>
          <a:bodyPr wrap="square" rtlCol="0">
            <a:spAutoFit/>
          </a:bodyPr>
          <a:lstStyle/>
          <a:p>
            <a:pPr algn="ctr"/>
            <a:r>
              <a:rPr lang="en-US" sz="1600" dirty="0">
                <a:solidFill>
                  <a:schemeClr val="bg1"/>
                </a:solidFill>
                <a:latin typeface="Sathu" pitchFamily="2" charset="-34"/>
                <a:cs typeface="Sathu" pitchFamily="2" charset="-34"/>
              </a:rPr>
              <a:t>no detectable differences across coral growth forms</a:t>
            </a:r>
          </a:p>
        </p:txBody>
      </p:sp>
      <p:sp>
        <p:nvSpPr>
          <p:cNvPr id="49" name="Rounded Rectangle 48">
            <a:extLst>
              <a:ext uri="{FF2B5EF4-FFF2-40B4-BE49-F238E27FC236}">
                <a16:creationId xmlns:a16="http://schemas.microsoft.com/office/drawing/2014/main" id="{10039249-875E-1540-AE7A-434585CF3174}"/>
              </a:ext>
            </a:extLst>
          </p:cNvPr>
          <p:cNvSpPr/>
          <p:nvPr/>
        </p:nvSpPr>
        <p:spPr>
          <a:xfrm>
            <a:off x="8168400" y="2776772"/>
            <a:ext cx="3906000" cy="1504906"/>
          </a:xfrm>
          <a:prstGeom prst="roundRect">
            <a:avLst>
              <a:gd name="adj" fmla="val 5821"/>
            </a:avLst>
          </a:prstGeom>
          <a:solidFill>
            <a:srgbClr val="F3A26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700" dirty="0">
                <a:latin typeface="Sathu" pitchFamily="2" charset="-34"/>
                <a:cs typeface="Sathu" pitchFamily="2" charset="-34"/>
              </a:rPr>
              <a:t>By temperature</a:t>
            </a:r>
            <a:endParaRPr lang="en-US" sz="1700" i="1" baseline="30000" dirty="0">
              <a:latin typeface="Sathu" pitchFamily="2" charset="-34"/>
              <a:cs typeface="Sathu" pitchFamily="2" charset="-34"/>
            </a:endParaRPr>
          </a:p>
        </p:txBody>
      </p:sp>
      <p:pic>
        <p:nvPicPr>
          <p:cNvPr id="176" name="Picture 175">
            <a:extLst>
              <a:ext uri="{FF2B5EF4-FFF2-40B4-BE49-F238E27FC236}">
                <a16:creationId xmlns:a16="http://schemas.microsoft.com/office/drawing/2014/main" id="{075B1B56-91C6-9C42-8BF3-6C907DDC6807}"/>
              </a:ext>
            </a:extLst>
          </p:cNvPr>
          <p:cNvPicPr>
            <a:picLocks noChangeAspect="1"/>
          </p:cNvPicPr>
          <p:nvPr/>
        </p:nvPicPr>
        <p:blipFill>
          <a:blip r:embed="rId8"/>
          <a:stretch>
            <a:fillRect/>
          </a:stretch>
        </p:blipFill>
        <p:spPr>
          <a:xfrm>
            <a:off x="11491021" y="2904197"/>
            <a:ext cx="427242" cy="1224336"/>
          </a:xfrm>
          <a:prstGeom prst="rect">
            <a:avLst/>
          </a:prstGeom>
        </p:spPr>
      </p:pic>
      <p:grpSp>
        <p:nvGrpSpPr>
          <p:cNvPr id="259" name="Group 258">
            <a:extLst>
              <a:ext uri="{FF2B5EF4-FFF2-40B4-BE49-F238E27FC236}">
                <a16:creationId xmlns:a16="http://schemas.microsoft.com/office/drawing/2014/main" id="{1FB14D9E-BDBF-0C46-A998-4EE6851A6A51}"/>
              </a:ext>
            </a:extLst>
          </p:cNvPr>
          <p:cNvGrpSpPr/>
          <p:nvPr/>
        </p:nvGrpSpPr>
        <p:grpSpPr>
          <a:xfrm>
            <a:off x="12446540" y="5142331"/>
            <a:ext cx="3074950" cy="2486263"/>
            <a:chOff x="9035757" y="3392110"/>
            <a:chExt cx="3208493" cy="3743384"/>
          </a:xfrm>
        </p:grpSpPr>
        <p:grpSp>
          <p:nvGrpSpPr>
            <p:cNvPr id="246" name="Group 245">
              <a:extLst>
                <a:ext uri="{FF2B5EF4-FFF2-40B4-BE49-F238E27FC236}">
                  <a16:creationId xmlns:a16="http://schemas.microsoft.com/office/drawing/2014/main" id="{EFC388BB-FBD0-F84C-AD80-392C4780076B}"/>
                </a:ext>
              </a:extLst>
            </p:cNvPr>
            <p:cNvGrpSpPr/>
            <p:nvPr/>
          </p:nvGrpSpPr>
          <p:grpSpPr>
            <a:xfrm>
              <a:off x="9035757" y="3392110"/>
              <a:ext cx="2826407" cy="2905682"/>
              <a:chOff x="9099330" y="3392110"/>
              <a:chExt cx="2699268" cy="2905682"/>
            </a:xfrm>
          </p:grpSpPr>
          <p:grpSp>
            <p:nvGrpSpPr>
              <p:cNvPr id="215" name="Group 214">
                <a:extLst>
                  <a:ext uri="{FF2B5EF4-FFF2-40B4-BE49-F238E27FC236}">
                    <a16:creationId xmlns:a16="http://schemas.microsoft.com/office/drawing/2014/main" id="{5656B068-02EE-9043-BCEA-92B697CC58C9}"/>
                  </a:ext>
                </a:extLst>
              </p:cNvPr>
              <p:cNvGrpSpPr/>
              <p:nvPr/>
            </p:nvGrpSpPr>
            <p:grpSpPr>
              <a:xfrm rot="16200000">
                <a:off x="8024484" y="4466956"/>
                <a:ext cx="2905682" cy="755989"/>
                <a:chOff x="1982917" y="3532431"/>
                <a:chExt cx="2905682" cy="755989"/>
              </a:xfrm>
            </p:grpSpPr>
            <p:sp>
              <p:nvSpPr>
                <p:cNvPr id="199" name="TextBox 198">
                  <a:extLst>
                    <a:ext uri="{FF2B5EF4-FFF2-40B4-BE49-F238E27FC236}">
                      <a16:creationId xmlns:a16="http://schemas.microsoft.com/office/drawing/2014/main" id="{AFFE7C41-39CD-BF41-BD6B-A84C583C695B}"/>
                    </a:ext>
                  </a:extLst>
                </p:cNvPr>
                <p:cNvSpPr txBox="1"/>
                <p:nvPr/>
              </p:nvSpPr>
              <p:spPr>
                <a:xfrm>
                  <a:off x="2093565" y="3532431"/>
                  <a:ext cx="2667730" cy="475381"/>
                </a:xfrm>
                <a:prstGeom prst="rect">
                  <a:avLst/>
                </a:prstGeom>
                <a:noFill/>
              </p:spPr>
              <p:txBody>
                <a:bodyPr wrap="square" rtlCol="0">
                  <a:spAutoFit/>
                </a:bodyPr>
                <a:lstStyle/>
                <a:p>
                  <a:pPr algn="ctr"/>
                  <a:r>
                    <a:rPr lang="en-US" sz="1600" dirty="0">
                      <a:solidFill>
                        <a:srgbClr val="244351"/>
                      </a:solidFill>
                      <a:latin typeface="Sathu" pitchFamily="2" charset="-34"/>
                      <a:cs typeface="Sathu" pitchFamily="2" charset="-34"/>
                    </a:rPr>
                    <a:t>Heritability, </a:t>
                  </a:r>
                  <a:r>
                    <a:rPr lang="en-US" sz="1600" i="1" dirty="0">
                      <a:solidFill>
                        <a:srgbClr val="244351"/>
                      </a:solidFill>
                      <a:latin typeface="Sathu" pitchFamily="2" charset="-34"/>
                      <a:cs typeface="Sathu" pitchFamily="2" charset="-34"/>
                    </a:rPr>
                    <a:t>h</a:t>
                  </a:r>
                  <a:r>
                    <a:rPr lang="en-US" sz="1600" i="1" baseline="30000" dirty="0">
                      <a:solidFill>
                        <a:srgbClr val="244351"/>
                      </a:solidFill>
                      <a:latin typeface="Sathu" pitchFamily="2" charset="-34"/>
                      <a:cs typeface="Sathu" pitchFamily="2" charset="-34"/>
                    </a:rPr>
                    <a:t>2</a:t>
                  </a:r>
                  <a:r>
                    <a:rPr lang="en-US" sz="1600" dirty="0">
                      <a:solidFill>
                        <a:srgbClr val="244351"/>
                      </a:solidFill>
                      <a:latin typeface="Sathu" pitchFamily="2" charset="-34"/>
                      <a:cs typeface="Sathu" pitchFamily="2" charset="-34"/>
                    </a:rPr>
                    <a:t> </a:t>
                  </a:r>
                  <a:br>
                    <a:rPr lang="en-US" sz="1400" dirty="0">
                      <a:solidFill>
                        <a:srgbClr val="244351"/>
                      </a:solidFill>
                      <a:latin typeface="Sathu" pitchFamily="2" charset="-34"/>
                      <a:cs typeface="Sathu" pitchFamily="2" charset="-34"/>
                    </a:rPr>
                  </a:br>
                  <a:r>
                    <a:rPr lang="en-US" sz="900" dirty="0">
                      <a:solidFill>
                        <a:srgbClr val="244351"/>
                      </a:solidFill>
                      <a:latin typeface="Sathu" pitchFamily="2" charset="-34"/>
                      <a:cs typeface="Sathu" pitchFamily="2" charset="-34"/>
                    </a:rPr>
                    <a:t>(log-scale)</a:t>
                  </a:r>
                </a:p>
              </p:txBody>
            </p:sp>
            <p:grpSp>
              <p:nvGrpSpPr>
                <p:cNvPr id="200" name="Group 199">
                  <a:extLst>
                    <a:ext uri="{FF2B5EF4-FFF2-40B4-BE49-F238E27FC236}">
                      <a16:creationId xmlns:a16="http://schemas.microsoft.com/office/drawing/2014/main" id="{9526090F-B797-3E44-90D5-2581CCB245B5}"/>
                    </a:ext>
                  </a:extLst>
                </p:cNvPr>
                <p:cNvGrpSpPr/>
                <p:nvPr/>
              </p:nvGrpSpPr>
              <p:grpSpPr>
                <a:xfrm>
                  <a:off x="1982917" y="3772707"/>
                  <a:ext cx="2905682" cy="515713"/>
                  <a:chOff x="1830517" y="3620307"/>
                  <a:chExt cx="2905682" cy="515713"/>
                </a:xfrm>
              </p:grpSpPr>
              <p:sp>
                <p:nvSpPr>
                  <p:cNvPr id="201" name="TextBox 200">
                    <a:extLst>
                      <a:ext uri="{FF2B5EF4-FFF2-40B4-BE49-F238E27FC236}">
                        <a16:creationId xmlns:a16="http://schemas.microsoft.com/office/drawing/2014/main" id="{FBF29D74-D7FB-4E49-8F3E-A450C0EB7D06}"/>
                      </a:ext>
                    </a:extLst>
                  </p:cNvPr>
                  <p:cNvSpPr txBox="1"/>
                  <p:nvPr/>
                </p:nvSpPr>
                <p:spPr>
                  <a:xfrm rot="5400000">
                    <a:off x="4355234" y="3755055"/>
                    <a:ext cx="515709" cy="246221"/>
                  </a:xfrm>
                  <a:prstGeom prst="rect">
                    <a:avLst/>
                  </a:prstGeom>
                  <a:noFill/>
                </p:spPr>
                <p:txBody>
                  <a:bodyPr wrap="square" rtlCol="0">
                    <a:spAutoFit/>
                  </a:bodyPr>
                  <a:lstStyle/>
                  <a:p>
                    <a:pPr algn="r"/>
                    <a:r>
                      <a:rPr lang="en-US" sz="1000" dirty="0">
                        <a:solidFill>
                          <a:srgbClr val="244351"/>
                        </a:solidFill>
                        <a:latin typeface="Sathu" pitchFamily="2" charset="-34"/>
                        <a:cs typeface="Sathu" pitchFamily="2" charset="-34"/>
                      </a:rPr>
                      <a:t>1</a:t>
                    </a:r>
                  </a:p>
                </p:txBody>
              </p:sp>
              <p:sp>
                <p:nvSpPr>
                  <p:cNvPr id="202" name="TextBox 201">
                    <a:extLst>
                      <a:ext uri="{FF2B5EF4-FFF2-40B4-BE49-F238E27FC236}">
                        <a16:creationId xmlns:a16="http://schemas.microsoft.com/office/drawing/2014/main" id="{AFC4DAAC-5A72-A24B-BE42-D25EDE4AF79A}"/>
                      </a:ext>
                    </a:extLst>
                  </p:cNvPr>
                  <p:cNvSpPr txBox="1"/>
                  <p:nvPr/>
                </p:nvSpPr>
                <p:spPr>
                  <a:xfrm rot="5400000">
                    <a:off x="1695773" y="3755051"/>
                    <a:ext cx="515709" cy="246221"/>
                  </a:xfrm>
                  <a:prstGeom prst="rect">
                    <a:avLst/>
                  </a:prstGeom>
                  <a:noFill/>
                </p:spPr>
                <p:txBody>
                  <a:bodyPr wrap="square" rtlCol="0">
                    <a:spAutoFit/>
                  </a:bodyPr>
                  <a:lstStyle/>
                  <a:p>
                    <a:pPr algn="r"/>
                    <a:r>
                      <a:rPr lang="en-US" sz="1000" dirty="0">
                        <a:solidFill>
                          <a:srgbClr val="244351"/>
                        </a:solidFill>
                        <a:latin typeface="Sathu" pitchFamily="2" charset="-34"/>
                        <a:cs typeface="Sathu" pitchFamily="2" charset="-34"/>
                      </a:rPr>
                      <a:t>0</a:t>
                    </a:r>
                  </a:p>
                </p:txBody>
              </p:sp>
              <p:sp>
                <p:nvSpPr>
                  <p:cNvPr id="203" name="TextBox 202">
                    <a:extLst>
                      <a:ext uri="{FF2B5EF4-FFF2-40B4-BE49-F238E27FC236}">
                        <a16:creationId xmlns:a16="http://schemas.microsoft.com/office/drawing/2014/main" id="{1D9C4D66-A7FE-DF4C-9B5B-7F25AF7FC62C}"/>
                      </a:ext>
                    </a:extLst>
                  </p:cNvPr>
                  <p:cNvSpPr txBox="1"/>
                  <p:nvPr/>
                </p:nvSpPr>
                <p:spPr>
                  <a:xfrm rot="5400000">
                    <a:off x="2300950" y="3755052"/>
                    <a:ext cx="515709" cy="246221"/>
                  </a:xfrm>
                  <a:prstGeom prst="rect">
                    <a:avLst/>
                  </a:prstGeom>
                  <a:noFill/>
                </p:spPr>
                <p:txBody>
                  <a:bodyPr wrap="square" rtlCol="0">
                    <a:spAutoFit/>
                  </a:bodyPr>
                  <a:lstStyle/>
                  <a:p>
                    <a:pPr algn="r"/>
                    <a:r>
                      <a:rPr lang="en-US" sz="1000" dirty="0">
                        <a:solidFill>
                          <a:srgbClr val="244351"/>
                        </a:solidFill>
                        <a:latin typeface="Sathu" pitchFamily="2" charset="-34"/>
                        <a:cs typeface="Sathu" pitchFamily="2" charset="-34"/>
                      </a:rPr>
                      <a:t>0.1</a:t>
                    </a:r>
                  </a:p>
                </p:txBody>
              </p:sp>
              <p:sp>
                <p:nvSpPr>
                  <p:cNvPr id="204" name="TextBox 203">
                    <a:extLst>
                      <a:ext uri="{FF2B5EF4-FFF2-40B4-BE49-F238E27FC236}">
                        <a16:creationId xmlns:a16="http://schemas.microsoft.com/office/drawing/2014/main" id="{97EDF8A4-BB44-BB45-B4B1-B36B3AE9D030}"/>
                      </a:ext>
                    </a:extLst>
                  </p:cNvPr>
                  <p:cNvSpPr txBox="1"/>
                  <p:nvPr/>
                </p:nvSpPr>
                <p:spPr>
                  <a:xfrm rot="5400000">
                    <a:off x="2898456" y="3755054"/>
                    <a:ext cx="515709" cy="246221"/>
                  </a:xfrm>
                  <a:prstGeom prst="rect">
                    <a:avLst/>
                  </a:prstGeom>
                  <a:noFill/>
                </p:spPr>
                <p:txBody>
                  <a:bodyPr wrap="square" rtlCol="0">
                    <a:spAutoFit/>
                  </a:bodyPr>
                  <a:lstStyle/>
                  <a:p>
                    <a:pPr algn="r"/>
                    <a:r>
                      <a:rPr lang="en-US" sz="1000" dirty="0">
                        <a:solidFill>
                          <a:srgbClr val="244351"/>
                        </a:solidFill>
                        <a:latin typeface="Sathu" pitchFamily="2" charset="-34"/>
                        <a:cs typeface="Sathu" pitchFamily="2" charset="-34"/>
                      </a:rPr>
                      <a:t>0.2</a:t>
                    </a:r>
                  </a:p>
                </p:txBody>
              </p:sp>
              <p:sp>
                <p:nvSpPr>
                  <p:cNvPr id="205" name="TextBox 204">
                    <a:extLst>
                      <a:ext uri="{FF2B5EF4-FFF2-40B4-BE49-F238E27FC236}">
                        <a16:creationId xmlns:a16="http://schemas.microsoft.com/office/drawing/2014/main" id="{C0D2F03D-78F3-084B-B5D9-F290988D9B36}"/>
                      </a:ext>
                    </a:extLst>
                  </p:cNvPr>
                  <p:cNvSpPr txBox="1"/>
                  <p:nvPr/>
                </p:nvSpPr>
                <p:spPr>
                  <a:xfrm rot="5400000">
                    <a:off x="3555439" y="3755054"/>
                    <a:ext cx="515709" cy="246221"/>
                  </a:xfrm>
                  <a:prstGeom prst="rect">
                    <a:avLst/>
                  </a:prstGeom>
                  <a:noFill/>
                </p:spPr>
                <p:txBody>
                  <a:bodyPr wrap="square" rtlCol="0">
                    <a:spAutoFit/>
                  </a:bodyPr>
                  <a:lstStyle/>
                  <a:p>
                    <a:pPr algn="r"/>
                    <a:r>
                      <a:rPr lang="en-US" sz="1000" dirty="0">
                        <a:solidFill>
                          <a:srgbClr val="244351"/>
                        </a:solidFill>
                        <a:latin typeface="Sathu" pitchFamily="2" charset="-34"/>
                        <a:cs typeface="Sathu" pitchFamily="2" charset="-34"/>
                      </a:rPr>
                      <a:t>0.5</a:t>
                    </a:r>
                  </a:p>
                </p:txBody>
              </p:sp>
              <p:sp>
                <p:nvSpPr>
                  <p:cNvPr id="206" name="TextBox 205">
                    <a:extLst>
                      <a:ext uri="{FF2B5EF4-FFF2-40B4-BE49-F238E27FC236}">
                        <a16:creationId xmlns:a16="http://schemas.microsoft.com/office/drawing/2014/main" id="{9A88AFDE-D443-8341-AE06-86E25E31DA08}"/>
                      </a:ext>
                    </a:extLst>
                  </p:cNvPr>
                  <p:cNvSpPr txBox="1"/>
                  <p:nvPr/>
                </p:nvSpPr>
                <p:spPr>
                  <a:xfrm rot="5400000">
                    <a:off x="4020788" y="3755054"/>
                    <a:ext cx="515709" cy="246221"/>
                  </a:xfrm>
                  <a:prstGeom prst="rect">
                    <a:avLst/>
                  </a:prstGeom>
                  <a:noFill/>
                </p:spPr>
                <p:txBody>
                  <a:bodyPr wrap="square" rtlCol="0">
                    <a:spAutoFit/>
                  </a:bodyPr>
                  <a:lstStyle/>
                  <a:p>
                    <a:pPr algn="r"/>
                    <a:r>
                      <a:rPr lang="en-US" sz="1000" dirty="0">
                        <a:solidFill>
                          <a:srgbClr val="244351"/>
                        </a:solidFill>
                        <a:latin typeface="Sathu" pitchFamily="2" charset="-34"/>
                        <a:cs typeface="Sathu" pitchFamily="2" charset="-34"/>
                      </a:rPr>
                      <a:t>0.75</a:t>
                    </a:r>
                  </a:p>
                </p:txBody>
              </p:sp>
              <p:grpSp>
                <p:nvGrpSpPr>
                  <p:cNvPr id="207" name="Group 206">
                    <a:extLst>
                      <a:ext uri="{FF2B5EF4-FFF2-40B4-BE49-F238E27FC236}">
                        <a16:creationId xmlns:a16="http://schemas.microsoft.com/office/drawing/2014/main" id="{D2E64F0E-3095-E042-9317-8EE3CD0F3B62}"/>
                      </a:ext>
                    </a:extLst>
                  </p:cNvPr>
                  <p:cNvGrpSpPr/>
                  <p:nvPr/>
                </p:nvGrpSpPr>
                <p:grpSpPr>
                  <a:xfrm>
                    <a:off x="1951075" y="4058605"/>
                    <a:ext cx="2675952" cy="62825"/>
                    <a:chOff x="1951075" y="4252632"/>
                    <a:chExt cx="2675952" cy="62825"/>
                  </a:xfrm>
                </p:grpSpPr>
                <p:cxnSp>
                  <p:nvCxnSpPr>
                    <p:cNvPr id="208" name="Straight Connector 207">
                      <a:extLst>
                        <a:ext uri="{FF2B5EF4-FFF2-40B4-BE49-F238E27FC236}">
                          <a16:creationId xmlns:a16="http://schemas.microsoft.com/office/drawing/2014/main" id="{8F023845-157D-1E48-ADC3-AC5C4FB1F1EE}"/>
                        </a:ext>
                      </a:extLst>
                    </p:cNvPr>
                    <p:cNvCxnSpPr>
                      <a:cxnSpLocks/>
                    </p:cNvCxnSpPr>
                    <p:nvPr/>
                  </p:nvCxnSpPr>
                  <p:spPr>
                    <a:xfrm rot="5400000" flipH="1">
                      <a:off x="1924151" y="4283232"/>
                      <a:ext cx="61200"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E4E9826-E4AA-9C4C-A647-126E217618B6}"/>
                        </a:ext>
                      </a:extLst>
                    </p:cNvPr>
                    <p:cNvCxnSpPr>
                      <a:cxnSpLocks/>
                    </p:cNvCxnSpPr>
                    <p:nvPr/>
                  </p:nvCxnSpPr>
                  <p:spPr>
                    <a:xfrm rot="5400000" flipH="1">
                      <a:off x="2530747" y="4284045"/>
                      <a:ext cx="62825"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0A59E2D-7FB2-AF4E-8EAB-F6A63AB1A573}"/>
                        </a:ext>
                      </a:extLst>
                    </p:cNvPr>
                    <p:cNvCxnSpPr>
                      <a:cxnSpLocks/>
                    </p:cNvCxnSpPr>
                    <p:nvPr/>
                  </p:nvCxnSpPr>
                  <p:spPr>
                    <a:xfrm rot="5400000" flipH="1">
                      <a:off x="3131551" y="4284045"/>
                      <a:ext cx="62825"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D85C2B77-3B65-F84D-BE09-48EC2626A563}"/>
                        </a:ext>
                      </a:extLst>
                    </p:cNvPr>
                    <p:cNvCxnSpPr>
                      <a:cxnSpLocks/>
                    </p:cNvCxnSpPr>
                    <p:nvPr/>
                  </p:nvCxnSpPr>
                  <p:spPr>
                    <a:xfrm rot="5400000" flipH="1">
                      <a:off x="3787847" y="4284045"/>
                      <a:ext cx="62825"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08946AA-749F-8E4A-8B50-33B8E68F3B45}"/>
                        </a:ext>
                      </a:extLst>
                    </p:cNvPr>
                    <p:cNvCxnSpPr>
                      <a:cxnSpLocks/>
                    </p:cNvCxnSpPr>
                    <p:nvPr/>
                  </p:nvCxnSpPr>
                  <p:spPr>
                    <a:xfrm rot="5400000" flipH="1">
                      <a:off x="4251121" y="4284045"/>
                      <a:ext cx="62825"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DF2C349F-6C40-5843-86F9-F62A3EBDEEDD}"/>
                        </a:ext>
                      </a:extLst>
                    </p:cNvPr>
                    <p:cNvCxnSpPr>
                      <a:cxnSpLocks/>
                    </p:cNvCxnSpPr>
                    <p:nvPr/>
                  </p:nvCxnSpPr>
                  <p:spPr>
                    <a:xfrm rot="5400000" flipH="1">
                      <a:off x="4590533" y="4284045"/>
                      <a:ext cx="62825"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382A59D-D3D3-6741-B358-CEC9DBAFC984}"/>
                        </a:ext>
                      </a:extLst>
                    </p:cNvPr>
                    <p:cNvCxnSpPr>
                      <a:cxnSpLocks/>
                    </p:cNvCxnSpPr>
                    <p:nvPr/>
                  </p:nvCxnSpPr>
                  <p:spPr>
                    <a:xfrm>
                      <a:off x="1951075" y="4311135"/>
                      <a:ext cx="2675952"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grpSp>
            </p:grpSp>
          </p:grpSp>
          <p:cxnSp>
            <p:nvCxnSpPr>
              <p:cNvPr id="221" name="Straight Connector 220">
                <a:extLst>
                  <a:ext uri="{FF2B5EF4-FFF2-40B4-BE49-F238E27FC236}">
                    <a16:creationId xmlns:a16="http://schemas.microsoft.com/office/drawing/2014/main" id="{CF04D3D5-F1AE-644B-865F-457D204ABF0C}"/>
                  </a:ext>
                </a:extLst>
              </p:cNvPr>
              <p:cNvCxnSpPr>
                <a:cxnSpLocks/>
              </p:cNvCxnSpPr>
              <p:nvPr/>
            </p:nvCxnSpPr>
            <p:spPr>
              <a:xfrm flipV="1">
                <a:off x="9836361" y="4961613"/>
                <a:ext cx="1962237" cy="151931"/>
              </a:xfrm>
              <a:prstGeom prst="line">
                <a:avLst/>
              </a:prstGeom>
              <a:ln w="12700">
                <a:solidFill>
                  <a:srgbClr val="244351"/>
                </a:solidFill>
                <a:prstDash val="dash"/>
              </a:ln>
            </p:spPr>
            <p:style>
              <a:lnRef idx="1">
                <a:schemeClr val="accent1"/>
              </a:lnRef>
              <a:fillRef idx="0">
                <a:schemeClr val="accent1"/>
              </a:fillRef>
              <a:effectRef idx="0">
                <a:schemeClr val="accent1"/>
              </a:effectRef>
              <a:fontRef idx="minor">
                <a:schemeClr val="tx1"/>
              </a:fontRef>
            </p:style>
          </p:cxnSp>
        </p:grpSp>
        <p:grpSp>
          <p:nvGrpSpPr>
            <p:cNvPr id="258" name="Group 257">
              <a:extLst>
                <a:ext uri="{FF2B5EF4-FFF2-40B4-BE49-F238E27FC236}">
                  <a16:creationId xmlns:a16="http://schemas.microsoft.com/office/drawing/2014/main" id="{89DFF109-9BC7-1841-8DDD-BF1BE4E2FE53}"/>
                </a:ext>
              </a:extLst>
            </p:cNvPr>
            <p:cNvGrpSpPr/>
            <p:nvPr/>
          </p:nvGrpSpPr>
          <p:grpSpPr>
            <a:xfrm>
              <a:off x="9473395" y="6173509"/>
              <a:ext cx="2770855" cy="961985"/>
              <a:chOff x="9473395" y="6173509"/>
              <a:chExt cx="2770855" cy="961985"/>
            </a:xfrm>
          </p:grpSpPr>
          <p:sp>
            <p:nvSpPr>
              <p:cNvPr id="227" name="TextBox 226">
                <a:extLst>
                  <a:ext uri="{FF2B5EF4-FFF2-40B4-BE49-F238E27FC236}">
                    <a16:creationId xmlns:a16="http://schemas.microsoft.com/office/drawing/2014/main" id="{9CF5CF5E-FFA1-BC44-85C6-62A739415C30}"/>
                  </a:ext>
                </a:extLst>
              </p:cNvPr>
              <p:cNvSpPr txBox="1"/>
              <p:nvPr/>
            </p:nvSpPr>
            <p:spPr>
              <a:xfrm>
                <a:off x="9473395" y="6440399"/>
                <a:ext cx="2770855" cy="695095"/>
              </a:xfrm>
              <a:prstGeom prst="rect">
                <a:avLst/>
              </a:prstGeom>
              <a:noFill/>
            </p:spPr>
            <p:txBody>
              <a:bodyPr wrap="square" rtlCol="0">
                <a:spAutoFit/>
              </a:bodyPr>
              <a:lstStyle/>
              <a:p>
                <a:pPr algn="ctr"/>
                <a:r>
                  <a:rPr lang="en-US" sz="1500" dirty="0">
                    <a:solidFill>
                      <a:srgbClr val="244351"/>
                    </a:solidFill>
                    <a:latin typeface="Sathu" pitchFamily="2" charset="-34"/>
                    <a:cs typeface="Sathu" pitchFamily="2" charset="-34"/>
                  </a:rPr>
                  <a:t>Temperature difference</a:t>
                </a:r>
                <a:br>
                  <a:rPr lang="en-US" sz="1600" dirty="0">
                    <a:solidFill>
                      <a:srgbClr val="244351"/>
                    </a:solidFill>
                    <a:latin typeface="Sathu" pitchFamily="2" charset="-34"/>
                    <a:cs typeface="Sathu" pitchFamily="2" charset="-34"/>
                  </a:rPr>
                </a:br>
                <a:r>
                  <a:rPr lang="en-US" sz="900" dirty="0">
                    <a:solidFill>
                      <a:srgbClr val="244351"/>
                    </a:solidFill>
                    <a:latin typeface="Sathu" pitchFamily="2" charset="-34"/>
                    <a:cs typeface="Sathu" pitchFamily="2" charset="-34"/>
                  </a:rPr>
                  <a:t>(°C, square-root scale)</a:t>
                </a:r>
              </a:p>
            </p:txBody>
          </p:sp>
          <p:grpSp>
            <p:nvGrpSpPr>
              <p:cNvPr id="257" name="Group 256">
                <a:extLst>
                  <a:ext uri="{FF2B5EF4-FFF2-40B4-BE49-F238E27FC236}">
                    <a16:creationId xmlns:a16="http://schemas.microsoft.com/office/drawing/2014/main" id="{87AC3590-3BB9-6145-BF78-A37CADCCEC68}"/>
                  </a:ext>
                </a:extLst>
              </p:cNvPr>
              <p:cNvGrpSpPr/>
              <p:nvPr/>
            </p:nvGrpSpPr>
            <p:grpSpPr>
              <a:xfrm>
                <a:off x="9688170" y="6173509"/>
                <a:ext cx="2307669" cy="276626"/>
                <a:chOff x="9688170" y="6173509"/>
                <a:chExt cx="2307669" cy="276626"/>
              </a:xfrm>
            </p:grpSpPr>
            <p:sp>
              <p:nvSpPr>
                <p:cNvPr id="229" name="TextBox 228">
                  <a:extLst>
                    <a:ext uri="{FF2B5EF4-FFF2-40B4-BE49-F238E27FC236}">
                      <a16:creationId xmlns:a16="http://schemas.microsoft.com/office/drawing/2014/main" id="{53B8CE7B-8658-A14D-A934-52D8C97C0500}"/>
                    </a:ext>
                  </a:extLst>
                </p:cNvPr>
                <p:cNvSpPr txBox="1"/>
                <p:nvPr/>
              </p:nvSpPr>
              <p:spPr>
                <a:xfrm>
                  <a:off x="9688170" y="6203914"/>
                  <a:ext cx="237970" cy="246221"/>
                </a:xfrm>
                <a:prstGeom prst="rect">
                  <a:avLst/>
                </a:prstGeom>
                <a:noFill/>
              </p:spPr>
              <p:txBody>
                <a:bodyPr wrap="square" lIns="0" rIns="0" rtlCol="0">
                  <a:spAutoFit/>
                </a:bodyPr>
                <a:lstStyle/>
                <a:p>
                  <a:pPr algn="ctr"/>
                  <a:r>
                    <a:rPr lang="en-US" sz="1000" dirty="0">
                      <a:solidFill>
                        <a:srgbClr val="244351"/>
                      </a:solidFill>
                      <a:latin typeface="Sathu" pitchFamily="2" charset="-34"/>
                      <a:cs typeface="Sathu" pitchFamily="2" charset="-34"/>
                    </a:rPr>
                    <a:t>0</a:t>
                  </a:r>
                </a:p>
              </p:txBody>
            </p:sp>
            <p:sp>
              <p:nvSpPr>
                <p:cNvPr id="231" name="TextBox 230">
                  <a:extLst>
                    <a:ext uri="{FF2B5EF4-FFF2-40B4-BE49-F238E27FC236}">
                      <a16:creationId xmlns:a16="http://schemas.microsoft.com/office/drawing/2014/main" id="{D8689F43-0429-6048-881C-D0B649F9B54C}"/>
                    </a:ext>
                  </a:extLst>
                </p:cNvPr>
                <p:cNvSpPr txBox="1"/>
                <p:nvPr/>
              </p:nvSpPr>
              <p:spPr>
                <a:xfrm>
                  <a:off x="11019160" y="6203914"/>
                  <a:ext cx="364968" cy="246221"/>
                </a:xfrm>
                <a:prstGeom prst="rect">
                  <a:avLst/>
                </a:prstGeom>
                <a:noFill/>
              </p:spPr>
              <p:txBody>
                <a:bodyPr wrap="square" lIns="0" rIns="0" rtlCol="0">
                  <a:spAutoFit/>
                </a:bodyPr>
                <a:lstStyle/>
                <a:p>
                  <a:pPr algn="ctr"/>
                  <a:r>
                    <a:rPr lang="en-US" sz="1000" dirty="0">
                      <a:solidFill>
                        <a:srgbClr val="244351"/>
                      </a:solidFill>
                      <a:latin typeface="Sathu" pitchFamily="2" charset="-34"/>
                      <a:cs typeface="Sathu" pitchFamily="2" charset="-34"/>
                    </a:rPr>
                    <a:t>5</a:t>
                  </a:r>
                </a:p>
              </p:txBody>
            </p:sp>
            <p:sp>
              <p:nvSpPr>
                <p:cNvPr id="232" name="TextBox 231">
                  <a:extLst>
                    <a:ext uri="{FF2B5EF4-FFF2-40B4-BE49-F238E27FC236}">
                      <a16:creationId xmlns:a16="http://schemas.microsoft.com/office/drawing/2014/main" id="{C9827324-A2CF-284C-943A-0A0F32574107}"/>
                    </a:ext>
                  </a:extLst>
                </p:cNvPr>
                <p:cNvSpPr txBox="1"/>
                <p:nvPr/>
              </p:nvSpPr>
              <p:spPr>
                <a:xfrm>
                  <a:off x="10699755" y="6203914"/>
                  <a:ext cx="364968" cy="246221"/>
                </a:xfrm>
                <a:prstGeom prst="rect">
                  <a:avLst/>
                </a:prstGeom>
                <a:noFill/>
              </p:spPr>
              <p:txBody>
                <a:bodyPr wrap="square" lIns="0" rIns="0" rtlCol="0">
                  <a:spAutoFit/>
                </a:bodyPr>
                <a:lstStyle/>
                <a:p>
                  <a:pPr algn="ctr"/>
                  <a:r>
                    <a:rPr lang="en-US" sz="1000" dirty="0">
                      <a:solidFill>
                        <a:srgbClr val="244351"/>
                      </a:solidFill>
                      <a:latin typeface="Sathu" pitchFamily="2" charset="-34"/>
                      <a:cs typeface="Sathu" pitchFamily="2" charset="-34"/>
                    </a:rPr>
                    <a:t>3</a:t>
                  </a:r>
                </a:p>
              </p:txBody>
            </p:sp>
            <p:sp>
              <p:nvSpPr>
                <p:cNvPr id="233" name="TextBox 232">
                  <a:extLst>
                    <a:ext uri="{FF2B5EF4-FFF2-40B4-BE49-F238E27FC236}">
                      <a16:creationId xmlns:a16="http://schemas.microsoft.com/office/drawing/2014/main" id="{0529887F-3FE9-8942-96AC-DB89839DBEF6}"/>
                    </a:ext>
                  </a:extLst>
                </p:cNvPr>
                <p:cNvSpPr txBox="1"/>
                <p:nvPr/>
              </p:nvSpPr>
              <p:spPr>
                <a:xfrm>
                  <a:off x="10230148" y="6203914"/>
                  <a:ext cx="364968" cy="246221"/>
                </a:xfrm>
                <a:prstGeom prst="rect">
                  <a:avLst/>
                </a:prstGeom>
                <a:noFill/>
              </p:spPr>
              <p:txBody>
                <a:bodyPr wrap="square" lIns="0" rIns="0" rtlCol="0">
                  <a:spAutoFit/>
                </a:bodyPr>
                <a:lstStyle/>
                <a:p>
                  <a:pPr algn="ctr"/>
                  <a:r>
                    <a:rPr lang="en-US" sz="1000" dirty="0">
                      <a:solidFill>
                        <a:srgbClr val="244351"/>
                      </a:solidFill>
                      <a:latin typeface="Sathu" pitchFamily="2" charset="-34"/>
                      <a:cs typeface="Sathu" pitchFamily="2" charset="-34"/>
                    </a:rPr>
                    <a:t>1</a:t>
                  </a:r>
                </a:p>
              </p:txBody>
            </p:sp>
            <p:cxnSp>
              <p:nvCxnSpPr>
                <p:cNvPr id="236" name="Straight Connector 235">
                  <a:extLst>
                    <a:ext uri="{FF2B5EF4-FFF2-40B4-BE49-F238E27FC236}">
                      <a16:creationId xmlns:a16="http://schemas.microsoft.com/office/drawing/2014/main" id="{E3449E12-83A8-1741-807D-344D755D5BE5}"/>
                    </a:ext>
                  </a:extLst>
                </p:cNvPr>
                <p:cNvCxnSpPr>
                  <a:cxnSpLocks/>
                </p:cNvCxnSpPr>
                <p:nvPr/>
              </p:nvCxnSpPr>
              <p:spPr>
                <a:xfrm rot="16200000" flipH="1">
                  <a:off x="11776793" y="6204110"/>
                  <a:ext cx="61200"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1BEEA725-4E07-8342-AD9C-D100F9D772E6}"/>
                    </a:ext>
                  </a:extLst>
                </p:cNvPr>
                <p:cNvCxnSpPr>
                  <a:cxnSpLocks/>
                </p:cNvCxnSpPr>
                <p:nvPr/>
              </p:nvCxnSpPr>
              <p:spPr>
                <a:xfrm rot="16200000" flipH="1">
                  <a:off x="11312721" y="6204922"/>
                  <a:ext cx="62825"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9CA5CDC4-5932-2347-870C-D9AF4A70B0BD}"/>
                    </a:ext>
                  </a:extLst>
                </p:cNvPr>
                <p:cNvCxnSpPr>
                  <a:cxnSpLocks/>
                </p:cNvCxnSpPr>
                <p:nvPr/>
              </p:nvCxnSpPr>
              <p:spPr>
                <a:xfrm rot="16200000" flipH="1">
                  <a:off x="10644779" y="6204922"/>
                  <a:ext cx="62825"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095C650-F87D-8946-8103-ADC00C424EAB}"/>
                    </a:ext>
                  </a:extLst>
                </p:cNvPr>
                <p:cNvCxnSpPr>
                  <a:cxnSpLocks/>
                </p:cNvCxnSpPr>
                <p:nvPr/>
              </p:nvCxnSpPr>
              <p:spPr>
                <a:xfrm rot="16200000" flipH="1">
                  <a:off x="10378364" y="6204922"/>
                  <a:ext cx="62825"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128F7687-78F1-2741-A658-B632A54107BD}"/>
                    </a:ext>
                  </a:extLst>
                </p:cNvPr>
                <p:cNvCxnSpPr>
                  <a:cxnSpLocks/>
                </p:cNvCxnSpPr>
                <p:nvPr/>
              </p:nvCxnSpPr>
              <p:spPr>
                <a:xfrm rot="16200000" flipH="1">
                  <a:off x="10845678" y="6204922"/>
                  <a:ext cx="62825"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3D71171-FF8F-FD4E-87F1-359BA88ABFB4}"/>
                    </a:ext>
                  </a:extLst>
                </p:cNvPr>
                <p:cNvCxnSpPr>
                  <a:cxnSpLocks/>
                </p:cNvCxnSpPr>
                <p:nvPr/>
              </p:nvCxnSpPr>
              <p:spPr>
                <a:xfrm rot="16200000" flipH="1">
                  <a:off x="9776679" y="6204922"/>
                  <a:ext cx="62825"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2260834B-2DF3-EA41-9F0E-C3FB01886E88}"/>
                    </a:ext>
                  </a:extLst>
                </p:cNvPr>
                <p:cNvCxnSpPr>
                  <a:cxnSpLocks/>
                </p:cNvCxnSpPr>
                <p:nvPr/>
              </p:nvCxnSpPr>
              <p:spPr>
                <a:xfrm rot="10800000">
                  <a:off x="9804282" y="6173509"/>
                  <a:ext cx="2005866"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BA36BC5-F2B4-CC4D-AF91-FED9707F4E38}"/>
                    </a:ext>
                  </a:extLst>
                </p:cNvPr>
                <p:cNvCxnSpPr>
                  <a:cxnSpLocks/>
                </p:cNvCxnSpPr>
                <p:nvPr/>
              </p:nvCxnSpPr>
              <p:spPr>
                <a:xfrm rot="16200000" flipH="1">
                  <a:off x="11018903" y="6204922"/>
                  <a:ext cx="62825"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91C35469-335B-524B-B55E-28FED2C2CBC5}"/>
                    </a:ext>
                  </a:extLst>
                </p:cNvPr>
                <p:cNvSpPr txBox="1"/>
                <p:nvPr/>
              </p:nvSpPr>
              <p:spPr>
                <a:xfrm>
                  <a:off x="10493856" y="6203914"/>
                  <a:ext cx="364968" cy="246221"/>
                </a:xfrm>
                <a:prstGeom prst="rect">
                  <a:avLst/>
                </a:prstGeom>
                <a:noFill/>
              </p:spPr>
              <p:txBody>
                <a:bodyPr wrap="square" lIns="0" rIns="0" rtlCol="0">
                  <a:spAutoFit/>
                </a:bodyPr>
                <a:lstStyle/>
                <a:p>
                  <a:pPr algn="ctr"/>
                  <a:r>
                    <a:rPr lang="en-US" sz="1000" dirty="0">
                      <a:solidFill>
                        <a:srgbClr val="244351"/>
                      </a:solidFill>
                      <a:latin typeface="Sathu" pitchFamily="2" charset="-34"/>
                      <a:cs typeface="Sathu" pitchFamily="2" charset="-34"/>
                    </a:rPr>
                    <a:t>2</a:t>
                  </a:r>
                </a:p>
              </p:txBody>
            </p:sp>
            <p:cxnSp>
              <p:nvCxnSpPr>
                <p:cNvPr id="252" name="Straight Connector 251">
                  <a:extLst>
                    <a:ext uri="{FF2B5EF4-FFF2-40B4-BE49-F238E27FC236}">
                      <a16:creationId xmlns:a16="http://schemas.microsoft.com/office/drawing/2014/main" id="{AAB488A8-FEB0-794A-A98C-5A65B62B1531}"/>
                    </a:ext>
                  </a:extLst>
                </p:cNvPr>
                <p:cNvCxnSpPr>
                  <a:cxnSpLocks/>
                </p:cNvCxnSpPr>
                <p:nvPr/>
              </p:nvCxnSpPr>
              <p:spPr>
                <a:xfrm rot="16200000" flipH="1">
                  <a:off x="11165909" y="6204922"/>
                  <a:ext cx="62825"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sp>
              <p:nvSpPr>
                <p:cNvPr id="254" name="TextBox 253">
                  <a:extLst>
                    <a:ext uri="{FF2B5EF4-FFF2-40B4-BE49-F238E27FC236}">
                      <a16:creationId xmlns:a16="http://schemas.microsoft.com/office/drawing/2014/main" id="{921714DC-CE69-E14C-92BC-4E5BB4EEA84D}"/>
                    </a:ext>
                  </a:extLst>
                </p:cNvPr>
                <p:cNvSpPr txBox="1"/>
                <p:nvPr/>
              </p:nvSpPr>
              <p:spPr>
                <a:xfrm>
                  <a:off x="11630871" y="6203914"/>
                  <a:ext cx="364968" cy="246221"/>
                </a:xfrm>
                <a:prstGeom prst="rect">
                  <a:avLst/>
                </a:prstGeom>
                <a:noFill/>
              </p:spPr>
              <p:txBody>
                <a:bodyPr wrap="square" lIns="0" rIns="0" rtlCol="0">
                  <a:spAutoFit/>
                </a:bodyPr>
                <a:lstStyle/>
                <a:p>
                  <a:pPr algn="ctr"/>
                  <a:r>
                    <a:rPr lang="en-US" sz="1000" dirty="0">
                      <a:solidFill>
                        <a:srgbClr val="244351"/>
                      </a:solidFill>
                      <a:latin typeface="Sathu" pitchFamily="2" charset="-34"/>
                      <a:cs typeface="Sathu" pitchFamily="2" charset="-34"/>
                    </a:rPr>
                    <a:t>10</a:t>
                  </a:r>
                </a:p>
              </p:txBody>
            </p:sp>
            <p:sp>
              <p:nvSpPr>
                <p:cNvPr id="255" name="TextBox 254">
                  <a:extLst>
                    <a:ext uri="{FF2B5EF4-FFF2-40B4-BE49-F238E27FC236}">
                      <a16:creationId xmlns:a16="http://schemas.microsoft.com/office/drawing/2014/main" id="{9BC2C8C7-DBB2-D74A-893B-7E726EC8EF1A}"/>
                    </a:ext>
                  </a:extLst>
                </p:cNvPr>
                <p:cNvSpPr txBox="1"/>
                <p:nvPr/>
              </p:nvSpPr>
              <p:spPr>
                <a:xfrm>
                  <a:off x="10868643" y="6203914"/>
                  <a:ext cx="364968" cy="246221"/>
                </a:xfrm>
                <a:prstGeom prst="rect">
                  <a:avLst/>
                </a:prstGeom>
                <a:noFill/>
              </p:spPr>
              <p:txBody>
                <a:bodyPr wrap="square" lIns="0" rIns="0" rtlCol="0">
                  <a:spAutoFit/>
                </a:bodyPr>
                <a:lstStyle/>
                <a:p>
                  <a:pPr algn="ctr"/>
                  <a:r>
                    <a:rPr lang="en-US" sz="1000" dirty="0">
                      <a:solidFill>
                        <a:srgbClr val="244351"/>
                      </a:solidFill>
                      <a:latin typeface="Sathu" pitchFamily="2" charset="-34"/>
                      <a:cs typeface="Sathu" pitchFamily="2" charset="-34"/>
                    </a:rPr>
                    <a:t>4</a:t>
                  </a:r>
                </a:p>
              </p:txBody>
            </p:sp>
            <p:sp>
              <p:nvSpPr>
                <p:cNvPr id="256" name="TextBox 255">
                  <a:extLst>
                    <a:ext uri="{FF2B5EF4-FFF2-40B4-BE49-F238E27FC236}">
                      <a16:creationId xmlns:a16="http://schemas.microsoft.com/office/drawing/2014/main" id="{4314FC3D-7328-6843-AB64-F55952E41EB8}"/>
                    </a:ext>
                  </a:extLst>
                </p:cNvPr>
                <p:cNvSpPr txBox="1"/>
                <p:nvPr/>
              </p:nvSpPr>
              <p:spPr>
                <a:xfrm>
                  <a:off x="11161229" y="6203914"/>
                  <a:ext cx="364968" cy="246221"/>
                </a:xfrm>
                <a:prstGeom prst="rect">
                  <a:avLst/>
                </a:prstGeom>
                <a:noFill/>
              </p:spPr>
              <p:txBody>
                <a:bodyPr wrap="square" lIns="0" rIns="0" rtlCol="0">
                  <a:spAutoFit/>
                </a:bodyPr>
                <a:lstStyle/>
                <a:p>
                  <a:pPr algn="ctr"/>
                  <a:r>
                    <a:rPr lang="en-US" sz="1000" dirty="0">
                      <a:solidFill>
                        <a:srgbClr val="244351"/>
                      </a:solidFill>
                      <a:latin typeface="Sathu" pitchFamily="2" charset="-34"/>
                      <a:cs typeface="Sathu" pitchFamily="2" charset="-34"/>
                    </a:rPr>
                    <a:t>6</a:t>
                  </a:r>
                </a:p>
              </p:txBody>
            </p:sp>
          </p:grpSp>
        </p:grpSp>
      </p:grpSp>
      <p:cxnSp>
        <p:nvCxnSpPr>
          <p:cNvPr id="267" name="Straight Connector 266">
            <a:extLst>
              <a:ext uri="{FF2B5EF4-FFF2-40B4-BE49-F238E27FC236}">
                <a16:creationId xmlns:a16="http://schemas.microsoft.com/office/drawing/2014/main" id="{34BCCB2B-9A2D-EE44-8473-3DF48CD8A7AA}"/>
              </a:ext>
            </a:extLst>
          </p:cNvPr>
          <p:cNvCxnSpPr>
            <a:cxnSpLocks/>
          </p:cNvCxnSpPr>
          <p:nvPr/>
        </p:nvCxnSpPr>
        <p:spPr>
          <a:xfrm>
            <a:off x="1625878" y="4140357"/>
            <a:ext cx="1" cy="2486948"/>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4BC2DEF-1BF7-0A47-8E5D-685545DE6761}"/>
              </a:ext>
            </a:extLst>
          </p:cNvPr>
          <p:cNvCxnSpPr>
            <a:cxnSpLocks/>
          </p:cNvCxnSpPr>
          <p:nvPr/>
        </p:nvCxnSpPr>
        <p:spPr>
          <a:xfrm rot="5400000" flipH="1">
            <a:off x="2395288" y="4130045"/>
            <a:ext cx="64222"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968C947-3E29-B641-B253-B2D0692CCD3F}"/>
              </a:ext>
            </a:extLst>
          </p:cNvPr>
          <p:cNvCxnSpPr>
            <a:cxnSpLocks/>
          </p:cNvCxnSpPr>
          <p:nvPr/>
        </p:nvCxnSpPr>
        <p:spPr>
          <a:xfrm rot="5400000" flipH="1">
            <a:off x="2830837" y="4130045"/>
            <a:ext cx="64222"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FC2D329-6087-B640-93EA-7F2008D3CD88}"/>
              </a:ext>
            </a:extLst>
          </p:cNvPr>
          <p:cNvCxnSpPr>
            <a:cxnSpLocks/>
          </p:cNvCxnSpPr>
          <p:nvPr/>
        </p:nvCxnSpPr>
        <p:spPr>
          <a:xfrm rot="5400000" flipH="1">
            <a:off x="3138288" y="4130045"/>
            <a:ext cx="64222"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41E4FDE-695F-D844-A42F-1A4D590C5812}"/>
              </a:ext>
            </a:extLst>
          </p:cNvPr>
          <p:cNvCxnSpPr>
            <a:cxnSpLocks/>
          </p:cNvCxnSpPr>
          <p:nvPr/>
        </p:nvCxnSpPr>
        <p:spPr>
          <a:xfrm rot="5400000" flipH="1">
            <a:off x="3363538" y="4130045"/>
            <a:ext cx="64222"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0BD9392-9059-2D48-B043-B32D75C267CD}"/>
              </a:ext>
            </a:extLst>
          </p:cNvPr>
          <p:cNvCxnSpPr>
            <a:cxnSpLocks/>
          </p:cNvCxnSpPr>
          <p:nvPr/>
        </p:nvCxnSpPr>
        <p:spPr>
          <a:xfrm>
            <a:off x="1623133" y="4157737"/>
            <a:ext cx="1775888" cy="0"/>
          </a:xfrm>
          <a:prstGeom prst="line">
            <a:avLst/>
          </a:prstGeom>
          <a:ln w="12700">
            <a:solidFill>
              <a:srgbClr val="24435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26BD9C0-621C-B541-ACCB-C4375437A0F1}"/>
              </a:ext>
            </a:extLst>
          </p:cNvPr>
          <p:cNvSpPr txBox="1"/>
          <p:nvPr/>
        </p:nvSpPr>
        <p:spPr>
          <a:xfrm>
            <a:off x="186377" y="-830429"/>
            <a:ext cx="11869266" cy="369332"/>
          </a:xfrm>
          <a:prstGeom prst="rect">
            <a:avLst/>
          </a:prstGeom>
          <a:noFill/>
        </p:spPr>
        <p:txBody>
          <a:bodyPr wrap="square" rtlCol="0">
            <a:spAutoFit/>
          </a:bodyPr>
          <a:lstStyle/>
          <a:p>
            <a:pPr algn="ctr"/>
            <a:r>
              <a:rPr lang="en-US" dirty="0">
                <a:solidFill>
                  <a:srgbClr val="244351"/>
                </a:solidFill>
                <a:latin typeface="Poppins" pitchFamily="2" charset="77"/>
                <a:cs typeface="Poppins" pitchFamily="2" charset="77"/>
              </a:rPr>
              <a:t>Coral adaptation to climate change: meta-analysis reveals high heritability across multiple traits</a:t>
            </a:r>
            <a:endParaRPr lang="en-CA" dirty="0">
              <a:solidFill>
                <a:srgbClr val="244351"/>
              </a:solidFill>
              <a:latin typeface="Poppins" pitchFamily="2" charset="77"/>
              <a:cs typeface="Poppins" pitchFamily="2" charset="77"/>
            </a:endParaRPr>
          </a:p>
        </p:txBody>
      </p:sp>
      <p:sp>
        <p:nvSpPr>
          <p:cNvPr id="132" name="TextBox 131">
            <a:extLst>
              <a:ext uri="{FF2B5EF4-FFF2-40B4-BE49-F238E27FC236}">
                <a16:creationId xmlns:a16="http://schemas.microsoft.com/office/drawing/2014/main" id="{37D12EA5-FDA7-F244-9D52-96269A6E880F}"/>
              </a:ext>
            </a:extLst>
          </p:cNvPr>
          <p:cNvSpPr txBox="1"/>
          <p:nvPr/>
        </p:nvSpPr>
        <p:spPr>
          <a:xfrm>
            <a:off x="8199272" y="3165625"/>
            <a:ext cx="3037210" cy="1077218"/>
          </a:xfrm>
          <a:prstGeom prst="rect">
            <a:avLst/>
          </a:prstGeom>
          <a:noFill/>
        </p:spPr>
        <p:txBody>
          <a:bodyPr wrap="square" rtlCol="0">
            <a:spAutoFit/>
          </a:bodyPr>
          <a:lstStyle/>
          <a:p>
            <a:pPr algn="ctr"/>
            <a:r>
              <a:rPr lang="en-US" sz="1600" dirty="0">
                <a:solidFill>
                  <a:schemeClr val="bg1"/>
                </a:solidFill>
                <a:latin typeface="Sathu" pitchFamily="2" charset="-34"/>
                <a:cs typeface="Sathu" pitchFamily="2" charset="-34"/>
              </a:rPr>
              <a:t>Experiment temperature relative to ambient temperature had little to no effect on heritability</a:t>
            </a:r>
          </a:p>
        </p:txBody>
      </p:sp>
      <p:grpSp>
        <p:nvGrpSpPr>
          <p:cNvPr id="9" name="Group 8">
            <a:extLst>
              <a:ext uri="{FF2B5EF4-FFF2-40B4-BE49-F238E27FC236}">
                <a16:creationId xmlns:a16="http://schemas.microsoft.com/office/drawing/2014/main" id="{30324855-9E11-5E42-A565-020ED9A2CD38}"/>
              </a:ext>
            </a:extLst>
          </p:cNvPr>
          <p:cNvGrpSpPr/>
          <p:nvPr/>
        </p:nvGrpSpPr>
        <p:grpSpPr>
          <a:xfrm>
            <a:off x="4701359" y="5347222"/>
            <a:ext cx="2786155" cy="764200"/>
            <a:chOff x="4539750" y="5382847"/>
            <a:chExt cx="2786155" cy="764200"/>
          </a:xfrm>
        </p:grpSpPr>
        <p:pic>
          <p:nvPicPr>
            <p:cNvPr id="170" name="Picture 169">
              <a:extLst>
                <a:ext uri="{FF2B5EF4-FFF2-40B4-BE49-F238E27FC236}">
                  <a16:creationId xmlns:a16="http://schemas.microsoft.com/office/drawing/2014/main" id="{944C80D3-C62F-0045-814D-44AAFCD9FE2D}"/>
                </a:ext>
              </a:extLst>
            </p:cNvPr>
            <p:cNvPicPr>
              <a:picLocks noChangeAspect="1"/>
            </p:cNvPicPr>
            <p:nvPr/>
          </p:nvPicPr>
          <p:blipFill>
            <a:blip r:embed="rId3"/>
            <a:stretch>
              <a:fillRect/>
            </a:stretch>
          </p:blipFill>
          <p:spPr>
            <a:xfrm>
              <a:off x="5662356" y="5382847"/>
              <a:ext cx="674437" cy="764200"/>
            </a:xfrm>
            <a:prstGeom prst="rect">
              <a:avLst/>
            </a:prstGeom>
          </p:spPr>
        </p:pic>
        <p:pic>
          <p:nvPicPr>
            <p:cNvPr id="172" name="Picture 171">
              <a:extLst>
                <a:ext uri="{FF2B5EF4-FFF2-40B4-BE49-F238E27FC236}">
                  <a16:creationId xmlns:a16="http://schemas.microsoft.com/office/drawing/2014/main" id="{B4CBE260-AB07-5147-9DAA-8A1F14A2CC63}"/>
                </a:ext>
              </a:extLst>
            </p:cNvPr>
            <p:cNvPicPr>
              <a:picLocks noChangeAspect="1"/>
            </p:cNvPicPr>
            <p:nvPr/>
          </p:nvPicPr>
          <p:blipFill>
            <a:blip r:embed="rId9"/>
            <a:stretch>
              <a:fillRect/>
            </a:stretch>
          </p:blipFill>
          <p:spPr>
            <a:xfrm>
              <a:off x="4539750" y="5460638"/>
              <a:ext cx="1072831" cy="686409"/>
            </a:xfrm>
            <a:prstGeom prst="rect">
              <a:avLst/>
            </a:prstGeom>
          </p:spPr>
        </p:pic>
        <p:pic>
          <p:nvPicPr>
            <p:cNvPr id="6" name="Picture 5">
              <a:extLst>
                <a:ext uri="{FF2B5EF4-FFF2-40B4-BE49-F238E27FC236}">
                  <a16:creationId xmlns:a16="http://schemas.microsoft.com/office/drawing/2014/main" id="{1DEBC0B5-437F-3D48-BF7B-7194D9A8F411}"/>
                </a:ext>
              </a:extLst>
            </p:cNvPr>
            <p:cNvPicPr>
              <a:picLocks noChangeAspect="1"/>
            </p:cNvPicPr>
            <p:nvPr/>
          </p:nvPicPr>
          <p:blipFill>
            <a:blip r:embed="rId10"/>
            <a:stretch>
              <a:fillRect/>
            </a:stretch>
          </p:blipFill>
          <p:spPr>
            <a:xfrm>
              <a:off x="6386568" y="5384920"/>
              <a:ext cx="939337" cy="762127"/>
            </a:xfrm>
            <a:prstGeom prst="rect">
              <a:avLst/>
            </a:prstGeom>
          </p:spPr>
        </p:pic>
      </p:grpSp>
      <p:pic>
        <p:nvPicPr>
          <p:cNvPr id="135" name="Picture 134">
            <a:extLst>
              <a:ext uri="{FF2B5EF4-FFF2-40B4-BE49-F238E27FC236}">
                <a16:creationId xmlns:a16="http://schemas.microsoft.com/office/drawing/2014/main" id="{CBBC245D-06C1-7E46-8CD9-10A51F280E0D}"/>
              </a:ext>
            </a:extLst>
          </p:cNvPr>
          <p:cNvPicPr>
            <a:picLocks noChangeAspect="1"/>
          </p:cNvPicPr>
          <p:nvPr/>
        </p:nvPicPr>
        <p:blipFill>
          <a:blip r:embed="rId11"/>
          <a:stretch>
            <a:fillRect/>
          </a:stretch>
        </p:blipFill>
        <p:spPr>
          <a:xfrm>
            <a:off x="11167315" y="6309568"/>
            <a:ext cx="860667" cy="411624"/>
          </a:xfrm>
          <a:prstGeom prst="rect">
            <a:avLst/>
          </a:prstGeom>
        </p:spPr>
      </p:pic>
      <p:pic>
        <p:nvPicPr>
          <p:cNvPr id="136" name="Picture 135">
            <a:extLst>
              <a:ext uri="{FF2B5EF4-FFF2-40B4-BE49-F238E27FC236}">
                <a16:creationId xmlns:a16="http://schemas.microsoft.com/office/drawing/2014/main" id="{DFD5B8FB-83AB-7542-A98B-46EFE3B5FC77}"/>
              </a:ext>
            </a:extLst>
          </p:cNvPr>
          <p:cNvPicPr>
            <a:picLocks noChangeAspect="1"/>
          </p:cNvPicPr>
          <p:nvPr/>
        </p:nvPicPr>
        <p:blipFill>
          <a:blip r:embed="rId12"/>
          <a:stretch>
            <a:fillRect/>
          </a:stretch>
        </p:blipFill>
        <p:spPr>
          <a:xfrm>
            <a:off x="8667734" y="6312664"/>
            <a:ext cx="1646818" cy="399476"/>
          </a:xfrm>
          <a:prstGeom prst="rect">
            <a:avLst/>
          </a:prstGeom>
        </p:spPr>
      </p:pic>
      <p:sp>
        <p:nvSpPr>
          <p:cNvPr id="137" name="TextBox 136">
            <a:extLst>
              <a:ext uri="{FF2B5EF4-FFF2-40B4-BE49-F238E27FC236}">
                <a16:creationId xmlns:a16="http://schemas.microsoft.com/office/drawing/2014/main" id="{96FE8A8D-F6C9-B740-B075-2162F4A6FFFD}"/>
              </a:ext>
            </a:extLst>
          </p:cNvPr>
          <p:cNvSpPr txBox="1"/>
          <p:nvPr/>
        </p:nvSpPr>
        <p:spPr>
          <a:xfrm>
            <a:off x="10255394" y="6284395"/>
            <a:ext cx="1139030" cy="461665"/>
          </a:xfrm>
          <a:prstGeom prst="rect">
            <a:avLst/>
          </a:prstGeom>
          <a:noFill/>
        </p:spPr>
        <p:txBody>
          <a:bodyPr wrap="none" rtlCol="0">
            <a:spAutoFit/>
          </a:bodyPr>
          <a:lstStyle/>
          <a:p>
            <a:r>
              <a:rPr lang="en-US" sz="1200" dirty="0"/>
              <a:t>Sean- add STRI </a:t>
            </a:r>
            <a:br>
              <a:rPr lang="en-US" sz="1200" dirty="0"/>
            </a:br>
            <a:r>
              <a:rPr lang="en-US" sz="1200" dirty="0"/>
              <a:t>logo here?</a:t>
            </a:r>
          </a:p>
        </p:txBody>
      </p:sp>
      <p:pic>
        <p:nvPicPr>
          <p:cNvPr id="138" name="Picture 137">
            <a:extLst>
              <a:ext uri="{FF2B5EF4-FFF2-40B4-BE49-F238E27FC236}">
                <a16:creationId xmlns:a16="http://schemas.microsoft.com/office/drawing/2014/main" id="{549F81EB-D942-6547-B8F4-FAF4AC81C7CD}"/>
              </a:ext>
            </a:extLst>
          </p:cNvPr>
          <p:cNvPicPr>
            <a:picLocks noChangeAspect="1"/>
          </p:cNvPicPr>
          <p:nvPr/>
        </p:nvPicPr>
        <p:blipFill>
          <a:blip r:embed="rId13"/>
          <a:stretch>
            <a:fillRect/>
          </a:stretch>
        </p:blipFill>
        <p:spPr>
          <a:xfrm>
            <a:off x="8266282" y="6318283"/>
            <a:ext cx="395086" cy="415199"/>
          </a:xfrm>
          <a:prstGeom prst="rect">
            <a:avLst/>
          </a:prstGeom>
        </p:spPr>
      </p:pic>
    </p:spTree>
    <p:extLst>
      <p:ext uri="{BB962C8B-B14F-4D97-AF65-F5344CB8AC3E}">
        <p14:creationId xmlns:p14="http://schemas.microsoft.com/office/powerpoint/2010/main" val="2339591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2378</TotalTime>
  <Words>953</Words>
  <Application>Microsoft Macintosh PowerPoint</Application>
  <PresentationFormat>Widescreen</PresentationFormat>
  <Paragraphs>180</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Poppins</vt:lpstr>
      <vt:lpstr>Sathu</vt:lpstr>
      <vt:lpstr>Times New Roman</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Kevin Bairos-Novak</cp:lastModifiedBy>
  <cp:revision>159</cp:revision>
  <dcterms:created xsi:type="dcterms:W3CDTF">2021-06-23T07:53:12Z</dcterms:created>
  <dcterms:modified xsi:type="dcterms:W3CDTF">2021-08-22T23:47:13Z</dcterms:modified>
  <cp:category/>
</cp:coreProperties>
</file>