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04" r:id="rId3"/>
    <p:sldId id="1205" r:id="rId4"/>
    <p:sldId id="1198" r:id="rId5"/>
    <p:sldId id="1196" r:id="rId6"/>
    <p:sldId id="1197" r:id="rId7"/>
    <p:sldId id="1200" r:id="rId8"/>
    <p:sldId id="1201" r:id="rId9"/>
    <p:sldId id="1199" r:id="rId10"/>
    <p:sldId id="1202" r:id="rId11"/>
    <p:sldId id="120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F2A2-0D55-4B9D-BB4C-E2D16EA4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78B4C-8DCE-43DF-B9FA-87363DCC2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AE4F3-894A-4744-84A8-BB49349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24669A-E2A8-4565-B2A6-BA4FCB87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6013E-BB6F-4399-B964-1AC12DB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2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80D66-B9BE-4618-A51A-0FCD59A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F9CD3D-7D46-4953-A3C0-FFC6CC01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51CD19-3AEF-40D5-92FD-7C9A7117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9E2F2-0138-4208-88CF-7873BAD9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C7297-B904-44EC-BFF7-CA7028DB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8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3F2BDC-1D34-4819-A81E-92AA8460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0E0AFE-5783-404D-8A03-CD4269A8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A4F19-CECE-46AB-BB89-E255C73D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5ABD3-11A7-411D-8344-3184F7E3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E5AA5-0840-4878-B7F5-F280A86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3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9"/>
            <a:ext cx="12192000" cy="68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431371" y="0"/>
            <a:ext cx="11425269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AAA46-EFFB-4D30-84C6-2B8C7633FA0F}" type="datetime1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0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34B02-8A75-4C5F-A8B7-35A5BEE4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406C3-0CEF-468D-A40D-E21CF04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E19939-FF49-43CF-80B8-E00A4C62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2BB84-B319-406B-BCF9-D136BFFD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58F1D-B88B-4634-9580-FC3C07DB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2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4D8F4-393F-41A1-94F7-5D4135AB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0DEB7-265D-43C0-8FA2-2436C7A5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26EAC-06A9-4754-A27D-E69001F1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E824E-8A8F-43DB-9224-4A9A4B60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F65D9B-A360-44FD-95D7-C490BF25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6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DB22-DC42-4B94-980B-C2FDB445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00D79-BEE4-49FD-B473-F18B93EF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755D97-5A49-4F85-A7AA-7ADB592D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F81B2A-EC3A-4FB4-9920-1C20FB64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87EAF3-6A18-41C5-B182-8740D800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70803-5DB9-442D-91E1-C0B9B6BE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3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64D12-09AA-4E55-BB4C-1569A551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456E8E-86A7-4241-A2F8-5F7F1035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F93E87-35F2-45F3-B9F8-33C9B0BB2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DFF38C-AB31-44AF-993D-98A5BDAC1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EBD952-BAFD-47F1-9E1B-63571AA9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1F8151-53C6-4012-95AA-5FB19B99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6A9200-AC1B-4ED7-9255-C80D1F8C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F46B70-C425-4DB3-A0C1-C55B1C86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32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1FB46-63A2-435F-B012-6FCF5F16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994007-3060-45D1-AF9A-F825EB94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DB4C61-C66B-4920-9F6B-90F321FC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AF0F34-2825-4A0C-B89B-AD097331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040D7F-77C7-4E62-A39A-8BF0E62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870505-35D8-43F7-970E-3042C7D3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33DDF3-7E63-4C88-BC46-5CAFFCCC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82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6644D-A6CB-43D3-AEBB-BEB411A5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910A2-303A-4C35-A00A-16E77FDB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8C0AFB-8709-4B19-A0DC-B843554E5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EDECB4-A15A-423C-9288-F7FFCCC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967764-C852-42D9-A1F1-F360946E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E1715-A719-484E-9795-846431BB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5BD66-9CAE-41F3-80AE-5159C8B0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74AC8D9-CF5F-429A-870F-BDBBE85FA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1F59A-65F3-4238-BC2E-A3FE4C5A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6F89A-B6B9-4542-8C41-9BB08DDD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7B9548-1CCE-436C-8967-56E42A47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62D690-88C4-4AE3-B319-1455EE3F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77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574A8E-8017-403E-9F84-39014572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A7D76B-110D-4C0A-A9F0-33F26728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F9547-B196-43B9-A81A-6E4B0AC56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3D2F-AEB4-4592-8D2E-44D669B4BBFD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93044-D374-487B-959A-03C438D3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63A96-7322-454B-B93A-D6D065ED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6C6C-FB4F-4948-9277-E7E09CB6A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4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ED6F1-BD1F-4A54-8101-16A827905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1BD1F8-87D0-429D-AF49-60F4C5F10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7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CE0E-B2D0-4E1B-8FAA-1CD56F14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4F535-AFD6-4031-83C4-C8603301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BB9EE0-1D3B-4D88-A963-AAC8F726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336273"/>
            <a:ext cx="11628907" cy="62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B2283-4B8A-4673-900B-6C8B9D5D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BCD48-E997-43E3-8496-513845ED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Predicting Dog Emotions Based on Posture Analysis Using </a:t>
            </a:r>
            <a:r>
              <a:rPr lang="en-US" altLang="zh-TW" b="1" dirty="0" err="1"/>
              <a:t>DeepLabCut</a:t>
            </a:r>
            <a:br>
              <a:rPr lang="en-US" altLang="zh-TW" b="1" dirty="0"/>
            </a:br>
            <a:r>
              <a:rPr lang="en-US" altLang="zh-TW" dirty="0"/>
              <a:t>https://www.mdpi.com/1999-5903/14/4/97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82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B2EF0-6C10-497C-8569-0F16220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Dog anatomy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32107-6411-4EF0-B48A-B3F9B1A5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i.pinimg.com/564x/a9/2c/03/a92c03d7803f3a0639d062d7f22d3aa3.jpg">
            <a:extLst>
              <a:ext uri="{FF2B5EF4-FFF2-40B4-BE49-F238E27FC236}">
                <a16:creationId xmlns:a16="http://schemas.microsoft.com/office/drawing/2014/main" id="{1C60238A-C22E-4B6A-BE44-4D78509E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96" y="1535256"/>
            <a:ext cx="5833629" cy="47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8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28CC4-EB43-43DF-9C3A-A22A730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8856D-4650-4D10-9BC5-42DEF95E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AFCBFF-6209-472B-AB2A-9B98FACB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76" y="1718830"/>
            <a:ext cx="5053413" cy="41277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DC13B4-ECB8-4C27-AB6B-5F87DEBCF034}"/>
              </a:ext>
            </a:extLst>
          </p:cNvPr>
          <p:cNvSpPr/>
          <p:nvPr/>
        </p:nvSpPr>
        <p:spPr>
          <a:xfrm>
            <a:off x="8077200" y="502009"/>
            <a:ext cx="155170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- Nose</a:t>
            </a:r>
          </a:p>
          <a:p>
            <a:r>
              <a:rPr lang="zh-TW" altLang="en-US" dirty="0"/>
              <a:t>- L_Eye</a:t>
            </a:r>
          </a:p>
          <a:p>
            <a:r>
              <a:rPr lang="zh-TW" altLang="en-US" dirty="0"/>
              <a:t>- R_Eye</a:t>
            </a:r>
          </a:p>
          <a:p>
            <a:r>
              <a:rPr lang="zh-TW" altLang="en-US" dirty="0"/>
              <a:t>- L_Ear</a:t>
            </a:r>
          </a:p>
          <a:p>
            <a:r>
              <a:rPr lang="zh-TW" altLang="en-US" dirty="0"/>
              <a:t>- R_Ear</a:t>
            </a:r>
          </a:p>
          <a:p>
            <a:r>
              <a:rPr lang="zh-TW" altLang="en-US" dirty="0"/>
              <a:t>- Throat</a:t>
            </a:r>
          </a:p>
          <a:p>
            <a:r>
              <a:rPr lang="zh-TW" altLang="en-US" dirty="0"/>
              <a:t>- Withers</a:t>
            </a:r>
          </a:p>
          <a:p>
            <a:r>
              <a:rPr lang="zh-TW" altLang="en-US" dirty="0"/>
              <a:t>- TailSet</a:t>
            </a:r>
          </a:p>
          <a:p>
            <a:r>
              <a:rPr lang="zh-TW" altLang="en-US" dirty="0"/>
              <a:t>- L_F_Paw</a:t>
            </a:r>
          </a:p>
          <a:p>
            <a:r>
              <a:rPr lang="zh-TW" altLang="en-US" dirty="0"/>
              <a:t>- R_F_Paw</a:t>
            </a:r>
          </a:p>
          <a:p>
            <a:r>
              <a:rPr lang="zh-TW" altLang="en-US" dirty="0"/>
              <a:t>- L_F_Wrist</a:t>
            </a:r>
          </a:p>
          <a:p>
            <a:r>
              <a:rPr lang="zh-TW" altLang="en-US" dirty="0"/>
              <a:t>- R_F_Wrist</a:t>
            </a:r>
          </a:p>
          <a:p>
            <a:r>
              <a:rPr lang="zh-TW" altLang="en-US" dirty="0"/>
              <a:t>- L_F_Elbow</a:t>
            </a:r>
          </a:p>
          <a:p>
            <a:r>
              <a:rPr lang="zh-TW" altLang="en-US" dirty="0"/>
              <a:t>- R_F_Elbow</a:t>
            </a:r>
          </a:p>
          <a:p>
            <a:r>
              <a:rPr lang="zh-TW" altLang="en-US" dirty="0"/>
              <a:t>- L_B_Paw</a:t>
            </a:r>
          </a:p>
          <a:p>
            <a:r>
              <a:rPr lang="zh-TW" altLang="en-US" dirty="0"/>
              <a:t>- R_B_Paw</a:t>
            </a:r>
          </a:p>
          <a:p>
            <a:r>
              <a:rPr lang="zh-TW" altLang="en-US" dirty="0"/>
              <a:t>- L_B_Hock</a:t>
            </a:r>
          </a:p>
          <a:p>
            <a:r>
              <a:rPr lang="zh-TW" altLang="en-US" dirty="0"/>
              <a:t>- R_B_Hock</a:t>
            </a:r>
          </a:p>
          <a:p>
            <a:r>
              <a:rPr lang="zh-TW" altLang="en-US" dirty="0"/>
              <a:t>- L_B_Stiffle</a:t>
            </a:r>
          </a:p>
          <a:p>
            <a:r>
              <a:rPr lang="zh-TW" altLang="en-US" dirty="0"/>
              <a:t>- R_B_Stiffle</a:t>
            </a:r>
          </a:p>
        </p:txBody>
      </p:sp>
    </p:spTree>
    <p:extLst>
      <p:ext uri="{BB962C8B-B14F-4D97-AF65-F5344CB8AC3E}">
        <p14:creationId xmlns:p14="http://schemas.microsoft.com/office/powerpoint/2010/main" val="149610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A9BFFC-1459-4B38-9B4C-4E72A960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29597"/>
            <a:ext cx="10515600" cy="1325563"/>
          </a:xfrm>
        </p:spPr>
        <p:txBody>
          <a:bodyPr/>
          <a:lstStyle/>
          <a:p>
            <a:r>
              <a:rPr lang="en-US" altLang="zh-TW" dirty="0" err="1"/>
              <a:t>Keypoints</a:t>
            </a:r>
            <a:r>
              <a:rPr lang="en-US" altLang="zh-TW" dirty="0"/>
              <a:t> on dog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BACAD11-CDC8-4114-98AA-D053A294A31C}"/>
              </a:ext>
            </a:extLst>
          </p:cNvPr>
          <p:cNvSpPr/>
          <p:nvPr/>
        </p:nvSpPr>
        <p:spPr>
          <a:xfrm>
            <a:off x="4364715" y="2032248"/>
            <a:ext cx="2091502" cy="12961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err="1"/>
              <a:t>DeepLabCut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0B22D5-DB5D-4873-90EE-5886562F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9" y="1256865"/>
            <a:ext cx="3198084" cy="271939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5134E8F-8B21-4B41-81A5-0E07C18F4831}"/>
              </a:ext>
            </a:extLst>
          </p:cNvPr>
          <p:cNvSpPr/>
          <p:nvPr/>
        </p:nvSpPr>
        <p:spPr>
          <a:xfrm>
            <a:off x="3629890" y="2424545"/>
            <a:ext cx="63730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EE13619-AAA6-4701-9A18-2453C8A281B5}"/>
              </a:ext>
            </a:extLst>
          </p:cNvPr>
          <p:cNvSpPr/>
          <p:nvPr/>
        </p:nvSpPr>
        <p:spPr>
          <a:xfrm>
            <a:off x="6539345" y="2382981"/>
            <a:ext cx="63730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9941005-EC6D-4FDB-A52F-25A2CF49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334" y="1130011"/>
            <a:ext cx="3105150" cy="2990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00172AA9-52AD-4C30-9E9C-29F74DB302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5656055"/>
                  </p:ext>
                </p:extLst>
              </p:nvPr>
            </p:nvGraphicFramePr>
            <p:xfrm>
              <a:off x="623455" y="3945370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coords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00172AA9-52AD-4C30-9E9C-29F74DB302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5656055"/>
                  </p:ext>
                </p:extLst>
              </p:nvPr>
            </p:nvGraphicFramePr>
            <p:xfrm>
              <a:off x="623455" y="3945370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4"/>
                          <a:stretch>
                            <a:fillRect l="-535028" t="-8197" r="-364972" b="-6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4"/>
                          <a:stretch>
                            <a:fillRect l="-903409" t="-8197" r="-2273" b="-6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coords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F21066-F3D2-4F41-8D21-A9F64A47366D}"/>
                  </a:ext>
                </a:extLst>
              </p:cNvPr>
              <p:cNvSpPr/>
              <p:nvPr/>
            </p:nvSpPr>
            <p:spPr>
              <a:xfrm>
                <a:off x="6474493" y="3008807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(60,)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F21066-F3D2-4F41-8D21-A9F64A473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93" y="3008807"/>
                <a:ext cx="77296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94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A9BFFC-1459-4B38-9B4C-4E72A960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29597"/>
            <a:ext cx="10515600" cy="1325563"/>
          </a:xfrm>
        </p:spPr>
        <p:txBody>
          <a:bodyPr/>
          <a:lstStyle/>
          <a:p>
            <a:r>
              <a:rPr lang="en-US" altLang="zh-TW" dirty="0"/>
              <a:t>Normalized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內容版面配置區 4">
                <a:extLst>
                  <a:ext uri="{FF2B5EF4-FFF2-40B4-BE49-F238E27FC236}">
                    <a16:creationId xmlns:a16="http://schemas.microsoft.com/office/drawing/2014/main" id="{57F7E652-58EB-4BD7-A284-87AF3217E2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8436867"/>
                  </p:ext>
                </p:extLst>
              </p:nvPr>
            </p:nvGraphicFramePr>
            <p:xfrm>
              <a:off x="554182" y="1215563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coords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內容版面配置區 4">
                <a:extLst>
                  <a:ext uri="{FF2B5EF4-FFF2-40B4-BE49-F238E27FC236}">
                    <a16:creationId xmlns:a16="http://schemas.microsoft.com/office/drawing/2014/main" id="{57F7E652-58EB-4BD7-A284-87AF3217E2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8436867"/>
                  </p:ext>
                </p:extLst>
              </p:nvPr>
            </p:nvGraphicFramePr>
            <p:xfrm>
              <a:off x="554182" y="1215563"/>
              <a:ext cx="10753435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1340900834"/>
                        </a:ext>
                      </a:extLst>
                    </a:gridCol>
                    <a:gridCol w="1228898">
                      <a:extLst>
                        <a:ext uri="{9D8B030D-6E8A-4147-A177-3AD203B41FA5}">
                          <a16:colId xmlns:a16="http://schemas.microsoft.com/office/drawing/2014/main" val="3523483821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885663530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2929840839"/>
                        </a:ext>
                      </a:extLst>
                    </a:gridCol>
                    <a:gridCol w="142240">
                      <a:extLst>
                        <a:ext uri="{9D8B030D-6E8A-4147-A177-3AD203B41FA5}">
                          <a16:colId xmlns:a16="http://schemas.microsoft.com/office/drawing/2014/main" val="1486919747"/>
                        </a:ext>
                      </a:extLst>
                    </a:gridCol>
                    <a:gridCol w="966354">
                      <a:extLst>
                        <a:ext uri="{9D8B030D-6E8A-4147-A177-3AD203B41FA5}">
                          <a16:colId xmlns:a16="http://schemas.microsoft.com/office/drawing/2014/main" val="3534892635"/>
                        </a:ext>
                      </a:extLst>
                    </a:gridCol>
                    <a:gridCol w="368301">
                      <a:extLst>
                        <a:ext uri="{9D8B030D-6E8A-4147-A177-3AD203B41FA5}">
                          <a16:colId xmlns:a16="http://schemas.microsoft.com/office/drawing/2014/main" val="2071355931"/>
                        </a:ext>
                      </a:extLst>
                    </a:gridCol>
                    <a:gridCol w="703348">
                      <a:extLst>
                        <a:ext uri="{9D8B030D-6E8A-4147-A177-3AD203B41FA5}">
                          <a16:colId xmlns:a16="http://schemas.microsoft.com/office/drawing/2014/main" val="730372990"/>
                        </a:ext>
                      </a:extLst>
                    </a:gridCol>
                    <a:gridCol w="377306">
                      <a:extLst>
                        <a:ext uri="{9D8B030D-6E8A-4147-A177-3AD203B41FA5}">
                          <a16:colId xmlns:a16="http://schemas.microsoft.com/office/drawing/2014/main" val="797979904"/>
                        </a:ext>
                      </a:extLst>
                    </a:gridCol>
                    <a:gridCol w="694343">
                      <a:extLst>
                        <a:ext uri="{9D8B030D-6E8A-4147-A177-3AD203B41FA5}">
                          <a16:colId xmlns:a16="http://schemas.microsoft.com/office/drawing/2014/main" val="2795008881"/>
                        </a:ext>
                      </a:extLst>
                    </a:gridCol>
                    <a:gridCol w="192348">
                      <a:extLst>
                        <a:ext uri="{9D8B030D-6E8A-4147-A177-3AD203B41FA5}">
                          <a16:colId xmlns:a16="http://schemas.microsoft.com/office/drawing/2014/main" val="1529632416"/>
                        </a:ext>
                      </a:extLst>
                    </a:gridCol>
                    <a:gridCol w="879301">
                      <a:extLst>
                        <a:ext uri="{9D8B030D-6E8A-4147-A177-3AD203B41FA5}">
                          <a16:colId xmlns:a16="http://schemas.microsoft.com/office/drawing/2014/main" val="3361015543"/>
                        </a:ext>
                      </a:extLst>
                    </a:gridCol>
                    <a:gridCol w="326045">
                      <a:extLst>
                        <a:ext uri="{9D8B030D-6E8A-4147-A177-3AD203B41FA5}">
                          <a16:colId xmlns:a16="http://schemas.microsoft.com/office/drawing/2014/main" val="354637614"/>
                        </a:ext>
                      </a:extLst>
                    </a:gridCol>
                    <a:gridCol w="745604">
                      <a:extLst>
                        <a:ext uri="{9D8B030D-6E8A-4147-A177-3AD203B41FA5}">
                          <a16:colId xmlns:a16="http://schemas.microsoft.com/office/drawing/2014/main" val="1433285467"/>
                        </a:ext>
                      </a:extLst>
                    </a:gridCol>
                    <a:gridCol w="1071649">
                      <a:extLst>
                        <a:ext uri="{9D8B030D-6E8A-4147-A177-3AD203B41FA5}">
                          <a16:colId xmlns:a16="http://schemas.microsoft.com/office/drawing/2014/main" val="714181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bodypart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b="0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1" kern="1200" smtClean="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Eye</m:t>
                                </m:r>
                              </m:oMath>
                            </m:oMathPara>
                          </a14:m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2"/>
                          <a:stretch>
                            <a:fillRect l="-535028" t="-8197" r="-365537" b="-6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L_Eye</a:t>
                          </a:r>
                          <a:endParaRPr lang="zh-TW" altLang="en-US" sz="1800" b="0" kern="12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b="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TW" altLang="en-US" sz="1800" b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6840" marR="116840">
                        <a:blipFill>
                          <a:blip r:embed="rId2"/>
                          <a:stretch>
                            <a:fillRect l="-903409" t="-8197" r="-2841" b="-6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44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Frame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coords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y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likelihood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likelihood</a:t>
                          </a:r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826242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926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5926634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 gridSpan="1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387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marL="116840" marR="116840"/>
                    </a:tc>
                    <a:extLst>
                      <a:ext uri="{0D108BD9-81ED-4DB2-BD59-A6C34878D82A}">
                        <a16:rowId xmlns:a16="http://schemas.microsoft.com/office/drawing/2014/main" val="22094625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AB1EB61-F396-487B-870A-94E74127B11F}"/>
                  </a:ext>
                </a:extLst>
              </p:cNvPr>
              <p:cNvSpPr txBox="1"/>
              <p:nvPr/>
            </p:nvSpPr>
            <p:spPr>
              <a:xfrm>
                <a:off x="6121813" y="4109259"/>
                <a:ext cx="3188886" cy="616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800" b="0" dirty="0"/>
                          <m:t> 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TW" sz="2800" dirty="0"/>
                  <a:t>) 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AB1EB61-F396-487B-870A-94E74127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13" y="4109259"/>
                <a:ext cx="3188886" cy="616323"/>
              </a:xfrm>
              <a:prstGeom prst="rect">
                <a:avLst/>
              </a:prstGeom>
              <a:blipFill>
                <a:blip r:embed="rId3"/>
                <a:stretch>
                  <a:fillRect t="-990" r="-5927" b="-21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86480C3-B35F-4724-8809-E9C02FDEFD4C}"/>
                  </a:ext>
                </a:extLst>
              </p:cNvPr>
              <p:cNvSpPr/>
              <p:nvPr/>
            </p:nvSpPr>
            <p:spPr>
              <a:xfrm>
                <a:off x="6403787" y="4865316"/>
                <a:ext cx="1414810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86480C3-B35F-4724-8809-E9C02FDE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87" y="4865316"/>
                <a:ext cx="1414810" cy="871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1D8294-182D-48E6-94D2-7E4BE01DD872}"/>
                  </a:ext>
                </a:extLst>
              </p:cNvPr>
              <p:cNvSpPr/>
              <p:nvPr/>
            </p:nvSpPr>
            <p:spPr>
              <a:xfrm>
                <a:off x="8606659" y="4865316"/>
                <a:ext cx="1419876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1D8294-182D-48E6-94D2-7E4BE01DD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659" y="4865316"/>
                <a:ext cx="1419876" cy="871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42344A-69FC-40D8-9526-9B9F370991AB}"/>
                  </a:ext>
                </a:extLst>
              </p:cNvPr>
              <p:cNvSpPr/>
              <p:nvPr/>
            </p:nvSpPr>
            <p:spPr>
              <a:xfrm>
                <a:off x="3702150" y="5752007"/>
                <a:ext cx="47085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b="0" i="0" dirty="0" err="1">
                    <a:latin typeface="Cambria Math" panose="02040503050406030204" pitchFamily="18" charset="0"/>
                  </a:rPr>
                  <a:t>dist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0" i="0" dirty="0" err="1">
                    <a:latin typeface="Cambria Math" panose="02040503050406030204" pitchFamily="18" charset="0"/>
                  </a:rPr>
                  <a:t>topleft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b="0" i="0" dirty="0" err="1">
                    <a:latin typeface="Cambria Math" panose="02040503050406030204" pitchFamily="18" charset="0"/>
                  </a:rPr>
                  <a:t>bootmright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)</a:t>
                </a:r>
                <a:br>
                  <a:rPr lang="en-US" altLang="zh-TW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42344A-69FC-40D8-9526-9B9F3709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150" y="5752007"/>
                <a:ext cx="4708533" cy="646331"/>
              </a:xfrm>
              <a:prstGeom prst="rect">
                <a:avLst/>
              </a:prstGeom>
              <a:blipFill>
                <a:blip r:embed="rId6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C6122E08-E4D1-4274-BFFF-94FEAE361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92" y="3675351"/>
            <a:ext cx="2502294" cy="2974830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F935BA48-D6FD-4624-AC24-4B15995B494C}"/>
              </a:ext>
            </a:extLst>
          </p:cNvPr>
          <p:cNvSpPr/>
          <p:nvPr/>
        </p:nvSpPr>
        <p:spPr>
          <a:xfrm>
            <a:off x="1690255" y="5140035"/>
            <a:ext cx="110837" cy="16625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D67800-4C4D-42D2-A00F-118575C86FBC}"/>
                  </a:ext>
                </a:extLst>
              </p:cNvPr>
              <p:cNvSpPr/>
              <p:nvPr/>
            </p:nvSpPr>
            <p:spPr>
              <a:xfrm>
                <a:off x="947845" y="5031570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D67800-4C4D-42D2-A00F-118575C86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45" y="5031570"/>
                <a:ext cx="779957" cy="369332"/>
              </a:xfrm>
              <a:prstGeom prst="rect">
                <a:avLst/>
              </a:prstGeom>
              <a:blipFill>
                <a:blip r:embed="rId8"/>
                <a:stretch>
                  <a:fillRect r="-1640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3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1F6F-A8A8-4332-9CBA-5FA8AD5C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8AC77902-450D-46C9-913B-62778E01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2318A04-303C-4C67-B09E-A8E786D07265}"/>
              </a:ext>
            </a:extLst>
          </p:cNvPr>
          <p:cNvSpPr/>
          <p:nvPr/>
        </p:nvSpPr>
        <p:spPr>
          <a:xfrm>
            <a:off x="6332061" y="3750212"/>
            <a:ext cx="18002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/>
              <a:t>LSTM</a:t>
            </a:r>
            <a:endParaRPr lang="zh-TW" altLang="en-US" sz="2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DDD28F-55A5-4E0D-9806-EAB437640D10}"/>
              </a:ext>
            </a:extLst>
          </p:cNvPr>
          <p:cNvCxnSpPr>
            <a:cxnSpLocks/>
          </p:cNvCxnSpPr>
          <p:nvPr/>
        </p:nvCxnSpPr>
        <p:spPr>
          <a:xfrm>
            <a:off x="5412546" y="468923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B05494-B42F-4F25-BD49-2983F67FB7CF}"/>
              </a:ext>
            </a:extLst>
          </p:cNvPr>
          <p:cNvCxnSpPr/>
          <p:nvPr/>
        </p:nvCxnSpPr>
        <p:spPr>
          <a:xfrm>
            <a:off x="8168353" y="457839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443005A-F584-4EF9-B496-034C85D85054}"/>
                  </a:ext>
                </a:extLst>
              </p:cNvPr>
              <p:cNvSpPr txBox="1"/>
              <p:nvPr/>
            </p:nvSpPr>
            <p:spPr>
              <a:xfrm>
                <a:off x="4346638" y="4154552"/>
                <a:ext cx="1857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batch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0, 30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443005A-F584-4EF9-B496-034C85D8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8" y="4154552"/>
                <a:ext cx="1857881" cy="369332"/>
              </a:xfrm>
              <a:prstGeom prst="rect">
                <a:avLst/>
              </a:prstGeom>
              <a:blipFill>
                <a:blip r:embed="rId2"/>
                <a:stretch>
                  <a:fillRect l="-9836" t="-26667" r="-721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C9E3C28-8853-41CC-832F-7DA3E9AAD6B4}"/>
                  </a:ext>
                </a:extLst>
              </p:cNvPr>
              <p:cNvSpPr txBox="1"/>
              <p:nvPr/>
            </p:nvSpPr>
            <p:spPr>
              <a:xfrm>
                <a:off x="8666582" y="4085278"/>
                <a:ext cx="1201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(batch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C9E3C28-8853-41CC-832F-7DA3E9AA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82" y="4085278"/>
                <a:ext cx="1201996" cy="369332"/>
              </a:xfrm>
              <a:prstGeom prst="rect">
                <a:avLst/>
              </a:prstGeom>
              <a:blipFill>
                <a:blip r:embed="rId3"/>
                <a:stretch>
                  <a:fillRect l="-15736" t="-24590" r="-1116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5EA2F729-D075-43C5-A798-FE85DD2CB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3" y="1929679"/>
            <a:ext cx="2502294" cy="297483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8560C19-D929-4EAD-9ACE-9867B0E6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2234479"/>
            <a:ext cx="2502294" cy="297483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F9EE588-F529-40A8-BEDA-8919F77D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56" y="2539279"/>
            <a:ext cx="2502294" cy="2974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EAF860-D839-4159-A0A5-EA3D6594E175}"/>
                  </a:ext>
                </a:extLst>
              </p:cNvPr>
              <p:cNvSpPr/>
              <p:nvPr/>
            </p:nvSpPr>
            <p:spPr>
              <a:xfrm>
                <a:off x="3909341" y="2676297"/>
                <a:ext cx="1093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EAF860-D839-4159-A0A5-EA3D6594E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41" y="2676297"/>
                <a:ext cx="10938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A79715-DD12-4BD6-A799-2597E5B797D0}"/>
                  </a:ext>
                </a:extLst>
              </p:cNvPr>
              <p:cNvSpPr/>
              <p:nvPr/>
            </p:nvSpPr>
            <p:spPr>
              <a:xfrm>
                <a:off x="3715378" y="2219096"/>
                <a:ext cx="1093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A79715-DD12-4BD6-A799-2597E5B79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78" y="2219096"/>
                <a:ext cx="109382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0A721B-46A9-4B64-AA18-84332DADD92C}"/>
                  </a:ext>
                </a:extLst>
              </p:cNvPr>
              <p:cNvSpPr/>
              <p:nvPr/>
            </p:nvSpPr>
            <p:spPr>
              <a:xfrm>
                <a:off x="2690140" y="1429388"/>
                <a:ext cx="1222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0A721B-46A9-4B64-AA18-84332DADD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40" y="1429388"/>
                <a:ext cx="12220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8920F1E-E67E-4B41-8458-D03D566CAE09}"/>
                  </a:ext>
                </a:extLst>
              </p:cNvPr>
              <p:cNvSpPr/>
              <p:nvPr/>
            </p:nvSpPr>
            <p:spPr>
              <a:xfrm rot="19368038">
                <a:off x="3632250" y="1523209"/>
                <a:ext cx="34400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4000" b="0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8920F1E-E67E-4B41-8458-D03D566CA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38">
                <a:off x="3632250" y="1523209"/>
                <a:ext cx="3440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25F40B9-AFA2-41E8-BC90-9B58393E300B}"/>
                  </a:ext>
                </a:extLst>
              </p:cNvPr>
              <p:cNvSpPr/>
              <p:nvPr/>
            </p:nvSpPr>
            <p:spPr>
              <a:xfrm rot="19368038">
                <a:off x="3743086" y="1689463"/>
                <a:ext cx="34400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4000" b="0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25F40B9-AFA2-41E8-BC90-9B58393E3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38">
                <a:off x="3743086" y="1689463"/>
                <a:ext cx="34400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1626D23-BCB9-4D86-BCC5-69DAC56517EC}"/>
                  </a:ext>
                </a:extLst>
              </p:cNvPr>
              <p:cNvSpPr/>
              <p:nvPr/>
            </p:nvSpPr>
            <p:spPr>
              <a:xfrm rot="19368038">
                <a:off x="3521414" y="1356953"/>
                <a:ext cx="34400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4000" b="0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1626D23-BCB9-4D86-BCC5-69DAC5651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038">
                <a:off x="3521414" y="1356953"/>
                <a:ext cx="344005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7B5BE7B2-1028-4BE4-AA0A-51595BAA780B}"/>
              </a:ext>
            </a:extLst>
          </p:cNvPr>
          <p:cNvSpPr/>
          <p:nvPr/>
        </p:nvSpPr>
        <p:spPr>
          <a:xfrm>
            <a:off x="8386650" y="4809898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0: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躺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坐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站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3: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走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5A9DB-F5A8-470C-A0DF-0651E853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5CD0B-1BC9-4DE1-B5F1-A0D98CD0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EFCE12-8197-41C8-997D-8CFBB4C5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96" y="930419"/>
            <a:ext cx="9105900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29692A-E5E0-440F-A07D-B9C7B9525EB2}"/>
              </a:ext>
            </a:extLst>
          </p:cNvPr>
          <p:cNvSpPr/>
          <p:nvPr/>
        </p:nvSpPr>
        <p:spPr>
          <a:xfrm>
            <a:off x="238287" y="5308661"/>
            <a:ext cx="11771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deeplabcut.extract_frame</a:t>
            </a:r>
            <a:r>
              <a:rPr lang="en-US" altLang="zh-TW" dirty="0"/>
              <a:t>() </a:t>
            </a:r>
            <a:r>
              <a:rPr lang="en-US" altLang="zh-TW" dirty="0">
                <a:sym typeface="Wingdings" panose="05000000000000000000" pitchFamily="2" charset="2"/>
              </a:rPr>
              <a:t> labeled-data\pexels-cup-of-couple-8473588 (360p)</a:t>
            </a:r>
            <a:endParaRPr lang="en-US" altLang="zh-TW" dirty="0"/>
          </a:p>
          <a:p>
            <a:r>
              <a:rPr lang="en-US" altLang="zh-TW" dirty="0" err="1"/>
              <a:t>deeplabcut.label_frames</a:t>
            </a:r>
            <a:r>
              <a:rPr lang="en-US" altLang="zh-TW" dirty="0"/>
              <a:t>(</a:t>
            </a:r>
            <a:r>
              <a:rPr lang="en-US" altLang="zh-TW" dirty="0" err="1"/>
              <a:t>config_path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 generate xxx.csv  and xxx.h5</a:t>
            </a:r>
          </a:p>
          <a:p>
            <a:r>
              <a:rPr lang="en-US" altLang="zh-TW" dirty="0" err="1"/>
              <a:t>deeplabcut.check_labels</a:t>
            </a:r>
            <a:r>
              <a:rPr lang="en-US" altLang="zh-TW" dirty="0"/>
              <a:t>(</a:t>
            </a:r>
            <a:r>
              <a:rPr lang="en-US" altLang="zh-TW" dirty="0" err="1"/>
              <a:t>config_path</a:t>
            </a:r>
            <a:r>
              <a:rPr lang="en-US" altLang="zh-TW" dirty="0"/>
              <a:t>, </a:t>
            </a:r>
            <a:r>
              <a:rPr lang="en-US" altLang="zh-TW" dirty="0" err="1"/>
              <a:t>visualizeindividuals</a:t>
            </a:r>
            <a:r>
              <a:rPr lang="en-US" altLang="zh-TW" dirty="0"/>
              <a:t>=True)</a:t>
            </a:r>
            <a:r>
              <a:rPr lang="en-US" altLang="zh-TW" dirty="0">
                <a:sym typeface="Wingdings" panose="05000000000000000000" pitchFamily="2" charset="2"/>
              </a:rPr>
              <a:t> labeled-data\pexels-cup-of-couple-8473588 (360p)_labeled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78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7DDD4-394C-4799-8BDC-083E6F2F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F17C9-5FA9-4FA9-9323-4857B9D1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F5F19F-C312-4F6E-BA4D-A8590B78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83673"/>
            <a:ext cx="10258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07FFB-CF96-4E69-AA31-14C89285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E840D-2222-47CC-A5FF-C7C6F400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851ABA-FF19-4C60-8677-238C6993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2" y="1543916"/>
            <a:ext cx="6858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286</Words>
  <Application>Microsoft Office PowerPoint</Application>
  <PresentationFormat>寬螢幕</PresentationFormat>
  <Paragraphs>100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Courier New</vt:lpstr>
      <vt:lpstr>Wingdings</vt:lpstr>
      <vt:lpstr>Office 佈景主題</vt:lpstr>
      <vt:lpstr>PowerPoint 簡報</vt:lpstr>
      <vt:lpstr>Dog anatomy</vt:lpstr>
      <vt:lpstr>PowerPoint 簡報</vt:lpstr>
      <vt:lpstr>Keypoints on dog</vt:lpstr>
      <vt:lpstr>Normalized</vt:lpstr>
      <vt:lpstr>PowerPoint 簡報</vt:lpstr>
      <vt:lpstr>PowerPoint 簡報</vt:lpstr>
      <vt:lpstr>PowerPoint 簡報</vt:lpstr>
      <vt:lpstr>PowerPoint 簡報</vt:lpstr>
      <vt:lpstr>PowerPoint 簡報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新尖兵01</dc:creator>
  <cp:lastModifiedBy>新尖兵01</cp:lastModifiedBy>
  <cp:revision>18</cp:revision>
  <dcterms:created xsi:type="dcterms:W3CDTF">2023-10-01T04:47:46Z</dcterms:created>
  <dcterms:modified xsi:type="dcterms:W3CDTF">2023-10-01T15:32:25Z</dcterms:modified>
</cp:coreProperties>
</file>