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Corbel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6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9.xml"/><Relationship Id="rId35" Type="http://schemas.openxmlformats.org/officeDocument/2006/relationships/font" Target="fonts/Corbel-bold.fntdata"/><Relationship Id="rId12" Type="http://schemas.openxmlformats.org/officeDocument/2006/relationships/slide" Target="slides/slide8.xml"/><Relationship Id="rId34" Type="http://schemas.openxmlformats.org/officeDocument/2006/relationships/font" Target="fonts/Corbel-regular.fntdata"/><Relationship Id="rId15" Type="http://schemas.openxmlformats.org/officeDocument/2006/relationships/slide" Target="slides/slide11.xml"/><Relationship Id="rId37" Type="http://schemas.openxmlformats.org/officeDocument/2006/relationships/font" Target="fonts/Corbel-boldItalic.fntdata"/><Relationship Id="rId14" Type="http://schemas.openxmlformats.org/officeDocument/2006/relationships/slide" Target="slides/slide10.xml"/><Relationship Id="rId36" Type="http://schemas.openxmlformats.org/officeDocument/2006/relationships/font" Target="fonts/Corbel-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Petit mot sur la sécurité: Nous utilisons le mécanisme de token pour gérer tout ce qui est lié à l’authentification et à l’authorisation des différents utilisateurs de l’application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re de section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5132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624893" y="1656659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01699" y="4817140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994195" y="4817140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f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logo-uga.png" id="69" name="Shape 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6050" y="127200"/>
            <a:ext cx="1914750" cy="1239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4893" y="1656659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fr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fr" sz="3000"/>
              <a:t>ECOM</a:t>
            </a:r>
            <a:r>
              <a:rPr b="0" i="0" lang="fr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3000"/>
              <a:t>COMMERCE ÉLECTRONIQUE</a:t>
            </a:r>
            <a:br>
              <a:rPr b="0" i="0" lang="fr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" sz="2100"/>
              <a:t>SUJET</a:t>
            </a:r>
            <a:r>
              <a:rPr b="0" i="0" lang="fr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fr" sz="2100"/>
              <a:t>GI-ZZAS.COM - VENTE DE PIZZAS EN LIGNE</a:t>
            </a:r>
            <a:r>
              <a:rPr b="0" i="0" lang="fr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4900" y="3007749"/>
            <a:ext cx="78867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lang="fr" sz="1500"/>
              <a:t>M2 - GÉNIE INFORMATIQUE</a:t>
            </a:r>
            <a:r>
              <a:rPr b="1" i="0" lang="fr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2016-2017</a:t>
            </a:r>
          </a:p>
          <a:p>
            <a:pPr indent="0" lvl="0" marL="0" marR="0" rtl="0" algn="ctr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1" lang="fr" sz="1500"/>
              <a:t>Étudiants</a:t>
            </a:r>
            <a:r>
              <a:rPr b="1" i="0" lang="fr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Zodehougan Mic</a:t>
            </a:r>
            <a:r>
              <a:rPr b="1" lang="fr" sz="1500"/>
              <a:t>h</a:t>
            </a:r>
            <a:r>
              <a:rPr b="1" i="0" lang="fr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aël, Hamidi Hamza, Larreine</a:t>
            </a:r>
            <a:r>
              <a:rPr b="1" lang="fr" sz="1500"/>
              <a:t>ga</a:t>
            </a:r>
            <a:r>
              <a:rPr b="1" i="0" lang="fr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 Augustin</a:t>
            </a:r>
            <a:r>
              <a:rPr b="1" lang="fr" sz="1500"/>
              <a:t>, Boutaleb Anis, Ratnaparkhi Gaurang, Estrangin Etienne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994195" y="4817140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77099" y="213125"/>
            <a:ext cx="61533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DE L’APPLICATION SERVEUR</a:t>
            </a:r>
          </a:p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de l’application serveur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sp>
        <p:nvSpPr>
          <p:cNvPr id="169" name="Shape 169"/>
          <p:cNvSpPr/>
          <p:nvPr/>
        </p:nvSpPr>
        <p:spPr>
          <a:xfrm>
            <a:off x="810600" y="2732525"/>
            <a:ext cx="2163600" cy="852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CC0000"/>
                </a:solidFill>
              </a:rPr>
              <a:t>GIZZA EJB</a:t>
            </a:r>
          </a:p>
        </p:txBody>
      </p:sp>
      <p:sp>
        <p:nvSpPr>
          <p:cNvPr id="170" name="Shape 170"/>
          <p:cNvSpPr/>
          <p:nvPr/>
        </p:nvSpPr>
        <p:spPr>
          <a:xfrm>
            <a:off x="5525800" y="1882350"/>
            <a:ext cx="2408400" cy="852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3C78D8"/>
                </a:solidFill>
              </a:rPr>
              <a:t> EJBs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3C78D8"/>
                </a:solidFill>
              </a:rPr>
              <a:t>ENTITÉ</a:t>
            </a:r>
          </a:p>
        </p:txBody>
      </p:sp>
      <p:cxnSp>
        <p:nvCxnSpPr>
          <p:cNvPr id="171" name="Shape 171"/>
          <p:cNvCxnSpPr>
            <a:stCxn id="169" idx="3"/>
            <a:endCxn id="170" idx="1"/>
          </p:cNvCxnSpPr>
          <p:nvPr/>
        </p:nvCxnSpPr>
        <p:spPr>
          <a:xfrm flipH="1" rot="10800000">
            <a:off x="2974200" y="2308475"/>
            <a:ext cx="2551500" cy="85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77099" y="213125"/>
            <a:ext cx="61533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DE L’APPLICATION SERVEUR</a:t>
            </a:r>
          </a:p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de l’application serveur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descr="dev.jp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87" y="1677887"/>
            <a:ext cx="72104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77099" y="213125"/>
            <a:ext cx="61533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DE L’APPLICATION SERVEUR</a:t>
            </a:r>
          </a:p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de l’application serveur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sp>
        <p:nvSpPr>
          <p:cNvPr id="189" name="Shape 189"/>
          <p:cNvSpPr/>
          <p:nvPr/>
        </p:nvSpPr>
        <p:spPr>
          <a:xfrm>
            <a:off x="810600" y="2732525"/>
            <a:ext cx="2163600" cy="852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CC0000"/>
                </a:solidFill>
              </a:rPr>
              <a:t>GIZZA EJB</a:t>
            </a:r>
          </a:p>
        </p:txBody>
      </p:sp>
      <p:sp>
        <p:nvSpPr>
          <p:cNvPr id="190" name="Shape 190"/>
          <p:cNvSpPr/>
          <p:nvPr/>
        </p:nvSpPr>
        <p:spPr>
          <a:xfrm>
            <a:off x="5525800" y="1882350"/>
            <a:ext cx="2408400" cy="852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3C78D8"/>
                </a:solidFill>
              </a:rPr>
              <a:t> EJBs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3C78D8"/>
                </a:solidFill>
              </a:rPr>
              <a:t>ENTITÉ</a:t>
            </a:r>
          </a:p>
        </p:txBody>
      </p:sp>
      <p:sp>
        <p:nvSpPr>
          <p:cNvPr id="191" name="Shape 191"/>
          <p:cNvSpPr/>
          <p:nvPr/>
        </p:nvSpPr>
        <p:spPr>
          <a:xfrm>
            <a:off x="5584000" y="3737225"/>
            <a:ext cx="2350200" cy="852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3C78D8"/>
                </a:solidFill>
              </a:rPr>
              <a:t>EJBs SESSION</a:t>
            </a:r>
          </a:p>
        </p:txBody>
      </p:sp>
      <p:cxnSp>
        <p:nvCxnSpPr>
          <p:cNvPr id="192" name="Shape 192"/>
          <p:cNvCxnSpPr>
            <a:stCxn id="189" idx="3"/>
            <a:endCxn id="190" idx="1"/>
          </p:cNvCxnSpPr>
          <p:nvPr/>
        </p:nvCxnSpPr>
        <p:spPr>
          <a:xfrm flipH="1" rot="10800000">
            <a:off x="2974200" y="2308475"/>
            <a:ext cx="2551500" cy="85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3" name="Shape 193"/>
          <p:cNvCxnSpPr>
            <a:stCxn id="189" idx="3"/>
            <a:endCxn id="191" idx="1"/>
          </p:cNvCxnSpPr>
          <p:nvPr/>
        </p:nvCxnSpPr>
        <p:spPr>
          <a:xfrm>
            <a:off x="2974200" y="3158675"/>
            <a:ext cx="2609700" cy="100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77099" y="213125"/>
            <a:ext cx="61533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DE L’APPLICATION SERVEUR</a:t>
            </a:r>
          </a:p>
        </p:txBody>
      </p:sp>
      <p:sp>
        <p:nvSpPr>
          <p:cNvPr id="200" name="Shape 200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de l’application serveur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sp>
        <p:nvSpPr>
          <p:cNvPr id="202" name="Shape 202"/>
          <p:cNvSpPr/>
          <p:nvPr/>
        </p:nvSpPr>
        <p:spPr>
          <a:xfrm>
            <a:off x="2713800" y="4239050"/>
            <a:ext cx="4340400" cy="501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CC0000"/>
                </a:solidFill>
              </a:rPr>
              <a:t>GIZZA EJB</a:t>
            </a:r>
          </a:p>
        </p:txBody>
      </p:sp>
      <p:sp>
        <p:nvSpPr>
          <p:cNvPr id="203" name="Shape 203"/>
          <p:cNvSpPr/>
          <p:nvPr/>
        </p:nvSpPr>
        <p:spPr>
          <a:xfrm>
            <a:off x="3797175" y="2918675"/>
            <a:ext cx="2163600" cy="852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BF9000"/>
                </a:solidFill>
              </a:rPr>
              <a:t>GIZZA API</a:t>
            </a:r>
          </a:p>
        </p:txBody>
      </p:sp>
      <p:sp>
        <p:nvSpPr>
          <p:cNvPr id="204" name="Shape 204"/>
          <p:cNvSpPr/>
          <p:nvPr/>
        </p:nvSpPr>
        <p:spPr>
          <a:xfrm>
            <a:off x="3703325" y="1344724"/>
            <a:ext cx="2361096" cy="107978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 sz="1800"/>
              <a:t>FRONT-END</a:t>
            </a:r>
          </a:p>
        </p:txBody>
      </p:sp>
      <p:cxnSp>
        <p:nvCxnSpPr>
          <p:cNvPr id="205" name="Shape 205"/>
          <p:cNvCxnSpPr>
            <a:stCxn id="202" idx="0"/>
            <a:endCxn id="203" idx="2"/>
          </p:cNvCxnSpPr>
          <p:nvPr/>
        </p:nvCxnSpPr>
        <p:spPr>
          <a:xfrm rot="10800000">
            <a:off x="4878900" y="3771050"/>
            <a:ext cx="5100" cy="46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6" name="Shape 206"/>
          <p:cNvCxnSpPr>
            <a:stCxn id="203" idx="0"/>
            <a:endCxn id="204" idx="1"/>
          </p:cNvCxnSpPr>
          <p:nvPr/>
        </p:nvCxnSpPr>
        <p:spPr>
          <a:xfrm flipH="1" rot="10800000">
            <a:off x="4878975" y="2423375"/>
            <a:ext cx="4800" cy="49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7" name="Shape 207"/>
          <p:cNvSpPr/>
          <p:nvPr/>
        </p:nvSpPr>
        <p:spPr>
          <a:xfrm>
            <a:off x="3350625" y="2786950"/>
            <a:ext cx="3125400" cy="11316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90900" y="3847250"/>
            <a:ext cx="1488600" cy="12510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 sz="1800"/>
              <a:t>DATABASE</a:t>
            </a:r>
          </a:p>
        </p:txBody>
      </p:sp>
      <p:cxnSp>
        <p:nvCxnSpPr>
          <p:cNvPr id="209" name="Shape 209"/>
          <p:cNvCxnSpPr>
            <a:stCxn id="208" idx="4"/>
            <a:endCxn id="202" idx="1"/>
          </p:cNvCxnSpPr>
          <p:nvPr/>
        </p:nvCxnSpPr>
        <p:spPr>
          <a:xfrm>
            <a:off x="1579500" y="4472750"/>
            <a:ext cx="1134300" cy="1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677099" y="213125"/>
            <a:ext cx="61533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DE L’APPLICATION SERVEUR</a:t>
            </a:r>
          </a:p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de l’application serveur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sp>
        <p:nvSpPr>
          <p:cNvPr id="218" name="Shape 218"/>
          <p:cNvSpPr/>
          <p:nvPr/>
        </p:nvSpPr>
        <p:spPr>
          <a:xfrm>
            <a:off x="7108375" y="1434950"/>
            <a:ext cx="491700" cy="3340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>
                <a:solidFill>
                  <a:srgbClr val="4C1130"/>
                </a:solidFill>
              </a:rPr>
              <a:t>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fr">
                <a:solidFill>
                  <a:srgbClr val="4C1130"/>
                </a:solidFill>
              </a:rPr>
              <a:t>C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fr">
                <a:solidFill>
                  <a:srgbClr val="4C1130"/>
                </a:solidFill>
              </a:rPr>
              <a:t>C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fr">
                <a:solidFill>
                  <a:srgbClr val="4C1130"/>
                </a:solidFill>
              </a:rPr>
              <a:t>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fr">
                <a:solidFill>
                  <a:srgbClr val="4C1130"/>
                </a:solidFill>
              </a:rPr>
              <a:t>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C113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fr">
                <a:solidFill>
                  <a:srgbClr val="4C1130"/>
                </a:solidFill>
              </a:rPr>
              <a:t>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fr">
                <a:solidFill>
                  <a:srgbClr val="4C1130"/>
                </a:solidFill>
              </a:rPr>
              <a:t>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fr">
                <a:solidFill>
                  <a:srgbClr val="4C1130"/>
                </a:solidFill>
              </a:rPr>
              <a:t>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fr">
                <a:solidFill>
                  <a:srgbClr val="4C1130"/>
                </a:solidFill>
              </a:rPr>
              <a:t>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fr">
                <a:solidFill>
                  <a:srgbClr val="4C1130"/>
                </a:solidFill>
              </a:rPr>
              <a:t>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fr">
                <a:solidFill>
                  <a:srgbClr val="4C1130"/>
                </a:solidFill>
              </a:rPr>
              <a:t>G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fr">
                <a:solidFill>
                  <a:srgbClr val="4C1130"/>
                </a:solidFill>
              </a:rPr>
              <a:t>E</a:t>
            </a:r>
          </a:p>
        </p:txBody>
      </p:sp>
      <p:sp>
        <p:nvSpPr>
          <p:cNvPr id="219" name="Shape 219"/>
          <p:cNvSpPr/>
          <p:nvPr/>
        </p:nvSpPr>
        <p:spPr>
          <a:xfrm>
            <a:off x="4310750" y="1434950"/>
            <a:ext cx="491700" cy="2096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 sz="1200">
                <a:solidFill>
                  <a:srgbClr val="38761D"/>
                </a:solidFill>
              </a:rPr>
              <a:t>A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fr" sz="1200">
                <a:solidFill>
                  <a:srgbClr val="38761D"/>
                </a:solidFill>
              </a:rPr>
              <a:t>C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fr" sz="1200">
                <a:solidFill>
                  <a:srgbClr val="38761D"/>
                </a:solidFill>
              </a:rPr>
              <a:t>C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fr" sz="1200">
                <a:solidFill>
                  <a:srgbClr val="38761D"/>
                </a:solidFill>
              </a:rPr>
              <a:t>E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fr" sz="1200">
                <a:solidFill>
                  <a:srgbClr val="38761D"/>
                </a:solidFill>
              </a:rPr>
              <a:t>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38761D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b="1" lang="fr" sz="1200">
                <a:solidFill>
                  <a:srgbClr val="38761D"/>
                </a:solidFill>
              </a:rPr>
              <a:t>L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fr" sz="1200">
                <a:solidFill>
                  <a:srgbClr val="38761D"/>
                </a:solidFill>
              </a:rPr>
              <a:t>I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fr" sz="1200">
                <a:solidFill>
                  <a:srgbClr val="38761D"/>
                </a:solidFill>
              </a:rPr>
              <a:t>B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fr" sz="1200">
                <a:solidFill>
                  <a:srgbClr val="38761D"/>
                </a:solidFill>
              </a:rPr>
              <a:t>R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fr" sz="1200">
                <a:solidFill>
                  <a:srgbClr val="38761D"/>
                </a:solidFill>
              </a:rPr>
              <a:t>E</a:t>
            </a:r>
          </a:p>
        </p:txBody>
      </p:sp>
      <p:sp>
        <p:nvSpPr>
          <p:cNvPr id="220" name="Shape 220"/>
          <p:cNvSpPr/>
          <p:nvPr/>
        </p:nvSpPr>
        <p:spPr>
          <a:xfrm>
            <a:off x="4757050" y="2598650"/>
            <a:ext cx="1924500" cy="903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/>
              <a:t>AUTHENTIFICATION</a:t>
            </a:r>
          </a:p>
        </p:txBody>
      </p:sp>
      <p:pic>
        <p:nvPicPr>
          <p:cNvPr descr="user.png"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12" y="2262187"/>
            <a:ext cx="2143125" cy="214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Shape 222"/>
          <p:cNvCxnSpPr>
            <a:endCxn id="219" idx="1"/>
          </p:cNvCxnSpPr>
          <p:nvPr/>
        </p:nvCxnSpPr>
        <p:spPr>
          <a:xfrm flipH="1" rot="10800000">
            <a:off x="2351450" y="2483300"/>
            <a:ext cx="1959300" cy="1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3" name="Shape 223"/>
          <p:cNvCxnSpPr/>
          <p:nvPr/>
        </p:nvCxnSpPr>
        <p:spPr>
          <a:xfrm flipH="1">
            <a:off x="2341550" y="2933925"/>
            <a:ext cx="1969200" cy="3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4" name="Shape 224"/>
          <p:cNvSpPr txBox="1"/>
          <p:nvPr/>
        </p:nvSpPr>
        <p:spPr>
          <a:xfrm>
            <a:off x="2723600" y="2141450"/>
            <a:ext cx="1293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>
                <a:solidFill>
                  <a:srgbClr val="00FF00"/>
                </a:solidFill>
              </a:rPr>
              <a:t>CONNEXION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402475" y="2101150"/>
            <a:ext cx="3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086450" y="2968850"/>
            <a:ext cx="1293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>
                <a:solidFill>
                  <a:srgbClr val="00FF00"/>
                </a:solidFill>
              </a:rPr>
              <a:t>TOKEN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061075" y="3621950"/>
            <a:ext cx="362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8" name="Shape 228"/>
          <p:cNvSpPr/>
          <p:nvPr/>
        </p:nvSpPr>
        <p:spPr>
          <a:xfrm>
            <a:off x="4822375" y="1467050"/>
            <a:ext cx="1410900" cy="11316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/>
              <a:t>RESSOURCE</a:t>
            </a:r>
          </a:p>
        </p:txBody>
      </p:sp>
      <p:sp>
        <p:nvSpPr>
          <p:cNvPr id="229" name="Shape 229"/>
          <p:cNvSpPr/>
          <p:nvPr/>
        </p:nvSpPr>
        <p:spPr>
          <a:xfrm>
            <a:off x="7600075" y="1697800"/>
            <a:ext cx="1543924" cy="2511550"/>
          </a:xfrm>
          <a:prstGeom prst="flowChartMagneticDisk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/>
              <a:t>RESSOURCE</a:t>
            </a:r>
          </a:p>
        </p:txBody>
      </p:sp>
      <p:cxnSp>
        <p:nvCxnSpPr>
          <p:cNvPr id="230" name="Shape 230"/>
          <p:cNvCxnSpPr/>
          <p:nvPr/>
        </p:nvCxnSpPr>
        <p:spPr>
          <a:xfrm flipH="1" rot="10800000">
            <a:off x="2351325" y="3963700"/>
            <a:ext cx="4771200" cy="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1" name="Shape 231"/>
          <p:cNvSpPr txBox="1"/>
          <p:nvPr/>
        </p:nvSpPr>
        <p:spPr>
          <a:xfrm>
            <a:off x="3485600" y="3665450"/>
            <a:ext cx="2373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>
                <a:solidFill>
                  <a:srgbClr val="00FF00"/>
                </a:solidFill>
              </a:rPr>
              <a:t>REQUEST + TOKEN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698675" y="2928250"/>
            <a:ext cx="3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80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33" name="Shape 233"/>
          <p:cNvCxnSpPr/>
          <p:nvPr/>
        </p:nvCxnSpPr>
        <p:spPr>
          <a:xfrm flipH="1">
            <a:off x="2302425" y="4266325"/>
            <a:ext cx="4820100" cy="8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4" name="Shape 234"/>
          <p:cNvSpPr txBox="1"/>
          <p:nvPr/>
        </p:nvSpPr>
        <p:spPr>
          <a:xfrm>
            <a:off x="3594475" y="4307750"/>
            <a:ext cx="362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4019000" y="4351250"/>
            <a:ext cx="23730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>
                <a:solidFill>
                  <a:srgbClr val="00FF00"/>
                </a:solidFill>
              </a:rPr>
              <a:t>RESPONSE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545174" y="213125"/>
            <a:ext cx="63759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DE L’APPLICATION CLIENT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79474" y="1700900"/>
            <a:ext cx="83160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générale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de l’application serveur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b="1"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de l’application client</a:t>
            </a:r>
          </a:p>
          <a:p>
            <a:pPr indent="-298450" lvl="0" marL="304800" rtl="0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Présentation du Système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243" name="Shape 243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de l’application client</a:t>
            </a: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545174" y="213125"/>
            <a:ext cx="63759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DE L’APPLICATION CLIENT</a:t>
            </a:r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de l’application client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descr="Architecture_appli_client (1).png"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75" y="1344725"/>
            <a:ext cx="8621851" cy="34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545174" y="213125"/>
            <a:ext cx="63759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DE L’APPLICATION CLIENT</a:t>
            </a:r>
          </a:p>
        </p:txBody>
      </p:sp>
      <p:pic>
        <p:nvPicPr>
          <p:cNvPr descr="Gestion_securite.png"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1344712"/>
            <a:ext cx="8610577" cy="34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de l’application client</a:t>
            </a: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639974" y="213125"/>
            <a:ext cx="6423599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DU SYSTÈME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479474" y="1700900"/>
            <a:ext cx="83160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générale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de l’application serveur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de l’application client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b="1"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Présentation du Système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269" name="Shape 269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du déploiement</a:t>
            </a: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639974" y="213125"/>
            <a:ext cx="6423599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DU SYSTÈME</a:t>
            </a:r>
          </a:p>
        </p:txBody>
      </p:sp>
      <p:sp>
        <p:nvSpPr>
          <p:cNvPr id="277" name="Shape 277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du déploiement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descr="Architecture Gizza - Page 1.png"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497125"/>
            <a:ext cx="4583002" cy="332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fr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 DE LA PRÉSENTATION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79474" y="1700900"/>
            <a:ext cx="83160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générale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de l’application serveur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ésentation de l’application client</a:t>
            </a:r>
          </a:p>
          <a:p>
            <a:pPr indent="-298450" lvl="0" marL="304800" rtl="0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Présentation du Système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f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 de la présentation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639974" y="213125"/>
            <a:ext cx="6423599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DU SYSTÈME</a:t>
            </a:r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du Système</a:t>
            </a: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sp>
        <p:nvSpPr>
          <p:cNvPr id="288" name="Shape 288"/>
          <p:cNvSpPr txBox="1"/>
          <p:nvPr/>
        </p:nvSpPr>
        <p:spPr>
          <a:xfrm>
            <a:off x="639975" y="1344725"/>
            <a:ext cx="83811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33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Sécurité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buSzPct val="61111"/>
              <a:buNone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pare-feu de chaque serveur est activé et des règles sur les ports sont mis-en-place.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039225" y="215240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24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Règles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Tous les ports sont fermés sauf: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port 22 est ouverte dans tous les serveur.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port dédié à chaque application est ouvert.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 Le port Http(80) et le port Https(443).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 Le port Http(80) et le port Https(443).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de Données: Le port postgresql(5432).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639974" y="213125"/>
            <a:ext cx="6423599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DU SYSTÈME</a:t>
            </a:r>
          </a:p>
        </p:txBody>
      </p:sp>
      <p:sp>
        <p:nvSpPr>
          <p:cNvPr id="296" name="Shape 296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du Système</a:t>
            </a: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sp>
        <p:nvSpPr>
          <p:cNvPr id="298" name="Shape 298"/>
          <p:cNvSpPr txBox="1"/>
          <p:nvPr/>
        </p:nvSpPr>
        <p:spPr>
          <a:xfrm>
            <a:off x="639975" y="1344725"/>
            <a:ext cx="82158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33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 Sécurisé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buClr>
                <a:srgbClr val="3D85C6"/>
              </a:buClr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 auto signé.</a:t>
            </a:r>
          </a:p>
          <a:p>
            <a:pPr indent="-342900" lvl="0" marL="457200" marR="0" rtl="0" algn="l">
              <a:spcBef>
                <a:spcPts val="0"/>
              </a:spcBef>
              <a:buClr>
                <a:srgbClr val="3D85C6"/>
              </a:buClr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Redirection de requête http -&gt; https</a:t>
            </a:r>
          </a:p>
          <a:p>
            <a:pPr indent="-342900" lvl="0" marL="457200" marR="0" rtl="0" algn="l">
              <a:spcBef>
                <a:spcPts val="0"/>
              </a:spcBef>
              <a:buClr>
                <a:srgbClr val="3D85C6"/>
              </a:buClr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 JWT pour la authentication et authorization avec des rôles</a:t>
            </a: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639974" y="213125"/>
            <a:ext cx="6423599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DU SYSTÈME</a:t>
            </a:r>
          </a:p>
        </p:txBody>
      </p:sp>
      <p:sp>
        <p:nvSpPr>
          <p:cNvPr id="305" name="Shape 305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du Système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sp>
        <p:nvSpPr>
          <p:cNvPr id="307" name="Shape 307"/>
          <p:cNvSpPr txBox="1"/>
          <p:nvPr/>
        </p:nvSpPr>
        <p:spPr>
          <a:xfrm>
            <a:off x="639975" y="1344725"/>
            <a:ext cx="82158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33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Réplication de la Base de Donnée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buClr>
                <a:srgbClr val="3D85C6"/>
              </a:buClr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Réplication Master - Slave</a:t>
            </a:r>
          </a:p>
          <a:p>
            <a:pPr indent="-342900" lvl="0" marL="457200" marR="0" rtl="0" algn="l">
              <a:spcBef>
                <a:spcPts val="0"/>
              </a:spcBef>
              <a:buClr>
                <a:srgbClr val="3D85C6"/>
              </a:buClr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Réplication Streaming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fr" sz="2400" u="sng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Tâche à faire</a:t>
            </a:r>
          </a:p>
          <a:p>
            <a:pPr indent="-342900" lvl="0" marL="457200" marR="0" rtl="0" algn="l">
              <a:spcBef>
                <a:spcPts val="0"/>
              </a:spcBef>
              <a:buClr>
                <a:srgbClr val="3D85C6"/>
              </a:buClr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 Balanceur de charge PGPool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8735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Tests de Charge</a:t>
            </a:r>
          </a:p>
        </p:txBody>
      </p:sp>
      <p:pic>
        <p:nvPicPr>
          <p:cNvPr descr="images"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50" y="1188725"/>
            <a:ext cx="1051750" cy="10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498650" y="1352475"/>
            <a:ext cx="69879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Char char="●"/>
            </a:pPr>
            <a:r>
              <a:rPr lang="fr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Outil : Apache JMeter</a:t>
            </a:r>
          </a:p>
          <a:p>
            <a:pPr indent="-342900" lvl="0" marL="457200" rtl="0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Char char="●"/>
            </a:pPr>
            <a:r>
              <a:rPr lang="fr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Senario :</a:t>
            </a:r>
          </a:p>
          <a:p>
            <a:pPr indent="-342900" lvl="1" marL="914400" rtl="0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Char char="○"/>
            </a:pPr>
            <a:r>
              <a:rPr lang="fr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Entrer sur le site</a:t>
            </a:r>
          </a:p>
          <a:p>
            <a:pPr indent="-342900" lvl="1" marL="914400" rtl="0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Char char="○"/>
            </a:pPr>
            <a:r>
              <a:rPr lang="fr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Authentification</a:t>
            </a:r>
          </a:p>
          <a:p>
            <a:pPr indent="-342900" lvl="1" marL="914400" rtl="0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Char char="○"/>
            </a:pPr>
            <a:r>
              <a:rPr lang="fr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Sélection</a:t>
            </a:r>
            <a:r>
              <a:rPr lang="fr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d’une pizza</a:t>
            </a:r>
          </a:p>
          <a:p>
            <a:pPr indent="-342900" lvl="1" marL="914400" rtl="0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Char char="○"/>
            </a:pPr>
            <a:r>
              <a:rPr lang="fr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Valider la commande</a:t>
            </a:r>
          </a:p>
          <a:p>
            <a:pPr indent="-342900" lvl="0" marL="457200" rtl="0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Char char="●"/>
            </a:pPr>
            <a:r>
              <a:rPr lang="fr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Tir de charge :  </a:t>
            </a:r>
          </a:p>
          <a:p>
            <a:pPr indent="-342900" lvl="1" marL="914400" rtl="0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Char char="○"/>
            </a:pPr>
            <a:r>
              <a:rPr lang="fr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utilisateurs avec 5 </a:t>
            </a:r>
            <a:r>
              <a:rPr lang="fr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itérations</a:t>
            </a:r>
          </a:p>
          <a:p>
            <a:pPr indent="-342900" lvl="1" marL="914400" rtl="0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Char char="○"/>
            </a:pPr>
            <a:r>
              <a:rPr lang="fr" sz="18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utilisateurs avec 50 itérations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Tests de charge 10x5</a:t>
            </a:r>
          </a:p>
        </p:txBody>
      </p:sp>
      <p:pic>
        <p:nvPicPr>
          <p:cNvPr descr="graphe de charge 10x5.png"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25" y="1152425"/>
            <a:ext cx="7070889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Tests de charge 100x50</a:t>
            </a:r>
          </a:p>
        </p:txBody>
      </p:sp>
      <p:pic>
        <p:nvPicPr>
          <p:cNvPr descr="consolidé 100x50.png"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75" y="1304825"/>
            <a:ext cx="8836824" cy="167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rphe agrégé 10x5.png"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3039650"/>
            <a:ext cx="3222039" cy="195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yenne 100x50.png" id="328" name="Shape 3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0493" y="3039650"/>
            <a:ext cx="3206980" cy="195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758499" y="213125"/>
            <a:ext cx="59019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CONCLUSION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79474" y="1700900"/>
            <a:ext cx="83160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générale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de l’application serveur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de l’application client</a:t>
            </a:r>
          </a:p>
          <a:p>
            <a:pPr indent="-298450" lvl="0" marL="304800" rtl="0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Présentation du Système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336" name="Shape 336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758499" y="213125"/>
            <a:ext cx="59019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TÂCHES À FAIRE</a:t>
            </a:r>
          </a:p>
        </p:txBody>
      </p:sp>
      <p:sp>
        <p:nvSpPr>
          <p:cNvPr id="344" name="Shape 344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sp>
        <p:nvSpPr>
          <p:cNvPr id="346" name="Shape 346"/>
          <p:cNvSpPr txBox="1"/>
          <p:nvPr/>
        </p:nvSpPr>
        <p:spPr>
          <a:xfrm>
            <a:off x="986625" y="14815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Cache de requête avec REDIS ou EHCACHE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3D85C6"/>
              </a:buClr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3D85C6"/>
              </a:buClr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Progressive web application avec un Certificat officiel signé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3D85C6"/>
              </a:buClr>
              <a:buSzPct val="100000"/>
              <a:buFont typeface="Times New Roman"/>
              <a:buAutoNum type="arabicPeriod"/>
            </a:pPr>
            <a:r>
              <a:rPr lang="fr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Compléter la partie Admin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INTRODUCTION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79474" y="1700900"/>
            <a:ext cx="83160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générale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de l’application serveur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de l’application client</a:t>
            </a:r>
          </a:p>
          <a:p>
            <a:pPr indent="-298450" lvl="0" marL="304800" rtl="0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Présentation du Système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31425" y="238856"/>
            <a:ext cx="58251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INTRODUCTION</a:t>
            </a:r>
          </a:p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descr="page-boissons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774962"/>
            <a:ext cx="4119574" cy="2611951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Fonctionnalites_principales (1).pn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225" y="1497124"/>
            <a:ext cx="4257775" cy="319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216300" y="213156"/>
            <a:ext cx="58251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GÉNÉRALE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79474" y="1700900"/>
            <a:ext cx="83160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b="1"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générale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de l’application serveur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de l’application client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Présentation du déploiement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générale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216300" y="213156"/>
            <a:ext cx="58251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GÉNÉRALE</a:t>
            </a:r>
          </a:p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générale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descr="Organisation_Equipe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497157"/>
            <a:ext cx="7489023" cy="316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77099" y="213125"/>
            <a:ext cx="61533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DE L’APPLICATION SERVEUR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79474" y="1700900"/>
            <a:ext cx="83160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" sz="33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3D85C6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générale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b="1"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de l’application serveur</a:t>
            </a:r>
          </a:p>
          <a:p>
            <a:pPr indent="-298450" lvl="0" marL="304800" marR="0" rtl="0" algn="l">
              <a:spcBef>
                <a:spcPts val="0"/>
              </a:spcBef>
              <a:buClr>
                <a:srgbClr val="3D85C6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de l’application client</a:t>
            </a:r>
          </a:p>
          <a:p>
            <a:pPr indent="-298450" lvl="0" marL="304800" rtl="0">
              <a:spcBef>
                <a:spcPts val="0"/>
              </a:spcBef>
              <a:buClr>
                <a:srgbClr val="4A86E8"/>
              </a:buClr>
              <a:buSzPct val="100000"/>
              <a:buFont typeface="Times New Roman"/>
              <a:buAutoNum type="arabicPeriod"/>
            </a:pPr>
            <a:r>
              <a:rPr lang="fr" sz="3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Présentation du Système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33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de l’application serveur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77099" y="213125"/>
            <a:ext cx="61533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DE L’APPLICATION SERVEUR</a:t>
            </a:r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de l’application serveur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sp>
        <p:nvSpPr>
          <p:cNvPr id="141" name="Shape 141"/>
          <p:cNvSpPr/>
          <p:nvPr/>
        </p:nvSpPr>
        <p:spPr>
          <a:xfrm>
            <a:off x="3016500" y="1418150"/>
            <a:ext cx="3111000" cy="97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3D85C6"/>
                </a:solidFill>
              </a:rPr>
              <a:t>GIZZA BACK-END</a:t>
            </a:r>
          </a:p>
        </p:txBody>
      </p:sp>
      <p:sp>
        <p:nvSpPr>
          <p:cNvPr id="142" name="Shape 142"/>
          <p:cNvSpPr/>
          <p:nvPr/>
        </p:nvSpPr>
        <p:spPr>
          <a:xfrm>
            <a:off x="116187" y="3769375"/>
            <a:ext cx="2743200" cy="9702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FF0000"/>
                </a:solidFill>
              </a:rPr>
              <a:t>GIZZA EJB</a:t>
            </a:r>
          </a:p>
        </p:txBody>
      </p:sp>
      <p:sp>
        <p:nvSpPr>
          <p:cNvPr id="143" name="Shape 143"/>
          <p:cNvSpPr/>
          <p:nvPr/>
        </p:nvSpPr>
        <p:spPr>
          <a:xfrm>
            <a:off x="3216225" y="3769375"/>
            <a:ext cx="2743200" cy="970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7F6000"/>
                </a:solidFill>
              </a:rPr>
              <a:t>GIZZA API</a:t>
            </a:r>
          </a:p>
        </p:txBody>
      </p:sp>
      <p:sp>
        <p:nvSpPr>
          <p:cNvPr id="144" name="Shape 144"/>
          <p:cNvSpPr/>
          <p:nvPr/>
        </p:nvSpPr>
        <p:spPr>
          <a:xfrm>
            <a:off x="6284612" y="3769375"/>
            <a:ext cx="2743200" cy="970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38761D"/>
                </a:solidFill>
              </a:rPr>
              <a:t>GIZZA EAR</a:t>
            </a:r>
          </a:p>
        </p:txBody>
      </p:sp>
      <p:cxnSp>
        <p:nvCxnSpPr>
          <p:cNvPr id="145" name="Shape 145"/>
          <p:cNvCxnSpPr>
            <a:stCxn id="141" idx="2"/>
            <a:endCxn id="142" idx="0"/>
          </p:cNvCxnSpPr>
          <p:nvPr/>
        </p:nvCxnSpPr>
        <p:spPr>
          <a:xfrm flipH="1">
            <a:off x="1487700" y="2394950"/>
            <a:ext cx="3084300" cy="137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>
            <a:stCxn id="141" idx="2"/>
            <a:endCxn id="143" idx="0"/>
          </p:cNvCxnSpPr>
          <p:nvPr/>
        </p:nvCxnSpPr>
        <p:spPr>
          <a:xfrm>
            <a:off x="4572000" y="2394950"/>
            <a:ext cx="15900" cy="137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>
            <a:stCxn id="141" idx="2"/>
            <a:endCxn id="144" idx="0"/>
          </p:cNvCxnSpPr>
          <p:nvPr/>
        </p:nvCxnSpPr>
        <p:spPr>
          <a:xfrm>
            <a:off x="4572000" y="2394950"/>
            <a:ext cx="3084300" cy="137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77099" y="213125"/>
            <a:ext cx="61533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 sz="3300"/>
              <a:t>PRÉSENTATION DE L’APPLICATION SERVEUR</a:t>
            </a:r>
          </a:p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4150857" y="4817140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fr"/>
              <a:t>Présentation de l’application serveur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sp>
        <p:nvSpPr>
          <p:cNvPr id="156" name="Shape 156"/>
          <p:cNvSpPr/>
          <p:nvPr/>
        </p:nvSpPr>
        <p:spPr>
          <a:xfrm>
            <a:off x="3414000" y="1569925"/>
            <a:ext cx="2163600" cy="852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38761D"/>
                </a:solidFill>
              </a:rPr>
              <a:t>GIZZA EAR</a:t>
            </a:r>
          </a:p>
        </p:txBody>
      </p:sp>
      <p:sp>
        <p:nvSpPr>
          <p:cNvPr id="157" name="Shape 157"/>
          <p:cNvSpPr/>
          <p:nvPr/>
        </p:nvSpPr>
        <p:spPr>
          <a:xfrm>
            <a:off x="1209025" y="3825450"/>
            <a:ext cx="2163600" cy="8523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CC0000"/>
                </a:solidFill>
              </a:rPr>
              <a:t>GIZZA EJB</a:t>
            </a:r>
          </a:p>
        </p:txBody>
      </p:sp>
      <p:sp>
        <p:nvSpPr>
          <p:cNvPr id="158" name="Shape 158"/>
          <p:cNvSpPr/>
          <p:nvPr/>
        </p:nvSpPr>
        <p:spPr>
          <a:xfrm>
            <a:off x="5835800" y="3825450"/>
            <a:ext cx="2163600" cy="852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 sz="2400">
                <a:solidFill>
                  <a:srgbClr val="BF9000"/>
                </a:solidFill>
              </a:rPr>
              <a:t>GIZZA API</a:t>
            </a:r>
          </a:p>
        </p:txBody>
      </p:sp>
      <p:cxnSp>
        <p:nvCxnSpPr>
          <p:cNvPr id="159" name="Shape 159"/>
          <p:cNvCxnSpPr>
            <a:stCxn id="156" idx="2"/>
            <a:endCxn id="157" idx="0"/>
          </p:cNvCxnSpPr>
          <p:nvPr/>
        </p:nvCxnSpPr>
        <p:spPr>
          <a:xfrm flipH="1">
            <a:off x="2290800" y="2422225"/>
            <a:ext cx="2205000" cy="140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>
            <a:stCxn id="156" idx="2"/>
            <a:endCxn id="158" idx="0"/>
          </p:cNvCxnSpPr>
          <p:nvPr/>
        </p:nvCxnSpPr>
        <p:spPr>
          <a:xfrm>
            <a:off x="4495800" y="2422225"/>
            <a:ext cx="2421900" cy="140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