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48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33463-1455-44BB-BC52-5AB7896FD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13C603-5913-45A9-83BE-9A83F0F48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7C608-5AC4-4749-B8FA-C9C959F2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89D-4EFB-461E-AD31-7D5C82592CF7}" type="datetimeFigureOut">
              <a:rPr lang="zh-CN" altLang="en-US" smtClean="0"/>
              <a:t>2024-04-02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B3967-79C9-4083-8634-2E6136E5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CBF4A-360D-4E77-A63D-01F81696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9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7EBE7-B6A4-45E8-98D9-63821138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80EDEB-D459-4679-8358-5301E9410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10CF7-3FEF-421A-8339-4838E8E9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89D-4EFB-461E-AD31-7D5C82592CF7}" type="datetimeFigureOut">
              <a:rPr lang="zh-CN" altLang="en-US" smtClean="0"/>
              <a:t>2024-04-02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CF5E4-B8E3-4133-B201-B0BB05B6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A5B9A-6FA9-4D8E-8511-A18E2972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8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0F3317-9092-4C0D-895E-8BABBF526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4E2727-C616-4F02-895C-D47DD0B58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C5584-60C7-49F9-9E04-4933BFA5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89D-4EFB-461E-AD31-7D5C82592CF7}" type="datetimeFigureOut">
              <a:rPr lang="zh-CN" altLang="en-US" smtClean="0"/>
              <a:t>2024-04-02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7B385-C619-47DA-BD49-BCDC7A43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111AE-9E3E-4EA8-B632-6A54DF78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73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40370-5C5E-40BE-A247-F3E9B9D2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B308E-8B4A-41D1-BAE7-379205640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831C5-4025-40E4-AA38-3D3146E6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89D-4EFB-461E-AD31-7D5C82592CF7}" type="datetimeFigureOut">
              <a:rPr lang="zh-CN" altLang="en-US" smtClean="0"/>
              <a:t>2024-04-02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1D959-E3FA-460A-B43D-A5E95CC9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B8DDE-B02B-4C3A-854A-8C588BB2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6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0FE75-6E17-4F47-AAAA-2D2CEC1D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F33F1B-EB71-4ED0-A807-A0E168B36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4AEB1-706D-466B-845A-6EB27BC8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89D-4EFB-461E-AD31-7D5C82592CF7}" type="datetimeFigureOut">
              <a:rPr lang="zh-CN" altLang="en-US" smtClean="0"/>
              <a:t>2024-04-02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A51FF-D127-468C-ACA7-DFC17339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19D04-5132-4CEF-821B-2E560DAC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57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88165-591A-4E07-AFFA-9F0121D9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812CE-6EC6-4A82-B495-54F6803F9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DFAFFB-967C-4A26-93E3-A5FCA0643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2388E-3F68-4C72-BC69-80A6F6D6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89D-4EFB-461E-AD31-7D5C82592CF7}" type="datetimeFigureOut">
              <a:rPr lang="zh-CN" altLang="en-US" smtClean="0"/>
              <a:t>2024-04-02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C5A89-8937-4E07-BE3E-CDAC864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D757DE-32D9-4704-A355-1914A9D9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8FE85-6DDE-40B0-8ACA-AB96806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56BE3-25E4-41F0-B700-8BB93EE56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3960F1-7B6A-471B-AF7F-B53CC139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309574-B741-473A-855E-73A6A68C0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6183A9-3155-4D09-87C1-8D71BB35A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9E4AAB-DD8B-423C-BEA4-D4DE08DF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89D-4EFB-461E-AD31-7D5C82592CF7}" type="datetimeFigureOut">
              <a:rPr lang="zh-CN" altLang="en-US" smtClean="0"/>
              <a:t>2024-04-02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D2B791-71E1-44E2-A42E-6926524E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A0C3D5-F49A-48DD-8A37-2AD52113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2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3EC9E-CFE6-478D-80F5-DD14CB0B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F40EC3-230E-488E-9389-D70831EA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89D-4EFB-461E-AD31-7D5C82592CF7}" type="datetimeFigureOut">
              <a:rPr lang="zh-CN" altLang="en-US" smtClean="0"/>
              <a:t>2024-04-02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DB5A34-8543-4FC8-A8D2-55DAF35C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BA29EF-A9C7-4255-B7D8-40B17D5A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6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4DE8FC-B6DD-4FC9-9864-765CACB3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89D-4EFB-461E-AD31-7D5C82592CF7}" type="datetimeFigureOut">
              <a:rPr lang="zh-CN" altLang="en-US" smtClean="0"/>
              <a:t>2024-04-02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CE61C9-5763-4771-8208-9E794CD7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F0F39B-E488-435F-8651-30F9CFC0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E4C64-25F1-42CD-91FB-2D436DBC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5873-1776-40FF-9998-D8B45B42E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65A203-506D-4440-AE4C-E479D8538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C27B2A-D47C-4C68-B9BA-0A3B853F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89D-4EFB-461E-AD31-7D5C82592CF7}" type="datetimeFigureOut">
              <a:rPr lang="zh-CN" altLang="en-US" smtClean="0"/>
              <a:t>2024-04-02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095D37-0B47-4DD0-AB7B-3876F47E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B38A9F-289D-4C52-8BDD-D48F2F3E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9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ACA17-AD33-475D-8CA1-69F5FC27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AA8C5E-7CCA-400A-BB3D-96EE10A19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41F987-647B-4398-AF42-FF214F8D5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38C5EB-5959-4A20-8990-F9BCF37E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789D-4EFB-461E-AD31-7D5C82592CF7}" type="datetimeFigureOut">
              <a:rPr lang="zh-CN" altLang="en-US" smtClean="0"/>
              <a:t>2024-04-02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E8C6FE-276B-4775-B641-57BAFD7C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64AFA-0150-4902-BB1C-5A913A20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AC2EBD-A940-43BC-9E45-1C415538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9298F-835E-4568-8FF8-3B7631212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2348A-E97B-4258-B77B-36EB25DD2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0789D-4EFB-461E-AD31-7D5C82592CF7}" type="datetimeFigureOut">
              <a:rPr lang="zh-CN" altLang="en-US" smtClean="0"/>
              <a:t>2024-04-02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46D09-C52A-4517-856C-0CD6ECB1F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090F4-17DC-492B-8D3A-C156410C3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22CA9-776B-4E16-A3CC-636C66471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9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C84C1-FE0B-4D31-9AAE-8B363A6CB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Azoulay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Pierre, Christian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-Rosen, and Joshua S. Graff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Zivin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2019. "Does Science Advance One Funeral at a Time?" American Economic Review, 109 (8): 2889-2920.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F715B7-FAD3-4308-9C0A-7A88135FA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小组成员分工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龚曼宁：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Table1 2 Figure1 2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佟彤：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Figure 3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李锦坡：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Table3-7</a:t>
            </a:r>
          </a:p>
        </p:txBody>
      </p:sp>
    </p:spTree>
    <p:extLst>
      <p:ext uri="{BB962C8B-B14F-4D97-AF65-F5344CB8AC3E}">
        <p14:creationId xmlns:p14="http://schemas.microsoft.com/office/powerpoint/2010/main" val="15662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C4F04-3414-4C57-BE41-AE6D46AA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Figure 1. Cumulative Stock of Publications at Time of Death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06B2EFA-4231-4AAA-BBB5-C93025856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092" y="1825625"/>
            <a:ext cx="67818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6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3E2C6-4210-4D2A-93BB-3725D99D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Figure 2. Effect of Star Scientist Death on Subfield Growth and Decline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3D3BA9F-08CB-43FE-9744-FAEE4F299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33" y="1886549"/>
            <a:ext cx="3542191" cy="254789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74D155-1E14-4026-987E-163F4F966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07" y="1886549"/>
            <a:ext cx="3740459" cy="26435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E8EF88-CE90-4396-BEEB-D51E9BD51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45" y="4530106"/>
            <a:ext cx="3953498" cy="222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3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644BD-0D2F-4FF2-A29B-BB5C8969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27"/>
            <a:ext cx="10515600" cy="1378961"/>
          </a:xfrm>
        </p:spPr>
        <p:txBody>
          <a:bodyPr/>
          <a:lstStyle/>
          <a:p>
            <a:r>
              <a:rPr lang="en-US" altLang="zh-CN" dirty="0"/>
              <a:t>Figure 3. Characteristics of Related Authors: Competitors or Outsiders?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B7DED04-7B6C-4C33-8E38-106F8B333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27" y="2186126"/>
            <a:ext cx="4282861" cy="2747963"/>
          </a:xfrm>
        </p:spPr>
      </p:pic>
      <p:pic>
        <p:nvPicPr>
          <p:cNvPr id="9" name="内容占位符 3">
            <a:extLst>
              <a:ext uri="{FF2B5EF4-FFF2-40B4-BE49-F238E27FC236}">
                <a16:creationId xmlns:a16="http://schemas.microsoft.com/office/drawing/2014/main" id="{D1E18181-F5BC-4C98-9FF9-D77FBB9B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38" y="1900931"/>
            <a:ext cx="5171846" cy="33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7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439C2-AB41-48EC-8617-98B3E131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1—Summary Statistics: Deceased Superstar Scientists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2A74932-D0C8-4D48-AB6C-1B45E532B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278948"/>
              </p:ext>
            </p:extLst>
          </p:nvPr>
        </p:nvGraphicFramePr>
        <p:xfrm>
          <a:off x="1840452" y="2246475"/>
          <a:ext cx="7711921" cy="3364208"/>
        </p:xfrm>
        <a:graphic>
          <a:graphicData uri="http://schemas.openxmlformats.org/drawingml/2006/table">
            <a:tbl>
              <a:tblPr/>
              <a:tblGrid>
                <a:gridCol w="2019332">
                  <a:extLst>
                    <a:ext uri="{9D8B030D-6E8A-4147-A177-3AD203B41FA5}">
                      <a16:colId xmlns:a16="http://schemas.microsoft.com/office/drawing/2014/main" val="1061714185"/>
                    </a:ext>
                  </a:extLst>
                </a:gridCol>
                <a:gridCol w="1184674">
                  <a:extLst>
                    <a:ext uri="{9D8B030D-6E8A-4147-A177-3AD203B41FA5}">
                      <a16:colId xmlns:a16="http://schemas.microsoft.com/office/drawing/2014/main" val="614322270"/>
                    </a:ext>
                  </a:extLst>
                </a:gridCol>
                <a:gridCol w="1184674">
                  <a:extLst>
                    <a:ext uri="{9D8B030D-6E8A-4147-A177-3AD203B41FA5}">
                      <a16:colId xmlns:a16="http://schemas.microsoft.com/office/drawing/2014/main" val="2394392639"/>
                    </a:ext>
                  </a:extLst>
                </a:gridCol>
                <a:gridCol w="1184674">
                  <a:extLst>
                    <a:ext uri="{9D8B030D-6E8A-4147-A177-3AD203B41FA5}">
                      <a16:colId xmlns:a16="http://schemas.microsoft.com/office/drawing/2014/main" val="1975152207"/>
                    </a:ext>
                  </a:extLst>
                </a:gridCol>
                <a:gridCol w="861581">
                  <a:extLst>
                    <a:ext uri="{9D8B030D-6E8A-4147-A177-3AD203B41FA5}">
                      <a16:colId xmlns:a16="http://schemas.microsoft.com/office/drawing/2014/main" val="4024742124"/>
                    </a:ext>
                  </a:extLst>
                </a:gridCol>
                <a:gridCol w="1276986">
                  <a:extLst>
                    <a:ext uri="{9D8B030D-6E8A-4147-A177-3AD203B41FA5}">
                      <a16:colId xmlns:a16="http://schemas.microsoft.com/office/drawing/2014/main" val="1504558664"/>
                    </a:ext>
                  </a:extLst>
                </a:gridCol>
              </a:tblGrid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VARIABLE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mean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median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sd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min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max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069203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Year of Birth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1,932.97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1,934.00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10.57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1,899.00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1,959.00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410398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Degree year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1,960.08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1,961.00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10.90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1,928.00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1,986.00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076489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Year of Death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1,991.05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1,991.00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7.99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1,975.00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2,003.00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651075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Age at Death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58.08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8.79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34.00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201226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Female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607666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MD Degree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0.36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0.48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576015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PhD Degree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14748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MD/PhD Degree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0.14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0.35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616502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Sudden Death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0.44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658194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Nb. of Subfields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14.64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11.48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57.00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119869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Career Nb. of Pubs.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169.30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143.00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118.22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1,380.00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58702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Career Nb. of Citations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11,518.00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8,726.00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10,148.48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72,122.00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582649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Career NIH Funding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17,633,187.58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12,049,690.00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24,951,942.10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329,968,960.00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139937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Sits on NIH Study Section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983626"/>
                  </a:ext>
                </a:extLst>
              </a:tr>
              <a:tr h="210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Career Nb. of Editorials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0.89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72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64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EDE95-6876-413F-81E6-ED3FDBA5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2—Summary Statistics: Control and Treated Subfields at Baseline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54693DB-1EAB-4F9B-B688-897849C50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34495"/>
              </p:ext>
            </p:extLst>
          </p:nvPr>
        </p:nvGraphicFramePr>
        <p:xfrm>
          <a:off x="1372647" y="1492876"/>
          <a:ext cx="8576692" cy="2647950"/>
        </p:xfrm>
        <a:graphic>
          <a:graphicData uri="http://schemas.openxmlformats.org/drawingml/2006/table">
            <a:tbl>
              <a:tblPr/>
              <a:tblGrid>
                <a:gridCol w="4181434">
                  <a:extLst>
                    <a:ext uri="{9D8B030D-6E8A-4147-A177-3AD203B41FA5}">
                      <a16:colId xmlns:a16="http://schemas.microsoft.com/office/drawing/2014/main" val="393270829"/>
                    </a:ext>
                  </a:extLst>
                </a:gridCol>
                <a:gridCol w="914689">
                  <a:extLst>
                    <a:ext uri="{9D8B030D-6E8A-4147-A177-3AD203B41FA5}">
                      <a16:colId xmlns:a16="http://schemas.microsoft.com/office/drawing/2014/main" val="4252906293"/>
                    </a:ext>
                  </a:extLst>
                </a:gridCol>
                <a:gridCol w="914689">
                  <a:extLst>
                    <a:ext uri="{9D8B030D-6E8A-4147-A177-3AD203B41FA5}">
                      <a16:colId xmlns:a16="http://schemas.microsoft.com/office/drawing/2014/main" val="3146025136"/>
                    </a:ext>
                  </a:extLst>
                </a:gridCol>
                <a:gridCol w="914689">
                  <a:extLst>
                    <a:ext uri="{9D8B030D-6E8A-4147-A177-3AD203B41FA5}">
                      <a16:colId xmlns:a16="http://schemas.microsoft.com/office/drawing/2014/main" val="1472836912"/>
                    </a:ext>
                  </a:extLst>
                </a:gridCol>
                <a:gridCol w="665228">
                  <a:extLst>
                    <a:ext uri="{9D8B030D-6E8A-4147-A177-3AD203B41FA5}">
                      <a16:colId xmlns:a16="http://schemas.microsoft.com/office/drawing/2014/main" val="3229120022"/>
                    </a:ext>
                  </a:extLst>
                </a:gridCol>
                <a:gridCol w="985963">
                  <a:extLst>
                    <a:ext uri="{9D8B030D-6E8A-4147-A177-3AD203B41FA5}">
                      <a16:colId xmlns:a16="http://schemas.microsoft.com/office/drawing/2014/main" val="3088241590"/>
                    </a:ext>
                  </a:extLst>
                </a:gridCol>
              </a:tblGrid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TREAT=1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mean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median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sd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min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max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846635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Baseline Stock of Related Articles in the Field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76.28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64.05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368.00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421784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Baseline Stock of Related Articles in the Field, Non-Collaborators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67.75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50.50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59.73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357.00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605040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Baseline Stock of Related Articles in the Field, Collaborators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8.53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9.84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86.00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80270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Investigator Gender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3.99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1.91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152120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Death Year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16.69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36.33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920.00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710472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Age at Death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70.43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35.00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180.53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6,598.00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133146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Investigator Cuml. Nb. of Publications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440756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Investigator Cuml. Nb. of Citations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1,960.14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1,961.00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10.90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1,928.00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1,986.00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196789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Source Article Nb. of Authors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1,991.12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1,991.00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7.97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1,975.00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2,003.00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968349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Source Article Long-run Citations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58.10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8.80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34.00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027309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Source Article Citations at Baseline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169.50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143.00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118.11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1,380.00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337480"/>
                  </a:ext>
                </a:extLst>
              </a:tr>
              <a:tr h="2860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Investigator Cuml. NIH Funding at Baseline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17,637,725.57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12,049,690.00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24,873,017.73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329,968,960.00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289932"/>
                  </a:ext>
                </a:extLst>
              </a:tr>
              <a:tr h="14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Investigator Year of Degree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11,579.98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8,726.00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10,212.01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72,122.00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34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FEBEEA4-E4CB-4C06-B871-0579A44F5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755642"/>
              </p:ext>
            </p:extLst>
          </p:nvPr>
        </p:nvGraphicFramePr>
        <p:xfrm>
          <a:off x="1372647" y="4140827"/>
          <a:ext cx="8792286" cy="2667000"/>
        </p:xfrm>
        <a:graphic>
          <a:graphicData uri="http://schemas.openxmlformats.org/drawingml/2006/table">
            <a:tbl>
              <a:tblPr/>
              <a:tblGrid>
                <a:gridCol w="4104756">
                  <a:extLst>
                    <a:ext uri="{9D8B030D-6E8A-4147-A177-3AD203B41FA5}">
                      <a16:colId xmlns:a16="http://schemas.microsoft.com/office/drawing/2014/main" val="752067709"/>
                    </a:ext>
                  </a:extLst>
                </a:gridCol>
                <a:gridCol w="975513">
                  <a:extLst>
                    <a:ext uri="{9D8B030D-6E8A-4147-A177-3AD203B41FA5}">
                      <a16:colId xmlns:a16="http://schemas.microsoft.com/office/drawing/2014/main" val="1457760544"/>
                    </a:ext>
                  </a:extLst>
                </a:gridCol>
                <a:gridCol w="975513">
                  <a:extLst>
                    <a:ext uri="{9D8B030D-6E8A-4147-A177-3AD203B41FA5}">
                      <a16:colId xmlns:a16="http://schemas.microsoft.com/office/drawing/2014/main" val="3048130547"/>
                    </a:ext>
                  </a:extLst>
                </a:gridCol>
                <a:gridCol w="975513">
                  <a:extLst>
                    <a:ext uri="{9D8B030D-6E8A-4147-A177-3AD203B41FA5}">
                      <a16:colId xmlns:a16="http://schemas.microsoft.com/office/drawing/2014/main" val="2837475709"/>
                    </a:ext>
                  </a:extLst>
                </a:gridCol>
                <a:gridCol w="709464">
                  <a:extLst>
                    <a:ext uri="{9D8B030D-6E8A-4147-A177-3AD203B41FA5}">
                      <a16:colId xmlns:a16="http://schemas.microsoft.com/office/drawing/2014/main" val="310686489"/>
                    </a:ext>
                  </a:extLst>
                </a:gridCol>
                <a:gridCol w="1051527">
                  <a:extLst>
                    <a:ext uri="{9D8B030D-6E8A-4147-A177-3AD203B41FA5}">
                      <a16:colId xmlns:a16="http://schemas.microsoft.com/office/drawing/2014/main" val="26153635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TREAT=0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mean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median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sd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min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max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216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Baseline Stock of Related Articles in the Field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76.28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64.05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368.00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597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Baseline Stock of Related Articles in the Field, Non-Collaborators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67.75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50.50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59.73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357.00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8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Baseline Stock of Related Articles in the Field, Collaborators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8.53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9.84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86.00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014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Investigator Gender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3.99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1.91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974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Death Year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16.69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36.33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920.00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7377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Age at Death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70.43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35.00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180.53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6,598.00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725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Investigator Cuml. Nb. of Publications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37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Investigator Cuml. Nb. of Citations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1,960.14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1,961.00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10.90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1,928.00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1,986.00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109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Source Article Nb. of Authors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1,991.12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1,991.00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7.97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1,975.00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2,003.00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217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Source Article Long-run Citations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58.10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8.80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34.00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91.00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6470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Source Article Citations at Baseline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169.50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143.00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118.11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1,380.00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757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Investigator Cuml. NIH Funding at Baseline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17,637,725.57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12,049,690.00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24,873,017.73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329,968,960.00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972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Investigator Year of Degree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11,579.98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8,726.00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10,212.01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         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72,122.00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35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16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1891E-9050-48DC-B1E2-90C925FC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3—7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CC434-1974-4331-ADBD-B9751F462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code.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49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810</Words>
  <Application>Microsoft Office PowerPoint</Application>
  <PresentationFormat>宽屏</PresentationFormat>
  <Paragraphs>276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Times New Roman</vt:lpstr>
      <vt:lpstr>Office 主题​​</vt:lpstr>
      <vt:lpstr>Azoulay, Pierre, Christian Fons-Rosen, and Joshua S. Graff Zivin. 2019. "Does Science Advance One Funeral at a Time?" American Economic Review, 109 (8): 2889-2920.</vt:lpstr>
      <vt:lpstr>Figure 1. Cumulative Stock of Publications at Time of Death</vt:lpstr>
      <vt:lpstr>Figure 2. Effect of Star Scientist Death on Subfield Growth and Decline</vt:lpstr>
      <vt:lpstr>Figure 3. Characteristics of Related Authors: Competitors or Outsiders?</vt:lpstr>
      <vt:lpstr>Table 1—Summary Statistics: Deceased Superstar Scientists</vt:lpstr>
      <vt:lpstr>Table 2—Summary Statistics: Control and Treated Subfields at Baseline</vt:lpstr>
      <vt:lpstr>Table 3—7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SYSB</dc:creator>
  <cp:lastModifiedBy>SYSB</cp:lastModifiedBy>
  <cp:revision>12</cp:revision>
  <dcterms:created xsi:type="dcterms:W3CDTF">2024-04-01T11:48:15Z</dcterms:created>
  <dcterms:modified xsi:type="dcterms:W3CDTF">2024-04-02T13:58:00Z</dcterms:modified>
</cp:coreProperties>
</file>