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73" r:id="rId2"/>
    <p:sldId id="427" r:id="rId3"/>
    <p:sldId id="428" r:id="rId4"/>
    <p:sldId id="429" r:id="rId5"/>
    <p:sldId id="430" r:id="rId6"/>
    <p:sldId id="465" r:id="rId7"/>
    <p:sldId id="466" r:id="rId8"/>
    <p:sldId id="467" r:id="rId9"/>
    <p:sldId id="458" r:id="rId10"/>
    <p:sldId id="431" r:id="rId11"/>
    <p:sldId id="474" r:id="rId12"/>
    <p:sldId id="432" r:id="rId13"/>
    <p:sldId id="433" r:id="rId14"/>
    <p:sldId id="434" r:id="rId15"/>
    <p:sldId id="435" r:id="rId16"/>
    <p:sldId id="469" r:id="rId17"/>
    <p:sldId id="436" r:id="rId18"/>
    <p:sldId id="437" r:id="rId19"/>
    <p:sldId id="438" r:id="rId20"/>
    <p:sldId id="439" r:id="rId21"/>
    <p:sldId id="462" r:id="rId22"/>
    <p:sldId id="463" r:id="rId23"/>
    <p:sldId id="4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7" autoAdjust="0"/>
  </p:normalViewPr>
  <p:slideViewPr>
    <p:cSldViewPr>
      <p:cViewPr varScale="1">
        <p:scale>
          <a:sx n="131" d="100"/>
          <a:sy n="131" d="100"/>
        </p:scale>
        <p:origin x="266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35AF4-DAD2-4FA0-BFD0-1FCAAC83B3B2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4D65D-BD71-48B1-8E25-A6E5EF2F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8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systemtracker.org/chart-collection/health-expenditures-vary-across-population/#item-star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https://www.healthsystemtracker.org/chart-collection/health-expenditures-vary-across-population/#item-start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4D65D-BD71-48B1-8E25-A6E5EF2FB1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Female superhero 1: http://www.publicdomainpictures.net/view-image.php?image=179594&amp;picture=mutant-superhero-21</a:t>
            </a:r>
          </a:p>
          <a:p>
            <a:r>
              <a:rPr lang="en-US" dirty="0"/>
              <a:t>Female superhero 2: http://www.publicdomainpictures.net/view-image.php?image=179589&amp;picture=mutant-superhero-16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5C3BE-0DF4-41A3-89D2-79DF218839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44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Avg</a:t>
            </a:r>
            <a:r>
              <a:rPr lang="en-US" baseline="0" dirty="0"/>
              <a:t> spending per person: https://www.cms.gov/research-statistics-data-and-systems/statistics-trends-and-reports/nationalhealthexpenddata/nhe-fact-sheet.html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5C3BE-0DF4-41A3-89D2-79DF218839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28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Avg</a:t>
            </a:r>
            <a:r>
              <a:rPr lang="en-US" baseline="0" dirty="0"/>
              <a:t> spending per person: https://www.cms.gov/research-statistics-data-and-systems/statistics-trends-and-reports/nationalhealthexpenddata/nhe-fact-sheet.html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5C3BE-0DF4-41A3-89D2-79DF218839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6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B3A-D700-4D58-B421-BA9680E83EA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5D44-96A7-4F0B-85B4-65E3AA88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B3A-D700-4D58-B421-BA9680E83EA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5D44-96A7-4F0B-85B4-65E3AA88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9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B3A-D700-4D58-B421-BA9680E83EA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5D44-96A7-4F0B-85B4-65E3AA88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6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B3A-D700-4D58-B421-BA9680E83EA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5D44-96A7-4F0B-85B4-65E3AA88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3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B3A-D700-4D58-B421-BA9680E83EA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5D44-96A7-4F0B-85B4-65E3AA88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6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B3A-D700-4D58-B421-BA9680E83EA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5D44-96A7-4F0B-85B4-65E3AA88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B3A-D700-4D58-B421-BA9680E83EA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5D44-96A7-4F0B-85B4-65E3AA88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9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B3A-D700-4D58-B421-BA9680E83EA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5D44-96A7-4F0B-85B4-65E3AA88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B3A-D700-4D58-B421-BA9680E83EA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5D44-96A7-4F0B-85B4-65E3AA88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B3A-D700-4D58-B421-BA9680E83EA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5D44-96A7-4F0B-85B4-65E3AA88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9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B3A-D700-4D58-B421-BA9680E83EA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5D44-96A7-4F0B-85B4-65E3AA88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EB3A-D700-4D58-B421-BA9680E83EA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5D44-96A7-4F0B-85B4-65E3AA88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6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9AC4-1F45-4F13-A2B8-D9000A1CB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Adverse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DD70B-C498-416F-91F9-3EE7DE5E3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4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04800"/>
            <a:ext cx="4040188" cy="1295400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Financial </a:t>
            </a:r>
            <a:br>
              <a:rPr lang="en-US" sz="2800" dirty="0"/>
            </a:br>
            <a:r>
              <a:rPr lang="en-US" sz="2800" dirty="0"/>
              <a:t>dimensions of  insurance quality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960438"/>
            <a:ext cx="4495800" cy="639762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Non-financial </a:t>
            </a:r>
            <a:br>
              <a:rPr lang="en-US" sz="2800" dirty="0"/>
            </a:br>
            <a:r>
              <a:rPr lang="en-US" sz="2800" dirty="0"/>
              <a:t>dimensions of insurance quality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152400"/>
            <a:ext cx="0" cy="6477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28600" y="1676400"/>
            <a:ext cx="8686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95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04800"/>
            <a:ext cx="4040188" cy="1295400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Financial </a:t>
            </a:r>
            <a:br>
              <a:rPr lang="en-US" sz="2800" dirty="0"/>
            </a:br>
            <a:r>
              <a:rPr lang="en-US" sz="2800" dirty="0"/>
              <a:t>dimensions of  insurance quality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960438"/>
            <a:ext cx="4495800" cy="639762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Non-financial </a:t>
            </a:r>
            <a:br>
              <a:rPr lang="en-US" sz="2800" dirty="0"/>
            </a:br>
            <a:r>
              <a:rPr lang="en-US" sz="2800" dirty="0"/>
              <a:t>dimensions of insurance quality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152400"/>
            <a:ext cx="0" cy="6477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28600" y="1676400"/>
            <a:ext cx="8686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1C6715-6AA7-4494-8C1F-B4E4F390D067}"/>
              </a:ext>
            </a:extLst>
          </p:cNvPr>
          <p:cNvSpPr txBox="1"/>
          <p:nvPr/>
        </p:nvSpPr>
        <p:spPr>
          <a:xfrm>
            <a:off x="457200" y="2133600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Co-pay</a:t>
            </a:r>
          </a:p>
          <a:p>
            <a:r>
              <a:rPr lang="en-US" sz="3200" dirty="0"/>
              <a:t>Deductible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6B494-D0CC-45DE-A86E-54B88C89DCE1}"/>
              </a:ext>
            </a:extLst>
          </p:cNvPr>
          <p:cNvSpPr txBox="1"/>
          <p:nvPr/>
        </p:nvSpPr>
        <p:spPr>
          <a:xfrm>
            <a:off x="4799013" y="2083803"/>
            <a:ext cx="41925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Network (doctors in-network)</a:t>
            </a:r>
          </a:p>
          <a:p>
            <a:r>
              <a:rPr lang="en-US" sz="3200" dirty="0"/>
              <a:t>Procedures covered </a:t>
            </a:r>
          </a:p>
          <a:p>
            <a:r>
              <a:rPr lang="en-US" sz="3200" dirty="0"/>
              <a:t>Red tape </a:t>
            </a:r>
          </a:p>
          <a:p>
            <a:r>
              <a:rPr lang="en-US" sz="3200" dirty="0"/>
              <a:t>Process for reimbursement </a:t>
            </a:r>
          </a:p>
          <a:p>
            <a:r>
              <a:rPr lang="en-US" sz="3200" dirty="0"/>
              <a:t>Experimental treatments? 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47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90678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Financial </a:t>
            </a:r>
            <a:r>
              <a:rPr lang="en-US" dirty="0"/>
              <a:t>dimensions of </a:t>
            </a:r>
            <a:br>
              <a:rPr lang="en-US" dirty="0"/>
            </a:br>
            <a:r>
              <a:rPr lang="en-US" dirty="0"/>
              <a:t>health insurance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8392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u="sng" dirty="0"/>
              <a:t>Deductible</a:t>
            </a:r>
            <a:r>
              <a:rPr lang="en-US" dirty="0"/>
              <a:t>: The amount of money you have to pay for your own services before the insurance kicks in.  This starts over every year.  </a:t>
            </a:r>
          </a:p>
          <a:p>
            <a:r>
              <a:rPr lang="en-US" dirty="0"/>
              <a:t> </a:t>
            </a:r>
            <a:r>
              <a:rPr lang="en-US" u="sng" dirty="0"/>
              <a:t>Co-payment</a:t>
            </a:r>
            <a:r>
              <a:rPr lang="en-US" dirty="0"/>
              <a:t>: A percentage of the doctor/hospital bill that you have to pay.  </a:t>
            </a:r>
          </a:p>
          <a:p>
            <a:r>
              <a:rPr lang="en-US" dirty="0"/>
              <a:t> </a:t>
            </a:r>
            <a:r>
              <a:rPr lang="en-US" u="sng" dirty="0"/>
              <a:t>Coverage limit</a:t>
            </a:r>
            <a:r>
              <a:rPr lang="en-US" dirty="0"/>
              <a:t>: The maximum medical charges covered under an insurance plan.  </a:t>
            </a:r>
          </a:p>
          <a:p>
            <a:r>
              <a:rPr lang="en-US" dirty="0"/>
              <a:t> </a:t>
            </a:r>
            <a:r>
              <a:rPr lang="en-US" u="sng" dirty="0"/>
              <a:t>Catastrophic threshold</a:t>
            </a:r>
            <a:r>
              <a:rPr lang="en-US" dirty="0"/>
              <a:t>: The amount of medical charges above which your case is considered catastrophic.  If you have catastrophic coverage, insurance kicks in to pay (often 100% of) bills beyond this amount.  </a:t>
            </a:r>
          </a:p>
          <a:p>
            <a:r>
              <a:rPr lang="en-US" u="sng" dirty="0"/>
              <a:t>Donut hole</a:t>
            </a:r>
            <a:r>
              <a:rPr lang="en-US" dirty="0"/>
              <a:t>:  The difference between your coverage limit and catastrophic threshold.  This applies to Medicare part D (drug coverage for the elderly) and people sometimes buy insurance to cover the donut hole.  </a:t>
            </a:r>
          </a:p>
          <a:p>
            <a:r>
              <a:rPr lang="en-US" dirty="0"/>
              <a:t> </a:t>
            </a:r>
            <a:r>
              <a:rPr lang="en-US" u="sng" dirty="0"/>
              <a:t>Negotiated prices</a:t>
            </a:r>
            <a:r>
              <a:rPr lang="en-US" dirty="0"/>
              <a:t>: The prices your insurance company has negotiated with providers and hospitals.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48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r>
              <a:rPr lang="en-US" u="sng" dirty="0"/>
              <a:t>Death spiral</a:t>
            </a:r>
            <a:r>
              <a:rPr lang="en-US" dirty="0"/>
              <a:t>: A situation where insurance prices rise rapidly because of a change in the  population covered.  </a:t>
            </a:r>
          </a:p>
          <a:p>
            <a:r>
              <a:rPr lang="en-US" dirty="0"/>
              <a:t> </a:t>
            </a:r>
            <a:r>
              <a:rPr lang="en-US" u="sng" dirty="0"/>
              <a:t>Race-you-to-the-bottom</a:t>
            </a:r>
            <a:r>
              <a:rPr lang="en-US" dirty="0"/>
              <a:t>: A situation where insurers compete against one another to keep out the sickest patients by competing to offer the worst quality for those patients.  </a:t>
            </a:r>
          </a:p>
          <a:p>
            <a:r>
              <a:rPr lang="en-US" dirty="0"/>
              <a:t>The adverse selection does NOT require profit maximization.</a:t>
            </a:r>
          </a:p>
          <a:p>
            <a:r>
              <a:rPr lang="en-US" dirty="0"/>
              <a:t>How do large employers get around the adverse selection problem?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12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5029200"/>
            <a:ext cx="6781800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F1A7-6FF9-4256-A119-1CFB5E431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20"/>
            <a:ext cx="9144000" cy="64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9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A Tale of Two Heroes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014" y="1746504"/>
            <a:ext cx="2159159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25768" y="64886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by Olivia Jester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" y="1489210"/>
            <a:ext cx="2043931" cy="468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29200" y="838200"/>
            <a:ext cx="37856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“Do the greatest good for the greatest number of people.”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633984"/>
            <a:ext cx="37856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“Do the greatest good for the person who is worst off.”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119" y="55626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Rawlsian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5630594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Utilitarian</a:t>
            </a:r>
          </a:p>
        </p:txBody>
      </p:sp>
    </p:spTree>
    <p:extLst>
      <p:ext uri="{BB962C8B-B14F-4D97-AF65-F5344CB8AC3E}">
        <p14:creationId xmlns:p14="http://schemas.microsoft.com/office/powerpoint/2010/main" val="317187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Welfare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Utilitarian</a:t>
            </a:r>
            <a:r>
              <a:rPr lang="en-US" dirty="0"/>
              <a:t>: Weight everybody equally; maximize the collective utility. </a:t>
            </a:r>
          </a:p>
          <a:p>
            <a:r>
              <a:rPr lang="en-US" u="sng" dirty="0"/>
              <a:t>Rawlsian</a:t>
            </a:r>
            <a:r>
              <a:rPr lang="en-US" dirty="0"/>
              <a:t>: Weigh only the person who is worst off. </a:t>
            </a:r>
          </a:p>
        </p:txBody>
      </p:sp>
    </p:spTree>
    <p:extLst>
      <p:ext uri="{BB962C8B-B14F-4D97-AF65-F5344CB8AC3E}">
        <p14:creationId xmlns:p14="http://schemas.microsoft.com/office/powerpoint/2010/main" val="2315969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228600"/>
            <a:ext cx="84201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you care about in health care?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495800"/>
            <a:ext cx="31337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4" y="4495800"/>
            <a:ext cx="31337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4495800"/>
            <a:ext cx="31337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57200" y="6248400"/>
            <a:ext cx="822960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628868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Sickest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9000" y="628868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Healthiest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67600" y="1600200"/>
            <a:ext cx="1905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712083" y="628868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Spectrum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" y="832692"/>
            <a:ext cx="609600" cy="153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endCxn id="2050" idx="2"/>
          </p:cNvCxnSpPr>
          <p:nvPr/>
        </p:nvCxnSpPr>
        <p:spPr>
          <a:xfrm flipV="1">
            <a:off x="381000" y="2367707"/>
            <a:ext cx="179832" cy="18939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7322" y="2580144"/>
            <a:ext cx="37400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*Access to cancer doctors</a:t>
            </a:r>
          </a:p>
          <a:p>
            <a:r>
              <a:rPr lang="en-US" sz="2400" dirty="0"/>
              <a:t>*Diabetes management</a:t>
            </a:r>
          </a:p>
          <a:p>
            <a:r>
              <a:rPr lang="en-US" sz="2400" dirty="0"/>
              <a:t>*Addiction treatment</a:t>
            </a:r>
          </a:p>
          <a:p>
            <a:r>
              <a:rPr lang="en-US" sz="2400" dirty="0"/>
              <a:t>*Long-term care (nursing homes)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419600" y="1143000"/>
            <a:ext cx="0" cy="3151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07408" y="2590800"/>
            <a:ext cx="4812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*Low premium</a:t>
            </a:r>
          </a:p>
          <a:p>
            <a:r>
              <a:rPr lang="en-US" sz="2400" dirty="0"/>
              <a:t>*Copayment &amp; deductible</a:t>
            </a:r>
          </a:p>
          <a:p>
            <a:r>
              <a:rPr lang="en-US" sz="2400" dirty="0"/>
              <a:t>*Access to my primary care doctor</a:t>
            </a:r>
          </a:p>
          <a:p>
            <a:r>
              <a:rPr lang="en-US" sz="2400" dirty="0"/>
              <a:t>*Fancy equipment  *Short wait times</a:t>
            </a:r>
          </a:p>
          <a:p>
            <a:r>
              <a:rPr lang="en-US" sz="2400" dirty="0"/>
              <a:t>*“Not sure.”   *Spa treatments</a:t>
            </a:r>
          </a:p>
          <a:p>
            <a:endParaRPr lang="en-US" sz="2400" dirty="0"/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04" y="631109"/>
            <a:ext cx="876609" cy="200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990600" y="1066800"/>
            <a:ext cx="83820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784" y="690544"/>
            <a:ext cx="1140632" cy="2334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64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228600"/>
            <a:ext cx="84201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Because the top 1% spend 22% of $...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495800"/>
            <a:ext cx="31337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4" y="4495800"/>
            <a:ext cx="31337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4495800"/>
            <a:ext cx="31337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57200" y="6248400"/>
            <a:ext cx="822960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628868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Sickest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9000" y="628868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Healthiest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67600" y="1600200"/>
            <a:ext cx="1905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712083" y="628868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Spectrum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" y="832692"/>
            <a:ext cx="609600" cy="153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endCxn id="2050" idx="2"/>
          </p:cNvCxnSpPr>
          <p:nvPr/>
        </p:nvCxnSpPr>
        <p:spPr>
          <a:xfrm flipV="1">
            <a:off x="381000" y="2367707"/>
            <a:ext cx="179832" cy="18939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7322" y="2580144"/>
            <a:ext cx="37400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accidentally attract twice as many of the top 1% of spenders, then you will have to cut your budget for everyone by 20%.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419600" y="1143000"/>
            <a:ext cx="0" cy="3151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07408" y="2590800"/>
            <a:ext cx="4812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can avoid the top</a:t>
            </a:r>
            <a:br>
              <a:rPr lang="en-US" sz="2400" dirty="0"/>
            </a:br>
            <a:r>
              <a:rPr lang="en-US" sz="2400" dirty="0"/>
              <a:t>1% of health care spender, you can increase your budget for everyone else by 20%</a:t>
            </a:r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04" y="631109"/>
            <a:ext cx="876609" cy="200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784" y="690544"/>
            <a:ext cx="1140632" cy="2334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829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Three Ways to Handle Adverse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Eliminate competition:</a:t>
            </a:r>
          </a:p>
          <a:p>
            <a:pPr lvl="1"/>
            <a:r>
              <a:rPr lang="en-US" dirty="0"/>
              <a:t>Single payer (Medicare, Canada) </a:t>
            </a:r>
          </a:p>
          <a:p>
            <a:pPr lvl="1"/>
            <a:r>
              <a:rPr lang="en-US" dirty="0"/>
              <a:t>Employer-sponsored insurance</a:t>
            </a:r>
          </a:p>
          <a:p>
            <a:pPr marL="0" indent="0">
              <a:buNone/>
            </a:pPr>
            <a:r>
              <a:rPr lang="en-US" dirty="0"/>
              <a:t>2) Risk adjustment:</a:t>
            </a:r>
          </a:p>
          <a:p>
            <a:pPr lvl="1"/>
            <a:r>
              <a:rPr lang="en-US" dirty="0"/>
              <a:t>German health insurance voucher</a:t>
            </a:r>
          </a:p>
          <a:p>
            <a:pPr lvl="1"/>
            <a:r>
              <a:rPr lang="en-US" dirty="0"/>
              <a:t>Medicare advantage</a:t>
            </a:r>
          </a:p>
          <a:p>
            <a:pPr lvl="1"/>
            <a:r>
              <a:rPr lang="en-US" dirty="0"/>
              <a:t>Affordable Care Act Exchanges</a:t>
            </a:r>
          </a:p>
          <a:p>
            <a:pPr marL="0" indent="0">
              <a:buNone/>
            </a:pPr>
            <a:r>
              <a:rPr lang="en-US" dirty="0"/>
              <a:t>3) Emergency money to cover leaks</a:t>
            </a:r>
          </a:p>
          <a:p>
            <a:pPr lvl="1"/>
            <a:r>
              <a:rPr lang="en-US" dirty="0"/>
              <a:t>High risk pools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Your annual income: $48,259</a:t>
            </a:r>
            <a:br>
              <a:rPr lang="en-US" dirty="0"/>
            </a:br>
            <a:r>
              <a:rPr lang="en-US" dirty="0"/>
              <a:t>After taxes: $38,00</a:t>
            </a:r>
            <a:br>
              <a:rPr lang="en-US" dirty="0"/>
            </a:br>
            <a:r>
              <a:rPr lang="en-US" dirty="0"/>
              <a:t>Monthly after taxes: $3,166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Come up with a monthly budget. </a:t>
            </a:r>
          </a:p>
          <a:p>
            <a:pPr marL="514350" indent="-514350">
              <a:buAutoNum type="arabicParenR"/>
            </a:pPr>
            <a:r>
              <a:rPr lang="en-US" dirty="0"/>
              <a:t>Get your group-mates to approve it. </a:t>
            </a:r>
          </a:p>
        </p:txBody>
      </p:sp>
    </p:spTree>
    <p:extLst>
      <p:ext uri="{BB962C8B-B14F-4D97-AF65-F5344CB8AC3E}">
        <p14:creationId xmlns:p14="http://schemas.microsoft.com/office/powerpoint/2010/main" val="642401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1371600"/>
          <a:ext cx="6934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% of 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Employer-sponsored</a:t>
                      </a:r>
                      <a:r>
                        <a:rPr lang="en-US" sz="3200" baseline="0" dirty="0"/>
                        <a:t> health insurance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Medicare (65+)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Medicaid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Uninsured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Individual</a:t>
                      </a:r>
                      <a:r>
                        <a:rPr lang="en-US" sz="3200" baseline="0" dirty="0"/>
                        <a:t> insurance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ight Brace 3"/>
          <p:cNvSpPr/>
          <p:nvPr/>
        </p:nvSpPr>
        <p:spPr>
          <a:xfrm>
            <a:off x="7543800" y="2514600"/>
            <a:ext cx="304800" cy="16002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06512" y="28956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Less Impacted</a:t>
            </a:r>
          </a:p>
        </p:txBody>
      </p:sp>
    </p:spTree>
    <p:extLst>
      <p:ext uri="{BB962C8B-B14F-4D97-AF65-F5344CB8AC3E}">
        <p14:creationId xmlns:p14="http://schemas.microsoft.com/office/powerpoint/2010/main" val="867064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Adverse Selection v. Moral Hazard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47800"/>
          <a:ext cx="83058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Adverse</a:t>
                      </a:r>
                      <a:r>
                        <a:rPr lang="en-US" sz="2800" baseline="0" dirty="0"/>
                        <a:t> Selection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Moral hazard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Asymmetric</a:t>
                      </a:r>
                      <a:r>
                        <a:rPr lang="en-US" sz="2800" baseline="0" dirty="0"/>
                        <a:t> information about one party’s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Causes</a:t>
                      </a:r>
                      <a:r>
                        <a:rPr lang="en-US" sz="2800" baseline="0" dirty="0"/>
                        <a:t> a bias that occurs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two</a:t>
                      </a:r>
                      <a:r>
                        <a:rPr lang="en-US" sz="2800" baseline="0" dirty="0"/>
                        <a:t> or more parties enter into a contract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658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27038"/>
            <a:ext cx="4040188" cy="639762"/>
          </a:xfrm>
        </p:spPr>
        <p:txBody>
          <a:bodyPr>
            <a:normAutofit/>
          </a:bodyPr>
          <a:lstStyle/>
          <a:p>
            <a:r>
              <a:rPr lang="en-US" sz="3200" dirty="0"/>
              <a:t>Adverse Selection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990600"/>
            <a:ext cx="4497388" cy="5715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Sick people choose higher quality health insurance</a:t>
            </a:r>
          </a:p>
          <a:p>
            <a:r>
              <a:rPr lang="en-US" sz="2800" dirty="0"/>
              <a:t>People choosing to sell their used car are more likely to have a defective one.  </a:t>
            </a:r>
          </a:p>
          <a:p>
            <a:r>
              <a:rPr lang="en-US" sz="2800" dirty="0"/>
              <a:t>Someone selling on e-bay is more likely to have a defective product.</a:t>
            </a:r>
          </a:p>
          <a:p>
            <a:r>
              <a:rPr lang="en-US" sz="2800" dirty="0"/>
              <a:t>Someone needing to borrow a loan from the bank is more likely to be bad with money.</a:t>
            </a:r>
          </a:p>
          <a:p>
            <a:r>
              <a:rPr lang="en-US" sz="2800" dirty="0"/>
              <a:t>The type of person to rent is more likely to be the type who doesn’t like house care. 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381000"/>
            <a:ext cx="4041775" cy="639762"/>
          </a:xfrm>
        </p:spPr>
        <p:txBody>
          <a:bodyPr>
            <a:normAutofit/>
          </a:bodyPr>
          <a:lstStyle/>
          <a:p>
            <a:r>
              <a:rPr lang="en-US" sz="2800" dirty="0"/>
              <a:t>Moral Hazard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0413" y="914400"/>
            <a:ext cx="4497387" cy="59436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Fully insured people choose name brand drugs over generics, raising insurance prices. </a:t>
            </a:r>
          </a:p>
          <a:p>
            <a:r>
              <a:rPr lang="en-US" sz="2800" dirty="0"/>
              <a:t>When 10 friends eat out and split the bill, they order more expensive dishes.</a:t>
            </a:r>
          </a:p>
          <a:p>
            <a:r>
              <a:rPr lang="en-US" sz="2800" dirty="0"/>
              <a:t>You don’t protect your bike very well if you have insurance.  This causes more expensive insurance. </a:t>
            </a:r>
          </a:p>
          <a:p>
            <a:r>
              <a:rPr lang="en-US" sz="2800" dirty="0"/>
              <a:t>Once you have obtained money from a loan, you don’t have as much incentive to pay it back.  This causes higher loan interest rates.</a:t>
            </a:r>
          </a:p>
          <a:p>
            <a:r>
              <a:rPr lang="en-US" sz="2800" dirty="0"/>
              <a:t>Renters don’t take good care of property.  Therefore, prices are higher to maintain upkeep.</a:t>
            </a:r>
          </a:p>
          <a:p>
            <a:endParaRPr lang="en-US" sz="2800" dirty="0"/>
          </a:p>
          <a:p>
            <a:endParaRPr lang="en-US" sz="2800" dirty="0"/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572000" y="9144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615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Societal 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762000"/>
            <a:ext cx="4040188" cy="639762"/>
          </a:xfrm>
        </p:spPr>
        <p:txBody>
          <a:bodyPr>
            <a:normAutofit/>
          </a:bodyPr>
          <a:lstStyle/>
          <a:p>
            <a:r>
              <a:rPr lang="en-US" sz="2800" dirty="0"/>
              <a:t>Adverse Selection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24000"/>
            <a:ext cx="4497388" cy="5181600"/>
          </a:xfrm>
        </p:spPr>
        <p:txBody>
          <a:bodyPr>
            <a:normAutofit/>
          </a:bodyPr>
          <a:lstStyle/>
          <a:p>
            <a:r>
              <a:rPr lang="en-US" sz="2800" dirty="0"/>
              <a:t>Credit scores (As in indicator of someone’s responsibility level) </a:t>
            </a:r>
          </a:p>
          <a:p>
            <a:r>
              <a:rPr lang="en-US" sz="2800" dirty="0"/>
              <a:t>Affordable Care Act</a:t>
            </a:r>
          </a:p>
          <a:p>
            <a:r>
              <a:rPr lang="en-US" sz="2800" dirty="0"/>
              <a:t>Large companies with reputations on the line.</a:t>
            </a:r>
          </a:p>
          <a:p>
            <a:r>
              <a:rPr lang="en-US" sz="2800" dirty="0"/>
              <a:t>Reviews of online purchases (</a:t>
            </a:r>
            <a:r>
              <a:rPr lang="en-US" sz="2800" dirty="0" err="1"/>
              <a:t>ebay</a:t>
            </a:r>
            <a:r>
              <a:rPr lang="en-US" sz="2800" dirty="0"/>
              <a:t> and otherwise)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762000"/>
            <a:ext cx="4041775" cy="639762"/>
          </a:xfrm>
        </p:spPr>
        <p:txBody>
          <a:bodyPr>
            <a:normAutofit/>
          </a:bodyPr>
          <a:lstStyle/>
          <a:p>
            <a:r>
              <a:rPr lang="en-US" sz="2800" dirty="0"/>
              <a:t>Moral Hazard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346575" cy="5334000"/>
          </a:xfrm>
        </p:spPr>
        <p:txBody>
          <a:bodyPr>
            <a:normAutofit/>
          </a:bodyPr>
          <a:lstStyle/>
          <a:p>
            <a:r>
              <a:rPr lang="en-US" sz="2800" dirty="0"/>
              <a:t>Insurance copayments (you pay 20% of your doctors’ bill even after you get insurance).</a:t>
            </a:r>
          </a:p>
          <a:p>
            <a:r>
              <a:rPr lang="en-US" sz="2800" dirty="0"/>
              <a:t>Deposit on rented apartments. </a:t>
            </a:r>
          </a:p>
          <a:p>
            <a:r>
              <a:rPr lang="en-US" sz="2800" dirty="0"/>
              <a:t>Credit scores (as an incentive for people to pay)</a:t>
            </a:r>
          </a:p>
          <a:p>
            <a:endParaRPr lang="en-US" sz="2800" dirty="0"/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572000" y="9144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3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Adverse Selection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Minor incident</a:t>
            </a:r>
            <a:r>
              <a:rPr lang="en-US" dirty="0"/>
              <a:t>: Single visit to ER or condition such as knee pain that may require several months under a doctor’s care</a:t>
            </a:r>
          </a:p>
          <a:p>
            <a:pPr marL="0" indent="0">
              <a:buNone/>
            </a:pPr>
            <a:r>
              <a:rPr lang="en-US" u="sng" dirty="0"/>
              <a:t>Major illness</a:t>
            </a:r>
            <a:r>
              <a:rPr lang="en-US" dirty="0"/>
              <a:t>: Illness requiring several surgeries, many days in the hospital and follow up care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Cost of minor incident</a:t>
            </a:r>
            <a:r>
              <a:rPr lang="en-US" dirty="0"/>
              <a:t>: $8,000</a:t>
            </a:r>
          </a:p>
          <a:p>
            <a:pPr marL="0" indent="0">
              <a:buNone/>
            </a:pPr>
            <a:r>
              <a:rPr lang="en-US" u="sng" dirty="0"/>
              <a:t>Cost of major illness</a:t>
            </a:r>
            <a:r>
              <a:rPr lang="en-US" dirty="0"/>
              <a:t>: $200,000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4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/>
          <a:lstStyle/>
          <a:p>
            <a:r>
              <a:rPr lang="en-US" dirty="0"/>
              <a:t>Insurance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Bronze insurance: $5,674 ($473/month)</a:t>
            </a:r>
          </a:p>
          <a:p>
            <a:pPr lvl="1"/>
            <a:r>
              <a:rPr lang="en-US" dirty="0"/>
              <a:t>Financial quality: $1,000 deductible and 30% copayment.</a:t>
            </a:r>
          </a:p>
          <a:p>
            <a:r>
              <a:rPr lang="en-US" dirty="0"/>
              <a:t>Silver insurance: $6,531 ($544/month) </a:t>
            </a:r>
          </a:p>
          <a:p>
            <a:pPr lvl="1"/>
            <a:r>
              <a:rPr lang="en-US" dirty="0"/>
              <a:t>Financial quality: $500 deductible and 20% copayment.</a:t>
            </a:r>
          </a:p>
          <a:p>
            <a:r>
              <a:rPr lang="en-US" dirty="0"/>
              <a:t>Gold insurance: $8,222  ($685/month)</a:t>
            </a:r>
          </a:p>
          <a:p>
            <a:pPr lvl="1"/>
            <a:r>
              <a:rPr lang="en-US" dirty="0"/>
              <a:t>Financial quality: No deductible, no copayment.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5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Adverse selection </a:t>
            </a:r>
            <a:br>
              <a:rPr lang="en-US" dirty="0"/>
            </a:br>
            <a:r>
              <a:rPr lang="en-US" dirty="0"/>
              <a:t>market unraveling / death spiral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495800"/>
            <a:ext cx="31337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4" y="4495800"/>
            <a:ext cx="31337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4495800"/>
            <a:ext cx="31337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57200" y="6248400"/>
            <a:ext cx="822960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15200" y="627322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Sickest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" y="6285417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Healthiest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675" y="1676400"/>
            <a:ext cx="714675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ft Brace 8"/>
          <p:cNvSpPr/>
          <p:nvPr/>
        </p:nvSpPr>
        <p:spPr>
          <a:xfrm rot="5400000">
            <a:off x="1355305" y="2667000"/>
            <a:ext cx="575511" cy="262488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5400000">
            <a:off x="7373953" y="2671011"/>
            <a:ext cx="651711" cy="262488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67600" y="1600200"/>
            <a:ext cx="1905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4290530" y="2667001"/>
            <a:ext cx="575512" cy="262488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43062" y="3107155"/>
            <a:ext cx="566739" cy="49129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018547" y="3177820"/>
            <a:ext cx="593305" cy="49129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12083" y="628868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Spectrum</a:t>
            </a:r>
          </a:p>
        </p:txBody>
      </p:sp>
    </p:spTree>
    <p:extLst>
      <p:ext uri="{BB962C8B-B14F-4D97-AF65-F5344CB8AC3E}">
        <p14:creationId xmlns:p14="http://schemas.microsoft.com/office/powerpoint/2010/main" val="240200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Round 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495800"/>
            <a:ext cx="31337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4" y="4495800"/>
            <a:ext cx="31337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4495800"/>
            <a:ext cx="31337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57200" y="6248400"/>
            <a:ext cx="822960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15200" y="627322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Sickest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" y="6285417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Healthiest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675" y="1676400"/>
            <a:ext cx="714675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ft Brace 8"/>
          <p:cNvSpPr/>
          <p:nvPr/>
        </p:nvSpPr>
        <p:spPr>
          <a:xfrm rot="5400000">
            <a:off x="1782553" y="2239753"/>
            <a:ext cx="727910" cy="3631783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5400000">
            <a:off x="7926694" y="3238499"/>
            <a:ext cx="651711" cy="155809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67600" y="1600200"/>
            <a:ext cx="1905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5389144" y="2417345"/>
            <a:ext cx="651710" cy="320040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43062" y="3107155"/>
            <a:ext cx="566739" cy="49129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018548" y="3177820"/>
            <a:ext cx="1134852" cy="49129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12083" y="628868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Spectrum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257800" y="3177820"/>
            <a:ext cx="457199" cy="398045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73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Round 3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495800"/>
            <a:ext cx="31337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4" y="4495800"/>
            <a:ext cx="31337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4495800"/>
            <a:ext cx="31337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57200" y="6248400"/>
            <a:ext cx="822960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15200" y="627322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Sickest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" y="6285417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Healthiest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675" y="1676400"/>
            <a:ext cx="714675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ft Brace 8"/>
          <p:cNvSpPr/>
          <p:nvPr/>
        </p:nvSpPr>
        <p:spPr>
          <a:xfrm rot="5400000">
            <a:off x="2266994" y="1755312"/>
            <a:ext cx="651709" cy="452446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5400000">
            <a:off x="8457140" y="3692747"/>
            <a:ext cx="575511" cy="573395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67600" y="1600200"/>
            <a:ext cx="1905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6394534" y="2432134"/>
            <a:ext cx="622131" cy="320040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43062" y="3107155"/>
            <a:ext cx="566739" cy="49129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1"/>
          </p:cNvCxnSpPr>
          <p:nvPr/>
        </p:nvCxnSpPr>
        <p:spPr>
          <a:xfrm flipH="1" flipV="1">
            <a:off x="7018549" y="3177821"/>
            <a:ext cx="1726346" cy="513868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12083" y="628868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Spectrum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147102" y="3207400"/>
            <a:ext cx="1482298" cy="391045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09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Adverse selection </a:t>
            </a:r>
            <a:br>
              <a:rPr lang="en-US" sz="4000" dirty="0"/>
            </a:br>
            <a:r>
              <a:rPr lang="en-US" sz="4000" dirty="0"/>
              <a:t>market unraveling / death spiral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914400" y="1676400"/>
            <a:ext cx="1524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Insurer puts insurance package on  the market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14478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81000" y="3581400"/>
            <a:ext cx="312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The healthiest people move into lower quality packages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62000" y="4875213"/>
            <a:ext cx="2286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The premium  on high quality insurance increases, because the “average” person in the plan is sicker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15240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886200" y="5029202"/>
            <a:ext cx="2286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The new higher price scares away the next healthiest group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31242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9466" name="AutoShape 10"/>
          <p:cNvCxnSpPr>
            <a:cxnSpLocks noChangeShapeType="1"/>
            <a:endCxn id="19462" idx="0"/>
          </p:cNvCxnSpPr>
          <p:nvPr/>
        </p:nvCxnSpPr>
        <p:spPr bwMode="auto">
          <a:xfrm rot="10800000">
            <a:off x="1905000" y="4875213"/>
            <a:ext cx="2590800" cy="153988"/>
          </a:xfrm>
          <a:prstGeom prst="curvedConnector4">
            <a:avLst>
              <a:gd name="adj1" fmla="val 27941"/>
              <a:gd name="adj2" fmla="val 24845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4753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1132</Words>
  <Application>Microsoft Office PowerPoint</Application>
  <PresentationFormat>On-screen Show (4:3)</PresentationFormat>
  <Paragraphs>151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Adverse Selection</vt:lpstr>
      <vt:lpstr>Your annual income: $48,259 After taxes: $38,00 Monthly after taxes: $3,166</vt:lpstr>
      <vt:lpstr>Adverse Selection Activity</vt:lpstr>
      <vt:lpstr>Insurance Options</vt:lpstr>
      <vt:lpstr>Excel</vt:lpstr>
      <vt:lpstr>Adverse selection  market unraveling / death spiral</vt:lpstr>
      <vt:lpstr>Round 2</vt:lpstr>
      <vt:lpstr>Round 3</vt:lpstr>
      <vt:lpstr>Adverse selection  market unraveling / death spiral</vt:lpstr>
      <vt:lpstr>PowerPoint Presentation</vt:lpstr>
      <vt:lpstr>PowerPoint Presentation</vt:lpstr>
      <vt:lpstr>Financial dimensions of  health insurance quality</vt:lpstr>
      <vt:lpstr>Concepts</vt:lpstr>
      <vt:lpstr>PowerPoint Presentation</vt:lpstr>
      <vt:lpstr>A Tale of Two Heroes </vt:lpstr>
      <vt:lpstr>Social Welfare Functions</vt:lpstr>
      <vt:lpstr>What do you care about in health care?</vt:lpstr>
      <vt:lpstr>Because the top 1% spend 22% of $...</vt:lpstr>
      <vt:lpstr>Three Ways to Handle Adverse Selection</vt:lpstr>
      <vt:lpstr>Stakeholders</vt:lpstr>
      <vt:lpstr>Adverse Selection v. Moral Hazard</vt:lpstr>
      <vt:lpstr>Examples</vt:lpstr>
      <vt:lpstr>Societal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</dc:creator>
  <cp:lastModifiedBy>Ashley Hodgson</cp:lastModifiedBy>
  <cp:revision>64</cp:revision>
  <dcterms:created xsi:type="dcterms:W3CDTF">2014-08-27T15:28:58Z</dcterms:created>
  <dcterms:modified xsi:type="dcterms:W3CDTF">2022-08-11T00:21:32Z</dcterms:modified>
</cp:coreProperties>
</file>