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8E47420-3423-4770-B431-E7DBBACA7C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0B3E5D-6E7D-4FFA-922F-41072F6F1F3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981B850-1B62-4889-AA3B-2352ED62E62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C358FA0-675F-46BE-8992-0CBEDBA7E94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0B174E0-052C-4C6E-B4F0-9E2045CADAC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D8AE43A-A07D-466F-B51F-A1AA2107A00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344854-919E-4E78-9DB4-4DB0853D3A3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17760" y="1517760"/>
            <a:ext cx="9143640" cy="1296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105240"/>
          </a:xfrm>
          <a:custGeom>
            <a:avLst/>
            <a:gdLst/>
            <a:ahLst/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0">
                <a:srgbClr val="a9a64f"/>
              </a:gs>
              <a:gs pos="100000">
                <a:srgbClr val="d19651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5000"/>
              </a:lnSpc>
            </a:pPr>
            <a:r>
              <a:rPr b="0" lang="en-US" sz="6000" spc="-52" strike="noStrike">
                <a:solidFill>
                  <a:srgbClr val="000000"/>
                </a:solidFill>
                <a:latin typeface="Aharoni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DDBCE7-D58E-469E-8963-B1A56690AD18}" type="datetime1">
              <a:rPr b="0" lang="en-CA" sz="1000" spc="-1" strike="noStrike">
                <a:solidFill>
                  <a:srgbClr val="000000"/>
                </a:solidFill>
                <a:latin typeface="Avenir Next LT Pro"/>
              </a:rPr>
              <a:t>2022-10-14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C29A2A-021D-4EEF-8A0C-9E87D18310FD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404040"/>
                </a:solidFill>
                <a:latin typeface="Avenir Next LT Pro"/>
              </a:rPr>
              <a:t>Third Outline Level</a:t>
            </a:r>
            <a:endParaRPr b="0" i="1" lang="en-US" sz="1800" spc="-1" strike="noStrike">
              <a:solidFill>
                <a:srgbClr val="40404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Shape 2"/>
          <p:cNvSpPr txBox="1"/>
          <p:nvPr/>
        </p:nvSpPr>
        <p:spPr>
          <a:xfrm>
            <a:off x="592920" y="25452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Why should older people invest less in stock than younger people?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92920" y="2382480"/>
            <a:ext cx="8626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595959"/>
                </a:solidFill>
                <a:latin typeface="Lato"/>
                <a:ea typeface="Lato"/>
              </a:rPr>
              <a:t>Ravi Jagannathan &amp; Narayana R. Kocherlakota (1996)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2" name="TextShape 5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4CD5BB-3CAE-47A1-BA8D-1E3412703734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685440" y="64170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4646BF-415E-4A20-8310-5D8ECB34B7C9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592920" y="-1569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Targeting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92920" y="1101240"/>
            <a:ext cx="11338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 Mr Planner’s Argument: Reducing Stocks holdings overtime and saving for wealth 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-634680" y="3154680"/>
            <a:ext cx="71928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is the only choice to have  concave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Picture 10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833080" y="908280"/>
            <a:ext cx="609876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D44F31-CFA0-439A-BDB4-EFC8927D3013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592920" y="-1569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Targeting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592920" y="1101240"/>
            <a:ext cx="11338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CA" sz="1800" spc="-1" strike="noStrike">
                <a:solidFill>
                  <a:srgbClr val="000000"/>
                </a:solidFill>
                <a:latin typeface="Avenir Next LT Pro"/>
              </a:rPr>
              <a:t>Case 1</a:t>
            </a:r>
            <a:r>
              <a:rPr b="0" i="1" lang="en-CA" sz="1800" spc="-1" strike="noStrike">
                <a:solidFill>
                  <a:srgbClr val="000000"/>
                </a:solidFill>
                <a:latin typeface="Avenir Next LT Pro"/>
              </a:rPr>
              <a:t>: 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Two-Steps Strategy: Invest enough money in bonds to meet  , then invest remaining money with constant shares   (from the F.O.C.)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Suppose not enough money in bonds to meet ,   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92920" y="2688120"/>
            <a:ext cx="11338560" cy="30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Examples: Assume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and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Cambria Math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venir Next LT Pro"/>
              </a:rPr>
              <a:t>Case 1: </a:t>
            </a: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 (on a.v.g.) decreasing in </a:t>
            </a:r>
            <a:r>
              <a:rPr b="1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 (on a.v.g.) increasing 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Reducing Stocks holdings overtime and saving for wealth 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592920" y="4746240"/>
            <a:ext cx="11526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CA" sz="1800" spc="-1" strike="noStrike">
                <a:solidFill>
                  <a:srgbClr val="000000"/>
                </a:solidFill>
                <a:latin typeface="Avenir Next LT Pro"/>
              </a:rPr>
              <a:t>Case 2</a:t>
            </a:r>
            <a:r>
              <a:rPr b="0" i="1" lang="en-CA" sz="1800" spc="-1" strike="noStrike">
                <a:solidFill>
                  <a:srgbClr val="000000"/>
                </a:solidFill>
                <a:latin typeface="Avenir Next LT Pro"/>
              </a:rPr>
              <a:t>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Rely on stocks swinging upward to meet Always P  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Case 2: Indifferent to all strategies since always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56CA77-1699-4D09-AAE6-D4CC0399346D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Targeting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-2779560" y="1650240"/>
            <a:ext cx="11492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What if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358200" y="2043360"/>
            <a:ext cx="69004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Non-Concave 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+ Discontinuous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Grid Search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Short-sales + borrowing Constraints for maximum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Similar Utility function except now 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, , 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Two periods problem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10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597360" y="1341360"/>
            <a:ext cx="5236200" cy="4922640"/>
          </a:xfrm>
          <a:prstGeom prst="rect">
            <a:avLst/>
          </a:prstGeom>
          <a:ln>
            <a:noFill/>
          </a:ln>
        </p:spPr>
      </p:pic>
      <p:sp>
        <p:nvSpPr>
          <p:cNvPr id="152" name="CustomShape 7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Reducing Stocks holdings overtime and saving for wealth target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B35624-A649-40FF-B289-C73D9608E13F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Labour Income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358200" y="2043360"/>
            <a:ext cx="6900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Labour income covers risk from stock holdings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7"/>
          <p:cNvSpPr txBox="1"/>
          <p:nvPr/>
        </p:nvSpPr>
        <p:spPr>
          <a:xfrm>
            <a:off x="731520" y="1828800"/>
            <a:ext cx="82296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Model households as wage earners that invest in order to maximize the expectation of lifetime utility with constant relative risk aversion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175400" y="2756520"/>
            <a:ext cx="6083280" cy="355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538072-E16E-42E3-961D-4BA8C83D2A80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Labour Income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58200" y="2043360"/>
            <a:ext cx="6900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Labour income covers risk from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stock holdings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TextShape 7"/>
          <p:cNvSpPr txBox="1"/>
          <p:nvPr/>
        </p:nvSpPr>
        <p:spPr>
          <a:xfrm>
            <a:off x="731520" y="1828800"/>
            <a:ext cx="82296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What if wages are constant?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103120" y="2339640"/>
            <a:ext cx="6734880" cy="37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4FD6A6-505A-4C94-A64F-EF0E4AFCF27D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Labour Income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358200" y="2043360"/>
            <a:ext cx="6900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Pla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nn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er’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Arg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um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ent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La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bo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ur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inc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om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e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cov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ers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ris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k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fro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sto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ck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hol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din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TextShape 7"/>
          <p:cNvSpPr txBox="1"/>
          <p:nvPr/>
        </p:nvSpPr>
        <p:spPr>
          <a:xfrm>
            <a:off x="731520" y="1828800"/>
            <a:ext cx="82296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What if wages are constant?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833360" y="2137680"/>
            <a:ext cx="3762000" cy="41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197948-A9A4-4C4A-B84E-3F00905B7C2B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Labour Income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358200" y="2043360"/>
            <a:ext cx="6900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417400" y="309960"/>
            <a:ext cx="938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Labour income covers risk from stock holdings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Shape 7"/>
          <p:cNvSpPr txBox="1"/>
          <p:nvPr/>
        </p:nvSpPr>
        <p:spPr>
          <a:xfrm>
            <a:off x="731520" y="1828800"/>
            <a:ext cx="82296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What if wages are highly correlated with stocks?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280160" y="2743200"/>
            <a:ext cx="9477000" cy="27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720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Three common explanations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720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Only one had merit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720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Should people shift to bonds as they age?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B02A18-9655-413A-BAC4-7F4EFF9AE3A6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582840" y="11880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6584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Long-term ownership eliminates risk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6584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Saving for stuff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6584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Wages cover risk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C057F6-666E-436E-BD72-697463EE9C03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582840" y="11880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Why Do Planners Advise Less Risk As We Age?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36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56042E-E7A6-4DFE-BA33-540F2084FD3E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582840" y="11880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A Random Walk Down Wall Street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361160" y="2553840"/>
            <a:ext cx="9477000" cy="17618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371600" y="4480560"/>
            <a:ext cx="9515160" cy="11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0C434E-1359-4446-AE2F-DCBAED280224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3674880" y="1758240"/>
            <a:ext cx="4569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Empirics of Stocks and Bonds (1926-1990)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5"/>
          <p:cNvSpPr txBox="1"/>
          <p:nvPr/>
        </p:nvSpPr>
        <p:spPr>
          <a:xfrm>
            <a:off x="582840" y="11880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68" name="Table 6"/>
          <p:cNvGraphicFramePr/>
          <p:nvPr/>
        </p:nvGraphicFramePr>
        <p:xfrm>
          <a:off x="1738080" y="2469240"/>
          <a:ext cx="8127720" cy="1112040"/>
        </p:xfrm>
        <a:graphic>
          <a:graphicData uri="http://schemas.openxmlformats.org/drawingml/2006/table">
            <a:tbl>
              <a:tblPr/>
              <a:tblGrid>
                <a:gridCol w="2188800"/>
                <a:gridCol w="2861280"/>
                <a:gridCol w="3077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</a:rPr>
                        <a:t>Avg. Annual Return (Real)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</a:rPr>
                        <a:t>Avg. Volatility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S&amp;P 500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8.8%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21%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Treasury Bills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0.6%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4.4%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69" name="CustomShape 7"/>
          <p:cNvSpPr/>
          <p:nvPr/>
        </p:nvSpPr>
        <p:spPr>
          <a:xfrm>
            <a:off x="1465920" y="4059000"/>
            <a:ext cx="9732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Bills outperform Stocks in 20 years out of possible 65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Stocks outperform Bills in ALL 46 blocks of 20 consecutive years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8"/>
          <p:cNvSpPr/>
          <p:nvPr/>
        </p:nvSpPr>
        <p:spPr>
          <a:xfrm>
            <a:off x="4554720" y="5532480"/>
            <a:ext cx="274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Overlapping Issues!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9"/>
          <p:cNvSpPr/>
          <p:nvPr/>
        </p:nvSpPr>
        <p:spPr>
          <a:xfrm>
            <a:off x="3674880" y="3315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15B4D8-DB8B-40B7-A6C0-D86E87B04121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5067720" y="106704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Wealth Dynamics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Shape 5"/>
          <p:cNvSpPr txBox="1"/>
          <p:nvPr/>
        </p:nvSpPr>
        <p:spPr>
          <a:xfrm>
            <a:off x="550080" y="-6012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92920" y="1528560"/>
            <a:ext cx="11048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i.i.d. (log-) return   Random Walk Hypothesis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,  uncorrelated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Normality of (log-) return  :Good for analytical but too dull. High peak and fat tail in reality.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592920" y="2729160"/>
            <a:ext cx="1121436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with probability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Mean difference  increase linearly with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Vol difference  increase non-linearly and slowly with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nlikely to be negative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Normality of (log-) return:Good for analytical but too dull. High peak and fat tail in reality.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9" name="Picture 13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8169480" y="2575800"/>
            <a:ext cx="3637800" cy="38350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>
            <a:off x="3364560" y="20700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?.... 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9"/>
          <p:cNvSpPr/>
          <p:nvPr/>
        </p:nvSpPr>
        <p:spPr>
          <a:xfrm>
            <a:off x="3788280" y="6194520"/>
            <a:ext cx="7284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Ignore decision making and humanity!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E9FBC6-36D7-4CC2-AA58-DC9CD881CBA8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338280" y="3657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 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7" name="Formula 6"/>
              <p:cNvSpPr txBox="1"/>
              <p:nvPr/>
            </p:nvSpPr>
            <p:spPr>
              <a:xfrm>
                <a:off x="3632040" y="2218320"/>
                <a:ext cx="4376880" cy="770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max</m:t>
                    </m:r>
                    <m:r>
                      <m:t xml:space="preserve">𝐸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𝑆</m:t>
                                        </m:r>
                                      </m:e>
                                      <m:sub>
                                        <m:r>
                                          <m:t xml:space="preserve">𝑇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𝑟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𝑇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𝑠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t xml:space="preserve">+</m:t>
                                    </m:r>
                                    <m:sSub>
                                      <m:e>
                                        <m:r>
                                          <m:t xml:space="preserve">𝐵</m:t>
                                        </m:r>
                                      </m:e>
                                      <m:sub>
                                        <m:r>
                                          <m:t xml:space="preserve">𝑇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𝑟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𝑏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𝑡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𝛾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𝛾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88" name="CustomShape 7"/>
          <p:cNvSpPr/>
          <p:nvPr/>
        </p:nvSpPr>
        <p:spPr>
          <a:xfrm>
            <a:off x="5067720" y="151740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Utility Maximisation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5592240" y="3047760"/>
            <a:ext cx="53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s.t.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5833800" y="3362040"/>
            <a:ext cx="25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1" name="Formula 10"/>
              <p:cNvSpPr txBox="1"/>
              <p:nvPr/>
            </p:nvSpPr>
            <p:spPr>
              <a:xfrm>
                <a:off x="5067720" y="3931560"/>
                <a:ext cx="15840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𝐵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≤</m:t>
                    </m:r>
                    <m:sSub>
                      <m:e>
                        <m:r>
                          <m:t xml:space="preserve">𝑊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2" name="Formula 11"/>
              <p:cNvSpPr txBox="1"/>
              <p:nvPr/>
            </p:nvSpPr>
            <p:spPr>
              <a:xfrm>
                <a:off x="3091680" y="5437800"/>
                <a:ext cx="6136200" cy="778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Low>
                      <m:e>
                        <m:r>
                          <m:t xml:space="preserve">𝐦𝐚𝐱</m:t>
                        </m:r>
                      </m:e>
                      <m:lim>
                        <m:sSub>
                          <m:e>
                            <m:r>
                              <m:t xml:space="preserve">𝒔</m:t>
                            </m:r>
                          </m:e>
                          <m:sub>
                            <m:r>
                              <m:t xml:space="preserve">𝑻</m:t>
                            </m:r>
                            <m:r>
                              <m:t xml:space="preserve">−</m:t>
                            </m:r>
                            <m:r>
                              <m:t xml:space="preserve">𝟏</m:t>
                            </m:r>
                          </m:sub>
                        </m:sSub>
                      </m:lim>
                    </m:limLow>
                    <m:r>
                      <m:t xml:space="preserve">𝑬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𝒔</m:t>
                                        </m:r>
                                      </m:e>
                                      <m:sub>
                                        <m:r>
                                          <m:t xml:space="preserve">𝑻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𝟏</m:t>
                                        </m:r>
                                      </m:sub>
                                    </m:sSub>
                                    <m:sSub>
                                      <m:e>
                                        <m:r>
                                          <m:t xml:space="preserve">𝑾</m:t>
                                        </m:r>
                                      </m:e>
                                      <m:sub>
                                        <m:r>
                                          <m:t xml:space="preserve">𝑻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𝟏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𝟏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𝒓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𝒕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𝒔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t xml:space="preserve"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𝟏</m:t>
                                        </m:r>
                                        <m:r>
                                          <m:t xml:space="preserve">−</m:t>
                                        </m:r>
                                        <m:sSub>
                                          <m:e>
                                            <m:r>
                                              <m:t xml:space="preserve">𝒔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𝑻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r>
                                              <m:t xml:space="preserve"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e>
                                        <m:r>
                                          <m:t xml:space="preserve">𝑾</m:t>
                                        </m:r>
                                      </m:e>
                                      <m:sub>
                                        <m:r>
                                          <m:t xml:space="preserve">𝑻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𝟏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𝟏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𝒓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𝒃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𝒕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m:t xml:space="preserve">𝟏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𝜸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𝟏</m:t>
                            </m:r>
                            <m:r>
                              <m:t xml:space="preserve">−</m:t>
                            </m:r>
                            <m:r>
                              <m:t xml:space="preserve">𝜸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3" name="CustomShape 12"/>
          <p:cNvSpPr/>
          <p:nvPr/>
        </p:nvSpPr>
        <p:spPr>
          <a:xfrm>
            <a:off x="369720" y="4268160"/>
            <a:ext cx="728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Solving Backward, making decision at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3338280" y="4745880"/>
            <a:ext cx="728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  <a:ea typeface="Cambria Math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C54C41-B083-4A0E-BEEE-B320FA08F668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338280" y="3657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 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0" name="Formula 6"/>
              <p:cNvSpPr txBox="1"/>
              <p:nvPr/>
            </p:nvSpPr>
            <p:spPr>
              <a:xfrm>
                <a:off x="2985840" y="1413360"/>
                <a:ext cx="5854320" cy="770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Low>
                      <m:e>
                        <m:r>
                          <m:t xml:space="preserve">max</m:t>
                        </m:r>
                      </m:e>
                      <m:lim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𝑇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𝐸</m:t>
                        </m:r>
                        <m:d>
                          <m:dPr>
                            <m:begChr m:val="["/>
                            <m:endChr m:val="]"/>
                          </m:dPr>
                          <m:e>
                            <m:sSub>
                              <m:e>
                                <m:r>
                                  <m:t xml:space="preserve">𝑊</m:t>
                                </m:r>
                              </m:e>
                              <m:sub>
                                <m:r>
                                  <m:t xml:space="preserve">𝑇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t xml:space="preserve">𝐸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𝑠</m:t>
                                        </m:r>
                                      </m:e>
                                      <m:sub>
                                        <m:r>
                                          <m:t xml:space="preserve">𝑇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𝑟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𝑡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𝑠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t xml:space="preserve"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−</m:t>
                                        </m:r>
                                        <m:sSub>
                                          <m:e>
                                            <m:r>
                                              <m:t xml:space="preserve">𝑠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𝑇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r>
                                              <m:t xml:space="preserve"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1</m:t>
                                        </m:r>
                                        <m:r>
                                          <m:t xml:space="preserve">+</m:t>
                                        </m:r>
                                        <m:sSubSup>
                                          <m:e>
                                            <m:r>
                                              <m:t xml:space="preserve">𝑟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𝑏</m:t>
                                            </m:r>
                                          </m:sub>
                                          <m:sup>
                                            <m:r>
                                              <m:t xml:space="preserve">𝑡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𝛾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𝛾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01" name="CustomShape 7"/>
          <p:cNvSpPr/>
          <p:nvPr/>
        </p:nvSpPr>
        <p:spPr>
          <a:xfrm>
            <a:off x="5191200" y="2659680"/>
            <a:ext cx="10893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F.O.C.: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639640" y="2659680"/>
            <a:ext cx="340272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Does not depend on : CRRA!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476640" y="3102120"/>
            <a:ext cx="620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Solving Backward, making decision at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4" name="Formula 10"/>
              <p:cNvSpPr txBox="1"/>
              <p:nvPr/>
            </p:nvSpPr>
            <p:spPr>
              <a:xfrm>
                <a:off x="1668600" y="3563280"/>
                <a:ext cx="6200640" cy="862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Low>
                      <m:e>
                        <m:r>
                          <m:t xml:space="preserve">max</m:t>
                        </m:r>
                      </m:e>
                      <m:lim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𝑇</m:t>
                            </m:r>
                            <m:r>
                              <m:t xml:space="preserve">−</m:t>
                            </m:r>
                            <m:r>
                              <m:t xml:space="preserve">2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𝐸</m:t>
                        </m:r>
                        <m:d>
                          <m:dPr>
                            <m:begChr m:val="["/>
                            <m:endChr m:val="]"/>
                          </m:dPr>
                          <m:e>
                            <m:sSub>
                              <m:e>
                                <m:r>
                                  <m:t xml:space="preserve">𝑊</m:t>
                                </m:r>
                              </m:e>
                              <m:sub>
                                <m:r>
                                  <m:t xml:space="preserve">𝑇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t xml:space="preserve">𝐸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 xml:space="preserve">𝑠</m:t>
                                            </m:r>
                                          </m:e>
                                          <m:sub>
                                            <m:r>
                                              <m:t xml:space="preserve">𝑇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r>
                                              <m:t xml:space="preserve"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+</m:t>
                                            </m:r>
                                            <m:sSubSup>
                                              <m:e>
                                                <m:r>
                                                  <m:t xml:space="preserve">𝑟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𝑡</m:t>
                                                </m:r>
                                                <m:r>
                                                  <m:t xml:space="preserve">−</m:t>
                                                </m:r>
                                                <m:r>
                                                  <m:t xml:space="preserve">1</m:t>
                                                </m:r>
                                              </m:sub>
                                              <m:sup>
                                                <m:r>
                                                  <m:t xml:space="preserve">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t xml:space="preserve">+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sSub>
                                              <m:e>
                                                <m:r>
                                                  <m:t xml:space="preserve"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𝑇</m:t>
                                                </m:r>
                                                <m:r>
                                                  <m:t xml:space="preserve">−</m:t>
                                                </m:r>
                                                <m:r>
                                                  <m:t xml:space="preserve"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+</m:t>
                                            </m:r>
                                            <m:sSubSup>
                                              <m:e>
                                                <m:r>
                                                  <m:t xml:space="preserve">𝑟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𝑏</m:t>
                                                </m:r>
                                              </m:sub>
                                              <m:sup>
                                                <m:r>
                                                  <m:t xml:space="preserve">𝑡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</m:dPr>
                                      <m:e>
                                        <m:sSup>
                                          <m:e>
                                            <m:r>
                                              <m:t xml:space="preserve">𝑠</m:t>
                                            </m:r>
                                          </m:e>
                                          <m:sup>
                                            <m:r>
                                              <m:t xml:space="preserve">∗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+</m:t>
                                            </m:r>
                                            <m:sSubSup>
                                              <m:e>
                                                <m:r>
                                                  <m:t xml:space="preserve">𝑟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m:t xml:space="preserve">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t xml:space="preserve">+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sSup>
                                              <m:e>
                                                <m:r>
                                                  <m:t xml:space="preserve">𝑠</m:t>
                                                </m:r>
                                              </m:e>
                                              <m:sup>
                                                <m:r>
                                                  <m:t xml:space="preserve">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1</m:t>
                                            </m:r>
                                            <m:r>
                                              <m:t xml:space="preserve">+</m:t>
                                            </m:r>
                                            <m:sSup>
                                              <m:e>
                                                <m:r>
                                                  <m:t xml:space="preserve">𝑟</m:t>
                                                </m:r>
                                              </m:e>
                                              <m:sup>
                                                <m:r>
                                                  <m:t xml:space="preserve">𝑏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𝛾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𝛾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05" name="CustomShape 11"/>
          <p:cNvSpPr/>
          <p:nvPr/>
        </p:nvSpPr>
        <p:spPr>
          <a:xfrm>
            <a:off x="2658240" y="4449600"/>
            <a:ext cx="974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6" name="Formula 12"/>
              <p:cNvSpPr txBox="1"/>
              <p:nvPr/>
            </p:nvSpPr>
            <p:spPr>
              <a:xfrm>
                <a:off x="2812680" y="5427720"/>
                <a:ext cx="6200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𝒔</m:t>
                        </m:r>
                      </m:e>
                      <m:sub>
                        <m:r>
                          <m:t xml:space="preserve">𝑻</m:t>
                        </m:r>
                        <m:r>
                          <m:t xml:space="preserve">−</m:t>
                        </m:r>
                        <m:r>
                          <m:t xml:space="preserve">𝟏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𝒔</m:t>
                        </m:r>
                      </m:e>
                      <m:sub>
                        <m:r>
                          <m:t xml:space="preserve">𝑻</m:t>
                        </m:r>
                        <m:r>
                          <m:t xml:space="preserve">−</m:t>
                        </m:r>
                        <m:r>
                          <m:t xml:space="preserve">𝟐</m:t>
                        </m:r>
                      </m:sub>
                    </m:sSub>
                    <m:r>
                      <m:t xml:space="preserve">=</m:t>
                    </m:r>
                    <m:sSup>
                      <m:e>
                        <m:r>
                          <m:t xml:space="preserve">𝒔</m:t>
                        </m:r>
                      </m:e>
                      <m:sup>
                        <m:r>
                          <m:t xml:space="preserve">∗</m:t>
                        </m:r>
                      </m:sup>
                    </m:sSup>
                    <m:r>
                      <m:t xml:space="preserve">=</m:t>
                    </m:r>
                    <m:sSub>
                      <m:e>
                        <m:r>
                          <m:t xml:space="preserve">𝒔</m:t>
                        </m:r>
                      </m:e>
                      <m:sub>
                        <m:r>
                          <m:t xml:space="preserve">𝑻</m:t>
                        </m:r>
                        <m:r>
                          <m:t xml:space="preserve">−</m:t>
                        </m:r>
                        <m:r>
                          <m:t xml:space="preserve">𝟑</m:t>
                        </m:r>
                      </m:sub>
                    </m:sSub>
                    <m:r>
                      <m:t xml:space="preserve">…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𝒔</m:t>
                        </m:r>
                      </m:e>
                      <m:sub>
                        <m:r>
                          <m:t xml:space="preserve">𝟎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07" name="CustomShape 13"/>
          <p:cNvSpPr/>
          <p:nvPr/>
        </p:nvSpPr>
        <p:spPr>
          <a:xfrm>
            <a:off x="1682640" y="5958000"/>
            <a:ext cx="9990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Long horizon is the same as short horizon! (if making decision at regular intervals)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2"/>
          <p:cNvSpPr txBox="1"/>
          <p:nvPr/>
        </p:nvSpPr>
        <p:spPr>
          <a:xfrm>
            <a:off x="675000" y="640872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F6A559-4E46-498B-8D77-6881F54ADBBB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338280" y="3657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? 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4097160" y="1412640"/>
            <a:ext cx="369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venir Next LT Pro"/>
              </a:rPr>
              <a:t>What if rebalancing infrequently?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92920" y="1981800"/>
            <a:ext cx="1036908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]=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Cambria Math"/>
              </a:rPr>
              <a:t>           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br/>
            <a:r>
              <a:rPr b="0" i="1" lang="en-CA" sz="1800" spc="-1" strike="noStrike">
                <a:solidFill>
                  <a:srgbClr val="000000"/>
                </a:solidFill>
                <a:latin typeface="Cambria Math"/>
              </a:rPr>
              <a:t>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519120" y="5099040"/>
            <a:ext cx="7155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As T increases, 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] increases i.e.</a:t>
            </a: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Stocks outperform bonds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: Good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497520" y="5583600"/>
            <a:ext cx="729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venir Next LT Pro"/>
              </a:rPr>
              <a:t>As T increases,  i.e. Volatility of stocks increase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: Bad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-237960" y="6037920"/>
            <a:ext cx="8007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Increasingly Scared toward the potential downside: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Risk Aversion!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Picture 36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7864560" y="3813480"/>
            <a:ext cx="4133160" cy="26784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19" name="Formula 11"/>
              <p:cNvSpPr txBox="1"/>
              <p:nvPr/>
            </p:nvSpPr>
            <p:spPr>
              <a:xfrm>
                <a:off x="5483880" y="4352040"/>
                <a:ext cx="103690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𝑈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𝑊</m:t>
                        </m:r>
                      </m:e>
                    </m:d>
                    <m:r>
                      <m:t xml:space="preserve">=</m:t>
                    </m:r>
                    <m:r>
                      <m:t xml:space="preserve">log</m:t>
                    </m:r>
                    <m:r>
                      <m:t xml:space="preserve">𝑊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0" name="CustomShape 12"/>
          <p:cNvSpPr/>
          <p:nvPr/>
        </p:nvSpPr>
        <p:spPr>
          <a:xfrm>
            <a:off x="592920" y="1935000"/>
            <a:ext cx="663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Extreme: Now can only make decision once: choose  at t=0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Next LT Pro"/>
              </a:rPr>
              <a:t>Alex Chow &amp; Daryl Larsen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3A90B8-B2A6-46EC-B78C-FB2F1A3AC670}" type="slidenum">
              <a:rPr b="1" lang="en-US" sz="10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592920" y="92160"/>
            <a:ext cx="8948520" cy="18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Aft>
                <a:spcPts val="400"/>
              </a:spcAft>
            </a:pPr>
            <a:r>
              <a:rPr b="1" lang="en-CA" sz="3200" spc="-52" strike="noStrike">
                <a:solidFill>
                  <a:srgbClr val="2e3743"/>
                </a:solidFill>
                <a:latin typeface="Georgia"/>
              </a:rPr>
              <a:t>Risk in Long Run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338280" y="365760"/>
            <a:ext cx="90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Lato"/>
                <a:ea typeface="Lato"/>
              </a:rPr>
              <a:t>Mr Planner’s Argument: Stocks are less risky over longer investment horizons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Picture 19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6317280" y="1028520"/>
            <a:ext cx="4442400" cy="485676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1152000" y="1263600"/>
            <a:ext cx="3902400" cy="4537440"/>
          </a:xfrm>
          <a:prstGeom prst="rect">
            <a:avLst/>
          </a:prstGeom>
          <a:ln>
            <a:noFill/>
          </a:ln>
        </p:spPr>
      </p:pic>
      <p:sp>
        <p:nvSpPr>
          <p:cNvPr id="128" name="CustomShape 6"/>
          <p:cNvSpPr/>
          <p:nvPr/>
        </p:nvSpPr>
        <p:spPr>
          <a:xfrm>
            <a:off x="1152000" y="5905440"/>
            <a:ext cx="10134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Negative effect from higher Variance cancelled out Positive effect from higher Mean when agent is risk-averse enough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Application>LibreOffice/6.4.7.2$Linux_X86_64 LibreOffice_project/40$Build-2</Application>
  <Words>961</Words>
  <Paragraphs>171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2022-10-13T16:40:18Z</dcterms:created>
  <dc:creator>alexccp@student.ubc.ca</dc:creator>
  <dc:description/>
  <dc:language>en-US</dc:language>
  <cp:lastModifiedBy/>
  <dcterms:modified xsi:type="dcterms:W3CDTF">2022-10-14T10:45:06Z</dcterms:modified>
  <cp:revision>144</cp:revision>
  <dc:subject/>
  <dc:title>Why should older people invest less in stock than younger people?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