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7" r:id="rId8"/>
    <p:sldId id="266" r:id="rId9"/>
    <p:sldId id="273" r:id="rId10"/>
    <p:sldId id="260" r:id="rId11"/>
    <p:sldId id="268" r:id="rId12"/>
    <p:sldId id="261" r:id="rId13"/>
    <p:sldId id="269" r:id="rId14"/>
    <p:sldId id="262" r:id="rId15"/>
    <p:sldId id="283" r:id="rId16"/>
    <p:sldId id="284" r:id="rId17"/>
    <p:sldId id="263" r:id="rId18"/>
    <p:sldId id="270" r:id="rId19"/>
    <p:sldId id="271" r:id="rId20"/>
    <p:sldId id="278" r:id="rId21"/>
    <p:sldId id="272" r:id="rId22"/>
    <p:sldId id="274" r:id="rId23"/>
    <p:sldId id="279" r:id="rId24"/>
    <p:sldId id="287" r:id="rId25"/>
    <p:sldId id="280" r:id="rId26"/>
    <p:sldId id="282" r:id="rId27"/>
    <p:sldId id="275" r:id="rId28"/>
    <p:sldId id="281" r:id="rId29"/>
    <p:sldId id="285" r:id="rId30"/>
    <p:sldId id="276" r:id="rId31"/>
    <p:sldId id="28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Mathematics for Economics, 3rd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DDED87C-D765-4B8E-9623-B59144DE6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29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1A7D-234F-4744-B9FE-0832E50336F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DD8E-5111-4AD7-9D18-6161856D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Calculus: Single Variable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8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dy</a:t>
            </a:r>
            <a:r>
              <a:rPr lang="en-US" dirty="0"/>
              <a:t>/dx =</a:t>
            </a:r>
          </a:p>
          <a:p>
            <a:pPr marL="0" indent="0">
              <a:buNone/>
            </a:pPr>
            <a:r>
              <a:rPr lang="en-US" dirty="0"/>
              <a:t>			Lt 	 </a:t>
            </a:r>
            <a:r>
              <a:rPr lang="en-US" u="sng" dirty="0"/>
              <a:t>f(Xo + </a:t>
            </a:r>
            <a:r>
              <a:rPr lang="en-US" u="sng" dirty="0">
                <a:latin typeface="Symbol" panose="05050102010706020507" pitchFamily="18" charset="2"/>
              </a:rPr>
              <a:t>D</a:t>
            </a:r>
            <a:r>
              <a:rPr lang="en-US" u="sng" dirty="0"/>
              <a:t>X) – f(Xo)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	      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0</a:t>
            </a:r>
            <a:r>
              <a:rPr lang="en-US" dirty="0"/>
              <a:t>	           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              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 = X - Xo</a:t>
            </a:r>
          </a:p>
        </p:txBody>
      </p:sp>
    </p:spTree>
    <p:extLst>
      <p:ext uri="{BB962C8B-B14F-4D97-AF65-F5344CB8AC3E}">
        <p14:creationId xmlns:p14="http://schemas.microsoft.com/office/powerpoint/2010/main" val="242923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Mathematics for Economics, 3rd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B8EBF6-8007-4691-9ADF-119E07F37B39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7653" name="Picture 5" descr="CropperCapture[13]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9464" y="274639"/>
            <a:ext cx="8093075" cy="585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57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definition of the derivative above, find the derivative of the following functions at Xo = 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f(x) = 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f(x) = 3x + 5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f(x) = 2X</a:t>
            </a:r>
            <a:r>
              <a:rPr lang="en-US" baseline="30000" dirty="0"/>
              <a:t>2</a:t>
            </a:r>
            <a:r>
              <a:rPr lang="en-US" dirty="0"/>
              <a:t> - 4x +5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0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f(x) = 3x + 5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4400" dirty="0"/>
              <a:t>f(x) = 2X</a:t>
            </a:r>
            <a:r>
              <a:rPr lang="en-US" sz="4400" baseline="30000" dirty="0"/>
              <a:t>2</a:t>
            </a:r>
            <a:r>
              <a:rPr lang="en-US" sz="4400" dirty="0"/>
              <a:t> - 4x +5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70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the inverse demand for a product is given by P = 100 – 3Q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 = </a:t>
            </a:r>
          </a:p>
          <a:p>
            <a:pPr marL="514350" indent="-514350">
              <a:buAutoNum type="arabicPeriod"/>
            </a:pPr>
            <a:r>
              <a:rPr lang="en-US" dirty="0"/>
              <a:t>Using a derivative, MR =</a:t>
            </a:r>
          </a:p>
          <a:p>
            <a:pPr marL="514350" indent="-514350">
              <a:buAutoNum type="arabicPeriod"/>
            </a:pPr>
            <a:r>
              <a:rPr lang="en-US" dirty="0"/>
              <a:t>Construct the demand curve and the MR curve. Compare the intercept and slopes of the two curves. Briefly explain why the MR curve lies below </a:t>
            </a:r>
            <a:r>
              <a:rPr lang="en-US" dirty="0" err="1"/>
              <a:t>te</a:t>
            </a:r>
            <a:r>
              <a:rPr lang="en-US" dirty="0"/>
              <a:t> demand curve</a:t>
            </a:r>
          </a:p>
        </p:txBody>
      </p:sp>
    </p:spTree>
    <p:extLst>
      <p:ext uri="{BB962C8B-B14F-4D97-AF65-F5344CB8AC3E}">
        <p14:creationId xmlns:p14="http://schemas.microsoft.com/office/powerpoint/2010/main" val="20972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6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Derivative of a constant is zero.</a:t>
            </a:r>
          </a:p>
          <a:p>
            <a:endParaRPr lang="en-US" dirty="0"/>
          </a:p>
          <a:p>
            <a:r>
              <a:rPr lang="en-US" dirty="0"/>
              <a:t>d(k)/dx =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Derivative of the product of a constant and a function is the product of the constant and the derivative of the function </a:t>
            </a:r>
          </a:p>
          <a:p>
            <a:endParaRPr lang="en-US" dirty="0"/>
          </a:p>
          <a:p>
            <a:r>
              <a:rPr lang="en-US" dirty="0"/>
              <a:t>d(kg(x))/dx = k d(g(x))/dx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Derivative of the sum (difference) of polynomial functions is the sum (difference) of the derivatives of the components on the function</a:t>
            </a:r>
          </a:p>
          <a:p>
            <a:endParaRPr lang="en-US" dirty="0"/>
          </a:p>
          <a:p>
            <a:r>
              <a:rPr lang="en-US" dirty="0"/>
              <a:t>If f(x) = g(x) + h(x)		or 	</a:t>
            </a:r>
            <a:r>
              <a:rPr lang="en-US" dirty="0"/>
              <a:t> f(x) = g(x) - h(x)</a:t>
            </a:r>
          </a:p>
          <a:p>
            <a:endParaRPr lang="en-US" dirty="0"/>
          </a:p>
          <a:p>
            <a:r>
              <a:rPr lang="en-US" dirty="0"/>
              <a:t>f’(x) = g’(x) + h’(x)			f’(x) = g’(x) – h’(x)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7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Differential: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we saw for a secant line:</a:t>
            </a:r>
          </a:p>
          <a:p>
            <a:endParaRPr lang="en-US" dirty="0"/>
          </a:p>
          <a:p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y</a:t>
            </a:r>
            <a:r>
              <a:rPr lang="en-US" dirty="0"/>
              <a:t> = slope of secant line *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</a:t>
            </a:r>
          </a:p>
          <a:p>
            <a:endParaRPr lang="en-US" dirty="0"/>
          </a:p>
          <a:p>
            <a:r>
              <a:rPr lang="en-US" dirty="0"/>
              <a:t>We can think of dx as the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 (small change in x from Xo, and </a:t>
            </a:r>
            <a:r>
              <a:rPr lang="en-US" dirty="0" err="1"/>
              <a:t>dy</a:t>
            </a:r>
            <a:r>
              <a:rPr lang="en-US" dirty="0"/>
              <a:t> as an </a:t>
            </a:r>
            <a:r>
              <a:rPr lang="en-US" dirty="0">
                <a:solidFill>
                  <a:srgbClr val="FF0000"/>
                </a:solidFill>
              </a:rPr>
              <a:t>approximation</a:t>
            </a:r>
            <a:r>
              <a:rPr lang="en-US" dirty="0"/>
              <a:t> to the resulting change in y,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y.</a:t>
            </a:r>
          </a:p>
          <a:p>
            <a:endParaRPr lang="en-US" dirty="0"/>
          </a:p>
          <a:p>
            <a:r>
              <a:rPr lang="en-US" dirty="0" err="1"/>
              <a:t>dy</a:t>
            </a:r>
            <a:r>
              <a:rPr lang="en-US" dirty="0"/>
              <a:t> = slope of the tangent line at Xo * dx</a:t>
            </a:r>
          </a:p>
          <a:p>
            <a:r>
              <a:rPr lang="en-US" dirty="0" err="1"/>
              <a:t>dy</a:t>
            </a:r>
            <a:r>
              <a:rPr lang="en-US" dirty="0"/>
              <a:t> = f’(Xo) 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ropperCapture[6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6909" y="1825625"/>
            <a:ext cx="6018181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15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Mathematics for Economics, 3rd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F7785-556A-4F9A-A7E2-549DC794BD52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101381" name="Picture 5" descr="CropperCapture[49]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9464" y="274639"/>
            <a:ext cx="8093075" cy="585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8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dy</a:t>
            </a:r>
            <a:r>
              <a:rPr lang="en-US" dirty="0"/>
              <a:t> at Xo = 3 when f(x) = 3x</a:t>
            </a:r>
            <a:r>
              <a:rPr lang="en-US" baseline="30000" dirty="0"/>
              <a:t>2</a:t>
            </a:r>
            <a:r>
              <a:rPr lang="en-US" dirty="0"/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320380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approximation for small changes in X.</a:t>
            </a:r>
          </a:p>
        </p:txBody>
      </p:sp>
    </p:spTree>
    <p:extLst>
      <p:ext uri="{BB962C8B-B14F-4D97-AF65-F5344CB8AC3E}">
        <p14:creationId xmlns:p14="http://schemas.microsoft.com/office/powerpoint/2010/main" val="325750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Derivative of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y</a:t>
            </a:r>
            <a:r>
              <a:rPr lang="en-US" dirty="0"/>
              <a:t>/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 = [(x</a:t>
            </a:r>
            <a:r>
              <a:rPr lang="en-US" baseline="-25000" dirty="0"/>
              <a:t>o</a:t>
            </a:r>
            <a:r>
              <a:rPr lang="en-US" dirty="0"/>
              <a:t> +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]/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 us just look at the numerator </a:t>
            </a:r>
            <a:r>
              <a:rPr lang="en-US" dirty="0"/>
              <a:t>[(x</a:t>
            </a:r>
            <a:r>
              <a:rPr lang="en-US" baseline="-25000" dirty="0"/>
              <a:t>o</a:t>
            </a:r>
            <a:r>
              <a:rPr lang="en-US" dirty="0"/>
              <a:t> +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] and the first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(x</a:t>
            </a:r>
            <a:r>
              <a:rPr lang="en-US" baseline="-25000" dirty="0"/>
              <a:t>o</a:t>
            </a:r>
            <a:r>
              <a:rPr lang="en-US" dirty="0"/>
              <a:t> +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 + (</a:t>
            </a:r>
            <a:r>
              <a:rPr lang="en-US" baseline="30000" dirty="0"/>
              <a:t>n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) x</a:t>
            </a:r>
            <a:r>
              <a:rPr lang="en-US" baseline="-25000" dirty="0"/>
              <a:t>o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dirty="0"/>
              <a:t>+ (</a:t>
            </a:r>
            <a:r>
              <a:rPr lang="en-US" baseline="30000" dirty="0"/>
              <a:t>n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)x</a:t>
            </a:r>
            <a:r>
              <a:rPr lang="en-US" baseline="-25000" dirty="0"/>
              <a:t>o</a:t>
            </a:r>
            <a:r>
              <a:rPr lang="en-US" baseline="30000" dirty="0"/>
              <a:t>n-2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baseline="30000" dirty="0"/>
              <a:t>2</a:t>
            </a:r>
            <a:r>
              <a:rPr lang="en-US" dirty="0"/>
              <a:t>+ ……. +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(x</a:t>
            </a:r>
            <a:r>
              <a:rPr lang="en-US" baseline="-25000" dirty="0"/>
              <a:t>o</a:t>
            </a:r>
            <a:r>
              <a:rPr lang="en-US" dirty="0"/>
              <a:t> +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baseline="30000" dirty="0" err="1"/>
              <a:t>n</a:t>
            </a:r>
            <a:r>
              <a:rPr lang="en-US" baseline="30000" dirty="0"/>
              <a:t>  </a:t>
            </a:r>
            <a:r>
              <a:rPr lang="en-US" dirty="0"/>
              <a:t> = (</a:t>
            </a:r>
            <a:r>
              <a:rPr lang="en-US" baseline="30000" dirty="0"/>
              <a:t>n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) x</a:t>
            </a:r>
            <a:r>
              <a:rPr lang="en-US" baseline="-25000" dirty="0"/>
              <a:t>o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dirty="0"/>
              <a:t>+ (</a:t>
            </a:r>
            <a:r>
              <a:rPr lang="en-US" baseline="30000" dirty="0"/>
              <a:t>n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)x</a:t>
            </a:r>
            <a:r>
              <a:rPr lang="en-US" baseline="-25000" dirty="0"/>
              <a:t>o</a:t>
            </a:r>
            <a:r>
              <a:rPr lang="en-US" baseline="30000" dirty="0"/>
              <a:t>n-2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baseline="30000" dirty="0"/>
              <a:t>2</a:t>
            </a:r>
            <a:r>
              <a:rPr lang="en-US" dirty="0"/>
              <a:t>+ ……. + (..)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2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[(x</a:t>
            </a:r>
            <a:r>
              <a:rPr lang="en-US" baseline="-25000" dirty="0"/>
              <a:t>o</a:t>
            </a:r>
            <a:r>
              <a:rPr lang="en-US" dirty="0"/>
              <a:t> +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o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]/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 = (</a:t>
            </a:r>
            <a:r>
              <a:rPr lang="en-US" baseline="30000" dirty="0"/>
              <a:t>n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) x</a:t>
            </a:r>
            <a:r>
              <a:rPr lang="en-US" baseline="-25000" dirty="0"/>
              <a:t>o</a:t>
            </a:r>
            <a:r>
              <a:rPr lang="en-US" baseline="30000" dirty="0"/>
              <a:t>n-1</a:t>
            </a:r>
            <a:r>
              <a:rPr lang="en-US" dirty="0"/>
              <a:t> + (</a:t>
            </a:r>
            <a:r>
              <a:rPr lang="en-US" baseline="30000" dirty="0"/>
              <a:t>n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)x</a:t>
            </a:r>
            <a:r>
              <a:rPr lang="en-US" baseline="-25000" dirty="0"/>
              <a:t>o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baseline="30000" dirty="0"/>
              <a:t>2</a:t>
            </a:r>
            <a:r>
              <a:rPr lang="en-US" dirty="0"/>
              <a:t>+ ……. + (..)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baseline="30000" dirty="0"/>
              <a:t>n-2</a:t>
            </a: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Take the limit as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0</a:t>
            </a:r>
            <a:r>
              <a:rPr lang="en-US" dirty="0"/>
              <a:t>      =  n x</a:t>
            </a:r>
            <a:r>
              <a:rPr lang="en-US" baseline="-25000" dirty="0"/>
              <a:t>o</a:t>
            </a:r>
            <a:r>
              <a:rPr lang="en-US" baseline="30000" dirty="0"/>
              <a:t>n-1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 if y = f(x) =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, then </a:t>
            </a:r>
            <a:r>
              <a:rPr lang="en-US" dirty="0" err="1"/>
              <a:t>dy</a:t>
            </a:r>
            <a:r>
              <a:rPr lang="en-US" dirty="0"/>
              <a:t>/dx = f’(x) = nX</a:t>
            </a:r>
            <a:r>
              <a:rPr lang="en-US" baseline="30000" dirty="0"/>
              <a:t>n-1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differential is </a:t>
            </a:r>
          </a:p>
          <a:p>
            <a:pPr marL="0" indent="0">
              <a:buNone/>
            </a:pPr>
            <a:r>
              <a:rPr lang="en-US" dirty="0">
                <a:latin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dy</a:t>
            </a:r>
            <a:r>
              <a:rPr lang="en-US" dirty="0"/>
              <a:t> = f’(x) dx </a:t>
            </a:r>
          </a:p>
        </p:txBody>
      </p:sp>
    </p:spTree>
    <p:extLst>
      <p:ext uri="{BB962C8B-B14F-4D97-AF65-F5344CB8AC3E}">
        <p14:creationId xmlns:p14="http://schemas.microsoft.com/office/powerpoint/2010/main" val="111687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Find f’(x) when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f(x) = 3x</a:t>
            </a:r>
            <a:r>
              <a:rPr lang="en-US" baseline="30000" dirty="0"/>
              <a:t>4</a:t>
            </a:r>
            <a:r>
              <a:rPr lang="en-US" dirty="0"/>
              <a:t> + 5x</a:t>
            </a:r>
            <a:r>
              <a:rPr lang="en-US" baseline="30000" dirty="0"/>
              <a:t>2</a:t>
            </a:r>
            <a:r>
              <a:rPr lang="en-US" dirty="0"/>
              <a:t> – 7x + 2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F(x) = 5x</a:t>
            </a:r>
            <a:r>
              <a:rPr lang="en-US" baseline="30000" dirty="0"/>
              <a:t>3</a:t>
            </a:r>
            <a:r>
              <a:rPr lang="en-US" dirty="0"/>
              <a:t> - 2/x + sqrt(x)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4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Rules of Differentiation: Product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If f(x) = g(x)*h(x), then f’(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) = h(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)g’(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) + g(</a:t>
            </a:r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)h’(x</a:t>
            </a:r>
            <a:r>
              <a:rPr lang="en-US" baseline="-25000" dirty="0"/>
              <a:t>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Suppose f(x) = (3x</a:t>
            </a:r>
            <a:r>
              <a:rPr lang="en-US" baseline="30000" dirty="0"/>
              <a:t>3</a:t>
            </a:r>
            <a:r>
              <a:rPr lang="en-US" dirty="0"/>
              <a:t> + 2X</a:t>
            </a:r>
            <a:r>
              <a:rPr lang="en-US" baseline="30000" dirty="0"/>
              <a:t>2</a:t>
            </a:r>
            <a:r>
              <a:rPr lang="en-US" dirty="0"/>
              <a:t> + 1/x)(5x + 4)</a:t>
            </a:r>
          </a:p>
          <a:p>
            <a:endParaRPr lang="en-US" dirty="0"/>
          </a:p>
          <a:p>
            <a:r>
              <a:rPr lang="en-US" dirty="0"/>
              <a:t>Then, f’(x) = </a:t>
            </a:r>
          </a:p>
        </p:txBody>
      </p:sp>
    </p:spTree>
    <p:extLst>
      <p:ext uri="{BB962C8B-B14F-4D97-AF65-F5344CB8AC3E}">
        <p14:creationId xmlns:p14="http://schemas.microsoft.com/office/powerpoint/2010/main" val="51618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Quotient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If f(x) = g(x)/h(x)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f’(x) =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h(x)g’(x) – g(x)h’(x)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/(h(x))</a:t>
            </a:r>
            <a:r>
              <a:rPr lang="en-US" baseline="30000" dirty="0"/>
              <a:t>2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Suppose, f(x) = (3x</a:t>
            </a:r>
            <a:r>
              <a:rPr lang="en-US" baseline="30000" dirty="0"/>
              <a:t>2</a:t>
            </a:r>
            <a:r>
              <a:rPr lang="en-US" dirty="0"/>
              <a:t> + 5x)/(4x + 2). Then f’(x)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1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61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TC = C(Q) and MC = C’(Q)</a:t>
            </a:r>
          </a:p>
          <a:p>
            <a:endParaRPr lang="en-US" dirty="0"/>
          </a:p>
          <a:p>
            <a:r>
              <a:rPr lang="en-US" dirty="0"/>
              <a:t>AC(Q) = C(Q)/Q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d(AC)/</a:t>
            </a:r>
            <a:r>
              <a:rPr lang="en-US" dirty="0" err="1"/>
              <a:t>dQ</a:t>
            </a:r>
            <a:r>
              <a:rPr lang="en-US" dirty="0"/>
              <a:t> = [QC’(Q) – C(Q)]/Q</a:t>
            </a:r>
            <a:r>
              <a:rPr lang="en-US" baseline="30000" dirty="0"/>
              <a:t>2</a:t>
            </a:r>
            <a:r>
              <a:rPr lang="en-US" dirty="0"/>
              <a:t>  = (1/Q)[C’(Q) – C(Q)/Q]= (1/Q)(MC-AC)</a:t>
            </a:r>
          </a:p>
          <a:p>
            <a:endParaRPr lang="en-US" dirty="0"/>
          </a:p>
          <a:p>
            <a:r>
              <a:rPr lang="en-US" dirty="0"/>
              <a:t>d(AC)/</a:t>
            </a:r>
            <a:r>
              <a:rPr lang="en-US" dirty="0" err="1"/>
              <a:t>dQ</a:t>
            </a:r>
            <a:r>
              <a:rPr lang="en-US" dirty="0"/>
              <a:t> &gt; 0 if MC &gt; AC and Vice Versa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68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ropperCapture[111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6909" y="1825625"/>
            <a:ext cx="6018181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Mathematics for Economics, 3rd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E8ACA-CDDB-486D-B8AD-DFAA8E4F7D9F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23557" name="Picture 5" descr="CropperCapture[11]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9464" y="274639"/>
            <a:ext cx="8093075" cy="585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30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Mathematics for Economics, 3rd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4BFC0B-BE0A-4112-AF80-BE7A4C62CE5B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35845" name="Picture 5" descr="CropperCapture[17]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6574" y="251779"/>
            <a:ext cx="8093075" cy="585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14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Mathematics for Economics, 3rd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F80C24-CA5B-452E-A11A-6C46ED17C485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37893" name="Picture 5" descr="CropperCapture[18]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9464" y="274639"/>
            <a:ext cx="8093075" cy="585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44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Mathematics for Economics, 3rd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EE45DA-60A6-482D-B945-4840CD6A3EE2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0181" name="Picture 5" descr="CropperCapture[24]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9464" y="274639"/>
            <a:ext cx="8093075" cy="585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88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657</Words>
  <Application>Microsoft Office PowerPoint</Application>
  <PresentationFormat>Widescreen</PresentationFormat>
  <Paragraphs>106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Wingdings</vt:lpstr>
      <vt:lpstr>Office Theme</vt:lpstr>
      <vt:lpstr>Calculus: Single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Examples</vt:lpstr>
      <vt:lpstr>PowerPoint Presentation</vt:lpstr>
      <vt:lpstr>PowerPoint Presentation</vt:lpstr>
      <vt:lpstr>PowerPoint Presentation</vt:lpstr>
      <vt:lpstr>PowerPoint Presentation</vt:lpstr>
      <vt:lpstr>Rules of Differentiation</vt:lpstr>
      <vt:lpstr>PowerPoint Presentation</vt:lpstr>
      <vt:lpstr>Differential: dy</vt:lpstr>
      <vt:lpstr>PowerPoint Presentation</vt:lpstr>
      <vt:lpstr>PowerPoint Presentation</vt:lpstr>
      <vt:lpstr>PowerPoint Presentation</vt:lpstr>
      <vt:lpstr>Derivative of Xn</vt:lpstr>
      <vt:lpstr>PowerPoint Presentation</vt:lpstr>
      <vt:lpstr>PowerPoint Presentation</vt:lpstr>
      <vt:lpstr>Examples: Find f’(x) when</vt:lpstr>
      <vt:lpstr>Additional Rules of Differentiation: Product Rule</vt:lpstr>
      <vt:lpstr>Quotient Rule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Islam</dc:creator>
  <cp:lastModifiedBy>Muhammad Islam</cp:lastModifiedBy>
  <cp:revision>35</cp:revision>
  <dcterms:created xsi:type="dcterms:W3CDTF">2020-09-01T21:27:11Z</dcterms:created>
  <dcterms:modified xsi:type="dcterms:W3CDTF">2020-09-02T02:12:48Z</dcterms:modified>
</cp:coreProperties>
</file>