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07" r:id="rId3"/>
  </p:sldMasterIdLst>
  <p:notesMasterIdLst>
    <p:notesMasterId r:id="rId8"/>
  </p:notesMasterIdLst>
  <p:handoutMasterIdLst>
    <p:handoutMasterId r:id="rId9"/>
  </p:handoutMasterIdLst>
  <p:sldIdLst>
    <p:sldId id="333" r:id="rId4"/>
    <p:sldId id="339" r:id="rId5"/>
    <p:sldId id="340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  <a:srgbClr val="EEEEEE"/>
    <a:srgbClr val="007DBB"/>
    <a:srgbClr val="72B84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1DA8A16-DF8E-8D03-9FCC-7885C614C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AFB3C3-C0AF-C6F3-D902-6655DADD0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6BA8-2081-4738-A6E0-5BF03BC9F783}" type="datetimeFigureOut">
              <a:rPr lang="hu-HU" smtClean="0"/>
              <a:t>2023. 12. 07.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6131BC0-B3F6-003E-1EC4-0522AF9C07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F57D69-EECD-F274-4BF0-C65DE7FA5E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21EE-551E-4373-BF47-9EA26FE97F7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820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E476-3BA6-42E1-9FF1-4EEF04CA904A}" type="datetimeFigureOut">
              <a:rPr lang="hu-HU" smtClean="0"/>
              <a:t>2023. 12. 07.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0BE43-6F66-45F4-AEB7-CE39412A828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509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Cover_slid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FC5226-8AB9-4B32-AF7F-E5BD0F7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©eCon Engineering Kft.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E9700330-AA2E-430A-97A7-C1D4ECE711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33ED3-C674-BF0B-3D3D-CE1F1779E1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A166D0-9C3A-8F7D-4915-E238924ED0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23C431-484C-9208-973C-28ECFDA0482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3" name="Tartalom helye 11">
            <a:extLst>
              <a:ext uri="{FF2B5EF4-FFF2-40B4-BE49-F238E27FC236}">
                <a16:creationId xmlns:a16="http://schemas.microsoft.com/office/drawing/2014/main" id="{B7FF584E-80EF-4222-27C1-95C2D30E815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err="1"/>
              <a:t>Speci</a:t>
            </a:r>
            <a:r>
              <a:rPr lang="hu-HU" noProof="0" dirty="0"/>
              <a:t>f</a:t>
            </a:r>
            <a:r>
              <a:rPr lang="en-GB" noProof="0" dirty="0"/>
              <a:t>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595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9C878A-95D6-6ED0-99CE-C674162F30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F29EF31F-2D51-BBDC-3A14-29221DE080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8B1923-B7E7-AD76-2A5C-7D78B1B0D2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46721-3464-1A30-A94E-E1C495F7CB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1" y="3945322"/>
            <a:ext cx="5413670" cy="2913539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DA365B7B-89D2-CC21-4E74-76D1FEA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EC5B71E8-54EB-ED9B-022E-A146D0658B6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78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54AC1528-BEF3-E16E-51EE-C144318F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</p:spTree>
    <p:extLst>
      <p:ext uri="{BB962C8B-B14F-4D97-AF65-F5344CB8AC3E}">
        <p14:creationId xmlns:p14="http://schemas.microsoft.com/office/powerpoint/2010/main" val="224895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190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66D48-F08C-41F7-98F0-E25F89DA5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7" y="1719677"/>
            <a:ext cx="11052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aseline="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DFF69D-7B68-4C18-BB5D-12FB8ABECC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6347" y="4572414"/>
            <a:ext cx="11052000" cy="1500187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5C65F-0EC5-4405-AA8E-695707D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14B51A-F14D-4387-9519-53328D4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99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018D-70DF-4463-9C07-5BF11DF81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EEEC1-FA37-47C8-B2E8-AB68EA4E336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96347" y="1706400"/>
            <a:ext cx="5377069" cy="43513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506344-0883-4D59-A07F-85EEC626753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8586" y="1706400"/>
            <a:ext cx="5430074" cy="43513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5B6D61-168A-4DE4-91D2-2C90615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AAA41-FE44-424D-92DC-814A33F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739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472F62-F1F6-4587-8BC8-380E3F517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58876"/>
            <a:ext cx="11052000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93CBAB-B3CD-465C-8260-6670D6944F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7600" y="1679715"/>
            <a:ext cx="5157787" cy="661755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6E88E7-5357-47BA-8EF4-FA7A9567EF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6348" y="2346051"/>
            <a:ext cx="5157787" cy="3577673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5202D2C-CBEA-426E-A2C3-47DF42B23A3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69776"/>
            <a:ext cx="5476148" cy="666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48AFD5-B87F-426B-80AB-C13CC770ADE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346051"/>
            <a:ext cx="5476147" cy="3577673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12177F-57F8-4B0B-A17F-06820929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F7A2528-4CD8-4CDB-9246-F66BDBD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3512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63579-3970-4A89-BC25-0A2D8B55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56DA2E-2E77-4CC5-9BC2-E3A0B83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233241-4C6D-4974-AC06-F578E75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84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27701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_section_with_imag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D6CD5-F178-4A02-B018-7685F99AA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9262"/>
            <a:ext cx="416449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7BD38-4193-4D86-89AD-FE62A9E258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74035"/>
            <a:ext cx="6412464" cy="50490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B0D5FC-B344-4BDF-9D6C-91B2FD7DAC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348" y="2059400"/>
            <a:ext cx="4164495" cy="3973651"/>
          </a:xfrm>
        </p:spPr>
        <p:txBody>
          <a:bodyPr/>
          <a:lstStyle>
            <a:lvl1pPr marL="0" indent="0">
              <a:buNone/>
              <a:defRPr sz="16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ACB766-6539-423E-98C6-677B3713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593133-10EA-4B01-8869-23C332BE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2952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_with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6A6AE4-C3A8-425C-8263-8267F9DD2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7261"/>
            <a:ext cx="417567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C3FE70A-A8D1-4067-A3D4-A8F0A959F3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412464" cy="5005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on the icon to insert picture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D923F0-914E-491C-B168-82B1E808D3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348" y="2057400"/>
            <a:ext cx="4165200" cy="3935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6F95E0-542D-4D97-83EE-933F006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BE7FBD-92F2-47A3-8314-77B2B17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0111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683E92-5997-FC2B-3EF1-5BAC0E554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/>
        </p:blipFill>
        <p:spPr>
          <a:xfrm>
            <a:off x="0" y="4393494"/>
            <a:ext cx="12192000" cy="24645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22B2A845-6DCD-FC7C-129C-CCC8556C48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F40DC4FB-8CDD-E3C9-656F-9B51E1F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©eCon Engineering Kft. </a:t>
            </a:r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5355E267-4DCF-EB72-6804-C505F05342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8" name="Tartalom helye 11">
            <a:extLst>
              <a:ext uri="{FF2B5EF4-FFF2-40B4-BE49-F238E27FC236}">
                <a16:creationId xmlns:a16="http://schemas.microsoft.com/office/drawing/2014/main" id="{28010F69-9E5F-A1BA-0B5E-D0DA296892F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1CB717D-6443-BA71-6224-CB495392E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717852A2-8D72-25A1-504C-B79D71B17E9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865572A5-F341-0FFC-3B87-BA6ABAC18F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2110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End_slid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>
              <a:def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GB" noProof="0" dirty="0"/>
              <a:t>Click to edit text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411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_slide_with_reference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4951A84-42B3-AB4C-EAF0-679F6F52AB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5512370"/>
            <a:ext cx="11669767" cy="1266607"/>
          </a:xfrm>
          <a:prstGeom prst="rect">
            <a:avLst/>
          </a:prstGeom>
        </p:spPr>
      </p:pic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 algn="r">
              <a:defRPr lang="hu-HU" sz="1400" b="0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eCon Engineering Kft.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3 </a:t>
            </a:r>
            <a:r>
              <a:rPr lang="hu-HU" sz="1400" dirty="0" err="1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Kondorosi</a:t>
            </a: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St.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Budapest H-1116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Tel.: +36-1-279-0320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www.econengineering.com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622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970640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Checked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6393092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490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5334840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82080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55376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532675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Written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809" y="3763962"/>
            <a:ext cx="3280263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147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date</a:t>
            </a:r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signature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REPORT</a:t>
            </a:r>
          </a:p>
          <a:p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3133794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735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_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29CF9D2-99A2-1A12-B63B-D122446E17D6}"/>
              </a:ext>
            </a:extLst>
          </p:cNvPr>
          <p:cNvSpPr txBox="1"/>
          <p:nvPr userDrawn="1"/>
        </p:nvSpPr>
        <p:spPr>
          <a:xfrm>
            <a:off x="596348" y="1511058"/>
            <a:ext cx="10745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hereby inform You that from information security aspects the project was classified as:</a:t>
            </a:r>
            <a:br>
              <a:rPr lang="hu-HU" dirty="0"/>
            </a:b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US" dirty="0"/>
              <a:t>Are You still satisfied with this information security class?</a:t>
            </a:r>
            <a:endParaRPr lang="hu-HU" dirty="0"/>
          </a:p>
          <a:p>
            <a:endParaRPr lang="hu-HU" dirty="0"/>
          </a:p>
          <a:p>
            <a:r>
              <a:rPr lang="en-US" dirty="0"/>
              <a:t>If not and You suppose us to change it, please indicate it us in written form.</a:t>
            </a:r>
            <a:endParaRPr lang="hu-HU" dirty="0"/>
          </a:p>
          <a:p>
            <a:endParaRPr lang="hu-HU" dirty="0"/>
          </a:p>
          <a:p>
            <a:r>
              <a:rPr lang="en-GB" noProof="0" dirty="0"/>
              <a:t>Thank You!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9576FE-CACF-A280-0931-5D1BA742374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595" y="2070536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Default / high protection / very high protection / very high protection+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0" cap="all" baseline="0" noProof="0" dirty="0">
                <a:latin typeface="+mj-lt"/>
              </a:rPr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134816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62995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0478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495181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Checked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3" y="5116945"/>
            <a:ext cx="1007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goal of the Benchmark project is to demonstrate the software's capabilities on a task provided by the customer, however it isn't covering the full depth solution.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 - BENCHMARK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1285295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4084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2" y="5116945"/>
            <a:ext cx="101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goal of the Benchmark project is to demonstrate the software's capabilities on a task provided by the customer, however it isn't covering the full depth solution.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 - BENCHMARK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1546289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AB38520-2C96-427B-B06C-CF4149FACC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3700087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82080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55376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532675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Written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9" name="Szöveg helye 10">
            <a:extLst>
              <a:ext uri="{FF2B5EF4-FFF2-40B4-BE49-F238E27FC236}">
                <a16:creationId xmlns:a16="http://schemas.microsoft.com/office/drawing/2014/main" id="{BEC90224-3BE1-A485-DD7A-07690596C6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809" y="3763962"/>
            <a:ext cx="3280263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6A7B208E-7442-F01E-7858-81CB4BAAF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147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date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C8B30984-B97B-157D-0879-C0CE7A9162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5869503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_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0" cap="all" baseline="0" noProof="0" dirty="0">
                <a:latin typeface="+mj-lt"/>
              </a:rPr>
              <a:t>Information security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5DD85C-D0E1-501A-61DD-3DAB7AFCF1C3}"/>
              </a:ext>
            </a:extLst>
          </p:cNvPr>
          <p:cNvSpPr txBox="1"/>
          <p:nvPr userDrawn="1"/>
        </p:nvSpPr>
        <p:spPr>
          <a:xfrm>
            <a:off x="596348" y="1511058"/>
            <a:ext cx="10745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hereby inform You that from information security aspects the project was classified as:</a:t>
            </a:r>
            <a:br>
              <a:rPr lang="hu-HU" dirty="0"/>
            </a:b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US" dirty="0"/>
              <a:t>Are You still satisfied with this information security class?</a:t>
            </a:r>
            <a:endParaRPr lang="hu-HU" dirty="0"/>
          </a:p>
          <a:p>
            <a:endParaRPr lang="hu-HU" dirty="0"/>
          </a:p>
          <a:p>
            <a:r>
              <a:rPr lang="en-US" dirty="0"/>
              <a:t>If not and You suppose us to change it, please indicate it us in written form.</a:t>
            </a:r>
            <a:endParaRPr lang="hu-HU" dirty="0"/>
          </a:p>
          <a:p>
            <a:endParaRPr lang="hu-HU" dirty="0"/>
          </a:p>
          <a:p>
            <a:r>
              <a:rPr lang="en-GB" noProof="0" dirty="0"/>
              <a:t>Thank You!</a:t>
            </a:r>
          </a:p>
        </p:txBody>
      </p:sp>
      <p:sp>
        <p:nvSpPr>
          <p:cNvPr id="5" name="Tartalom helye 5">
            <a:extLst>
              <a:ext uri="{FF2B5EF4-FFF2-40B4-BE49-F238E27FC236}">
                <a16:creationId xmlns:a16="http://schemas.microsoft.com/office/drawing/2014/main" id="{19A3B330-6B8A-1E1E-5684-0E772A7008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595" y="2070536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Default / high protection / very high protection / very high protection+</a:t>
            </a:r>
          </a:p>
        </p:txBody>
      </p:sp>
    </p:spTree>
    <p:extLst>
      <p:ext uri="{BB962C8B-B14F-4D97-AF65-F5344CB8AC3E}">
        <p14:creationId xmlns:p14="http://schemas.microsoft.com/office/powerpoint/2010/main" val="388930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52C5D2B-B78F-9D85-96EA-E08623CFB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710"/>
            <a:ext cx="12192000" cy="31617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3257B33-61C8-4F45-0CC9-4E5F07A3A9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A6A6EB8A-5E9D-CA82-C864-ADBCD98FD3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44AF4EA9-2954-0A85-8D75-481E397D08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22670FAD-8925-A347-C68C-91AE49F7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©eCon </a:t>
            </a:r>
            <a:r>
              <a:rPr lang="en-GB" noProof="0" dirty="0"/>
              <a:t>Engineering</a:t>
            </a:r>
            <a:r>
              <a:rPr lang="hu-HU" dirty="0"/>
              <a:t> Kft. </a:t>
            </a:r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C27E1B51-8F40-E227-321B-105B7E3BD56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88727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D7EA978-E73F-A59C-D7E1-2B1E498B7E2B}"/>
              </a:ext>
            </a:extLst>
          </p:cNvPr>
          <p:cNvSpPr txBox="1"/>
          <p:nvPr userDrawn="1"/>
        </p:nvSpPr>
        <p:spPr>
          <a:xfrm>
            <a:off x="11698358" y="1706357"/>
            <a:ext cx="461665" cy="431991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GB" noProof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PROJECT</a:t>
            </a:r>
          </a:p>
        </p:txBody>
      </p:sp>
    </p:spTree>
    <p:extLst>
      <p:ext uri="{BB962C8B-B14F-4D97-AF65-F5344CB8AC3E}">
        <p14:creationId xmlns:p14="http://schemas.microsoft.com/office/powerpoint/2010/main" val="842269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CF838B9-E269-DE58-7607-F3898D1399CB}"/>
              </a:ext>
            </a:extLst>
          </p:cNvPr>
          <p:cNvSpPr txBox="1"/>
          <p:nvPr userDrawn="1"/>
        </p:nvSpPr>
        <p:spPr>
          <a:xfrm>
            <a:off x="11698358" y="1070253"/>
            <a:ext cx="461665" cy="4971199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GB" noProof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PROJECT</a:t>
            </a:r>
          </a:p>
        </p:txBody>
      </p:sp>
    </p:spTree>
    <p:extLst>
      <p:ext uri="{BB962C8B-B14F-4D97-AF65-F5344CB8AC3E}">
        <p14:creationId xmlns:p14="http://schemas.microsoft.com/office/powerpoint/2010/main" val="390116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8795EE5-5BE7-AC4E-BABF-D66708E8C7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2724000"/>
            <a:ext cx="3390809" cy="41339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FF97FDB-202D-3E53-3291-BC9D7F7C99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D9030C91-F5D0-1DF7-ED9F-C7A31A254C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CB961EC-7346-1787-0835-0B9306ADAA2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A5AD11D6-B178-DED6-C21C-754C9B86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©eCon </a:t>
            </a:r>
            <a:r>
              <a:rPr lang="en-GB" noProof="0" dirty="0"/>
              <a:t>Engineering</a:t>
            </a:r>
            <a:r>
              <a:rPr lang="hu-HU" dirty="0"/>
              <a:t> Kft. </a:t>
            </a:r>
          </a:p>
        </p:txBody>
      </p:sp>
      <p:sp>
        <p:nvSpPr>
          <p:cNvPr id="19" name="Tartalom helye 11">
            <a:extLst>
              <a:ext uri="{FF2B5EF4-FFF2-40B4-BE49-F238E27FC236}">
                <a16:creationId xmlns:a16="http://schemas.microsoft.com/office/drawing/2014/main" id="{FE01BCF9-B33A-9205-AD53-53232D9507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76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5A22E80-4406-C54A-EC85-941635546C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65F2808C-46F7-C820-CBF6-411FF31D04D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9680210B-8189-981A-99E8-CAAA3DD90F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29D81-4707-01B4-C37B-DCC06637F0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94" y="3872889"/>
            <a:ext cx="5499653" cy="2535630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E8475E38-8785-FE88-AD82-A6DA5DF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D71F7797-3722-A522-F261-7973585A79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04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738BD8-FA46-B7B8-5DA4-B4810421D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50" y="3933825"/>
            <a:ext cx="5857663" cy="21050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E2264E2-375E-6BAC-565E-63E685FA84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55D776F-B8C4-F641-0658-C34A75BC20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6201A5-7C60-1480-D89B-3F42ED0BE10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348AE9EE-49E4-CF12-C6DF-8854DDD5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1DF3ACF8-1618-7B38-0659-3BE6235FCD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069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694563-55AF-6E86-AF6B-ED949A1BE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013295"/>
            <a:ext cx="3480979" cy="37055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295E345-639F-A254-9A1E-C12855A748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7437D430-F0D6-9234-D9EF-708A153338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FEE7D9E1-47DB-1A80-524D-EA48FA1880F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3A9B8337-B939-C2DF-2B62-36C37CA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10DC9C28-672D-144A-3093-21DC347F1D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52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D2F262-B514-6B40-1F89-148AE41C65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8695" y="4909324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517927B-405A-08E8-066F-F1836FA625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49248" y="5252954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0B84359F-2115-0C39-AF02-15C527A0964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49248" y="5595609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38EF0-AC7A-60D8-4B62-3C8430B322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615"/>
            <a:ext cx="5963556" cy="2882385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B6FC0343-66EE-1F8F-2019-E2549957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90581" y="6353727"/>
            <a:ext cx="1557767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57C97498-C3D2-2F7E-5506-EC5CA99489D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48694" y="6353175"/>
            <a:ext cx="3740741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202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 userDrawn="1"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96FBEB-19AB-9095-3A75-DA1D2CD32A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348E8D-E37A-213A-3A72-DDED4B94C0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6EF3C007-8729-AB9A-4905-E3E4B6ABC61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822A4-2059-7979-91DA-C3657894BE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429266"/>
            <a:ext cx="4476750" cy="3424714"/>
          </a:xfrm>
          <a:prstGeom prst="rect">
            <a:avLst/>
          </a:prstGeom>
        </p:spPr>
      </p:pic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16D7538E-7006-48B0-F1D9-E5F7F498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80FADED5-114C-185D-0E25-286AE3DC2A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79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Mintaszöveg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  <a:p>
            <a:pPr lvl="1"/>
            <a:r>
              <a:rPr lang="en-GB" noProof="0" dirty="0" err="1"/>
              <a:t>Második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2"/>
            <a:r>
              <a:rPr lang="en-GB" noProof="0" dirty="0" err="1"/>
              <a:t>Harmadik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3"/>
            <a:r>
              <a:rPr lang="en-GB" noProof="0" dirty="0" err="1"/>
              <a:t>Negyedik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4"/>
            <a:r>
              <a:rPr lang="en-GB" noProof="0" dirty="0" err="1"/>
              <a:t>Ötödik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pPr algn="l"/>
            <a:r>
              <a:rPr lang="en-GB" noProof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618285" y="6352762"/>
            <a:ext cx="521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80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77" r:id="rId4"/>
    <p:sldLayoutId id="2147483685" r:id="rId5"/>
    <p:sldLayoutId id="2147483680" r:id="rId6"/>
    <p:sldLayoutId id="2147483678" r:id="rId7"/>
    <p:sldLayoutId id="2147483679" r:id="rId8"/>
    <p:sldLayoutId id="2147483681" r:id="rId9"/>
    <p:sldLayoutId id="2147483683" r:id="rId10"/>
    <p:sldLayoutId id="2147483650" r:id="rId11"/>
    <p:sldLayoutId id="2147483684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74" r:id="rId20"/>
    <p:sldLayoutId id="214748367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4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5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9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627078" y="6352762"/>
            <a:ext cx="512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7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4" r:id="rId2"/>
    <p:sldLayoutId id="2147483703" r:id="rId3"/>
    <p:sldLayoutId id="2147483697" r:id="rId4"/>
    <p:sldLayoutId id="2147483698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 userDrawn="1"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 userDrawn="1"/>
        </p:nvSpPr>
        <p:spPr>
          <a:xfrm>
            <a:off x="5627077" y="6352762"/>
            <a:ext cx="512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982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>
            <a:extLst>
              <a:ext uri="{FF2B5EF4-FFF2-40B4-BE49-F238E27FC236}">
                <a16:creationId xmlns:a16="http://schemas.microsoft.com/office/drawing/2014/main" id="{2DF89798-98E3-4B72-BB67-4E46DD9A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Pygame</a:t>
            </a:r>
            <a:endParaRPr lang="en-GB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F700C5B-B1E4-1CD7-0883-E95A8BB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10" name="Alcím 9">
            <a:extLst>
              <a:ext uri="{FF2B5EF4-FFF2-40B4-BE49-F238E27FC236}">
                <a16:creationId xmlns:a16="http://schemas.microsoft.com/office/drawing/2014/main" id="{A074B191-EBCC-DD43-07CA-C65B6D47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python</a:t>
            </a:r>
          </a:p>
        </p:txBody>
      </p:sp>
      <p:sp>
        <p:nvSpPr>
          <p:cNvPr id="13" name="Tartalom helye 12">
            <a:extLst>
              <a:ext uri="{FF2B5EF4-FFF2-40B4-BE49-F238E27FC236}">
                <a16:creationId xmlns:a16="http://schemas.microsoft.com/office/drawing/2014/main" id="{A4BB2DCC-F43A-9F6E-81AD-54A7024F4A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E4057E1B-26D9-AD87-94CD-9B87FBE84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23181F-2716-C084-6CD4-5114B7A43B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91" y="2498961"/>
            <a:ext cx="5594115" cy="1569650"/>
          </a:xfrm>
        </p:spPr>
      </p:pic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49A6F082-1E99-02A1-5D22-80202259A56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12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85836-BB5B-B9CF-CC7A-8CE31AC5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B3C777-1397-B809-0FCE-5AFFC53E9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Ofc: python is easy to use</a:t>
            </a:r>
          </a:p>
          <a:p>
            <a:r>
              <a:rPr lang="en-US" dirty="0"/>
              <a:t>Can be learned quickly</a:t>
            </a:r>
          </a:p>
          <a:p>
            <a:r>
              <a:rPr lang="en-US" dirty="0"/>
              <a:t>Python is converted to C language</a:t>
            </a:r>
          </a:p>
          <a:p>
            <a:pPr lvl="1"/>
            <a:r>
              <a:rPr lang="en-US" dirty="0"/>
              <a:t>That means a possible 10-20 times speed</a:t>
            </a:r>
          </a:p>
          <a:p>
            <a:r>
              <a:rPr lang="en-US" dirty="0"/>
              <a:t>In the background </a:t>
            </a:r>
            <a:r>
              <a:rPr lang="en-US" dirty="0" err="1"/>
              <a:t>pygame</a:t>
            </a:r>
            <a:r>
              <a:rPr lang="en-US" dirty="0"/>
              <a:t> uses SDL (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DirectMedia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</a:t>
            </a:r>
            <a:r>
              <a:rPr lang="en-US" dirty="0"/>
              <a:t>) written in C!</a:t>
            </a:r>
          </a:p>
          <a:p>
            <a:r>
              <a:rPr lang="en-US" dirty="0"/>
              <a:t>The point:</a:t>
            </a:r>
          </a:p>
          <a:p>
            <a:pPr lvl="1"/>
            <a:r>
              <a:rPr lang="en-US" dirty="0"/>
              <a:t>Write games in python language, that turns into C code at the end, so it is fast overall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(Advanced) </a:t>
            </a:r>
            <a:r>
              <a:rPr lang="en-US" dirty="0" err="1"/>
              <a:t>Pygame</a:t>
            </a:r>
            <a:r>
              <a:rPr lang="en-US" dirty="0"/>
              <a:t> can be used with OpenGL, but that’s more complicated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CE98F8B-F7A3-A742-2F86-FDF5848B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E204B3-04E0-B958-53E0-D0278562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©eCon Engineering Kft.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569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4843B-8DE5-7A89-29E2-0559F038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games work?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359EE-007E-9317-3C57-45924402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a window first</a:t>
            </a:r>
          </a:p>
          <a:p>
            <a:r>
              <a:rPr lang="en-US" dirty="0"/>
              <a:t>A game does not stop (in code) -&gt; You need a while loop, that </a:t>
            </a:r>
            <a:r>
              <a:rPr lang="en-US" b="1" dirty="0"/>
              <a:t>only</a:t>
            </a:r>
            <a:r>
              <a:rPr lang="en-US" dirty="0"/>
              <a:t> stops when the game is closed</a:t>
            </a:r>
          </a:p>
          <a:p>
            <a:r>
              <a:rPr lang="en-US" dirty="0"/>
              <a:t>In the loop 3 things is done infinitely</a:t>
            </a:r>
          </a:p>
          <a:p>
            <a:pPr lvl="1"/>
            <a:r>
              <a:rPr lang="en-US" dirty="0"/>
              <a:t>Handle events</a:t>
            </a:r>
          </a:p>
          <a:p>
            <a:pPr lvl="2"/>
            <a:r>
              <a:rPr lang="en-US" dirty="0"/>
              <a:t>User input</a:t>
            </a:r>
          </a:p>
          <a:p>
            <a:pPr lvl="2"/>
            <a:r>
              <a:rPr lang="en-US" dirty="0"/>
              <a:t>Window events</a:t>
            </a:r>
          </a:p>
          <a:p>
            <a:pPr lvl="1"/>
            <a:r>
              <a:rPr lang="en-US" dirty="0"/>
              <a:t>Game logic</a:t>
            </a:r>
          </a:p>
          <a:p>
            <a:pPr lvl="2"/>
            <a:r>
              <a:rPr lang="en-US" dirty="0"/>
              <a:t>Player movement</a:t>
            </a:r>
          </a:p>
          <a:p>
            <a:pPr lvl="2"/>
            <a:r>
              <a:rPr lang="en-US" dirty="0"/>
              <a:t>AI, enemy movement</a:t>
            </a:r>
          </a:p>
          <a:p>
            <a:pPr lvl="1"/>
            <a:r>
              <a:rPr lang="en-US" dirty="0"/>
              <a:t>Render</a:t>
            </a:r>
          </a:p>
          <a:p>
            <a:pPr lvl="2"/>
            <a:r>
              <a:rPr lang="en-US" dirty="0"/>
              <a:t>Sprites</a:t>
            </a:r>
          </a:p>
          <a:p>
            <a:pPr lvl="2"/>
            <a:r>
              <a:rPr lang="en-US" dirty="0"/>
              <a:t>Objects</a:t>
            </a:r>
          </a:p>
          <a:p>
            <a:pPr lvl="1"/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99A2585-0CFA-1819-131C-59B93342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©eCon Engineering Kft. </a:t>
            </a:r>
            <a:endParaRPr lang="en-GB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D9937B6-B93C-A088-37B7-71CCECFC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pPr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220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7FD9D40-AFB3-4D1E-8B52-48604F01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eCon Engineering Kft.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3 </a:t>
            </a:r>
            <a:r>
              <a:rPr lang="en-GB" sz="1400" dirty="0" err="1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Kondorosi</a:t>
            </a: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St.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Budapest H-1116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Tel.: +36-1-279-0320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www.econengineering.com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B6BF4F65-E914-400A-87EA-B740D9B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2104124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presentation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94CE5E23-3D98-4C25-A03A-B26F734CA2C5}"/>
    </a:ext>
  </a:extLst>
</a:theme>
</file>

<file path=ppt/theme/theme2.xml><?xml version="1.0" encoding="utf-8"?>
<a:theme xmlns:a="http://schemas.openxmlformats.org/drawingml/2006/main" name="Report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BAE6C729-7D62-4700-8F06-24E182EDF2F0}"/>
    </a:ext>
  </a:extLst>
</a:theme>
</file>

<file path=ppt/theme/theme3.xml><?xml version="1.0" encoding="utf-8"?>
<a:theme xmlns:a="http://schemas.openxmlformats.org/drawingml/2006/main" name="Report_benchmark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CB26EF7E-6C05-45E4-8C57-CC46EDD7797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ppt_sablon_ECON</Template>
  <TotalTime>353</TotalTime>
  <Words>181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Bahnschrift</vt:lpstr>
      <vt:lpstr>Bahnschrift Light</vt:lpstr>
      <vt:lpstr>Bahnschrift Light SemiCondensed</vt:lpstr>
      <vt:lpstr>Bahnschrift SemiCondensed</vt:lpstr>
      <vt:lpstr>Calibri</vt:lpstr>
      <vt:lpstr>Basic_presentation</vt:lpstr>
      <vt:lpstr>Report</vt:lpstr>
      <vt:lpstr>Report_benchmark</vt:lpstr>
      <vt:lpstr>Pygame</vt:lpstr>
      <vt:lpstr>Why python?</vt:lpstr>
      <vt:lpstr>How games work?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 Bencsik</dc:creator>
  <cp:lastModifiedBy>Soma Bencsik</cp:lastModifiedBy>
  <cp:revision>6</cp:revision>
  <dcterms:created xsi:type="dcterms:W3CDTF">2023-12-06T13:39:20Z</dcterms:created>
  <dcterms:modified xsi:type="dcterms:W3CDTF">2023-12-07T12:36:34Z</dcterms:modified>
</cp:coreProperties>
</file>