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3" r:id="rId2"/>
    <p:sldMasterId id="2147483689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_Cover_slid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FC5226-8AB9-4B32-AF7F-E5BD0F7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Alcím 2">
            <a:extLst>
              <a:ext uri="{FF2B5EF4-FFF2-40B4-BE49-F238E27FC236}">
                <a16:creationId xmlns:a16="http://schemas.microsoft.com/office/drawing/2014/main" id="{E9700330-AA2E-430A-97A7-C1D4ECE711A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/>
              <a:t>CLICK TO ADD 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8133ED3-C674-BF0B-3D3D-CE1F1779E1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DA166D0-9C3A-8F7D-4915-E238924ED0A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6423C431-484C-9208-973C-28ECFDA0482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3" name="Tartalom helye 11">
            <a:extLst>
              <a:ext uri="{FF2B5EF4-FFF2-40B4-BE49-F238E27FC236}">
                <a16:creationId xmlns:a16="http://schemas.microsoft.com/office/drawing/2014/main" id="{B7FF584E-80EF-4222-27C1-95C2D30E815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 err="1"/>
              <a:t>Speci</a:t>
            </a:r>
            <a:r>
              <a:rPr lang="hu-HU" noProof="0" dirty="0"/>
              <a:t>f</a:t>
            </a:r>
            <a:r>
              <a:rPr lang="en-GB" noProof="0" dirty="0"/>
              <a:t>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5224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29C878A-95D6-6ED0-99CE-C674162F30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F29EF31F-2D51-BBDC-3A14-29221DE080F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B48B1923-B7E7-AD76-2A5C-7D78B1B0D29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B646721-3464-1A30-A94E-E1C495F7C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761" y="3945322"/>
            <a:ext cx="5413670" cy="2913539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DA365B7B-89D2-CC21-4E74-76D1FEAF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EC5B71E8-54EB-ED9B-022E-A146D0658B6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62504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content_layout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Élőláb helye 4">
            <a:extLst>
              <a:ext uri="{FF2B5EF4-FFF2-40B4-BE49-F238E27FC236}">
                <a16:creationId xmlns:a16="http://schemas.microsoft.com/office/drawing/2014/main" id="{54AC1528-BEF3-E16E-51EE-C144318F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60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_layout_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/>
              <a:t>Click to add title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423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B66D48-F08C-41F7-98F0-E25F89DA50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7" y="1719677"/>
            <a:ext cx="11052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aseline="0"/>
            </a:lvl1pPr>
          </a:lstStyle>
          <a:p>
            <a:r>
              <a:rPr lang="en-GB" noProof="0" dirty="0"/>
              <a:t>Click to EDIT TEXT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DFF69D-7B68-4C18-BB5D-12FB8ABECC7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6347" y="4572414"/>
            <a:ext cx="11052000" cy="1500187"/>
          </a:xfrm>
        </p:spPr>
        <p:txBody>
          <a:bodyPr>
            <a:normAutofit/>
          </a:bodyPr>
          <a:lstStyle>
            <a:lvl1pPr marL="0" indent="0">
              <a:buNone/>
              <a:defRPr sz="16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75C65F-0EC5-4405-AA8E-695707D0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14B51A-F14D-4387-9519-53328D4DC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073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_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D018D-70DF-4463-9C07-5BF11DF812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6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FEEEC1-FA37-47C8-B2E8-AB68EA4E336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96347" y="1706400"/>
            <a:ext cx="5377069" cy="43513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B506344-0883-4D59-A07F-85EEC626753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8586" y="1706400"/>
            <a:ext cx="5430074" cy="4351338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5B6D61-168A-4DE4-91D2-2C90615F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CCAAA41-FE44-424D-92DC-814A33F9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49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472F62-F1F6-4587-8BC8-380E3F5170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58876"/>
            <a:ext cx="11052000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93CBAB-B3CD-465C-8260-6670D6944FC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7600" y="1679715"/>
            <a:ext cx="5157787" cy="661755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6E88E7-5357-47BA-8EF4-FA7A9567EF9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6348" y="2346051"/>
            <a:ext cx="5157787" cy="3577673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5202D2C-CBEA-426E-A2C3-47DF42B23A3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69776"/>
            <a:ext cx="5476148" cy="666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C48AFD5-B87F-426B-80AB-C13CC770ADE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2346051"/>
            <a:ext cx="5476147" cy="3577673"/>
          </a:xfrm>
        </p:spPr>
        <p:txBody>
          <a:bodyPr/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612177F-57F8-4B0B-A17F-06820929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F7A2528-4CD8-4CDB-9246-F66BDBDF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38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463579-3970-4A89-BC25-0A2D8B55C5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6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056DA2E-2E77-4CC5-9BC2-E3A0B837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7233241-4C6D-4974-AC06-F578E752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79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8506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_section_with_imag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D6CD5-F178-4A02-B018-7685F99AA0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449262"/>
            <a:ext cx="416449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07BD38-4193-4D86-89AD-FE62A9E2582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74035"/>
            <a:ext cx="6412464" cy="504907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BB0D5FC-B344-4BDF-9D6C-91B2FD7DACA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6348" y="2059400"/>
            <a:ext cx="4164495" cy="3973651"/>
          </a:xfrm>
        </p:spPr>
        <p:txBody>
          <a:bodyPr/>
          <a:lstStyle>
            <a:lvl1pPr marL="0" indent="0">
              <a:buNone/>
              <a:defRPr sz="16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ACB766-6539-423E-98C6-677B3713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F593133-10EA-4B01-8869-23C332BE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328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_with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6A6AE4-C3A8-425C-8263-8267F9DD20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447261"/>
            <a:ext cx="417567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C3FE70A-A8D1-4067-A3D4-A8F0A959F36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412464" cy="500587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on the icon to insert picture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9D923F0-914E-491C-B168-82B1E808D3E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96348" y="2057400"/>
            <a:ext cx="4165200" cy="39358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6F95E0-542D-4D97-83EE-933F00650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BE7FBD-92F2-47A3-8314-77B2B172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33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7683E92-5997-FC2B-3EF1-5BAC0E5547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6"/>
          <a:stretch/>
        </p:blipFill>
        <p:spPr>
          <a:xfrm>
            <a:off x="0" y="4393494"/>
            <a:ext cx="12192000" cy="246450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22B2A845-6DCD-FC7C-129C-CCC8556C48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</a:p>
        </p:txBody>
      </p:sp>
      <p:sp>
        <p:nvSpPr>
          <p:cNvPr id="4" name="Élőláb helye 4">
            <a:extLst>
              <a:ext uri="{FF2B5EF4-FFF2-40B4-BE49-F238E27FC236}">
                <a16:creationId xmlns:a16="http://schemas.microsoft.com/office/drawing/2014/main" id="{F40DC4FB-8CDD-E3C9-656F-9B51E1F9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Alcím 2">
            <a:extLst>
              <a:ext uri="{FF2B5EF4-FFF2-40B4-BE49-F238E27FC236}">
                <a16:creationId xmlns:a16="http://schemas.microsoft.com/office/drawing/2014/main" id="{5355E267-4DCF-EB72-6804-C505F05342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8" name="Tartalom helye 11">
            <a:extLst>
              <a:ext uri="{FF2B5EF4-FFF2-40B4-BE49-F238E27FC236}">
                <a16:creationId xmlns:a16="http://schemas.microsoft.com/office/drawing/2014/main" id="{28010F69-9E5F-A1BA-0B5E-D0DA296892F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 b="0">
                <a:solidFill>
                  <a:schemeClr val="tx1"/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71CB717D-6443-BA71-6224-CB495392E9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96347" y="3700710"/>
            <a:ext cx="5499653" cy="253705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717852A2-8D72-25A1-504C-B79D71B17E94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96900" y="4009172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865572A5-F341-0FFC-3B87-BA6ABAC18F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6900" y="4315926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91898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_End_slide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 helye 2">
            <a:extLst>
              <a:ext uri="{FF2B5EF4-FFF2-40B4-BE49-F238E27FC236}">
                <a16:creationId xmlns:a16="http://schemas.microsoft.com/office/drawing/2014/main" id="{42094F40-DBCB-41EB-BCD8-8B669E13A0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22366" y="2944800"/>
            <a:ext cx="4665233" cy="2044800"/>
          </a:xfrm>
        </p:spPr>
        <p:txBody>
          <a:bodyPr>
            <a:noAutofit/>
          </a:bodyPr>
          <a:lstStyle>
            <a:lvl1pPr>
              <a:def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</a:defRPr>
            </a:lvl1pPr>
          </a:lstStyle>
          <a:p>
            <a:pPr marL="0" lvl="0" indent="0" algn="r">
              <a:lnSpc>
                <a:spcPct val="100000"/>
              </a:lnSpc>
              <a:buNone/>
            </a:pPr>
            <a:r>
              <a:rPr lang="en-GB" noProof="0" dirty="0"/>
              <a:t>Click to edit text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30F69C53-FDC1-44E9-A33D-A8EB6097C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7" y="2069813"/>
            <a:ext cx="612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Edit text</a:t>
            </a:r>
            <a:endParaRPr lang="hu-HU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B5FA4D44-E177-4591-B103-207EC4A8E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41" y="2022141"/>
            <a:ext cx="1620077" cy="52651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B10B5AC-18A9-4CBE-A042-917BE43C8260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32070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_slide_with_reference_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14951A84-42B3-AB4C-EAF0-679F6F52A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5512370"/>
            <a:ext cx="11669767" cy="1266607"/>
          </a:xfrm>
          <a:prstGeom prst="rect">
            <a:avLst/>
          </a:prstGeom>
        </p:spPr>
      </p:pic>
      <p:sp>
        <p:nvSpPr>
          <p:cNvPr id="8" name="Szöveg helye 2">
            <a:extLst>
              <a:ext uri="{FF2B5EF4-FFF2-40B4-BE49-F238E27FC236}">
                <a16:creationId xmlns:a16="http://schemas.microsoft.com/office/drawing/2014/main" id="{42094F40-DBCB-41EB-BCD8-8B669E13A01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22366" y="2944800"/>
            <a:ext cx="4665233" cy="2044800"/>
          </a:xfrm>
        </p:spPr>
        <p:txBody>
          <a:bodyPr>
            <a:noAutofit/>
          </a:bodyPr>
          <a:lstStyle>
            <a:lvl1pPr algn="r">
              <a:defRPr lang="hu-HU" sz="1400" b="0" dirty="0">
                <a:latin typeface="Bahnschrift SemiCondensed" panose="020B0502040204020203" pitchFamily="34" charset="0"/>
                <a:ea typeface="Microsoft Yi Baiti" panose="03000500000000000000" pitchFamily="66" charset="0"/>
              </a:defRPr>
            </a:lvl1pPr>
          </a:lstStyle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eCon Engineering Kft.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3 </a:t>
            </a:r>
            <a:r>
              <a:rPr lang="hu-HU" sz="1400" dirty="0" err="1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Kondorosi</a:t>
            </a: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 St.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Budapest H-1116</a:t>
            </a:r>
          </a:p>
          <a:p>
            <a:pPr marL="0" indent="0" algn="r">
              <a:lnSpc>
                <a:spcPts val="1000"/>
              </a:lnSpc>
              <a:buNone/>
            </a:pPr>
            <a:r>
              <a:rPr lang="hu-HU" sz="1400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Tel.: +36-1-279-0320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hu-HU" sz="1400" b="1" dirty="0">
                <a:latin typeface="Bahnschrift SemiCondensed" panose="020B0502040204020203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www.econengineering.com</a:t>
            </a:r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30F69C53-FDC1-44E9-A33D-A8EB6097C7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7" y="2069813"/>
            <a:ext cx="6120000" cy="10800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GB" noProof="0" dirty="0"/>
              <a:t>Click to Edit text</a:t>
            </a:r>
            <a:endParaRPr lang="hu-HU" dirty="0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B5FA4D44-E177-4591-B103-207EC4A8E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41" y="2022141"/>
            <a:ext cx="1620077" cy="526513"/>
          </a:xfrm>
          <a:prstGeom prst="rect">
            <a:avLst/>
          </a:prstGeo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0B10B5AC-18A9-4CBE-A042-917BE43C8260}"/>
              </a:ext>
            </a:extLst>
          </p:cNvPr>
          <p:cNvSpPr/>
          <p:nvPr/>
        </p:nvSpPr>
        <p:spPr>
          <a:xfrm>
            <a:off x="0" y="6786000"/>
            <a:ext cx="12192000" cy="72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1745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F0F1FA-12A2-341D-FC96-F13927FA3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6D8F934-BF62-A6D1-386E-F25A7D75F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4342D2E-1740-17E2-7918-7E22BF08A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4A736-2F2B-4CD7-BE20-626694983ECD}" type="datetimeFigureOut">
              <a:rPr lang="en-GB" smtClean="0"/>
              <a:t>20/04/2023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34142C1-FFAA-6E0C-AEF7-6A9E540E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40A91C-C6D2-EE66-FC2E-34D80C4A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8497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70970640"/>
              </p:ext>
            </p:extLst>
          </p:nvPr>
        </p:nvGraphicFramePr>
        <p:xfrm>
          <a:off x="1062182" y="3364629"/>
          <a:ext cx="10067635" cy="148336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  <a:gridCol w="2142835">
                  <a:extLst>
                    <a:ext uri="{9D8B030D-6E8A-4147-A177-3AD203B41FA5}">
                      <a16:colId xmlns:a16="http://schemas.microsoft.com/office/drawing/2014/main" val="59365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Written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Checked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Team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Signature: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01395"/>
                  </a:ext>
                </a:extLst>
              </a:tr>
            </a:tbl>
          </a:graphicData>
        </a:graphic>
      </p:graphicFrame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7708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3796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9884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6" name="Szöveg helye 10">
            <a:extLst>
              <a:ext uri="{FF2B5EF4-FFF2-40B4-BE49-F238E27FC236}">
                <a16:creationId xmlns:a16="http://schemas.microsoft.com/office/drawing/2014/main" id="{F4379E20-2241-054B-C26B-92130FA1F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5972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</a:p>
        </p:txBody>
      </p:sp>
      <p:sp>
        <p:nvSpPr>
          <p:cNvPr id="17" name="Szöveg helye 10">
            <a:extLst>
              <a:ext uri="{FF2B5EF4-FFF2-40B4-BE49-F238E27FC236}">
                <a16:creationId xmlns:a16="http://schemas.microsoft.com/office/drawing/2014/main" id="{103BF0AF-E5AD-4F22-FB3B-A9F2F120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7708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8" name="Szöveg helye 10">
            <a:extLst>
              <a:ext uri="{FF2B5EF4-FFF2-40B4-BE49-F238E27FC236}">
                <a16:creationId xmlns:a16="http://schemas.microsoft.com/office/drawing/2014/main" id="{2337799C-B7DE-B84D-CD5A-576E048D6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3796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9" name="Szöveg helye 10">
            <a:extLst>
              <a:ext uri="{FF2B5EF4-FFF2-40B4-BE49-F238E27FC236}">
                <a16:creationId xmlns:a16="http://schemas.microsoft.com/office/drawing/2014/main" id="{B9D4DA0A-2A7D-7A9D-BB12-EA8250F7E4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9884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20" name="Szöveg helye 10">
            <a:extLst>
              <a:ext uri="{FF2B5EF4-FFF2-40B4-BE49-F238E27FC236}">
                <a16:creationId xmlns:a16="http://schemas.microsoft.com/office/drawing/2014/main" id="{E77354F2-F114-AE8D-1489-0E99C6EC69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35972" y="4133635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21" name="Szöveg helye 10">
            <a:extLst>
              <a:ext uri="{FF2B5EF4-FFF2-40B4-BE49-F238E27FC236}">
                <a16:creationId xmlns:a16="http://schemas.microsoft.com/office/drawing/2014/main" id="{7F2DA1E7-F640-362C-1B88-560BB3C29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7708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</a:p>
        </p:txBody>
      </p:sp>
      <p:sp>
        <p:nvSpPr>
          <p:cNvPr id="22" name="Szöveg helye 10">
            <a:extLst>
              <a:ext uri="{FF2B5EF4-FFF2-40B4-BE49-F238E27FC236}">
                <a16:creationId xmlns:a16="http://schemas.microsoft.com/office/drawing/2014/main" id="{F94C9B34-6330-95B7-C0E7-A72A7CEA96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96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3" name="Szöveg helye 10">
            <a:extLst>
              <a:ext uri="{FF2B5EF4-FFF2-40B4-BE49-F238E27FC236}">
                <a16:creationId xmlns:a16="http://schemas.microsoft.com/office/drawing/2014/main" id="{3B3AFCEF-6C75-63BA-5F65-0ADC2E5B4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9884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4" name="Szöveg helye 10">
            <a:extLst>
              <a:ext uri="{FF2B5EF4-FFF2-40B4-BE49-F238E27FC236}">
                <a16:creationId xmlns:a16="http://schemas.microsoft.com/office/drawing/2014/main" id="{99EBD9FE-5A2B-788B-D35A-9EE387B0DD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35972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430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REPORT</a:t>
            </a:r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66393092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en-GB" noProof="0" dirty="0"/>
              <a:t>Company name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Project number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Version</a:t>
            </a:r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0531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75334840"/>
              </p:ext>
            </p:extLst>
          </p:nvPr>
        </p:nvGraphicFramePr>
        <p:xfrm>
          <a:off x="1062182" y="3364629"/>
          <a:ext cx="10133930" cy="7416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382080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3455376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532675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76379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Signature: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Written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</a:tbl>
          </a:graphicData>
        </a:graphic>
      </p:graphicFrame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5809" y="3763962"/>
            <a:ext cx="3280263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9147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date</a:t>
            </a:r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31780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signature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4304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REPORT</a:t>
            </a:r>
          </a:p>
          <a:p>
            <a:endParaRPr lang="en-GB" dirty="0"/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53133794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Customer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Version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en-GB" noProof="0" dirty="0"/>
              <a:t>Company name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Project number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Version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74857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_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29CF9D2-99A2-1A12-B63B-D122446E17D6}"/>
              </a:ext>
            </a:extLst>
          </p:cNvPr>
          <p:cNvSpPr txBox="1"/>
          <p:nvPr userDrawn="1"/>
        </p:nvSpPr>
        <p:spPr>
          <a:xfrm>
            <a:off x="596348" y="1511058"/>
            <a:ext cx="10745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hereby inform You that from information security aspects the project was classified as:</a:t>
            </a:r>
            <a:br>
              <a:rPr lang="hu-HU" dirty="0"/>
            </a:b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r>
              <a:rPr lang="en-US" dirty="0"/>
              <a:t>Are You still satisfied with this information security class?</a:t>
            </a:r>
            <a:endParaRPr lang="hu-HU" dirty="0"/>
          </a:p>
          <a:p>
            <a:endParaRPr lang="hu-HU" dirty="0"/>
          </a:p>
          <a:p>
            <a:r>
              <a:rPr lang="en-US" dirty="0"/>
              <a:t>If not and You suppose us to change it, please indicate it us in written form.</a:t>
            </a:r>
            <a:endParaRPr lang="hu-HU" dirty="0"/>
          </a:p>
          <a:p>
            <a:endParaRPr lang="hu-HU" dirty="0"/>
          </a:p>
          <a:p>
            <a:r>
              <a:rPr lang="en-GB" noProof="0" dirty="0"/>
              <a:t>Thank You!</a:t>
            </a: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9" y="6353727"/>
            <a:ext cx="1558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B9576FE-CACF-A280-0931-5D1BA742374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1595" y="2070536"/>
            <a:ext cx="10113691" cy="36875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cap="all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Default / high protection / very high protection / very high protection+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0D0F9C3-39AE-3C3C-7D48-B33D7EE96489}"/>
              </a:ext>
            </a:extLst>
          </p:cNvPr>
          <p:cNvSpPr txBox="1"/>
          <p:nvPr userDrawn="1"/>
        </p:nvSpPr>
        <p:spPr>
          <a:xfrm>
            <a:off x="597600" y="363600"/>
            <a:ext cx="110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0" cap="all" baseline="0" noProof="0" dirty="0">
                <a:latin typeface="+mj-lt"/>
              </a:rPr>
              <a:t>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3619957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layout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9" y="6353727"/>
            <a:ext cx="1558800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39481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_layout_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1898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9E79EFFB-1790-D6DF-4C51-9C1143B6CB2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60495181"/>
              </p:ext>
            </p:extLst>
          </p:nvPr>
        </p:nvGraphicFramePr>
        <p:xfrm>
          <a:off x="1062182" y="3364629"/>
          <a:ext cx="10067635" cy="148336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440873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16130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  <a:gridCol w="2142835">
                  <a:extLst>
                    <a:ext uri="{9D8B030D-6E8A-4147-A177-3AD203B41FA5}">
                      <a16:colId xmlns:a16="http://schemas.microsoft.com/office/drawing/2014/main" val="593654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Written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Checked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Project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Team Leader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97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Signature: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401395"/>
                  </a:ext>
                </a:extLst>
              </a:tr>
            </a:tbl>
          </a:graphicData>
        </a:graphic>
      </p:graphicFrame>
      <p:sp>
        <p:nvSpPr>
          <p:cNvPr id="8" name="Szövegdoboz 7">
            <a:extLst>
              <a:ext uri="{FF2B5EF4-FFF2-40B4-BE49-F238E27FC236}">
                <a16:creationId xmlns:a16="http://schemas.microsoft.com/office/drawing/2014/main" id="{E8939177-F6A7-A859-BD0F-E82543ED0ACB}"/>
              </a:ext>
            </a:extLst>
          </p:cNvPr>
          <p:cNvSpPr txBox="1"/>
          <p:nvPr userDrawn="1"/>
        </p:nvSpPr>
        <p:spPr>
          <a:xfrm>
            <a:off x="1034473" y="5116945"/>
            <a:ext cx="1007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goal of the Benchmark project is to demonstrate the software's capabilities on a task provided by the customer, however it isn't covering the full depth solution.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023DBDE-A68E-E7B4-28B8-E1832BF702A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7708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  <a:endParaRPr lang="en-GB" dirty="0"/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7920611D-C49D-1E16-D24B-377C43AAF3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3796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  <a:endParaRPr lang="en-GB" dirty="0"/>
          </a:p>
        </p:txBody>
      </p:sp>
      <p:sp>
        <p:nvSpPr>
          <p:cNvPr id="15" name="Szöveg helye 10">
            <a:extLst>
              <a:ext uri="{FF2B5EF4-FFF2-40B4-BE49-F238E27FC236}">
                <a16:creationId xmlns:a16="http://schemas.microsoft.com/office/drawing/2014/main" id="{649E8769-59A1-A48F-4487-5BC6F56304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79884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  <a:endParaRPr lang="en-GB" dirty="0"/>
          </a:p>
        </p:txBody>
      </p:sp>
      <p:sp>
        <p:nvSpPr>
          <p:cNvPr id="16" name="Szöveg helye 10">
            <a:extLst>
              <a:ext uri="{FF2B5EF4-FFF2-40B4-BE49-F238E27FC236}">
                <a16:creationId xmlns:a16="http://schemas.microsoft.com/office/drawing/2014/main" id="{F4379E20-2241-054B-C26B-92130FA1F0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35972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name</a:t>
            </a:r>
            <a:endParaRPr lang="en-GB" dirty="0"/>
          </a:p>
        </p:txBody>
      </p:sp>
      <p:sp>
        <p:nvSpPr>
          <p:cNvPr id="17" name="Szöveg helye 10">
            <a:extLst>
              <a:ext uri="{FF2B5EF4-FFF2-40B4-BE49-F238E27FC236}">
                <a16:creationId xmlns:a16="http://schemas.microsoft.com/office/drawing/2014/main" id="{103BF0AF-E5AD-4F22-FB3B-A9F2F120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567708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8" name="Szöveg helye 10">
            <a:extLst>
              <a:ext uri="{FF2B5EF4-FFF2-40B4-BE49-F238E27FC236}">
                <a16:creationId xmlns:a16="http://schemas.microsoft.com/office/drawing/2014/main" id="{2337799C-B7DE-B84D-CD5A-576E048D6B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3796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19" name="Szöveg helye 10">
            <a:extLst>
              <a:ext uri="{FF2B5EF4-FFF2-40B4-BE49-F238E27FC236}">
                <a16:creationId xmlns:a16="http://schemas.microsoft.com/office/drawing/2014/main" id="{B9D4DA0A-2A7D-7A9D-BB12-EA8250F7E4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9884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20" name="Szöveg helye 10">
            <a:extLst>
              <a:ext uri="{FF2B5EF4-FFF2-40B4-BE49-F238E27FC236}">
                <a16:creationId xmlns:a16="http://schemas.microsoft.com/office/drawing/2014/main" id="{E77354F2-F114-AE8D-1489-0E99C6EC69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35972" y="413575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sp>
        <p:nvSpPr>
          <p:cNvPr id="21" name="Szöveg helye 10">
            <a:extLst>
              <a:ext uri="{FF2B5EF4-FFF2-40B4-BE49-F238E27FC236}">
                <a16:creationId xmlns:a16="http://schemas.microsoft.com/office/drawing/2014/main" id="{7F2DA1E7-F640-362C-1B88-560BB3C29C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67708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2" name="Szöveg helye 10">
            <a:extLst>
              <a:ext uri="{FF2B5EF4-FFF2-40B4-BE49-F238E27FC236}">
                <a16:creationId xmlns:a16="http://schemas.microsoft.com/office/drawing/2014/main" id="{F94C9B34-6330-95B7-C0E7-A72A7CEA96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3796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3" name="Szöveg helye 10">
            <a:extLst>
              <a:ext uri="{FF2B5EF4-FFF2-40B4-BE49-F238E27FC236}">
                <a16:creationId xmlns:a16="http://schemas.microsoft.com/office/drawing/2014/main" id="{3B3AFCEF-6C75-63BA-5F65-0ADC2E5B437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9884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4" name="Szöveg helye 10">
            <a:extLst>
              <a:ext uri="{FF2B5EF4-FFF2-40B4-BE49-F238E27FC236}">
                <a16:creationId xmlns:a16="http://schemas.microsoft.com/office/drawing/2014/main" id="{99EBD9FE-5A2B-788B-D35A-9EE387B0DD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35972" y="4508899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dirty="0"/>
              <a:t>signature</a:t>
            </a:r>
            <a:endParaRPr lang="en-GB" dirty="0"/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3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REPORT - BENCHMARK</a:t>
            </a:r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01285295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Project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Version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en-GB" noProof="0" dirty="0"/>
              <a:t>Company name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Project number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Version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07167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8939177-F6A7-A859-BD0F-E82543ED0ACB}"/>
              </a:ext>
            </a:extLst>
          </p:cNvPr>
          <p:cNvSpPr txBox="1"/>
          <p:nvPr userDrawn="1"/>
        </p:nvSpPr>
        <p:spPr>
          <a:xfrm>
            <a:off x="1034472" y="5116945"/>
            <a:ext cx="101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goal of the Benchmark project is to demonstrate the software's capabilities on a task provided by the customer, however it isn't covering the full depth solution.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EB9EBB7-DE14-E31B-8174-54640C3F38E4}"/>
              </a:ext>
            </a:extLst>
          </p:cNvPr>
          <p:cNvSpPr txBox="1"/>
          <p:nvPr userDrawn="1"/>
        </p:nvSpPr>
        <p:spPr>
          <a:xfrm>
            <a:off x="1062182" y="1292119"/>
            <a:ext cx="366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REPORT - BENCHMARK</a:t>
            </a:r>
          </a:p>
        </p:txBody>
      </p:sp>
      <p:graphicFrame>
        <p:nvGraphicFramePr>
          <p:cNvPr id="26" name="Táblázat 26">
            <a:extLst>
              <a:ext uri="{FF2B5EF4-FFF2-40B4-BE49-F238E27FC236}">
                <a16:creationId xmlns:a16="http://schemas.microsoft.com/office/drawing/2014/main" id="{BA67EA24-1510-6B4C-54A1-F963D3D5BB6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1546289"/>
              </p:ext>
            </p:extLst>
          </p:nvPr>
        </p:nvGraphicFramePr>
        <p:xfrm>
          <a:off x="1062182" y="1988657"/>
          <a:ext cx="4322618" cy="851397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992392930"/>
                    </a:ext>
                  </a:extLst>
                </a:gridCol>
                <a:gridCol w="2900218">
                  <a:extLst>
                    <a:ext uri="{9D8B030D-6E8A-4147-A177-3AD203B41FA5}">
                      <a16:colId xmlns:a16="http://schemas.microsoft.com/office/drawing/2014/main" val="1445545091"/>
                    </a:ext>
                  </a:extLst>
                </a:gridCol>
              </a:tblGrid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Customer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819578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Project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370825"/>
                  </a:ext>
                </a:extLst>
              </a:tr>
              <a:tr h="283799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Version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5022"/>
                  </a:ext>
                </a:extLst>
              </a:tr>
            </a:tbl>
          </a:graphicData>
        </a:graphic>
      </p:graphicFrame>
      <p:sp>
        <p:nvSpPr>
          <p:cNvPr id="28" name="Szöveg helye 27">
            <a:extLst>
              <a:ext uri="{FF2B5EF4-FFF2-40B4-BE49-F238E27FC236}">
                <a16:creationId xmlns:a16="http://schemas.microsoft.com/office/drawing/2014/main" id="{795392F3-7978-87BE-EE57-B4AC1E7BC5F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49236" y="2005368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 b="1"/>
            </a:lvl1pPr>
          </a:lstStyle>
          <a:p>
            <a:pPr lvl="0"/>
            <a:r>
              <a:rPr lang="en-GB" noProof="0" dirty="0"/>
              <a:t>Company name</a:t>
            </a:r>
          </a:p>
        </p:txBody>
      </p:sp>
      <p:sp>
        <p:nvSpPr>
          <p:cNvPr id="29" name="Szöveg helye 27">
            <a:extLst>
              <a:ext uri="{FF2B5EF4-FFF2-40B4-BE49-F238E27FC236}">
                <a16:creationId xmlns:a16="http://schemas.microsoft.com/office/drawing/2014/main" id="{9105EE10-BC49-ECD0-F39B-B1E944EB886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549236" y="2291013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Project number</a:t>
            </a:r>
          </a:p>
        </p:txBody>
      </p:sp>
      <p:sp>
        <p:nvSpPr>
          <p:cNvPr id="30" name="Szöveg helye 27">
            <a:extLst>
              <a:ext uri="{FF2B5EF4-FFF2-40B4-BE49-F238E27FC236}">
                <a16:creationId xmlns:a16="http://schemas.microsoft.com/office/drawing/2014/main" id="{58EA6DEA-CD48-5C89-40DA-F7D3EDDE6BB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550852" y="2578370"/>
            <a:ext cx="2817092" cy="229834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/>
            </a:lvl1pPr>
          </a:lstStyle>
          <a:p>
            <a:pPr lvl="0"/>
            <a:r>
              <a:rPr lang="en-GB" noProof="0" dirty="0"/>
              <a:t>Version</a:t>
            </a:r>
            <a:endParaRPr lang="hu-HU" dirty="0"/>
          </a:p>
        </p:txBody>
      </p:sp>
      <p:graphicFrame>
        <p:nvGraphicFramePr>
          <p:cNvPr id="7" name="Táblázat 7">
            <a:extLst>
              <a:ext uri="{FF2B5EF4-FFF2-40B4-BE49-F238E27FC236}">
                <a16:creationId xmlns:a16="http://schemas.microsoft.com/office/drawing/2014/main" id="{BAB38520-2C96-427B-B06C-CF4149FACC7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3700087"/>
              </p:ext>
            </p:extLst>
          </p:nvPr>
        </p:nvGraphicFramePr>
        <p:xfrm>
          <a:off x="1062182" y="3364629"/>
          <a:ext cx="10133930" cy="741680"/>
        </p:xfrm>
        <a:graphic>
          <a:graphicData uri="http://schemas.openxmlformats.org/drawingml/2006/table">
            <a:tbl>
              <a:tblPr firstRow="1" firstCol="1" bandRow="1">
                <a:tableStyleId>{68D230F3-CF80-4859-8CE7-A43EE81993B5}</a:tableStyleId>
              </a:tblPr>
              <a:tblGrid>
                <a:gridCol w="1382080">
                  <a:extLst>
                    <a:ext uri="{9D8B030D-6E8A-4147-A177-3AD203B41FA5}">
                      <a16:colId xmlns:a16="http://schemas.microsoft.com/office/drawing/2014/main" val="4154499145"/>
                    </a:ext>
                  </a:extLst>
                </a:gridCol>
                <a:gridCol w="3455376">
                  <a:extLst>
                    <a:ext uri="{9D8B030D-6E8A-4147-A177-3AD203B41FA5}">
                      <a16:colId xmlns:a16="http://schemas.microsoft.com/office/drawing/2014/main" val="126113190"/>
                    </a:ext>
                  </a:extLst>
                </a:gridCol>
                <a:gridCol w="2532675">
                  <a:extLst>
                    <a:ext uri="{9D8B030D-6E8A-4147-A177-3AD203B41FA5}">
                      <a16:colId xmlns:a16="http://schemas.microsoft.com/office/drawing/2014/main" val="3505341357"/>
                    </a:ext>
                  </a:extLst>
                </a:gridCol>
                <a:gridCol w="2763799">
                  <a:extLst>
                    <a:ext uri="{9D8B030D-6E8A-4147-A177-3AD203B41FA5}">
                      <a16:colId xmlns:a16="http://schemas.microsoft.com/office/drawing/2014/main" val="677487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/>
                        <a:t>Date: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0" dirty="0"/>
                        <a:t>Signature: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Written by: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156411"/>
                  </a:ext>
                </a:extLst>
              </a:tr>
            </a:tbl>
          </a:graphicData>
        </a:graphic>
      </p:graphicFrame>
      <p:sp>
        <p:nvSpPr>
          <p:cNvPr id="9" name="Szöveg helye 10">
            <a:extLst>
              <a:ext uri="{FF2B5EF4-FFF2-40B4-BE49-F238E27FC236}">
                <a16:creationId xmlns:a16="http://schemas.microsoft.com/office/drawing/2014/main" id="{BEC90224-3BE1-A485-DD7A-07690596C6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5809" y="3763962"/>
            <a:ext cx="3280263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name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6A7B208E-7442-F01E-7858-81CB4BAAFE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9147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date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C8B30984-B97B-157D-0879-C0CE7A91624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831780" y="3763962"/>
            <a:ext cx="2022765" cy="30927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48953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52C5D2B-B78F-9D85-96EA-E08623CFB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0710"/>
            <a:ext cx="12192000" cy="316179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3257B33-61C8-4F45-0CC9-4E5F07A3A9A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3700710"/>
            <a:ext cx="5499653" cy="253705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A6A6EB8A-5E9D-CA82-C864-ADBCD98FD33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4009172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44AF4EA9-2954-0A85-8D75-481E397D08E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4315926"/>
            <a:ext cx="5499100" cy="251351"/>
          </a:xfrm>
        </p:spPr>
        <p:txBody>
          <a:bodyPr anchor="ctr"/>
          <a:lstStyle>
            <a:lvl1pPr marL="0" indent="0">
              <a:buFontTx/>
              <a:buNone/>
              <a:defRPr sz="13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22670FAD-8925-A347-C68C-91AE49F78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C27E1B51-8F40-E227-321B-105B7E3BD56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075697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tion_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39431AE-515E-4D2A-A92E-84D2D9D6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2E7024D-706D-42EC-A201-1B7B43C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0D0F9C3-39AE-3C3C-7D48-B33D7EE96489}"/>
              </a:ext>
            </a:extLst>
          </p:cNvPr>
          <p:cNvSpPr txBox="1"/>
          <p:nvPr userDrawn="1"/>
        </p:nvSpPr>
        <p:spPr>
          <a:xfrm>
            <a:off x="597600" y="363600"/>
            <a:ext cx="110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0" cap="all" baseline="0" noProof="0" dirty="0">
                <a:latin typeface="+mj-lt"/>
              </a:rPr>
              <a:t>Information security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5DD85C-D0E1-501A-61DD-3DAB7AFCF1C3}"/>
              </a:ext>
            </a:extLst>
          </p:cNvPr>
          <p:cNvSpPr txBox="1"/>
          <p:nvPr userDrawn="1"/>
        </p:nvSpPr>
        <p:spPr>
          <a:xfrm>
            <a:off x="596348" y="1511058"/>
            <a:ext cx="107455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hereby inform You that from information security aspects the project was classified as:</a:t>
            </a:r>
            <a:br>
              <a:rPr lang="hu-HU" dirty="0"/>
            </a:br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endParaRPr lang="en-GB" noProof="0" dirty="0"/>
          </a:p>
          <a:p>
            <a:r>
              <a:rPr lang="en-US" dirty="0"/>
              <a:t>Are You still satisfied with this information security class?</a:t>
            </a:r>
            <a:endParaRPr lang="hu-HU" dirty="0"/>
          </a:p>
          <a:p>
            <a:endParaRPr lang="hu-HU" dirty="0"/>
          </a:p>
          <a:p>
            <a:r>
              <a:rPr lang="en-US" dirty="0"/>
              <a:t>If not and You suppose us to change it, please indicate it us in written form.</a:t>
            </a:r>
            <a:endParaRPr lang="hu-HU" dirty="0"/>
          </a:p>
          <a:p>
            <a:endParaRPr lang="hu-HU" dirty="0"/>
          </a:p>
          <a:p>
            <a:r>
              <a:rPr lang="en-GB" noProof="0" dirty="0"/>
              <a:t>Thank You!</a:t>
            </a:r>
          </a:p>
        </p:txBody>
      </p:sp>
      <p:sp>
        <p:nvSpPr>
          <p:cNvPr id="5" name="Tartalom helye 5">
            <a:extLst>
              <a:ext uri="{FF2B5EF4-FFF2-40B4-BE49-F238E27FC236}">
                <a16:creationId xmlns:a16="http://schemas.microsoft.com/office/drawing/2014/main" id="{19A3B330-6B8A-1E1E-5684-0E772A7008C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41595" y="2070536"/>
            <a:ext cx="10113691" cy="368757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800" b="1" cap="all" baseline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 noProof="0" dirty="0"/>
              <a:t>Default / high protection / very high protection / very high protection+</a:t>
            </a:r>
          </a:p>
        </p:txBody>
      </p:sp>
    </p:spTree>
    <p:extLst>
      <p:ext uri="{BB962C8B-B14F-4D97-AF65-F5344CB8AC3E}">
        <p14:creationId xmlns:p14="http://schemas.microsoft.com/office/powerpoint/2010/main" val="2944161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layout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90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D7EA978-E73F-A59C-D7E1-2B1E498B7E2B}"/>
              </a:ext>
            </a:extLst>
          </p:cNvPr>
          <p:cNvSpPr txBox="1"/>
          <p:nvPr userDrawn="1"/>
        </p:nvSpPr>
        <p:spPr>
          <a:xfrm>
            <a:off x="11698358" y="1706357"/>
            <a:ext cx="461665" cy="4319918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GB" noProof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BENCHMARK PROJECT</a:t>
            </a:r>
          </a:p>
        </p:txBody>
      </p:sp>
    </p:spTree>
    <p:extLst>
      <p:ext uri="{BB962C8B-B14F-4D97-AF65-F5344CB8AC3E}">
        <p14:creationId xmlns:p14="http://schemas.microsoft.com/office/powerpoint/2010/main" val="3806029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and_content_layout_extend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E6D17-5457-4FCC-A7D9-376B390635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6348" y="365125"/>
            <a:ext cx="11052312" cy="5467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A29440-F1EE-4487-8F69-35AC120C2BC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96348" y="1055077"/>
            <a:ext cx="11052312" cy="4971199"/>
          </a:xfrm>
        </p:spPr>
        <p:txBody>
          <a:bodyPr>
            <a:normAutofit/>
          </a:bodyPr>
          <a:lstStyle/>
          <a:p>
            <a:pPr lvl="0"/>
            <a:r>
              <a:rPr lang="en-GB" noProof="0" dirty="0"/>
              <a:t>Edit text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</a:t>
            </a:r>
          </a:p>
          <a:p>
            <a:pPr lvl="4"/>
            <a:r>
              <a:rPr lang="en-GB" noProof="0" dirty="0"/>
              <a:t>Level 5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F0B149-E0CF-4F15-B32F-D3390601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72D667D-C0AF-4312-921C-D2F5226A1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C518-30E8-4D63-BB82-47DAB98E1C0C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CF838B9-E269-DE58-7607-F3898D1399CB}"/>
              </a:ext>
            </a:extLst>
          </p:cNvPr>
          <p:cNvSpPr txBox="1"/>
          <p:nvPr userDrawn="1"/>
        </p:nvSpPr>
        <p:spPr>
          <a:xfrm>
            <a:off x="11698358" y="1070253"/>
            <a:ext cx="461665" cy="4971199"/>
          </a:xfrm>
          <a:prstGeom prst="rect">
            <a:avLst/>
          </a:prstGeom>
          <a:noFill/>
        </p:spPr>
        <p:txBody>
          <a:bodyPr vert="vert270" wrap="square" rtlCol="0" anchor="ctr">
            <a:spAutoFit/>
          </a:bodyPr>
          <a:lstStyle/>
          <a:p>
            <a:pPr algn="ctr"/>
            <a:r>
              <a:rPr lang="en-GB" noProof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BENCHMARK PROJECT</a:t>
            </a:r>
          </a:p>
        </p:txBody>
      </p:sp>
    </p:spTree>
    <p:extLst>
      <p:ext uri="{BB962C8B-B14F-4D97-AF65-F5344CB8AC3E}">
        <p14:creationId xmlns:p14="http://schemas.microsoft.com/office/powerpoint/2010/main" val="10864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8795EE5-5BE7-AC4E-BABF-D66708E8C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299" y="2724000"/>
            <a:ext cx="3390809" cy="413399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FF97FDB-202D-3E53-3291-BC9D7F7C99B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D9030C91-F5D0-1DF7-ED9F-C7A31A254C0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5" name="Content Placeholder 19">
            <a:extLst>
              <a:ext uri="{FF2B5EF4-FFF2-40B4-BE49-F238E27FC236}">
                <a16:creationId xmlns:a16="http://schemas.microsoft.com/office/drawing/2014/main" id="{FCB961EC-7346-1787-0835-0B9306ADAA2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7" name="Élőláb helye 4">
            <a:extLst>
              <a:ext uri="{FF2B5EF4-FFF2-40B4-BE49-F238E27FC236}">
                <a16:creationId xmlns:a16="http://schemas.microsoft.com/office/drawing/2014/main" id="{A5AD11D6-B178-DED6-C21C-754C9B86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9" name="Tartalom helye 11">
            <a:extLst>
              <a:ext uri="{FF2B5EF4-FFF2-40B4-BE49-F238E27FC236}">
                <a16:creationId xmlns:a16="http://schemas.microsoft.com/office/drawing/2014/main" id="{FE01BCF9-B33A-9205-AD53-53232D9507B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10892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5A22E80-4406-C54A-EC85-941635546C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65F2808C-46F7-C820-CBF6-411FF31D04D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9680210B-8189-981A-99E8-CAAA3DD90F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929D81-4707-01B4-C37B-DCC06637F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94" y="3872889"/>
            <a:ext cx="5499653" cy="2535630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E8475E38-8785-FE88-AD82-A6DA5DF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artalom helye 11">
            <a:extLst>
              <a:ext uri="{FF2B5EF4-FFF2-40B4-BE49-F238E27FC236}">
                <a16:creationId xmlns:a16="http://schemas.microsoft.com/office/drawing/2014/main" id="{D71F7797-3722-A522-F261-7973585A79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744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738BD8-FA46-B7B8-5DA4-B4810421D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650" y="3933825"/>
            <a:ext cx="5857663" cy="210509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E2264E2-375E-6BAC-565E-63E685FA84D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755D776F-B8C4-F641-0658-C34A75BC20A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B46201A5-7C60-1480-D89B-3F42ED0BE10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7" name="Élőláb helye 4">
            <a:extLst>
              <a:ext uri="{FF2B5EF4-FFF2-40B4-BE49-F238E27FC236}">
                <a16:creationId xmlns:a16="http://schemas.microsoft.com/office/drawing/2014/main" id="{348AE9EE-49E4-CF12-C6DF-8854DDD56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Tartalom helye 11">
            <a:extLst>
              <a:ext uri="{FF2B5EF4-FFF2-40B4-BE49-F238E27FC236}">
                <a16:creationId xmlns:a16="http://schemas.microsoft.com/office/drawing/2014/main" id="{1DF3ACF8-1618-7B38-0659-3BE6235FCDD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16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B694563-55AF-6E86-AF6B-ED949A1BE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5" y="3013295"/>
            <a:ext cx="3480979" cy="370555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295E345-639F-A254-9A1E-C12855A748E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7437D430-F0D6-9234-D9EF-708A153338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FEE7D9E1-47DB-1A80-524D-EA48FA1880F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3A9B8337-B939-C2DF-2B62-36C37CA3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6" name="Tartalom helye 11">
            <a:extLst>
              <a:ext uri="{FF2B5EF4-FFF2-40B4-BE49-F238E27FC236}">
                <a16:creationId xmlns:a16="http://schemas.microsoft.com/office/drawing/2014/main" id="{10DC9C28-672D-144A-3093-21DC347F1D1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70177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A8D2F262-B514-6B40-1F89-148AE41C65A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48695" y="4909324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0" name="Content Placeholder 15">
            <a:extLst>
              <a:ext uri="{FF2B5EF4-FFF2-40B4-BE49-F238E27FC236}">
                <a16:creationId xmlns:a16="http://schemas.microsoft.com/office/drawing/2014/main" id="{4517927B-405A-08E8-066F-F1836FA625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49248" y="5252954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1" name="Content Placeholder 19">
            <a:extLst>
              <a:ext uri="{FF2B5EF4-FFF2-40B4-BE49-F238E27FC236}">
                <a16:creationId xmlns:a16="http://schemas.microsoft.com/office/drawing/2014/main" id="{0B84359F-2115-0C39-AF02-15C527A0964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49248" y="5595609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538EF0-AC7A-60D8-4B62-3C8430B3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75615"/>
            <a:ext cx="5963556" cy="2882385"/>
          </a:xfrm>
          <a:prstGeom prst="rect">
            <a:avLst/>
          </a:prstGeom>
        </p:spPr>
      </p:pic>
      <p:sp>
        <p:nvSpPr>
          <p:cNvPr id="14" name="Élőláb helye 4">
            <a:extLst>
              <a:ext uri="{FF2B5EF4-FFF2-40B4-BE49-F238E27FC236}">
                <a16:creationId xmlns:a16="http://schemas.microsoft.com/office/drawing/2014/main" id="{B6FC0343-66EE-1F8F-2019-E25499571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090581" y="6353727"/>
            <a:ext cx="1557767" cy="365125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5" name="Tartalom helye 11">
            <a:extLst>
              <a:ext uri="{FF2B5EF4-FFF2-40B4-BE49-F238E27FC236}">
                <a16:creationId xmlns:a16="http://schemas.microsoft.com/office/drawing/2014/main" id="{57C97498-C3D2-2F7E-5506-EC5CA99489D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48694" y="6353175"/>
            <a:ext cx="3740741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56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ov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9779FFE-D368-4136-8BE8-2E22DEBF4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913" y="364932"/>
            <a:ext cx="2215435" cy="720000"/>
          </a:xfrm>
          <a:prstGeom prst="rect">
            <a:avLst/>
          </a:prstGeo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E26B3083-509C-462C-B7F9-ACD8FDD28C36}"/>
              </a:ext>
            </a:extLst>
          </p:cNvPr>
          <p:cNvSpPr/>
          <p:nvPr/>
        </p:nvSpPr>
        <p:spPr>
          <a:xfrm>
            <a:off x="0" y="1521067"/>
            <a:ext cx="12192000" cy="36846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51E7EC8-7F5E-42F3-ACFF-152A30ECD7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00" y="2037600"/>
            <a:ext cx="11052000" cy="720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 noProof="0" dirty="0"/>
              <a:t>CLICK TO ADD TITLE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C593A0-94CC-41DC-899D-D9705A89B8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6348" y="2905200"/>
            <a:ext cx="11052000" cy="612000"/>
          </a:xfrm>
        </p:spPr>
        <p:txBody>
          <a:bodyPr>
            <a:normAutofit/>
          </a:bodyPr>
          <a:lstStyle>
            <a:lvl1pPr marL="0" indent="0" algn="l">
              <a:buNone/>
              <a:defRPr sz="1600" cap="all" baseline="0">
                <a:latin typeface="Bahnschrift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ADD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296FBEB-19AB-9095-3A75-DA1D2CD32A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6347" y="4852506"/>
            <a:ext cx="5499653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OCCASION</a:t>
            </a:r>
          </a:p>
        </p:txBody>
      </p:sp>
      <p:sp>
        <p:nvSpPr>
          <p:cNvPr id="11" name="Content Placeholder 15">
            <a:extLst>
              <a:ext uri="{FF2B5EF4-FFF2-40B4-BE49-F238E27FC236}">
                <a16:creationId xmlns:a16="http://schemas.microsoft.com/office/drawing/2014/main" id="{61348E8D-E37A-213A-3A72-DDED4B94C0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6900" y="5196136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GB" noProof="0" dirty="0"/>
              <a:t>CLICK TO ADD THE NAME (AND POSITION) OF THE SPEAKER)</a:t>
            </a:r>
          </a:p>
        </p:txBody>
      </p:sp>
      <p:sp>
        <p:nvSpPr>
          <p:cNvPr id="12" name="Content Placeholder 19">
            <a:extLst>
              <a:ext uri="{FF2B5EF4-FFF2-40B4-BE49-F238E27FC236}">
                <a16:creationId xmlns:a16="http://schemas.microsoft.com/office/drawing/2014/main" id="{6EF3C007-8729-AB9A-4905-E3E4B6ABC61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6900" y="5538791"/>
            <a:ext cx="5499100" cy="288198"/>
          </a:xfrm>
        </p:spPr>
        <p:txBody>
          <a:bodyPr anchor="ctr"/>
          <a:lstStyle>
            <a:lvl1pPr marL="0" indent="0">
              <a:buFontTx/>
              <a:buNone/>
              <a:defRPr sz="1400" cap="all" baseline="0"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GB" noProof="0" dirty="0"/>
              <a:t>CLICK TO ADD DATE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E822A4-2059-7979-91DA-C3657894B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3429266"/>
            <a:ext cx="4476750" cy="3424714"/>
          </a:xfrm>
          <a:prstGeom prst="rect">
            <a:avLst/>
          </a:prstGeom>
        </p:spPr>
      </p:pic>
      <p:sp>
        <p:nvSpPr>
          <p:cNvPr id="15" name="Élőláb helye 4">
            <a:extLst>
              <a:ext uri="{FF2B5EF4-FFF2-40B4-BE49-F238E27FC236}">
                <a16:creationId xmlns:a16="http://schemas.microsoft.com/office/drawing/2014/main" id="{16D7538E-7006-48B0-F1D9-E5F7F498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348" y="6353727"/>
            <a:ext cx="1557767" cy="36512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Tartalom helye 11">
            <a:extLst>
              <a:ext uri="{FF2B5EF4-FFF2-40B4-BE49-F238E27FC236}">
                <a16:creationId xmlns:a16="http://schemas.microsoft.com/office/drawing/2014/main" id="{80FADED5-114C-185D-0E25-286AE3DC2A2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419350" y="6353175"/>
            <a:ext cx="9228998" cy="365125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Specify security classification: Public/Internal use only/Confidential/Highly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0270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Mintaszöveg</a:t>
            </a:r>
            <a:r>
              <a:rPr lang="en-GB" noProof="0" dirty="0"/>
              <a:t> </a:t>
            </a:r>
            <a:r>
              <a:rPr lang="en-GB" noProof="0" dirty="0" err="1"/>
              <a:t>szerkesztése</a:t>
            </a:r>
            <a:endParaRPr lang="en-GB" noProof="0" dirty="0"/>
          </a:p>
          <a:p>
            <a:pPr lvl="1"/>
            <a:r>
              <a:rPr lang="en-GB" noProof="0" dirty="0" err="1"/>
              <a:t>Második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2"/>
            <a:r>
              <a:rPr lang="en-GB" noProof="0" dirty="0" err="1"/>
              <a:t>Harmadik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3"/>
            <a:r>
              <a:rPr lang="en-GB" noProof="0" dirty="0" err="1"/>
              <a:t>Negyedik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  <a:p>
            <a:pPr lvl="4"/>
            <a:r>
              <a:rPr lang="en-GB" noProof="0" dirty="0" err="1"/>
              <a:t>Ötödik</a:t>
            </a:r>
            <a:r>
              <a:rPr lang="en-GB" noProof="0" dirty="0"/>
              <a:t> </a:t>
            </a:r>
            <a:r>
              <a:rPr lang="en-GB" noProof="0" dirty="0" err="1"/>
              <a:t>szint</a:t>
            </a:r>
            <a:endParaRPr lang="en-GB" noProof="0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8" y="6353727"/>
            <a:ext cx="1557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233A7628-DFD9-4FC0-A625-8512E4AF97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/>
        </p:nvSpPr>
        <p:spPr>
          <a:xfrm>
            <a:off x="5618285" y="6352762"/>
            <a:ext cx="521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>
                <a:solidFill>
                  <a:schemeClr val="bg1">
                    <a:lumMod val="50000"/>
                  </a:schemeClr>
                </a:solidFill>
              </a:rPr>
              <a:t>Slide: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54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5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6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6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6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26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Mintaszöveg szerkesztése</a:t>
            </a:r>
          </a:p>
          <a:p>
            <a:pPr lvl="1"/>
            <a:r>
              <a:rPr lang="en-GB" noProof="0"/>
              <a:t>Második szint</a:t>
            </a:r>
          </a:p>
          <a:p>
            <a:pPr lvl="2"/>
            <a:r>
              <a:rPr lang="en-GB" noProof="0"/>
              <a:t>Harmadik szint</a:t>
            </a:r>
          </a:p>
          <a:p>
            <a:pPr lvl="3"/>
            <a:r>
              <a:rPr lang="en-GB" noProof="0"/>
              <a:t>Negyedik szint</a:t>
            </a:r>
          </a:p>
          <a:p>
            <a:pPr lvl="4"/>
            <a:r>
              <a:rPr lang="en-GB" noProof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9" y="6353727"/>
            <a:ext cx="1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/>
        </p:nvSpPr>
        <p:spPr>
          <a:xfrm>
            <a:off x="5627078" y="6352762"/>
            <a:ext cx="5126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>
                <a:solidFill>
                  <a:schemeClr val="bg1">
                    <a:lumMod val="50000"/>
                  </a:schemeClr>
                </a:solidFill>
              </a:rPr>
              <a:t>Slide: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0997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>
            <a:extLst>
              <a:ext uri="{FF2B5EF4-FFF2-40B4-BE49-F238E27FC236}">
                <a16:creationId xmlns:a16="http://schemas.microsoft.com/office/drawing/2014/main" id="{DCDC0EC3-D7BB-4DB3-A88D-A8F146EF9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348" y="1706357"/>
            <a:ext cx="11052312" cy="4319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Mintaszöveg szerkesztése</a:t>
            </a:r>
          </a:p>
          <a:p>
            <a:pPr lvl="1"/>
            <a:r>
              <a:rPr lang="en-GB" noProof="0"/>
              <a:t>Második szint</a:t>
            </a:r>
          </a:p>
          <a:p>
            <a:pPr lvl="2"/>
            <a:r>
              <a:rPr lang="en-GB" noProof="0"/>
              <a:t>Harmadik szint</a:t>
            </a:r>
          </a:p>
          <a:p>
            <a:pPr lvl="3"/>
            <a:r>
              <a:rPr lang="en-GB" noProof="0"/>
              <a:t>Negyedik szint</a:t>
            </a:r>
          </a:p>
          <a:p>
            <a:pPr lvl="4"/>
            <a:r>
              <a:rPr lang="en-GB" noProof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4AD6FBA-FEB7-4CC4-8E63-E54A61BE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6348" y="6353727"/>
            <a:ext cx="1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r>
              <a:rPr lang="en-GB" noProof="0" dirty="0"/>
              <a:t>©eCon Engineering Kft.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4BF330B-4CBE-44BB-9877-09A447DB1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96354" y="6354069"/>
            <a:ext cx="429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Bahnschrift Light SemiCondensed" panose="020B0502040204020203" pitchFamily="34" charset="0"/>
              </a:defRPr>
            </a:lvl1pPr>
          </a:lstStyle>
          <a:p>
            <a:fld id="{537DC518-30E8-4D63-BB82-47DAB98E1C0C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A4F1DB2-7E90-44B5-B3CD-5ADFC111FF03}"/>
              </a:ext>
            </a:extLst>
          </p:cNvPr>
          <p:cNvSpPr/>
          <p:nvPr/>
        </p:nvSpPr>
        <p:spPr>
          <a:xfrm>
            <a:off x="0" y="6191313"/>
            <a:ext cx="12192000" cy="36000"/>
          </a:xfrm>
          <a:prstGeom prst="rect">
            <a:avLst/>
          </a:prstGeom>
          <a:gradFill flip="none" rotWithShape="1">
            <a:gsLst>
              <a:gs pos="0">
                <a:srgbClr val="FFCC00"/>
              </a:gs>
              <a:gs pos="52000">
                <a:srgbClr val="72B84C"/>
              </a:gs>
              <a:gs pos="100000">
                <a:srgbClr val="007DBB"/>
              </a:gs>
            </a:gsLst>
            <a:lin ang="3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E9671A85-D214-415D-8D5D-8A09EB4021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170" y="6338289"/>
            <a:ext cx="1218490" cy="396000"/>
          </a:xfrm>
          <a:prstGeom prst="rect">
            <a:avLst/>
          </a:prstGeom>
        </p:spPr>
      </p:pic>
      <p:sp>
        <p:nvSpPr>
          <p:cNvPr id="10" name="Dátum helye 3">
            <a:extLst>
              <a:ext uri="{FF2B5EF4-FFF2-40B4-BE49-F238E27FC236}">
                <a16:creationId xmlns:a16="http://schemas.microsoft.com/office/drawing/2014/main" id="{4968EB46-3C18-44C0-84B1-E7BEED2F5A6F}"/>
              </a:ext>
            </a:extLst>
          </p:cNvPr>
          <p:cNvSpPr txBox="1">
            <a:spLocks/>
          </p:cNvSpPr>
          <p:nvPr/>
        </p:nvSpPr>
        <p:spPr>
          <a:xfrm>
            <a:off x="5627077" y="6352762"/>
            <a:ext cx="512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hu-H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Bahnschrift Light SemiCondensed" panose="020B050204020402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>
                <a:solidFill>
                  <a:schemeClr val="bg1">
                    <a:lumMod val="50000"/>
                  </a:schemeClr>
                </a:solidFill>
              </a:rPr>
              <a:t>Slide:</a:t>
            </a:r>
          </a:p>
        </p:txBody>
      </p:sp>
      <p:sp>
        <p:nvSpPr>
          <p:cNvPr id="8" name="Cím helye 7">
            <a:extLst>
              <a:ext uri="{FF2B5EF4-FFF2-40B4-BE49-F238E27FC236}">
                <a16:creationId xmlns:a16="http://schemas.microsoft.com/office/drawing/2014/main" id="{9312B77D-668B-C979-681C-51274302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600" y="365125"/>
            <a:ext cx="11052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2354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8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9"/>
        </a:buBlip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projects/conda/en/latest/user-guide/tasks/manage-environments.html" TargetMode="External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82A010-D687-E40D-5DD8-D354F7BDF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Anaconda</a:t>
            </a:r>
            <a:endParaRPr lang="en-GB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369E39F-108E-9E24-8F50-381E7BCBDB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611F152-F455-E0B8-1C94-8681D083C3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u-HU" dirty="0"/>
              <a:t>Python </a:t>
            </a:r>
            <a:r>
              <a:rPr lang="hu-HU" dirty="0" err="1"/>
              <a:t>Tips&amp;Tricks</a:t>
            </a:r>
            <a:r>
              <a:rPr lang="hu-HU" dirty="0"/>
              <a:t> </a:t>
            </a:r>
            <a:r>
              <a:rPr lang="hu-HU" dirty="0" err="1"/>
              <a:t>Training</a:t>
            </a:r>
            <a:endParaRPr lang="en-GB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3C6F98A0-AB77-ADE5-4BF4-205CDAE34D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Mátyás </a:t>
            </a:r>
            <a:r>
              <a:rPr lang="hu-HU" b="1" dirty="0"/>
              <a:t>Gyöngyösi</a:t>
            </a:r>
            <a:endParaRPr lang="en-GB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C409795-5498-3F5E-9959-8CAEC3B77A5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hu-HU" dirty="0"/>
              <a:t>4/20/2023</a:t>
            </a:r>
            <a:endParaRPr lang="en-GB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C0C1FBF8-7712-F45B-0C61-65D45DAA1CF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5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ím 19">
            <a:extLst>
              <a:ext uri="{FF2B5EF4-FFF2-40B4-BE49-F238E27FC236}">
                <a16:creationId xmlns:a16="http://schemas.microsoft.com/office/drawing/2014/main" id="{092CCD47-8FE0-1097-2737-7DD446BB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Miért?</a:t>
            </a:r>
            <a:endParaRPr lang="en-GB" dirty="0"/>
          </a:p>
        </p:txBody>
      </p:sp>
      <p:sp>
        <p:nvSpPr>
          <p:cNvPr id="21" name="Tartalom helye 20">
            <a:extLst>
              <a:ext uri="{FF2B5EF4-FFF2-40B4-BE49-F238E27FC236}">
                <a16:creationId xmlns:a16="http://schemas.microsoft.com/office/drawing/2014/main" id="{8ECEDE32-95D5-4146-8B93-71AD5A04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Ismerős a következő mondat: „Az én gépemen működött…”?</a:t>
            </a:r>
          </a:p>
          <a:p>
            <a:pPr lvl="1"/>
            <a:r>
              <a:rPr lang="hu-HU" dirty="0"/>
              <a:t>Ezen szituációk elkerülésére kínál megoldást egy virtuális környezet.</a:t>
            </a:r>
          </a:p>
          <a:p>
            <a:pPr lvl="1"/>
            <a:endParaRPr lang="hu-HU" dirty="0"/>
          </a:p>
          <a:p>
            <a:r>
              <a:rPr lang="hu-HU" dirty="0"/>
              <a:t>Két környezet között több okból is lehet konfliktus.</a:t>
            </a:r>
          </a:p>
          <a:p>
            <a:pPr lvl="1"/>
            <a:r>
              <a:rPr lang="hu-HU" dirty="0"/>
              <a:t>Különböző számítógépeken különböző Python verziók vannak telepítve és ezekhez különböző modulok.</a:t>
            </a:r>
          </a:p>
          <a:p>
            <a:pPr lvl="1"/>
            <a:r>
              <a:rPr lang="hu-HU" dirty="0"/>
              <a:t>A moduloknak is vannak verzióik, amik egymással inkompatibilisek tudnak lenni.</a:t>
            </a:r>
          </a:p>
          <a:p>
            <a:pPr lvl="1"/>
            <a:endParaRPr lang="hu-HU" dirty="0"/>
          </a:p>
          <a:p>
            <a:r>
              <a:rPr lang="hu-HU" dirty="0"/>
              <a:t>„Milyen jó lenne, ha a kolléga/megrendelő számítógépén ugyanolyan Python lenne telepítve!”</a:t>
            </a:r>
          </a:p>
          <a:p>
            <a:r>
              <a:rPr lang="hu-HU" dirty="0"/>
              <a:t>Pont ezt oldja meg egy virtuális környezet. Ezek alkalmazásakor a kód mellé csatolunk valamilyen formában egy, a környezetet leíró fájlt, amivel létre lehet hozni azt egy másik eszközön, akár különböző operációs-rendszeren 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891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EA5E2F-A565-5E4B-AAA9-4C0F1527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Hogyan?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E3918B-96D5-E8E6-4468-A98ED655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 lehetséges megoldást mutatok be </a:t>
            </a:r>
            <a:r>
              <a:rPr lang="hu-HU" dirty="0" err="1"/>
              <a:t>Anaconda</a:t>
            </a:r>
            <a:r>
              <a:rPr lang="hu-HU" dirty="0"/>
              <a:t> használatával.</a:t>
            </a:r>
          </a:p>
          <a:p>
            <a:endParaRPr lang="hu-HU" dirty="0"/>
          </a:p>
          <a:p>
            <a:r>
              <a:rPr lang="hu-HU" dirty="0"/>
              <a:t>„</a:t>
            </a:r>
            <a:r>
              <a:rPr lang="hu-HU" dirty="0" err="1"/>
              <a:t>Next</a:t>
            </a:r>
            <a:r>
              <a:rPr lang="hu-HU" dirty="0"/>
              <a:t>, </a:t>
            </a:r>
            <a:r>
              <a:rPr lang="hu-HU" dirty="0" err="1"/>
              <a:t>Next</a:t>
            </a:r>
            <a:r>
              <a:rPr lang="hu-HU" dirty="0"/>
              <a:t>, </a:t>
            </a:r>
            <a:r>
              <a:rPr lang="hu-HU" dirty="0" err="1"/>
              <a:t>Finish</a:t>
            </a:r>
            <a:r>
              <a:rPr lang="hu-HU" dirty="0"/>
              <a:t>” Módszerrel telepítjük az </a:t>
            </a:r>
            <a:r>
              <a:rPr lang="hu-HU" dirty="0" err="1"/>
              <a:t>Anacondát</a:t>
            </a:r>
            <a:r>
              <a:rPr lang="hu-HU" dirty="0"/>
              <a:t>.</a:t>
            </a:r>
          </a:p>
          <a:p>
            <a:pPr lvl="1"/>
            <a:r>
              <a:rPr lang="en-GB" dirty="0">
                <a:hlinkClick r:id="rId2"/>
              </a:rPr>
              <a:t>https://www.anaconda.com/download</a:t>
            </a:r>
            <a:endParaRPr lang="hu-HU" dirty="0"/>
          </a:p>
          <a:p>
            <a:r>
              <a:rPr lang="hu-HU" dirty="0"/>
              <a:t>Ezt követően </a:t>
            </a:r>
            <a:r>
              <a:rPr lang="hu-HU" dirty="0" err="1"/>
              <a:t>cmd</a:t>
            </a:r>
            <a:r>
              <a:rPr lang="hu-HU" dirty="0"/>
              <a:t>-ben lehet vele mókolni.</a:t>
            </a:r>
          </a:p>
          <a:p>
            <a:pPr lvl="1"/>
            <a:r>
              <a:rPr lang="hu-HU" i="1" dirty="0" err="1"/>
              <a:t>conda</a:t>
            </a:r>
            <a:r>
              <a:rPr lang="hu-HU" i="1" dirty="0"/>
              <a:t> -h</a:t>
            </a:r>
            <a:r>
              <a:rPr lang="hu-HU" dirty="0"/>
              <a:t> : </a:t>
            </a:r>
            <a:r>
              <a:rPr lang="hu-HU" dirty="0" err="1"/>
              <a:t>help</a:t>
            </a:r>
            <a:r>
              <a:rPr lang="hu-HU" dirty="0"/>
              <a:t> megjelenítése</a:t>
            </a:r>
          </a:p>
          <a:p>
            <a:pPr lvl="1"/>
            <a:r>
              <a:rPr lang="hu-HU" i="1" dirty="0" err="1"/>
              <a:t>conda</a:t>
            </a:r>
            <a:r>
              <a:rPr lang="hu-HU" i="1" dirty="0"/>
              <a:t> </a:t>
            </a:r>
            <a:r>
              <a:rPr lang="hu-HU" i="1" dirty="0" err="1"/>
              <a:t>env</a:t>
            </a:r>
            <a:r>
              <a:rPr lang="hu-HU" dirty="0"/>
              <a:t> : környezetekhez tartozó műveletek</a:t>
            </a:r>
          </a:p>
          <a:p>
            <a:pPr lvl="1"/>
            <a:r>
              <a:rPr lang="hu-HU" i="1" dirty="0" err="1"/>
              <a:t>conda</a:t>
            </a:r>
            <a:r>
              <a:rPr lang="hu-HU" i="1" dirty="0"/>
              <a:t> </a:t>
            </a:r>
            <a:r>
              <a:rPr lang="hu-HU" i="1" dirty="0" err="1"/>
              <a:t>env</a:t>
            </a:r>
            <a:r>
              <a:rPr lang="hu-HU" i="1" dirty="0"/>
              <a:t> –h</a:t>
            </a:r>
            <a:r>
              <a:rPr lang="hu-HU" dirty="0"/>
              <a:t> : ennek a </a:t>
            </a:r>
            <a:r>
              <a:rPr lang="hu-HU" dirty="0" err="1"/>
              <a:t>helpje</a:t>
            </a:r>
            <a:endParaRPr lang="hu-HU" dirty="0"/>
          </a:p>
          <a:p>
            <a:pPr lvl="1"/>
            <a:r>
              <a:rPr lang="hu-HU" i="1" dirty="0" err="1"/>
              <a:t>conda</a:t>
            </a:r>
            <a:r>
              <a:rPr lang="hu-HU" i="1" dirty="0"/>
              <a:t> </a:t>
            </a:r>
            <a:r>
              <a:rPr lang="hu-HU" i="1" dirty="0" err="1"/>
              <a:t>env</a:t>
            </a:r>
            <a:r>
              <a:rPr lang="hu-HU" i="1" dirty="0"/>
              <a:t> </a:t>
            </a:r>
            <a:r>
              <a:rPr lang="hu-HU" i="1" dirty="0" err="1"/>
              <a:t>list</a:t>
            </a:r>
            <a:r>
              <a:rPr lang="hu-HU" dirty="0"/>
              <a:t> : kilistázza a telepített/elérhető környezeteket</a:t>
            </a:r>
          </a:p>
          <a:p>
            <a:pPr lvl="1"/>
            <a:r>
              <a:rPr lang="hu-HU" dirty="0" err="1"/>
              <a:t>stb</a:t>
            </a:r>
            <a:r>
              <a:rPr lang="hu-HU" dirty="0"/>
              <a:t>…</a:t>
            </a:r>
          </a:p>
          <a:p>
            <a:pPr lvl="1"/>
            <a:endParaRPr lang="hu-HU" dirty="0"/>
          </a:p>
          <a:p>
            <a:pPr lvl="1"/>
            <a:r>
              <a:rPr lang="hu-HU" dirty="0">
                <a:hlinkClick r:id="rId3"/>
              </a:rPr>
              <a:t>környezetek menedzseléséhez ez az oldal segít</a:t>
            </a:r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AC6E939-B2AE-5F00-3056-AC988EE51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379" y="1265126"/>
            <a:ext cx="4352273" cy="4761150"/>
          </a:xfrm>
          <a:prstGeom prst="rect">
            <a:avLst/>
          </a:prstGeom>
        </p:spPr>
      </p:pic>
      <p:pic>
        <p:nvPicPr>
          <p:cNvPr id="1026" name="Picture 2" descr="Anaconda (Python distribution) - Wikipedia">
            <a:extLst>
              <a:ext uri="{FF2B5EF4-FFF2-40B4-BE49-F238E27FC236}">
                <a16:creationId xmlns:a16="http://schemas.microsoft.com/office/drawing/2014/main" id="{D01D7391-E7DE-D23D-E3AC-0D163A560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515" y="4911135"/>
            <a:ext cx="2086649" cy="1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22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00B1DA-7CBA-C482-9D75-95F49A1B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Fontosabb műveletek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59B5A5-338D-24E3-19A7-8187E48D3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1706357"/>
            <a:ext cx="11052312" cy="4319918"/>
          </a:xfrm>
        </p:spPr>
        <p:txBody>
          <a:bodyPr>
            <a:normAutofit lnSpcReduction="10000"/>
          </a:bodyPr>
          <a:lstStyle/>
          <a:p>
            <a:r>
              <a:rPr lang="hu-HU" i="1" dirty="0" err="1"/>
              <a:t>conda</a:t>
            </a:r>
            <a:r>
              <a:rPr lang="hu-HU" i="1" dirty="0"/>
              <a:t> </a:t>
            </a:r>
            <a:r>
              <a:rPr lang="hu-HU" i="1" dirty="0" err="1"/>
              <a:t>create</a:t>
            </a:r>
            <a:r>
              <a:rPr lang="hu-HU" i="1" dirty="0"/>
              <a:t> -n [ENV_NAME]</a:t>
            </a:r>
            <a:r>
              <a:rPr lang="hu-HU" dirty="0"/>
              <a:t> : környezet létrehozása megadott elnevezéssel</a:t>
            </a:r>
          </a:p>
          <a:p>
            <a:pPr lvl="1"/>
            <a:r>
              <a:rPr lang="hu-HU" dirty="0"/>
              <a:t>van még egy rakat opcionális argumentum hozzá</a:t>
            </a:r>
          </a:p>
          <a:p>
            <a:pPr lvl="2"/>
            <a:r>
              <a:rPr lang="hu-HU" i="1" dirty="0"/>
              <a:t>--</a:t>
            </a:r>
            <a:r>
              <a:rPr lang="hu-HU" i="1" dirty="0" err="1"/>
              <a:t>clone</a:t>
            </a:r>
            <a:r>
              <a:rPr lang="hu-HU" i="1" dirty="0"/>
              <a:t> [ENV_NAME]</a:t>
            </a:r>
            <a:r>
              <a:rPr lang="hu-HU" dirty="0"/>
              <a:t> : klónoz egy meglévő környezetet</a:t>
            </a:r>
          </a:p>
          <a:p>
            <a:pPr lvl="2"/>
            <a:r>
              <a:rPr lang="hu-HU" i="1" dirty="0"/>
              <a:t>--file [FILE_NAME]</a:t>
            </a:r>
            <a:r>
              <a:rPr lang="hu-HU" dirty="0"/>
              <a:t> : egy környezetet leíró fájllal (.</a:t>
            </a:r>
            <a:r>
              <a:rPr lang="hu-HU" dirty="0" err="1"/>
              <a:t>yml</a:t>
            </a:r>
            <a:r>
              <a:rPr lang="hu-HU" dirty="0"/>
              <a:t>) hoz létre új környezetet</a:t>
            </a:r>
          </a:p>
          <a:p>
            <a:pPr lvl="2"/>
            <a:r>
              <a:rPr lang="hu-HU" dirty="0" err="1"/>
              <a:t>stb</a:t>
            </a:r>
            <a:r>
              <a:rPr lang="hu-HU" dirty="0"/>
              <a:t>…</a:t>
            </a:r>
          </a:p>
          <a:p>
            <a:pPr lvl="1"/>
            <a:endParaRPr lang="hu-HU" dirty="0"/>
          </a:p>
          <a:p>
            <a:r>
              <a:rPr lang="hu-HU" i="1" dirty="0" err="1"/>
              <a:t>conda</a:t>
            </a:r>
            <a:r>
              <a:rPr lang="hu-HU" i="1" dirty="0"/>
              <a:t> </a:t>
            </a:r>
            <a:r>
              <a:rPr lang="hu-HU" i="1" dirty="0" err="1"/>
              <a:t>install</a:t>
            </a:r>
            <a:r>
              <a:rPr lang="hu-HU" i="1" dirty="0"/>
              <a:t> –n [ENV_NAME] </a:t>
            </a:r>
            <a:r>
              <a:rPr lang="hu-HU" i="1" dirty="0" err="1"/>
              <a:t>scipy</a:t>
            </a:r>
            <a:r>
              <a:rPr lang="hu-HU" i="1" dirty="0"/>
              <a:t>=0.17.3</a:t>
            </a:r>
            <a:r>
              <a:rPr lang="hu-HU" dirty="0"/>
              <a:t> : a megadott környezetbe telepíti a kívánt modult</a:t>
            </a:r>
          </a:p>
          <a:p>
            <a:pPr lvl="1"/>
            <a:r>
              <a:rPr lang="hu-HU" dirty="0"/>
              <a:t>én ezt így nem szoktam használni, inkább aktíválom a környezetet és úgy telepítek bele modulokat</a:t>
            </a:r>
          </a:p>
          <a:p>
            <a:pPr lvl="1"/>
            <a:endParaRPr lang="hu-HU" dirty="0"/>
          </a:p>
          <a:p>
            <a:pPr lvl="1"/>
            <a:r>
              <a:rPr lang="hu-HU" dirty="0"/>
              <a:t>ne felejtsd el megemlíteni a   </a:t>
            </a:r>
            <a:r>
              <a:rPr lang="hu-HU" dirty="0" err="1"/>
              <a:t>channeleket</a:t>
            </a:r>
            <a:r>
              <a:rPr lang="hu-HU" dirty="0"/>
              <a:t>!!!</a:t>
            </a:r>
          </a:p>
          <a:p>
            <a:pPr lvl="1"/>
            <a:endParaRPr lang="hu-HU" dirty="0"/>
          </a:p>
          <a:p>
            <a:r>
              <a:rPr lang="hu-HU" i="1" dirty="0" err="1"/>
              <a:t>conda</a:t>
            </a:r>
            <a:r>
              <a:rPr lang="hu-HU" i="1" dirty="0"/>
              <a:t> </a:t>
            </a:r>
            <a:r>
              <a:rPr lang="hu-HU" i="1" dirty="0" err="1"/>
              <a:t>activate</a:t>
            </a:r>
            <a:r>
              <a:rPr lang="hu-HU" i="1" dirty="0"/>
              <a:t> [ENV_NAME]</a:t>
            </a:r>
            <a:r>
              <a:rPr lang="hu-HU" dirty="0"/>
              <a:t> : aktiválja a meghatározott környezetet</a:t>
            </a:r>
          </a:p>
          <a:p>
            <a:pPr lvl="1"/>
            <a:r>
              <a:rPr lang="hu-HU" dirty="0"/>
              <a:t>az itt telepített modulok bekerülnek a környezetbe</a:t>
            </a:r>
          </a:p>
          <a:p>
            <a:pPr lvl="1"/>
            <a:r>
              <a:rPr lang="hu-HU" i="1" dirty="0" err="1"/>
              <a:t>conda</a:t>
            </a:r>
            <a:r>
              <a:rPr lang="hu-HU" i="1" dirty="0"/>
              <a:t> </a:t>
            </a:r>
            <a:r>
              <a:rPr lang="hu-HU" i="1" dirty="0" err="1"/>
              <a:t>deactivate</a:t>
            </a:r>
            <a:r>
              <a:rPr lang="hu-HU" dirty="0"/>
              <a:t> : kilép az éppen aktív környezetből</a:t>
            </a:r>
            <a:endParaRPr lang="hu-HU" i="1" dirty="0"/>
          </a:p>
          <a:p>
            <a:pPr lvl="1"/>
            <a:endParaRPr lang="hu-HU" i="1" dirty="0"/>
          </a:p>
          <a:p>
            <a:r>
              <a:rPr lang="hu-HU" i="1" dirty="0" err="1"/>
              <a:t>conda</a:t>
            </a:r>
            <a:r>
              <a:rPr lang="hu-HU" i="1" dirty="0"/>
              <a:t> </a:t>
            </a:r>
            <a:r>
              <a:rPr lang="hu-HU" i="1" dirty="0" err="1"/>
              <a:t>env</a:t>
            </a:r>
            <a:r>
              <a:rPr lang="hu-HU" i="1" dirty="0"/>
              <a:t> export &gt; [FILE_NAME]</a:t>
            </a:r>
            <a:r>
              <a:rPr lang="hu-HU" dirty="0"/>
              <a:t> : elment egy, a környezetet leíró fájlt (lécci legyen .</a:t>
            </a:r>
            <a:r>
              <a:rPr lang="hu-HU" dirty="0" err="1"/>
              <a:t>yml</a:t>
            </a:r>
            <a:r>
              <a:rPr lang="hu-HU" dirty="0"/>
              <a:t>)</a:t>
            </a:r>
            <a:endParaRPr lang="hu-HU" i="1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1B9B32C-87CD-BEA0-EA72-B849BDEA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372" y="3744686"/>
            <a:ext cx="834091" cy="46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3385BAD7-9FB2-FE03-7023-9FDF856B4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Kérdések?</a:t>
            </a:r>
          </a:p>
          <a:p>
            <a:r>
              <a:rPr lang="hu-HU" dirty="0"/>
              <a:t>Te jössz, Peti!</a:t>
            </a:r>
            <a:endParaRPr lang="en-GB" dirty="0"/>
          </a:p>
        </p:txBody>
      </p:sp>
      <p:sp>
        <p:nvSpPr>
          <p:cNvPr id="4" name="Cím 3">
            <a:extLst>
              <a:ext uri="{FF2B5EF4-FFF2-40B4-BE49-F238E27FC236}">
                <a16:creationId xmlns:a16="http://schemas.microsoft.com/office/drawing/2014/main" id="{917C74C3-A670-C2BB-17B3-C939089A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Köszike a figyelmet!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52531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c_presentation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EN_v12" id="{09CE5202-764C-4F8F-82F8-2A952771E0C3}" vid="{94CE5E23-3D98-4C25-A03A-B26F734CA2C5}"/>
    </a:ext>
  </a:extLst>
</a:theme>
</file>

<file path=ppt/theme/theme2.xml><?xml version="1.0" encoding="utf-8"?>
<a:theme xmlns:a="http://schemas.openxmlformats.org/drawingml/2006/main" name="Report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EN_v12" id="{09CE5202-764C-4F8F-82F8-2A952771E0C3}" vid="{BAE6C729-7D62-4700-8F06-24E182EDF2F0}"/>
    </a:ext>
  </a:extLst>
</a:theme>
</file>

<file path=ppt/theme/theme3.xml><?xml version="1.0" encoding="utf-8"?>
<a:theme xmlns:a="http://schemas.openxmlformats.org/drawingml/2006/main" name="Report_benchmark">
  <a:themeElements>
    <a:clrScheme name="ec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BB"/>
      </a:accent1>
      <a:accent2>
        <a:srgbClr val="72B84C"/>
      </a:accent2>
      <a:accent3>
        <a:srgbClr val="FFCC00"/>
      </a:accent3>
      <a:accent4>
        <a:srgbClr val="313F46"/>
      </a:accent4>
      <a:accent5>
        <a:srgbClr val="768692"/>
      </a:accent5>
      <a:accent6>
        <a:srgbClr val="DBE0E1"/>
      </a:accent6>
      <a:hlink>
        <a:srgbClr val="0563C1"/>
      </a:hlink>
      <a:folHlink>
        <a:srgbClr val="954F72"/>
      </a:folHlink>
    </a:clrScheme>
    <a:fontScheme name="econ">
      <a:majorFont>
        <a:latin typeface="Bahnschrift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on_template_ppt_EN_v12" id="{09CE5202-764C-4F8F-82F8-2A952771E0C3}" vid="{CB26EF7E-6C05-45E4-8C57-CC46EDD779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econ_template_ppt_EN_v2</Template>
  <TotalTime>89</TotalTime>
  <Words>356</Words>
  <Application>Microsoft Office PowerPoint</Application>
  <PresentationFormat>Szélesvásznú</PresentationFormat>
  <Paragraphs>47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3</vt:i4>
      </vt:variant>
      <vt:variant>
        <vt:lpstr>Diacímek</vt:lpstr>
      </vt:variant>
      <vt:variant>
        <vt:i4>5</vt:i4>
      </vt:variant>
    </vt:vector>
  </HeadingPairs>
  <TitlesOfParts>
    <vt:vector size="13" baseType="lpstr">
      <vt:lpstr>Arial</vt:lpstr>
      <vt:lpstr>Bahnschrift</vt:lpstr>
      <vt:lpstr>Bahnschrift Light</vt:lpstr>
      <vt:lpstr>Bahnschrift Light SemiCondensed</vt:lpstr>
      <vt:lpstr>Bahnschrift SemiCondensed</vt:lpstr>
      <vt:lpstr>Basic_presentation</vt:lpstr>
      <vt:lpstr>Report</vt:lpstr>
      <vt:lpstr>Report_benchmark</vt:lpstr>
      <vt:lpstr>Virtual Environment with Anaconda</vt:lpstr>
      <vt:lpstr>Miért?</vt:lpstr>
      <vt:lpstr>Hogyan?</vt:lpstr>
      <vt:lpstr>Fontosabb műveletek</vt:lpstr>
      <vt:lpstr>Köszike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Environment with Anaconda</dc:title>
  <dc:creator>Mátyás Gyöngyösi</dc:creator>
  <cp:lastModifiedBy>Mátyás Gyöngyösi</cp:lastModifiedBy>
  <cp:revision>18</cp:revision>
  <dcterms:created xsi:type="dcterms:W3CDTF">2023-04-20T07:50:03Z</dcterms:created>
  <dcterms:modified xsi:type="dcterms:W3CDTF">2023-04-20T09:19:21Z</dcterms:modified>
</cp:coreProperties>
</file>