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Montserrat Medium"/>
      <p:regular r:id="rId36"/>
      <p:bold r:id="rId37"/>
      <p:italic r:id="rId38"/>
      <p:boldItalic r:id="rId39"/>
    </p:embeddedFont>
    <p:embeddedFont>
      <p:font typeface="Proxima Nova Extrabold"/>
      <p:bold r:id="rId40"/>
    </p:embeddedFont>
    <p:embeddedFont>
      <p:font typeface="Proxima Nova Semibold"/>
      <p:regular r:id="rId41"/>
      <p:bold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Extrabold-bold.fntdata"/><Relationship Id="rId20" Type="http://schemas.openxmlformats.org/officeDocument/2006/relationships/slide" Target="slides/slide15.xml"/><Relationship Id="rId42" Type="http://schemas.openxmlformats.org/officeDocument/2006/relationships/font" Target="fonts/ProximaNovaSemibold-bold.fntdata"/><Relationship Id="rId41" Type="http://schemas.openxmlformats.org/officeDocument/2006/relationships/font" Target="fonts/ProximaNovaSemibold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ProximaNovaSemibold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Medium-bold.fntdata"/><Relationship Id="rId14" Type="http://schemas.openxmlformats.org/officeDocument/2006/relationships/slide" Target="slides/slide9.xml"/><Relationship Id="rId36" Type="http://schemas.openxmlformats.org/officeDocument/2006/relationships/font" Target="fonts/MontserratMedium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Medium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Medium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64bbd0eb2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64bbd0eb2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e5c1d592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5e5c1d592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fb307029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fb307029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e5c1d592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5e5c1d592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64bbd0eb2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64bbd0eb2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5cc836da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65cc836da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65cc836d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65cc836d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65cc836da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65cc836da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65cc836da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65cc836da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65cc836da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65cc836da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e5c1d592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5e5c1d592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65cc836da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65cc836da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65cc836da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65cc836da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5e5c1d592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5e5c1d592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4bbd0eb2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4bbd0eb2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e5c1d592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e5c1d592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e5c1d592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e5c1d592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4bbd0eb2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4bbd0eb2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4bbd0eb2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4bbd0eb2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e5c1d592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e5c1d592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64bbd0eb2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64bbd0eb2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>
                <a:solidFill>
                  <a:srgbClr val="198F5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6125" y="349700"/>
            <a:ext cx="967275" cy="5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>
                <a:solidFill>
                  <a:srgbClr val="047F4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rgbClr val="3A3A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5" name="Google Shape;6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" y="0"/>
            <a:ext cx="888186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4301" y="3860475"/>
            <a:ext cx="9192602" cy="39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400" y="353262"/>
            <a:ext cx="966075" cy="516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>
                <a:solidFill>
                  <a:srgbClr val="FAFAF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F9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8200" y="4214450"/>
            <a:ext cx="1049074" cy="6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047F4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rgbClr val="3A3A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347" y="4267635"/>
            <a:ext cx="966075" cy="51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43" y="0"/>
            <a:ext cx="888086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047F4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5125075" y="1756550"/>
            <a:ext cx="2986200" cy="26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3A3A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1" name="Google Shape;3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7438" y="353274"/>
            <a:ext cx="966008" cy="51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/>
          <p:nvPr/>
        </p:nvSpPr>
        <p:spPr>
          <a:xfrm>
            <a:off x="817025" y="1510150"/>
            <a:ext cx="3417600" cy="3054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14325" rotWithShape="0" algn="bl" dir="3000000" dist="104775">
              <a:srgbClr val="434343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4909375" y="1510150"/>
            <a:ext cx="3417600" cy="3054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14325" rotWithShape="0" algn="bl" dir="3000000" dist="104775">
              <a:srgbClr val="434343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166D8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rgbClr val="3698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" name="Google Shape;3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7400" y="353262"/>
            <a:ext cx="966075" cy="516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E5722B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solidFill>
                  <a:srgbClr val="3A3A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E994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0307" y="315369"/>
            <a:ext cx="1049851" cy="6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047F4D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8" name="Google Shape;4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7400" y="353262"/>
            <a:ext cx="966075" cy="516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1" sz="4200">
                <a:solidFill>
                  <a:srgbClr val="047F4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rgbClr val="3A3A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 sz="1200">
                <a:solidFill>
                  <a:srgbClr val="8F90A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5" name="Google Shape;5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7400" y="353262"/>
            <a:ext cx="966075" cy="516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i="1" sz="1400">
                <a:solidFill>
                  <a:srgbClr val="FAFAFC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9" name="Google Shape;59;p10"/>
          <p:cNvSpPr/>
          <p:nvPr/>
        </p:nvSpPr>
        <p:spPr>
          <a:xfrm>
            <a:off x="0" y="4167025"/>
            <a:ext cx="9144000" cy="976500"/>
          </a:xfrm>
          <a:prstGeom prst="rect">
            <a:avLst/>
          </a:prstGeom>
          <a:solidFill>
            <a:srgbClr val="3698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7400" y="353262"/>
            <a:ext cx="966075" cy="516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DF7E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economiagovbr/python-brasil-2022" TargetMode="External"/><Relationship Id="rId4" Type="http://schemas.openxmlformats.org/officeDocument/2006/relationships/hyperlink" Target="https://github.com/economiagovbr/FastET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ctrTitle"/>
          </p:nvPr>
        </p:nvSpPr>
        <p:spPr>
          <a:xfrm>
            <a:off x="311708" y="1163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FastETL, um pacote ETL para Airflow simples e prático</a:t>
            </a:r>
            <a:endParaRPr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400" y="353275"/>
            <a:ext cx="966075" cy="51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148825" y="350975"/>
            <a:ext cx="4534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Funcionalidades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01225" y="1361700"/>
            <a:ext cx="4107600" cy="3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/>
              <a:t>Replicação de tabelas entre SGBDs diferentes (Postgres/MSSQL/Mysql)</a:t>
            </a:r>
            <a:br>
              <a:rPr lang="pt-BR"/>
            </a:b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/>
              <a:t>Carga de dados a partir do GSheets e rede Samba</a:t>
            </a:r>
            <a:br>
              <a:rPr lang="pt-BR"/>
            </a:b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/>
              <a:t>Extração de CSV a partir de SQLs</a:t>
            </a:r>
            <a:br>
              <a:rPr lang="pt-BR"/>
            </a:b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/>
              <a:t>Consultas em APIs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/>
              <a:t>DOU (Diário Oficial da União)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/>
              <a:t>OSRM (Open Street Routing Machine) para calcular rotas e distâncias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025" y="1227600"/>
            <a:ext cx="4268677" cy="150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Mãos à obra!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490250" y="450150"/>
            <a:ext cx="6412800" cy="9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Pré-requisitos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1521375"/>
            <a:ext cx="8520600" cy="14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33261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1820"/>
              <a:t>Possuir um Sistema Operacional Linux ou Windows Subsystem for Linux</a:t>
            </a:r>
            <a:endParaRPr sz="182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20"/>
          </a:p>
          <a:p>
            <a:pPr indent="-33261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1820"/>
              <a:t>Instalar o Docker e o Docker-Compose</a:t>
            </a:r>
            <a:endParaRPr sz="182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20"/>
          </a:p>
          <a:p>
            <a:pPr indent="-33261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1820"/>
              <a:t>Instalar o Git</a:t>
            </a:r>
            <a:br>
              <a:rPr lang="pt-BR" sz="1820"/>
            </a:br>
            <a:endParaRPr sz="1820"/>
          </a:p>
          <a:p>
            <a:pPr indent="-33261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1820"/>
              <a:t>Instalar o DBeaver CE</a:t>
            </a:r>
            <a:endParaRPr sz="182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Download do código-fonte</a:t>
            </a:r>
            <a:endParaRPr/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1071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rPr b="0" lang="pt-BR" sz="1820"/>
              <a:t>git clone </a:t>
            </a:r>
            <a:r>
              <a:rPr b="0" lang="pt-BR" sz="1820" u="sng">
                <a:solidFill>
                  <a:schemeClr val="hlink"/>
                </a:solidFill>
                <a:hlinkClick r:id="rId3"/>
              </a:rPr>
              <a:t>https://github.com/economiagovbr/python-brasil-2022</a:t>
            </a:r>
            <a:endParaRPr b="0" sz="1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t/>
            </a:r>
            <a:endParaRPr b="0" sz="1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395"/>
              <a:buFont typeface="Arial"/>
              <a:buNone/>
            </a:pPr>
            <a:r>
              <a:rPr b="0" lang="pt-BR" sz="1820"/>
              <a:t>git clone </a:t>
            </a:r>
            <a:r>
              <a:rPr b="0" lang="pt-BR" sz="1820" u="sng">
                <a:solidFill>
                  <a:schemeClr val="hlink"/>
                </a:solidFill>
                <a:hlinkClick r:id="rId4"/>
              </a:rPr>
              <a:t>https://github.com/economiagovbr/FastETL</a:t>
            </a:r>
            <a:endParaRPr b="0" sz="1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395"/>
              <a:buFont typeface="Arial"/>
              <a:buNone/>
            </a:pPr>
            <a:r>
              <a:t/>
            </a:r>
            <a:endParaRPr b="0" sz="1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395"/>
              <a:buFont typeface="Arial"/>
              <a:buNone/>
            </a:pPr>
            <a:r>
              <a:t/>
            </a:r>
            <a:endParaRPr b="0" sz="182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Subir a instância via Docker-Compose</a:t>
            </a:r>
            <a:endParaRPr/>
          </a:p>
        </p:txBody>
      </p:sp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1071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rPr b="0" lang="pt-BR" sz="1820"/>
              <a:t>Na pasta do projeto:</a:t>
            </a:r>
            <a:endParaRPr b="0" sz="1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t/>
            </a:r>
            <a:endParaRPr b="0" sz="1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rPr b="0" lang="pt-BR" sz="1820"/>
              <a:t>Seguir as instruções do README</a:t>
            </a:r>
            <a:endParaRPr b="0" sz="1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t/>
            </a:r>
            <a:endParaRPr b="0" sz="1820"/>
          </a:p>
        </p:txBody>
      </p:sp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276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rPr b="0" lang="pt-BR" sz="1820">
                <a:solidFill>
                  <a:srgbClr val="FDF7E9"/>
                </a:solidFill>
              </a:rPr>
              <a:t>Ao término deve ser possível acessar pelo navegador</a:t>
            </a:r>
            <a:endParaRPr b="0" sz="1820">
              <a:solidFill>
                <a:srgbClr val="FDF7E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t/>
            </a:r>
            <a:endParaRPr b="0" sz="1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rPr b="0" lang="pt-BR" sz="1820">
                <a:solidFill>
                  <a:schemeClr val="lt1"/>
                </a:solidFill>
              </a:rPr>
              <a:t>http://localhost:8080</a:t>
            </a:r>
            <a:endParaRPr b="0" sz="182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Primeira DAG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148825" y="350975"/>
            <a:ext cx="4534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CopyDbtoDb Operator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01225" y="1361700"/>
            <a:ext cx="4107600" cy="3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/>
              <a:t>Realiza a cópia de dados entre um SGBD e outro. </a:t>
            </a:r>
            <a:br>
              <a:rPr lang="pt-BR"/>
            </a:b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/>
              <a:t>Compatível com MSSQL, Postgres e MySQL</a:t>
            </a:r>
            <a:br>
              <a:rPr lang="pt-BR"/>
            </a:b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/>
              <a:t>Utiliza as bibliotecas python pyodbc e psycopg2</a:t>
            </a:r>
            <a:br>
              <a:rPr lang="pt-BR"/>
            </a:b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/>
              <a:t>A estrutura das tabelas deve existir no destino</a:t>
            </a:r>
            <a:br>
              <a:rPr lang="pt-BR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025" y="1227600"/>
            <a:ext cx="4268677" cy="150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148825" y="350975"/>
            <a:ext cx="4534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LoadGSheet</a:t>
            </a:r>
            <a:r>
              <a:rPr lang="pt-BR"/>
              <a:t> Operator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01225" y="1361700"/>
            <a:ext cx="4107600" cy="3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/>
              <a:t>Carrega uma planilha através da API do Google Sheets e grava em uma tabela no banco de dados</a:t>
            </a:r>
            <a:br>
              <a:rPr lang="pt-BR"/>
            </a:b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/>
              <a:t>Compatível com MsSQL Server</a:t>
            </a:r>
            <a:br>
              <a:rPr lang="pt-BR"/>
            </a:b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/>
              <a:t>Utiliza as bibliotecas pandas, pygsheets e google.oauth2</a:t>
            </a:r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025" y="1227600"/>
            <a:ext cx="4268677" cy="150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148825" y="350975"/>
            <a:ext cx="4534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Outras Operadores/Funcões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01225" y="1361700"/>
            <a:ext cx="4107600" cy="3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pt-BR"/>
              <a:t>DownloadCSVFromDbOperator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/>
              <a:t>Executa uma query SQL gravando o resultado em um CSV no sistema de arquivo</a:t>
            </a:r>
            <a:br>
              <a:rPr lang="pt-BR"/>
            </a:b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pt-BR"/>
              <a:t>OSRMDistanceOperator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/>
              <a:t>Operador para calcular distância usando o Open Street Routing Machine API e grava em banco</a:t>
            </a:r>
            <a:br>
              <a:rPr lang="pt-BR"/>
            </a:b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pt-BR"/>
              <a:t>Sync_db_to_db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/>
              <a:t>Função para carga incremental (ideal para grandes tabelas). </a:t>
            </a:r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025" y="1227600"/>
            <a:ext cx="4268677" cy="150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148825" y="350975"/>
            <a:ext cx="4534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Próximos objetivos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01225" y="1361700"/>
            <a:ext cx="4107600" cy="3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/>
              <a:t>Desacoplar a infraestrutura da nossa imagem do airflow</a:t>
            </a:r>
            <a:br>
              <a:rPr lang="pt-BR"/>
            </a:b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/>
              <a:t>Compatibilidade com outros SGBDs, como Oracle, bancos não-relacionais etc.</a:t>
            </a:r>
            <a:br>
              <a:rPr lang="pt-BR"/>
            </a:b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/>
              <a:t>Compatibilidade com o Microsoft Sharepoint</a:t>
            </a:r>
            <a:br>
              <a:rPr lang="pt-BR"/>
            </a:b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/>
              <a:t>Completar documentação</a:t>
            </a: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025" y="1227600"/>
            <a:ext cx="4268677" cy="150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311700" y="260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</a:t>
            </a:r>
            <a:endParaRPr/>
          </a:p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311700" y="790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500"/>
              <a:t>Lucas Benevides Dias</a:t>
            </a:r>
            <a:br>
              <a:rPr lang="pt-BR" sz="1500"/>
            </a:br>
            <a:r>
              <a:rPr lang="pt-BR" sz="1500"/>
              <a:t>Twitter: @beneladen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500"/>
              <a:t>Eduardo Lauer</a:t>
            </a:r>
            <a:br>
              <a:rPr lang="pt-BR" sz="1500"/>
            </a:br>
            <a:r>
              <a:rPr lang="pt-BR" sz="1500"/>
              <a:t>Instagram: @edulauer / Linkedin: eduardo-lauer-ati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500"/>
              <a:t>Time de Dados</a:t>
            </a:r>
            <a:br>
              <a:rPr lang="pt-BR" sz="1500"/>
            </a:br>
            <a:r>
              <a:rPr lang="pt-BR" sz="1500"/>
              <a:t>Coordenação-Geral de Informação </a:t>
            </a:r>
            <a:br>
              <a:rPr lang="pt-BR" sz="1500"/>
            </a:br>
            <a:r>
              <a:rPr lang="pt-BR" sz="1500"/>
              <a:t>Departamento de Transformação Governamental</a:t>
            </a:r>
            <a:br>
              <a:rPr lang="pt-BR" sz="1500"/>
            </a:br>
            <a:r>
              <a:rPr lang="pt-BR" sz="1500"/>
              <a:t>Secretaria de Gestão</a:t>
            </a:r>
            <a:br>
              <a:rPr lang="pt-BR" sz="1500"/>
            </a:br>
            <a:r>
              <a:rPr lang="pt-BR" sz="1500"/>
              <a:t>Secretaria Especial Desburocratização, Gestão e Governo Digital</a:t>
            </a:r>
            <a:br>
              <a:rPr lang="pt-BR" sz="1500"/>
            </a:br>
            <a:r>
              <a:rPr lang="pt-BR" sz="1500"/>
              <a:t>MINISTÉRIO DA ECONOMIA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132740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Contribua conosco no projeto!</a:t>
            </a:r>
            <a:br>
              <a:rPr lang="pt-BR"/>
            </a:br>
            <a:br>
              <a:rPr lang="pt-BR"/>
            </a:br>
            <a:r>
              <a:rPr lang="pt-BR" sz="2300">
                <a:solidFill>
                  <a:schemeClr val="accent2"/>
                </a:solidFill>
              </a:rPr>
              <a:t>https://github.com/economiagovbr/FastETL</a:t>
            </a:r>
            <a:endParaRPr sz="23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Dúvidas?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Plano de atividades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Introdução do Apache Airflow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Apresentação do FastETL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Atividade prática:  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Fazer o download do código-fonte do repositório no Github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Subir uma instância local do Airflow com Docker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Configurar o FastETL como plugin do Airflow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Criar os bancos de dados de exemplos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Criar as DAGs e tasks utilizando os principais operadores do FastETL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-BR"/>
              <a:t>Executar as DAGs no Airflow e ver o resultado		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148825" y="350975"/>
            <a:ext cx="4534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que usar o Airflow + FastETL?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01225" y="1361700"/>
            <a:ext cx="4107600" cy="3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/>
              <a:t>Engenharia de Dados (ELT/ETL)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/>
              <a:t>Dados brutos </a:t>
            </a:r>
            <a:r>
              <a:rPr lang="pt-BR">
                <a:latin typeface="Comic Sans MS"/>
                <a:ea typeface="Comic Sans MS"/>
                <a:cs typeface="Comic Sans MS"/>
                <a:sym typeface="Comic Sans MS"/>
              </a:rPr>
              <a:t>-&gt;</a:t>
            </a:r>
            <a:r>
              <a:rPr lang="pt-BR"/>
              <a:t> Data lake </a:t>
            </a:r>
            <a:r>
              <a:rPr lang="pt-BR">
                <a:latin typeface="Comic Sans MS"/>
                <a:ea typeface="Comic Sans MS"/>
                <a:cs typeface="Comic Sans MS"/>
                <a:sym typeface="Comic Sans MS"/>
              </a:rPr>
              <a:t>-&gt;</a:t>
            </a:r>
            <a:r>
              <a:rPr lang="pt-BR"/>
              <a:t> painéis de BI</a:t>
            </a:r>
            <a:br>
              <a:rPr lang="pt-BR"/>
            </a:b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/>
              <a:t>Publicação de dados abertos</a:t>
            </a:r>
            <a:br>
              <a:rPr lang="pt-BR"/>
            </a:b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/>
              <a:t>Scrapping de informações do Diário Oficial (Ro-Dou)</a:t>
            </a:r>
            <a:br>
              <a:rPr lang="pt-BR"/>
            </a:b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/>
              <a:t>Coleta de dados em docs na nuvem (Google Docs)</a:t>
            </a:r>
            <a:br>
              <a:rPr lang="pt-BR"/>
            </a:b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/>
              <a:t>Notificações e extrações de dados via email e Slack</a:t>
            </a:r>
            <a:br>
              <a:rPr lang="pt-BR"/>
            </a:b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/>
              <a:t>Automatização das sprints da equipe (Trello)</a:t>
            </a:r>
            <a:endParaRPr/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148825" y="606000"/>
            <a:ext cx="4534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Exemplos práticos na CGINF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Apache Airflow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5125075" y="1756550"/>
            <a:ext cx="2986200" cy="26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Características: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Desenvolvimento todo em Python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Várias integrações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Interface Gráfica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Possibilidade de criação de componentes personalizados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1030975" y="1756550"/>
            <a:ext cx="2986200" cy="26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Definição: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Ferramenta open-source que possibilita a criação, agendamento e monitoramento de pipelines de forma programática.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Criada em 2014 no Airbnb e desde 2019 parte da Apache Software Foundation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Apache Airflow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5125075" y="1756550"/>
            <a:ext cx="2986200" cy="26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Tasks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Tarefas que são executadas dentro da DAG, formando a lógica do fluxo da DAG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1030975" y="1756550"/>
            <a:ext cx="2986200" cy="26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DAG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Directed Acyclic Graph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Estrutura principal que representa um fluxo (pipeline) de dados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000"/>
              <a:t>Na CGINF há cerca de 92 DAGs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Apache Airflow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5162275" y="1756550"/>
            <a:ext cx="2986200" cy="26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Hooks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Interfaces que permitem o Airflow se comunicar com plataformas externas e banco de dados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1030975" y="1756550"/>
            <a:ext cx="2986200" cy="26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Operators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Componentes pré-definidos para executar um trabalho dentro do workflow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/>
              <a:t>ex:. PythonOperator, PostgresOperator, BashOperator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F9F5B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025" y="946425"/>
            <a:ext cx="7055949" cy="249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FastETL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5162275" y="1756550"/>
            <a:ext cx="2986200" cy="26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Histórico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 partir de 2019 por desenvolvedores do ME durante a criação do datalake e adoção do Airflow em substituição ao SQL Server Integration Services (SSIS).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1030975" y="1756550"/>
            <a:ext cx="2986200" cy="26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Definição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Framework escrito em python contendo pacote de plugins do Airflow para construção de pipelines para diversos cenários</a:t>
            </a:r>
            <a:br>
              <a:rPr lang="pt-BR"/>
            </a:br>
            <a:br>
              <a:rPr lang="pt-BR"/>
            </a:br>
            <a:r>
              <a:rPr lang="pt-BR"/>
              <a:t>Livre e de código aberto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ython Brasil 202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