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14" y="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BF1B1-6DCB-4F30-8D67-CBF96023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30ABFA-33E3-47E3-B033-F9D91783B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9875F-E52E-4327-BA48-C6010EE7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04CEC-0C22-4EA6-BBCF-0D707F2C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9A749-4A4B-4517-9CCE-FD7D11B5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60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0AF9B-0834-47C9-BBC3-B8EAD79A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2303A6-2960-4DA8-9CC9-AA8F78ED4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82271E-F93E-4913-B7A5-6A54072D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0A7586-7615-41D1-8937-37F71C92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61A1F-5431-4140-BEF6-3B407F7A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460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1DE229-8688-42D2-B1FF-23D01E8E0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8F682D-4D88-41F5-88DB-63BD5F74B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38F7E9-F937-42A9-A9F9-960B3BE4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77A56-9747-46B0-A053-5BC6FFEF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4B724-76FE-406A-B3A7-4A7686C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80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BB8DF-FAA0-4E78-9AE4-E50AEAE1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F41D83-9747-44F4-A2EF-F15DFF95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696772-44F7-4DBE-A434-E35F657D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7FDAA-0E23-458B-9FDC-403C0007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37F32-9732-44CF-9E62-67F3BA7F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98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DB10F-DD88-446D-B006-D4A6081E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EBA0A9-938D-4088-968F-796FFAC7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FFF0E-837E-48F9-90CB-4FE14C49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8470D-CBE4-4784-8902-04C16FED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051FE-5D06-4694-8892-54463DC9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24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7716-115B-4DE8-8321-8C5BAB6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41581D-FDAE-4570-A595-C4DCED039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253F30-A24B-423C-AC32-32C7E239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C95150-DE84-404A-BEE3-BDF186CE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F991CC-AB2C-4921-9CCC-9C9F3233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60E20D-6783-4562-AC92-11A8B7D4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6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8E3DD-D08B-474F-8AC2-408E291C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D43C5-82D5-4EB6-9BE2-A8705EBA3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9FC321-D42B-4AF3-AFFB-9EFDEE925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0B202A-6F30-4AF8-A74E-7B8E226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2F08BF-ADCF-4B11-BBFB-A0C4478F6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723C46-A374-449F-B1F5-58AE5106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306C9E-133F-4DC9-92B9-E1F7EC8A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16B4C8-215E-41E1-A1A8-53D66FFF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73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EEC8E-4AC8-4806-83A6-B7627154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E94AED-1E0D-4CF2-8417-3219142E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3C944A-D6BD-46A0-8A53-8B7510E6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754176-D842-4878-B38D-CFDBE43E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31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E3946C-BD86-4E27-A089-4A6EE469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AD2D17-75B7-41A0-890E-7AAC535E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23C774-1284-420C-9BD0-1627B276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88F06-2A03-46FA-A73E-723C681F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584E0-53BE-4DF4-A247-0EDFC0E8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9B5BB9-FE4E-4B20-9D31-858C386DC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8258DE-5E20-4315-818F-ABDC5ECE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F2A4EE-8A73-4E44-81A7-C54DA987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1B8B9-3B2E-42C7-9915-7ABAF352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36AAE-F3BE-49DB-BF67-BAE14D36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DCC0E9-04D6-4AA5-8118-74F5B665B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D65AF5-82BD-4EE8-8746-7E5E20360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D76EE5-138E-4B31-A5D3-A8A52C9A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CF675C-3882-4985-8122-9F3C4F2D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F65F46-BD9B-49C8-A582-EAD59C7B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4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901192-142A-4489-8E88-2EEDC97A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6AA8AA-6758-4633-AE79-86A5B7DEE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0742E3-2391-45F6-96A3-39AE2EC31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A331-2461-498C-8E9F-4FBA9E4847D3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5F49F4-1BFF-404F-826D-C220FFE54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E29712-8BC5-48CB-B346-23C0211A5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B699-0D26-4549-B938-C79FBB9879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6D30E26-A67C-4683-AB81-59B7B03B7D93}"/>
              </a:ext>
            </a:extLst>
          </p:cNvPr>
          <p:cNvSpPr/>
          <p:nvPr/>
        </p:nvSpPr>
        <p:spPr>
          <a:xfrm>
            <a:off x="1977390" y="891540"/>
            <a:ext cx="9510682" cy="4114800"/>
          </a:xfrm>
          <a:custGeom>
            <a:avLst/>
            <a:gdLst>
              <a:gd name="connsiteX0" fmla="*/ 0 w 9510682"/>
              <a:gd name="connsiteY0" fmla="*/ 4114800 h 4114800"/>
              <a:gd name="connsiteX1" fmla="*/ 2125980 w 9510682"/>
              <a:gd name="connsiteY1" fmla="*/ 2526030 h 4114800"/>
              <a:gd name="connsiteX2" fmla="*/ 5429250 w 9510682"/>
              <a:gd name="connsiteY2" fmla="*/ 2926080 h 4114800"/>
              <a:gd name="connsiteX3" fmla="*/ 9029700 w 9510682"/>
              <a:gd name="connsiteY3" fmla="*/ 1017270 h 4114800"/>
              <a:gd name="connsiteX4" fmla="*/ 9372600 w 9510682"/>
              <a:gd name="connsiteY4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0682" h="4114800">
                <a:moveTo>
                  <a:pt x="0" y="4114800"/>
                </a:moveTo>
                <a:cubicBezTo>
                  <a:pt x="610552" y="3419475"/>
                  <a:pt x="1221105" y="2724150"/>
                  <a:pt x="2125980" y="2526030"/>
                </a:cubicBezTo>
                <a:cubicBezTo>
                  <a:pt x="3030855" y="2327910"/>
                  <a:pt x="4278630" y="3177540"/>
                  <a:pt x="5429250" y="2926080"/>
                </a:cubicBezTo>
                <a:cubicBezTo>
                  <a:pt x="6579870" y="2674620"/>
                  <a:pt x="8372475" y="1504950"/>
                  <a:pt x="9029700" y="1017270"/>
                </a:cubicBezTo>
                <a:cubicBezTo>
                  <a:pt x="9686925" y="529590"/>
                  <a:pt x="9529762" y="264795"/>
                  <a:pt x="9372600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A891280-6A0B-414B-A5CB-90C415ACC9D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77390" y="3429000"/>
            <a:ext cx="3063240" cy="157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E37F427-8123-49EB-B492-312E3CCF5006}"/>
              </a:ext>
            </a:extLst>
          </p:cNvPr>
          <p:cNvCxnSpPr>
            <a:cxnSpLocks/>
          </p:cNvCxnSpPr>
          <p:nvPr/>
        </p:nvCxnSpPr>
        <p:spPr>
          <a:xfrm flipV="1">
            <a:off x="5063490" y="2994660"/>
            <a:ext cx="4229100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4C8FEA4-8EB0-438A-9B69-07E4E6DDB14A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9292590" y="891540"/>
            <a:ext cx="2057400" cy="2103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390AC63-1C99-4B6D-9D9C-5A69B022ADC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77390" y="3632433"/>
            <a:ext cx="1537597" cy="13739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81A278A-854D-46A4-BCC4-D2DFBB31CD3C}"/>
              </a:ext>
            </a:extLst>
          </p:cNvPr>
          <p:cNvCxnSpPr>
            <a:cxnSpLocks/>
          </p:cNvCxnSpPr>
          <p:nvPr/>
        </p:nvCxnSpPr>
        <p:spPr>
          <a:xfrm flipV="1">
            <a:off x="3537847" y="3523376"/>
            <a:ext cx="1762684" cy="1090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0365A8-5FF8-42C8-9678-F670B46C1180}"/>
              </a:ext>
            </a:extLst>
          </p:cNvPr>
          <p:cNvCxnSpPr>
            <a:cxnSpLocks/>
          </p:cNvCxnSpPr>
          <p:nvPr/>
        </p:nvCxnSpPr>
        <p:spPr>
          <a:xfrm>
            <a:off x="5338459" y="3523376"/>
            <a:ext cx="1839581" cy="3252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006FA830-99B4-438D-B5B4-E834ECC864EF}"/>
              </a:ext>
            </a:extLst>
          </p:cNvPr>
          <p:cNvCxnSpPr>
            <a:cxnSpLocks/>
          </p:cNvCxnSpPr>
          <p:nvPr/>
        </p:nvCxnSpPr>
        <p:spPr>
          <a:xfrm flipV="1">
            <a:off x="7151372" y="2844026"/>
            <a:ext cx="2437245" cy="9676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2DEB3D2-AE9E-4F29-8094-0DB27CDC7195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9588617" y="891540"/>
            <a:ext cx="1761373" cy="19524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9DD6194-3CAE-4FBD-A9E2-DAA453E26992}"/>
              </a:ext>
            </a:extLst>
          </p:cNvPr>
          <p:cNvSpPr txBox="1"/>
          <p:nvPr/>
        </p:nvSpPr>
        <p:spPr>
          <a:xfrm>
            <a:off x="11454516" y="10486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22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AA9483B-D9A4-4C70-8BBB-B390A66B0764}"/>
              </a:ext>
            </a:extLst>
          </p:cNvPr>
          <p:cNvSpPr txBox="1"/>
          <p:nvPr/>
        </p:nvSpPr>
        <p:spPr>
          <a:xfrm>
            <a:off x="7128512" y="34250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18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2785C2C-45E8-41BA-AFC2-3A9E178E5BD1}"/>
              </a:ext>
            </a:extLst>
          </p:cNvPr>
          <p:cNvSpPr txBox="1"/>
          <p:nvPr/>
        </p:nvSpPr>
        <p:spPr>
          <a:xfrm>
            <a:off x="1193679" y="472757"/>
            <a:ext cx="31675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Example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(intention of the CAD designer):</a:t>
            </a:r>
          </a:p>
          <a:p>
            <a:r>
              <a:rPr lang="en-US" dirty="0">
                <a:solidFill>
                  <a:schemeClr val="accent2"/>
                </a:solidFill>
              </a:rPr>
              <a:t>22 = </a:t>
            </a:r>
            <a:r>
              <a:rPr lang="en-US" dirty="0" err="1">
                <a:solidFill>
                  <a:schemeClr val="accent2"/>
                </a:solidFill>
              </a:rPr>
              <a:t>n×l</a:t>
            </a:r>
            <a:r>
              <a:rPr lang="en-US" dirty="0">
                <a:solidFill>
                  <a:schemeClr val="accent2"/>
                </a:solidFill>
              </a:rPr>
              <a:t> + (n-1)×s </a:t>
            </a:r>
          </a:p>
          <a:p>
            <a:r>
              <a:rPr lang="en-US" dirty="0">
                <a:solidFill>
                  <a:schemeClr val="accent2"/>
                </a:solidFill>
              </a:rPr>
              <a:t>with  n=8  ∧  l=1  ∧  s=2</a:t>
            </a:r>
          </a:p>
          <a:p>
            <a:r>
              <a:rPr lang="en-US" dirty="0">
                <a:solidFill>
                  <a:schemeClr val="accent2"/>
                </a:solidFill>
              </a:rPr>
              <a:t>and keep = length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3CADC1A-362A-4C4D-B893-183379B4EC44}"/>
              </a:ext>
            </a:extLst>
          </p:cNvPr>
          <p:cNvSpPr txBox="1"/>
          <p:nvPr/>
        </p:nvSpPr>
        <p:spPr>
          <a:xfrm>
            <a:off x="4706825" y="472757"/>
            <a:ext cx="2903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</a:t>
            </a:r>
            <a:r>
              <a:rPr lang="de-DE" dirty="0"/>
              <a:t>≔</a:t>
            </a:r>
            <a:r>
              <a:rPr lang="en-US" dirty="0"/>
              <a:t> (L+s) / (</a:t>
            </a:r>
            <a:r>
              <a:rPr lang="en-US" dirty="0" err="1"/>
              <a:t>l+s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Assume L=18 </a:t>
            </a:r>
          </a:p>
          <a:p>
            <a:r>
              <a:rPr lang="en-US" dirty="0">
                <a:solidFill>
                  <a:srgbClr val="00B050"/>
                </a:solidFill>
              </a:rPr>
              <a:t>⇒ n=6 ⅔ 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EAF741C-7E5F-4BE3-8E25-76F1851ABDF6}"/>
              </a:ext>
            </a:extLst>
          </p:cNvPr>
          <p:cNvSpPr txBox="1"/>
          <p:nvPr/>
        </p:nvSpPr>
        <p:spPr>
          <a:xfrm>
            <a:off x="6968688" y="29002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17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9CB192B-B31A-4410-AB98-060CD9846597}"/>
              </a:ext>
            </a:extLst>
          </p:cNvPr>
          <p:cNvSpPr txBox="1"/>
          <p:nvPr/>
        </p:nvSpPr>
        <p:spPr>
          <a:xfrm>
            <a:off x="6150560" y="1026755"/>
            <a:ext cx="145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Assume L=17 </a:t>
            </a:r>
          </a:p>
          <a:p>
            <a:r>
              <a:rPr lang="en-US" dirty="0">
                <a:solidFill>
                  <a:schemeClr val="accent1"/>
                </a:solidFill>
              </a:rPr>
              <a:t>⇒ n=6 ⅓  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25B09CE-7E9B-4289-A81B-3A1A94E85021}"/>
              </a:ext>
            </a:extLst>
          </p:cNvPr>
          <p:cNvSpPr txBox="1"/>
          <p:nvPr/>
        </p:nvSpPr>
        <p:spPr>
          <a:xfrm>
            <a:off x="3717986" y="4402127"/>
            <a:ext cx="8001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Discussion: How to round n after n </a:t>
            </a:r>
            <a:r>
              <a:rPr lang="de-DE" dirty="0"/>
              <a:t>≔</a:t>
            </a:r>
            <a:r>
              <a:rPr lang="en-US" dirty="0"/>
              <a:t> (L+s) / (</a:t>
            </a:r>
            <a:r>
              <a:rPr lang="en-US" dirty="0" err="1"/>
              <a:t>l+s</a:t>
            </a:r>
            <a:r>
              <a:rPr lang="en-US"/>
              <a:t>) ?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Down </a:t>
            </a:r>
            <a:r>
              <a:rPr lang="en-US" i="1" dirty="0"/>
              <a:t>or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nearest integer? 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No! We add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n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 to </a:t>
            </a:r>
            <a:r>
              <a:rPr lang="el-GR" dirty="0">
                <a:solidFill>
                  <a:srgbClr val="C00000"/>
                </a:solidFill>
                <a:sym typeface="Wingdings" panose="05000000000000000000" pitchFamily="2" charset="2"/>
              </a:rPr>
              <a:t>χ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MCF – as mandatory value, together with l and s.</a:t>
            </a: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Max. compensation strategy defaults to percentage, default 1%, </a:t>
            </a:r>
            <a:b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measured relative to the flexible parameter(s), i.e. l, s or </a:t>
            </a:r>
            <a:r>
              <a:rPr lang="en-US" dirty="0" err="1">
                <a:solidFill>
                  <a:srgbClr val="C00000"/>
                </a:solidFill>
                <a:sym typeface="Wingdings" panose="05000000000000000000" pitchFamily="2" charset="2"/>
              </a:rPr>
              <a:t>l+s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 depending on “keep”.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40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Carsten Franke</dc:creator>
  <cp:lastModifiedBy>Dr. Carsten Franke</cp:lastModifiedBy>
  <cp:revision>12</cp:revision>
  <dcterms:created xsi:type="dcterms:W3CDTF">2021-04-15T08:27:20Z</dcterms:created>
  <dcterms:modified xsi:type="dcterms:W3CDTF">2021-04-15T09:15:43Z</dcterms:modified>
</cp:coreProperties>
</file>