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Playfair Displ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CAD38AA-776A-4B96-A4D2-BCF70499DD99}">
  <a:tblStyle styleId="{6CAD38AA-776A-4B96-A4D2-BCF70499DD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PlayfairDisplay-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layfairDisplay-bold.fntdata"/><Relationship Id="rId16" Type="http://schemas.openxmlformats.org/officeDocument/2006/relationships/slide" Target="slides/slide10.xml"/><Relationship Id="rId38" Type="http://schemas.openxmlformats.org/officeDocument/2006/relationships/font" Target="fonts/PlayfairDisplay-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5289fe746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5289fe746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4a81a2d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4a81a2d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6579113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6579113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4a81a2d4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4a81a2d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6579113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6579113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4a81a2d4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4a81a2d4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566e0382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566e0382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4a81a2d4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4a81a2d4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4a81a2d4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4a81a2d4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566e0382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566e0382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566e0382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566e0382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566e0382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566e0382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566e0382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566e0382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4a81a2d4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4a81a2d4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4a81a2d4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4a81a2d4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4a81a2d4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4a81a2d4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4a81a2d4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4a81a2d4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4a81a2d4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4a81a2d4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4a81a2d4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4a81a2d4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4a81a2d4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4a81a2d4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4a81a2d4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4a81a2d4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5289fe746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5289fe746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4a81a2d4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4a81a2d4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56eb0e98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56eb0e98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4a81a2d4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4a81a2d4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Hedonic pricing: </a:t>
            </a:r>
            <a:r>
              <a:rPr lang="en" sz="1200">
                <a:latin typeface="Times New Roman"/>
                <a:ea typeface="Times New Roman"/>
                <a:cs typeface="Times New Roman"/>
                <a:sym typeface="Times New Roman"/>
              </a:rPr>
              <a:t>Goods are valued for their utility-bearing attributes or characteristics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a81a2d4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a81a2d4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Compound Annual Growth Rate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5289fe746_0_1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5289fe746_0_1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4a81a2d4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4a81a2d4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4a81a2d4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4a81a2d4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4a81a2d4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4a81a2d4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www.youtube.com/watch?v=eA5MNQ4f1uc"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0B9kY3P3BJSHMa2xSR3MwWm1oMWM/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descr="https://www.trivago.in/&#10;trivago’s hotel search enable people to search and compare multiple booking website for more than 6 million hotels. More than 120 million users per month trusts trivago for finding their ideal hotel at the best price. One can find hotels from Kashmir to Kanyakumari just by clicking few buttons, you always get thousands of hotel choices in cities like Mumbai, Delhi and Kolkata.&#10;Check this out to know more about Mr. trivago India: http://brandequity.economictimes.indiatimes.com/news/digital/unveiling-the-mystery-behind-the-trivago-man/57749054" id="59" name="Google Shape;59;p13" title="trivago India- Compare and find your ideal hotel for best price (www.trivago.in)">
            <a:hlinkClick r:id="rId3"/>
          </p:cNvPr>
          <p:cNvPicPr preferRelativeResize="0"/>
          <p:nvPr/>
        </p:nvPicPr>
        <p:blipFill>
          <a:blip r:embed="rId4">
            <a:alphaModFix/>
          </a:blip>
          <a:stretch>
            <a:fillRect/>
          </a:stretch>
        </p:blipFill>
        <p:spPr>
          <a:xfrm>
            <a:off x="1993025" y="637513"/>
            <a:ext cx="5157950" cy="3868475"/>
          </a:xfrm>
          <a:prstGeom prst="rect">
            <a:avLst/>
          </a:prstGeom>
          <a:noFill/>
          <a:ln>
            <a:noFill/>
          </a:ln>
        </p:spPr>
      </p:pic>
      <p:sp>
        <p:nvSpPr>
          <p:cNvPr id="60" name="Google Shape;60;p1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91350"/>
            <a:ext cx="85206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Model 1(a): Regression of hotel characteristics on room rent, weekend</a:t>
            </a:r>
            <a:endParaRPr sz="3000"/>
          </a:p>
        </p:txBody>
      </p:sp>
      <p:sp>
        <p:nvSpPr>
          <p:cNvPr id="126" name="Google Shape;126;p22"/>
          <p:cNvSpPr txBox="1"/>
          <p:nvPr>
            <p:ph idx="1" type="body"/>
          </p:nvPr>
        </p:nvSpPr>
        <p:spPr>
          <a:xfrm>
            <a:off x="311700" y="1514975"/>
            <a:ext cx="8520600" cy="3197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In this, we look at regressing hotel characteristics on room rent on IsWeekend.</a:t>
            </a:r>
            <a:endParaRPr/>
          </a:p>
          <a:p>
            <a:pPr indent="-342900" lvl="1" marL="914400" rtl="0" algn="l">
              <a:lnSpc>
                <a:spcPct val="115000"/>
              </a:lnSpc>
              <a:spcBef>
                <a:spcPts val="0"/>
              </a:spcBef>
              <a:spcAft>
                <a:spcPts val="0"/>
              </a:spcAft>
              <a:buSzPts val="1800"/>
              <a:buChar char="○"/>
            </a:pPr>
            <a:r>
              <a:rPr lang="en" sz="1800"/>
              <a:t>Y: room rent</a:t>
            </a:r>
            <a:endParaRPr sz="1800"/>
          </a:p>
          <a:p>
            <a:pPr indent="-342900" lvl="1" marL="914400" rtl="0" algn="l">
              <a:lnSpc>
                <a:spcPct val="115000"/>
              </a:lnSpc>
              <a:spcBef>
                <a:spcPts val="0"/>
              </a:spcBef>
              <a:spcAft>
                <a:spcPts val="0"/>
              </a:spcAft>
              <a:buSzPts val="1800"/>
              <a:buChar char="○"/>
            </a:pPr>
            <a:r>
              <a:rPr lang="en" sz="1800"/>
              <a:t>X1: s</a:t>
            </a:r>
            <a:r>
              <a:rPr lang="en" sz="1800"/>
              <a:t>tar rating</a:t>
            </a:r>
            <a:endParaRPr sz="1800"/>
          </a:p>
          <a:p>
            <a:pPr indent="-342900" lvl="1" marL="914400" rtl="0" algn="l">
              <a:lnSpc>
                <a:spcPct val="115000"/>
              </a:lnSpc>
              <a:spcBef>
                <a:spcPts val="0"/>
              </a:spcBef>
              <a:spcAft>
                <a:spcPts val="0"/>
              </a:spcAft>
              <a:buSzPts val="1800"/>
              <a:buChar char="○"/>
            </a:pPr>
            <a:r>
              <a:rPr lang="en" sz="1800"/>
              <a:t>X2: distance from airport</a:t>
            </a:r>
            <a:endParaRPr sz="1800"/>
          </a:p>
          <a:p>
            <a:pPr indent="-342900" lvl="1" marL="914400" rtl="0" algn="l">
              <a:lnSpc>
                <a:spcPct val="115000"/>
              </a:lnSpc>
              <a:spcBef>
                <a:spcPts val="0"/>
              </a:spcBef>
              <a:spcAft>
                <a:spcPts val="0"/>
              </a:spcAft>
              <a:buSzPts val="1800"/>
              <a:buChar char="○"/>
            </a:pPr>
            <a:r>
              <a:rPr lang="en" sz="1800"/>
              <a:t>X3: free WiFi</a:t>
            </a:r>
            <a:endParaRPr sz="1800"/>
          </a:p>
          <a:p>
            <a:pPr indent="-342900" lvl="1" marL="914400" rtl="0" algn="l">
              <a:lnSpc>
                <a:spcPct val="115000"/>
              </a:lnSpc>
              <a:spcBef>
                <a:spcPts val="0"/>
              </a:spcBef>
              <a:spcAft>
                <a:spcPts val="0"/>
              </a:spcAft>
              <a:buSzPts val="1800"/>
              <a:buChar char="○"/>
            </a:pPr>
            <a:r>
              <a:rPr lang="en" sz="1800"/>
              <a:t>X4: free breakfast</a:t>
            </a:r>
            <a:endParaRPr sz="1800"/>
          </a:p>
          <a:p>
            <a:pPr indent="-342900" lvl="1" marL="914400" rtl="0" algn="l">
              <a:lnSpc>
                <a:spcPct val="115000"/>
              </a:lnSpc>
              <a:spcBef>
                <a:spcPts val="0"/>
              </a:spcBef>
              <a:spcAft>
                <a:spcPts val="0"/>
              </a:spcAft>
              <a:buSzPts val="1800"/>
              <a:buChar char="○"/>
            </a:pPr>
            <a:r>
              <a:rPr lang="en" sz="1800"/>
              <a:t>X5: hotel capacity</a:t>
            </a:r>
            <a:endParaRPr sz="1800"/>
          </a:p>
          <a:p>
            <a:pPr indent="-342900" lvl="1" marL="914400" rtl="0" algn="l">
              <a:lnSpc>
                <a:spcPct val="115000"/>
              </a:lnSpc>
              <a:spcBef>
                <a:spcPts val="0"/>
              </a:spcBef>
              <a:spcAft>
                <a:spcPts val="0"/>
              </a:spcAft>
              <a:buSzPts val="1800"/>
              <a:buChar char="○"/>
            </a:pPr>
            <a:r>
              <a:rPr lang="en" sz="1800"/>
              <a:t>X6: swimming pool</a:t>
            </a:r>
            <a:endParaRPr sz="1800"/>
          </a:p>
          <a:p>
            <a:pPr indent="-342900" lvl="1" marL="914400" rtl="0" algn="l">
              <a:lnSpc>
                <a:spcPct val="115000"/>
              </a:lnSpc>
              <a:spcBef>
                <a:spcPts val="0"/>
              </a:spcBef>
              <a:spcAft>
                <a:spcPts val="0"/>
              </a:spcAft>
              <a:buSzPts val="1800"/>
              <a:buChar char="○"/>
            </a:pPr>
            <a:r>
              <a:rPr lang="en" sz="1800"/>
              <a:t>X7: IsWeekend</a:t>
            </a:r>
            <a:endParaRPr sz="1800"/>
          </a:p>
        </p:txBody>
      </p:sp>
      <p:sp>
        <p:nvSpPr>
          <p:cNvPr id="127" name="Google Shape;127;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1(a)-Done on full data-Interpretation</a:t>
            </a:r>
            <a:endParaRPr/>
          </a:p>
        </p:txBody>
      </p:sp>
      <p:sp>
        <p:nvSpPr>
          <p:cNvPr id="133" name="Google Shape;133;p23"/>
          <p:cNvSpPr txBox="1"/>
          <p:nvPr>
            <p:ph idx="1" type="body"/>
          </p:nvPr>
        </p:nvSpPr>
        <p:spPr>
          <a:xfrm>
            <a:off x="5269275" y="1017625"/>
            <a:ext cx="3697200" cy="399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Statistically Insignificant Variables : Free Wifi, Free Breakfast and IsWeekend.</a:t>
            </a:r>
            <a:endParaRPr sz="1400"/>
          </a:p>
          <a:p>
            <a:pPr indent="-317500" lvl="0" marL="457200" rtl="0" algn="l">
              <a:spcBef>
                <a:spcPts val="1600"/>
              </a:spcBef>
              <a:spcAft>
                <a:spcPts val="0"/>
              </a:spcAft>
              <a:buSzPts val="1400"/>
              <a:buChar char="●"/>
            </a:pPr>
            <a:r>
              <a:rPr lang="en" sz="1400"/>
              <a:t>Rest of the variables lie deep enough in the interval of significance to discard the null hypothesis</a:t>
            </a:r>
            <a:endParaRPr sz="1400"/>
          </a:p>
          <a:p>
            <a:pPr indent="-317500" lvl="0" marL="457200" rtl="0" algn="l">
              <a:spcBef>
                <a:spcPts val="1600"/>
              </a:spcBef>
              <a:spcAft>
                <a:spcPts val="0"/>
              </a:spcAft>
              <a:buSzPts val="1400"/>
              <a:buChar char="●"/>
            </a:pPr>
            <a:r>
              <a:rPr lang="en" sz="1400"/>
              <a:t>The F statistic, which indicates the overall significance of all the variables combined comes out to be 383.9, with a p value low enough to reject the null hypothesis</a:t>
            </a:r>
            <a:endParaRPr sz="1400"/>
          </a:p>
          <a:p>
            <a:pPr indent="0" lvl="0" marL="0" rtl="0" algn="l">
              <a:spcBef>
                <a:spcPts val="1600"/>
              </a:spcBef>
              <a:spcAft>
                <a:spcPts val="0"/>
              </a:spcAft>
              <a:buNone/>
            </a:pPr>
            <a:r>
              <a:rPr lang="en" sz="1400"/>
              <a:t>Hence, it is irrelevant to the Room Rent if it is a weekday or the weekend</a:t>
            </a:r>
            <a:endParaRPr sz="1400"/>
          </a:p>
          <a:p>
            <a:pPr indent="0" lvl="0" marL="0" rtl="0" algn="l">
              <a:spcBef>
                <a:spcPts val="1600"/>
              </a:spcBef>
              <a:spcAft>
                <a:spcPts val="1600"/>
              </a:spcAft>
              <a:buNone/>
            </a:pPr>
            <a:r>
              <a:t/>
            </a:r>
            <a:endParaRPr sz="1400"/>
          </a:p>
        </p:txBody>
      </p:sp>
      <p:pic>
        <p:nvPicPr>
          <p:cNvPr id="134" name="Google Shape;134;p23"/>
          <p:cNvPicPr preferRelativeResize="0"/>
          <p:nvPr/>
        </p:nvPicPr>
        <p:blipFill>
          <a:blip r:embed="rId3">
            <a:alphaModFix/>
          </a:blip>
          <a:stretch>
            <a:fillRect/>
          </a:stretch>
        </p:blipFill>
        <p:spPr>
          <a:xfrm>
            <a:off x="321225" y="1152476"/>
            <a:ext cx="4848789" cy="3416400"/>
          </a:xfrm>
          <a:prstGeom prst="rect">
            <a:avLst/>
          </a:prstGeom>
          <a:noFill/>
          <a:ln>
            <a:noFill/>
          </a:ln>
        </p:spPr>
      </p:pic>
      <p:sp>
        <p:nvSpPr>
          <p:cNvPr id="135" name="Google Shape;135;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42350"/>
            <a:ext cx="85206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Model 1(b): Regression of hotel characteristics on room rent, New Year</a:t>
            </a:r>
            <a:endParaRPr sz="3000"/>
          </a:p>
        </p:txBody>
      </p:sp>
      <p:sp>
        <p:nvSpPr>
          <p:cNvPr id="141" name="Google Shape;141;p24"/>
          <p:cNvSpPr txBox="1"/>
          <p:nvPr>
            <p:ph idx="1" type="body"/>
          </p:nvPr>
        </p:nvSpPr>
        <p:spPr>
          <a:xfrm>
            <a:off x="311700" y="1514975"/>
            <a:ext cx="8520600" cy="3197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In this, we look at regressing hotel characteristics on room rent on IsNewYearEve.</a:t>
            </a:r>
            <a:endParaRPr/>
          </a:p>
          <a:p>
            <a:pPr indent="-342900" lvl="1" marL="914400" rtl="0" algn="l">
              <a:lnSpc>
                <a:spcPct val="115000"/>
              </a:lnSpc>
              <a:spcBef>
                <a:spcPts val="0"/>
              </a:spcBef>
              <a:spcAft>
                <a:spcPts val="0"/>
              </a:spcAft>
              <a:buSzPts val="1800"/>
              <a:buChar char="○"/>
            </a:pPr>
            <a:r>
              <a:rPr lang="en" sz="1800"/>
              <a:t>Y: room rent</a:t>
            </a:r>
            <a:endParaRPr sz="1800"/>
          </a:p>
          <a:p>
            <a:pPr indent="-342900" lvl="1" marL="914400" rtl="0" algn="l">
              <a:lnSpc>
                <a:spcPct val="115000"/>
              </a:lnSpc>
              <a:spcBef>
                <a:spcPts val="0"/>
              </a:spcBef>
              <a:spcAft>
                <a:spcPts val="0"/>
              </a:spcAft>
              <a:buSzPts val="1800"/>
              <a:buChar char="○"/>
            </a:pPr>
            <a:r>
              <a:rPr lang="en" sz="1800"/>
              <a:t>X1: star rating</a:t>
            </a:r>
            <a:endParaRPr sz="1800"/>
          </a:p>
          <a:p>
            <a:pPr indent="-342900" lvl="1" marL="914400" rtl="0" algn="l">
              <a:lnSpc>
                <a:spcPct val="115000"/>
              </a:lnSpc>
              <a:spcBef>
                <a:spcPts val="0"/>
              </a:spcBef>
              <a:spcAft>
                <a:spcPts val="0"/>
              </a:spcAft>
              <a:buSzPts val="1800"/>
              <a:buChar char="○"/>
            </a:pPr>
            <a:r>
              <a:rPr lang="en" sz="1800"/>
              <a:t>X2: distance from airport</a:t>
            </a:r>
            <a:endParaRPr sz="1800"/>
          </a:p>
          <a:p>
            <a:pPr indent="-342900" lvl="1" marL="914400" rtl="0" algn="l">
              <a:lnSpc>
                <a:spcPct val="115000"/>
              </a:lnSpc>
              <a:spcBef>
                <a:spcPts val="0"/>
              </a:spcBef>
              <a:spcAft>
                <a:spcPts val="0"/>
              </a:spcAft>
              <a:buSzPts val="1800"/>
              <a:buChar char="○"/>
            </a:pPr>
            <a:r>
              <a:rPr lang="en" sz="1800"/>
              <a:t>X3: free WiFi</a:t>
            </a:r>
            <a:endParaRPr sz="1800"/>
          </a:p>
          <a:p>
            <a:pPr indent="-342900" lvl="1" marL="914400" rtl="0" algn="l">
              <a:lnSpc>
                <a:spcPct val="115000"/>
              </a:lnSpc>
              <a:spcBef>
                <a:spcPts val="0"/>
              </a:spcBef>
              <a:spcAft>
                <a:spcPts val="0"/>
              </a:spcAft>
              <a:buSzPts val="1800"/>
              <a:buChar char="○"/>
            </a:pPr>
            <a:r>
              <a:rPr lang="en" sz="1800"/>
              <a:t>X4: free breakfast</a:t>
            </a:r>
            <a:endParaRPr sz="1800"/>
          </a:p>
          <a:p>
            <a:pPr indent="-342900" lvl="1" marL="914400" rtl="0" algn="l">
              <a:lnSpc>
                <a:spcPct val="115000"/>
              </a:lnSpc>
              <a:spcBef>
                <a:spcPts val="0"/>
              </a:spcBef>
              <a:spcAft>
                <a:spcPts val="0"/>
              </a:spcAft>
              <a:buSzPts val="1800"/>
              <a:buChar char="○"/>
            </a:pPr>
            <a:r>
              <a:rPr lang="en" sz="1800"/>
              <a:t>X5: hotel capacity</a:t>
            </a:r>
            <a:endParaRPr sz="1800"/>
          </a:p>
          <a:p>
            <a:pPr indent="-342900" lvl="1" marL="914400" rtl="0" algn="l">
              <a:lnSpc>
                <a:spcPct val="115000"/>
              </a:lnSpc>
              <a:spcBef>
                <a:spcPts val="0"/>
              </a:spcBef>
              <a:spcAft>
                <a:spcPts val="0"/>
              </a:spcAft>
              <a:buSzPts val="1800"/>
              <a:buChar char="○"/>
            </a:pPr>
            <a:r>
              <a:rPr lang="en" sz="1800"/>
              <a:t>X6: swimming pool</a:t>
            </a:r>
            <a:endParaRPr sz="1800"/>
          </a:p>
          <a:p>
            <a:pPr indent="-342900" lvl="1" marL="914400" rtl="0" algn="l">
              <a:lnSpc>
                <a:spcPct val="115000"/>
              </a:lnSpc>
              <a:spcBef>
                <a:spcPts val="0"/>
              </a:spcBef>
              <a:spcAft>
                <a:spcPts val="0"/>
              </a:spcAft>
              <a:buSzPts val="1800"/>
              <a:buChar char="○"/>
            </a:pPr>
            <a:r>
              <a:rPr lang="en" sz="1800"/>
              <a:t>X7: IsNewYearEve</a:t>
            </a:r>
            <a:endParaRPr sz="1800"/>
          </a:p>
        </p:txBody>
      </p:sp>
      <p:sp>
        <p:nvSpPr>
          <p:cNvPr id="142" name="Google Shape;142;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1(b)- Done on full data Interpretation</a:t>
            </a:r>
            <a:endParaRPr/>
          </a:p>
        </p:txBody>
      </p:sp>
      <p:sp>
        <p:nvSpPr>
          <p:cNvPr id="148" name="Google Shape;148;p25"/>
          <p:cNvSpPr txBox="1"/>
          <p:nvPr>
            <p:ph idx="1" type="body"/>
          </p:nvPr>
        </p:nvSpPr>
        <p:spPr>
          <a:xfrm>
            <a:off x="5537725" y="1065025"/>
            <a:ext cx="3389400" cy="3591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Statistically Insignificant Variables : Free Wifi and Free Breakfast.</a:t>
            </a:r>
            <a:endParaRPr sz="1400"/>
          </a:p>
          <a:p>
            <a:pPr indent="-317500" lvl="0" marL="457200" rtl="0" algn="l">
              <a:spcBef>
                <a:spcPts val="1600"/>
              </a:spcBef>
              <a:spcAft>
                <a:spcPts val="0"/>
              </a:spcAft>
              <a:buSzPts val="1400"/>
              <a:buChar char="●"/>
            </a:pPr>
            <a:r>
              <a:rPr lang="en" sz="1400"/>
              <a:t>Rest of the variables lie deep enough in the interval of significance to discard the null hypothesis</a:t>
            </a:r>
            <a:endParaRPr sz="1400"/>
          </a:p>
          <a:p>
            <a:pPr indent="-317500" lvl="0" marL="457200" rtl="0" algn="l">
              <a:spcBef>
                <a:spcPts val="1600"/>
              </a:spcBef>
              <a:spcAft>
                <a:spcPts val="1600"/>
              </a:spcAft>
              <a:buSzPts val="1400"/>
              <a:buChar char="●"/>
            </a:pPr>
            <a:r>
              <a:rPr lang="en" sz="1400"/>
              <a:t>The F statistic, which indicates the overall significance of all the variables combined comes out to be 387.8, with a p value low enough to reject the null hypothesis</a:t>
            </a:r>
            <a:endParaRPr sz="1400"/>
          </a:p>
        </p:txBody>
      </p:sp>
      <p:pic>
        <p:nvPicPr>
          <p:cNvPr id="149" name="Google Shape;149;p25"/>
          <p:cNvPicPr preferRelativeResize="0"/>
          <p:nvPr/>
        </p:nvPicPr>
        <p:blipFill>
          <a:blip r:embed="rId3">
            <a:alphaModFix/>
          </a:blip>
          <a:stretch>
            <a:fillRect/>
          </a:stretch>
        </p:blipFill>
        <p:spPr>
          <a:xfrm>
            <a:off x="372250" y="1127125"/>
            <a:ext cx="4800600" cy="3467100"/>
          </a:xfrm>
          <a:prstGeom prst="rect">
            <a:avLst/>
          </a:prstGeom>
          <a:noFill/>
          <a:ln>
            <a:noFill/>
          </a:ln>
        </p:spPr>
      </p:pic>
      <p:sp>
        <p:nvSpPr>
          <p:cNvPr id="150" name="Google Shape;150;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2: City-wise regression analysis</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take 4 cities:</a:t>
            </a:r>
            <a:endParaRPr/>
          </a:p>
        </p:txBody>
      </p:sp>
      <p:graphicFrame>
        <p:nvGraphicFramePr>
          <p:cNvPr id="157" name="Google Shape;157;p26"/>
          <p:cNvGraphicFramePr/>
          <p:nvPr/>
        </p:nvGraphicFramePr>
        <p:xfrm>
          <a:off x="1021075" y="1877775"/>
          <a:ext cx="3000000" cy="3000000"/>
        </p:xfrm>
        <a:graphic>
          <a:graphicData uri="http://schemas.openxmlformats.org/drawingml/2006/table">
            <a:tbl>
              <a:tblPr>
                <a:noFill/>
                <a:tableStyleId>{6CAD38AA-776A-4B96-A4D2-BCF70499DD99}</a:tableStyleId>
              </a:tblPr>
              <a:tblGrid>
                <a:gridCol w="2413000"/>
                <a:gridCol w="2413000"/>
                <a:gridCol w="2413000"/>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IsMetroCity</a:t>
                      </a:r>
                      <a:endParaRPr/>
                    </a:p>
                  </a:txBody>
                  <a:tcPr marT="91425" marB="91425" marR="91425" marL="91425"/>
                </a:tc>
                <a:tc>
                  <a:txBody>
                    <a:bodyPr>
                      <a:noAutofit/>
                    </a:bodyPr>
                    <a:lstStyle/>
                    <a:p>
                      <a:pPr indent="0" lvl="0" marL="0" rtl="0" algn="l">
                        <a:spcBef>
                          <a:spcPts val="0"/>
                        </a:spcBef>
                        <a:spcAft>
                          <a:spcPts val="0"/>
                        </a:spcAft>
                        <a:buNone/>
                      </a:pPr>
                      <a:r>
                        <a:rPr lang="en"/>
                        <a:t>IsTouristDestination</a:t>
                      </a:r>
                      <a:endParaRPr/>
                    </a:p>
                  </a:txBody>
                  <a:tcPr marT="91425" marB="91425" marR="91425" marL="91425"/>
                </a:tc>
              </a:tr>
              <a:tr h="381000">
                <a:tc>
                  <a:txBody>
                    <a:bodyPr>
                      <a:noAutofit/>
                    </a:bodyPr>
                    <a:lstStyle/>
                    <a:p>
                      <a:pPr indent="0" lvl="0" marL="0" rtl="0" algn="l">
                        <a:spcBef>
                          <a:spcPts val="0"/>
                        </a:spcBef>
                        <a:spcAft>
                          <a:spcPts val="0"/>
                        </a:spcAft>
                        <a:buNone/>
                      </a:pPr>
                      <a:r>
                        <a:rPr lang="en"/>
                        <a:t>Delhi</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r>
              <a:tr h="381000">
                <a:tc>
                  <a:txBody>
                    <a:bodyPr>
                      <a:noAutofit/>
                    </a:bodyPr>
                    <a:lstStyle/>
                    <a:p>
                      <a:pPr indent="0" lvl="0" marL="0" rtl="0" algn="l">
                        <a:spcBef>
                          <a:spcPts val="0"/>
                        </a:spcBef>
                        <a:spcAft>
                          <a:spcPts val="0"/>
                        </a:spcAft>
                        <a:buNone/>
                      </a:pPr>
                      <a:r>
                        <a:rPr lang="en"/>
                        <a:t>Chennai</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r>
              <a:tr h="381000">
                <a:tc>
                  <a:txBody>
                    <a:bodyPr>
                      <a:noAutofit/>
                    </a:bodyPr>
                    <a:lstStyle/>
                    <a:p>
                      <a:pPr indent="0" lvl="0" marL="0" rtl="0" algn="l">
                        <a:spcBef>
                          <a:spcPts val="0"/>
                        </a:spcBef>
                        <a:spcAft>
                          <a:spcPts val="0"/>
                        </a:spcAft>
                        <a:buNone/>
                      </a:pPr>
                      <a:r>
                        <a:rPr lang="en"/>
                        <a:t>Bangalore</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r>
              <a:tr h="381000">
                <a:tc>
                  <a:txBody>
                    <a:bodyPr>
                      <a:noAutofit/>
                    </a:bodyPr>
                    <a:lstStyle/>
                    <a:p>
                      <a:pPr indent="0" lvl="0" marL="0" rtl="0" algn="l">
                        <a:spcBef>
                          <a:spcPts val="0"/>
                        </a:spcBef>
                        <a:spcAft>
                          <a:spcPts val="0"/>
                        </a:spcAft>
                        <a:buNone/>
                      </a:pPr>
                      <a:r>
                        <a:rPr lang="en"/>
                        <a:t>Goa</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r>
            </a:tbl>
          </a:graphicData>
        </a:graphic>
      </p:graphicFrame>
      <p:sp>
        <p:nvSpPr>
          <p:cNvPr id="158" name="Google Shape;158;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City wise Analysis</a:t>
            </a:r>
            <a:endParaRPr/>
          </a:p>
        </p:txBody>
      </p:sp>
      <p:sp>
        <p:nvSpPr>
          <p:cNvPr id="164" name="Google Shape;164;p27"/>
          <p:cNvSpPr txBox="1"/>
          <p:nvPr>
            <p:ph idx="1" type="body"/>
          </p:nvPr>
        </p:nvSpPr>
        <p:spPr>
          <a:xfrm>
            <a:off x="5086925" y="708389"/>
            <a:ext cx="3902700" cy="419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 square increases considerably, as we see that room rent depends a lot on the city being a tourist </a:t>
            </a:r>
            <a:r>
              <a:rPr lang="en" sz="1400"/>
              <a:t>destination</a:t>
            </a:r>
            <a:r>
              <a:rPr lang="en" sz="1400"/>
              <a:t> or a work city etc</a:t>
            </a:r>
            <a:endParaRPr sz="1400"/>
          </a:p>
          <a:p>
            <a:pPr indent="-317500" lvl="0" marL="457200" rtl="0" algn="l">
              <a:spcBef>
                <a:spcPts val="0"/>
              </a:spcBef>
              <a:spcAft>
                <a:spcPts val="0"/>
              </a:spcAft>
              <a:buSzPts val="1400"/>
              <a:buChar char="●"/>
            </a:pPr>
            <a:r>
              <a:rPr lang="en" sz="1400"/>
              <a:t>Variables earlier insignificant now become significant, maybe because each of them affect each city differently, which was earlier not observable</a:t>
            </a:r>
            <a:endParaRPr sz="1400"/>
          </a:p>
          <a:p>
            <a:pPr indent="-317500" lvl="0" marL="457200" rtl="0" algn="l">
              <a:spcBef>
                <a:spcPts val="0"/>
              </a:spcBef>
              <a:spcAft>
                <a:spcPts val="0"/>
              </a:spcAft>
              <a:buSzPts val="1400"/>
              <a:buChar char="●"/>
            </a:pPr>
            <a:r>
              <a:rPr lang="en" sz="1400"/>
              <a:t>Weekend is still an insignificant factor</a:t>
            </a:r>
            <a:endParaRPr sz="1400"/>
          </a:p>
          <a:p>
            <a:pPr indent="-317500" lvl="0" marL="457200" rtl="0" algn="l">
              <a:spcBef>
                <a:spcPts val="0"/>
              </a:spcBef>
              <a:spcAft>
                <a:spcPts val="0"/>
              </a:spcAft>
              <a:buSzPts val="1400"/>
              <a:buChar char="●"/>
            </a:pPr>
            <a:r>
              <a:rPr lang="en" sz="1400"/>
              <a:t>The F statistic, which indicates the overall significance of all the variables combined comes out to be 97.66, with a p value low enough to reject the null hypothesis</a:t>
            </a:r>
            <a:endParaRPr sz="1400"/>
          </a:p>
          <a:p>
            <a:pPr indent="0" lvl="0" marL="457200" rtl="0" algn="l">
              <a:spcBef>
                <a:spcPts val="1600"/>
              </a:spcBef>
              <a:spcAft>
                <a:spcPts val="1600"/>
              </a:spcAft>
              <a:buNone/>
            </a:pPr>
            <a:r>
              <a:t/>
            </a:r>
            <a:endParaRPr sz="1400"/>
          </a:p>
        </p:txBody>
      </p:sp>
      <p:pic>
        <p:nvPicPr>
          <p:cNvPr id="165" name="Google Shape;165;p27"/>
          <p:cNvPicPr preferRelativeResize="0"/>
          <p:nvPr/>
        </p:nvPicPr>
        <p:blipFill>
          <a:blip r:embed="rId3">
            <a:alphaModFix/>
          </a:blip>
          <a:stretch>
            <a:fillRect/>
          </a:stretch>
        </p:blipFill>
        <p:spPr>
          <a:xfrm>
            <a:off x="311700" y="1049450"/>
            <a:ext cx="4934525" cy="3511268"/>
          </a:xfrm>
          <a:prstGeom prst="rect">
            <a:avLst/>
          </a:prstGeom>
          <a:noFill/>
          <a:ln>
            <a:noFill/>
          </a:ln>
        </p:spPr>
      </p:pic>
      <p:sp>
        <p:nvSpPr>
          <p:cNvPr id="166" name="Google Shape;166;p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8"/>
          <p:cNvPicPr preferRelativeResize="0"/>
          <p:nvPr/>
        </p:nvPicPr>
        <p:blipFill>
          <a:blip r:embed="rId3">
            <a:alphaModFix/>
          </a:blip>
          <a:stretch>
            <a:fillRect/>
          </a:stretch>
        </p:blipFill>
        <p:spPr>
          <a:xfrm>
            <a:off x="1068513" y="130088"/>
            <a:ext cx="7006976" cy="4883325"/>
          </a:xfrm>
          <a:prstGeom prst="rect">
            <a:avLst/>
          </a:prstGeom>
          <a:noFill/>
          <a:ln>
            <a:noFill/>
          </a:ln>
        </p:spPr>
      </p:pic>
      <p:sp>
        <p:nvSpPr>
          <p:cNvPr id="172" name="Google Shape;172;p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a:t>
            </a:r>
            <a:endParaRPr/>
          </a:p>
        </p:txBody>
      </p:sp>
      <p:pic>
        <p:nvPicPr>
          <p:cNvPr id="178" name="Google Shape;178;p29"/>
          <p:cNvPicPr preferRelativeResize="0"/>
          <p:nvPr/>
        </p:nvPicPr>
        <p:blipFill>
          <a:blip r:embed="rId3">
            <a:alphaModFix/>
          </a:blip>
          <a:stretch>
            <a:fillRect/>
          </a:stretch>
        </p:blipFill>
        <p:spPr>
          <a:xfrm>
            <a:off x="1830488" y="1150250"/>
            <a:ext cx="5483030" cy="3821250"/>
          </a:xfrm>
          <a:prstGeom prst="rect">
            <a:avLst/>
          </a:prstGeom>
          <a:noFill/>
          <a:ln>
            <a:noFill/>
          </a:ln>
        </p:spPr>
      </p:pic>
      <p:sp>
        <p:nvSpPr>
          <p:cNvPr id="179" name="Google Shape;179;p2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Delhi</a:t>
            </a:r>
            <a:endParaRPr/>
          </a:p>
        </p:txBody>
      </p:sp>
      <p:sp>
        <p:nvSpPr>
          <p:cNvPr id="185" name="Google Shape;185;p30"/>
          <p:cNvSpPr txBox="1"/>
          <p:nvPr>
            <p:ph idx="1" type="body"/>
          </p:nvPr>
        </p:nvSpPr>
        <p:spPr>
          <a:xfrm>
            <a:off x="4850400" y="1308750"/>
            <a:ext cx="4293600" cy="252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Delhi is a </a:t>
            </a:r>
            <a:r>
              <a:rPr lang="en" u="sng"/>
              <a:t>metro city</a:t>
            </a:r>
            <a:r>
              <a:rPr lang="en"/>
              <a:t> as well as a </a:t>
            </a:r>
            <a:r>
              <a:rPr lang="en" u="sng"/>
              <a:t>tourist destination</a:t>
            </a:r>
            <a:endParaRPr u="sng"/>
          </a:p>
          <a:p>
            <a:pPr indent="-342900" lvl="0" marL="457200" rtl="0" algn="l">
              <a:spcBef>
                <a:spcPts val="1600"/>
              </a:spcBef>
              <a:spcAft>
                <a:spcPts val="0"/>
              </a:spcAft>
              <a:buSzPts val="1800"/>
              <a:buChar char="●"/>
            </a:pPr>
            <a:r>
              <a:rPr lang="en"/>
              <a:t>Significant Variables (at 5% significance)- StarRating, HasSwimmingPool </a:t>
            </a:r>
            <a:endParaRPr/>
          </a:p>
          <a:p>
            <a:pPr indent="-342900" lvl="0" marL="457200" rtl="0" algn="l">
              <a:spcBef>
                <a:spcPts val="1600"/>
              </a:spcBef>
              <a:spcAft>
                <a:spcPts val="0"/>
              </a:spcAft>
              <a:buSzPts val="1800"/>
              <a:buChar char="●"/>
            </a:pPr>
            <a:r>
              <a:rPr lang="en"/>
              <a:t>Adjusted R Square = 0.56</a:t>
            </a:r>
            <a:endParaRPr/>
          </a:p>
          <a:p>
            <a:pPr indent="-342900" lvl="0" marL="457200" rtl="0" algn="l">
              <a:spcBef>
                <a:spcPts val="1600"/>
              </a:spcBef>
              <a:spcAft>
                <a:spcPts val="1600"/>
              </a:spcAft>
              <a:buSzPts val="1800"/>
              <a:buChar char="●"/>
            </a:pPr>
            <a:r>
              <a:rPr lang="en"/>
              <a:t>F-statistic comes out to be 95.67 with p value sufficiently low to reject null hypothesis.</a:t>
            </a:r>
            <a:endParaRPr/>
          </a:p>
        </p:txBody>
      </p:sp>
      <p:pic>
        <p:nvPicPr>
          <p:cNvPr id="186" name="Google Shape;186;p30"/>
          <p:cNvPicPr preferRelativeResize="0"/>
          <p:nvPr/>
        </p:nvPicPr>
        <p:blipFill>
          <a:blip r:embed="rId3">
            <a:alphaModFix/>
          </a:blip>
          <a:stretch>
            <a:fillRect/>
          </a:stretch>
        </p:blipFill>
        <p:spPr>
          <a:xfrm>
            <a:off x="311699" y="1096400"/>
            <a:ext cx="4218675" cy="3170575"/>
          </a:xfrm>
          <a:prstGeom prst="rect">
            <a:avLst/>
          </a:prstGeom>
          <a:noFill/>
          <a:ln>
            <a:noFill/>
          </a:ln>
        </p:spPr>
      </p:pic>
      <p:sp>
        <p:nvSpPr>
          <p:cNvPr id="187" name="Google Shape;187;p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Bangalore</a:t>
            </a:r>
            <a:endParaRPr/>
          </a:p>
        </p:txBody>
      </p:sp>
      <p:sp>
        <p:nvSpPr>
          <p:cNvPr id="193" name="Google Shape;193;p31"/>
          <p:cNvSpPr txBox="1"/>
          <p:nvPr>
            <p:ph idx="1" type="body"/>
          </p:nvPr>
        </p:nvSpPr>
        <p:spPr>
          <a:xfrm>
            <a:off x="4996550" y="1152475"/>
            <a:ext cx="3835800" cy="245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Bangalore</a:t>
            </a:r>
            <a:r>
              <a:rPr lang="en"/>
              <a:t> is neither a tourist destination nor a metro city</a:t>
            </a:r>
            <a:endParaRPr/>
          </a:p>
          <a:p>
            <a:pPr indent="-342900" lvl="0" marL="457200" rtl="0" algn="l">
              <a:spcBef>
                <a:spcPts val="0"/>
              </a:spcBef>
              <a:spcAft>
                <a:spcPts val="0"/>
              </a:spcAft>
              <a:buSzPts val="1800"/>
              <a:buChar char="●"/>
            </a:pPr>
            <a:r>
              <a:rPr lang="en"/>
              <a:t>Significant variables at 5% significance: StarRating, Airport and HasSwimmingPool</a:t>
            </a:r>
            <a:endParaRPr/>
          </a:p>
          <a:p>
            <a:pPr indent="-342900" lvl="0" marL="457200" rtl="0" algn="l">
              <a:spcBef>
                <a:spcPts val="0"/>
              </a:spcBef>
              <a:spcAft>
                <a:spcPts val="0"/>
              </a:spcAft>
              <a:buSzPts val="1800"/>
              <a:buChar char="●"/>
            </a:pPr>
            <a:r>
              <a:rPr lang="en"/>
              <a:t>Adjusted R Square = 0.67</a:t>
            </a:r>
            <a:endParaRPr/>
          </a:p>
          <a:p>
            <a:pPr indent="-342900" lvl="0" marL="457200" rtl="0" algn="l">
              <a:spcBef>
                <a:spcPts val="0"/>
              </a:spcBef>
              <a:spcAft>
                <a:spcPts val="1600"/>
              </a:spcAft>
              <a:buSzPts val="1800"/>
              <a:buChar char="●"/>
            </a:pPr>
            <a:r>
              <a:rPr lang="en"/>
              <a:t>F-statistic comes out to be 95.67 with p value sufficiently low to reject null hypothesis.			</a:t>
            </a:r>
            <a:endParaRPr/>
          </a:p>
        </p:txBody>
      </p:sp>
      <p:pic>
        <p:nvPicPr>
          <p:cNvPr id="194" name="Google Shape;194;p31"/>
          <p:cNvPicPr preferRelativeResize="0"/>
          <p:nvPr/>
        </p:nvPicPr>
        <p:blipFill>
          <a:blip r:embed="rId3">
            <a:alphaModFix/>
          </a:blip>
          <a:stretch>
            <a:fillRect/>
          </a:stretch>
        </p:blipFill>
        <p:spPr>
          <a:xfrm>
            <a:off x="311700" y="1152463"/>
            <a:ext cx="4691750" cy="2967918"/>
          </a:xfrm>
          <a:prstGeom prst="rect">
            <a:avLst/>
          </a:prstGeom>
          <a:noFill/>
          <a:ln>
            <a:noFill/>
          </a:ln>
        </p:spPr>
      </p:pic>
      <p:sp>
        <p:nvSpPr>
          <p:cNvPr id="195" name="Google Shape;195;p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HOTEL PRICING</a:t>
            </a:r>
            <a:endParaRPr/>
          </a:p>
        </p:txBody>
      </p:sp>
      <p:sp>
        <p:nvSpPr>
          <p:cNvPr id="66" name="Google Shape;66;p14"/>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a:t>Econometric Methods</a:t>
            </a:r>
            <a:endParaRPr i="1"/>
          </a:p>
        </p:txBody>
      </p:sp>
      <p:sp>
        <p:nvSpPr>
          <p:cNvPr id="67" name="Google Shape;67;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a:t>
            </a:r>
            <a:endParaRPr/>
          </a:p>
        </p:txBody>
      </p:sp>
      <p:sp>
        <p:nvSpPr>
          <p:cNvPr id="201" name="Google Shape;201;p32"/>
          <p:cNvSpPr txBox="1"/>
          <p:nvPr>
            <p:ph idx="1" type="body"/>
          </p:nvPr>
        </p:nvSpPr>
        <p:spPr>
          <a:xfrm>
            <a:off x="5015700" y="1295400"/>
            <a:ext cx="3816600" cy="255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Goa is a </a:t>
            </a:r>
            <a:r>
              <a:rPr lang="en" u="sng"/>
              <a:t>tourist destination</a:t>
            </a:r>
            <a:r>
              <a:rPr lang="en"/>
              <a:t> but not a metro city</a:t>
            </a:r>
            <a:endParaRPr/>
          </a:p>
          <a:p>
            <a:pPr indent="-342900" lvl="0" marL="457200" rtl="0" algn="l">
              <a:spcBef>
                <a:spcPts val="1600"/>
              </a:spcBef>
              <a:spcAft>
                <a:spcPts val="0"/>
              </a:spcAft>
              <a:buSzPts val="1800"/>
              <a:buChar char="●"/>
            </a:pPr>
            <a:r>
              <a:rPr lang="en"/>
              <a:t>Significant variables at 5% significance: StarRating, FreeWiFi and HotelCapacity</a:t>
            </a:r>
            <a:endParaRPr/>
          </a:p>
          <a:p>
            <a:pPr indent="-342900" lvl="0" marL="457200" rtl="0" algn="l">
              <a:spcBef>
                <a:spcPts val="1600"/>
              </a:spcBef>
              <a:spcAft>
                <a:spcPts val="0"/>
              </a:spcAft>
              <a:buSzPts val="1800"/>
              <a:buChar char="●"/>
            </a:pPr>
            <a:r>
              <a:rPr lang="en"/>
              <a:t>Adjusted R Square = 0.36</a:t>
            </a:r>
            <a:endParaRPr/>
          </a:p>
          <a:p>
            <a:pPr indent="-342900" lvl="0" marL="457200" rtl="0" algn="l">
              <a:spcBef>
                <a:spcPts val="1600"/>
              </a:spcBef>
              <a:spcAft>
                <a:spcPts val="1600"/>
              </a:spcAft>
              <a:buSzPts val="1800"/>
              <a:buChar char="●"/>
            </a:pPr>
            <a:r>
              <a:rPr lang="en"/>
              <a:t>F-statistic comes out to be 95.67 with p value sufficiently low to reject null hypothesis.</a:t>
            </a:r>
            <a:endParaRPr/>
          </a:p>
        </p:txBody>
      </p:sp>
      <p:pic>
        <p:nvPicPr>
          <p:cNvPr id="202" name="Google Shape;202;p32"/>
          <p:cNvPicPr preferRelativeResize="0"/>
          <p:nvPr/>
        </p:nvPicPr>
        <p:blipFill>
          <a:blip r:embed="rId3">
            <a:alphaModFix/>
          </a:blip>
          <a:stretch>
            <a:fillRect/>
          </a:stretch>
        </p:blipFill>
        <p:spPr>
          <a:xfrm>
            <a:off x="311698" y="1152475"/>
            <a:ext cx="4066125" cy="3018675"/>
          </a:xfrm>
          <a:prstGeom prst="rect">
            <a:avLst/>
          </a:prstGeom>
          <a:noFill/>
          <a:ln>
            <a:noFill/>
          </a:ln>
        </p:spPr>
      </p:pic>
      <p:sp>
        <p:nvSpPr>
          <p:cNvPr id="203" name="Google Shape;203;p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Chennai</a:t>
            </a:r>
            <a:endParaRPr/>
          </a:p>
        </p:txBody>
      </p:sp>
      <p:sp>
        <p:nvSpPr>
          <p:cNvPr id="209" name="Google Shape;209;p33"/>
          <p:cNvSpPr txBox="1"/>
          <p:nvPr>
            <p:ph idx="1" type="body"/>
          </p:nvPr>
        </p:nvSpPr>
        <p:spPr>
          <a:xfrm>
            <a:off x="4786450" y="906750"/>
            <a:ext cx="4118100" cy="354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Chennai is a </a:t>
            </a:r>
            <a:r>
              <a:rPr lang="en" u="sng"/>
              <a:t>metro city</a:t>
            </a:r>
            <a:r>
              <a:rPr lang="en"/>
              <a:t> but not a tourist destination</a:t>
            </a:r>
            <a:endParaRPr/>
          </a:p>
          <a:p>
            <a:pPr indent="-342900" lvl="0" marL="457200" rtl="0" algn="l">
              <a:spcBef>
                <a:spcPts val="1600"/>
              </a:spcBef>
              <a:spcAft>
                <a:spcPts val="0"/>
              </a:spcAft>
              <a:buSzPts val="1800"/>
              <a:buChar char="●"/>
            </a:pPr>
            <a:r>
              <a:rPr lang="en"/>
              <a:t>Significant variables at 5% significance- StarRating, Airport and FreeWiFi</a:t>
            </a:r>
            <a:endParaRPr/>
          </a:p>
          <a:p>
            <a:pPr indent="-342900" lvl="0" marL="457200" rtl="0" algn="l">
              <a:spcBef>
                <a:spcPts val="1600"/>
              </a:spcBef>
              <a:spcAft>
                <a:spcPts val="0"/>
              </a:spcAft>
              <a:buSzPts val="1800"/>
              <a:buChar char="●"/>
            </a:pPr>
            <a:r>
              <a:rPr lang="en"/>
              <a:t>Adjusted R Square = 0.55</a:t>
            </a:r>
            <a:endParaRPr/>
          </a:p>
          <a:p>
            <a:pPr indent="-342900" lvl="0" marL="457200" rtl="0" algn="l">
              <a:spcBef>
                <a:spcPts val="1600"/>
              </a:spcBef>
              <a:spcAft>
                <a:spcPts val="1600"/>
              </a:spcAft>
              <a:buSzPts val="1800"/>
              <a:buChar char="●"/>
            </a:pPr>
            <a:r>
              <a:rPr lang="en"/>
              <a:t>F-statistic comes out to be 95.67 with p value sufficiently low to reject null hypothesis.</a:t>
            </a:r>
            <a:endParaRPr/>
          </a:p>
        </p:txBody>
      </p:sp>
      <p:pic>
        <p:nvPicPr>
          <p:cNvPr id="210" name="Google Shape;210;p33"/>
          <p:cNvPicPr preferRelativeResize="0"/>
          <p:nvPr/>
        </p:nvPicPr>
        <p:blipFill>
          <a:blip r:embed="rId3">
            <a:alphaModFix/>
          </a:blip>
          <a:stretch>
            <a:fillRect/>
          </a:stretch>
        </p:blipFill>
        <p:spPr>
          <a:xfrm>
            <a:off x="311700" y="1152474"/>
            <a:ext cx="4336300" cy="3057547"/>
          </a:xfrm>
          <a:prstGeom prst="rect">
            <a:avLst/>
          </a:prstGeom>
          <a:noFill/>
          <a:ln>
            <a:noFill/>
          </a:ln>
        </p:spPr>
      </p:pic>
      <p:sp>
        <p:nvSpPr>
          <p:cNvPr id="211" name="Google Shape;211;p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graphicFrame>
        <p:nvGraphicFramePr>
          <p:cNvPr id="216" name="Google Shape;216;p34"/>
          <p:cNvGraphicFramePr/>
          <p:nvPr/>
        </p:nvGraphicFramePr>
        <p:xfrm>
          <a:off x="752575" y="482675"/>
          <a:ext cx="3000000" cy="3000000"/>
        </p:xfrm>
        <a:graphic>
          <a:graphicData uri="http://schemas.openxmlformats.org/drawingml/2006/table">
            <a:tbl>
              <a:tblPr>
                <a:noFill/>
                <a:tableStyleId>{6CAD38AA-776A-4B96-A4D2-BCF70499DD99}</a:tableStyleId>
              </a:tblPr>
              <a:tblGrid>
                <a:gridCol w="2002075"/>
                <a:gridCol w="1630725"/>
                <a:gridCol w="1936550"/>
              </a:tblGrid>
              <a:tr h="611375">
                <a:tc>
                  <a:txBody>
                    <a:bodyPr>
                      <a:noAutofit/>
                    </a:bodyPr>
                    <a:lstStyle/>
                    <a:p>
                      <a:pPr indent="0" lvl="0" marL="0" rtl="0" algn="l">
                        <a:spcBef>
                          <a:spcPts val="0"/>
                        </a:spcBef>
                        <a:spcAft>
                          <a:spcPts val="0"/>
                        </a:spcAft>
                        <a:buNone/>
                      </a:pPr>
                      <a:r>
                        <a:rPr b="1" lang="en"/>
                        <a:t>Variable</a:t>
                      </a:r>
                      <a:endParaRPr b="1"/>
                    </a:p>
                  </a:txBody>
                  <a:tcPr marT="91425" marB="91425" marR="91425" marL="91425"/>
                </a:tc>
                <a:tc>
                  <a:txBody>
                    <a:bodyPr>
                      <a:noAutofit/>
                    </a:bodyPr>
                    <a:lstStyle/>
                    <a:p>
                      <a:pPr indent="0" lvl="0" marL="0" rtl="0" algn="l">
                        <a:spcBef>
                          <a:spcPts val="0"/>
                        </a:spcBef>
                        <a:spcAft>
                          <a:spcPts val="0"/>
                        </a:spcAft>
                        <a:buNone/>
                      </a:pPr>
                      <a:r>
                        <a:rPr b="1" lang="en"/>
                        <a:t>Expected Effect</a:t>
                      </a:r>
                      <a:endParaRPr b="1"/>
                    </a:p>
                  </a:txBody>
                  <a:tcPr marT="91425" marB="91425" marR="91425" marL="91425"/>
                </a:tc>
                <a:tc>
                  <a:txBody>
                    <a:bodyPr>
                      <a:noAutofit/>
                    </a:bodyPr>
                    <a:lstStyle/>
                    <a:p>
                      <a:pPr indent="0" lvl="0" marL="0" rtl="0" algn="l">
                        <a:spcBef>
                          <a:spcPts val="0"/>
                        </a:spcBef>
                        <a:spcAft>
                          <a:spcPts val="0"/>
                        </a:spcAft>
                        <a:buNone/>
                      </a:pPr>
                      <a:r>
                        <a:rPr b="1" lang="en"/>
                        <a:t>Effect in this study</a:t>
                      </a:r>
                      <a:endParaRPr b="1"/>
                    </a:p>
                  </a:txBody>
                  <a:tcPr marT="91425" marB="91425" marR="91425" marL="91425"/>
                </a:tc>
              </a:tr>
              <a:tr h="398550">
                <a:tc>
                  <a:txBody>
                    <a:bodyPr>
                      <a:noAutofit/>
                    </a:bodyPr>
                    <a:lstStyle/>
                    <a:p>
                      <a:pPr indent="0" lvl="0" marL="0" rtl="0" algn="l">
                        <a:spcBef>
                          <a:spcPts val="0"/>
                        </a:spcBef>
                        <a:spcAft>
                          <a:spcPts val="0"/>
                        </a:spcAft>
                        <a:buNone/>
                      </a:pPr>
                      <a:r>
                        <a:rPr lang="en"/>
                        <a:t>IsTouristDestination</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r>
              <a:tr h="398550">
                <a:tc>
                  <a:txBody>
                    <a:bodyPr>
                      <a:noAutofit/>
                    </a:bodyPr>
                    <a:lstStyle/>
                    <a:p>
                      <a:pPr indent="0" lvl="0" marL="0" rtl="0" algn="l">
                        <a:spcBef>
                          <a:spcPts val="0"/>
                        </a:spcBef>
                        <a:spcAft>
                          <a:spcPts val="0"/>
                        </a:spcAft>
                        <a:buNone/>
                      </a:pPr>
                      <a:r>
                        <a:rPr lang="en"/>
                        <a:t>IsWeekend</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IS</a:t>
                      </a:r>
                      <a:endParaRPr/>
                    </a:p>
                  </a:txBody>
                  <a:tcPr marT="91425" marB="91425" marR="91425" marL="91425"/>
                </a:tc>
              </a:tr>
              <a:tr h="398550">
                <a:tc>
                  <a:txBody>
                    <a:bodyPr>
                      <a:noAutofit/>
                    </a:bodyPr>
                    <a:lstStyle/>
                    <a:p>
                      <a:pPr indent="0" lvl="0" marL="0" rtl="0" algn="l">
                        <a:spcBef>
                          <a:spcPts val="0"/>
                        </a:spcBef>
                        <a:spcAft>
                          <a:spcPts val="0"/>
                        </a:spcAft>
                        <a:buNone/>
                      </a:pPr>
                      <a:r>
                        <a:rPr lang="en"/>
                        <a:t>IsNewYearEve</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r>
              <a:tr h="398550">
                <a:tc>
                  <a:txBody>
                    <a:bodyPr>
                      <a:noAutofit/>
                    </a:bodyPr>
                    <a:lstStyle/>
                    <a:p>
                      <a:pPr indent="0" lvl="0" marL="0" rtl="0" algn="l">
                        <a:spcBef>
                          <a:spcPts val="0"/>
                        </a:spcBef>
                        <a:spcAft>
                          <a:spcPts val="0"/>
                        </a:spcAft>
                        <a:buNone/>
                      </a:pPr>
                      <a:r>
                        <a:rPr lang="en"/>
                        <a:t>StarRating</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r>
              <a:tr h="398550">
                <a:tc>
                  <a:txBody>
                    <a:bodyPr>
                      <a:noAutofit/>
                    </a:bodyPr>
                    <a:lstStyle/>
                    <a:p>
                      <a:pPr indent="0" lvl="0" marL="0" rtl="0" algn="l">
                        <a:spcBef>
                          <a:spcPts val="0"/>
                        </a:spcBef>
                        <a:spcAft>
                          <a:spcPts val="0"/>
                        </a:spcAft>
                        <a:buNone/>
                      </a:pPr>
                      <a:r>
                        <a:rPr lang="en"/>
                        <a:t>Airport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r>
              <a:tr h="398550">
                <a:tc>
                  <a:txBody>
                    <a:bodyPr>
                      <a:noAutofit/>
                    </a:bodyPr>
                    <a:lstStyle/>
                    <a:p>
                      <a:pPr indent="0" lvl="0" marL="0" rtl="0" algn="l">
                        <a:spcBef>
                          <a:spcPts val="0"/>
                        </a:spcBef>
                        <a:spcAft>
                          <a:spcPts val="0"/>
                        </a:spcAft>
                        <a:buNone/>
                      </a:pPr>
                      <a:r>
                        <a:rPr lang="en"/>
                        <a:t>FreeWiFi</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IS</a:t>
                      </a:r>
                      <a:endParaRPr/>
                    </a:p>
                  </a:txBody>
                  <a:tcPr marT="91425" marB="91425" marR="91425" marL="91425"/>
                </a:tc>
              </a:tr>
              <a:tr h="398550">
                <a:tc>
                  <a:txBody>
                    <a:bodyPr>
                      <a:noAutofit/>
                    </a:bodyPr>
                    <a:lstStyle/>
                    <a:p>
                      <a:pPr indent="0" lvl="0" marL="0" rtl="0" algn="l">
                        <a:spcBef>
                          <a:spcPts val="0"/>
                        </a:spcBef>
                        <a:spcAft>
                          <a:spcPts val="0"/>
                        </a:spcAft>
                        <a:buNone/>
                      </a:pPr>
                      <a:r>
                        <a:rPr lang="en"/>
                        <a:t>FreeBreakfast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IS</a:t>
                      </a:r>
                      <a:endParaRPr/>
                    </a:p>
                  </a:txBody>
                  <a:tcPr marT="91425" marB="91425" marR="91425" marL="91425"/>
                </a:tc>
              </a:tr>
              <a:tr h="398550">
                <a:tc>
                  <a:txBody>
                    <a:bodyPr>
                      <a:noAutofit/>
                    </a:bodyPr>
                    <a:lstStyle/>
                    <a:p>
                      <a:pPr indent="0" lvl="0" marL="0" rtl="0" algn="l">
                        <a:spcBef>
                          <a:spcPts val="0"/>
                        </a:spcBef>
                        <a:spcAft>
                          <a:spcPts val="0"/>
                        </a:spcAft>
                        <a:buNone/>
                      </a:pPr>
                      <a:r>
                        <a:rPr lang="en"/>
                        <a:t>HotelCapacity</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r>
              <a:tr h="398550">
                <a:tc>
                  <a:txBody>
                    <a:bodyPr>
                      <a:noAutofit/>
                    </a:bodyPr>
                    <a:lstStyle/>
                    <a:p>
                      <a:pPr indent="0" lvl="0" marL="0" rtl="0" algn="l">
                        <a:spcBef>
                          <a:spcPts val="0"/>
                        </a:spcBef>
                        <a:spcAft>
                          <a:spcPts val="0"/>
                        </a:spcAft>
                        <a:buNone/>
                      </a:pPr>
                      <a:r>
                        <a:rPr lang="en"/>
                        <a:t>HasSwimmingPool</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r>
            </a:tbl>
          </a:graphicData>
        </a:graphic>
      </p:graphicFrame>
      <p:sp>
        <p:nvSpPr>
          <p:cNvPr id="217" name="Google Shape;217;p34"/>
          <p:cNvSpPr txBox="1"/>
          <p:nvPr/>
        </p:nvSpPr>
        <p:spPr>
          <a:xfrm>
            <a:off x="6505300" y="3175150"/>
            <a:ext cx="2047500" cy="8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Insignificant</a:t>
            </a:r>
            <a:endParaRPr/>
          </a:p>
          <a:p>
            <a:pPr indent="0" lvl="0" marL="0" rtl="0" algn="l">
              <a:spcBef>
                <a:spcPts val="0"/>
              </a:spcBef>
              <a:spcAft>
                <a:spcPts val="0"/>
              </a:spcAft>
              <a:buNone/>
            </a:pPr>
            <a:r>
              <a:rPr lang="en"/>
              <a:t>+: Positively significant</a:t>
            </a:r>
            <a:endParaRPr/>
          </a:p>
          <a:p>
            <a:pPr indent="0" lvl="0" marL="0" rtl="0" algn="l">
              <a:spcBef>
                <a:spcPts val="0"/>
              </a:spcBef>
              <a:spcAft>
                <a:spcPts val="0"/>
              </a:spcAft>
              <a:buNone/>
            </a:pPr>
            <a:r>
              <a:rPr lang="en"/>
              <a:t>-: Negatively significant</a:t>
            </a:r>
            <a:endParaRPr/>
          </a:p>
        </p:txBody>
      </p:sp>
      <p:sp>
        <p:nvSpPr>
          <p:cNvPr id="218" name="Google Shape;218;p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Insignificant Variables</a:t>
            </a:r>
            <a:endParaRPr/>
          </a:p>
        </p:txBody>
      </p:sp>
      <p:sp>
        <p:nvSpPr>
          <p:cNvPr id="224" name="Google Shape;22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IsWeekend</a:t>
            </a:r>
            <a:r>
              <a:rPr lang="en"/>
              <a:t>: One can argue that surge pricing is more effective and justified in festive season, whereas increasing weekend price is an evident bias. Moreover, weekend surge pricing would result in loss in business as corporates work on weekdays, while trips are planned on vacations, not weekend per se. More of a concept abroad</a:t>
            </a:r>
            <a:endParaRPr/>
          </a:p>
          <a:p>
            <a:pPr indent="-342900" lvl="0" marL="457200" rtl="0" algn="l">
              <a:spcBef>
                <a:spcPts val="1600"/>
              </a:spcBef>
              <a:spcAft>
                <a:spcPts val="0"/>
              </a:spcAft>
              <a:buSzPts val="1800"/>
              <a:buChar char="●"/>
            </a:pPr>
            <a:r>
              <a:rPr b="1" lang="en"/>
              <a:t>FreeWiFi</a:t>
            </a:r>
            <a:r>
              <a:rPr lang="en"/>
              <a:t>: No more a hurdle, thanks to Jio</a:t>
            </a:r>
            <a:endParaRPr/>
          </a:p>
          <a:p>
            <a:pPr indent="-342900" lvl="0" marL="457200" rtl="0" algn="l">
              <a:spcBef>
                <a:spcPts val="1600"/>
              </a:spcBef>
              <a:spcAft>
                <a:spcPts val="1600"/>
              </a:spcAft>
              <a:buSzPts val="1800"/>
              <a:buChar char="●"/>
            </a:pPr>
            <a:r>
              <a:rPr b="1" lang="en"/>
              <a:t>FreeBreakfast</a:t>
            </a:r>
            <a:r>
              <a:rPr lang="en"/>
              <a:t>: Added charge more beneficial, as that provides flexibility</a:t>
            </a:r>
            <a:endParaRPr/>
          </a:p>
        </p:txBody>
      </p:sp>
      <p:sp>
        <p:nvSpPr>
          <p:cNvPr id="225" name="Google Shape;225;p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Significant Variables</a:t>
            </a:r>
            <a:endParaRPr/>
          </a:p>
        </p:txBody>
      </p:sp>
      <p:sp>
        <p:nvSpPr>
          <p:cNvPr id="231" name="Google Shape;231;p36"/>
          <p:cNvSpPr txBox="1"/>
          <p:nvPr>
            <p:ph idx="1" type="body"/>
          </p:nvPr>
        </p:nvSpPr>
        <p:spPr>
          <a:xfrm>
            <a:off x="311700" y="1884150"/>
            <a:ext cx="8520600" cy="143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Airport</a:t>
            </a:r>
            <a:r>
              <a:rPr lang="en"/>
              <a:t>: Hotels preferred in city (usually airport outside city)</a:t>
            </a:r>
            <a:endParaRPr/>
          </a:p>
          <a:p>
            <a:pPr indent="-342900" lvl="0" marL="457200" rtl="0" algn="l">
              <a:spcBef>
                <a:spcPts val="1600"/>
              </a:spcBef>
              <a:spcAft>
                <a:spcPts val="1600"/>
              </a:spcAft>
              <a:buSzPts val="1800"/>
              <a:buChar char="●"/>
            </a:pPr>
            <a:r>
              <a:rPr b="1" lang="en"/>
              <a:t>Hotel Capacity</a:t>
            </a:r>
            <a:r>
              <a:rPr lang="en"/>
              <a:t>: Less means luxury vs more means capacity; chain of hotels -&gt; brand value</a:t>
            </a:r>
            <a:endParaRPr/>
          </a:p>
        </p:txBody>
      </p:sp>
      <p:sp>
        <p:nvSpPr>
          <p:cNvPr id="232" name="Google Shape;232;p3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the model</a:t>
            </a:r>
            <a:endParaRPr/>
          </a:p>
        </p:txBody>
      </p:sp>
      <p:sp>
        <p:nvSpPr>
          <p:cNvPr id="238" name="Google Shape;238;p37"/>
          <p:cNvSpPr txBox="1"/>
          <p:nvPr>
            <p:ph idx="1" type="body"/>
          </p:nvPr>
        </p:nvSpPr>
        <p:spPr>
          <a:xfrm>
            <a:off x="311700" y="1152475"/>
            <a:ext cx="8520600" cy="183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Misspecification</a:t>
            </a:r>
            <a:endParaRPr/>
          </a:p>
          <a:p>
            <a:pPr indent="-342900" lvl="0" marL="457200" rtl="0" algn="l">
              <a:spcBef>
                <a:spcPts val="1600"/>
              </a:spcBef>
              <a:spcAft>
                <a:spcPts val="0"/>
              </a:spcAft>
              <a:buSzPts val="1800"/>
              <a:buChar char="●"/>
            </a:pPr>
            <a:r>
              <a:rPr lang="en"/>
              <a:t>Four cities might not be able to capture the characteristics of the defined city in general</a:t>
            </a:r>
            <a:endParaRPr/>
          </a:p>
          <a:p>
            <a:pPr indent="-342900" lvl="0" marL="457200" rtl="0" algn="l">
              <a:spcBef>
                <a:spcPts val="1600"/>
              </a:spcBef>
              <a:spcAft>
                <a:spcPts val="1600"/>
              </a:spcAft>
              <a:buSzPts val="1800"/>
              <a:buChar char="●"/>
            </a:pPr>
            <a:r>
              <a:rPr lang="en"/>
              <a:t>Refundability is a big factor, that has not been taken into account</a:t>
            </a:r>
            <a:endParaRPr/>
          </a:p>
        </p:txBody>
      </p:sp>
      <p:sp>
        <p:nvSpPr>
          <p:cNvPr id="239" name="Google Shape;239;p37"/>
          <p:cNvSpPr txBox="1"/>
          <p:nvPr>
            <p:ph idx="1" type="body"/>
          </p:nvPr>
        </p:nvSpPr>
        <p:spPr>
          <a:xfrm>
            <a:off x="1699350" y="3239950"/>
            <a:ext cx="5745300" cy="157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Multicollinearity- Dealing with multiple variables</a:t>
            </a:r>
            <a:endParaRPr/>
          </a:p>
          <a:p>
            <a:pPr indent="-342900" lvl="0" marL="457200" rtl="0" algn="l">
              <a:spcBef>
                <a:spcPts val="1600"/>
              </a:spcBef>
              <a:spcAft>
                <a:spcPts val="0"/>
              </a:spcAft>
              <a:buSzPts val="1800"/>
              <a:buChar char="●"/>
            </a:pPr>
            <a:r>
              <a:rPr lang="en"/>
              <a:t>Heteroskedasticity- Cross sectional data</a:t>
            </a:r>
            <a:endParaRPr/>
          </a:p>
          <a:p>
            <a:pPr indent="-342900" lvl="0" marL="457200" rtl="0" algn="l">
              <a:spcBef>
                <a:spcPts val="1600"/>
              </a:spcBef>
              <a:spcAft>
                <a:spcPts val="1600"/>
              </a:spcAft>
              <a:buSzPts val="1800"/>
              <a:buChar char="●"/>
            </a:pPr>
            <a:r>
              <a:rPr lang="en"/>
              <a:t>Misspecification- Relevant/irrelevant variables</a:t>
            </a:r>
            <a:endParaRPr/>
          </a:p>
        </p:txBody>
      </p:sp>
      <p:sp>
        <p:nvSpPr>
          <p:cNvPr id="240" name="Google Shape;240;p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and MC analysis</a:t>
            </a:r>
            <a:endParaRPr/>
          </a:p>
        </p:txBody>
      </p:sp>
      <p:sp>
        <p:nvSpPr>
          <p:cNvPr id="246" name="Google Shape;246;p38"/>
          <p:cNvSpPr txBox="1"/>
          <p:nvPr>
            <p:ph idx="2" type="body"/>
          </p:nvPr>
        </p:nvSpPr>
        <p:spPr>
          <a:xfrm>
            <a:off x="4832400" y="1254175"/>
            <a:ext cx="3999900" cy="321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As expected and as we can see, StarRating and HotelCapacity, SwimmingPool are highly correlated</a:t>
            </a:r>
            <a:endParaRPr sz="1600"/>
          </a:p>
          <a:p>
            <a:pPr indent="-330200" lvl="0" marL="457200" rtl="0" algn="l">
              <a:spcBef>
                <a:spcPts val="1600"/>
              </a:spcBef>
              <a:spcAft>
                <a:spcPts val="0"/>
              </a:spcAft>
              <a:buSzPts val="1600"/>
              <a:buChar char="●"/>
            </a:pPr>
            <a:r>
              <a:rPr lang="en" sz="1600"/>
              <a:t>If they are highly </a:t>
            </a:r>
            <a:r>
              <a:rPr lang="en" sz="1600"/>
              <a:t>linearly</a:t>
            </a:r>
            <a:r>
              <a:rPr lang="en" sz="1600"/>
              <a:t> correlated, it can cause error in regression estimates</a:t>
            </a:r>
            <a:endParaRPr sz="1600"/>
          </a:p>
          <a:p>
            <a:pPr indent="-330200" lvl="0" marL="457200" rtl="0" algn="l">
              <a:spcBef>
                <a:spcPts val="1600"/>
              </a:spcBef>
              <a:spcAft>
                <a:spcPts val="1600"/>
              </a:spcAft>
              <a:buSzPts val="1600"/>
              <a:buChar char="●"/>
            </a:pPr>
            <a:r>
              <a:rPr lang="en" sz="1600"/>
              <a:t>We can look at VIF (Variance Inflation Factors) in order to decide if we need to discard any variable or not</a:t>
            </a:r>
            <a:endParaRPr sz="1600"/>
          </a:p>
        </p:txBody>
      </p:sp>
      <p:pic>
        <p:nvPicPr>
          <p:cNvPr id="247" name="Google Shape;247;p38"/>
          <p:cNvPicPr preferRelativeResize="0"/>
          <p:nvPr/>
        </p:nvPicPr>
        <p:blipFill rotWithShape="1">
          <a:blip r:embed="rId3">
            <a:alphaModFix/>
          </a:blip>
          <a:srcRect b="0" l="10625" r="9304" t="0"/>
          <a:stretch/>
        </p:blipFill>
        <p:spPr>
          <a:xfrm>
            <a:off x="311700" y="1152475"/>
            <a:ext cx="3925400" cy="3416400"/>
          </a:xfrm>
          <a:prstGeom prst="rect">
            <a:avLst/>
          </a:prstGeom>
          <a:noFill/>
          <a:ln>
            <a:noFill/>
          </a:ln>
        </p:spPr>
      </p:pic>
      <p:sp>
        <p:nvSpPr>
          <p:cNvPr id="248" name="Google Shape;248;p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VIF</a:t>
            </a:r>
            <a:endParaRPr/>
          </a:p>
        </p:txBody>
      </p:sp>
      <p:sp>
        <p:nvSpPr>
          <p:cNvPr id="254" name="Google Shape;254;p39"/>
          <p:cNvSpPr txBox="1"/>
          <p:nvPr>
            <p:ph idx="2" type="body"/>
          </p:nvPr>
        </p:nvSpPr>
        <p:spPr>
          <a:xfrm>
            <a:off x="5057075" y="1290300"/>
            <a:ext cx="3775200" cy="256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VIF of Star rating is relatively higher as expected, but that isn’t a big problem to our model, so we don’t discard it</a:t>
            </a:r>
            <a:endParaRPr sz="1800"/>
          </a:p>
          <a:p>
            <a:pPr indent="0" lvl="0" marL="0" rtl="0" algn="just">
              <a:spcBef>
                <a:spcPts val="1600"/>
              </a:spcBef>
              <a:spcAft>
                <a:spcPts val="1600"/>
              </a:spcAft>
              <a:buNone/>
            </a:pPr>
            <a:r>
              <a:rPr lang="en" sz="1800"/>
              <a:t>In general, we don’t discard any variable</a:t>
            </a:r>
            <a:endParaRPr sz="1800"/>
          </a:p>
        </p:txBody>
      </p:sp>
      <p:pic>
        <p:nvPicPr>
          <p:cNvPr id="255" name="Google Shape;255;p39"/>
          <p:cNvPicPr preferRelativeResize="0"/>
          <p:nvPr/>
        </p:nvPicPr>
        <p:blipFill>
          <a:blip r:embed="rId3">
            <a:alphaModFix/>
          </a:blip>
          <a:stretch>
            <a:fillRect/>
          </a:stretch>
        </p:blipFill>
        <p:spPr>
          <a:xfrm>
            <a:off x="311700" y="1826958"/>
            <a:ext cx="4745375" cy="1489580"/>
          </a:xfrm>
          <a:prstGeom prst="rect">
            <a:avLst/>
          </a:prstGeom>
          <a:noFill/>
          <a:ln>
            <a:noFill/>
          </a:ln>
        </p:spPr>
      </p:pic>
      <p:sp>
        <p:nvSpPr>
          <p:cNvPr id="256" name="Google Shape;256;p3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Heteroskedasticity?</a:t>
            </a:r>
            <a:endParaRPr/>
          </a:p>
        </p:txBody>
      </p:sp>
      <p:sp>
        <p:nvSpPr>
          <p:cNvPr id="262" name="Google Shape;262;p40"/>
          <p:cNvSpPr txBox="1"/>
          <p:nvPr>
            <p:ph idx="1" type="body"/>
          </p:nvPr>
        </p:nvSpPr>
        <p:spPr>
          <a:xfrm>
            <a:off x="311700" y="1162800"/>
            <a:ext cx="8520600" cy="310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is a possibility of heteroskedasticity as we are dealing with cross sectional data</a:t>
            </a:r>
            <a:endParaRPr/>
          </a:p>
          <a:p>
            <a:pPr indent="-342900" lvl="0" marL="457200" rtl="0" algn="l">
              <a:spcBef>
                <a:spcPts val="1600"/>
              </a:spcBef>
              <a:spcAft>
                <a:spcPts val="0"/>
              </a:spcAft>
              <a:buSzPts val="1800"/>
              <a:buChar char="●"/>
            </a:pPr>
            <a:r>
              <a:rPr lang="en"/>
              <a:t>For example, for high room rent, variance in hotel capacity or distance from airport is possibly very high</a:t>
            </a:r>
            <a:endParaRPr/>
          </a:p>
          <a:p>
            <a:pPr indent="-342900" lvl="0" marL="457200" rtl="0" algn="l">
              <a:spcBef>
                <a:spcPts val="1600"/>
              </a:spcBef>
              <a:spcAft>
                <a:spcPts val="0"/>
              </a:spcAft>
              <a:buSzPts val="1800"/>
              <a:buChar char="●"/>
            </a:pPr>
            <a:r>
              <a:rPr lang="en"/>
              <a:t>For different cities, variance characteristics are different</a:t>
            </a:r>
            <a:endParaRPr/>
          </a:p>
          <a:p>
            <a:pPr indent="-342900" lvl="0" marL="457200" rtl="0" algn="l">
              <a:spcBef>
                <a:spcPts val="1600"/>
              </a:spcBef>
              <a:spcAft>
                <a:spcPts val="1600"/>
              </a:spcAft>
              <a:buSzPts val="1800"/>
              <a:buChar char="●"/>
            </a:pPr>
            <a:r>
              <a:rPr lang="en"/>
              <a:t>In such a case, the assumption that variance is uniform throughout might be a bad one</a:t>
            </a:r>
            <a:endParaRPr/>
          </a:p>
        </p:txBody>
      </p:sp>
      <p:sp>
        <p:nvSpPr>
          <p:cNvPr id="263" name="Google Shape;263;p4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9" name="Google Shape;26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Hotel pricing depends on more than just what we pay (for what we consume)</a:t>
            </a:r>
            <a:endParaRPr/>
          </a:p>
          <a:p>
            <a:pPr indent="-342900" lvl="0" marL="457200" rtl="0" algn="l">
              <a:spcBef>
                <a:spcPts val="1600"/>
              </a:spcBef>
              <a:spcAft>
                <a:spcPts val="0"/>
              </a:spcAft>
              <a:buSzPts val="1800"/>
              <a:buChar char="●"/>
            </a:pPr>
            <a:r>
              <a:rPr lang="en"/>
              <a:t>It is a dynamic, but not a flexible concept, meaning there are factors that affect pricing and have to be accounted for</a:t>
            </a:r>
            <a:endParaRPr/>
          </a:p>
          <a:p>
            <a:pPr indent="-342900" lvl="0" marL="457200" rtl="0" algn="l">
              <a:spcBef>
                <a:spcPts val="1600"/>
              </a:spcBef>
              <a:spcAft>
                <a:spcPts val="0"/>
              </a:spcAft>
              <a:buSzPts val="1800"/>
              <a:buChar char="●"/>
            </a:pPr>
            <a:r>
              <a:rPr lang="en"/>
              <a:t>In order to define a structure, a primary thing is the city that one is looking at</a:t>
            </a:r>
            <a:endParaRPr/>
          </a:p>
          <a:p>
            <a:pPr indent="-342900" lvl="0" marL="457200" rtl="0" algn="l">
              <a:spcBef>
                <a:spcPts val="1600"/>
              </a:spcBef>
              <a:spcAft>
                <a:spcPts val="0"/>
              </a:spcAft>
              <a:buSzPts val="1800"/>
              <a:buChar char="●"/>
            </a:pPr>
            <a:r>
              <a:rPr lang="en"/>
              <a:t>These results are not likely to be universal</a:t>
            </a:r>
            <a:endParaRPr/>
          </a:p>
          <a:p>
            <a:pPr indent="-342900" lvl="0" marL="457200" rtl="0" algn="l">
              <a:spcBef>
                <a:spcPts val="1600"/>
              </a:spcBef>
              <a:spcAft>
                <a:spcPts val="1600"/>
              </a:spcAft>
              <a:buSzPts val="1800"/>
              <a:buChar char="●"/>
            </a:pPr>
            <a:r>
              <a:rPr lang="en"/>
              <a:t>Complex phenomenon- not an overstatement</a:t>
            </a:r>
            <a:endParaRPr/>
          </a:p>
        </p:txBody>
      </p:sp>
      <p:sp>
        <p:nvSpPr>
          <p:cNvPr id="270" name="Google Shape;270;p4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152400" y="152400"/>
            <a:ext cx="8513452" cy="4838700"/>
          </a:xfrm>
          <a:prstGeom prst="rect">
            <a:avLst/>
          </a:prstGeom>
          <a:noFill/>
          <a:ln>
            <a:noFill/>
          </a:ln>
        </p:spPr>
      </p:pic>
      <p:sp>
        <p:nvSpPr>
          <p:cNvPr id="73" name="Google Shape;73;p15"/>
          <p:cNvSpPr txBox="1"/>
          <p:nvPr/>
        </p:nvSpPr>
        <p:spPr>
          <a:xfrm>
            <a:off x="2220425" y="595250"/>
            <a:ext cx="1720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Tourist destination</a:t>
            </a:r>
            <a:endParaRPr/>
          </a:p>
        </p:txBody>
      </p:sp>
      <p:sp>
        <p:nvSpPr>
          <p:cNvPr id="74" name="Google Shape;74;p15"/>
          <p:cNvSpPr txBox="1"/>
          <p:nvPr/>
        </p:nvSpPr>
        <p:spPr>
          <a:xfrm>
            <a:off x="2220425" y="1007750"/>
            <a:ext cx="1720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Free breakfast</a:t>
            </a:r>
            <a:endParaRPr/>
          </a:p>
        </p:txBody>
      </p:sp>
      <p:sp>
        <p:nvSpPr>
          <p:cNvPr id="75" name="Google Shape;75;p15"/>
          <p:cNvSpPr txBox="1"/>
          <p:nvPr/>
        </p:nvSpPr>
        <p:spPr>
          <a:xfrm>
            <a:off x="2220425" y="1420238"/>
            <a:ext cx="1720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Free Wi-Fi</a:t>
            </a:r>
            <a:endParaRPr/>
          </a:p>
        </p:txBody>
      </p:sp>
      <p:sp>
        <p:nvSpPr>
          <p:cNvPr id="76" name="Google Shape;76;p15"/>
          <p:cNvSpPr txBox="1"/>
          <p:nvPr/>
        </p:nvSpPr>
        <p:spPr>
          <a:xfrm>
            <a:off x="2220425" y="1832750"/>
            <a:ext cx="1720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star hotel ****</a:t>
            </a:r>
            <a:endParaRPr/>
          </a:p>
        </p:txBody>
      </p:sp>
      <p:sp>
        <p:nvSpPr>
          <p:cNvPr id="77" name="Google Shape;77;p15"/>
          <p:cNvSpPr txBox="1"/>
          <p:nvPr/>
        </p:nvSpPr>
        <p:spPr>
          <a:xfrm>
            <a:off x="2220425" y="2245250"/>
            <a:ext cx="1720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Swimming Pool</a:t>
            </a:r>
            <a:endParaRPr/>
          </a:p>
        </p:txBody>
      </p:sp>
      <p:sp>
        <p:nvSpPr>
          <p:cNvPr id="78" name="Google Shape;78;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2"/>
          <p:cNvSpPr txBox="1"/>
          <p:nvPr>
            <p:ph type="ctrTitle"/>
          </p:nvPr>
        </p:nvSpPr>
        <p:spPr>
          <a:xfrm>
            <a:off x="3096300" y="17796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a:t>Thank You</a:t>
            </a:r>
            <a:endParaRPr i="1"/>
          </a:p>
        </p:txBody>
      </p:sp>
      <p:sp>
        <p:nvSpPr>
          <p:cNvPr id="276" name="Google Shape;276;p4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Presented to you by</a:t>
            </a:r>
            <a:endParaRPr/>
          </a:p>
        </p:txBody>
      </p:sp>
      <p:sp>
        <p:nvSpPr>
          <p:cNvPr id="282" name="Google Shape;282;p4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Arundhati Dixit</a:t>
            </a:r>
            <a:endParaRPr/>
          </a:p>
          <a:p>
            <a:pPr indent="0" lvl="0" marL="0" rtl="0" algn="l">
              <a:spcBef>
                <a:spcPts val="1600"/>
              </a:spcBef>
              <a:spcAft>
                <a:spcPts val="0"/>
              </a:spcAft>
              <a:buNone/>
            </a:pPr>
            <a:r>
              <a:rPr lang="en"/>
              <a:t>Ayush Srivastava</a:t>
            </a:r>
            <a:endParaRPr/>
          </a:p>
          <a:p>
            <a:pPr indent="0" lvl="0" marL="0" rtl="0" algn="l">
              <a:spcBef>
                <a:spcPts val="1600"/>
              </a:spcBef>
              <a:spcAft>
                <a:spcPts val="1600"/>
              </a:spcAft>
              <a:buNone/>
            </a:pPr>
            <a:r>
              <a:rPr lang="en"/>
              <a:t>Tanmay Soni</a:t>
            </a:r>
            <a:endParaRPr/>
          </a:p>
        </p:txBody>
      </p:sp>
      <p:sp>
        <p:nvSpPr>
          <p:cNvPr id="283" name="Google Shape;283;p4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hotel pricing</a:t>
            </a:r>
            <a:endParaRPr/>
          </a:p>
        </p:txBody>
      </p:sp>
      <p:sp>
        <p:nvSpPr>
          <p:cNvPr id="84" name="Google Shape;84;p16"/>
          <p:cNvSpPr txBox="1"/>
          <p:nvPr>
            <p:ph idx="1" type="body"/>
          </p:nvPr>
        </p:nvSpPr>
        <p:spPr>
          <a:xfrm>
            <a:off x="311700" y="1152475"/>
            <a:ext cx="8520600" cy="36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Tourism is one of the biggest industries for a city/country</a:t>
            </a:r>
            <a:endParaRPr/>
          </a:p>
          <a:p>
            <a:pPr indent="-342900" lvl="0" marL="457200" rtl="0" algn="l">
              <a:spcBef>
                <a:spcPts val="1600"/>
              </a:spcBef>
              <a:spcAft>
                <a:spcPts val="0"/>
              </a:spcAft>
              <a:buSzPts val="1800"/>
              <a:buChar char="●"/>
            </a:pPr>
            <a:r>
              <a:rPr lang="en"/>
              <a:t>Complex phenomenon: costs vary across hotels, markets, time of booking, location, flexibility etc.</a:t>
            </a:r>
            <a:endParaRPr/>
          </a:p>
          <a:p>
            <a:pPr indent="-342900" lvl="0" marL="457200" rtl="0" algn="l">
              <a:spcBef>
                <a:spcPts val="1600"/>
              </a:spcBef>
              <a:spcAft>
                <a:spcPts val="0"/>
              </a:spcAft>
              <a:buSzPts val="1800"/>
              <a:buChar char="●"/>
            </a:pPr>
            <a:r>
              <a:rPr lang="en"/>
              <a:t>Choices: preferences vs constraints</a:t>
            </a:r>
            <a:endParaRPr/>
          </a:p>
          <a:p>
            <a:pPr indent="-342900" lvl="0" marL="457200" rtl="0" algn="l">
              <a:spcBef>
                <a:spcPts val="1600"/>
              </a:spcBef>
              <a:spcAft>
                <a:spcPts val="0"/>
              </a:spcAft>
              <a:buSzPts val="1800"/>
              <a:buChar char="●"/>
            </a:pPr>
            <a:r>
              <a:rPr lang="en"/>
              <a:t>Do we really pay for what we avail?</a:t>
            </a:r>
            <a:endParaRPr/>
          </a:p>
          <a:p>
            <a:pPr indent="-342900" lvl="0" marL="457200" rtl="0" algn="l">
              <a:spcBef>
                <a:spcPts val="1600"/>
              </a:spcBef>
              <a:spcAft>
                <a:spcPts val="0"/>
              </a:spcAft>
              <a:buSzPts val="1800"/>
              <a:buChar char="●"/>
            </a:pPr>
            <a:r>
              <a:rPr lang="en"/>
              <a:t>Can help in shaping investment and pricing strategies for hoteliers lined up in expectations of the market</a:t>
            </a:r>
            <a:endParaRPr/>
          </a:p>
          <a:p>
            <a:pPr indent="-342900" lvl="0" marL="457200" rtl="0" algn="l">
              <a:spcBef>
                <a:spcPts val="1600"/>
              </a:spcBef>
              <a:spcAft>
                <a:spcPts val="1600"/>
              </a:spcAft>
              <a:buSzPts val="1800"/>
              <a:buChar char="●"/>
            </a:pPr>
            <a:r>
              <a:rPr lang="en"/>
              <a:t>We, as customers, get an understanding of what we are paying for</a:t>
            </a:r>
            <a:endParaRPr/>
          </a:p>
        </p:txBody>
      </p:sp>
      <p:sp>
        <p:nvSpPr>
          <p:cNvPr id="85" name="Google Shape;85;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385975" y="775075"/>
            <a:ext cx="4186025" cy="3187325"/>
          </a:xfrm>
          <a:prstGeom prst="rect">
            <a:avLst/>
          </a:prstGeom>
          <a:noFill/>
          <a:ln>
            <a:noFill/>
          </a:ln>
        </p:spPr>
      </p:pic>
      <p:pic>
        <p:nvPicPr>
          <p:cNvPr id="91" name="Google Shape;91;p17"/>
          <p:cNvPicPr preferRelativeResize="0"/>
          <p:nvPr/>
        </p:nvPicPr>
        <p:blipFill>
          <a:blip r:embed="rId4">
            <a:alphaModFix/>
          </a:blip>
          <a:stretch>
            <a:fillRect/>
          </a:stretch>
        </p:blipFill>
        <p:spPr>
          <a:xfrm>
            <a:off x="4631785" y="775075"/>
            <a:ext cx="4289791" cy="3187325"/>
          </a:xfrm>
          <a:prstGeom prst="rect">
            <a:avLst/>
          </a:prstGeom>
          <a:noFill/>
          <a:ln>
            <a:noFill/>
          </a:ln>
        </p:spPr>
      </p:pic>
      <p:sp>
        <p:nvSpPr>
          <p:cNvPr id="92" name="Google Shape;92;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98" name="Google Shape;98;p18"/>
          <p:cNvSpPr txBox="1"/>
          <p:nvPr>
            <p:ph idx="1" type="body"/>
          </p:nvPr>
        </p:nvSpPr>
        <p:spPr>
          <a:xfrm>
            <a:off x="311700" y="1152475"/>
            <a:ext cx="8520600" cy="316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a:t>
            </a:r>
            <a:r>
              <a:rPr lang="en"/>
              <a:t>dea of product as a set of attributes first proposed by Lancaster in 1966</a:t>
            </a:r>
            <a:endParaRPr/>
          </a:p>
          <a:p>
            <a:pPr indent="-342900" lvl="0" marL="457200" rtl="0" algn="l">
              <a:spcBef>
                <a:spcPts val="1600"/>
              </a:spcBef>
              <a:spcAft>
                <a:spcPts val="0"/>
              </a:spcAft>
              <a:buSzPts val="1800"/>
              <a:buChar char="●"/>
            </a:pPr>
            <a:r>
              <a:rPr lang="en"/>
              <a:t>Carvell, Herrin (1990) first to apply the hedonic approach in the hotel room market</a:t>
            </a:r>
            <a:endParaRPr/>
          </a:p>
          <a:p>
            <a:pPr indent="-342900" lvl="0" marL="457200" rtl="0" algn="l">
              <a:spcBef>
                <a:spcPts val="1600"/>
              </a:spcBef>
              <a:spcAft>
                <a:spcPts val="0"/>
              </a:spcAft>
              <a:buSzPts val="1800"/>
              <a:buChar char="●"/>
            </a:pPr>
            <a:r>
              <a:rPr lang="en"/>
              <a:t>Research on hotel pricing carried out in different places throughout the world</a:t>
            </a:r>
            <a:endParaRPr sz="1200">
              <a:solidFill>
                <a:srgbClr val="000000"/>
              </a:solidFill>
              <a:latin typeface="Times New Roman"/>
              <a:ea typeface="Times New Roman"/>
              <a:cs typeface="Times New Roman"/>
              <a:sym typeface="Times New Roman"/>
            </a:endParaRPr>
          </a:p>
          <a:p>
            <a:pPr indent="-342900" lvl="0" marL="457200" rtl="0" algn="l">
              <a:spcBef>
                <a:spcPts val="1600"/>
              </a:spcBef>
              <a:spcAft>
                <a:spcPts val="1600"/>
              </a:spcAft>
              <a:buSzPts val="1800"/>
              <a:buChar char="●"/>
            </a:pPr>
            <a:r>
              <a:rPr lang="en"/>
              <a:t>For example, Thrane (2006) studies room rates for a one- night stay in the Norwegian capital of Oslo, while Chen and Rothschild (2010) makes a similar approach to the case of Taipei, Taiwan</a:t>
            </a:r>
            <a:endParaRPr/>
          </a:p>
        </p:txBody>
      </p:sp>
      <p:sp>
        <p:nvSpPr>
          <p:cNvPr id="99" name="Google Shape;99;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Characterising Data</a:t>
            </a:r>
            <a:endParaRPr/>
          </a:p>
        </p:txBody>
      </p:sp>
      <p:sp>
        <p:nvSpPr>
          <p:cNvPr id="105" name="Google Shape;105;p19"/>
          <p:cNvSpPr txBox="1"/>
          <p:nvPr>
            <p:ph idx="1" type="body"/>
          </p:nvPr>
        </p:nvSpPr>
        <p:spPr>
          <a:xfrm>
            <a:off x="311700" y="1183050"/>
            <a:ext cx="8520600" cy="3474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The data was collected from www.hotels.in as on 18/12/16, 21/12/16, 24/12/16, </a:t>
            </a:r>
            <a:r>
              <a:rPr lang="en"/>
              <a:t>25/12/16, 28/12/16, 31/12/16, 04/01/17, 08/01/17</a:t>
            </a:r>
            <a:endParaRPr/>
          </a:p>
          <a:p>
            <a:pPr indent="-342900" lvl="0" marL="457200" rtl="0" algn="l">
              <a:lnSpc>
                <a:spcPct val="100000"/>
              </a:lnSpc>
              <a:spcBef>
                <a:spcPts val="1600"/>
              </a:spcBef>
              <a:spcAft>
                <a:spcPts val="0"/>
              </a:spcAft>
              <a:buSzPts val="1800"/>
              <a:buChar char="●"/>
            </a:pPr>
            <a:r>
              <a:rPr lang="en"/>
              <a:t>42 Indian cities</a:t>
            </a:r>
            <a:endParaRPr/>
          </a:p>
          <a:p>
            <a:pPr indent="-342900" lvl="0" marL="457200" rtl="0" algn="l">
              <a:lnSpc>
                <a:spcPct val="100000"/>
              </a:lnSpc>
              <a:spcBef>
                <a:spcPts val="1600"/>
              </a:spcBef>
              <a:spcAft>
                <a:spcPts val="0"/>
              </a:spcAft>
              <a:buSzPts val="1800"/>
              <a:buChar char="●"/>
            </a:pPr>
            <a:r>
              <a:rPr lang="en"/>
              <a:t>Y: Room rent</a:t>
            </a:r>
            <a:endParaRPr/>
          </a:p>
          <a:p>
            <a:pPr indent="-342900" lvl="0" marL="457200" rtl="0" algn="l">
              <a:lnSpc>
                <a:spcPct val="100000"/>
              </a:lnSpc>
              <a:spcBef>
                <a:spcPts val="1600"/>
              </a:spcBef>
              <a:spcAft>
                <a:spcPts val="0"/>
              </a:spcAft>
              <a:buSzPts val="1800"/>
              <a:buChar char="●"/>
            </a:pPr>
            <a:r>
              <a:rPr lang="en"/>
              <a:t>Xi: Population, city rank, metro city, tourist destination, weekend/weekday, New Year’s, star rating, distance from airport, free WiFi, free breakfast, hotel capacity, swimming pool.</a:t>
            </a:r>
            <a:endParaRPr/>
          </a:p>
          <a:p>
            <a:pPr indent="-342900" lvl="0" marL="457200" rtl="0" algn="l">
              <a:lnSpc>
                <a:spcPct val="100000"/>
              </a:lnSpc>
              <a:spcBef>
                <a:spcPts val="1600"/>
              </a:spcBef>
              <a:spcAft>
                <a:spcPts val="1600"/>
              </a:spcAft>
              <a:buSzPts val="1800"/>
              <a:buChar char="●"/>
            </a:pPr>
            <a:r>
              <a:rPr lang="en" u="sng">
                <a:solidFill>
                  <a:schemeClr val="hlink"/>
                </a:solidFill>
                <a:hlinkClick r:id="rId3"/>
              </a:rPr>
              <a:t>Cities42_Data</a:t>
            </a:r>
            <a:endParaRPr/>
          </a:p>
        </p:txBody>
      </p:sp>
      <p:sp>
        <p:nvSpPr>
          <p:cNvPr id="106" name="Google Shape;106;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 of data</a:t>
            </a:r>
            <a:endParaRPr/>
          </a:p>
        </p:txBody>
      </p:sp>
      <p:sp>
        <p:nvSpPr>
          <p:cNvPr id="112" name="Google Shape;112;p20"/>
          <p:cNvSpPr txBox="1"/>
          <p:nvPr>
            <p:ph idx="1" type="body"/>
          </p:nvPr>
        </p:nvSpPr>
        <p:spPr>
          <a:xfrm>
            <a:off x="311700" y="1152475"/>
            <a:ext cx="8520600" cy="282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Room rent: INR 299 - 322500</a:t>
            </a:r>
            <a:endParaRPr/>
          </a:p>
          <a:p>
            <a:pPr indent="-342900" lvl="0" marL="457200" rtl="0" algn="l">
              <a:spcBef>
                <a:spcPts val="1600"/>
              </a:spcBef>
              <a:spcAft>
                <a:spcPts val="0"/>
              </a:spcAft>
              <a:buSzPts val="1800"/>
              <a:buChar char="●"/>
            </a:pPr>
            <a:r>
              <a:rPr lang="en"/>
              <a:t>Hotel Capacity: 11 - 600</a:t>
            </a:r>
            <a:endParaRPr/>
          </a:p>
          <a:p>
            <a:pPr indent="-342900" lvl="0" marL="457200" rtl="0" algn="l">
              <a:spcBef>
                <a:spcPts val="1600"/>
              </a:spcBef>
              <a:spcAft>
                <a:spcPts val="0"/>
              </a:spcAft>
              <a:buSzPts val="1800"/>
              <a:buChar char="●"/>
            </a:pPr>
            <a:r>
              <a:rPr lang="en"/>
              <a:t>Airport distance: 0.2 - 124</a:t>
            </a:r>
            <a:endParaRPr/>
          </a:p>
          <a:p>
            <a:pPr indent="-342900" lvl="0" marL="457200" rtl="0" algn="l">
              <a:spcBef>
                <a:spcPts val="1600"/>
              </a:spcBef>
              <a:spcAft>
                <a:spcPts val="0"/>
              </a:spcAft>
              <a:buSzPts val="1800"/>
              <a:buChar char="●"/>
            </a:pPr>
            <a:r>
              <a:rPr lang="en"/>
              <a:t>Date of booking: 18th December 2016 - 8th January 2016</a:t>
            </a:r>
            <a:endParaRPr/>
          </a:p>
          <a:p>
            <a:pPr indent="-342900" lvl="0" marL="457200" rtl="0" algn="l">
              <a:spcBef>
                <a:spcPts val="1600"/>
              </a:spcBef>
              <a:spcAft>
                <a:spcPts val="1600"/>
              </a:spcAft>
              <a:buSzPts val="1800"/>
              <a:buChar char="●"/>
            </a:pPr>
            <a:r>
              <a:rPr lang="en"/>
              <a:t>Cities across India... Mumbai, Delhi, Chennai, Goa, Thrissur, Kolkata, Ahmedabad…..</a:t>
            </a:r>
            <a:endParaRPr/>
          </a:p>
        </p:txBody>
      </p:sp>
      <p:sp>
        <p:nvSpPr>
          <p:cNvPr id="113" name="Google Shape;113;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Introducing Variables</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Hedonic Pricing- do we pay for what we get?</a:t>
            </a:r>
            <a:endParaRPr/>
          </a:p>
          <a:p>
            <a:pPr indent="-342900" lvl="0" marL="457200" rtl="0" algn="l">
              <a:spcBef>
                <a:spcPts val="1600"/>
              </a:spcBef>
              <a:spcAft>
                <a:spcPts val="0"/>
              </a:spcAft>
              <a:buSzPts val="1800"/>
              <a:buChar char="●"/>
            </a:pPr>
            <a:r>
              <a:rPr lang="en"/>
              <a:t>City characteristics: Population, city rank, metro city, tourist destination</a:t>
            </a:r>
            <a:endParaRPr/>
          </a:p>
          <a:p>
            <a:pPr indent="-342900" lvl="0" marL="457200" rtl="0" algn="l">
              <a:spcBef>
                <a:spcPts val="1600"/>
              </a:spcBef>
              <a:spcAft>
                <a:spcPts val="0"/>
              </a:spcAft>
              <a:buSzPts val="1800"/>
              <a:buChar char="●"/>
            </a:pPr>
            <a:r>
              <a:rPr lang="en"/>
              <a:t>Time characteristics: Weekend, New year eve</a:t>
            </a:r>
            <a:endParaRPr/>
          </a:p>
          <a:p>
            <a:pPr indent="-342900" lvl="0" marL="457200" rtl="0" algn="l">
              <a:spcBef>
                <a:spcPts val="1600"/>
              </a:spcBef>
              <a:spcAft>
                <a:spcPts val="1600"/>
              </a:spcAft>
              <a:buSzPts val="1800"/>
              <a:buChar char="●"/>
            </a:pPr>
            <a:r>
              <a:rPr lang="en"/>
              <a:t>Hotel characteristics: Star rating, distance from airport, free WiFi, free breakfast, hotel capacity, swimming pool</a:t>
            </a:r>
            <a:endParaRPr/>
          </a:p>
        </p:txBody>
      </p:sp>
      <p:sp>
        <p:nvSpPr>
          <p:cNvPr id="120" name="Google Shape;120;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