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 id="2147483670" r:id="rId3"/>
  </p:sldMasterIdLst>
  <p:notesMasterIdLst>
    <p:notesMasterId r:id="rId41"/>
  </p:notesMasterIdLst>
  <p:sldIdLst>
    <p:sldId id="256" r:id="rId4"/>
    <p:sldId id="258" r:id="rId5"/>
    <p:sldId id="259" r:id="rId6"/>
    <p:sldId id="260" r:id="rId7"/>
    <p:sldId id="263" r:id="rId8"/>
    <p:sldId id="280" r:id="rId9"/>
    <p:sldId id="272" r:id="rId10"/>
    <p:sldId id="293"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294" r:id="rId27"/>
    <p:sldId id="274" r:id="rId28"/>
    <p:sldId id="295" r:id="rId29"/>
    <p:sldId id="296" r:id="rId30"/>
    <p:sldId id="297" r:id="rId31"/>
    <p:sldId id="301" r:id="rId32"/>
    <p:sldId id="322" r:id="rId33"/>
    <p:sldId id="281" r:id="rId34"/>
    <p:sldId id="282" r:id="rId35"/>
    <p:sldId id="284" r:id="rId36"/>
    <p:sldId id="285" r:id="rId37"/>
    <p:sldId id="286" r:id="rId38"/>
    <p:sldId id="287" r:id="rId39"/>
    <p:sldId id="27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441" autoAdjust="0"/>
    <p:restoredTop sz="94660"/>
  </p:normalViewPr>
  <p:slideViewPr>
    <p:cSldViewPr snapToGrid="0">
      <p:cViewPr varScale="1">
        <p:scale>
          <a:sx n="71" d="100"/>
          <a:sy n="71" d="100"/>
        </p:scale>
        <p:origin x="-20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C050-EA3E-4CCF-83B0-883960FA4A36}" type="datetimeFigureOut">
              <a:rPr lang="zh-CN" altLang="en-US" smtClean="0"/>
              <a:t>2018/4/30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E4E33-906B-4969-B449-BDAE46EC4297}" type="slidenum">
              <a:rPr lang="zh-CN" altLang="en-US" smtClean="0"/>
              <a:t>‹#›</a:t>
            </a:fld>
            <a:endParaRPr lang="zh-CN" altLang="en-US"/>
          </a:p>
        </p:txBody>
      </p:sp>
    </p:spTree>
    <p:extLst>
      <p:ext uri="{BB962C8B-B14F-4D97-AF65-F5344CB8AC3E}">
        <p14:creationId xmlns:p14="http://schemas.microsoft.com/office/powerpoint/2010/main" val="373147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EE4E33-906B-4969-B449-BDAE46EC4297}"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7" name="矩形 6"/>
          <p:cNvSpPr/>
          <p:nvPr userDrawn="1"/>
        </p:nvSpPr>
        <p:spPr>
          <a:xfrm>
            <a:off x="2687676" y="2110316"/>
            <a:ext cx="6816649" cy="23904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824350" y="4172543"/>
            <a:ext cx="1015664" cy="1015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9" name="椭圆 8"/>
          <p:cNvSpPr/>
          <p:nvPr userDrawn="1"/>
        </p:nvSpPr>
        <p:spPr>
          <a:xfrm>
            <a:off x="3629907" y="4105549"/>
            <a:ext cx="633203" cy="6332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0" name="椭圆 9"/>
          <p:cNvSpPr/>
          <p:nvPr userDrawn="1"/>
        </p:nvSpPr>
        <p:spPr>
          <a:xfrm>
            <a:off x="8078427" y="1165784"/>
            <a:ext cx="1339780" cy="1339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userDrawn="1"/>
        </p:nvSpPr>
        <p:spPr>
          <a:xfrm>
            <a:off x="9479589" y="1229680"/>
            <a:ext cx="386449" cy="3864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标题 1"/>
          <p:cNvSpPr>
            <a:spLocks noGrp="1"/>
          </p:cNvSpPr>
          <p:nvPr>
            <p:ph type="ctrTitle" hasCustomPrompt="1"/>
          </p:nvPr>
        </p:nvSpPr>
        <p:spPr>
          <a:xfrm>
            <a:off x="2687676" y="2147259"/>
            <a:ext cx="6816649" cy="1464158"/>
          </a:xfrm>
        </p:spPr>
        <p:txBody>
          <a:bodyPr anchor="b">
            <a:normAutofit/>
          </a:bodyPr>
          <a:lstStyle>
            <a:lvl1pPr algn="ctr">
              <a:defRPr sz="6000" b="1"/>
            </a:lvl1pPr>
          </a:lstStyle>
          <a:p>
            <a:r>
              <a:rPr lang="zh-CN" altLang="en-US" dirty="0"/>
              <a:t>单击此处</a:t>
            </a:r>
            <a:r>
              <a:rPr lang="zh-CN" altLang="en-US" dirty="0" smtClean="0"/>
              <a:t>编辑标题</a:t>
            </a:r>
            <a:endParaRPr lang="zh-CN" altLang="en-US" dirty="0"/>
          </a:p>
        </p:txBody>
      </p:sp>
      <p:sp>
        <p:nvSpPr>
          <p:cNvPr id="3" name="副标题 2"/>
          <p:cNvSpPr>
            <a:spLocks noGrp="1"/>
          </p:cNvSpPr>
          <p:nvPr>
            <p:ph type="subTitle" idx="1"/>
          </p:nvPr>
        </p:nvSpPr>
        <p:spPr>
          <a:xfrm>
            <a:off x="2687676" y="3636763"/>
            <a:ext cx="6816649" cy="82709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2018/4/30</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C7B872D-B049-42A7-A216-9DC6B9D93B09}" type="slidenum">
              <a:rPr lang="zh-CN" altLang="en-US"/>
              <a:t>‹#›</a:t>
            </a:fld>
            <a:endParaRPr lang="zh-CN" altLang="en-US" sz="1800">
              <a:solidFill>
                <a:schemeClr val="tx1"/>
              </a:solidFill>
            </a:endParaRPr>
          </a:p>
        </p:txBody>
      </p:sp>
      <p:sp>
        <p:nvSpPr>
          <p:cNvPr id="8" name="椭圆 40"/>
          <p:cNvSpPr>
            <a:spLocks noChangeArrowheads="1"/>
          </p:cNvSpPr>
          <p:nvPr/>
        </p:nvSpPr>
        <p:spPr bwMode="auto">
          <a:xfrm>
            <a:off x="3368675" y="720725"/>
            <a:ext cx="5454650" cy="5454650"/>
          </a:xfrm>
          <a:prstGeom prst="ellipse">
            <a:avLst/>
          </a:prstGeom>
          <a:noFill/>
          <a:ln w="127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41"/>
          <p:cNvSpPr>
            <a:spLocks noChangeArrowheads="1"/>
          </p:cNvSpPr>
          <p:nvPr/>
        </p:nvSpPr>
        <p:spPr bwMode="auto">
          <a:xfrm>
            <a:off x="3562350" y="914400"/>
            <a:ext cx="5067300" cy="5067300"/>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文本框 42"/>
          <p:cNvSpPr>
            <a:spLocks noChangeArrowheads="1"/>
          </p:cNvSpPr>
          <p:nvPr/>
        </p:nvSpPr>
        <p:spPr bwMode="auto">
          <a:xfrm>
            <a:off x="4516438" y="1377950"/>
            <a:ext cx="312674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500" b="1" dirty="0" smtClean="0">
                <a:solidFill>
                  <a:srgbClr val="000000"/>
                </a:solidFill>
                <a:latin typeface="方正姚体" panose="02010601030101010101" pitchFamily="2" charset="-122"/>
                <a:ea typeface="方正姚体" panose="02010601030101010101" pitchFamily="2" charset="-122"/>
                <a:sym typeface="Aharoni" panose="02010803020104030203" pitchFamily="2" charset="-79"/>
              </a:rPr>
              <a:t>2017</a:t>
            </a:r>
            <a:endParaRPr lang="zh-CN" altLang="en-US" sz="11500" b="1" dirty="0">
              <a:solidFill>
                <a:srgbClr val="000000"/>
              </a:solidFill>
              <a:latin typeface="方正姚体" panose="02010601030101010101" pitchFamily="2" charset="-122"/>
              <a:ea typeface="方正姚体" panose="02010601030101010101" pitchFamily="2" charset="-122"/>
              <a:sym typeface="Aharoni" panose="02010803020104030203" pitchFamily="2" charset="-79"/>
            </a:endParaRPr>
          </a:p>
          <a:p>
            <a:endParaRPr lang="zh-CN" altLang="en-US" sz="1300" dirty="0">
              <a:solidFill>
                <a:srgbClr val="000000"/>
              </a:solidFill>
              <a:latin typeface="Gulim" panose="020B0600000101010101" pitchFamily="34" charset="-127"/>
              <a:ea typeface="Gulim" panose="020B0600000101010101" pitchFamily="34" charset="-127"/>
              <a:sym typeface="Gulim" panose="020B0600000101010101" pitchFamily="34" charset="-127"/>
            </a:endParaRPr>
          </a:p>
        </p:txBody>
      </p:sp>
      <p:sp>
        <p:nvSpPr>
          <p:cNvPr id="11" name="直接连接符 43"/>
          <p:cNvSpPr>
            <a:spLocks noChangeShapeType="1"/>
          </p:cNvSpPr>
          <p:nvPr/>
        </p:nvSpPr>
        <p:spPr bwMode="auto">
          <a:xfrm>
            <a:off x="4044950" y="3333750"/>
            <a:ext cx="3981450" cy="0"/>
          </a:xfrm>
          <a:prstGeom prst="line">
            <a:avLst/>
          </a:prstGeom>
          <a:noFill/>
          <a:ln w="3175"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ctrTitle" hasCustomPrompt="1"/>
          </p:nvPr>
        </p:nvSpPr>
        <p:spPr>
          <a:xfrm>
            <a:off x="3581400" y="3440053"/>
            <a:ext cx="5029200" cy="1231196"/>
          </a:xfrm>
        </p:spPr>
        <p:txBody>
          <a:bodyPr anchor="b"/>
          <a:lstStyle>
            <a:lvl1pPr algn="ctr">
              <a:defRPr sz="5400">
                <a:solidFill>
                  <a:schemeClr val="tx1"/>
                </a:solidFill>
              </a:defRPr>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3581400" y="4763324"/>
            <a:ext cx="5029200" cy="813624"/>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0C4942-E83B-47EE-931A-8E144CAE4FAF}"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0" y="-29029"/>
            <a:ext cx="12192000" cy="6887029"/>
          </a:xfrm>
          <a:prstGeom prst="rect">
            <a:avLst/>
          </a:prstGeom>
        </p:spPr>
      </p:pic>
      <p:sp>
        <p:nvSpPr>
          <p:cNvPr id="8" name="任意多边形 19"/>
          <p:cNvSpPr>
            <a:spLocks noChangeArrowheads="1"/>
          </p:cNvSpPr>
          <p:nvPr/>
        </p:nvSpPr>
        <p:spPr bwMode="auto">
          <a:xfrm>
            <a:off x="0" y="-38100"/>
            <a:ext cx="12192000" cy="6896100"/>
          </a:xfrm>
          <a:custGeom>
            <a:avLst/>
            <a:gdLst>
              <a:gd name="T0" fmla="*/ 0 w 12192000"/>
              <a:gd name="T1" fmla="*/ 0 h 6896564"/>
              <a:gd name="T2" fmla="*/ 12192000 w 12192000"/>
              <a:gd name="T3" fmla="*/ 6896564 h 6896564"/>
            </a:gdLst>
            <a:ahLst/>
            <a:cxnLst/>
            <a:rect l="T0" t="T1" r="T2" b="T3"/>
            <a:pathLst>
              <a:path w="12192000" h="6896564">
                <a:moveTo>
                  <a:pt x="3124893" y="391943"/>
                </a:moveTo>
                <a:lnTo>
                  <a:pt x="2644862" y="2097838"/>
                </a:lnTo>
                <a:lnTo>
                  <a:pt x="2644862" y="2220822"/>
                </a:lnTo>
                <a:lnTo>
                  <a:pt x="3001910" y="2220822"/>
                </a:lnTo>
                <a:lnTo>
                  <a:pt x="3001910" y="6600610"/>
                </a:lnTo>
                <a:lnTo>
                  <a:pt x="3914365" y="6600610"/>
                </a:lnTo>
                <a:lnTo>
                  <a:pt x="3914365" y="391943"/>
                </a:lnTo>
                <a:close/>
                <a:moveTo>
                  <a:pt x="0" y="0"/>
                </a:moveTo>
                <a:lnTo>
                  <a:pt x="12192000" y="0"/>
                </a:lnTo>
                <a:lnTo>
                  <a:pt x="12192000" y="6896564"/>
                </a:lnTo>
                <a:lnTo>
                  <a:pt x="0" y="6896564"/>
                </a:lnTo>
                <a:close/>
              </a:path>
            </a:pathLst>
          </a:custGeom>
          <a:solidFill>
            <a:srgbClr val="000000">
              <a:alpha val="8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title" hasCustomPrompt="1"/>
          </p:nvPr>
        </p:nvSpPr>
        <p:spPr>
          <a:xfrm>
            <a:off x="4697413" y="1238250"/>
            <a:ext cx="7019926" cy="2570163"/>
          </a:xfrm>
        </p:spPr>
        <p:txBody>
          <a:bodyPr anchor="b"/>
          <a:lstStyle>
            <a:lvl1pPr marL="0">
              <a:defRPr sz="4600">
                <a:solidFill>
                  <a:srgbClr val="FFC000"/>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4697413" y="4017963"/>
            <a:ext cx="7019926" cy="1500187"/>
          </a:xfrm>
        </p:spPr>
        <p:txBody>
          <a:bodyPr/>
          <a:lstStyle>
            <a:lvl1pPr marL="0" indent="0">
              <a:buNone/>
              <a:defRPr sz="2000">
                <a:solidFill>
                  <a:srgbClr val="FFC000"/>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C6CE3DE-444A-4E97-A57C-091E9FA0511D}" type="slidenum">
              <a:rPr lang="zh-CN" altLang="en-US"/>
              <a:t>‹#›</a:t>
            </a:fld>
            <a:endParaRPr lang="zh-CN" altLang="en-US" sz="1800">
              <a:solidFill>
                <a:schemeClr val="tx1"/>
              </a:solidFill>
            </a:endParaRPr>
          </a:p>
        </p:txBody>
      </p:sp>
      <p:sp>
        <p:nvSpPr>
          <p:cNvPr id="9" name="直接连接符 18"/>
          <p:cNvSpPr>
            <a:spLocks noChangeShapeType="1"/>
          </p:cNvSpPr>
          <p:nvPr/>
        </p:nvSpPr>
        <p:spPr bwMode="auto">
          <a:xfrm>
            <a:off x="4697413" y="3910013"/>
            <a:ext cx="7019925" cy="0"/>
          </a:xfrm>
          <a:prstGeom prst="line">
            <a:avLst/>
          </a:prstGeom>
          <a:noFill/>
          <a:ln w="3175" cap="flat" cmpd="sng">
            <a:solidFill>
              <a:srgbClr val="D9D9D9"/>
            </a:solidFill>
            <a:bevel/>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8E33475-EA2A-4817-A5CC-78A4F8BC491F}"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954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743199"/>
            <a:ext cx="5157787" cy="34464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954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743199"/>
            <a:ext cx="5183188" cy="34464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281F42F1-B1F0-4766-A5F1-106C918774F7}"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椭圆 40"/>
          <p:cNvSpPr>
            <a:spLocks noChangeArrowheads="1"/>
          </p:cNvSpPr>
          <p:nvPr/>
        </p:nvSpPr>
        <p:spPr bwMode="auto">
          <a:xfrm>
            <a:off x="3368675" y="720725"/>
            <a:ext cx="5454650" cy="5454650"/>
          </a:xfrm>
          <a:prstGeom prst="ellipse">
            <a:avLst/>
          </a:prstGeom>
          <a:noFill/>
          <a:ln w="127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41"/>
          <p:cNvSpPr>
            <a:spLocks noChangeArrowheads="1"/>
          </p:cNvSpPr>
          <p:nvPr/>
        </p:nvSpPr>
        <p:spPr bwMode="auto">
          <a:xfrm>
            <a:off x="3562350" y="914400"/>
            <a:ext cx="5067300" cy="5067300"/>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42"/>
          <p:cNvSpPr>
            <a:spLocks noChangeArrowheads="1"/>
          </p:cNvSpPr>
          <p:nvPr/>
        </p:nvSpPr>
        <p:spPr bwMode="auto">
          <a:xfrm>
            <a:off x="4516438" y="1377950"/>
            <a:ext cx="312674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500" b="1" dirty="0" smtClean="0">
                <a:solidFill>
                  <a:srgbClr val="000000"/>
                </a:solidFill>
                <a:latin typeface="方正姚体" panose="02010601030101010101" pitchFamily="2" charset="-122"/>
                <a:ea typeface="方正姚体" panose="02010601030101010101" pitchFamily="2" charset="-122"/>
                <a:sym typeface="Aharoni" panose="02010803020104030203" pitchFamily="2" charset="-79"/>
              </a:rPr>
              <a:t>2017</a:t>
            </a:r>
            <a:endParaRPr lang="zh-CN" altLang="en-US" sz="11500" b="1" dirty="0">
              <a:solidFill>
                <a:srgbClr val="000000"/>
              </a:solidFill>
              <a:latin typeface="方正姚体" panose="02010601030101010101" pitchFamily="2" charset="-122"/>
              <a:ea typeface="方正姚体" panose="02010601030101010101" pitchFamily="2" charset="-122"/>
              <a:sym typeface="Aharoni" panose="02010803020104030203" pitchFamily="2" charset="-79"/>
            </a:endParaRPr>
          </a:p>
          <a:p>
            <a:endParaRPr lang="zh-CN" altLang="en-US" sz="1300" dirty="0">
              <a:solidFill>
                <a:srgbClr val="000000"/>
              </a:solidFill>
              <a:latin typeface="Gulim" panose="020B0600000101010101" pitchFamily="34" charset="-127"/>
              <a:ea typeface="Gulim" panose="020B0600000101010101" pitchFamily="34" charset="-127"/>
              <a:sym typeface="Gulim" panose="020B0600000101010101" pitchFamily="34" charset="-127"/>
            </a:endParaRPr>
          </a:p>
        </p:txBody>
      </p:sp>
      <p:sp>
        <p:nvSpPr>
          <p:cNvPr id="9" name="直接连接符 43"/>
          <p:cNvSpPr>
            <a:spLocks noChangeShapeType="1"/>
          </p:cNvSpPr>
          <p:nvPr/>
        </p:nvSpPr>
        <p:spPr bwMode="auto">
          <a:xfrm>
            <a:off x="4044950" y="3333750"/>
            <a:ext cx="3981450" cy="0"/>
          </a:xfrm>
          <a:prstGeom prst="line">
            <a:avLst/>
          </a:prstGeom>
          <a:noFill/>
          <a:ln w="3175"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副标题 2"/>
          <p:cNvSpPr>
            <a:spLocks noGrp="1"/>
          </p:cNvSpPr>
          <p:nvPr>
            <p:ph type="subTitle" idx="1" hasCustomPrompt="1"/>
          </p:nvPr>
        </p:nvSpPr>
        <p:spPr>
          <a:xfrm>
            <a:off x="3581400" y="4763324"/>
            <a:ext cx="5029200" cy="813624"/>
          </a:xfrm>
        </p:spPr>
        <p:txBody>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562350" y="3414784"/>
            <a:ext cx="5067300" cy="1325563"/>
          </a:xfrm>
        </p:spPr>
        <p:txBody>
          <a:bodyPr anchor="b"/>
          <a:lstStyle>
            <a:lvl1pPr algn="ctr">
              <a:defRPr sz="6600">
                <a:solidFill>
                  <a:schemeClr val="tx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A936FD4-5B3D-48D4-A348-365F70283595}"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BEFECE5-8257-4577-B55E-8F85D9F5D340}" type="slidenum">
              <a:rPr lang="zh-CN" altLang="en-US"/>
              <a:t>‹#›</a:t>
            </a:fld>
            <a:endParaRPr lang="zh-CN" altLang="en-US" sz="1800">
              <a:solidFill>
                <a:schemeClr val="tx1"/>
              </a:solidFill>
            </a:endParaRPr>
          </a:p>
        </p:txBody>
      </p:sp>
      <p:sp>
        <p:nvSpPr>
          <p:cNvPr id="5" name="椭圆 2"/>
          <p:cNvSpPr>
            <a:spLocks noChangeAspect="1" noChangeArrowheads="1"/>
          </p:cNvSpPr>
          <p:nvPr/>
        </p:nvSpPr>
        <p:spPr bwMode="auto">
          <a:xfrm>
            <a:off x="2087563" y="482600"/>
            <a:ext cx="792162" cy="790575"/>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直接连接符 3"/>
          <p:cNvSpPr>
            <a:spLocks noChangeShapeType="1"/>
          </p:cNvSpPr>
          <p:nvPr/>
        </p:nvSpPr>
        <p:spPr bwMode="auto">
          <a:xfrm>
            <a:off x="2484438" y="508000"/>
            <a:ext cx="6480175" cy="0"/>
          </a:xfrm>
          <a:prstGeom prst="line">
            <a:avLst/>
          </a:prstGeom>
          <a:noFill/>
          <a:ln w="25400" cap="flat" cmpd="sng">
            <a:solidFill>
              <a:srgbClr val="FACE45"/>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5"/>
          <p:cNvSpPr>
            <a:spLocks noChangeShapeType="1"/>
          </p:cNvSpPr>
          <p:nvPr/>
        </p:nvSpPr>
        <p:spPr bwMode="auto">
          <a:xfrm>
            <a:off x="0" y="1263650"/>
            <a:ext cx="2484438" cy="0"/>
          </a:xfrm>
          <a:prstGeom prst="line">
            <a:avLst/>
          </a:prstGeom>
          <a:noFill/>
          <a:ln w="25400" cap="flat" cmpd="sng">
            <a:solidFill>
              <a:srgbClr val="FACE45"/>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8" name="组合 7"/>
          <p:cNvGrpSpPr/>
          <p:nvPr/>
        </p:nvGrpSpPr>
        <p:grpSpPr bwMode="auto">
          <a:xfrm>
            <a:off x="2292350" y="650875"/>
            <a:ext cx="384175" cy="455613"/>
            <a:chOff x="0" y="0"/>
            <a:chExt cx="817563" cy="971551"/>
          </a:xfrm>
        </p:grpSpPr>
        <p:sp>
          <p:nvSpPr>
            <p:cNvPr id="9" name="Freeform 94"/>
            <p:cNvSpPr>
              <a:spLocks noEditPoints="1" noChangeArrowheads="1"/>
            </p:cNvSpPr>
            <p:nvPr/>
          </p:nvSpPr>
          <p:spPr bwMode="auto">
            <a:xfrm>
              <a:off x="174625" y="0"/>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23"/>
                <a:gd name="T32" fmla="*/ 123 w 123"/>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10" name="Freeform 95"/>
            <p:cNvSpPr>
              <a:spLocks noEditPoints="1" noChangeArrowheads="1"/>
            </p:cNvSpPr>
            <p:nvPr/>
          </p:nvSpPr>
          <p:spPr bwMode="auto">
            <a:xfrm>
              <a:off x="0" y="493713"/>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26"/>
                <a:gd name="T125" fmla="*/ 215 w 215"/>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2018/4/30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t>2018/4/30</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C7B872D-B049-42A7-A216-9DC6B9D93B09}" type="slidenum">
              <a:rPr lang="zh-CN" altLang="en-US"/>
              <a:t>‹#›</a:t>
            </a:fld>
            <a:endParaRPr lang="zh-CN" altLang="en-US" sz="1800">
              <a:solidFill>
                <a:schemeClr val="tx1"/>
              </a:solidFill>
            </a:endParaRPr>
          </a:p>
        </p:txBody>
      </p:sp>
      <p:sp>
        <p:nvSpPr>
          <p:cNvPr id="8" name="椭圆 40"/>
          <p:cNvSpPr>
            <a:spLocks noChangeArrowheads="1"/>
          </p:cNvSpPr>
          <p:nvPr/>
        </p:nvSpPr>
        <p:spPr bwMode="auto">
          <a:xfrm>
            <a:off x="3368675" y="720725"/>
            <a:ext cx="5454650" cy="5454650"/>
          </a:xfrm>
          <a:prstGeom prst="ellipse">
            <a:avLst/>
          </a:prstGeom>
          <a:noFill/>
          <a:ln w="127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41"/>
          <p:cNvSpPr>
            <a:spLocks noChangeArrowheads="1"/>
          </p:cNvSpPr>
          <p:nvPr/>
        </p:nvSpPr>
        <p:spPr bwMode="auto">
          <a:xfrm>
            <a:off x="3562350" y="914400"/>
            <a:ext cx="5067300" cy="5067300"/>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文本框 42"/>
          <p:cNvSpPr>
            <a:spLocks noChangeArrowheads="1"/>
          </p:cNvSpPr>
          <p:nvPr/>
        </p:nvSpPr>
        <p:spPr bwMode="auto">
          <a:xfrm>
            <a:off x="4516438" y="1377950"/>
            <a:ext cx="315983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500" b="1" dirty="0" smtClean="0">
                <a:solidFill>
                  <a:srgbClr val="000000"/>
                </a:solidFill>
                <a:latin typeface="方正姚体" panose="02010601030101010101" pitchFamily="2" charset="-122"/>
                <a:ea typeface="方正姚体" panose="02010601030101010101" pitchFamily="2" charset="-122"/>
                <a:sym typeface="Aharoni" panose="02010803020104030203" pitchFamily="2" charset="-79"/>
              </a:rPr>
              <a:t>2017</a:t>
            </a:r>
            <a:endParaRPr lang="zh-CN" altLang="en-US" sz="11500" b="1" dirty="0">
              <a:solidFill>
                <a:srgbClr val="000000"/>
              </a:solidFill>
              <a:latin typeface="方正姚体" panose="02010601030101010101" pitchFamily="2" charset="-122"/>
              <a:ea typeface="方正姚体" panose="02010601030101010101" pitchFamily="2" charset="-122"/>
              <a:sym typeface="Aharoni" panose="02010803020104030203" pitchFamily="2" charset="-79"/>
            </a:endParaRPr>
          </a:p>
          <a:p>
            <a:endParaRPr lang="zh-CN" altLang="en-US" sz="1300" dirty="0">
              <a:solidFill>
                <a:srgbClr val="000000"/>
              </a:solidFill>
              <a:latin typeface="Gulim" panose="020B0600000101010101" pitchFamily="34" charset="-127"/>
              <a:ea typeface="Gulim" panose="020B0600000101010101" pitchFamily="34" charset="-127"/>
              <a:sym typeface="Gulim" panose="020B0600000101010101" pitchFamily="34" charset="-127"/>
            </a:endParaRPr>
          </a:p>
        </p:txBody>
      </p:sp>
      <p:sp>
        <p:nvSpPr>
          <p:cNvPr id="11" name="直接连接符 43"/>
          <p:cNvSpPr>
            <a:spLocks noChangeShapeType="1"/>
          </p:cNvSpPr>
          <p:nvPr/>
        </p:nvSpPr>
        <p:spPr bwMode="auto">
          <a:xfrm>
            <a:off x="4044950" y="3333750"/>
            <a:ext cx="3981450" cy="0"/>
          </a:xfrm>
          <a:prstGeom prst="line">
            <a:avLst/>
          </a:prstGeom>
          <a:noFill/>
          <a:ln w="3175"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ctrTitle" hasCustomPrompt="1"/>
          </p:nvPr>
        </p:nvSpPr>
        <p:spPr>
          <a:xfrm>
            <a:off x="3581400" y="3440053"/>
            <a:ext cx="5029200" cy="1231196"/>
          </a:xfrm>
        </p:spPr>
        <p:txBody>
          <a:bodyPr anchor="b"/>
          <a:lstStyle>
            <a:lvl1pPr algn="ctr">
              <a:defRPr sz="5400">
                <a:solidFill>
                  <a:schemeClr val="tx1"/>
                </a:solidFill>
              </a:defRPr>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3581400" y="4763324"/>
            <a:ext cx="5029200" cy="813624"/>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0C4942-E83B-47EE-931A-8E144CAE4FAF}"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0" y="-29029"/>
            <a:ext cx="12192000" cy="6887029"/>
          </a:xfrm>
          <a:prstGeom prst="rect">
            <a:avLst/>
          </a:prstGeom>
        </p:spPr>
      </p:pic>
      <p:sp>
        <p:nvSpPr>
          <p:cNvPr id="8" name="任意多边形 19"/>
          <p:cNvSpPr>
            <a:spLocks noChangeArrowheads="1"/>
          </p:cNvSpPr>
          <p:nvPr/>
        </p:nvSpPr>
        <p:spPr bwMode="auto">
          <a:xfrm>
            <a:off x="0" y="-38100"/>
            <a:ext cx="12192000" cy="6896100"/>
          </a:xfrm>
          <a:custGeom>
            <a:avLst/>
            <a:gdLst>
              <a:gd name="T0" fmla="*/ 0 w 12192000"/>
              <a:gd name="T1" fmla="*/ 0 h 6896564"/>
              <a:gd name="T2" fmla="*/ 12192000 w 12192000"/>
              <a:gd name="T3" fmla="*/ 6896564 h 6896564"/>
            </a:gdLst>
            <a:ahLst/>
            <a:cxnLst/>
            <a:rect l="T0" t="T1" r="T2" b="T3"/>
            <a:pathLst>
              <a:path w="12192000" h="6896564">
                <a:moveTo>
                  <a:pt x="3124893" y="391943"/>
                </a:moveTo>
                <a:lnTo>
                  <a:pt x="2644862" y="2097838"/>
                </a:lnTo>
                <a:lnTo>
                  <a:pt x="2644862" y="2220822"/>
                </a:lnTo>
                <a:lnTo>
                  <a:pt x="3001910" y="2220822"/>
                </a:lnTo>
                <a:lnTo>
                  <a:pt x="3001910" y="6600610"/>
                </a:lnTo>
                <a:lnTo>
                  <a:pt x="3914365" y="6600610"/>
                </a:lnTo>
                <a:lnTo>
                  <a:pt x="3914365" y="391943"/>
                </a:lnTo>
                <a:close/>
                <a:moveTo>
                  <a:pt x="0" y="0"/>
                </a:moveTo>
                <a:lnTo>
                  <a:pt x="12192000" y="0"/>
                </a:lnTo>
                <a:lnTo>
                  <a:pt x="12192000" y="6896564"/>
                </a:lnTo>
                <a:lnTo>
                  <a:pt x="0" y="6896564"/>
                </a:lnTo>
                <a:close/>
              </a:path>
            </a:pathLst>
          </a:custGeom>
          <a:solidFill>
            <a:srgbClr val="000000">
              <a:alpha val="8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标题 1"/>
          <p:cNvSpPr>
            <a:spLocks noGrp="1"/>
          </p:cNvSpPr>
          <p:nvPr>
            <p:ph type="title" hasCustomPrompt="1"/>
          </p:nvPr>
        </p:nvSpPr>
        <p:spPr>
          <a:xfrm>
            <a:off x="4697413" y="1238250"/>
            <a:ext cx="7019926" cy="2570163"/>
          </a:xfrm>
        </p:spPr>
        <p:txBody>
          <a:bodyPr anchor="b"/>
          <a:lstStyle>
            <a:lvl1pPr marL="0">
              <a:defRPr sz="4600">
                <a:solidFill>
                  <a:srgbClr val="FFC000"/>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4697413" y="4017963"/>
            <a:ext cx="7019926" cy="1500187"/>
          </a:xfrm>
        </p:spPr>
        <p:txBody>
          <a:bodyPr/>
          <a:lstStyle>
            <a:lvl1pPr marL="0" indent="0">
              <a:buNone/>
              <a:defRPr sz="2000">
                <a:solidFill>
                  <a:srgbClr val="FFC000"/>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C6CE3DE-444A-4E97-A57C-091E9FA0511D}" type="slidenum">
              <a:rPr lang="zh-CN" altLang="en-US"/>
              <a:t>‹#›</a:t>
            </a:fld>
            <a:endParaRPr lang="zh-CN" altLang="en-US" sz="1800">
              <a:solidFill>
                <a:schemeClr val="tx1"/>
              </a:solidFill>
            </a:endParaRPr>
          </a:p>
        </p:txBody>
      </p:sp>
      <p:sp>
        <p:nvSpPr>
          <p:cNvPr id="9" name="直接连接符 18"/>
          <p:cNvSpPr>
            <a:spLocks noChangeShapeType="1"/>
          </p:cNvSpPr>
          <p:nvPr/>
        </p:nvSpPr>
        <p:spPr bwMode="auto">
          <a:xfrm>
            <a:off x="4697413" y="3910013"/>
            <a:ext cx="7019925" cy="0"/>
          </a:xfrm>
          <a:prstGeom prst="line">
            <a:avLst/>
          </a:prstGeom>
          <a:noFill/>
          <a:ln w="3175" cap="flat" cmpd="sng">
            <a:solidFill>
              <a:srgbClr val="D9D9D9"/>
            </a:solidFill>
            <a:bevel/>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8E33475-EA2A-4817-A5CC-78A4F8BC491F}"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954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743199"/>
            <a:ext cx="5157787" cy="34464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954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743199"/>
            <a:ext cx="5183188" cy="34464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281F42F1-B1F0-4766-A5F1-106C918774F7}"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椭圆 40"/>
          <p:cNvSpPr>
            <a:spLocks noChangeArrowheads="1"/>
          </p:cNvSpPr>
          <p:nvPr/>
        </p:nvSpPr>
        <p:spPr bwMode="auto">
          <a:xfrm>
            <a:off x="3368675" y="720725"/>
            <a:ext cx="5454650" cy="5454650"/>
          </a:xfrm>
          <a:prstGeom prst="ellipse">
            <a:avLst/>
          </a:prstGeom>
          <a:noFill/>
          <a:ln w="127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41"/>
          <p:cNvSpPr>
            <a:spLocks noChangeArrowheads="1"/>
          </p:cNvSpPr>
          <p:nvPr/>
        </p:nvSpPr>
        <p:spPr bwMode="auto">
          <a:xfrm>
            <a:off x="3562350" y="914400"/>
            <a:ext cx="5067300" cy="5067300"/>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42"/>
          <p:cNvSpPr>
            <a:spLocks noChangeArrowheads="1"/>
          </p:cNvSpPr>
          <p:nvPr/>
        </p:nvSpPr>
        <p:spPr bwMode="auto">
          <a:xfrm>
            <a:off x="4516438" y="1377950"/>
            <a:ext cx="315983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1500" b="1" dirty="0" smtClean="0">
                <a:solidFill>
                  <a:srgbClr val="000000"/>
                </a:solidFill>
                <a:latin typeface="方正姚体" panose="02010601030101010101" pitchFamily="2" charset="-122"/>
                <a:ea typeface="方正姚体" panose="02010601030101010101" pitchFamily="2" charset="-122"/>
                <a:sym typeface="Aharoni" panose="02010803020104030203" pitchFamily="2" charset="-79"/>
              </a:rPr>
              <a:t>2017</a:t>
            </a:r>
            <a:endParaRPr lang="zh-CN" altLang="en-US" sz="11500" b="1" dirty="0">
              <a:solidFill>
                <a:srgbClr val="000000"/>
              </a:solidFill>
              <a:latin typeface="方正姚体" panose="02010601030101010101" pitchFamily="2" charset="-122"/>
              <a:ea typeface="方正姚体" panose="02010601030101010101" pitchFamily="2" charset="-122"/>
              <a:sym typeface="Aharoni" panose="02010803020104030203" pitchFamily="2" charset="-79"/>
            </a:endParaRPr>
          </a:p>
          <a:p>
            <a:endParaRPr lang="zh-CN" altLang="en-US" sz="1300" dirty="0">
              <a:solidFill>
                <a:srgbClr val="000000"/>
              </a:solidFill>
              <a:latin typeface="Gulim" panose="020B0600000101010101" pitchFamily="34" charset="-127"/>
              <a:ea typeface="Gulim" panose="020B0600000101010101" pitchFamily="34" charset="-127"/>
              <a:sym typeface="Gulim" panose="020B0600000101010101" pitchFamily="34" charset="-127"/>
            </a:endParaRPr>
          </a:p>
        </p:txBody>
      </p:sp>
      <p:sp>
        <p:nvSpPr>
          <p:cNvPr id="9" name="直接连接符 43"/>
          <p:cNvSpPr>
            <a:spLocks noChangeShapeType="1"/>
          </p:cNvSpPr>
          <p:nvPr/>
        </p:nvSpPr>
        <p:spPr bwMode="auto">
          <a:xfrm>
            <a:off x="4044950" y="3333750"/>
            <a:ext cx="3981450" cy="0"/>
          </a:xfrm>
          <a:prstGeom prst="line">
            <a:avLst/>
          </a:prstGeom>
          <a:noFill/>
          <a:ln w="3175" cap="flat" cmpd="sng">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副标题 2"/>
          <p:cNvSpPr>
            <a:spLocks noGrp="1"/>
          </p:cNvSpPr>
          <p:nvPr>
            <p:ph type="subTitle" idx="1" hasCustomPrompt="1"/>
          </p:nvPr>
        </p:nvSpPr>
        <p:spPr>
          <a:xfrm>
            <a:off x="3581400" y="4763324"/>
            <a:ext cx="5029200" cy="813624"/>
          </a:xfrm>
        </p:spPr>
        <p:txBody>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562350" y="3414784"/>
            <a:ext cx="5067300" cy="1325563"/>
          </a:xfrm>
        </p:spPr>
        <p:txBody>
          <a:bodyPr anchor="b"/>
          <a:lstStyle>
            <a:lvl1pPr algn="ctr">
              <a:defRPr sz="6600">
                <a:solidFill>
                  <a:schemeClr val="tx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A936FD4-5B3D-48D4-A348-365F70283595}"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5A4B827-0B99-410C-97AA-E07B105532D9}" type="datetime1">
              <a:rPr lang="zh-CN" altLang="en-US"/>
              <a:t>2018/4/30</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BEFECE5-8257-4577-B55E-8F85D9F5D340}" type="slidenum">
              <a:rPr lang="zh-CN" altLang="en-US"/>
              <a:t>‹#›</a:t>
            </a:fld>
            <a:endParaRPr lang="zh-CN" altLang="en-US" sz="1800">
              <a:solidFill>
                <a:schemeClr val="tx1"/>
              </a:solidFill>
            </a:endParaRPr>
          </a:p>
        </p:txBody>
      </p:sp>
      <p:sp>
        <p:nvSpPr>
          <p:cNvPr id="5" name="椭圆 2"/>
          <p:cNvSpPr>
            <a:spLocks noChangeAspect="1" noChangeArrowheads="1"/>
          </p:cNvSpPr>
          <p:nvPr/>
        </p:nvSpPr>
        <p:spPr bwMode="auto">
          <a:xfrm>
            <a:off x="2087563" y="482600"/>
            <a:ext cx="792162" cy="790575"/>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直接连接符 3"/>
          <p:cNvSpPr>
            <a:spLocks noChangeShapeType="1"/>
          </p:cNvSpPr>
          <p:nvPr/>
        </p:nvSpPr>
        <p:spPr bwMode="auto">
          <a:xfrm>
            <a:off x="2484438" y="508000"/>
            <a:ext cx="6480175" cy="0"/>
          </a:xfrm>
          <a:prstGeom prst="line">
            <a:avLst/>
          </a:prstGeom>
          <a:noFill/>
          <a:ln w="25400" cap="flat" cmpd="sng">
            <a:solidFill>
              <a:srgbClr val="FACE45"/>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5"/>
          <p:cNvSpPr>
            <a:spLocks noChangeShapeType="1"/>
          </p:cNvSpPr>
          <p:nvPr/>
        </p:nvSpPr>
        <p:spPr bwMode="auto">
          <a:xfrm>
            <a:off x="0" y="1263650"/>
            <a:ext cx="2484438" cy="0"/>
          </a:xfrm>
          <a:prstGeom prst="line">
            <a:avLst/>
          </a:prstGeom>
          <a:noFill/>
          <a:ln w="25400" cap="flat" cmpd="sng">
            <a:solidFill>
              <a:srgbClr val="FACE45"/>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8" name="组合 7"/>
          <p:cNvGrpSpPr/>
          <p:nvPr/>
        </p:nvGrpSpPr>
        <p:grpSpPr bwMode="auto">
          <a:xfrm>
            <a:off x="2292350" y="650875"/>
            <a:ext cx="384175" cy="455613"/>
            <a:chOff x="0" y="0"/>
            <a:chExt cx="817563" cy="971551"/>
          </a:xfrm>
        </p:grpSpPr>
        <p:sp>
          <p:nvSpPr>
            <p:cNvPr id="9" name="Freeform 94"/>
            <p:cNvSpPr>
              <a:spLocks noEditPoints="1" noChangeArrowheads="1"/>
            </p:cNvSpPr>
            <p:nvPr/>
          </p:nvSpPr>
          <p:spPr bwMode="auto">
            <a:xfrm>
              <a:off x="174625" y="0"/>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23"/>
                <a:gd name="T32" fmla="*/ 123 w 123"/>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10" name="Freeform 95"/>
            <p:cNvSpPr>
              <a:spLocks noEditPoints="1" noChangeArrowheads="1"/>
            </p:cNvSpPr>
            <p:nvPr/>
          </p:nvSpPr>
          <p:spPr bwMode="auto">
            <a:xfrm>
              <a:off x="0" y="493713"/>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26"/>
                <a:gd name="T125" fmla="*/ 215 w 215"/>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2018/4/30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nvSpPr>
        <p:spPr>
          <a:xfrm>
            <a:off x="2687676" y="2110316"/>
            <a:ext cx="6816649" cy="23904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2824350" y="4172543"/>
            <a:ext cx="1015664" cy="1015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8" name="椭圆 7"/>
          <p:cNvSpPr/>
          <p:nvPr userDrawn="1"/>
        </p:nvSpPr>
        <p:spPr>
          <a:xfrm>
            <a:off x="3629907" y="4105549"/>
            <a:ext cx="633203" cy="6332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9" name="椭圆 8"/>
          <p:cNvSpPr/>
          <p:nvPr userDrawn="1"/>
        </p:nvSpPr>
        <p:spPr>
          <a:xfrm>
            <a:off x="8078427" y="1165784"/>
            <a:ext cx="1339780" cy="1339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userDrawn="1"/>
        </p:nvSpPr>
        <p:spPr>
          <a:xfrm>
            <a:off x="9479589" y="1229680"/>
            <a:ext cx="386449" cy="3864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日期占位符 1"/>
          <p:cNvSpPr>
            <a:spLocks noGrp="1"/>
          </p:cNvSpPr>
          <p:nvPr>
            <p:ph type="dt" sz="half" idx="10"/>
          </p:nvPr>
        </p:nvSpPr>
        <p:spPr/>
        <p:txBody>
          <a:bodyPr/>
          <a:lstStyle/>
          <a:p>
            <a:fld id="{20DD7636-5BE1-44BC-BB5F-15739D9E18E1}" type="datetimeFigureOut">
              <a:rPr lang="zh-CN" altLang="en-US" smtClean="0"/>
              <a:t>2018/4/30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4123267" y="2110316"/>
            <a:ext cx="5381058" cy="2390482"/>
          </a:xfrm>
        </p:spPr>
        <p:txBody>
          <a:bodyPr>
            <a:normAutofit/>
          </a:bodyPr>
          <a:lstStyle>
            <a:lvl1pPr algn="ctr">
              <a:defRPr sz="5400" b="1"/>
            </a:lvl1pPr>
          </a:lstStyle>
          <a:p>
            <a:r>
              <a:rPr lang="zh-CN" altLang="en-US" dirty="0" smtClean="0"/>
              <a:t>编辑标题</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t>2018/4/30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t>2018/4/30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solidFill>
        <a:effectLst/>
      </p:bgPr>
    </p:bg>
    <p:spTree>
      <p:nvGrpSpPr>
        <p:cNvPr id="1" name=""/>
        <p:cNvGrpSpPr/>
        <p:nvPr/>
      </p:nvGrpSpPr>
      <p:grpSpPr>
        <a:xfrm>
          <a:off x="0" y="0"/>
          <a:ext cx="0" cy="0"/>
          <a:chOff x="0" y="0"/>
          <a:chExt cx="0" cy="0"/>
        </a:xfrm>
      </p:grpSpPr>
      <p:sp>
        <p:nvSpPr>
          <p:cNvPr id="7" name="矩形 6"/>
          <p:cNvSpPr/>
          <p:nvPr userDrawn="1"/>
        </p:nvSpPr>
        <p:spPr>
          <a:xfrm>
            <a:off x="2687676" y="2110316"/>
            <a:ext cx="6816649" cy="23904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824350" y="4172543"/>
            <a:ext cx="1015664" cy="1015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9" name="椭圆 8"/>
          <p:cNvSpPr/>
          <p:nvPr userDrawn="1"/>
        </p:nvSpPr>
        <p:spPr>
          <a:xfrm>
            <a:off x="3629907" y="4105549"/>
            <a:ext cx="633203" cy="6332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0" name="椭圆 9"/>
          <p:cNvSpPr/>
          <p:nvPr userDrawn="1"/>
        </p:nvSpPr>
        <p:spPr>
          <a:xfrm>
            <a:off x="8078427" y="1165784"/>
            <a:ext cx="1339780" cy="1339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userDrawn="1"/>
        </p:nvSpPr>
        <p:spPr>
          <a:xfrm>
            <a:off x="9479589" y="1229680"/>
            <a:ext cx="386449" cy="3864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标题 1"/>
          <p:cNvSpPr>
            <a:spLocks noGrp="1"/>
          </p:cNvSpPr>
          <p:nvPr>
            <p:ph type="title" hasCustomPrompt="1"/>
          </p:nvPr>
        </p:nvSpPr>
        <p:spPr>
          <a:xfrm>
            <a:off x="2687675" y="2159000"/>
            <a:ext cx="6816649" cy="1382450"/>
          </a:xfrm>
        </p:spPr>
        <p:txBody>
          <a:bodyPr anchor="b" anchorCtr="0">
            <a:normAutofit/>
          </a:bodyPr>
          <a:lstStyle>
            <a:lvl1pPr algn="ctr">
              <a:defRPr sz="7200" b="1">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687675" y="3608445"/>
            <a:ext cx="6816649" cy="892354"/>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smtClean="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2018/4/30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smtClean="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t>2018/4/30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1.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2018/4/30</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7" name="矩形 4"/>
          <p:cNvSpPr>
            <a:spLocks noChangeArrowheads="1"/>
          </p:cNvSpPr>
          <p:nvPr/>
        </p:nvSpPr>
        <p:spPr bwMode="auto">
          <a:xfrm>
            <a:off x="0" y="0"/>
            <a:ext cx="12192000" cy="6896100"/>
          </a:xfrm>
          <a:prstGeom prst="rect">
            <a:avLst/>
          </a:prstGeom>
          <a:solidFill>
            <a:srgbClr val="000000">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pitchFamily="3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charset="0"/>
              </a:rPr>
              <a:t>单击此处编辑母版文本样式</a:t>
            </a:r>
          </a:p>
          <a:p>
            <a:pPr lvl="1"/>
            <a:r>
              <a:rPr lang="zh-CN" altLang="zh-CN" dirty="0" smtClean="0">
                <a:sym typeface="Calibri" panose="020F0502020204030204" charset="0"/>
              </a:rPr>
              <a:t>第二级</a:t>
            </a:r>
          </a:p>
          <a:p>
            <a:pPr lvl="2"/>
            <a:r>
              <a:rPr lang="zh-CN" altLang="zh-CN" dirty="0" smtClean="0">
                <a:sym typeface="Calibri" panose="020F0502020204030204" charset="0"/>
              </a:rPr>
              <a:t>第三级</a:t>
            </a:r>
          </a:p>
          <a:p>
            <a:pPr lvl="3"/>
            <a:r>
              <a:rPr lang="zh-CN" altLang="zh-CN" dirty="0" smtClean="0">
                <a:sym typeface="Calibri" panose="020F0502020204030204" charset="0"/>
              </a:rPr>
              <a:t>第四级</a:t>
            </a:r>
          </a:p>
          <a:p>
            <a:pPr lvl="4"/>
            <a:r>
              <a:rPr lang="zh-CN" altLang="zh-CN" dirty="0" smtClean="0">
                <a:sym typeface="Calibri" panose="020F050202020403020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45A4B827-0B99-410C-97AA-E07B105532D9}" type="datetime1">
              <a:rPr lang="zh-CN" altLang="en-US"/>
              <a:t>2018/4/30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6608F5D8-FE33-4D57-9F8F-C2F1CD0238B0}"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p:txStyles>
    <p:titleStyle>
      <a:lvl1pPr marL="914400" indent="-914400" algn="l" rtl="0" fontAlgn="base">
        <a:lnSpc>
          <a:spcPct val="90000"/>
        </a:lnSpc>
        <a:spcBef>
          <a:spcPct val="0"/>
        </a:spcBef>
        <a:spcAft>
          <a:spcPct val="0"/>
        </a:spcAft>
        <a:defRPr sz="4000" kern="1200">
          <a:solidFill>
            <a:srgbClr val="FFC000"/>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7" name="矩形 4"/>
          <p:cNvSpPr>
            <a:spLocks noChangeArrowheads="1"/>
          </p:cNvSpPr>
          <p:nvPr/>
        </p:nvSpPr>
        <p:spPr bwMode="auto">
          <a:xfrm>
            <a:off x="0" y="0"/>
            <a:ext cx="12192000" cy="6896100"/>
          </a:xfrm>
          <a:prstGeom prst="rect">
            <a:avLst/>
          </a:prstGeom>
          <a:solidFill>
            <a:srgbClr val="000000">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pitchFamily="3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charset="0"/>
              </a:rPr>
              <a:t>单击此处编辑母版文本样式</a:t>
            </a:r>
          </a:p>
          <a:p>
            <a:pPr lvl="1"/>
            <a:r>
              <a:rPr lang="zh-CN" altLang="zh-CN" dirty="0" smtClean="0">
                <a:sym typeface="Calibri" panose="020F0502020204030204" charset="0"/>
              </a:rPr>
              <a:t>第二级</a:t>
            </a:r>
          </a:p>
          <a:p>
            <a:pPr lvl="2"/>
            <a:r>
              <a:rPr lang="zh-CN" altLang="zh-CN" dirty="0" smtClean="0">
                <a:sym typeface="Calibri" panose="020F0502020204030204" charset="0"/>
              </a:rPr>
              <a:t>第三级</a:t>
            </a:r>
          </a:p>
          <a:p>
            <a:pPr lvl="3"/>
            <a:r>
              <a:rPr lang="zh-CN" altLang="zh-CN" dirty="0" smtClean="0">
                <a:sym typeface="Calibri" panose="020F0502020204030204" charset="0"/>
              </a:rPr>
              <a:t>第四级</a:t>
            </a:r>
          </a:p>
          <a:p>
            <a:pPr lvl="4"/>
            <a:r>
              <a:rPr lang="zh-CN" altLang="zh-CN" dirty="0" smtClean="0">
                <a:sym typeface="Calibri" panose="020F050202020403020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45A4B827-0B99-410C-97AA-E07B105532D9}" type="datetime1">
              <a:rPr lang="zh-CN" altLang="en-US"/>
              <a:t>2018/4/30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6608F5D8-FE33-4D57-9F8F-C2F1CD0238B0}"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p:txStyles>
    <p:titleStyle>
      <a:lvl1pPr marL="914400" indent="-914400" algn="l" rtl="0" fontAlgn="base">
        <a:lnSpc>
          <a:spcPct val="90000"/>
        </a:lnSpc>
        <a:spcBef>
          <a:spcPct val="0"/>
        </a:spcBef>
        <a:spcAft>
          <a:spcPct val="0"/>
        </a:spcAft>
        <a:defRPr sz="4000" kern="1200">
          <a:solidFill>
            <a:srgbClr val="FFC000"/>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financial-edge/0111/top-indian-billionaires-and-how-they-made-their-money.aspx" TargetMode="External"/><Relationship Id="rId2" Type="http://schemas.openxmlformats.org/officeDocument/2006/relationships/hyperlink" Target="https://www.investopedia.com/terms/e/entrepreneur.asp"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nvestopedia.com/financial-edge/0310/millionaires-who-gave-it-all-away.aspx"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vestopedia.com/terms/q/quality-of-life.asp"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ademia.edu/1600957/The_Impact_of_Entrepreneurship_on_Economic_Growth"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unu.edu/publications/articles/are-entrepreneurial-societies-also-happier.html" TargetMode="External"/><Relationship Id="rId2" Type="http://schemas.openxmlformats.org/officeDocument/2006/relationships/hyperlink" Target="https://www.investopedia.com/terms/f/financial-crisis.asp"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7.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6.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http://player.youku.com/embed/XMzQ5Mzg3ODg4" TargetMode="External"/><Relationship Id="rId7" Type="http://schemas.openxmlformats.org/officeDocument/2006/relationships/image" Target="../media/image8.jpeg"/><Relationship Id="rId2" Type="http://schemas.openxmlformats.org/officeDocument/2006/relationships/video" Target="NULL" TargetMode="External"/><Relationship Id="rId1" Type="http://schemas.openxmlformats.org/officeDocument/2006/relationships/tags" Target="../tags/tag1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p:txBody>
          <a:bodyPr>
            <a:normAutofit/>
          </a:bodyPr>
          <a:lstStyle/>
          <a:p>
            <a:r>
              <a:rPr lang="zh-CN" altLang="en-US" dirty="0"/>
              <a:t>澳淼团队</a:t>
            </a:r>
          </a:p>
        </p:txBody>
      </p:sp>
      <p:sp>
        <p:nvSpPr>
          <p:cNvPr id="7" name="副标题 6"/>
          <p:cNvSpPr>
            <a:spLocks noGrp="1"/>
          </p:cNvSpPr>
          <p:nvPr>
            <p:ph type="subTitle" idx="1"/>
            <p:custDataLst>
              <p:tags r:id="rId3"/>
            </p:custDataLst>
          </p:nvPr>
        </p:nvSpPr>
        <p:spPr/>
        <p:txBody>
          <a:bodyPr/>
          <a:lstStyle/>
          <a:p>
            <a:r>
              <a:rPr lang="zh-CN" altLang="en-US" dirty="0"/>
              <a:t>吴顺利 汪琨 李思瑾</a:t>
            </a:r>
          </a:p>
        </p:txBody>
      </p:sp>
      <p:pic>
        <p:nvPicPr>
          <p:cNvPr id="2" name="图片 1" descr="IMG_256"/>
          <p:cNvPicPr>
            <a:picLocks noChangeAspect="1"/>
          </p:cNvPicPr>
          <p:nvPr/>
        </p:nvPicPr>
        <p:blipFill>
          <a:blip r:embed="rId6"/>
          <a:stretch>
            <a:fillRect/>
          </a:stretch>
        </p:blipFill>
        <p:spPr>
          <a:xfrm>
            <a:off x="4194810" y="1744980"/>
            <a:ext cx="3801745" cy="1532890"/>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Economic impacts</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en-US" altLang="zh-CN" dirty="0" smtClean="0"/>
              <a:t>The </a:t>
            </a:r>
            <a:r>
              <a:rPr lang="en-US" altLang="zh-CN" dirty="0" smtClean="0"/>
              <a:t>startup enterprises </a:t>
            </a:r>
            <a:r>
              <a:rPr lang="en-US" altLang="zh-CN" dirty="0"/>
              <a:t>Create New Businesses</a:t>
            </a:r>
          </a:p>
          <a:p>
            <a:r>
              <a:rPr lang="en-US" altLang="zh-CN" dirty="0"/>
              <a:t>Trailblazing offerings by </a:t>
            </a:r>
            <a:r>
              <a:rPr lang="en-US" altLang="zh-CN" dirty="0" smtClean="0">
                <a:hlinkClick r:id="rId2"/>
              </a:rPr>
              <a:t>The startup enterprises</a:t>
            </a:r>
            <a:r>
              <a:rPr lang="en-US" altLang="zh-CN" dirty="0" smtClean="0"/>
              <a:t>, </a:t>
            </a:r>
            <a:r>
              <a:rPr lang="en-US" altLang="zh-CN" dirty="0"/>
              <a:t>in the form of new goods and services, can produce a cascading effect by stimulating related businesses or sectors supporting the new venture, furthering economic development.</a:t>
            </a:r>
          </a:p>
          <a:p>
            <a:r>
              <a:rPr lang="en-US" altLang="zh-CN" dirty="0"/>
              <a:t>For example, a few IT companies founded the Indian IT industry in the 1990s as a backend programmers' hub. Soon the industry gathered pace in its own programmers’ domain. But more importantly, millions from other sectors benefited from it. (For more, see: </a:t>
            </a:r>
            <a:r>
              <a:rPr lang="en-US" altLang="zh-CN" i="1" dirty="0">
                <a:hlinkClick r:id="rId3"/>
              </a:rPr>
              <a:t>Top Indian Billionaires And How They Made Their Money</a:t>
            </a:r>
            <a:r>
              <a:rPr lang="en-US" altLang="zh-CN" dirty="0"/>
              <a:t>.)</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128768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Economic impacts</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The </a:t>
            </a:r>
            <a:r>
              <a:rPr lang="en-US" altLang="zh-CN" dirty="0" smtClean="0"/>
              <a:t>startup enterprises </a:t>
            </a:r>
            <a:r>
              <a:rPr lang="en-US" altLang="zh-CN" dirty="0"/>
              <a:t>Add to National Income</a:t>
            </a:r>
          </a:p>
          <a:p>
            <a:r>
              <a:rPr lang="en-US" altLang="zh-CN" dirty="0"/>
              <a:t>Entrepreneurial ventures generate new wealth. Existing businesses may remain confined to the scope of existing markets and may hit the glass ceiling in terms of income. New and improved products, services or technology from </a:t>
            </a:r>
            <a:r>
              <a:rPr lang="en-US" altLang="zh-CN" dirty="0" smtClean="0"/>
              <a:t>The startup enterprises </a:t>
            </a:r>
            <a:r>
              <a:rPr lang="en-US" altLang="zh-CN" dirty="0"/>
              <a:t>enable new markets to be developed and new wealth to be created. </a:t>
            </a:r>
          </a:p>
          <a:p>
            <a:endParaRPr lang="zh-CN" altLang="en-US" dirty="0"/>
          </a:p>
        </p:txBody>
      </p:sp>
    </p:spTree>
    <p:extLst>
      <p:ext uri="{BB962C8B-B14F-4D97-AF65-F5344CB8AC3E}">
        <p14:creationId xmlns:p14="http://schemas.microsoft.com/office/powerpoint/2010/main" val="1691001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Economic impacts</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en-US" altLang="zh-CN" dirty="0" smtClean="0"/>
              <a:t>Community </a:t>
            </a:r>
            <a:r>
              <a:rPr lang="en-US" altLang="zh-CN" dirty="0"/>
              <a:t>Development</a:t>
            </a:r>
          </a:p>
          <a:p>
            <a:r>
              <a:rPr lang="en-US" altLang="zh-CN" dirty="0" smtClean="0"/>
              <a:t>The startup enterprises </a:t>
            </a:r>
            <a:r>
              <a:rPr lang="en-US" altLang="zh-CN" dirty="0"/>
              <a:t>regularly nurture ventures by other like-minded individuals. They also invest in community projects and provide financial support to local charities. This enables further development beyond their own ventures. Some famous </a:t>
            </a:r>
            <a:r>
              <a:rPr lang="en-US" altLang="zh-CN" dirty="0" smtClean="0"/>
              <a:t>The startup enterprises, </a:t>
            </a:r>
            <a:r>
              <a:rPr lang="en-US" altLang="zh-CN" dirty="0"/>
              <a:t>like Bill Gates, have used their money to finance good causes, from education to public health. The qualities that make one an entrepreneur are the same qualities that motivate </a:t>
            </a:r>
            <a:r>
              <a:rPr lang="en-US" altLang="zh-CN" dirty="0" smtClean="0"/>
              <a:t>The startup enterprises </a:t>
            </a:r>
            <a:r>
              <a:rPr lang="en-US" altLang="zh-CN" dirty="0"/>
              <a:t>to pay it forward. (For more, see: </a:t>
            </a:r>
            <a:r>
              <a:rPr lang="en-US" altLang="zh-CN" dirty="0">
                <a:hlinkClick r:id="rId2"/>
              </a:rPr>
              <a:t>Millionaires Who Gave it All Away</a:t>
            </a:r>
            <a:r>
              <a:rPr lang="en-US" altLang="zh-CN" dirty="0"/>
              <a:t>.)</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942872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Economic impacts</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en-US" altLang="zh-CN" dirty="0" smtClean="0"/>
              <a:t>The </a:t>
            </a:r>
            <a:r>
              <a:rPr lang="en-US" altLang="zh-CN" dirty="0" smtClean="0"/>
              <a:t>startup enterprises </a:t>
            </a:r>
            <a:r>
              <a:rPr lang="en-US" altLang="zh-CN" dirty="0"/>
              <a:t>Create Social Change</a:t>
            </a:r>
          </a:p>
          <a:p>
            <a:r>
              <a:rPr lang="en-US" altLang="zh-CN" dirty="0"/>
              <a:t>Through their unique offerings of new goods and services, </a:t>
            </a:r>
            <a:r>
              <a:rPr lang="en-US" altLang="zh-CN" dirty="0" smtClean="0"/>
              <a:t>The startup enterprises </a:t>
            </a:r>
            <a:r>
              <a:rPr lang="en-US" altLang="zh-CN" dirty="0"/>
              <a:t>break away from tradition and indirectly support freedom by reducing dependence on obsolete systems and technologies. This results in an improved </a:t>
            </a:r>
            <a:r>
              <a:rPr lang="en-US" altLang="zh-CN" dirty="0">
                <a:hlinkClick r:id="rId2"/>
              </a:rPr>
              <a:t>quality of life</a:t>
            </a:r>
            <a:r>
              <a:rPr lang="en-US" altLang="zh-CN" dirty="0"/>
              <a:t>, improved morale and greater economic freedom.</a:t>
            </a:r>
          </a:p>
          <a:p>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953107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965" y="674408"/>
            <a:ext cx="10515600" cy="1325563"/>
          </a:xfrm>
        </p:spPr>
        <p:txBody>
          <a:bodyPr>
            <a:normAutofit/>
          </a:bodyPr>
          <a:lstStyle/>
          <a:p>
            <a:r>
              <a:rPr lang="en-US" altLang="zh-CN" dirty="0"/>
              <a:t>The Other Side of </a:t>
            </a:r>
            <a:r>
              <a:rPr lang="en-US" altLang="zh-CN" dirty="0" smtClean="0"/>
              <a:t>The startup enterprises</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en-US" altLang="zh-CN" dirty="0" smtClean="0"/>
              <a:t>Are </a:t>
            </a:r>
            <a:r>
              <a:rPr lang="en-US" altLang="zh-CN" dirty="0"/>
              <a:t>there any drawbacks to cultivating </a:t>
            </a:r>
            <a:r>
              <a:rPr lang="en-US" altLang="zh-CN" dirty="0" smtClean="0"/>
              <a:t>The startup enterprises </a:t>
            </a:r>
            <a:r>
              <a:rPr lang="en-US" altLang="zh-CN" dirty="0"/>
              <a:t>and </a:t>
            </a:r>
            <a:r>
              <a:rPr lang="en-US" altLang="zh-CN" dirty="0" smtClean="0"/>
              <a:t>The startup </a:t>
            </a:r>
            <a:r>
              <a:rPr lang="en-US" altLang="zh-CN" dirty="0" err="1" smtClean="0"/>
              <a:t>enterpriseship</a:t>
            </a:r>
            <a:r>
              <a:rPr lang="en-US" altLang="zh-CN" dirty="0"/>
              <a:t>? Is there a limit to the number of </a:t>
            </a:r>
            <a:r>
              <a:rPr lang="en-US" altLang="zh-CN" dirty="0" smtClean="0"/>
              <a:t>The startup enterprises </a:t>
            </a:r>
            <a:r>
              <a:rPr lang="en-US" altLang="zh-CN" dirty="0"/>
              <a:t>a society can hold?</a:t>
            </a:r>
          </a:p>
          <a:p>
            <a:r>
              <a:rPr lang="en-US" altLang="zh-CN" dirty="0"/>
              <a:t>Italy may provide an example of a place where high levels of self-employment have proved to be inefficient for economic development. </a:t>
            </a:r>
            <a:r>
              <a:rPr lang="en-US" altLang="zh-CN" dirty="0">
                <a:hlinkClick r:id="rId2"/>
              </a:rPr>
              <a:t>Research</a:t>
            </a:r>
            <a:r>
              <a:rPr lang="en-US" altLang="zh-CN" dirty="0"/>
              <a:t> reveals that Italy has in the past experienced large negative impacts on the growth of its economy because of self-employment. There may be truth in the old saying, "too many chefs and not enough cooks spoil the soup." </a:t>
            </a:r>
          </a:p>
          <a:p>
            <a:r>
              <a:rPr lang="en-US" altLang="zh-CN" dirty="0"/>
              <a:t/>
            </a:r>
            <a:br>
              <a:rPr lang="en-US" altLang="zh-CN" dirty="0"/>
            </a:br>
            <a:endParaRPr lang="zh-CN" altLang="en-US" dirty="0"/>
          </a:p>
        </p:txBody>
      </p:sp>
    </p:spTree>
    <p:extLst>
      <p:ext uri="{BB962C8B-B14F-4D97-AF65-F5344CB8AC3E}">
        <p14:creationId xmlns:p14="http://schemas.microsoft.com/office/powerpoint/2010/main" val="1821290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Other Side of The startup enterprises</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en-US" altLang="zh-CN" dirty="0" smtClean="0"/>
              <a:t>The </a:t>
            </a:r>
            <a:r>
              <a:rPr lang="en-US" altLang="zh-CN" dirty="0"/>
              <a:t>Role of Government</a:t>
            </a:r>
          </a:p>
          <a:p>
            <a:r>
              <a:rPr lang="en-US" altLang="zh-CN" dirty="0"/>
              <a:t>Regulation plays a crucial role in nurturing The startup </a:t>
            </a:r>
            <a:r>
              <a:rPr lang="en-US" altLang="zh-CN" dirty="0" err="1"/>
              <a:t>enterpriseship</a:t>
            </a:r>
            <a:r>
              <a:rPr lang="en-US" altLang="zh-CN" dirty="0"/>
              <a:t> and requires a fine balancing act on the part of the regulating authority. Unregulated The startup </a:t>
            </a:r>
            <a:r>
              <a:rPr lang="en-US" altLang="zh-CN" dirty="0" err="1"/>
              <a:t>enterpriseship</a:t>
            </a:r>
            <a:r>
              <a:rPr lang="en-US" altLang="zh-CN" dirty="0"/>
              <a:t> may lead to unwanted social outcomes including unfair market practices, pervasive corruption, </a:t>
            </a:r>
            <a:r>
              <a:rPr lang="en-US" altLang="zh-CN" dirty="0">
                <a:hlinkClick r:id="rId2"/>
              </a:rPr>
              <a:t>financial crisis</a:t>
            </a:r>
            <a:r>
              <a:rPr lang="en-US" altLang="zh-CN" dirty="0"/>
              <a:t> and even criminal activity.</a:t>
            </a:r>
          </a:p>
          <a:p>
            <a:r>
              <a:rPr lang="en-US" altLang="zh-CN" dirty="0"/>
              <a:t>Findings from </a:t>
            </a:r>
            <a:r>
              <a:rPr lang="en-US" altLang="zh-CN" dirty="0">
                <a:hlinkClick r:id="rId3"/>
              </a:rPr>
              <a:t>United Nations University</a:t>
            </a:r>
            <a:r>
              <a:rPr lang="en-US" altLang="zh-CN" dirty="0"/>
              <a:t> also indicate the possible implications of “over-nurturing" The startup </a:t>
            </a:r>
            <a:r>
              <a:rPr lang="en-US" altLang="zh-CN" dirty="0" err="1"/>
              <a:t>enterpriseship</a:t>
            </a:r>
            <a:r>
              <a:rPr lang="en-US" altLang="zh-CN" dirty="0"/>
              <a:t>. European economist </a:t>
            </a:r>
            <a:r>
              <a:rPr lang="en-US" altLang="zh-CN" dirty="0" err="1"/>
              <a:t>Wim</a:t>
            </a:r>
            <a:r>
              <a:rPr lang="en-US" altLang="zh-CN" dirty="0"/>
              <a:t> </a:t>
            </a:r>
            <a:r>
              <a:rPr lang="en-US" altLang="zh-CN" dirty="0" err="1"/>
              <a:t>Naudé</a:t>
            </a:r>
            <a:r>
              <a:rPr lang="en-US" altLang="zh-CN" dirty="0"/>
              <a:t> argues that “while The startup </a:t>
            </a:r>
            <a:r>
              <a:rPr lang="en-US" altLang="zh-CN" dirty="0" err="1"/>
              <a:t>enterpriseship</a:t>
            </a:r>
            <a:r>
              <a:rPr lang="en-US" altLang="zh-CN" dirty="0"/>
              <a:t> may raise economic growth and material welfare, it may not always result in improvements in non-material welfare (or happiness). Promotion of happiness is increasingly seen as an essential goal</a:t>
            </a:r>
            <a:r>
              <a:rPr lang="en-US" altLang="zh-CN" i="1" dirty="0"/>
              <a:t>.</a:t>
            </a:r>
            <a:r>
              <a:rPr lang="en-US" altLang="zh-CN" dirty="0"/>
              <a:t>”  </a:t>
            </a:r>
          </a:p>
          <a:p>
            <a:endParaRPr lang="zh-CN" altLang="en-US" dirty="0"/>
          </a:p>
        </p:txBody>
      </p:sp>
    </p:spTree>
    <p:extLst>
      <p:ext uri="{BB962C8B-B14F-4D97-AF65-F5344CB8AC3E}">
        <p14:creationId xmlns:p14="http://schemas.microsoft.com/office/powerpoint/2010/main" val="385568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ln w="22225">
                  <a:solidFill>
                    <a:schemeClr val="accent2"/>
                  </a:solidFill>
                  <a:prstDash val="solid"/>
                </a:ln>
                <a:solidFill>
                  <a:srgbClr val="FF0000"/>
                </a:solidFill>
                <a:effectLst/>
                <a:latin typeface="+mn-lt"/>
                <a:ea typeface="+mn-ea"/>
                <a:cs typeface="+mn-cs"/>
                <a:sym typeface="+mn-ea"/>
              </a:rPr>
              <a:t>Social impacts</a:t>
            </a:r>
            <a:endParaRPr lang="en-US" altLang="zh-CN" sz="4800" dirty="0">
              <a:ln w="22225">
                <a:solidFill>
                  <a:schemeClr val="accent2"/>
                </a:solidFill>
                <a:prstDash val="solid"/>
              </a:ln>
              <a:solidFill>
                <a:srgbClr val="FF0000"/>
              </a:solidFill>
              <a:effectLst/>
              <a:latin typeface="+mn-lt"/>
              <a:ea typeface="+mn-ea"/>
              <a:cs typeface="+mn-cs"/>
            </a:endParaRPr>
          </a:p>
        </p:txBody>
      </p:sp>
      <p:sp>
        <p:nvSpPr>
          <p:cNvPr id="3" name="内容占位符 2"/>
          <p:cNvSpPr>
            <a:spLocks noGrp="1"/>
          </p:cNvSpPr>
          <p:nvPr>
            <p:ph idx="1"/>
          </p:nvPr>
        </p:nvSpPr>
        <p:spPr/>
        <p:txBody>
          <a:bodyPr/>
          <a:lstStyle/>
          <a:p>
            <a:endParaRPr lang="en-US" altLang="zh-CN" dirty="0" smtClean="0"/>
          </a:p>
          <a:p>
            <a:r>
              <a:rPr lang="en-US" altLang="zh-CN" dirty="0" smtClean="0"/>
              <a:t>The </a:t>
            </a:r>
            <a:r>
              <a:rPr lang="en-US" altLang="zh-CN" dirty="0"/>
              <a:t>Benefits</a:t>
            </a:r>
          </a:p>
          <a:p>
            <a:r>
              <a:rPr lang="en-US" altLang="zh-CN" b="1" dirty="0"/>
              <a:t>Economic growth</a:t>
            </a:r>
            <a:endParaRPr lang="en-US" altLang="zh-CN" dirty="0"/>
          </a:p>
          <a:p>
            <a:r>
              <a:rPr lang="en-US" altLang="zh-CN" dirty="0"/>
              <a:t>The bottom line of vibrant entrepreneurialism is that it creates wealth: for the entrepreneur, for the people that are employed as a result and for the local economy. It creates wealth on a national scale for the government in the form of taxation, which is then redistributed accordingly to the services and communities that need it the most.</a:t>
            </a:r>
          </a:p>
          <a:p>
            <a:endParaRPr lang="zh-CN" altLang="en-US" dirty="0">
              <a:solidFill>
                <a:schemeClr val="bg1"/>
              </a:solidFill>
            </a:endParaRPr>
          </a:p>
        </p:txBody>
      </p:sp>
    </p:spTree>
    <p:extLst>
      <p:ext uri="{BB962C8B-B14F-4D97-AF65-F5344CB8AC3E}">
        <p14:creationId xmlns:p14="http://schemas.microsoft.com/office/powerpoint/2010/main" val="2523586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b="1" dirty="0" smtClean="0"/>
          </a:p>
          <a:p>
            <a:r>
              <a:rPr lang="en-US" altLang="zh-CN" b="1" dirty="0" smtClean="0"/>
              <a:t>Job </a:t>
            </a:r>
            <a:r>
              <a:rPr lang="en-US" altLang="zh-CN" b="1" dirty="0"/>
              <a:t>creation</a:t>
            </a:r>
            <a:endParaRPr lang="en-US" altLang="zh-CN" dirty="0"/>
          </a:p>
          <a:p>
            <a:r>
              <a:rPr lang="en-US" altLang="zh-CN" dirty="0"/>
              <a:t>Successful entrepreneurialism often requires the skills and </a:t>
            </a:r>
            <a:r>
              <a:rPr lang="en-US" altLang="zh-CN" dirty="0" err="1"/>
              <a:t>labour</a:t>
            </a:r>
            <a:r>
              <a:rPr lang="en-US" altLang="zh-CN" dirty="0"/>
              <a:t> of many hands; and that necessitates job creation. As a thriving business grows so do the opportunities for others and the cumulative impact of new start-ups in a particular geographical area will go a long way towards cutting queues at the job </a:t>
            </a:r>
            <a:r>
              <a:rPr lang="en-US" altLang="zh-CN" dirty="0" err="1"/>
              <a:t>centre</a:t>
            </a:r>
            <a:r>
              <a:rPr lang="en-US" altLang="zh-CN" dirty="0"/>
              <a:t>.</a:t>
            </a:r>
          </a:p>
          <a:p>
            <a:endParaRPr lang="zh-CN" altLang="en-US" dirty="0"/>
          </a:p>
        </p:txBody>
      </p:sp>
    </p:spTree>
    <p:extLst>
      <p:ext uri="{BB962C8B-B14F-4D97-AF65-F5344CB8AC3E}">
        <p14:creationId xmlns:p14="http://schemas.microsoft.com/office/powerpoint/2010/main" val="2819052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b="1" dirty="0" smtClean="0"/>
          </a:p>
          <a:p>
            <a:r>
              <a:rPr lang="en-US" altLang="zh-CN" b="1" dirty="0" smtClean="0"/>
              <a:t>Philanthropy</a:t>
            </a:r>
            <a:endParaRPr lang="en-US" altLang="zh-CN" dirty="0"/>
          </a:p>
          <a:p>
            <a:r>
              <a:rPr lang="en-US" altLang="zh-CN" dirty="0"/>
              <a:t>Often the statistics are hard to measure – not all </a:t>
            </a:r>
            <a:r>
              <a:rPr lang="en-US" altLang="zh-CN" dirty="0" smtClean="0"/>
              <a:t>The startup enterprises </a:t>
            </a:r>
            <a:r>
              <a:rPr lang="en-US" altLang="zh-CN" dirty="0"/>
              <a:t>wish to boast of their charitable activities – but it is fair to say that many successful business owners, some of whom will have come from financially insecure upbringings, are keen to redistribute their new-found wealth to charities and local community ventures.</a:t>
            </a:r>
          </a:p>
          <a:p>
            <a:endParaRPr lang="zh-CN" altLang="en-US" dirty="0"/>
          </a:p>
        </p:txBody>
      </p:sp>
    </p:spTree>
    <p:extLst>
      <p:ext uri="{BB962C8B-B14F-4D97-AF65-F5344CB8AC3E}">
        <p14:creationId xmlns:p14="http://schemas.microsoft.com/office/powerpoint/2010/main" val="1520405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b="1" dirty="0" smtClean="0"/>
          </a:p>
          <a:p>
            <a:r>
              <a:rPr lang="en-US" altLang="zh-CN" b="1" dirty="0" smtClean="0"/>
              <a:t>Innovation</a:t>
            </a:r>
            <a:endParaRPr lang="en-US" altLang="zh-CN" dirty="0"/>
          </a:p>
          <a:p>
            <a:r>
              <a:rPr lang="en-US" altLang="zh-CN" dirty="0"/>
              <a:t>Necessity is the mother of invention, as the saying goes, and so perhaps its older sibling is innovation. Most </a:t>
            </a:r>
            <a:r>
              <a:rPr lang="en-US" altLang="zh-CN" dirty="0" smtClean="0"/>
              <a:t>The startup enterprises </a:t>
            </a:r>
            <a:r>
              <a:rPr lang="en-US" altLang="zh-CN" dirty="0"/>
              <a:t>enter a market successfully thanks to their innovative approach: whether that’s inherent in the product/service they offer, or in the way in which they deliver it.</a:t>
            </a:r>
          </a:p>
          <a:p>
            <a:endParaRPr lang="zh-CN" altLang="en-US" dirty="0"/>
          </a:p>
        </p:txBody>
      </p:sp>
    </p:spTree>
    <p:extLst>
      <p:ext uri="{BB962C8B-B14F-4D97-AF65-F5344CB8AC3E}">
        <p14:creationId xmlns:p14="http://schemas.microsoft.com/office/powerpoint/2010/main" val="369393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10"/>
          <p:cNvSpPr>
            <a:spLocks noChangeArrowheads="1"/>
          </p:cNvSpPr>
          <p:nvPr/>
        </p:nvSpPr>
        <p:spPr bwMode="auto">
          <a:xfrm>
            <a:off x="0" y="486004"/>
            <a:ext cx="4000500" cy="24336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矩形 11"/>
          <p:cNvSpPr>
            <a:spLocks noChangeArrowheads="1"/>
          </p:cNvSpPr>
          <p:nvPr/>
        </p:nvSpPr>
        <p:spPr bwMode="auto">
          <a:xfrm>
            <a:off x="4000500" y="486004"/>
            <a:ext cx="7135813" cy="2433637"/>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1" name="矩形 12"/>
          <p:cNvSpPr>
            <a:spLocks noChangeArrowheads="1"/>
          </p:cNvSpPr>
          <p:nvPr/>
        </p:nvSpPr>
        <p:spPr bwMode="auto">
          <a:xfrm>
            <a:off x="11136313" y="486004"/>
            <a:ext cx="1081087" cy="2433637"/>
          </a:xfrm>
          <a:prstGeom prst="rect">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2" name="矩形 13"/>
          <p:cNvSpPr>
            <a:spLocks noChangeArrowheads="1"/>
          </p:cNvSpPr>
          <p:nvPr/>
        </p:nvSpPr>
        <p:spPr bwMode="auto">
          <a:xfrm>
            <a:off x="168275" y="1071791"/>
            <a:ext cx="363156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000" b="1">
                <a:solidFill>
                  <a:srgbClr val="000000"/>
                </a:solidFill>
                <a:latin typeface="方正姚体" panose="02010601030101010101" pitchFamily="2" charset="-122"/>
                <a:ea typeface="方正姚体" panose="02010601030101010101" pitchFamily="2" charset="-122"/>
                <a:sym typeface="方正姚体" panose="02010601030101010101" pitchFamily="2" charset="-122"/>
              </a:rPr>
              <a:t>CONCENTS</a:t>
            </a:r>
            <a:endParaRPr lang="zh-CN" altLang="en-US" sz="6000" b="1">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sz="5400">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4103" name="椭圆 14"/>
          <p:cNvSpPr>
            <a:spLocks noChangeArrowheads="1"/>
          </p:cNvSpPr>
          <p:nvPr/>
        </p:nvSpPr>
        <p:spPr bwMode="auto">
          <a:xfrm>
            <a:off x="1408113" y="3690713"/>
            <a:ext cx="1184275" cy="1184275"/>
          </a:xfrm>
          <a:prstGeom prst="ellipse">
            <a:avLst/>
          </a:prstGeom>
          <a:noFill/>
          <a:ln w="254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4" name="椭圆 15"/>
          <p:cNvSpPr>
            <a:spLocks noChangeArrowheads="1"/>
          </p:cNvSpPr>
          <p:nvPr/>
        </p:nvSpPr>
        <p:spPr bwMode="auto">
          <a:xfrm>
            <a:off x="4270375" y="3690713"/>
            <a:ext cx="1184275" cy="1184275"/>
          </a:xfrm>
          <a:prstGeom prst="ellipse">
            <a:avLst/>
          </a:prstGeom>
          <a:noFill/>
          <a:ln w="25400" cap="flat" cmpd="sng">
            <a:solidFill>
              <a:srgbClr val="D9D9D9"/>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椭圆 16"/>
          <p:cNvSpPr>
            <a:spLocks noChangeArrowheads="1"/>
          </p:cNvSpPr>
          <p:nvPr/>
        </p:nvSpPr>
        <p:spPr bwMode="auto">
          <a:xfrm>
            <a:off x="7134225" y="3690713"/>
            <a:ext cx="1184275" cy="1184275"/>
          </a:xfrm>
          <a:prstGeom prst="ellipse">
            <a:avLst/>
          </a:prstGeom>
          <a:noFill/>
          <a:ln w="254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6" name="椭圆 17"/>
          <p:cNvSpPr>
            <a:spLocks noChangeArrowheads="1"/>
          </p:cNvSpPr>
          <p:nvPr/>
        </p:nvSpPr>
        <p:spPr bwMode="auto">
          <a:xfrm>
            <a:off x="9998075" y="3690713"/>
            <a:ext cx="1182688" cy="1184275"/>
          </a:xfrm>
          <a:prstGeom prst="ellipse">
            <a:avLst/>
          </a:prstGeom>
          <a:noFill/>
          <a:ln w="25400" cap="flat" cmpd="sng">
            <a:solidFill>
              <a:srgbClr val="D9D9D9"/>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Freeform 86"/>
          <p:cNvSpPr>
            <a:spLocks noChangeAspect="1" noEditPoints="1" noChangeArrowheads="1"/>
          </p:cNvSpPr>
          <p:nvPr/>
        </p:nvSpPr>
        <p:spPr bwMode="auto">
          <a:xfrm>
            <a:off x="4557713" y="3959001"/>
            <a:ext cx="611187" cy="685800"/>
          </a:xfrm>
          <a:custGeom>
            <a:avLst/>
            <a:gdLst>
              <a:gd name="T0" fmla="*/ 119 w 228"/>
              <a:gd name="T1" fmla="*/ 14 h 256"/>
              <a:gd name="T2" fmla="*/ 114 w 228"/>
              <a:gd name="T3" fmla="*/ 0 h 256"/>
              <a:gd name="T4" fmla="*/ 109 w 228"/>
              <a:gd name="T5" fmla="*/ 14 h 256"/>
              <a:gd name="T6" fmla="*/ 109 w 228"/>
              <a:gd name="T7" fmla="*/ 242 h 256"/>
              <a:gd name="T8" fmla="*/ 114 w 228"/>
              <a:gd name="T9" fmla="*/ 256 h 256"/>
              <a:gd name="T10" fmla="*/ 119 w 228"/>
              <a:gd name="T11" fmla="*/ 242 h 256"/>
              <a:gd name="T12" fmla="*/ 206 w 228"/>
              <a:gd name="T13" fmla="*/ 163 h 256"/>
              <a:gd name="T14" fmla="*/ 183 w 228"/>
              <a:gd name="T15" fmla="*/ 128 h 256"/>
              <a:gd name="T16" fmla="*/ 206 w 228"/>
              <a:gd name="T17" fmla="*/ 93 h 256"/>
              <a:gd name="T18" fmla="*/ 206 w 228"/>
              <a:gd name="T19" fmla="*/ 163 h 256"/>
              <a:gd name="T20" fmla="*/ 119 w 228"/>
              <a:gd name="T21" fmla="*/ 226 h 256"/>
              <a:gd name="T22" fmla="*/ 167 w 228"/>
              <a:gd name="T23" fmla="*/ 167 h 256"/>
              <a:gd name="T24" fmla="*/ 61 w 228"/>
              <a:gd name="T25" fmla="*/ 167 h 256"/>
              <a:gd name="T26" fmla="*/ 109 w 228"/>
              <a:gd name="T27" fmla="*/ 226 h 256"/>
              <a:gd name="T28" fmla="*/ 61 w 228"/>
              <a:gd name="T29" fmla="*/ 167 h 256"/>
              <a:gd name="T30" fmla="*/ 58 w 228"/>
              <a:gd name="T31" fmla="*/ 100 h 256"/>
              <a:gd name="T32" fmla="*/ 109 w 228"/>
              <a:gd name="T33" fmla="*/ 154 h 256"/>
              <a:gd name="T34" fmla="*/ 56 w 228"/>
              <a:gd name="T35" fmla="*/ 128 h 256"/>
              <a:gd name="T36" fmla="*/ 119 w 228"/>
              <a:gd name="T37" fmla="*/ 102 h 256"/>
              <a:gd name="T38" fmla="*/ 172 w 228"/>
              <a:gd name="T39" fmla="*/ 128 h 256"/>
              <a:gd name="T40" fmla="*/ 119 w 228"/>
              <a:gd name="T41" fmla="*/ 154 h 256"/>
              <a:gd name="T42" fmla="*/ 69 w 228"/>
              <a:gd name="T43" fmla="*/ 43 h 256"/>
              <a:gd name="T44" fmla="*/ 78 w 228"/>
              <a:gd name="T45" fmla="*/ 50 h 256"/>
              <a:gd name="T46" fmla="*/ 109 w 228"/>
              <a:gd name="T47" fmla="*/ 30 h 256"/>
              <a:gd name="T48" fmla="*/ 114 w 228"/>
              <a:gd name="T49" fmla="*/ 55 h 256"/>
              <a:gd name="T50" fmla="*/ 119 w 228"/>
              <a:gd name="T51" fmla="*/ 30 h 256"/>
              <a:gd name="T52" fmla="*/ 150 w 228"/>
              <a:gd name="T53" fmla="*/ 50 h 256"/>
              <a:gd name="T54" fmla="*/ 158 w 228"/>
              <a:gd name="T55" fmla="*/ 51 h 256"/>
              <a:gd name="T56" fmla="*/ 156 w 228"/>
              <a:gd name="T57" fmla="*/ 39 h 256"/>
              <a:gd name="T58" fmla="*/ 178 w 228"/>
              <a:gd name="T59" fmla="*/ 88 h 256"/>
              <a:gd name="T60" fmla="*/ 164 w 228"/>
              <a:gd name="T61" fmla="*/ 64 h 256"/>
              <a:gd name="T62" fmla="*/ 167 w 228"/>
              <a:gd name="T63" fmla="*/ 89 h 256"/>
              <a:gd name="T64" fmla="*/ 119 w 228"/>
              <a:gd name="T65" fmla="*/ 74 h 256"/>
              <a:gd name="T66" fmla="*/ 109 w 228"/>
              <a:gd name="T67" fmla="*/ 74 h 256"/>
              <a:gd name="T68" fmla="*/ 61 w 228"/>
              <a:gd name="T69" fmla="*/ 89 h 256"/>
              <a:gd name="T70" fmla="*/ 63 w 228"/>
              <a:gd name="T71" fmla="*/ 64 h 256"/>
              <a:gd name="T72" fmla="*/ 50 w 228"/>
              <a:gd name="T73" fmla="*/ 88 h 256"/>
              <a:gd name="T74" fmla="*/ 72 w 228"/>
              <a:gd name="T75" fmla="*/ 39 h 256"/>
              <a:gd name="T76" fmla="*/ 48 w 228"/>
              <a:gd name="T77" fmla="*/ 98 h 256"/>
              <a:gd name="T78" fmla="*/ 48 w 228"/>
              <a:gd name="T79" fmla="*/ 157 h 256"/>
              <a:gd name="T80" fmla="*/ 16 w 228"/>
              <a:gd name="T81" fmla="*/ 128 h 256"/>
              <a:gd name="T82" fmla="*/ 27 w 228"/>
              <a:gd name="T83" fmla="*/ 173 h 256"/>
              <a:gd name="T84" fmla="*/ 73 w 228"/>
              <a:gd name="T85" fmla="*/ 217 h 256"/>
              <a:gd name="T86" fmla="*/ 155 w 228"/>
              <a:gd name="T87" fmla="*/ 217 h 256"/>
              <a:gd name="T88" fmla="*/ 201 w 228"/>
              <a:gd name="T89" fmla="*/ 173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8"/>
              <a:gd name="T136" fmla="*/ 0 h 256"/>
              <a:gd name="T137" fmla="*/ 228 w 228"/>
              <a:gd name="T138" fmla="*/ 256 h 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8" h="256">
                <a:moveTo>
                  <a:pt x="228" y="128"/>
                </a:moveTo>
                <a:cubicBezTo>
                  <a:pt x="228" y="67"/>
                  <a:pt x="180" y="17"/>
                  <a:pt x="119" y="14"/>
                </a:cubicBezTo>
                <a:cubicBezTo>
                  <a:pt x="119" y="6"/>
                  <a:pt x="119" y="6"/>
                  <a:pt x="119" y="6"/>
                </a:cubicBezTo>
                <a:cubicBezTo>
                  <a:pt x="119" y="3"/>
                  <a:pt x="117" y="0"/>
                  <a:pt x="114" y="0"/>
                </a:cubicBezTo>
                <a:cubicBezTo>
                  <a:pt x="111" y="0"/>
                  <a:pt x="109" y="3"/>
                  <a:pt x="109" y="6"/>
                </a:cubicBezTo>
                <a:cubicBezTo>
                  <a:pt x="109" y="14"/>
                  <a:pt x="109" y="14"/>
                  <a:pt x="109" y="14"/>
                </a:cubicBezTo>
                <a:cubicBezTo>
                  <a:pt x="48" y="17"/>
                  <a:pt x="0" y="67"/>
                  <a:pt x="0" y="128"/>
                </a:cubicBezTo>
                <a:cubicBezTo>
                  <a:pt x="0" y="189"/>
                  <a:pt x="48" y="239"/>
                  <a:pt x="109" y="242"/>
                </a:cubicBezTo>
                <a:cubicBezTo>
                  <a:pt x="109" y="251"/>
                  <a:pt x="109" y="251"/>
                  <a:pt x="109" y="251"/>
                </a:cubicBezTo>
                <a:cubicBezTo>
                  <a:pt x="109" y="254"/>
                  <a:pt x="111" y="256"/>
                  <a:pt x="114" y="256"/>
                </a:cubicBezTo>
                <a:cubicBezTo>
                  <a:pt x="117" y="256"/>
                  <a:pt x="119" y="254"/>
                  <a:pt x="119" y="251"/>
                </a:cubicBezTo>
                <a:cubicBezTo>
                  <a:pt x="119" y="242"/>
                  <a:pt x="119" y="242"/>
                  <a:pt x="119" y="242"/>
                </a:cubicBezTo>
                <a:cubicBezTo>
                  <a:pt x="180" y="239"/>
                  <a:pt x="228" y="189"/>
                  <a:pt x="228" y="128"/>
                </a:cubicBezTo>
                <a:close/>
                <a:moveTo>
                  <a:pt x="206" y="163"/>
                </a:moveTo>
                <a:cubicBezTo>
                  <a:pt x="201" y="161"/>
                  <a:pt x="193" y="159"/>
                  <a:pt x="180" y="157"/>
                </a:cubicBezTo>
                <a:cubicBezTo>
                  <a:pt x="182" y="148"/>
                  <a:pt x="183" y="138"/>
                  <a:pt x="183" y="128"/>
                </a:cubicBezTo>
                <a:cubicBezTo>
                  <a:pt x="183" y="118"/>
                  <a:pt x="182" y="108"/>
                  <a:pt x="180" y="98"/>
                </a:cubicBezTo>
                <a:cubicBezTo>
                  <a:pt x="193" y="97"/>
                  <a:pt x="201" y="95"/>
                  <a:pt x="206" y="93"/>
                </a:cubicBezTo>
                <a:cubicBezTo>
                  <a:pt x="210" y="104"/>
                  <a:pt x="212" y="116"/>
                  <a:pt x="212" y="128"/>
                </a:cubicBezTo>
                <a:cubicBezTo>
                  <a:pt x="212" y="140"/>
                  <a:pt x="210" y="152"/>
                  <a:pt x="206" y="163"/>
                </a:cubicBezTo>
                <a:close/>
                <a:moveTo>
                  <a:pt x="130" y="225"/>
                </a:moveTo>
                <a:cubicBezTo>
                  <a:pt x="127" y="225"/>
                  <a:pt x="123" y="226"/>
                  <a:pt x="119" y="226"/>
                </a:cubicBezTo>
                <a:cubicBezTo>
                  <a:pt x="119" y="165"/>
                  <a:pt x="119" y="165"/>
                  <a:pt x="119" y="165"/>
                </a:cubicBezTo>
                <a:cubicBezTo>
                  <a:pt x="138" y="165"/>
                  <a:pt x="154" y="166"/>
                  <a:pt x="167" y="167"/>
                </a:cubicBezTo>
                <a:cubicBezTo>
                  <a:pt x="161" y="195"/>
                  <a:pt x="147" y="216"/>
                  <a:pt x="130" y="225"/>
                </a:cubicBezTo>
                <a:close/>
                <a:moveTo>
                  <a:pt x="61" y="167"/>
                </a:moveTo>
                <a:cubicBezTo>
                  <a:pt x="74" y="166"/>
                  <a:pt x="90" y="165"/>
                  <a:pt x="109" y="165"/>
                </a:cubicBezTo>
                <a:cubicBezTo>
                  <a:pt x="109" y="226"/>
                  <a:pt x="109" y="226"/>
                  <a:pt x="109" y="226"/>
                </a:cubicBezTo>
                <a:cubicBezTo>
                  <a:pt x="105" y="226"/>
                  <a:pt x="101" y="225"/>
                  <a:pt x="98" y="225"/>
                </a:cubicBezTo>
                <a:cubicBezTo>
                  <a:pt x="81" y="216"/>
                  <a:pt x="67" y="195"/>
                  <a:pt x="61" y="167"/>
                </a:cubicBezTo>
                <a:close/>
                <a:moveTo>
                  <a:pt x="56" y="128"/>
                </a:moveTo>
                <a:cubicBezTo>
                  <a:pt x="56" y="118"/>
                  <a:pt x="57" y="109"/>
                  <a:pt x="58" y="100"/>
                </a:cubicBezTo>
                <a:cubicBezTo>
                  <a:pt x="73" y="101"/>
                  <a:pt x="90" y="102"/>
                  <a:pt x="109" y="102"/>
                </a:cubicBezTo>
                <a:cubicBezTo>
                  <a:pt x="109" y="154"/>
                  <a:pt x="109" y="154"/>
                  <a:pt x="109" y="154"/>
                </a:cubicBezTo>
                <a:cubicBezTo>
                  <a:pt x="90" y="154"/>
                  <a:pt x="73" y="155"/>
                  <a:pt x="58" y="156"/>
                </a:cubicBezTo>
                <a:cubicBezTo>
                  <a:pt x="57" y="147"/>
                  <a:pt x="56" y="138"/>
                  <a:pt x="56" y="128"/>
                </a:cubicBezTo>
                <a:close/>
                <a:moveTo>
                  <a:pt x="119" y="154"/>
                </a:moveTo>
                <a:cubicBezTo>
                  <a:pt x="119" y="102"/>
                  <a:pt x="119" y="102"/>
                  <a:pt x="119" y="102"/>
                </a:cubicBezTo>
                <a:cubicBezTo>
                  <a:pt x="138" y="102"/>
                  <a:pt x="155" y="101"/>
                  <a:pt x="169" y="100"/>
                </a:cubicBezTo>
                <a:cubicBezTo>
                  <a:pt x="171" y="109"/>
                  <a:pt x="172" y="118"/>
                  <a:pt x="172" y="128"/>
                </a:cubicBezTo>
                <a:cubicBezTo>
                  <a:pt x="172" y="138"/>
                  <a:pt x="171" y="147"/>
                  <a:pt x="170" y="156"/>
                </a:cubicBezTo>
                <a:cubicBezTo>
                  <a:pt x="155" y="155"/>
                  <a:pt x="138" y="154"/>
                  <a:pt x="119" y="154"/>
                </a:cubicBezTo>
                <a:close/>
                <a:moveTo>
                  <a:pt x="72" y="39"/>
                </a:moveTo>
                <a:cubicBezTo>
                  <a:pt x="71" y="40"/>
                  <a:pt x="70" y="42"/>
                  <a:pt x="69" y="43"/>
                </a:cubicBezTo>
                <a:cubicBezTo>
                  <a:pt x="67" y="46"/>
                  <a:pt x="68" y="49"/>
                  <a:pt x="70" y="51"/>
                </a:cubicBezTo>
                <a:cubicBezTo>
                  <a:pt x="73" y="52"/>
                  <a:pt x="76" y="52"/>
                  <a:pt x="78" y="50"/>
                </a:cubicBezTo>
                <a:cubicBezTo>
                  <a:pt x="84" y="41"/>
                  <a:pt x="91" y="35"/>
                  <a:pt x="98" y="31"/>
                </a:cubicBezTo>
                <a:cubicBezTo>
                  <a:pt x="102" y="30"/>
                  <a:pt x="105" y="30"/>
                  <a:pt x="109" y="30"/>
                </a:cubicBezTo>
                <a:cubicBezTo>
                  <a:pt x="109" y="50"/>
                  <a:pt x="109" y="50"/>
                  <a:pt x="109" y="50"/>
                </a:cubicBezTo>
                <a:cubicBezTo>
                  <a:pt x="109" y="53"/>
                  <a:pt x="111" y="55"/>
                  <a:pt x="114" y="55"/>
                </a:cubicBezTo>
                <a:cubicBezTo>
                  <a:pt x="117" y="55"/>
                  <a:pt x="119" y="53"/>
                  <a:pt x="119" y="50"/>
                </a:cubicBezTo>
                <a:cubicBezTo>
                  <a:pt x="119" y="30"/>
                  <a:pt x="119" y="30"/>
                  <a:pt x="119" y="30"/>
                </a:cubicBezTo>
                <a:cubicBezTo>
                  <a:pt x="123" y="30"/>
                  <a:pt x="126" y="30"/>
                  <a:pt x="130" y="31"/>
                </a:cubicBezTo>
                <a:cubicBezTo>
                  <a:pt x="137" y="35"/>
                  <a:pt x="144" y="41"/>
                  <a:pt x="150" y="50"/>
                </a:cubicBezTo>
                <a:cubicBezTo>
                  <a:pt x="151" y="51"/>
                  <a:pt x="153" y="52"/>
                  <a:pt x="155" y="52"/>
                </a:cubicBezTo>
                <a:cubicBezTo>
                  <a:pt x="156" y="52"/>
                  <a:pt x="157" y="51"/>
                  <a:pt x="158" y="51"/>
                </a:cubicBezTo>
                <a:cubicBezTo>
                  <a:pt x="160" y="49"/>
                  <a:pt x="161" y="46"/>
                  <a:pt x="159" y="43"/>
                </a:cubicBezTo>
                <a:cubicBezTo>
                  <a:pt x="158" y="42"/>
                  <a:pt x="157" y="40"/>
                  <a:pt x="156" y="39"/>
                </a:cubicBezTo>
                <a:cubicBezTo>
                  <a:pt x="175" y="48"/>
                  <a:pt x="191" y="64"/>
                  <a:pt x="201" y="83"/>
                </a:cubicBezTo>
                <a:cubicBezTo>
                  <a:pt x="199" y="85"/>
                  <a:pt x="190" y="86"/>
                  <a:pt x="178" y="88"/>
                </a:cubicBezTo>
                <a:cubicBezTo>
                  <a:pt x="176" y="81"/>
                  <a:pt x="174" y="73"/>
                  <a:pt x="171" y="67"/>
                </a:cubicBezTo>
                <a:cubicBezTo>
                  <a:pt x="170" y="64"/>
                  <a:pt x="167" y="63"/>
                  <a:pt x="164" y="64"/>
                </a:cubicBezTo>
                <a:cubicBezTo>
                  <a:pt x="162" y="65"/>
                  <a:pt x="160" y="68"/>
                  <a:pt x="162" y="71"/>
                </a:cubicBezTo>
                <a:cubicBezTo>
                  <a:pt x="164" y="76"/>
                  <a:pt x="166" y="83"/>
                  <a:pt x="167" y="89"/>
                </a:cubicBezTo>
                <a:cubicBezTo>
                  <a:pt x="154" y="90"/>
                  <a:pt x="138" y="91"/>
                  <a:pt x="119" y="91"/>
                </a:cubicBezTo>
                <a:cubicBezTo>
                  <a:pt x="119" y="74"/>
                  <a:pt x="119" y="74"/>
                  <a:pt x="119" y="74"/>
                </a:cubicBezTo>
                <a:cubicBezTo>
                  <a:pt x="119" y="71"/>
                  <a:pt x="117" y="68"/>
                  <a:pt x="114" y="68"/>
                </a:cubicBezTo>
                <a:cubicBezTo>
                  <a:pt x="111" y="68"/>
                  <a:pt x="109" y="71"/>
                  <a:pt x="109" y="74"/>
                </a:cubicBezTo>
                <a:cubicBezTo>
                  <a:pt x="109" y="91"/>
                  <a:pt x="109" y="91"/>
                  <a:pt x="109" y="91"/>
                </a:cubicBezTo>
                <a:cubicBezTo>
                  <a:pt x="90" y="91"/>
                  <a:pt x="74" y="90"/>
                  <a:pt x="61" y="89"/>
                </a:cubicBezTo>
                <a:cubicBezTo>
                  <a:pt x="62" y="83"/>
                  <a:pt x="64" y="76"/>
                  <a:pt x="66" y="71"/>
                </a:cubicBezTo>
                <a:cubicBezTo>
                  <a:pt x="68" y="68"/>
                  <a:pt x="66" y="65"/>
                  <a:pt x="63" y="64"/>
                </a:cubicBezTo>
                <a:cubicBezTo>
                  <a:pt x="61" y="63"/>
                  <a:pt x="58" y="64"/>
                  <a:pt x="57" y="67"/>
                </a:cubicBezTo>
                <a:cubicBezTo>
                  <a:pt x="54" y="73"/>
                  <a:pt x="52" y="81"/>
                  <a:pt x="50" y="88"/>
                </a:cubicBezTo>
                <a:cubicBezTo>
                  <a:pt x="37" y="86"/>
                  <a:pt x="29" y="85"/>
                  <a:pt x="27" y="83"/>
                </a:cubicBezTo>
                <a:cubicBezTo>
                  <a:pt x="36" y="64"/>
                  <a:pt x="53" y="48"/>
                  <a:pt x="72" y="39"/>
                </a:cubicBezTo>
                <a:close/>
                <a:moveTo>
                  <a:pt x="22" y="93"/>
                </a:moveTo>
                <a:cubicBezTo>
                  <a:pt x="27" y="95"/>
                  <a:pt x="35" y="97"/>
                  <a:pt x="48" y="98"/>
                </a:cubicBezTo>
                <a:cubicBezTo>
                  <a:pt x="46" y="108"/>
                  <a:pt x="45" y="118"/>
                  <a:pt x="45" y="128"/>
                </a:cubicBezTo>
                <a:cubicBezTo>
                  <a:pt x="45" y="138"/>
                  <a:pt x="46" y="148"/>
                  <a:pt x="48" y="157"/>
                </a:cubicBezTo>
                <a:cubicBezTo>
                  <a:pt x="35" y="159"/>
                  <a:pt x="27" y="161"/>
                  <a:pt x="22" y="163"/>
                </a:cubicBezTo>
                <a:cubicBezTo>
                  <a:pt x="18" y="152"/>
                  <a:pt x="16" y="140"/>
                  <a:pt x="16" y="128"/>
                </a:cubicBezTo>
                <a:cubicBezTo>
                  <a:pt x="16" y="116"/>
                  <a:pt x="18" y="104"/>
                  <a:pt x="22" y="93"/>
                </a:cubicBezTo>
                <a:close/>
                <a:moveTo>
                  <a:pt x="27" y="173"/>
                </a:moveTo>
                <a:cubicBezTo>
                  <a:pt x="29" y="171"/>
                  <a:pt x="37" y="169"/>
                  <a:pt x="50" y="168"/>
                </a:cubicBezTo>
                <a:cubicBezTo>
                  <a:pt x="55" y="188"/>
                  <a:pt x="63" y="205"/>
                  <a:pt x="73" y="217"/>
                </a:cubicBezTo>
                <a:cubicBezTo>
                  <a:pt x="53" y="208"/>
                  <a:pt x="37" y="192"/>
                  <a:pt x="27" y="173"/>
                </a:cubicBezTo>
                <a:close/>
                <a:moveTo>
                  <a:pt x="155" y="217"/>
                </a:moveTo>
                <a:cubicBezTo>
                  <a:pt x="165" y="205"/>
                  <a:pt x="173" y="188"/>
                  <a:pt x="178" y="168"/>
                </a:cubicBezTo>
                <a:cubicBezTo>
                  <a:pt x="190" y="169"/>
                  <a:pt x="199" y="171"/>
                  <a:pt x="201" y="173"/>
                </a:cubicBezTo>
                <a:cubicBezTo>
                  <a:pt x="191" y="192"/>
                  <a:pt x="175" y="208"/>
                  <a:pt x="155" y="217"/>
                </a:cubicBezTo>
                <a:close/>
              </a:path>
            </a:pathLst>
          </a:custGeom>
          <a:solidFill>
            <a:srgbClr val="D9D9D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nvGrpSpPr>
          <p:cNvPr id="4108" name="组合 19"/>
          <p:cNvGrpSpPr/>
          <p:nvPr/>
        </p:nvGrpSpPr>
        <p:grpSpPr bwMode="auto">
          <a:xfrm>
            <a:off x="10309225" y="3870101"/>
            <a:ext cx="558800" cy="706437"/>
            <a:chOff x="0" y="0"/>
            <a:chExt cx="768350" cy="971551"/>
          </a:xfrm>
        </p:grpSpPr>
        <p:sp>
          <p:nvSpPr>
            <p:cNvPr id="4109" name="Freeform 66"/>
            <p:cNvSpPr>
              <a:spLocks noEditPoints="1" noChangeArrowheads="1"/>
            </p:cNvSpPr>
            <p:nvPr/>
          </p:nvSpPr>
          <p:spPr bwMode="auto">
            <a:xfrm>
              <a:off x="292100" y="0"/>
              <a:ext cx="182563" cy="182563"/>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16 h 48"/>
                <a:gd name="T12" fmla="*/ 32 w 48"/>
                <a:gd name="T13" fmla="*/ 24 h 48"/>
                <a:gd name="T14" fmla="*/ 24 w 48"/>
                <a:gd name="T15" fmla="*/ 32 h 48"/>
                <a:gd name="T16" fmla="*/ 16 w 48"/>
                <a:gd name="T17" fmla="*/ 24 h 48"/>
                <a:gd name="T18" fmla="*/ 24 w 48"/>
                <a:gd name="T19" fmla="*/ 16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48"/>
                <a:gd name="T32" fmla="*/ 48 w 48"/>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16"/>
                  </a:moveTo>
                  <a:cubicBezTo>
                    <a:pt x="28" y="16"/>
                    <a:pt x="32" y="20"/>
                    <a:pt x="32" y="24"/>
                  </a:cubicBezTo>
                  <a:cubicBezTo>
                    <a:pt x="32" y="28"/>
                    <a:pt x="28" y="32"/>
                    <a:pt x="24" y="32"/>
                  </a:cubicBezTo>
                  <a:cubicBezTo>
                    <a:pt x="20" y="32"/>
                    <a:pt x="16" y="28"/>
                    <a:pt x="16" y="24"/>
                  </a:cubicBezTo>
                  <a:cubicBezTo>
                    <a:pt x="16" y="20"/>
                    <a:pt x="20" y="16"/>
                    <a:pt x="24" y="16"/>
                  </a:cubicBezTo>
                  <a:close/>
                </a:path>
              </a:pathLst>
            </a:custGeom>
            <a:solidFill>
              <a:srgbClr val="D9D9D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110" name="Freeform 67"/>
            <p:cNvSpPr>
              <a:spLocks noEditPoints="1" noChangeArrowheads="1"/>
            </p:cNvSpPr>
            <p:nvPr/>
          </p:nvSpPr>
          <p:spPr bwMode="auto">
            <a:xfrm>
              <a:off x="0" y="223838"/>
              <a:ext cx="768350" cy="747713"/>
            </a:xfrm>
            <a:custGeom>
              <a:avLst/>
              <a:gdLst>
                <a:gd name="T0" fmla="*/ 193 w 202"/>
                <a:gd name="T1" fmla="*/ 154 h 197"/>
                <a:gd name="T2" fmla="*/ 186 w 202"/>
                <a:gd name="T3" fmla="*/ 154 h 197"/>
                <a:gd name="T4" fmla="*/ 186 w 202"/>
                <a:gd name="T5" fmla="*/ 85 h 197"/>
                <a:gd name="T6" fmla="*/ 101 w 202"/>
                <a:gd name="T7" fmla="*/ 0 h 197"/>
                <a:gd name="T8" fmla="*/ 16 w 202"/>
                <a:gd name="T9" fmla="*/ 85 h 197"/>
                <a:gd name="T10" fmla="*/ 16 w 202"/>
                <a:gd name="T11" fmla="*/ 154 h 197"/>
                <a:gd name="T12" fmla="*/ 8 w 202"/>
                <a:gd name="T13" fmla="*/ 154 h 197"/>
                <a:gd name="T14" fmla="*/ 0 w 202"/>
                <a:gd name="T15" fmla="*/ 162 h 197"/>
                <a:gd name="T16" fmla="*/ 8 w 202"/>
                <a:gd name="T17" fmla="*/ 170 h 197"/>
                <a:gd name="T18" fmla="*/ 24 w 202"/>
                <a:gd name="T19" fmla="*/ 170 h 197"/>
                <a:gd name="T20" fmla="*/ 66 w 202"/>
                <a:gd name="T21" fmla="*/ 170 h 197"/>
                <a:gd name="T22" fmla="*/ 101 w 202"/>
                <a:gd name="T23" fmla="*/ 197 h 197"/>
                <a:gd name="T24" fmla="*/ 136 w 202"/>
                <a:gd name="T25" fmla="*/ 170 h 197"/>
                <a:gd name="T26" fmla="*/ 177 w 202"/>
                <a:gd name="T27" fmla="*/ 170 h 197"/>
                <a:gd name="T28" fmla="*/ 193 w 202"/>
                <a:gd name="T29" fmla="*/ 170 h 197"/>
                <a:gd name="T30" fmla="*/ 202 w 202"/>
                <a:gd name="T31" fmla="*/ 162 h 197"/>
                <a:gd name="T32" fmla="*/ 193 w 202"/>
                <a:gd name="T33" fmla="*/ 154 h 197"/>
                <a:gd name="T34" fmla="*/ 101 w 202"/>
                <a:gd name="T35" fmla="*/ 181 h 197"/>
                <a:gd name="T36" fmla="*/ 83 w 202"/>
                <a:gd name="T37" fmla="*/ 170 h 197"/>
                <a:gd name="T38" fmla="*/ 119 w 202"/>
                <a:gd name="T39" fmla="*/ 170 h 197"/>
                <a:gd name="T40" fmla="*/ 101 w 202"/>
                <a:gd name="T41" fmla="*/ 181 h 197"/>
                <a:gd name="T42" fmla="*/ 32 w 202"/>
                <a:gd name="T43" fmla="*/ 142 h 197"/>
                <a:gd name="T44" fmla="*/ 117 w 202"/>
                <a:gd name="T45" fmla="*/ 142 h 197"/>
                <a:gd name="T46" fmla="*/ 122 w 202"/>
                <a:gd name="T47" fmla="*/ 136 h 197"/>
                <a:gd name="T48" fmla="*/ 117 w 202"/>
                <a:gd name="T49" fmla="*/ 131 h 197"/>
                <a:gd name="T50" fmla="*/ 32 w 202"/>
                <a:gd name="T51" fmla="*/ 131 h 197"/>
                <a:gd name="T52" fmla="*/ 32 w 202"/>
                <a:gd name="T53" fmla="*/ 85 h 197"/>
                <a:gd name="T54" fmla="*/ 101 w 202"/>
                <a:gd name="T55" fmla="*/ 17 h 197"/>
                <a:gd name="T56" fmla="*/ 169 w 202"/>
                <a:gd name="T57" fmla="*/ 85 h 197"/>
                <a:gd name="T58" fmla="*/ 169 w 202"/>
                <a:gd name="T59" fmla="*/ 131 h 197"/>
                <a:gd name="T60" fmla="*/ 149 w 202"/>
                <a:gd name="T61" fmla="*/ 131 h 197"/>
                <a:gd name="T62" fmla="*/ 143 w 202"/>
                <a:gd name="T63" fmla="*/ 136 h 197"/>
                <a:gd name="T64" fmla="*/ 149 w 202"/>
                <a:gd name="T65" fmla="*/ 142 h 197"/>
                <a:gd name="T66" fmla="*/ 169 w 202"/>
                <a:gd name="T67" fmla="*/ 142 h 197"/>
                <a:gd name="T68" fmla="*/ 169 w 202"/>
                <a:gd name="T69" fmla="*/ 154 h 197"/>
                <a:gd name="T70" fmla="*/ 32 w 202"/>
                <a:gd name="T71" fmla="*/ 154 h 197"/>
                <a:gd name="T72" fmla="*/ 32 w 202"/>
                <a:gd name="T73" fmla="*/ 142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2"/>
                <a:gd name="T112" fmla="*/ 0 h 197"/>
                <a:gd name="T113" fmla="*/ 202 w 202"/>
                <a:gd name="T114" fmla="*/ 197 h 1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2" h="197">
                  <a:moveTo>
                    <a:pt x="193" y="154"/>
                  </a:moveTo>
                  <a:cubicBezTo>
                    <a:pt x="186" y="154"/>
                    <a:pt x="186" y="154"/>
                    <a:pt x="186" y="154"/>
                  </a:cubicBezTo>
                  <a:cubicBezTo>
                    <a:pt x="186" y="85"/>
                    <a:pt x="186" y="85"/>
                    <a:pt x="186" y="85"/>
                  </a:cubicBezTo>
                  <a:cubicBezTo>
                    <a:pt x="186" y="38"/>
                    <a:pt x="148" y="0"/>
                    <a:pt x="101" y="0"/>
                  </a:cubicBezTo>
                  <a:cubicBezTo>
                    <a:pt x="54" y="0"/>
                    <a:pt x="16" y="38"/>
                    <a:pt x="16" y="85"/>
                  </a:cubicBezTo>
                  <a:cubicBezTo>
                    <a:pt x="16" y="154"/>
                    <a:pt x="16" y="154"/>
                    <a:pt x="16" y="154"/>
                  </a:cubicBezTo>
                  <a:cubicBezTo>
                    <a:pt x="8" y="154"/>
                    <a:pt x="8" y="154"/>
                    <a:pt x="8" y="154"/>
                  </a:cubicBezTo>
                  <a:cubicBezTo>
                    <a:pt x="4" y="154"/>
                    <a:pt x="0" y="157"/>
                    <a:pt x="0" y="162"/>
                  </a:cubicBezTo>
                  <a:cubicBezTo>
                    <a:pt x="0" y="166"/>
                    <a:pt x="4" y="170"/>
                    <a:pt x="8" y="170"/>
                  </a:cubicBezTo>
                  <a:cubicBezTo>
                    <a:pt x="24" y="170"/>
                    <a:pt x="24" y="170"/>
                    <a:pt x="24" y="170"/>
                  </a:cubicBezTo>
                  <a:cubicBezTo>
                    <a:pt x="66" y="170"/>
                    <a:pt x="66" y="170"/>
                    <a:pt x="66" y="170"/>
                  </a:cubicBezTo>
                  <a:cubicBezTo>
                    <a:pt x="70" y="185"/>
                    <a:pt x="84" y="197"/>
                    <a:pt x="101" y="197"/>
                  </a:cubicBezTo>
                  <a:cubicBezTo>
                    <a:pt x="118" y="197"/>
                    <a:pt x="132" y="185"/>
                    <a:pt x="136" y="170"/>
                  </a:cubicBezTo>
                  <a:cubicBezTo>
                    <a:pt x="177" y="170"/>
                    <a:pt x="177" y="170"/>
                    <a:pt x="177" y="170"/>
                  </a:cubicBezTo>
                  <a:cubicBezTo>
                    <a:pt x="193" y="170"/>
                    <a:pt x="193" y="170"/>
                    <a:pt x="193" y="170"/>
                  </a:cubicBezTo>
                  <a:cubicBezTo>
                    <a:pt x="198" y="170"/>
                    <a:pt x="202" y="166"/>
                    <a:pt x="202" y="162"/>
                  </a:cubicBezTo>
                  <a:cubicBezTo>
                    <a:pt x="202" y="157"/>
                    <a:pt x="198" y="154"/>
                    <a:pt x="193" y="154"/>
                  </a:cubicBezTo>
                  <a:close/>
                  <a:moveTo>
                    <a:pt x="101" y="181"/>
                  </a:moveTo>
                  <a:cubicBezTo>
                    <a:pt x="93" y="181"/>
                    <a:pt x="86" y="176"/>
                    <a:pt x="83" y="170"/>
                  </a:cubicBezTo>
                  <a:cubicBezTo>
                    <a:pt x="119" y="170"/>
                    <a:pt x="119" y="170"/>
                    <a:pt x="119" y="170"/>
                  </a:cubicBezTo>
                  <a:cubicBezTo>
                    <a:pt x="116" y="176"/>
                    <a:pt x="109" y="181"/>
                    <a:pt x="101" y="181"/>
                  </a:cubicBezTo>
                  <a:close/>
                  <a:moveTo>
                    <a:pt x="32" y="142"/>
                  </a:moveTo>
                  <a:cubicBezTo>
                    <a:pt x="117" y="142"/>
                    <a:pt x="117" y="142"/>
                    <a:pt x="117" y="142"/>
                  </a:cubicBezTo>
                  <a:cubicBezTo>
                    <a:pt x="120" y="142"/>
                    <a:pt x="122" y="139"/>
                    <a:pt x="122" y="136"/>
                  </a:cubicBezTo>
                  <a:cubicBezTo>
                    <a:pt x="122" y="134"/>
                    <a:pt x="120" y="131"/>
                    <a:pt x="117" y="131"/>
                  </a:cubicBezTo>
                  <a:cubicBezTo>
                    <a:pt x="32" y="131"/>
                    <a:pt x="32" y="131"/>
                    <a:pt x="32" y="131"/>
                  </a:cubicBezTo>
                  <a:cubicBezTo>
                    <a:pt x="32" y="85"/>
                    <a:pt x="32" y="85"/>
                    <a:pt x="32" y="85"/>
                  </a:cubicBezTo>
                  <a:cubicBezTo>
                    <a:pt x="32" y="47"/>
                    <a:pt x="63" y="17"/>
                    <a:pt x="101" y="17"/>
                  </a:cubicBezTo>
                  <a:cubicBezTo>
                    <a:pt x="139" y="17"/>
                    <a:pt x="169" y="47"/>
                    <a:pt x="169" y="85"/>
                  </a:cubicBezTo>
                  <a:cubicBezTo>
                    <a:pt x="169" y="131"/>
                    <a:pt x="169" y="131"/>
                    <a:pt x="169" y="131"/>
                  </a:cubicBezTo>
                  <a:cubicBezTo>
                    <a:pt x="149" y="131"/>
                    <a:pt x="149" y="131"/>
                    <a:pt x="149" y="131"/>
                  </a:cubicBezTo>
                  <a:cubicBezTo>
                    <a:pt x="146" y="131"/>
                    <a:pt x="143" y="134"/>
                    <a:pt x="143" y="136"/>
                  </a:cubicBezTo>
                  <a:cubicBezTo>
                    <a:pt x="143" y="139"/>
                    <a:pt x="146" y="142"/>
                    <a:pt x="149" y="142"/>
                  </a:cubicBezTo>
                  <a:cubicBezTo>
                    <a:pt x="169" y="142"/>
                    <a:pt x="169" y="142"/>
                    <a:pt x="169" y="142"/>
                  </a:cubicBezTo>
                  <a:cubicBezTo>
                    <a:pt x="169" y="154"/>
                    <a:pt x="169" y="154"/>
                    <a:pt x="169" y="154"/>
                  </a:cubicBezTo>
                  <a:cubicBezTo>
                    <a:pt x="32" y="154"/>
                    <a:pt x="32" y="154"/>
                    <a:pt x="32" y="154"/>
                  </a:cubicBezTo>
                  <a:lnTo>
                    <a:pt x="32" y="142"/>
                  </a:lnTo>
                  <a:close/>
                </a:path>
              </a:pathLst>
            </a:custGeom>
            <a:solidFill>
              <a:srgbClr val="D9D9D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grpSp>
        <p:nvGrpSpPr>
          <p:cNvPr id="4111" name="组合 22"/>
          <p:cNvGrpSpPr/>
          <p:nvPr/>
        </p:nvGrpSpPr>
        <p:grpSpPr bwMode="auto">
          <a:xfrm>
            <a:off x="1692275" y="3922488"/>
            <a:ext cx="609600" cy="722313"/>
            <a:chOff x="0" y="0"/>
            <a:chExt cx="817563" cy="971551"/>
          </a:xfrm>
        </p:grpSpPr>
        <p:sp>
          <p:nvSpPr>
            <p:cNvPr id="4112" name="Freeform 94"/>
            <p:cNvSpPr>
              <a:spLocks noEditPoints="1" noChangeArrowheads="1"/>
            </p:cNvSpPr>
            <p:nvPr/>
          </p:nvSpPr>
          <p:spPr bwMode="auto">
            <a:xfrm>
              <a:off x="174625" y="0"/>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23"/>
                <a:gd name="T32" fmla="*/ 123 w 123"/>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113" name="Freeform 95"/>
            <p:cNvSpPr>
              <a:spLocks noEditPoints="1" noChangeArrowheads="1"/>
            </p:cNvSpPr>
            <p:nvPr/>
          </p:nvSpPr>
          <p:spPr bwMode="auto">
            <a:xfrm>
              <a:off x="0" y="493713"/>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26"/>
                <a:gd name="T125" fmla="*/ 215 w 215"/>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grpSp>
        <p:nvGrpSpPr>
          <p:cNvPr id="4114" name="组合 25"/>
          <p:cNvGrpSpPr/>
          <p:nvPr/>
        </p:nvGrpSpPr>
        <p:grpSpPr bwMode="auto">
          <a:xfrm>
            <a:off x="7410450" y="4022501"/>
            <a:ext cx="631825" cy="520700"/>
            <a:chOff x="0" y="0"/>
            <a:chExt cx="971550" cy="801688"/>
          </a:xfrm>
        </p:grpSpPr>
        <p:sp>
          <p:nvSpPr>
            <p:cNvPr id="4115" name="Freeform 32"/>
            <p:cNvSpPr>
              <a:spLocks noChangeArrowheads="1"/>
            </p:cNvSpPr>
            <p:nvPr/>
          </p:nvSpPr>
          <p:spPr bwMode="auto">
            <a:xfrm>
              <a:off x="303213" y="654050"/>
              <a:ext cx="365125" cy="147638"/>
            </a:xfrm>
            <a:custGeom>
              <a:avLst/>
              <a:gdLst>
                <a:gd name="T0" fmla="*/ 88 w 96"/>
                <a:gd name="T1" fmla="*/ 23 h 39"/>
                <a:gd name="T2" fmla="*/ 56 w 96"/>
                <a:gd name="T3" fmla="*/ 23 h 39"/>
                <a:gd name="T4" fmla="*/ 56 w 96"/>
                <a:gd name="T5" fmla="*/ 8 h 39"/>
                <a:gd name="T6" fmla="*/ 48 w 96"/>
                <a:gd name="T7" fmla="*/ 0 h 39"/>
                <a:gd name="T8" fmla="*/ 40 w 96"/>
                <a:gd name="T9" fmla="*/ 8 h 39"/>
                <a:gd name="T10" fmla="*/ 40 w 96"/>
                <a:gd name="T11" fmla="*/ 23 h 39"/>
                <a:gd name="T12" fmla="*/ 8 w 96"/>
                <a:gd name="T13" fmla="*/ 23 h 39"/>
                <a:gd name="T14" fmla="*/ 0 w 96"/>
                <a:gd name="T15" fmla="*/ 31 h 39"/>
                <a:gd name="T16" fmla="*/ 8 w 96"/>
                <a:gd name="T17" fmla="*/ 39 h 39"/>
                <a:gd name="T18" fmla="*/ 88 w 96"/>
                <a:gd name="T19" fmla="*/ 39 h 39"/>
                <a:gd name="T20" fmla="*/ 96 w 96"/>
                <a:gd name="T21" fmla="*/ 31 h 39"/>
                <a:gd name="T22" fmla="*/ 88 w 96"/>
                <a:gd name="T23" fmla="*/ 23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39"/>
                <a:gd name="T38" fmla="*/ 96 w 96"/>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39">
                  <a:moveTo>
                    <a:pt x="88" y="23"/>
                  </a:moveTo>
                  <a:cubicBezTo>
                    <a:pt x="56" y="23"/>
                    <a:pt x="56" y="23"/>
                    <a:pt x="56" y="23"/>
                  </a:cubicBezTo>
                  <a:cubicBezTo>
                    <a:pt x="56" y="8"/>
                    <a:pt x="56" y="8"/>
                    <a:pt x="56" y="8"/>
                  </a:cubicBezTo>
                  <a:cubicBezTo>
                    <a:pt x="56" y="4"/>
                    <a:pt x="53" y="0"/>
                    <a:pt x="48" y="0"/>
                  </a:cubicBezTo>
                  <a:cubicBezTo>
                    <a:pt x="44" y="0"/>
                    <a:pt x="40" y="4"/>
                    <a:pt x="40" y="8"/>
                  </a:cubicBezTo>
                  <a:cubicBezTo>
                    <a:pt x="40" y="23"/>
                    <a:pt x="40" y="23"/>
                    <a:pt x="40" y="23"/>
                  </a:cubicBezTo>
                  <a:cubicBezTo>
                    <a:pt x="8" y="23"/>
                    <a:pt x="8" y="23"/>
                    <a:pt x="8" y="23"/>
                  </a:cubicBezTo>
                  <a:cubicBezTo>
                    <a:pt x="3" y="23"/>
                    <a:pt x="0" y="26"/>
                    <a:pt x="0" y="31"/>
                  </a:cubicBezTo>
                  <a:cubicBezTo>
                    <a:pt x="0" y="35"/>
                    <a:pt x="3" y="39"/>
                    <a:pt x="8" y="39"/>
                  </a:cubicBezTo>
                  <a:cubicBezTo>
                    <a:pt x="88" y="39"/>
                    <a:pt x="88" y="39"/>
                    <a:pt x="88" y="39"/>
                  </a:cubicBezTo>
                  <a:cubicBezTo>
                    <a:pt x="93" y="39"/>
                    <a:pt x="96" y="35"/>
                    <a:pt x="96" y="31"/>
                  </a:cubicBezTo>
                  <a:cubicBezTo>
                    <a:pt x="96" y="26"/>
                    <a:pt x="93" y="23"/>
                    <a:pt x="88" y="23"/>
                  </a:cubicBezTo>
                  <a:close/>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116" name="Freeform 33"/>
            <p:cNvSpPr>
              <a:spLocks noEditPoints="1" noChangeArrowheads="1"/>
            </p:cNvSpPr>
            <p:nvPr/>
          </p:nvSpPr>
          <p:spPr bwMode="auto">
            <a:xfrm>
              <a:off x="0" y="0"/>
              <a:ext cx="971550" cy="615950"/>
            </a:xfrm>
            <a:custGeom>
              <a:avLst/>
              <a:gdLst>
                <a:gd name="T0" fmla="*/ 240 w 256"/>
                <a:gd name="T1" fmla="*/ 0 h 162"/>
                <a:gd name="T2" fmla="*/ 16 w 256"/>
                <a:gd name="T3" fmla="*/ 0 h 162"/>
                <a:gd name="T4" fmla="*/ 0 w 256"/>
                <a:gd name="T5" fmla="*/ 16 h 162"/>
                <a:gd name="T6" fmla="*/ 0 w 256"/>
                <a:gd name="T7" fmla="*/ 146 h 162"/>
                <a:gd name="T8" fmla="*/ 16 w 256"/>
                <a:gd name="T9" fmla="*/ 162 h 162"/>
                <a:gd name="T10" fmla="*/ 240 w 256"/>
                <a:gd name="T11" fmla="*/ 162 h 162"/>
                <a:gd name="T12" fmla="*/ 256 w 256"/>
                <a:gd name="T13" fmla="*/ 146 h 162"/>
                <a:gd name="T14" fmla="*/ 256 w 256"/>
                <a:gd name="T15" fmla="*/ 16 h 162"/>
                <a:gd name="T16" fmla="*/ 240 w 256"/>
                <a:gd name="T17" fmla="*/ 0 h 162"/>
                <a:gd name="T18" fmla="*/ 16 w 256"/>
                <a:gd name="T19" fmla="*/ 146 h 162"/>
                <a:gd name="T20" fmla="*/ 16 w 256"/>
                <a:gd name="T21" fmla="*/ 134 h 162"/>
                <a:gd name="T22" fmla="*/ 169 w 256"/>
                <a:gd name="T23" fmla="*/ 134 h 162"/>
                <a:gd name="T24" fmla="*/ 175 w 256"/>
                <a:gd name="T25" fmla="*/ 129 h 162"/>
                <a:gd name="T26" fmla="*/ 169 w 256"/>
                <a:gd name="T27" fmla="*/ 123 h 162"/>
                <a:gd name="T28" fmla="*/ 16 w 256"/>
                <a:gd name="T29" fmla="*/ 123 h 162"/>
                <a:gd name="T30" fmla="*/ 16 w 256"/>
                <a:gd name="T31" fmla="*/ 16 h 162"/>
                <a:gd name="T32" fmla="*/ 240 w 256"/>
                <a:gd name="T33" fmla="*/ 16 h 162"/>
                <a:gd name="T34" fmla="*/ 240 w 256"/>
                <a:gd name="T35" fmla="*/ 123 h 162"/>
                <a:gd name="T36" fmla="*/ 202 w 256"/>
                <a:gd name="T37" fmla="*/ 123 h 162"/>
                <a:gd name="T38" fmla="*/ 197 w 256"/>
                <a:gd name="T39" fmla="*/ 129 h 162"/>
                <a:gd name="T40" fmla="*/ 202 w 256"/>
                <a:gd name="T41" fmla="*/ 134 h 162"/>
                <a:gd name="T42" fmla="*/ 240 w 256"/>
                <a:gd name="T43" fmla="*/ 134 h 162"/>
                <a:gd name="T44" fmla="*/ 240 w 256"/>
                <a:gd name="T45" fmla="*/ 146 h 162"/>
                <a:gd name="T46" fmla="*/ 16 w 256"/>
                <a:gd name="T47" fmla="*/ 146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6"/>
                <a:gd name="T73" fmla="*/ 0 h 162"/>
                <a:gd name="T74" fmla="*/ 256 w 256"/>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6" h="162">
                  <a:moveTo>
                    <a:pt x="240" y="0"/>
                  </a:moveTo>
                  <a:cubicBezTo>
                    <a:pt x="16" y="0"/>
                    <a:pt x="16" y="0"/>
                    <a:pt x="16" y="0"/>
                  </a:cubicBezTo>
                  <a:cubicBezTo>
                    <a:pt x="7" y="0"/>
                    <a:pt x="0" y="7"/>
                    <a:pt x="0" y="16"/>
                  </a:cubicBezTo>
                  <a:cubicBezTo>
                    <a:pt x="0" y="146"/>
                    <a:pt x="0" y="146"/>
                    <a:pt x="0" y="146"/>
                  </a:cubicBezTo>
                  <a:cubicBezTo>
                    <a:pt x="0" y="154"/>
                    <a:pt x="7" y="162"/>
                    <a:pt x="16" y="162"/>
                  </a:cubicBezTo>
                  <a:cubicBezTo>
                    <a:pt x="240" y="162"/>
                    <a:pt x="240" y="162"/>
                    <a:pt x="240" y="162"/>
                  </a:cubicBezTo>
                  <a:cubicBezTo>
                    <a:pt x="249" y="162"/>
                    <a:pt x="256" y="154"/>
                    <a:pt x="256" y="146"/>
                  </a:cubicBezTo>
                  <a:cubicBezTo>
                    <a:pt x="256" y="16"/>
                    <a:pt x="256" y="16"/>
                    <a:pt x="256" y="16"/>
                  </a:cubicBezTo>
                  <a:cubicBezTo>
                    <a:pt x="256" y="7"/>
                    <a:pt x="249" y="0"/>
                    <a:pt x="240" y="0"/>
                  </a:cubicBezTo>
                  <a:close/>
                  <a:moveTo>
                    <a:pt x="16" y="146"/>
                  </a:moveTo>
                  <a:cubicBezTo>
                    <a:pt x="16" y="134"/>
                    <a:pt x="16" y="134"/>
                    <a:pt x="16" y="134"/>
                  </a:cubicBezTo>
                  <a:cubicBezTo>
                    <a:pt x="169" y="134"/>
                    <a:pt x="169" y="134"/>
                    <a:pt x="169" y="134"/>
                  </a:cubicBezTo>
                  <a:cubicBezTo>
                    <a:pt x="172" y="134"/>
                    <a:pt x="175" y="132"/>
                    <a:pt x="175" y="129"/>
                  </a:cubicBezTo>
                  <a:cubicBezTo>
                    <a:pt x="175" y="126"/>
                    <a:pt x="172" y="123"/>
                    <a:pt x="169" y="123"/>
                  </a:cubicBezTo>
                  <a:cubicBezTo>
                    <a:pt x="16" y="123"/>
                    <a:pt x="16" y="123"/>
                    <a:pt x="16" y="123"/>
                  </a:cubicBezTo>
                  <a:cubicBezTo>
                    <a:pt x="16" y="16"/>
                    <a:pt x="16" y="16"/>
                    <a:pt x="16" y="16"/>
                  </a:cubicBezTo>
                  <a:cubicBezTo>
                    <a:pt x="240" y="16"/>
                    <a:pt x="240" y="16"/>
                    <a:pt x="240" y="16"/>
                  </a:cubicBezTo>
                  <a:cubicBezTo>
                    <a:pt x="240" y="123"/>
                    <a:pt x="240" y="123"/>
                    <a:pt x="240" y="123"/>
                  </a:cubicBezTo>
                  <a:cubicBezTo>
                    <a:pt x="202" y="123"/>
                    <a:pt x="202" y="123"/>
                    <a:pt x="202" y="123"/>
                  </a:cubicBezTo>
                  <a:cubicBezTo>
                    <a:pt x="199" y="123"/>
                    <a:pt x="197" y="126"/>
                    <a:pt x="197" y="129"/>
                  </a:cubicBezTo>
                  <a:cubicBezTo>
                    <a:pt x="197" y="132"/>
                    <a:pt x="199" y="134"/>
                    <a:pt x="202" y="134"/>
                  </a:cubicBezTo>
                  <a:cubicBezTo>
                    <a:pt x="240" y="134"/>
                    <a:pt x="240" y="134"/>
                    <a:pt x="240" y="134"/>
                  </a:cubicBezTo>
                  <a:cubicBezTo>
                    <a:pt x="240" y="146"/>
                    <a:pt x="240" y="146"/>
                    <a:pt x="240" y="146"/>
                  </a:cubicBezTo>
                  <a:lnTo>
                    <a:pt x="16" y="146"/>
                  </a:lnTo>
                  <a:close/>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
        <p:nvSpPr>
          <p:cNvPr id="4117" name="文本框 29"/>
          <p:cNvSpPr>
            <a:spLocks noChangeArrowheads="1"/>
          </p:cNvSpPr>
          <p:nvPr/>
        </p:nvSpPr>
        <p:spPr bwMode="auto">
          <a:xfrm>
            <a:off x="932337" y="5376429"/>
            <a:ext cx="2103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FFFF"/>
                </a:solidFill>
                <a:latin typeface="Calibri" panose="020F0502020204030204" charset="0"/>
                <a:cs typeface="Calibri" panose="020F0502020204030204" charset="0"/>
                <a:sym typeface="Calibri" panose="020F0502020204030204" charset="0"/>
              </a:rPr>
              <a:t>   </a:t>
            </a:r>
            <a:r>
              <a:rPr lang="en-US" altLang="zh-CN" sz="3200" b="1" dirty="0" smtClean="0">
                <a:solidFill>
                  <a:srgbClr val="FFFFFF"/>
                </a:solidFill>
                <a:latin typeface="Calibri" panose="020F0502020204030204" charset="0"/>
                <a:cs typeface="Calibri" panose="020F0502020204030204" charset="0"/>
                <a:sym typeface="Calibri" panose="020F0502020204030204" charset="0"/>
              </a:rPr>
              <a:t>What </a:t>
            </a:r>
            <a:r>
              <a:rPr lang="en-US" altLang="zh-CN" sz="3200" b="1" dirty="0">
                <a:solidFill>
                  <a:srgbClr val="FFFFFF"/>
                </a:solidFill>
                <a:latin typeface="Calibri" panose="020F0502020204030204" charset="0"/>
                <a:cs typeface="Calibri" panose="020F0502020204030204" charset="0"/>
                <a:sym typeface="Calibri" panose="020F0502020204030204" charset="0"/>
              </a:rPr>
              <a:t>is it</a:t>
            </a:r>
            <a:endParaRPr lang="en-US" altLang="zh-CN" dirty="0">
              <a:solidFill>
                <a:srgbClr val="FACE45"/>
              </a:solidFill>
              <a:latin typeface="方正姚体" panose="02010601030101010101" pitchFamily="2" charset="-122"/>
              <a:sym typeface="方正姚体" panose="02010601030101010101" pitchFamily="2" charset="-122"/>
            </a:endParaRPr>
          </a:p>
        </p:txBody>
      </p:sp>
      <p:sp>
        <p:nvSpPr>
          <p:cNvPr id="4118" name="文本框 30"/>
          <p:cNvSpPr>
            <a:spLocks noChangeArrowheads="1"/>
          </p:cNvSpPr>
          <p:nvPr/>
        </p:nvSpPr>
        <p:spPr bwMode="auto">
          <a:xfrm>
            <a:off x="6695234" y="5270276"/>
            <a:ext cx="20622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2400" b="1" dirty="0" smtClean="0">
                <a:solidFill>
                  <a:srgbClr val="D9D9D9"/>
                </a:solidFill>
                <a:latin typeface="方正姚体" panose="02010601030101010101" pitchFamily="2" charset="-122"/>
              </a:rPr>
              <a:t>Government </a:t>
            </a:r>
            <a:r>
              <a:rPr lang="en-US" altLang="zh-CN" sz="2400" b="1" dirty="0">
                <a:solidFill>
                  <a:srgbClr val="D9D9D9"/>
                </a:solidFill>
                <a:latin typeface="方正姚体" panose="02010601030101010101" pitchFamily="2" charset="-122"/>
              </a:rPr>
              <a:t>policies</a:t>
            </a:r>
          </a:p>
        </p:txBody>
      </p:sp>
      <p:sp>
        <p:nvSpPr>
          <p:cNvPr id="4119" name="文本框 31"/>
          <p:cNvSpPr>
            <a:spLocks noChangeArrowheads="1"/>
          </p:cNvSpPr>
          <p:nvPr/>
        </p:nvSpPr>
        <p:spPr bwMode="auto">
          <a:xfrm>
            <a:off x="3962400" y="5270276"/>
            <a:ext cx="23577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2400" b="1" dirty="0" smtClean="0">
                <a:solidFill>
                  <a:srgbClr val="D9D9D9"/>
                </a:solidFill>
                <a:latin typeface="方正姚体" panose="02010601030101010101" pitchFamily="2" charset="-122"/>
              </a:rPr>
              <a:t>Economic </a:t>
            </a:r>
            <a:r>
              <a:rPr lang="en-US" altLang="zh-CN" sz="2400" b="1" dirty="0">
                <a:solidFill>
                  <a:srgbClr val="D9D9D9"/>
                </a:solidFill>
                <a:latin typeface="方正姚体" panose="02010601030101010101" pitchFamily="2" charset="-122"/>
              </a:rPr>
              <a:t>and </a:t>
            </a:r>
            <a:r>
              <a:rPr lang="en-US" altLang="zh-CN" sz="2400" b="1" dirty="0" smtClean="0">
                <a:solidFill>
                  <a:srgbClr val="D9D9D9"/>
                </a:solidFill>
                <a:latin typeface="方正姚体" panose="02010601030101010101" pitchFamily="2" charset="-122"/>
              </a:rPr>
              <a:t>Social </a:t>
            </a:r>
            <a:r>
              <a:rPr lang="en-US" altLang="zh-CN" sz="2400" b="1" dirty="0">
                <a:solidFill>
                  <a:srgbClr val="D9D9D9"/>
                </a:solidFill>
                <a:latin typeface="方正姚体" panose="02010601030101010101" pitchFamily="2" charset="-122"/>
              </a:rPr>
              <a:t>impacts</a:t>
            </a:r>
            <a:endParaRPr lang="en-US" altLang="zh-CN" sz="2400" b="1" dirty="0">
              <a:solidFill>
                <a:srgbClr val="D9D9D9"/>
              </a:solidFill>
              <a:latin typeface="方正姚体" panose="02010601030101010101" pitchFamily="2" charset="-122"/>
            </a:endParaRPr>
          </a:p>
        </p:txBody>
      </p:sp>
      <p:sp>
        <p:nvSpPr>
          <p:cNvPr id="4120" name="文本框 32"/>
          <p:cNvSpPr>
            <a:spLocks noChangeArrowheads="1"/>
          </p:cNvSpPr>
          <p:nvPr/>
        </p:nvSpPr>
        <p:spPr bwMode="auto">
          <a:xfrm>
            <a:off x="9269917" y="5007097"/>
            <a:ext cx="25034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3200" b="1" dirty="0" smtClean="0">
                <a:solidFill>
                  <a:srgbClr val="FFFFFF"/>
                </a:solidFill>
                <a:latin typeface="Calibri" panose="020F0502020204030204" charset="0"/>
                <a:cs typeface="Calibri" panose="020F0502020204030204" charset="0"/>
                <a:sym typeface="Calibri" panose="020F0502020204030204" charset="0"/>
              </a:rPr>
              <a:t>   </a:t>
            </a:r>
            <a:r>
              <a:rPr lang="en-US" altLang="zh-CN" sz="2400" b="1" dirty="0">
                <a:solidFill>
                  <a:srgbClr val="FFFFFF"/>
                </a:solidFill>
                <a:latin typeface="Calibri" panose="020F0502020204030204" charset="0"/>
                <a:cs typeface="Calibri" panose="020F0502020204030204" charset="0"/>
                <a:sym typeface="Calibri" panose="020F0502020204030204" charset="0"/>
              </a:rPr>
              <a:t>R</a:t>
            </a:r>
            <a:r>
              <a:rPr lang="en-US" altLang="zh-CN" sz="2400" b="1" dirty="0">
                <a:solidFill>
                  <a:srgbClr val="FFFFFF"/>
                </a:solidFill>
                <a:latin typeface="Calibri" panose="020F0502020204030204" charset="0"/>
                <a:cs typeface="Calibri" panose="020F0502020204030204" charset="0"/>
              </a:rPr>
              <a:t>ecommendation</a:t>
            </a:r>
            <a:endParaRPr lang="en-US" altLang="zh-CN" sz="2400" b="1" dirty="0">
              <a:solidFill>
                <a:srgbClr val="FFFFFF"/>
              </a:solidFill>
              <a:latin typeface="Calibri" panose="020F0502020204030204" charset="0"/>
              <a:cs typeface="Calibri" panose="020F0502020204030204" charset="0"/>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dirty="0">
              <a:solidFill>
                <a:schemeClr val="tx1"/>
              </a:solidFill>
            </a:endParaRPr>
          </a:p>
        </p:txBody>
      </p:sp>
    </p:spTree>
    <p:custDataLst>
      <p:tags r:id="rId1"/>
    </p:custDataLst>
  </p:cSld>
  <p:clrMapOvr>
    <a:masterClrMapping/>
  </p:clrMapOvr>
  <p:transition spd="slow" advClick="0"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b="1" dirty="0" smtClean="0"/>
          </a:p>
          <a:p>
            <a:r>
              <a:rPr lang="en-US" altLang="zh-CN" b="1" dirty="0" smtClean="0"/>
              <a:t>Increased </a:t>
            </a:r>
            <a:r>
              <a:rPr lang="en-US" altLang="zh-CN" b="1" dirty="0"/>
              <a:t>competition</a:t>
            </a:r>
            <a:endParaRPr lang="en-US" altLang="zh-CN" dirty="0"/>
          </a:p>
          <a:p>
            <a:r>
              <a:rPr lang="en-US" altLang="zh-CN" dirty="0"/>
              <a:t>Success breeds success, and once one entrepreneur has flourished in a given market more often than not another businessman or woman looks to enjoy their own slice of the pie.</a:t>
            </a:r>
          </a:p>
          <a:p>
            <a:r>
              <a:rPr lang="en-US" altLang="zh-CN" dirty="0"/>
              <a:t>As we know, competition is a good thing for the consumer, as it requires companies to delivery a better quality product in order to survive. This can also create price wars (take a look at the ongoing battle between the Xbox One and </a:t>
            </a:r>
            <a:r>
              <a:rPr lang="en-US" altLang="zh-CN" dirty="0" err="1"/>
              <a:t>Playstation</a:t>
            </a:r>
            <a:r>
              <a:rPr lang="en-US" altLang="zh-CN" dirty="0"/>
              <a:t> 4 as a good example), and it is true that often only the strongest will prosper. But the benefits to the general public are obvious.</a:t>
            </a:r>
          </a:p>
          <a:p>
            <a:endParaRPr lang="zh-CN" altLang="en-US" dirty="0"/>
          </a:p>
        </p:txBody>
      </p:sp>
    </p:spTree>
    <p:extLst>
      <p:ext uri="{BB962C8B-B14F-4D97-AF65-F5344CB8AC3E}">
        <p14:creationId xmlns:p14="http://schemas.microsoft.com/office/powerpoint/2010/main" val="2383389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b="1" dirty="0" smtClean="0"/>
              <a:t>The </a:t>
            </a:r>
            <a:r>
              <a:rPr lang="en-US" altLang="zh-CN" b="1" dirty="0"/>
              <a:t>Drawbacks</a:t>
            </a:r>
          </a:p>
          <a:p>
            <a:r>
              <a:rPr lang="en-US" altLang="zh-CN" dirty="0"/>
              <a:t>You could be forgive for assuming that the work of </a:t>
            </a:r>
            <a:r>
              <a:rPr lang="en-US" altLang="zh-CN" dirty="0" smtClean="0"/>
              <a:t>The startup enterprises </a:t>
            </a:r>
            <a:r>
              <a:rPr lang="en-US" altLang="zh-CN" dirty="0"/>
              <a:t>is solely positive, but unfortunately there are some concerns attached to entrepreneurial activity...</a:t>
            </a:r>
          </a:p>
          <a:p>
            <a:r>
              <a:rPr lang="en-US" altLang="zh-CN" b="1" dirty="0"/>
              <a:t>Use of natural resources</a:t>
            </a:r>
            <a:endParaRPr lang="en-US" altLang="zh-CN" dirty="0"/>
          </a:p>
          <a:p>
            <a:r>
              <a:rPr lang="en-US" altLang="zh-CN" dirty="0"/>
              <a:t>While there is a sub-set of business owners whom we can class as social </a:t>
            </a:r>
            <a:r>
              <a:rPr lang="en-US" altLang="zh-CN" dirty="0" smtClean="0"/>
              <a:t>The startup enterprises, </a:t>
            </a:r>
            <a:r>
              <a:rPr lang="en-US" altLang="zh-CN" dirty="0"/>
              <a:t>unfortunately not all are blessed with an environmental conscience.</a:t>
            </a:r>
          </a:p>
          <a:p>
            <a:endParaRPr lang="zh-CN" altLang="en-US" dirty="0"/>
          </a:p>
        </p:txBody>
      </p:sp>
    </p:spTree>
    <p:extLst>
      <p:ext uri="{BB962C8B-B14F-4D97-AF65-F5344CB8AC3E}">
        <p14:creationId xmlns:p14="http://schemas.microsoft.com/office/powerpoint/2010/main" val="2596566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pPr marL="0" indent="0">
              <a:buNone/>
            </a:pPr>
            <a:endParaRPr lang="en-US" altLang="zh-CN" b="1" dirty="0"/>
          </a:p>
          <a:p>
            <a:r>
              <a:rPr lang="en-US" altLang="zh-CN" b="1" dirty="0" smtClean="0"/>
              <a:t>Governmental control</a:t>
            </a:r>
          </a:p>
          <a:p>
            <a:endParaRPr lang="en-US" altLang="zh-CN" dirty="0"/>
          </a:p>
          <a:p>
            <a:r>
              <a:rPr lang="en-US" altLang="zh-CN" dirty="0"/>
              <a:t>While no relevant statistics exist to back up this theory, it is believed that governments that seek to nurture </a:t>
            </a:r>
            <a:r>
              <a:rPr lang="en-US" altLang="zh-CN" dirty="0" smtClean="0"/>
              <a:t>The startup </a:t>
            </a:r>
            <a:r>
              <a:rPr lang="en-US" altLang="zh-CN" dirty="0" err="1" smtClean="0"/>
              <a:t>enterpriseship</a:t>
            </a:r>
            <a:r>
              <a:rPr lang="en-US" altLang="zh-CN" dirty="0" smtClean="0"/>
              <a:t> </a:t>
            </a:r>
            <a:r>
              <a:rPr lang="en-US" altLang="zh-CN" dirty="0"/>
              <a:t>can actually unbalance a market by creating an environment which can be exploited by business. This can manifest itself in monopolies, unfair pricing, corruption and even fraud.</a:t>
            </a:r>
          </a:p>
          <a:p>
            <a:endParaRPr lang="zh-CN" altLang="en-US" dirty="0"/>
          </a:p>
        </p:txBody>
      </p:sp>
    </p:spTree>
    <p:extLst>
      <p:ext uri="{BB962C8B-B14F-4D97-AF65-F5344CB8AC3E}">
        <p14:creationId xmlns:p14="http://schemas.microsoft.com/office/powerpoint/2010/main" val="3419119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Social impacts</a:t>
            </a:r>
            <a:endParaRPr lang="zh-CN" altLang="en-US" dirty="0"/>
          </a:p>
        </p:txBody>
      </p:sp>
      <p:sp>
        <p:nvSpPr>
          <p:cNvPr id="3" name="内容占位符 2"/>
          <p:cNvSpPr>
            <a:spLocks noGrp="1"/>
          </p:cNvSpPr>
          <p:nvPr>
            <p:ph idx="1"/>
          </p:nvPr>
        </p:nvSpPr>
        <p:spPr/>
        <p:txBody>
          <a:bodyPr/>
          <a:lstStyle/>
          <a:p>
            <a:endParaRPr lang="en-US" altLang="zh-CN" b="1" dirty="0" smtClean="0"/>
          </a:p>
          <a:p>
            <a:r>
              <a:rPr lang="en-US" altLang="zh-CN" b="1" dirty="0" smtClean="0"/>
              <a:t>Unemployment</a:t>
            </a:r>
          </a:p>
          <a:p>
            <a:endParaRPr lang="en-US" altLang="zh-CN" dirty="0"/>
          </a:p>
          <a:p>
            <a:r>
              <a:rPr lang="en-US" altLang="zh-CN" dirty="0"/>
              <a:t>Of course this is not true in all cases, but it can also be said that while one new market entrant flourishes, so too must an existing company – who is unable or simply unwilling to compete with this innovative new player – depart the scene.</a:t>
            </a:r>
          </a:p>
          <a:p>
            <a:endParaRPr lang="zh-CN" altLang="en-US" dirty="0"/>
          </a:p>
        </p:txBody>
      </p:sp>
    </p:spTree>
    <p:extLst>
      <p:ext uri="{BB962C8B-B14F-4D97-AF65-F5344CB8AC3E}">
        <p14:creationId xmlns:p14="http://schemas.microsoft.com/office/powerpoint/2010/main" val="325387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标题 2"/>
          <p:cNvSpPr>
            <a:spLocks noGrp="1"/>
          </p:cNvSpPr>
          <p:nvPr>
            <p:ph type="title"/>
          </p:nvPr>
        </p:nvSpPr>
        <p:spPr/>
        <p:txBody>
          <a:bodyPr/>
          <a:lstStyle/>
          <a:p>
            <a:r>
              <a:rPr lang="en-US" altLang="zh-CN" dirty="0" smtClean="0"/>
              <a:t>Relevant Government Policies</a:t>
            </a:r>
            <a:r>
              <a:rPr lang="en-US" altLang="zh-CN" dirty="0"/>
              <a:t/>
            </a:r>
            <a:br>
              <a:rPr lang="en-US" altLang="zh-CN" dirty="0"/>
            </a:br>
            <a:endParaRPr lang="zh-CN" altLang="en-US" dirty="0"/>
          </a:p>
        </p:txBody>
      </p:sp>
      <p:sp>
        <p:nvSpPr>
          <p:cNvPr id="4" name="文本占位符 3"/>
          <p:cNvSpPr>
            <a:spLocks noGrp="1"/>
          </p:cNvSpPr>
          <p:nvPr>
            <p:ph type="body" idx="1"/>
          </p:nvPr>
        </p:nvSpPr>
        <p:spPr/>
        <p:txBody>
          <a:bodyPr/>
          <a:lstStyle/>
          <a:p>
            <a:r>
              <a:rPr lang="en-US" altLang="zh-CN" dirty="0" err="1"/>
              <a:t>Analyse</a:t>
            </a:r>
            <a:r>
              <a:rPr lang="en-US" altLang="zh-CN" dirty="0"/>
              <a:t> how relevant government policies are facilitating or hindering the development of similar businesses</a:t>
            </a:r>
          </a:p>
          <a:p>
            <a:r>
              <a:rPr lang="en-US" altLang="zh-CN" dirty="0"/>
              <a:t/>
            </a:r>
            <a:br>
              <a:rPr lang="en-US" altLang="zh-CN" dirty="0"/>
            </a:br>
            <a:endParaRPr lang="zh-CN" altLang="en-US" dirty="0"/>
          </a:p>
        </p:txBody>
      </p:sp>
    </p:spTree>
    <p:custDataLst>
      <p:tags r:id="rId1"/>
    </p:custDataLst>
  </p:cSld>
  <p:clrMapOvr>
    <a:masterClrMapping/>
  </p:clrMapOvr>
  <p:transition spd="slow" advClick="0" advTm="2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文本框 6"/>
          <p:cNvSpPr>
            <a:spLocks noChangeArrowheads="1"/>
          </p:cNvSpPr>
          <p:nvPr/>
        </p:nvSpPr>
        <p:spPr bwMode="auto">
          <a:xfrm>
            <a:off x="3359150" y="660400"/>
            <a:ext cx="47256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200" b="1" dirty="0" smtClean="0">
                <a:solidFill>
                  <a:schemeClr val="bg1"/>
                </a:solidFill>
                <a:sym typeface="+mn-ea"/>
              </a:rPr>
              <a:t>Governmental </a:t>
            </a:r>
            <a:r>
              <a:rPr lang="en-US" altLang="zh-CN" sz="3200" b="1" dirty="0">
                <a:solidFill>
                  <a:schemeClr val="bg1"/>
                </a:solidFill>
                <a:sym typeface="+mn-ea"/>
              </a:rPr>
              <a:t>support</a:t>
            </a:r>
          </a:p>
          <a:p>
            <a:endParaRPr lang="en-US" altLang="zh-CN" sz="3200" b="1" dirty="0">
              <a:solidFill>
                <a:schemeClr val="bg1"/>
              </a:solidFill>
              <a:latin typeface="方正姚体" panose="02010601030101010101" pitchFamily="2" charset="-122"/>
              <a:sym typeface="+mn-ea"/>
            </a:endParaRPr>
          </a:p>
        </p:txBody>
      </p:sp>
      <p:sp>
        <p:nvSpPr>
          <p:cNvPr id="23560" name="椭圆 8"/>
          <p:cNvSpPr>
            <a:spLocks noChangeAspect="1" noChangeArrowheads="1"/>
          </p:cNvSpPr>
          <p:nvPr/>
        </p:nvSpPr>
        <p:spPr bwMode="auto">
          <a:xfrm>
            <a:off x="2192020" y="2901633"/>
            <a:ext cx="300038" cy="300037"/>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562" name="椭圆 10"/>
          <p:cNvSpPr>
            <a:spLocks noChangeAspect="1" noChangeArrowheads="1"/>
          </p:cNvSpPr>
          <p:nvPr/>
        </p:nvSpPr>
        <p:spPr bwMode="auto">
          <a:xfrm>
            <a:off x="7194550" y="3024188"/>
            <a:ext cx="298450" cy="300037"/>
          </a:xfrm>
          <a:prstGeom prst="ellipse">
            <a:avLst/>
          </a:prstGeom>
          <a:solidFill>
            <a:srgbClr val="FACE45"/>
          </a:solidFill>
          <a:ln w="12700" cap="flat" cmpd="sng">
            <a:solidFill>
              <a:srgbClr val="FACE45"/>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565" name="任意多边形 15"/>
          <p:cNvSpPr>
            <a:spLocks noChangeArrowheads="1"/>
          </p:cNvSpPr>
          <p:nvPr/>
        </p:nvSpPr>
        <p:spPr bwMode="auto">
          <a:xfrm>
            <a:off x="2650490" y="2901950"/>
            <a:ext cx="3249295" cy="3240405"/>
          </a:xfrm>
          <a:custGeom>
            <a:avLst/>
            <a:gdLst>
              <a:gd name="T0" fmla="*/ 97085 w 1945201"/>
              <a:gd name="T1" fmla="*/ 0 h 2124646"/>
              <a:gd name="T2" fmla="*/ 1848116 w 1945201"/>
              <a:gd name="T3" fmla="*/ 0 h 2124646"/>
              <a:gd name="T4" fmla="*/ 1945201 w 1945201"/>
              <a:gd name="T5" fmla="*/ 97085 h 2124646"/>
              <a:gd name="T6" fmla="*/ 1945201 w 1945201"/>
              <a:gd name="T7" fmla="*/ 422164 h 2124646"/>
              <a:gd name="T8" fmla="*/ 1945201 w 1945201"/>
              <a:gd name="T9" fmla="*/ 485412 h 2124646"/>
              <a:gd name="T10" fmla="*/ 1945201 w 1945201"/>
              <a:gd name="T11" fmla="*/ 1570047 h 2124646"/>
              <a:gd name="T12" fmla="*/ 1940549 w 1945201"/>
              <a:gd name="T13" fmla="*/ 1616193 h 2124646"/>
              <a:gd name="T14" fmla="*/ 1945201 w 1945201"/>
              <a:gd name="T15" fmla="*/ 1639234 h 2124646"/>
              <a:gd name="T16" fmla="*/ 1945201 w 1945201"/>
              <a:gd name="T17" fmla="*/ 2027561 h 2124646"/>
              <a:gd name="T18" fmla="*/ 1848116 w 1945201"/>
              <a:gd name="T19" fmla="*/ 2124646 h 2124646"/>
              <a:gd name="T20" fmla="*/ 97085 w 1945201"/>
              <a:gd name="T21" fmla="*/ 2124646 h 2124646"/>
              <a:gd name="T22" fmla="*/ 0 w 1945201"/>
              <a:gd name="T23" fmla="*/ 2027561 h 2124646"/>
              <a:gd name="T24" fmla="*/ 0 w 1945201"/>
              <a:gd name="T25" fmla="*/ 1639234 h 2124646"/>
              <a:gd name="T26" fmla="*/ 4652 w 1945201"/>
              <a:gd name="T27" fmla="*/ 1616193 h 2124646"/>
              <a:gd name="T28" fmla="*/ 0 w 1945201"/>
              <a:gd name="T29" fmla="*/ 1570047 h 2124646"/>
              <a:gd name="T30" fmla="*/ 0 w 1945201"/>
              <a:gd name="T31" fmla="*/ 485412 h 2124646"/>
              <a:gd name="T32" fmla="*/ 0 w 1945201"/>
              <a:gd name="T33" fmla="*/ 422164 h 2124646"/>
              <a:gd name="T34" fmla="*/ 0 w 1945201"/>
              <a:gd name="T35" fmla="*/ 97085 h 2124646"/>
              <a:gd name="T36" fmla="*/ 97085 w 1945201"/>
              <a:gd name="T37" fmla="*/ 0 h 2124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45201"/>
              <a:gd name="T58" fmla="*/ 0 h 2124646"/>
              <a:gd name="T59" fmla="*/ 1945201 w 1945201"/>
              <a:gd name="T60" fmla="*/ 2124646 h 2124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45201" h="2124646">
                <a:moveTo>
                  <a:pt x="97085" y="0"/>
                </a:moveTo>
                <a:lnTo>
                  <a:pt x="1848116" y="0"/>
                </a:lnTo>
                <a:cubicBezTo>
                  <a:pt x="1901735" y="0"/>
                  <a:pt x="1945201" y="43466"/>
                  <a:pt x="1945201" y="97085"/>
                </a:cubicBezTo>
                <a:lnTo>
                  <a:pt x="1945201" y="422164"/>
                </a:lnTo>
                <a:lnTo>
                  <a:pt x="1945201" y="485412"/>
                </a:lnTo>
                <a:lnTo>
                  <a:pt x="1945201" y="1570047"/>
                </a:lnTo>
                <a:lnTo>
                  <a:pt x="1940549" y="1616193"/>
                </a:lnTo>
                <a:lnTo>
                  <a:pt x="1945201" y="1639234"/>
                </a:lnTo>
                <a:lnTo>
                  <a:pt x="1945201" y="2027561"/>
                </a:lnTo>
                <a:cubicBezTo>
                  <a:pt x="1945201" y="2081180"/>
                  <a:pt x="1901735" y="2124646"/>
                  <a:pt x="1848116" y="2124646"/>
                </a:cubicBezTo>
                <a:lnTo>
                  <a:pt x="97085" y="2124646"/>
                </a:lnTo>
                <a:cubicBezTo>
                  <a:pt x="43466" y="2124646"/>
                  <a:pt x="0" y="2081180"/>
                  <a:pt x="0" y="2027561"/>
                </a:cubicBezTo>
                <a:lnTo>
                  <a:pt x="0" y="1639234"/>
                </a:lnTo>
                <a:lnTo>
                  <a:pt x="4652" y="1616193"/>
                </a:lnTo>
                <a:lnTo>
                  <a:pt x="0" y="1570047"/>
                </a:lnTo>
                <a:lnTo>
                  <a:pt x="0" y="485412"/>
                </a:lnTo>
                <a:lnTo>
                  <a:pt x="0" y="422164"/>
                </a:lnTo>
                <a:lnTo>
                  <a:pt x="0" y="97085"/>
                </a:lnTo>
                <a:cubicBezTo>
                  <a:pt x="0" y="43466"/>
                  <a:pt x="43466" y="0"/>
                  <a:pt x="97085" y="0"/>
                </a:cubicBezTo>
                <a:close/>
              </a:path>
            </a:pathLst>
          </a:cu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marL="285750" indent="-285750" algn="l">
              <a:buFont typeface="Wingdings" panose="05000000000000000000" charset="0"/>
              <a:buChar char=""/>
            </a:pPr>
            <a:r>
              <a:rPr lang="en-US" altLang="zh-CN" sz="2400" dirty="0">
                <a:solidFill>
                  <a:schemeClr val="tx1"/>
                </a:solidFill>
                <a:sym typeface="+mn-ea"/>
              </a:rPr>
              <a:t>Related agencies</a:t>
            </a:r>
          </a:p>
          <a:p>
            <a:pPr indent="0" algn="l">
              <a:buFont typeface="Wingdings" panose="05000000000000000000" charset="0"/>
              <a:buNone/>
            </a:pPr>
            <a:endParaRPr lang="en-US" altLang="zh-CN" sz="2400" dirty="0">
              <a:solidFill>
                <a:schemeClr val="tx1"/>
              </a:solidFill>
              <a:sym typeface="+mn-ea"/>
            </a:endParaRPr>
          </a:p>
          <a:p>
            <a:pPr marL="285750" indent="-285750" algn="l">
              <a:buFont typeface="Wingdings" panose="05000000000000000000" charset="0"/>
              <a:buChar char=""/>
            </a:pPr>
            <a:r>
              <a:rPr lang="en-US" altLang="zh-CN" sz="2400" dirty="0">
                <a:solidFill>
                  <a:schemeClr val="tx1"/>
                </a:solidFill>
                <a:sym typeface="+mn-ea"/>
              </a:rPr>
              <a:t>financial support</a:t>
            </a:r>
          </a:p>
          <a:p>
            <a:pPr marL="285750" indent="-285750" algn="l">
              <a:buFont typeface="Wingdings" panose="05000000000000000000" charset="0"/>
              <a:buChar char=""/>
            </a:pPr>
            <a:endParaRPr lang="en-US" altLang="zh-CN" sz="2400" dirty="0">
              <a:solidFill>
                <a:schemeClr val="tx1"/>
              </a:solidFill>
              <a:sym typeface="+mn-ea"/>
            </a:endParaRPr>
          </a:p>
          <a:p>
            <a:pPr marL="285750" indent="-285750" algn="l">
              <a:buFont typeface="Wingdings" panose="05000000000000000000" charset="0"/>
              <a:buChar char=""/>
            </a:pPr>
            <a:r>
              <a:rPr lang="en-US" altLang="zh-CN" sz="2400" dirty="0">
                <a:solidFill>
                  <a:schemeClr val="tx1"/>
                </a:solidFill>
                <a:sym typeface="+mn-ea"/>
              </a:rPr>
              <a:t>tax deduction</a:t>
            </a:r>
          </a:p>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569" name="任意多边形 19"/>
          <p:cNvSpPr>
            <a:spLocks noChangeArrowheads="1"/>
          </p:cNvSpPr>
          <p:nvPr/>
        </p:nvSpPr>
        <p:spPr bwMode="auto">
          <a:xfrm>
            <a:off x="7584440" y="2901315"/>
            <a:ext cx="3310255" cy="3240405"/>
          </a:xfrm>
          <a:custGeom>
            <a:avLst/>
            <a:gdLst>
              <a:gd name="T0" fmla="*/ 97085 w 1945201"/>
              <a:gd name="T1" fmla="*/ 0 h 2124646"/>
              <a:gd name="T2" fmla="*/ 1848116 w 1945201"/>
              <a:gd name="T3" fmla="*/ 0 h 2124646"/>
              <a:gd name="T4" fmla="*/ 1945201 w 1945201"/>
              <a:gd name="T5" fmla="*/ 97085 h 2124646"/>
              <a:gd name="T6" fmla="*/ 1945201 w 1945201"/>
              <a:gd name="T7" fmla="*/ 422164 h 2124646"/>
              <a:gd name="T8" fmla="*/ 1945201 w 1945201"/>
              <a:gd name="T9" fmla="*/ 485412 h 2124646"/>
              <a:gd name="T10" fmla="*/ 1945201 w 1945201"/>
              <a:gd name="T11" fmla="*/ 1570047 h 2124646"/>
              <a:gd name="T12" fmla="*/ 1940549 w 1945201"/>
              <a:gd name="T13" fmla="*/ 1616193 h 2124646"/>
              <a:gd name="T14" fmla="*/ 1945201 w 1945201"/>
              <a:gd name="T15" fmla="*/ 1639234 h 2124646"/>
              <a:gd name="T16" fmla="*/ 1945201 w 1945201"/>
              <a:gd name="T17" fmla="*/ 2027561 h 2124646"/>
              <a:gd name="T18" fmla="*/ 1848116 w 1945201"/>
              <a:gd name="T19" fmla="*/ 2124646 h 2124646"/>
              <a:gd name="T20" fmla="*/ 97085 w 1945201"/>
              <a:gd name="T21" fmla="*/ 2124646 h 2124646"/>
              <a:gd name="T22" fmla="*/ 0 w 1945201"/>
              <a:gd name="T23" fmla="*/ 2027561 h 2124646"/>
              <a:gd name="T24" fmla="*/ 0 w 1945201"/>
              <a:gd name="T25" fmla="*/ 1639234 h 2124646"/>
              <a:gd name="T26" fmla="*/ 4652 w 1945201"/>
              <a:gd name="T27" fmla="*/ 1616193 h 2124646"/>
              <a:gd name="T28" fmla="*/ 0 w 1945201"/>
              <a:gd name="T29" fmla="*/ 1570047 h 2124646"/>
              <a:gd name="T30" fmla="*/ 0 w 1945201"/>
              <a:gd name="T31" fmla="*/ 485412 h 2124646"/>
              <a:gd name="T32" fmla="*/ 0 w 1945201"/>
              <a:gd name="T33" fmla="*/ 422164 h 2124646"/>
              <a:gd name="T34" fmla="*/ 0 w 1945201"/>
              <a:gd name="T35" fmla="*/ 97085 h 2124646"/>
              <a:gd name="T36" fmla="*/ 97085 w 1945201"/>
              <a:gd name="T37" fmla="*/ 0 h 21246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45201"/>
              <a:gd name="T58" fmla="*/ 0 h 2124646"/>
              <a:gd name="T59" fmla="*/ 1945201 w 1945201"/>
              <a:gd name="T60" fmla="*/ 2124646 h 21246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45201" h="2124646">
                <a:moveTo>
                  <a:pt x="97085" y="0"/>
                </a:moveTo>
                <a:lnTo>
                  <a:pt x="1848116" y="0"/>
                </a:lnTo>
                <a:cubicBezTo>
                  <a:pt x="1901735" y="0"/>
                  <a:pt x="1945201" y="43466"/>
                  <a:pt x="1945201" y="97085"/>
                </a:cubicBezTo>
                <a:lnTo>
                  <a:pt x="1945201" y="422164"/>
                </a:lnTo>
                <a:lnTo>
                  <a:pt x="1945201" y="485412"/>
                </a:lnTo>
                <a:lnTo>
                  <a:pt x="1945201" y="1570047"/>
                </a:lnTo>
                <a:lnTo>
                  <a:pt x="1940549" y="1616193"/>
                </a:lnTo>
                <a:lnTo>
                  <a:pt x="1945201" y="1639234"/>
                </a:lnTo>
                <a:lnTo>
                  <a:pt x="1945201" y="2027561"/>
                </a:lnTo>
                <a:cubicBezTo>
                  <a:pt x="1945201" y="2081180"/>
                  <a:pt x="1901735" y="2124646"/>
                  <a:pt x="1848116" y="2124646"/>
                </a:cubicBezTo>
                <a:lnTo>
                  <a:pt x="97085" y="2124646"/>
                </a:lnTo>
                <a:cubicBezTo>
                  <a:pt x="43466" y="2124646"/>
                  <a:pt x="0" y="2081180"/>
                  <a:pt x="0" y="2027561"/>
                </a:cubicBezTo>
                <a:lnTo>
                  <a:pt x="0" y="1639234"/>
                </a:lnTo>
                <a:lnTo>
                  <a:pt x="4652" y="1616193"/>
                </a:lnTo>
                <a:lnTo>
                  <a:pt x="0" y="1570047"/>
                </a:lnTo>
                <a:lnTo>
                  <a:pt x="0" y="485412"/>
                </a:lnTo>
                <a:lnTo>
                  <a:pt x="0" y="422164"/>
                </a:lnTo>
                <a:lnTo>
                  <a:pt x="0" y="97085"/>
                </a:lnTo>
                <a:cubicBezTo>
                  <a:pt x="0" y="43466"/>
                  <a:pt x="43466" y="0"/>
                  <a:pt x="97085" y="0"/>
                </a:cubicBezTo>
                <a:close/>
              </a:path>
            </a:pathLst>
          </a:cu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marL="342900" indent="-342900" algn="l">
              <a:buFont typeface="Wingdings" panose="05000000000000000000" charset="0"/>
              <a:buChar char=""/>
            </a:pPr>
            <a:r>
              <a:rPr lang="en-US" altLang="zh-CN" sz="2400" dirty="0">
                <a:solidFill>
                  <a:schemeClr val="tx1"/>
                </a:solidFill>
                <a:sym typeface="+mn-ea"/>
              </a:rPr>
              <a:t>Education support</a:t>
            </a:r>
          </a:p>
          <a:p>
            <a:pPr indent="0" algn="l">
              <a:buFont typeface="Wingdings" panose="05000000000000000000" charset="0"/>
              <a:buNone/>
            </a:pPr>
            <a:endParaRPr lang="en-US" altLang="zh-CN" sz="2400" dirty="0">
              <a:solidFill>
                <a:schemeClr val="tx1"/>
              </a:solidFill>
              <a:sym typeface="+mn-ea"/>
            </a:endParaRPr>
          </a:p>
          <a:p>
            <a:pPr marL="285750" indent="-285750" algn="l">
              <a:buFont typeface="Wingdings" panose="05000000000000000000" charset="0"/>
              <a:buChar char=""/>
            </a:pPr>
            <a:r>
              <a:rPr lang="en-US" altLang="zh-CN" sz="2400" dirty="0">
                <a:solidFill>
                  <a:schemeClr val="tx1"/>
                </a:solidFill>
                <a:sym typeface="+mn-ea"/>
              </a:rPr>
              <a:t>Cultural atmosphere</a:t>
            </a:r>
            <a:endParaRPr lang="en-US" altLang="zh-CN" sz="2400" dirty="0">
              <a:solidFill>
                <a:schemeClr val="tx1"/>
              </a:solidFill>
              <a:latin typeface="宋体" panose="02010600030101010101" pitchFamily="2" charset="-122"/>
              <a:sym typeface="+mn-ea"/>
            </a:endParaRPr>
          </a:p>
        </p:txBody>
      </p:sp>
      <p:sp>
        <p:nvSpPr>
          <p:cNvPr id="23574" name="文本框 24"/>
          <p:cNvSpPr>
            <a:spLocks noChangeArrowheads="1"/>
          </p:cNvSpPr>
          <p:nvPr/>
        </p:nvSpPr>
        <p:spPr bwMode="auto">
          <a:xfrm>
            <a:off x="7194233" y="2058035"/>
            <a:ext cx="30899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600" b="1" dirty="0" smtClean="0">
                <a:solidFill>
                  <a:srgbClr val="FACE45"/>
                </a:solidFill>
                <a:latin typeface="方正姚体" panose="02010601030101010101" pitchFamily="2" charset="-122"/>
                <a:ea typeface="方正姚体" panose="02010601030101010101" pitchFamily="2" charset="-122"/>
                <a:sym typeface="+mn-ea"/>
              </a:rPr>
              <a:t>Indirect support</a:t>
            </a:r>
            <a:endParaRPr lang="en-US" altLang="zh-CN" sz="3600" b="1" dirty="0" smtClean="0">
              <a:solidFill>
                <a:srgbClr val="FACE45"/>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3580" name="文本框 32"/>
          <p:cNvSpPr>
            <a:spLocks noChangeArrowheads="1"/>
          </p:cNvSpPr>
          <p:nvPr/>
        </p:nvSpPr>
        <p:spPr bwMode="auto">
          <a:xfrm>
            <a:off x="7585075" y="3024505"/>
            <a:ext cx="2699385"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a:solidFill>
                  <a:srgbClr val="000000"/>
                </a:solidFill>
                <a:latin typeface="方正姚体" panose="02010601030101010101" pitchFamily="2" charset="-122"/>
                <a:sym typeface="方正姚体" panose="02010601030101010101" pitchFamily="2" charset="-122"/>
              </a:rPr>
              <a:t>    </a:t>
            </a:r>
            <a:endParaRPr lang="zh-CN" altLang="en-US" sz="1600">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3583" name="文本框 35"/>
          <p:cNvSpPr>
            <a:spLocks noChangeArrowheads="1"/>
          </p:cNvSpPr>
          <p:nvPr/>
        </p:nvSpPr>
        <p:spPr bwMode="auto">
          <a:xfrm>
            <a:off x="2650490" y="2901950"/>
            <a:ext cx="262318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a:solidFill>
                  <a:srgbClr val="000000"/>
                </a:solidFill>
                <a:latin typeface="方正姚体" panose="02010601030101010101" pitchFamily="2" charset="-122"/>
                <a:sym typeface="方正姚体" panose="02010601030101010101" pitchFamily="2" charset="-122"/>
              </a:rPr>
              <a:t> </a:t>
            </a:r>
            <a:endParaRPr lang="zh-CN" altLang="en-US" sz="1400">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sz="1600">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2492375" y="2058035"/>
            <a:ext cx="2780665" cy="645160"/>
          </a:xfrm>
          <a:prstGeom prst="rect">
            <a:avLst/>
          </a:prstGeom>
          <a:noFill/>
        </p:spPr>
        <p:txBody>
          <a:bodyPr wrap="none" rtlCol="0" anchor="t">
            <a:spAutoFit/>
          </a:bodyPr>
          <a:lstStyle/>
          <a:p>
            <a:r>
              <a:rPr lang="en-US" altLang="zh-CN" sz="3600" b="1" dirty="0" smtClean="0">
                <a:solidFill>
                  <a:srgbClr val="FACE45"/>
                </a:solidFill>
                <a:latin typeface="方正姚体" panose="02010601030101010101" pitchFamily="2" charset="-122"/>
                <a:ea typeface="方正姚体" panose="02010601030101010101" pitchFamily="2" charset="-122"/>
                <a:sym typeface="+mn-ea"/>
              </a:rPr>
              <a:t>Direct support</a:t>
            </a:r>
            <a:endParaRPr lang="en-US" altLang="zh-CN" sz="3600" b="1" dirty="0" smtClean="0">
              <a:solidFill>
                <a:srgbClr val="FACE45"/>
              </a:solidFill>
              <a:latin typeface="方正姚体" panose="02010601030101010101" pitchFamily="2" charset="-122"/>
              <a:ea typeface="方正姚体" panose="02010601030101010101" pitchFamily="2" charset="-122"/>
            </a:endParaRPr>
          </a:p>
        </p:txBody>
      </p:sp>
    </p:spTree>
    <p:custDataLst>
      <p:tags r:id="rId1"/>
    </p:custDataLst>
  </p:cSld>
  <p:clrMapOvr>
    <a:masterClrMapping/>
  </p:clrMapOvr>
  <p:transition spd="slow" advClick="0"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8968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600" b="1">
                <a:solidFill>
                  <a:srgbClr val="FACE45"/>
                </a:solidFill>
                <a:latin typeface="方正姚体" panose="02010601030101010101" pitchFamily="2" charset="-122"/>
                <a:ea typeface="方正姚体" panose="02010601030101010101" pitchFamily="2" charset="-122"/>
                <a:sym typeface="+mn-ea"/>
              </a:rPr>
              <a:t>Direct support</a:t>
            </a:r>
            <a:r>
              <a:rPr lang="en-US" altLang="zh-CN" sz="3600" b="1">
                <a:solidFill>
                  <a:srgbClr val="FACE45"/>
                </a:solidFill>
                <a:latin typeface="方正姚体" panose="02010601030101010101" pitchFamily="2" charset="-122"/>
                <a:ea typeface="方正姚体" panose="02010601030101010101" pitchFamily="2" charset="-122"/>
                <a:sym typeface="Calibri" panose="020F0502020204030204" charset="0"/>
              </a:rPr>
              <a:t> </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1198245" y="2039620"/>
            <a:ext cx="9043670" cy="3046095"/>
          </a:xfrm>
          <a:prstGeom prst="rect">
            <a:avLst/>
          </a:prstGeom>
          <a:noFill/>
        </p:spPr>
        <p:txBody>
          <a:bodyPr wrap="square" rtlCol="0">
            <a:spAutoFit/>
          </a:bodyPr>
          <a:lstStyle/>
          <a:p>
            <a:pPr algn="l">
              <a:buNone/>
            </a:pPr>
            <a:r>
              <a:rPr lang="en-US" altLang="zh-CN" sz="2400" b="1" dirty="0">
                <a:solidFill>
                  <a:srgbClr val="FFC000"/>
                </a:solidFill>
                <a:latin typeface="方正姚体" panose="02010601030101010101" pitchFamily="2" charset="-122"/>
                <a:sym typeface="+mn-ea"/>
              </a:rPr>
              <a:t>Support agencies</a:t>
            </a:r>
          </a:p>
          <a:p>
            <a:pPr algn="l">
              <a:buNone/>
            </a:pPr>
            <a:r>
              <a:rPr lang="en-US" altLang="zh-CN" sz="2400" b="1" dirty="0">
                <a:solidFill>
                  <a:srgbClr val="FFFFFF"/>
                </a:solidFill>
                <a:latin typeface="方正姚体" panose="02010601030101010101" pitchFamily="2" charset="-122"/>
                <a:sym typeface="+mn-ea"/>
              </a:rPr>
              <a:t>The federal, the state or local governments all have their agencies giving support to the development of small- and medium-sized enterprises, such as the Business Development Association at the county level, which is a semi-official investment agency.</a:t>
            </a:r>
            <a:endParaRPr lang="en-US" altLang="zh-CN" sz="2400" b="1" dirty="0">
              <a:solidFill>
                <a:srgbClr val="FFFFFF"/>
              </a:solidFill>
              <a:latin typeface="方正姚体" panose="02010601030101010101" pitchFamily="2" charset="-122"/>
            </a:endParaRPr>
          </a:p>
          <a:p>
            <a:pPr algn="l">
              <a:buNone/>
            </a:pPr>
            <a:r>
              <a:rPr lang="en-US" altLang="zh-CN" sz="2400" b="1" dirty="0">
                <a:solidFill>
                  <a:srgbClr val="FFFFFF"/>
                </a:solidFill>
                <a:latin typeface="方正姚体" panose="02010601030101010101" pitchFamily="2" charset="-122"/>
                <a:sym typeface="+mn-ea"/>
              </a:rPr>
              <a:t>It is said the annual “Select USA” would work with local business development associations, and connect them to foreign companies with investment intentions.</a:t>
            </a:r>
            <a:endParaRPr lang="en-US" altLang="zh-CN" sz="2400" b="1" dirty="0">
              <a:solidFill>
                <a:srgbClr val="FFFFFF"/>
              </a:solidFill>
              <a:latin typeface="方正姚体" panose="02010601030101010101" pitchFamily="2" charset="-122"/>
            </a:endParaRPr>
          </a:p>
        </p:txBody>
      </p:sp>
    </p:spTree>
    <p:custDataLst>
      <p:tags r:id="rId1"/>
    </p:custDataLst>
  </p:cSld>
  <p:clrMapOvr>
    <a:masterClrMapping/>
  </p:clrMapOvr>
  <p:transition spd="slow" advClick="0" advTm="3000">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8968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600" b="1">
                <a:solidFill>
                  <a:srgbClr val="FACE45"/>
                </a:solidFill>
                <a:latin typeface="方正姚体" panose="02010601030101010101" pitchFamily="2" charset="-122"/>
                <a:ea typeface="方正姚体" panose="02010601030101010101" pitchFamily="2" charset="-122"/>
                <a:sym typeface="+mn-ea"/>
              </a:rPr>
              <a:t>Direct support</a:t>
            </a:r>
            <a:r>
              <a:rPr lang="en-US" altLang="zh-CN" sz="3600" b="1">
                <a:solidFill>
                  <a:srgbClr val="FACE45"/>
                </a:solidFill>
                <a:latin typeface="方正姚体" panose="02010601030101010101" pitchFamily="2" charset="-122"/>
                <a:ea typeface="方正姚体" panose="02010601030101010101" pitchFamily="2" charset="-122"/>
                <a:sym typeface="Calibri" panose="020F0502020204030204" charset="0"/>
              </a:rPr>
              <a:t> </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1198245" y="2039620"/>
            <a:ext cx="9043670" cy="2676525"/>
          </a:xfrm>
          <a:prstGeom prst="rect">
            <a:avLst/>
          </a:prstGeom>
          <a:noFill/>
        </p:spPr>
        <p:txBody>
          <a:bodyPr wrap="square" rtlCol="0">
            <a:spAutoFit/>
          </a:bodyPr>
          <a:lstStyle/>
          <a:p>
            <a:pPr algn="l">
              <a:buNone/>
            </a:pPr>
            <a:r>
              <a:rPr lang="en-US" altLang="zh-CN" sz="2400" b="1">
                <a:solidFill>
                  <a:srgbClr val="FFC000"/>
                </a:solidFill>
                <a:latin typeface="方正姚体" panose="02010601030101010101" pitchFamily="2" charset="-122"/>
                <a:sym typeface="+mn-ea"/>
              </a:rPr>
              <a:t>Financial support</a:t>
            </a:r>
          </a:p>
          <a:p>
            <a:pPr algn="l">
              <a:buNone/>
            </a:pPr>
            <a:r>
              <a:rPr lang="en-US" altLang="zh-CN" sz="2400" b="1">
                <a:solidFill>
                  <a:schemeClr val="bg1"/>
                </a:solidFill>
                <a:latin typeface="方正姚体" panose="02010601030101010101" pitchFamily="2" charset="-122"/>
                <a:sym typeface="+mn-ea"/>
              </a:rPr>
              <a:t>SBA (Small Business Administration) has launched a project Guaranteed Loan.  If the future development of the company is highly evaluated, SBA will guarantee for you.</a:t>
            </a:r>
          </a:p>
          <a:p>
            <a:pPr algn="l">
              <a:buNone/>
            </a:pPr>
            <a:r>
              <a:rPr lang="en-US" altLang="zh-CN" sz="2400" b="1">
                <a:solidFill>
                  <a:schemeClr val="bg1"/>
                </a:solidFill>
                <a:latin typeface="方正姚体" panose="02010601030101010101" pitchFamily="2" charset="-122"/>
                <a:sym typeface="+mn-ea"/>
              </a:rPr>
              <a:t>A company that wants to export to Asia or other areas also needs a loan. The Import And Export Bank is able to guarantee for the company provided that the company develops well.</a:t>
            </a:r>
          </a:p>
        </p:txBody>
      </p:sp>
    </p:spTree>
    <p:custDataLst>
      <p:tags r:id="rId1"/>
    </p:custDataLst>
  </p:cSld>
  <p:clrMapOvr>
    <a:masterClrMapping/>
  </p:clrMapOvr>
  <p:transition spd="slow" advClick="0" advTm="3000">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8968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600" b="1">
                <a:solidFill>
                  <a:srgbClr val="FACE45"/>
                </a:solidFill>
                <a:latin typeface="方正姚体" panose="02010601030101010101" pitchFamily="2" charset="-122"/>
                <a:ea typeface="方正姚体" panose="02010601030101010101" pitchFamily="2" charset="-122"/>
                <a:sym typeface="+mn-ea"/>
              </a:rPr>
              <a:t>Direct support</a:t>
            </a:r>
            <a:r>
              <a:rPr lang="en-US" altLang="zh-CN" sz="3600" b="1">
                <a:solidFill>
                  <a:srgbClr val="FACE45"/>
                </a:solidFill>
                <a:latin typeface="方正姚体" panose="02010601030101010101" pitchFamily="2" charset="-122"/>
                <a:ea typeface="方正姚体" panose="02010601030101010101" pitchFamily="2" charset="-122"/>
                <a:sym typeface="Calibri" panose="020F0502020204030204" charset="0"/>
              </a:rPr>
              <a:t> </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1132840" y="2469926"/>
            <a:ext cx="9043670" cy="1568450"/>
          </a:xfrm>
          <a:prstGeom prst="rect">
            <a:avLst/>
          </a:prstGeom>
          <a:noFill/>
        </p:spPr>
        <p:txBody>
          <a:bodyPr wrap="square" rtlCol="0">
            <a:spAutoFit/>
          </a:bodyPr>
          <a:lstStyle/>
          <a:p>
            <a:pPr algn="l">
              <a:buNone/>
            </a:pPr>
            <a:r>
              <a:rPr lang="en-US" altLang="zh-CN" sz="2400" b="1" dirty="0">
                <a:solidFill>
                  <a:srgbClr val="FFC000"/>
                </a:solidFill>
                <a:latin typeface="方正姚体" panose="02010601030101010101" pitchFamily="2" charset="-122"/>
                <a:sym typeface="+mn-ea"/>
              </a:rPr>
              <a:t>Policy Support in Tax.</a:t>
            </a:r>
          </a:p>
          <a:p>
            <a:pPr marL="0" indent="0">
              <a:buNone/>
            </a:pPr>
            <a:r>
              <a:rPr lang="en-US" altLang="zh-CN" sz="2400" b="1" dirty="0">
                <a:solidFill>
                  <a:schemeClr val="bg1"/>
                </a:solidFill>
                <a:latin typeface="方正姚体" panose="02010601030101010101" pitchFamily="2" charset="-122"/>
                <a:sym typeface="+mn-ea"/>
              </a:rPr>
              <a:t>The United States provides favorable tax policies for disadvantaged zone (areas to be developed) where </a:t>
            </a:r>
            <a:r>
              <a:rPr lang="en-US" altLang="zh-CN" sz="2400" b="1" dirty="0" err="1">
                <a:solidFill>
                  <a:schemeClr val="bg1"/>
                </a:solidFill>
                <a:latin typeface="方正姚体" panose="02010601030101010101" pitchFamily="2" charset="-122"/>
                <a:sym typeface="+mn-ea"/>
              </a:rPr>
              <a:t>entreprenuers</a:t>
            </a:r>
            <a:r>
              <a:rPr lang="en-US" altLang="zh-CN" sz="2400" b="1" dirty="0">
                <a:solidFill>
                  <a:schemeClr val="bg1"/>
                </a:solidFill>
                <a:latin typeface="方正姚体" panose="02010601030101010101" pitchFamily="2" charset="-122"/>
                <a:sym typeface="+mn-ea"/>
              </a:rPr>
              <a:t> are able to enjoy more government-provided tax credits.</a:t>
            </a:r>
          </a:p>
        </p:txBody>
      </p:sp>
    </p:spTree>
    <p:custDataLst>
      <p:tags r:id="rId1"/>
    </p:custDataLst>
  </p:cSld>
  <p:clrMapOvr>
    <a:masterClrMapping/>
  </p:clrMapOvr>
  <p:transition spd="slow" advClick="0" advTm="3000">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320611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600" b="1">
                <a:solidFill>
                  <a:srgbClr val="FACE45"/>
                </a:solidFill>
                <a:latin typeface="方正姚体" panose="02010601030101010101" pitchFamily="2" charset="-122"/>
                <a:ea typeface="方正姚体" panose="02010601030101010101" pitchFamily="2" charset="-122"/>
                <a:sym typeface="+mn-ea"/>
              </a:rPr>
              <a:t>Indirect support</a:t>
            </a:r>
            <a:r>
              <a:rPr lang="en-US" altLang="zh-CN" sz="3600" b="1">
                <a:solidFill>
                  <a:srgbClr val="FACE45"/>
                </a:solidFill>
                <a:latin typeface="方正姚体" panose="02010601030101010101" pitchFamily="2" charset="-122"/>
                <a:ea typeface="方正姚体" panose="02010601030101010101" pitchFamily="2" charset="-122"/>
                <a:sym typeface="Calibri" panose="020F0502020204030204" charset="0"/>
              </a:rPr>
              <a:t> </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1198245" y="2039620"/>
            <a:ext cx="9043670" cy="3415030"/>
          </a:xfrm>
          <a:prstGeom prst="rect">
            <a:avLst/>
          </a:prstGeom>
          <a:noFill/>
        </p:spPr>
        <p:txBody>
          <a:bodyPr wrap="square" rtlCol="0">
            <a:spAutoFit/>
          </a:bodyPr>
          <a:lstStyle/>
          <a:p>
            <a:pPr algn="l">
              <a:buNone/>
            </a:pPr>
            <a:r>
              <a:rPr lang="en-US" altLang="zh-CN" sz="2400" b="1">
                <a:solidFill>
                  <a:srgbClr val="FFC000"/>
                </a:solidFill>
                <a:latin typeface="方正姚体" panose="02010601030101010101" pitchFamily="2" charset="-122"/>
                <a:sym typeface="+mn-ea"/>
              </a:rPr>
              <a:t>Education support</a:t>
            </a:r>
            <a:br>
              <a:rPr lang="en-US" altLang="zh-CN" sz="2400" b="1">
                <a:solidFill>
                  <a:srgbClr val="FFC000"/>
                </a:solidFill>
                <a:latin typeface="方正姚体" panose="02010601030101010101" pitchFamily="2" charset="-122"/>
                <a:sym typeface="+mn-ea"/>
              </a:rPr>
            </a:br>
            <a:r>
              <a:rPr lang="en-US" altLang="zh-CN" sz="2400" b="1">
                <a:solidFill>
                  <a:schemeClr val="bg1"/>
                </a:solidFill>
                <a:latin typeface="方正姚体" panose="02010601030101010101" pitchFamily="2" charset="-122"/>
                <a:sym typeface="+mn-ea"/>
              </a:rPr>
              <a:t>American is home to many excellent colleges and universities and a large number of talents, as well as the cultivation of entrepreneurial talent, providing the start-up companies with sustainable talent pipeline.</a:t>
            </a:r>
          </a:p>
          <a:p>
            <a:pPr marL="0" indent="0">
              <a:buNone/>
            </a:pPr>
            <a:r>
              <a:rPr lang="en-US" altLang="zh-CN" sz="2400" b="1">
                <a:solidFill>
                  <a:srgbClr val="FFC000"/>
                </a:solidFill>
                <a:latin typeface="方正姚体" panose="02010601030101010101" pitchFamily="2" charset="-122"/>
                <a:sym typeface="+mn-ea"/>
              </a:rPr>
              <a:t>Cultural atmosphere</a:t>
            </a:r>
            <a:br>
              <a:rPr lang="en-US" altLang="zh-CN" sz="2400" b="1">
                <a:solidFill>
                  <a:srgbClr val="FFC000"/>
                </a:solidFill>
                <a:latin typeface="方正姚体" panose="02010601030101010101" pitchFamily="2" charset="-122"/>
                <a:sym typeface="+mn-ea"/>
              </a:rPr>
            </a:br>
            <a:r>
              <a:rPr lang="en-US" altLang="zh-CN" sz="2400" b="1">
                <a:solidFill>
                  <a:schemeClr val="bg1"/>
                </a:solidFill>
                <a:latin typeface="方正姚体" panose="02010601030101010101" pitchFamily="2" charset="-122"/>
                <a:sym typeface="+mn-ea"/>
              </a:rPr>
              <a:t>The United States is a culturally diversified and inclusive country. In the establishment and development stage, start-ups can enjoy a good cultural atmosphere, conducive to the success of the companies.</a:t>
            </a:r>
            <a:endParaRPr lang="en-US" altLang="zh-CN" sz="2400" b="1" dirty="0">
              <a:solidFill>
                <a:schemeClr val="bg1"/>
              </a:solidFill>
              <a:latin typeface="方正姚体" panose="02010601030101010101" pitchFamily="2" charset="-122"/>
              <a:sym typeface="+mn-ea"/>
            </a:endParaRPr>
          </a:p>
          <a:p>
            <a:pPr marL="0" indent="0">
              <a:buNone/>
            </a:pPr>
            <a:endParaRPr lang="en-US" altLang="zh-CN" sz="2400" b="1">
              <a:solidFill>
                <a:schemeClr val="bg1"/>
              </a:solidFill>
              <a:latin typeface="方正姚体" panose="02010601030101010101" pitchFamily="2" charset="-122"/>
              <a:sym typeface="+mn-ea"/>
            </a:endParaRPr>
          </a:p>
        </p:txBody>
      </p:sp>
    </p:spTree>
    <p:custDataLst>
      <p:tags r:id="rId1"/>
    </p:custDataLst>
  </p:cSld>
  <p:clrMapOvr>
    <a:masterClrMapping/>
  </p:clrMapOvr>
  <p:transition spd="slow" advClick="0" advTm="3000">
    <p:comb/>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4697413" y="1299845"/>
            <a:ext cx="7019926" cy="2570163"/>
          </a:xfrm>
        </p:spPr>
        <p:txBody>
          <a:bodyPr/>
          <a:lstStyle/>
          <a:p>
            <a:r>
              <a:rPr lang="en-US" altLang="zh-CN" dirty="0">
                <a:solidFill>
                  <a:schemeClr val="bg1"/>
                </a:solidFill>
                <a:sym typeface="+mn-ea"/>
              </a:rPr>
              <a:t>What is Swivl</a:t>
            </a:r>
            <a:r>
              <a:rPr lang="zh-CN" altLang="en-US" dirty="0">
                <a:solidFill>
                  <a:srgbClr val="FF0000"/>
                </a:solidFill>
              </a:rPr>
              <a:t/>
            </a:r>
            <a:br>
              <a:rPr lang="zh-CN" altLang="en-US" dirty="0">
                <a:solidFill>
                  <a:srgbClr val="FF0000"/>
                </a:solidFill>
              </a:rPr>
            </a:br>
            <a:endParaRPr lang="zh-CN" altLang="en-US" sz="4600" dirty="0"/>
          </a:p>
        </p:txBody>
      </p:sp>
      <p:sp>
        <p:nvSpPr>
          <p:cNvPr id="7" name="文本占位符 6"/>
          <p:cNvSpPr>
            <a:spLocks noGrp="1"/>
          </p:cNvSpPr>
          <p:nvPr>
            <p:ph type="body" idx="1"/>
          </p:nvPr>
        </p:nvSpPr>
        <p:spPr>
          <a:xfrm>
            <a:off x="4697730" y="4048760"/>
            <a:ext cx="7019925" cy="1958340"/>
          </a:xfrm>
        </p:spPr>
        <p:txBody>
          <a:bodyPr/>
          <a:lstStyle/>
          <a:p>
            <a:r>
              <a:rPr lang="en-US" altLang="zh-CN" sz="2800">
                <a:sym typeface="+mn-ea"/>
              </a:rPr>
              <a:t>Swivl functions as the best and most flexible sofeware to record interaction and capture data in class. With the help of Swivl, it becomes easier for any organizations, teachers and students to achieve their academic goals. </a:t>
            </a:r>
            <a:endParaRPr lang="en-US" altLang="zh-CN" sz="2800" dirty="0">
              <a:latin typeface="+mn-lt"/>
              <a:ea typeface="+mn-ea"/>
            </a:endParaRPr>
          </a:p>
          <a:p>
            <a:r>
              <a:rPr lang="en-US" altLang="zh-CN" dirty="0" smtClean="0"/>
              <a:t> </a:t>
            </a:r>
            <a:endParaRPr lang="en-US" altLang="zh-CN" dirty="0"/>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2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800" b="1" dirty="0">
                <a:solidFill>
                  <a:srgbClr val="FFFFFF"/>
                </a:solidFill>
                <a:latin typeface="Calibri" panose="020F0502020204030204" charset="0"/>
                <a:cs typeface="Calibri" panose="020F0502020204030204" charset="0"/>
                <a:sym typeface="Calibri" panose="020F0502020204030204" charset="0"/>
              </a:rPr>
              <a:t>R</a:t>
            </a:r>
            <a:r>
              <a:rPr lang="en-US" altLang="zh-CN" sz="4800" b="1" dirty="0">
                <a:solidFill>
                  <a:srgbClr val="FFFFFF"/>
                </a:solidFill>
                <a:latin typeface="Calibri" panose="020F0502020204030204" charset="0"/>
                <a:cs typeface="Calibri" panose="020F0502020204030204" charset="0"/>
              </a:rPr>
              <a:t>ecommendation</a:t>
            </a:r>
            <a:br>
              <a:rPr lang="en-US" altLang="zh-CN" sz="4800" b="1" dirty="0">
                <a:solidFill>
                  <a:srgbClr val="FFFFFF"/>
                </a:solidFill>
                <a:latin typeface="Calibri" panose="020F0502020204030204" charset="0"/>
                <a:cs typeface="Calibri" panose="020F0502020204030204" charset="0"/>
              </a:rPr>
            </a:br>
            <a:endParaRPr lang="zh-CN" altLang="en-US" dirty="0"/>
          </a:p>
        </p:txBody>
      </p:sp>
      <p:sp>
        <p:nvSpPr>
          <p:cNvPr id="5" name="文本占位符 4"/>
          <p:cNvSpPr>
            <a:spLocks noGrp="1"/>
          </p:cNvSpPr>
          <p:nvPr>
            <p:ph type="body" idx="1"/>
          </p:nvPr>
        </p:nvSpPr>
        <p:spPr/>
        <p:txBody>
          <a:bodyPr/>
          <a:lstStyle/>
          <a:p>
            <a:r>
              <a:rPr lang="en-US" altLang="zh-CN" dirty="0" smtClean="0"/>
              <a:t>A </a:t>
            </a:r>
            <a:r>
              <a:rPr lang="en-US" altLang="zh-CN" dirty="0"/>
              <a:t>recommendation to </a:t>
            </a:r>
            <a:r>
              <a:rPr lang="en-US" altLang="zh-CN" dirty="0" err="1" smtClean="0"/>
              <a:t>Swivl</a:t>
            </a:r>
            <a:r>
              <a:rPr lang="en-US" altLang="zh-CN" dirty="0" smtClean="0"/>
              <a:t> to </a:t>
            </a:r>
            <a:r>
              <a:rPr lang="en-US" altLang="zh-CN" dirty="0"/>
              <a:t>introduce a new feature of their product. </a:t>
            </a:r>
            <a:endParaRPr lang="zh-CN" altLang="en-US" dirty="0"/>
          </a:p>
        </p:txBody>
      </p:sp>
      <p:sp>
        <p:nvSpPr>
          <p:cNvPr id="2" name="日期占位符 1"/>
          <p:cNvSpPr>
            <a:spLocks noGrp="1"/>
          </p:cNvSpPr>
          <p:nvPr>
            <p:ph type="dt" sz="half" idx="10"/>
          </p:nvPr>
        </p:nvSpPr>
        <p:spPr/>
        <p:txBody>
          <a:bodyPr/>
          <a:lstStyle/>
          <a:p>
            <a:fld id="{45A4B827-0B99-410C-97AA-E07B105532D9}" type="datetime1">
              <a:rPr lang="zh-CN" altLang="en-US" smtClean="0"/>
              <a:pPr/>
              <a:t>2018/4/30</a:t>
            </a:fld>
            <a:endParaRPr lang="zh-CN" altLang="en-US"/>
          </a:p>
        </p:txBody>
      </p:sp>
    </p:spTree>
    <p:extLst>
      <p:ext uri="{BB962C8B-B14F-4D97-AF65-F5344CB8AC3E}">
        <p14:creationId xmlns:p14="http://schemas.microsoft.com/office/powerpoint/2010/main" val="3007205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文本框 6"/>
          <p:cNvSpPr>
            <a:spLocks noChangeArrowheads="1"/>
          </p:cNvSpPr>
          <p:nvPr/>
        </p:nvSpPr>
        <p:spPr bwMode="auto">
          <a:xfrm>
            <a:off x="3691255" y="645160"/>
            <a:ext cx="389318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600" b="1">
                <a:solidFill>
                  <a:srgbClr val="FACE45"/>
                </a:solidFill>
                <a:latin typeface="方正姚体" panose="02010601030101010101" pitchFamily="2" charset="-122"/>
                <a:ea typeface="方正姚体" panose="02010601030101010101" pitchFamily="2" charset="-122"/>
                <a:sym typeface="+mn-ea"/>
              </a:rPr>
              <a:t>New features</a:t>
            </a:r>
            <a:endParaRPr lang="en-US" altLang="zh-CN" sz="3600" b="1">
              <a:solidFill>
                <a:srgbClr val="FACE45"/>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8439" name="椭圆 7"/>
          <p:cNvSpPr>
            <a:spLocks noChangeArrowheads="1"/>
          </p:cNvSpPr>
          <p:nvPr/>
        </p:nvSpPr>
        <p:spPr bwMode="auto">
          <a:xfrm>
            <a:off x="4878388" y="3856038"/>
            <a:ext cx="2439987" cy="2439987"/>
          </a:xfrm>
          <a:prstGeom prst="ellipse">
            <a:avLst/>
          </a:prstGeom>
          <a:blipFill dpi="0" rotWithShape="1">
            <a:blip r:embed="rId3"/>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0" name="椭圆 8"/>
          <p:cNvSpPr>
            <a:spLocks noChangeArrowheads="1"/>
          </p:cNvSpPr>
          <p:nvPr/>
        </p:nvSpPr>
        <p:spPr bwMode="auto">
          <a:xfrm>
            <a:off x="4206875" y="2514600"/>
            <a:ext cx="3783013" cy="3781425"/>
          </a:xfrm>
          <a:prstGeom prst="ellipse">
            <a:avLst/>
          </a:prstGeom>
          <a:noFill/>
          <a:ln w="25400" cap="flat" cmpd="sng">
            <a:solidFill>
              <a:srgbClr val="FACE4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1" name="椭圆 9"/>
          <p:cNvSpPr>
            <a:spLocks noChangeArrowheads="1"/>
          </p:cNvSpPr>
          <p:nvPr/>
        </p:nvSpPr>
        <p:spPr bwMode="auto">
          <a:xfrm>
            <a:off x="3970338" y="4719638"/>
            <a:ext cx="638175" cy="638175"/>
          </a:xfrm>
          <a:prstGeom prst="ellipse">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2" name="椭圆 10"/>
          <p:cNvSpPr>
            <a:spLocks noChangeArrowheads="1"/>
          </p:cNvSpPr>
          <p:nvPr/>
        </p:nvSpPr>
        <p:spPr bwMode="auto">
          <a:xfrm>
            <a:off x="7588250" y="4714875"/>
            <a:ext cx="639763" cy="638175"/>
          </a:xfrm>
          <a:prstGeom prst="ellipse">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3" name="椭圆 11"/>
          <p:cNvSpPr>
            <a:spLocks noChangeArrowheads="1"/>
          </p:cNvSpPr>
          <p:nvPr/>
        </p:nvSpPr>
        <p:spPr bwMode="auto">
          <a:xfrm>
            <a:off x="7426325" y="3479800"/>
            <a:ext cx="965200" cy="965200"/>
          </a:xfrm>
          <a:prstGeom prst="ellipse">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4" name="椭圆 12"/>
          <p:cNvSpPr>
            <a:spLocks noChangeArrowheads="1"/>
          </p:cNvSpPr>
          <p:nvPr/>
        </p:nvSpPr>
        <p:spPr bwMode="auto">
          <a:xfrm>
            <a:off x="3806825" y="3479800"/>
            <a:ext cx="965200" cy="965200"/>
          </a:xfrm>
          <a:prstGeom prst="ellipse">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5" name="椭圆 13"/>
          <p:cNvSpPr>
            <a:spLocks noChangeArrowheads="1"/>
          </p:cNvSpPr>
          <p:nvPr/>
        </p:nvSpPr>
        <p:spPr bwMode="auto">
          <a:xfrm>
            <a:off x="4471988" y="2151063"/>
            <a:ext cx="1376362" cy="1376362"/>
          </a:xfrm>
          <a:prstGeom prst="ellipse">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6" name="椭圆 14"/>
          <p:cNvSpPr>
            <a:spLocks noChangeArrowheads="1"/>
          </p:cNvSpPr>
          <p:nvPr/>
        </p:nvSpPr>
        <p:spPr bwMode="auto">
          <a:xfrm>
            <a:off x="6308725" y="2157413"/>
            <a:ext cx="1376363" cy="1376362"/>
          </a:xfrm>
          <a:prstGeom prst="ellipse">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447" name="文本框 15"/>
          <p:cNvSpPr>
            <a:spLocks noChangeArrowheads="1"/>
          </p:cNvSpPr>
          <p:nvPr/>
        </p:nvSpPr>
        <p:spPr bwMode="auto">
          <a:xfrm>
            <a:off x="3765550" y="3640138"/>
            <a:ext cx="8280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000000"/>
                </a:solidFill>
                <a:latin typeface="方正姚体" panose="02010601030101010101" pitchFamily="2" charset="-122"/>
                <a:sym typeface="方正姚体" panose="02010601030101010101" pitchFamily="2" charset="-122"/>
              </a:rPr>
              <a:t>02</a:t>
            </a:r>
            <a:endParaRPr lang="en-US" altLang="zh-CN" sz="2800" b="1">
              <a:solidFill>
                <a:srgbClr val="000000"/>
              </a:solidFill>
              <a:latin typeface="方正姚体" panose="02010601030101010101" pitchFamily="2" charset="-122"/>
              <a:sym typeface="方正姚体" panose="02010601030101010101" pitchFamily="2" charset="-122"/>
            </a:endParaRPr>
          </a:p>
        </p:txBody>
      </p:sp>
      <p:sp>
        <p:nvSpPr>
          <p:cNvPr id="18448" name="文本框 16"/>
          <p:cNvSpPr>
            <a:spLocks noChangeArrowheads="1"/>
          </p:cNvSpPr>
          <p:nvPr/>
        </p:nvSpPr>
        <p:spPr bwMode="auto">
          <a:xfrm>
            <a:off x="7426325" y="3640138"/>
            <a:ext cx="8280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000000"/>
                </a:solidFill>
                <a:latin typeface="方正姚体" panose="02010601030101010101" pitchFamily="2" charset="-122"/>
                <a:sym typeface="方正姚体" panose="02010601030101010101" pitchFamily="2" charset="-122"/>
              </a:rPr>
              <a:t>05</a:t>
            </a:r>
            <a:endParaRPr lang="en-US" altLang="zh-CN" sz="2800" b="1">
              <a:solidFill>
                <a:srgbClr val="000000"/>
              </a:solidFill>
              <a:latin typeface="方正姚体" panose="02010601030101010101" pitchFamily="2" charset="-122"/>
              <a:sym typeface="方正姚体" panose="02010601030101010101" pitchFamily="2" charset="-122"/>
            </a:endParaRPr>
          </a:p>
        </p:txBody>
      </p:sp>
      <p:sp>
        <p:nvSpPr>
          <p:cNvPr id="18449" name="文本框 17"/>
          <p:cNvSpPr>
            <a:spLocks noChangeArrowheads="1"/>
          </p:cNvSpPr>
          <p:nvPr/>
        </p:nvSpPr>
        <p:spPr bwMode="auto">
          <a:xfrm>
            <a:off x="3824288" y="4752975"/>
            <a:ext cx="7264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2800" b="1">
                <a:solidFill>
                  <a:srgbClr val="000000"/>
                </a:solidFill>
                <a:latin typeface="方正姚体" panose="02010601030101010101" pitchFamily="2" charset="-122"/>
                <a:sym typeface="方正姚体" panose="02010601030101010101" pitchFamily="2" charset="-122"/>
              </a:rPr>
              <a:t>01</a:t>
            </a:r>
            <a:endParaRPr lang="en-US" altLang="zh-CN" sz="2000" b="1">
              <a:solidFill>
                <a:srgbClr val="000000"/>
              </a:solidFill>
              <a:latin typeface="方正姚体" panose="02010601030101010101" pitchFamily="2" charset="-122"/>
              <a:sym typeface="方正姚体" panose="02010601030101010101" pitchFamily="2" charset="-122"/>
            </a:endParaRPr>
          </a:p>
        </p:txBody>
      </p:sp>
      <p:sp>
        <p:nvSpPr>
          <p:cNvPr id="18451" name="文本框 19"/>
          <p:cNvSpPr>
            <a:spLocks noChangeArrowheads="1"/>
          </p:cNvSpPr>
          <p:nvPr/>
        </p:nvSpPr>
        <p:spPr bwMode="auto">
          <a:xfrm>
            <a:off x="4575175" y="2381250"/>
            <a:ext cx="9817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4800" b="1">
                <a:solidFill>
                  <a:srgbClr val="000000"/>
                </a:solidFill>
                <a:latin typeface="方正姚体" panose="02010601030101010101" pitchFamily="2" charset="-122"/>
                <a:sym typeface="方正姚体" panose="02010601030101010101" pitchFamily="2" charset="-122"/>
              </a:rPr>
              <a:t>03</a:t>
            </a:r>
            <a:endParaRPr lang="en-US" altLang="zh-CN" sz="4000" b="1">
              <a:solidFill>
                <a:srgbClr val="000000"/>
              </a:solidFill>
              <a:latin typeface="方正姚体" panose="02010601030101010101" pitchFamily="2" charset="-122"/>
              <a:sym typeface="方正姚体" panose="02010601030101010101" pitchFamily="2" charset="-122"/>
            </a:endParaRPr>
          </a:p>
        </p:txBody>
      </p:sp>
      <p:sp>
        <p:nvSpPr>
          <p:cNvPr id="18452" name="文本框 20"/>
          <p:cNvSpPr>
            <a:spLocks noChangeArrowheads="1"/>
          </p:cNvSpPr>
          <p:nvPr/>
        </p:nvSpPr>
        <p:spPr bwMode="auto">
          <a:xfrm>
            <a:off x="6445250" y="2384425"/>
            <a:ext cx="9817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4800" b="1">
                <a:solidFill>
                  <a:srgbClr val="000000"/>
                </a:solidFill>
                <a:latin typeface="方正姚体" panose="02010601030101010101" pitchFamily="2" charset="-122"/>
                <a:sym typeface="方正姚体" panose="02010601030101010101" pitchFamily="2" charset="-122"/>
              </a:rPr>
              <a:t>04</a:t>
            </a:r>
            <a:endParaRPr lang="en-US" altLang="zh-CN" sz="4000" b="1">
              <a:solidFill>
                <a:srgbClr val="000000"/>
              </a:solidFill>
              <a:latin typeface="方正姚体" panose="02010601030101010101" pitchFamily="2" charset="-122"/>
              <a:sym typeface="方正姚体" panose="02010601030101010101" pitchFamily="2" charset="-122"/>
            </a:endParaRPr>
          </a:p>
        </p:txBody>
      </p:sp>
      <p:sp>
        <p:nvSpPr>
          <p:cNvPr id="18453" name="文本框 21"/>
          <p:cNvSpPr>
            <a:spLocks noChangeArrowheads="1"/>
          </p:cNvSpPr>
          <p:nvPr/>
        </p:nvSpPr>
        <p:spPr bwMode="auto">
          <a:xfrm>
            <a:off x="93345" y="2151380"/>
            <a:ext cx="46780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x-none" altLang="zh-CN" sz="2400" dirty="0">
                <a:solidFill>
                  <a:schemeClr val="bg1"/>
                </a:solidFill>
                <a:sym typeface="+mn-ea"/>
              </a:rPr>
              <a:t>Move your business to the cloud</a:t>
            </a:r>
            <a:endParaRPr lang="en-US" altLang="zh-CN" sz="24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8454" name="文本框 22"/>
          <p:cNvSpPr>
            <a:spLocks noChangeArrowheads="1"/>
          </p:cNvSpPr>
          <p:nvPr/>
        </p:nvSpPr>
        <p:spPr bwMode="auto">
          <a:xfrm>
            <a:off x="93345" y="3496945"/>
            <a:ext cx="39655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b="1">
                <a:solidFill>
                  <a:srgbClr val="FFFFFF"/>
                </a:solidFill>
                <a:latin typeface="方正姚体" panose="02010601030101010101" pitchFamily="2" charset="-122"/>
                <a:sym typeface="方正姚体" panose="02010601030101010101" pitchFamily="2" charset="-122"/>
              </a:rPr>
              <a:t>  </a:t>
            </a:r>
            <a:r>
              <a:rPr lang="x-none" altLang="zh-CN" sz="2400" dirty="0">
                <a:solidFill>
                  <a:schemeClr val="bg1"/>
                </a:solidFill>
                <a:sym typeface="+mn-ea"/>
              </a:rPr>
              <a:t>Abandon expensive POS solutions</a:t>
            </a:r>
            <a:endParaRPr lang="en-US" altLang="zh-CN" sz="24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8457" name="文本框 25"/>
          <p:cNvSpPr>
            <a:spLocks noChangeArrowheads="1"/>
          </p:cNvSpPr>
          <p:nvPr/>
        </p:nvSpPr>
        <p:spPr bwMode="auto">
          <a:xfrm>
            <a:off x="8391525" y="3640455"/>
            <a:ext cx="3964305"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x-none" altLang="zh-CN" sz="2800" dirty="0">
                <a:solidFill>
                  <a:schemeClr val="bg1"/>
                </a:solidFill>
                <a:sym typeface="+mn-ea"/>
              </a:rPr>
              <a:t> </a:t>
            </a:r>
            <a:r>
              <a:rPr lang="x-none" altLang="zh-CN" sz="2400" dirty="0">
                <a:solidFill>
                  <a:schemeClr val="bg1"/>
                </a:solidFill>
                <a:sym typeface="+mn-ea"/>
              </a:rPr>
              <a:t>Use marketing and sales plug-ins.</a:t>
            </a:r>
            <a:endParaRPr lang="en-US" altLang="zh-CN" sz="24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8458" name="文本框 26"/>
          <p:cNvSpPr>
            <a:spLocks noChangeArrowheads="1"/>
          </p:cNvSpPr>
          <p:nvPr/>
        </p:nvSpPr>
        <p:spPr bwMode="auto">
          <a:xfrm>
            <a:off x="7822565" y="2151380"/>
            <a:ext cx="44361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x-none" altLang="zh-CN" sz="2400" dirty="0">
                <a:solidFill>
                  <a:schemeClr val="bg1"/>
                </a:solidFill>
                <a:sym typeface="+mn-ea"/>
              </a:rPr>
              <a:t> Participate in the Customer loyalty incentive program</a:t>
            </a:r>
            <a:endParaRPr lang="en-US" altLang="zh-CN" sz="24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93345" y="4985385"/>
            <a:ext cx="4232275" cy="829945"/>
          </a:xfrm>
          <a:prstGeom prst="rect">
            <a:avLst/>
          </a:prstGeom>
          <a:noFill/>
        </p:spPr>
        <p:txBody>
          <a:bodyPr wrap="square" rtlCol="0">
            <a:spAutoFit/>
          </a:bodyPr>
          <a:lstStyle/>
          <a:p>
            <a:r>
              <a:rPr lang="x-none" altLang="zh-CN" sz="2400" dirty="0">
                <a:solidFill>
                  <a:schemeClr val="bg1"/>
                </a:solidFill>
                <a:sym typeface="+mn-ea"/>
              </a:rPr>
              <a:t> Use inexpensive tools to improve back-end productivity</a:t>
            </a:r>
            <a:endParaRPr lang="zh-CN" altLang="en-US" sz="2400"/>
          </a:p>
        </p:txBody>
      </p:sp>
    </p:spTree>
    <p:custDataLst>
      <p:tags r:id="rId1"/>
    </p:custDataLst>
  </p:cSld>
  <p:clrMapOvr>
    <a:masterClrMapping/>
  </p:clrMapOvr>
  <p:transition spd="slow" advClick="0" advTm="3000">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6384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FACE45"/>
                </a:solidFill>
                <a:latin typeface="方正姚体" panose="02010601030101010101" pitchFamily="2" charset="-122"/>
                <a:ea typeface="方正姚体" panose="02010601030101010101" pitchFamily="2" charset="-122"/>
                <a:sym typeface="+mn-ea"/>
              </a:rPr>
              <a:t>New features</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solidFill>
                  <a:srgbClr val="FFC000"/>
                </a:solidFill>
                <a:latin typeface="方正姚体" panose="02010601030101010101" pitchFamily="2" charset="-122"/>
                <a:sym typeface="+mn-ea"/>
              </a:rPr>
              <a:t>1.Use inexpensive tools to improve back-end productivity.</a:t>
            </a:r>
          </a:p>
          <a:p>
            <a:r>
              <a:rPr lang="en-US" altLang="zh-CN" sz="2400" b="1">
                <a:solidFill>
                  <a:srgbClr val="FFFFFF"/>
                </a:solidFill>
                <a:latin typeface="方正姚体" panose="02010601030101010101" pitchFamily="2" charset="-122"/>
                <a:sym typeface="+mn-ea"/>
              </a:rPr>
              <a:t>Traditional financial and human resources software was expensive and needed to be configured with the appropriate technical infrastructure, but now entrepreneurs can efficiently run their limited resources with cloud applications that are easy to deploy.</a:t>
            </a:r>
          </a:p>
          <a:p>
            <a:endParaRPr lang="en-US" altLang="zh-CN" sz="2400" b="1">
              <a:solidFill>
                <a:srgbClr val="FFFFFF"/>
              </a:solidFill>
              <a:latin typeface="方正姚体" panose="02010601030101010101" pitchFamily="2" charset="-122"/>
              <a:sym typeface="+mn-ea"/>
            </a:endParaRPr>
          </a:p>
          <a:p>
            <a:r>
              <a:rPr lang="en-US" altLang="zh-CN" sz="2400" b="1">
                <a:solidFill>
                  <a:srgbClr val="FFC000"/>
                </a:solidFill>
                <a:latin typeface="方正姚体" panose="02010601030101010101" pitchFamily="2" charset="-122"/>
                <a:sym typeface="+mn-ea"/>
              </a:rPr>
              <a:t>2. Abandon expensive POS solutions.</a:t>
            </a:r>
          </a:p>
          <a:p>
            <a:r>
              <a:rPr lang="en-US" altLang="zh-CN" sz="2400" b="1">
                <a:solidFill>
                  <a:srgbClr val="FFFFFF"/>
                </a:solidFill>
                <a:latin typeface="方正姚体" panose="02010601030101010101" pitchFamily="2" charset="-122"/>
                <a:sym typeface="+mn-ea"/>
              </a:rPr>
              <a:t>Tablets and smartphones with free or advanced applications can now replace sophisticated POS systems, allowing small retailers to accept payments other than cash.</a:t>
            </a: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6384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FACE45"/>
                </a:solidFill>
                <a:latin typeface="方正姚体" panose="02010601030101010101" pitchFamily="2" charset="-122"/>
                <a:ea typeface="方正姚体" panose="02010601030101010101" pitchFamily="2" charset="-122"/>
                <a:sym typeface="+mn-ea"/>
              </a:rPr>
              <a:t>New features</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solidFill>
                  <a:srgbClr val="FFC000"/>
                </a:solidFill>
                <a:latin typeface="方正姚体" panose="02010601030101010101" pitchFamily="2" charset="-122"/>
                <a:sym typeface="+mn-ea"/>
              </a:rPr>
              <a:t>3.Move your business to the cloud.</a:t>
            </a:r>
          </a:p>
          <a:p>
            <a:r>
              <a:rPr lang="en-US" altLang="zh-CN" sz="2400" b="1">
                <a:solidFill>
                  <a:srgbClr val="FFFFFF"/>
                </a:solidFill>
                <a:latin typeface="方正姚体" panose="02010601030101010101" pitchFamily="2" charset="-122"/>
                <a:sym typeface="+mn-ea"/>
              </a:rPr>
              <a:t>As far as front office tasks are concerned, many small service companies still need to juggle paper files, spreadsheets and calendars, and keep their work organized.</a:t>
            </a:r>
            <a:endParaRPr lang="en-US" altLang="zh-CN" sz="2400" b="1">
              <a:solidFill>
                <a:srgbClr val="FFFFFF"/>
              </a:solidFill>
              <a:latin typeface="方正姚体" panose="02010601030101010101" pitchFamily="2" charset="-122"/>
            </a:endParaRPr>
          </a:p>
          <a:p>
            <a:r>
              <a:rPr lang="en-US" altLang="zh-CN" sz="2400" b="1">
                <a:solidFill>
                  <a:srgbClr val="FFFFFF"/>
                </a:solidFill>
                <a:latin typeface="方正姚体" panose="02010601030101010101" pitchFamily="2" charset="-122"/>
                <a:sym typeface="+mn-ea"/>
              </a:rPr>
              <a:t>There are many problems with this ancient way of working-whether it's a cumbersome way to find files from a file cabinet or information that cannot be shared.</a:t>
            </a:r>
            <a:endParaRPr lang="en-US" altLang="zh-CN" sz="2400" b="1">
              <a:solidFill>
                <a:srgbClr val="FFFFFF"/>
              </a:solidFill>
              <a:latin typeface="方正姚体" panose="02010601030101010101" pitchFamily="2" charset="-122"/>
            </a:endParaRPr>
          </a:p>
          <a:p>
            <a:r>
              <a:rPr lang="en-US" altLang="zh-CN" sz="2400" b="1">
                <a:solidFill>
                  <a:srgbClr val="FFFFFF"/>
                </a:solidFill>
                <a:latin typeface="方正姚体" panose="02010601030101010101" pitchFamily="2" charset="-122"/>
                <a:sym typeface="+mn-ea"/>
              </a:rPr>
              <a:t>Using cloud services can help you mitigate these problems.</a:t>
            </a:r>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6384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FACE45"/>
                </a:solidFill>
                <a:latin typeface="方正姚体" panose="02010601030101010101" pitchFamily="2" charset="-122"/>
                <a:ea typeface="方正姚体" panose="02010601030101010101" pitchFamily="2" charset="-122"/>
                <a:sym typeface="+mn-ea"/>
              </a:rPr>
              <a:t>New features</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solidFill>
                  <a:srgbClr val="FFC000"/>
                </a:solidFill>
                <a:latin typeface="方正姚体" panose="02010601030101010101" pitchFamily="2" charset="-122"/>
                <a:sym typeface="+mn-ea"/>
              </a:rPr>
              <a:t>4.Participate in the Customer loyalty incentive program.</a:t>
            </a:r>
          </a:p>
          <a:p>
            <a:r>
              <a:rPr lang="en-US" altLang="zh-CN" sz="2400" b="1">
                <a:solidFill>
                  <a:srgbClr val="FFFFFF"/>
                </a:solidFill>
                <a:latin typeface="方正姚体" panose="02010601030101010101" pitchFamily="2" charset="-122"/>
                <a:sym typeface="+mn-ea"/>
              </a:rPr>
              <a:t>Given that the value of a repeat customer is higher than that of a new client, the investment in customer loyalty is worth it.</a:t>
            </a:r>
            <a:endParaRPr lang="en-US" altLang="zh-CN" sz="2400" b="1">
              <a:solidFill>
                <a:srgbClr val="FFFFFF"/>
              </a:solidFill>
              <a:latin typeface="方正姚体" panose="02010601030101010101" pitchFamily="2" charset="-122"/>
            </a:endParaRPr>
          </a:p>
          <a:p>
            <a:r>
              <a:rPr lang="en-US" altLang="zh-CN" sz="2400" b="1">
                <a:solidFill>
                  <a:srgbClr val="FFFFFF"/>
                </a:solidFill>
                <a:latin typeface="方正姚体" panose="02010601030101010101" pitchFamily="2" charset="-122"/>
                <a:sym typeface="+mn-ea"/>
              </a:rPr>
              <a:t>In the past, only large companies had the resources to provide elaborate loyalty rewards programs, while a retail store could only send out a few discount cards, which would eventually be forgotten by the user in their pockets or discarded.</a:t>
            </a: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26384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FACE45"/>
                </a:solidFill>
                <a:latin typeface="方正姚体" panose="02010601030101010101" pitchFamily="2" charset="-122"/>
                <a:ea typeface="方正姚体" panose="02010601030101010101" pitchFamily="2" charset="-122"/>
                <a:sym typeface="+mn-ea"/>
              </a:rPr>
              <a:t>New features</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504" name="文本框 28"/>
          <p:cNvSpPr>
            <a:spLocks noChangeArrowheads="1"/>
          </p:cNvSpPr>
          <p:nvPr/>
        </p:nvSpPr>
        <p:spPr bwMode="auto">
          <a:xfrm>
            <a:off x="1132840" y="1670685"/>
            <a:ext cx="1032637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None/>
            </a:pPr>
            <a:r>
              <a:rPr lang="en-US" altLang="zh-CN" sz="2400" b="1">
                <a:solidFill>
                  <a:srgbClr val="FFC000"/>
                </a:solidFill>
                <a:latin typeface="方正姚体" panose="02010601030101010101" pitchFamily="2" charset="-122"/>
                <a:sym typeface="+mn-ea"/>
              </a:rPr>
              <a:t>5. Use marketing and sales plug-ins.</a:t>
            </a:r>
          </a:p>
          <a:p>
            <a:pPr algn="l">
              <a:buNone/>
            </a:pPr>
            <a:r>
              <a:rPr lang="en-US" altLang="zh-CN" sz="2400" b="1">
                <a:solidFill>
                  <a:srgbClr val="FFFFFF"/>
                </a:solidFill>
                <a:latin typeface="方正姚体" panose="02010601030101010101" pitchFamily="2" charset="-122"/>
                <a:sym typeface="+mn-ea"/>
              </a:rPr>
              <a:t>By adding a simple plugin, small businesses can make their base of Gmail services more powerful.</a:t>
            </a:r>
            <a:endParaRPr lang="en-US" altLang="zh-CN" sz="2400" b="1">
              <a:solidFill>
                <a:srgbClr val="FFFFFF"/>
              </a:solidFill>
              <a:latin typeface="方正姚体" panose="02010601030101010101" pitchFamily="2" charset="-122"/>
            </a:endParaRPr>
          </a:p>
          <a:p>
            <a:pPr algn="l">
              <a:buNone/>
            </a:pPr>
            <a:r>
              <a:rPr lang="en-US" altLang="zh-CN" sz="2400" b="1">
                <a:solidFill>
                  <a:srgbClr val="FFFFFF"/>
                </a:solidFill>
                <a:latin typeface="方正姚体" panose="02010601030101010101" pitchFamily="2" charset="-122"/>
                <a:sym typeface="+mn-ea"/>
              </a:rPr>
              <a:t>For example, using streak can transform Gmail into a customer relationship management tool that allows businesses to track customers from their inboxes, actively guide, trade with customers, and expand sales channels.</a:t>
            </a:r>
            <a:endParaRPr lang="en-US" altLang="zh-CN" sz="2400" b="1">
              <a:solidFill>
                <a:srgbClr val="FFFFFF"/>
              </a:solidFill>
              <a:latin typeface="方正姚体" panose="02010601030101010101" pitchFamily="2" charset="-122"/>
            </a:endParaRPr>
          </a:p>
          <a:p>
            <a:pPr algn="l">
              <a:buNone/>
            </a:pPr>
            <a:r>
              <a:rPr lang="en-US" altLang="zh-CN" sz="2400" b="1">
                <a:solidFill>
                  <a:srgbClr val="FFFFFF"/>
                </a:solidFill>
                <a:latin typeface="方正姚体" panose="02010601030101010101" pitchFamily="2" charset="-122"/>
                <a:sym typeface="+mn-ea"/>
              </a:rPr>
              <a:t>Other sales plug-ins include rapportive that provide detailed information for each contact, message tracker yesware, and scheduling and alerting tool boomerang.</a:t>
            </a:r>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endParaRPr>
          </a:p>
          <a:p>
            <a:endParaRPr lang="zh-CN" altLang="en-US" sz="2400" dirty="0">
              <a:solidFill>
                <a:schemeClr val="bg1"/>
              </a:solidFill>
            </a:endParaRPr>
          </a:p>
          <a:p>
            <a:endParaRPr lang="en-US" altLang="zh-CN" sz="2400" b="1">
              <a:solidFill>
                <a:srgbClr val="FFFFFF"/>
              </a:solidFill>
              <a:latin typeface="方正姚体" panose="02010601030101010101" pitchFamily="2" charset="-122"/>
              <a:sym typeface="+mn-ea"/>
            </a:endParaRPr>
          </a:p>
          <a:p>
            <a:endParaRPr lang="en-US" altLang="zh-CN" sz="2400" b="1">
              <a:solidFill>
                <a:srgbClr val="FFFFFF"/>
              </a:solidFill>
              <a:latin typeface="方正姚体" panose="02010601030101010101" pitchFamily="2" charset="-122"/>
              <a:sym typeface="+mn-ea"/>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417570" y="3689985"/>
            <a:ext cx="5571490" cy="1325880"/>
          </a:xfrm>
        </p:spPr>
        <p:txBody>
          <a:bodyPr/>
          <a:lstStyle/>
          <a:p>
            <a:r>
              <a:rPr lang="en-US" altLang="zh-CN" sz="8000" dirty="0"/>
              <a:t>TIME</a:t>
            </a: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pic>
        <p:nvPicPr>
          <p:cNvPr id="5" name="图片 4" descr="微信图片_20180413150444"/>
          <p:cNvPicPr>
            <a:picLocks noChangeAspect="1"/>
          </p:cNvPicPr>
          <p:nvPr/>
        </p:nvPicPr>
        <p:blipFill>
          <a:blip r:embed="rId3"/>
          <a:stretch>
            <a:fillRect/>
          </a:stretch>
        </p:blipFill>
        <p:spPr>
          <a:xfrm>
            <a:off x="4608830" y="1407160"/>
            <a:ext cx="2974340" cy="1657350"/>
          </a:xfrm>
          <a:prstGeom prst="rect">
            <a:avLst/>
          </a:prstGeom>
        </p:spPr>
      </p:pic>
      <p:sp>
        <p:nvSpPr>
          <p:cNvPr id="7" name="文本框 6"/>
          <p:cNvSpPr txBox="1"/>
          <p:nvPr/>
        </p:nvSpPr>
        <p:spPr>
          <a:xfrm>
            <a:off x="4749800" y="1744980"/>
            <a:ext cx="2692400" cy="1445260"/>
          </a:xfrm>
          <a:prstGeom prst="rect">
            <a:avLst/>
          </a:prstGeom>
          <a:noFill/>
        </p:spPr>
        <p:txBody>
          <a:bodyPr wrap="square" rtlCol="0">
            <a:spAutoFit/>
          </a:bodyPr>
          <a:lstStyle/>
          <a:p>
            <a:pPr algn="ctr"/>
            <a:r>
              <a:rPr lang="en-US" altLang="zh-CN" sz="8800"/>
              <a:t>Q&amp;A</a:t>
            </a:r>
          </a:p>
        </p:txBody>
      </p:sp>
    </p:spTree>
    <p:custDataLst>
      <p:tags r:id="rId1"/>
    </p:custDataLst>
  </p:cSld>
  <p:clrMapOvr>
    <a:masterClrMapping/>
  </p:clrMapOvr>
  <p:transition spd="slow" advClick="0" advTm="3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78835" y="3415030"/>
            <a:ext cx="5571490" cy="1325880"/>
          </a:xfrm>
        </p:spPr>
        <p:txBody>
          <a:bodyPr/>
          <a:lstStyle/>
          <a:p>
            <a:r>
              <a:rPr lang="en-US" altLang="zh-CN" sz="8000" dirty="0"/>
              <a:t>thanks</a:t>
            </a: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pic>
        <p:nvPicPr>
          <p:cNvPr id="5" name="图片 4" descr="微信图片_20180413150444"/>
          <p:cNvPicPr>
            <a:picLocks noChangeAspect="1"/>
          </p:cNvPicPr>
          <p:nvPr/>
        </p:nvPicPr>
        <p:blipFill>
          <a:blip r:embed="rId3"/>
          <a:stretch>
            <a:fillRect/>
          </a:stretch>
        </p:blipFill>
        <p:spPr>
          <a:xfrm>
            <a:off x="4608830" y="1407160"/>
            <a:ext cx="2974340" cy="1657350"/>
          </a:xfrm>
          <a:prstGeom prst="rect">
            <a:avLst/>
          </a:prstGeom>
        </p:spPr>
      </p:pic>
      <p:sp>
        <p:nvSpPr>
          <p:cNvPr id="7" name="文本框 6"/>
          <p:cNvSpPr txBox="1"/>
          <p:nvPr/>
        </p:nvSpPr>
        <p:spPr>
          <a:xfrm>
            <a:off x="4749800" y="2296160"/>
            <a:ext cx="2692400" cy="768350"/>
          </a:xfrm>
          <a:prstGeom prst="rect">
            <a:avLst/>
          </a:prstGeom>
          <a:noFill/>
        </p:spPr>
        <p:txBody>
          <a:bodyPr wrap="square" rtlCol="0">
            <a:spAutoFit/>
          </a:bodyPr>
          <a:lstStyle/>
          <a:p>
            <a:pPr algn="ctr"/>
            <a:r>
              <a:rPr lang="en-US" altLang="zh-CN" sz="4400"/>
              <a:t>THE END</a:t>
            </a:r>
          </a:p>
        </p:txBody>
      </p:sp>
    </p:spTree>
    <p:custDataLst>
      <p:tags r:id="rId1"/>
    </p:custDataLst>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矩形 11"/>
          <p:cNvSpPr>
            <a:spLocks noChangeArrowheads="1"/>
          </p:cNvSpPr>
          <p:nvPr/>
        </p:nvSpPr>
        <p:spPr bwMode="auto">
          <a:xfrm>
            <a:off x="2743518" y="4572000"/>
            <a:ext cx="3449637" cy="1736725"/>
          </a:xfrm>
          <a:prstGeom prst="rect">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6" name="矩形 12"/>
          <p:cNvSpPr>
            <a:spLocks noChangeArrowheads="1"/>
          </p:cNvSpPr>
          <p:nvPr/>
        </p:nvSpPr>
        <p:spPr bwMode="auto">
          <a:xfrm>
            <a:off x="4342765" y="2705100"/>
            <a:ext cx="7345045" cy="1736725"/>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7" name="矩形 13"/>
          <p:cNvSpPr>
            <a:spLocks noChangeArrowheads="1"/>
          </p:cNvSpPr>
          <p:nvPr/>
        </p:nvSpPr>
        <p:spPr bwMode="auto">
          <a:xfrm>
            <a:off x="8786813" y="4572000"/>
            <a:ext cx="3429000" cy="1736725"/>
          </a:xfrm>
          <a:prstGeom prst="rect">
            <a:avLst/>
          </a:prstGeom>
          <a:solidFill>
            <a:srgbClr val="D9D9D9"/>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58" name="矩形 14"/>
          <p:cNvSpPr>
            <a:spLocks noChangeArrowheads="1"/>
          </p:cNvSpPr>
          <p:nvPr/>
        </p:nvSpPr>
        <p:spPr bwMode="auto">
          <a:xfrm>
            <a:off x="1769745" y="2705100"/>
            <a:ext cx="2270125" cy="1736725"/>
          </a:xfrm>
          <a:prstGeom prst="rect">
            <a:avLst/>
          </a:prstGeom>
          <a:blipFill dpi="0" rotWithShape="1">
            <a:blip r:embed="rId5"/>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60" name="矩形 16"/>
          <p:cNvSpPr>
            <a:spLocks noChangeArrowheads="1"/>
          </p:cNvSpPr>
          <p:nvPr/>
        </p:nvSpPr>
        <p:spPr bwMode="auto">
          <a:xfrm>
            <a:off x="6327775" y="4572000"/>
            <a:ext cx="2270125" cy="1736725"/>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61" name="矩形 17"/>
          <p:cNvSpPr>
            <a:spLocks noChangeArrowheads="1"/>
          </p:cNvSpPr>
          <p:nvPr/>
        </p:nvSpPr>
        <p:spPr bwMode="auto">
          <a:xfrm>
            <a:off x="0" y="4572000"/>
            <a:ext cx="2501900" cy="1736725"/>
          </a:xfrm>
          <a:prstGeom prst="rect">
            <a:avLst/>
          </a:prstGeom>
          <a:blipFill dpi="0" rotWithShape="1">
            <a:blip r:embed="rId7"/>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pic>
        <p:nvPicPr>
          <p:cNvPr id="3" name="onlinevideo">
            <a:hlinkClick r:id="" action="ppaction://media"/>
          </p:cNvPr>
          <p:cNvPicPr/>
          <p:nvPr>
            <a:videoFile r:link="rId2"/>
            <p:extLst>
              <p:ext uri="{DAA4B4D4-6D71-4841-9C94-3DE7FCFB9230}">
                <p14:media xmlns:p14="http://schemas.microsoft.com/office/powerpoint/2010/main" r:link="rId3"/>
              </p:ext>
            </p:extLst>
          </p:nvPr>
        </p:nvPicPr>
        <p:blipFill>
          <a:blip r:embed="rId8"/>
          <a:stretch>
            <a:fillRect/>
          </a:stretch>
        </p:blipFill>
        <p:spPr>
          <a:xfrm>
            <a:off x="4677410" y="674370"/>
            <a:ext cx="2837180" cy="1817370"/>
          </a:xfrm>
          <a:prstGeom prst="rect">
            <a:avLst/>
          </a:prstGeom>
        </p:spPr>
      </p:pic>
      <p:sp>
        <p:nvSpPr>
          <p:cNvPr id="4" name="文本框 3"/>
          <p:cNvSpPr txBox="1"/>
          <p:nvPr/>
        </p:nvSpPr>
        <p:spPr>
          <a:xfrm>
            <a:off x="4482465" y="2880995"/>
            <a:ext cx="7205345" cy="1383665"/>
          </a:xfrm>
          <a:prstGeom prst="rect">
            <a:avLst/>
          </a:prstGeom>
          <a:noFill/>
        </p:spPr>
        <p:txBody>
          <a:bodyPr wrap="square" rtlCol="0">
            <a:spAutoFit/>
          </a:bodyPr>
          <a:lstStyle/>
          <a:p>
            <a:r>
              <a:rPr lang="en-US" altLang="zh-CN" sz="2800" dirty="0">
                <a:solidFill>
                  <a:schemeClr val="bg1"/>
                </a:solidFill>
                <a:sym typeface="+mn-ea"/>
              </a:rPr>
              <a:t>It perfectly</a:t>
            </a:r>
            <a:r>
              <a:rPr lang="zh-CN" altLang="en-US" sz="2800" dirty="0">
                <a:solidFill>
                  <a:schemeClr val="bg1"/>
                </a:solidFill>
                <a:sym typeface="+mn-ea"/>
              </a:rPr>
              <a:t> </a:t>
            </a:r>
            <a:r>
              <a:rPr lang="en-US" sz="2800" dirty="0">
                <a:solidFill>
                  <a:schemeClr val="bg1"/>
                </a:solidFill>
                <a:sym typeface="+mn-ea"/>
              </a:rPr>
              <a:t>records</a:t>
            </a:r>
            <a:r>
              <a:rPr lang="zh-CN" altLang="en-US" sz="2800" dirty="0">
                <a:solidFill>
                  <a:schemeClr val="bg1"/>
                </a:solidFill>
                <a:sym typeface="+mn-ea"/>
              </a:rPr>
              <a:t> speaker, presentation, and audience </a:t>
            </a:r>
            <a:r>
              <a:rPr lang="en-US" altLang="zh-CN" sz="2800" dirty="0">
                <a:solidFill>
                  <a:schemeClr val="bg1"/>
                </a:solidFill>
                <a:sym typeface="+mn-ea"/>
              </a:rPr>
              <a:t>so that</a:t>
            </a:r>
            <a:r>
              <a:rPr lang="zh-CN" altLang="en-US" sz="2800" dirty="0">
                <a:solidFill>
                  <a:schemeClr val="bg1"/>
                </a:solidFill>
                <a:sym typeface="+mn-ea"/>
              </a:rPr>
              <a:t> </a:t>
            </a:r>
            <a:r>
              <a:rPr lang="en-US" altLang="zh-CN" sz="2800" dirty="0">
                <a:solidFill>
                  <a:schemeClr val="bg1"/>
                </a:solidFill>
                <a:sym typeface="+mn-ea"/>
              </a:rPr>
              <a:t>superb</a:t>
            </a:r>
            <a:r>
              <a:rPr lang="zh-CN" altLang="en-US" sz="2800" dirty="0">
                <a:solidFill>
                  <a:schemeClr val="bg1"/>
                </a:solidFill>
                <a:sym typeface="+mn-ea"/>
              </a:rPr>
              <a:t> project</a:t>
            </a:r>
            <a:r>
              <a:rPr lang="en-US" altLang="zh-CN" sz="2800" dirty="0">
                <a:solidFill>
                  <a:schemeClr val="bg1"/>
                </a:solidFill>
                <a:sym typeface="+mn-ea"/>
              </a:rPr>
              <a:t>s</a:t>
            </a:r>
            <a:r>
              <a:rPr lang="zh-CN" altLang="en-US" sz="2800" dirty="0">
                <a:solidFill>
                  <a:schemeClr val="bg1"/>
                </a:solidFill>
                <a:sym typeface="+mn-ea"/>
              </a:rPr>
              <a:t> </a:t>
            </a:r>
            <a:r>
              <a:rPr lang="en-US" altLang="zh-CN" sz="2800" dirty="0">
                <a:solidFill>
                  <a:schemeClr val="bg1"/>
                </a:solidFill>
                <a:sym typeface="+mn-ea"/>
              </a:rPr>
              <a:t>can be</a:t>
            </a:r>
            <a:r>
              <a:rPr lang="zh-CN" altLang="en-US" sz="2800" dirty="0">
                <a:solidFill>
                  <a:schemeClr val="bg1"/>
                </a:solidFill>
                <a:sym typeface="+mn-ea"/>
              </a:rPr>
              <a:t> review</a:t>
            </a:r>
            <a:r>
              <a:rPr lang="en-US" altLang="zh-CN" sz="2800" dirty="0">
                <a:solidFill>
                  <a:schemeClr val="bg1"/>
                </a:solidFill>
                <a:sym typeface="+mn-ea"/>
              </a:rPr>
              <a:t>ed</a:t>
            </a:r>
            <a:r>
              <a:rPr lang="zh-CN" altLang="en-US" sz="2800" dirty="0">
                <a:solidFill>
                  <a:schemeClr val="bg1"/>
                </a:solidFill>
                <a:sym typeface="+mn-ea"/>
              </a:rPr>
              <a:t> and share</a:t>
            </a:r>
            <a:r>
              <a:rPr lang="en-US" altLang="zh-CN" sz="2800" dirty="0">
                <a:solidFill>
                  <a:schemeClr val="bg1"/>
                </a:solidFill>
                <a:sym typeface="+mn-ea"/>
              </a:rPr>
              <a:t>d</a:t>
            </a:r>
            <a:r>
              <a:rPr lang="zh-CN" altLang="en-US" sz="2800" dirty="0">
                <a:solidFill>
                  <a:schemeClr val="bg1"/>
                </a:solidFill>
                <a:sym typeface="+mn-ea"/>
              </a:rPr>
              <a:t>.</a:t>
            </a:r>
            <a:endParaRPr lang="zh-CN" altLang="en-US" sz="2800"/>
          </a:p>
        </p:txBody>
      </p:sp>
    </p:spTree>
    <p:custDataLst>
      <p:tags r:id="rId1"/>
    </p:custDataLst>
  </p:cSld>
  <p:clrMapOvr>
    <a:masterClrMapping/>
  </p:clrMapOvr>
  <p:transition spd="slow" advClick="0" advTm="3000">
    <p:fade/>
  </p:transition>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文本框 6"/>
          <p:cNvSpPr>
            <a:spLocks noChangeArrowheads="1"/>
          </p:cNvSpPr>
          <p:nvPr/>
        </p:nvSpPr>
        <p:spPr bwMode="auto">
          <a:xfrm>
            <a:off x="3022600" y="660400"/>
            <a:ext cx="549211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4400" b="1">
                <a:solidFill>
                  <a:srgbClr val="FFFFFF"/>
                </a:solidFill>
                <a:latin typeface="Calibri" panose="020F0502020204030204" charset="0"/>
                <a:cs typeface="Calibri" panose="020F0502020204030204" charset="0"/>
                <a:sym typeface="+mn-ea"/>
              </a:rPr>
              <a:t>Additional Functions</a:t>
            </a:r>
            <a:endParaRPr lang="en-US" altLang="zh-CN" sz="4400" b="1">
              <a:solidFill>
                <a:srgbClr val="FFFFFF"/>
              </a:solidFill>
              <a:latin typeface="Calibri" panose="020F0502020204030204" charset="0"/>
              <a:cs typeface="Calibri" panose="020F0502020204030204" charset="0"/>
            </a:endParaRPr>
          </a:p>
          <a:p>
            <a:endParaRPr lang="en-US" altLang="zh-CN" sz="4400" b="1">
              <a:solidFill>
                <a:srgbClr val="FFFFFF"/>
              </a:solidFill>
              <a:latin typeface="方正姚体" panose="02010601030101010101" pitchFamily="2" charset="-122"/>
              <a:sym typeface="方正姚体" panose="02010601030101010101" pitchFamily="2" charset="-122"/>
            </a:endParaRPr>
          </a:p>
        </p:txBody>
      </p:sp>
      <p:sp>
        <p:nvSpPr>
          <p:cNvPr id="9227" name="等腰三角形 12"/>
          <p:cNvSpPr>
            <a:spLocks noChangeArrowheads="1"/>
          </p:cNvSpPr>
          <p:nvPr/>
        </p:nvSpPr>
        <p:spPr bwMode="auto">
          <a:xfrm rot="5400000">
            <a:off x="4557713" y="2327275"/>
            <a:ext cx="2084387" cy="1382713"/>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8" name="矩形 13"/>
          <p:cNvSpPr>
            <a:spLocks noChangeArrowheads="1"/>
          </p:cNvSpPr>
          <p:nvPr/>
        </p:nvSpPr>
        <p:spPr bwMode="auto">
          <a:xfrm>
            <a:off x="4908550" y="3894138"/>
            <a:ext cx="44450"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1" name="等腰三角形 17"/>
          <p:cNvSpPr>
            <a:spLocks noChangeArrowheads="1"/>
          </p:cNvSpPr>
          <p:nvPr/>
        </p:nvSpPr>
        <p:spPr bwMode="auto">
          <a:xfrm rot="5400000">
            <a:off x="789305" y="2327276"/>
            <a:ext cx="2084387" cy="1382712"/>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2" name="矩形 18"/>
          <p:cNvSpPr>
            <a:spLocks noChangeArrowheads="1"/>
          </p:cNvSpPr>
          <p:nvPr/>
        </p:nvSpPr>
        <p:spPr bwMode="auto">
          <a:xfrm>
            <a:off x="1139508" y="3894138"/>
            <a:ext cx="46037"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3" name="等腰三角形 20"/>
          <p:cNvSpPr>
            <a:spLocks noChangeArrowheads="1"/>
          </p:cNvSpPr>
          <p:nvPr/>
        </p:nvSpPr>
        <p:spPr bwMode="auto">
          <a:xfrm rot="5400000">
            <a:off x="8370888" y="2327275"/>
            <a:ext cx="2084387" cy="1382713"/>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4" name="矩形 21"/>
          <p:cNvSpPr>
            <a:spLocks noChangeArrowheads="1"/>
          </p:cNvSpPr>
          <p:nvPr/>
        </p:nvSpPr>
        <p:spPr bwMode="auto">
          <a:xfrm>
            <a:off x="8721725" y="3894138"/>
            <a:ext cx="44450"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9235" name="组合 22"/>
          <p:cNvGrpSpPr/>
          <p:nvPr/>
        </p:nvGrpSpPr>
        <p:grpSpPr bwMode="auto">
          <a:xfrm>
            <a:off x="1276985" y="2781300"/>
            <a:ext cx="433388" cy="514350"/>
            <a:chOff x="0" y="0"/>
            <a:chExt cx="817563" cy="971551"/>
          </a:xfrm>
        </p:grpSpPr>
        <p:sp>
          <p:nvSpPr>
            <p:cNvPr id="9236" name="Freeform 94"/>
            <p:cNvSpPr>
              <a:spLocks noEditPoints="1" noChangeArrowheads="1"/>
            </p:cNvSpPr>
            <p:nvPr/>
          </p:nvSpPr>
          <p:spPr bwMode="auto">
            <a:xfrm>
              <a:off x="174625" y="0"/>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23"/>
                <a:gd name="T32" fmla="*/ 123 w 123"/>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37" name="Freeform 95"/>
            <p:cNvSpPr>
              <a:spLocks noEditPoints="1" noChangeArrowheads="1"/>
            </p:cNvSpPr>
            <p:nvPr/>
          </p:nvSpPr>
          <p:spPr bwMode="auto">
            <a:xfrm>
              <a:off x="0" y="493713"/>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26"/>
                <a:gd name="T125" fmla="*/ 215 w 215"/>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grpSp>
        <p:nvGrpSpPr>
          <p:cNvPr id="9238" name="组合 25"/>
          <p:cNvGrpSpPr/>
          <p:nvPr/>
        </p:nvGrpSpPr>
        <p:grpSpPr bwMode="auto">
          <a:xfrm>
            <a:off x="8931275" y="2781300"/>
            <a:ext cx="449263" cy="369888"/>
            <a:chOff x="0" y="0"/>
            <a:chExt cx="971550" cy="801687"/>
          </a:xfrm>
        </p:grpSpPr>
        <p:sp>
          <p:nvSpPr>
            <p:cNvPr id="9239" name="Freeform 32"/>
            <p:cNvSpPr>
              <a:spLocks noChangeArrowheads="1"/>
            </p:cNvSpPr>
            <p:nvPr/>
          </p:nvSpPr>
          <p:spPr bwMode="auto">
            <a:xfrm>
              <a:off x="303212" y="654049"/>
              <a:ext cx="365126" cy="147638"/>
            </a:xfrm>
            <a:custGeom>
              <a:avLst/>
              <a:gdLst>
                <a:gd name="T0" fmla="*/ 88 w 96"/>
                <a:gd name="T1" fmla="*/ 23 h 39"/>
                <a:gd name="T2" fmla="*/ 56 w 96"/>
                <a:gd name="T3" fmla="*/ 23 h 39"/>
                <a:gd name="T4" fmla="*/ 56 w 96"/>
                <a:gd name="T5" fmla="*/ 8 h 39"/>
                <a:gd name="T6" fmla="*/ 48 w 96"/>
                <a:gd name="T7" fmla="*/ 0 h 39"/>
                <a:gd name="T8" fmla="*/ 40 w 96"/>
                <a:gd name="T9" fmla="*/ 8 h 39"/>
                <a:gd name="T10" fmla="*/ 40 w 96"/>
                <a:gd name="T11" fmla="*/ 23 h 39"/>
                <a:gd name="T12" fmla="*/ 8 w 96"/>
                <a:gd name="T13" fmla="*/ 23 h 39"/>
                <a:gd name="T14" fmla="*/ 0 w 96"/>
                <a:gd name="T15" fmla="*/ 31 h 39"/>
                <a:gd name="T16" fmla="*/ 8 w 96"/>
                <a:gd name="T17" fmla="*/ 39 h 39"/>
                <a:gd name="T18" fmla="*/ 88 w 96"/>
                <a:gd name="T19" fmla="*/ 39 h 39"/>
                <a:gd name="T20" fmla="*/ 96 w 96"/>
                <a:gd name="T21" fmla="*/ 31 h 39"/>
                <a:gd name="T22" fmla="*/ 88 w 96"/>
                <a:gd name="T23" fmla="*/ 23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39"/>
                <a:gd name="T38" fmla="*/ 96 w 96"/>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39">
                  <a:moveTo>
                    <a:pt x="88" y="23"/>
                  </a:moveTo>
                  <a:cubicBezTo>
                    <a:pt x="56" y="23"/>
                    <a:pt x="56" y="23"/>
                    <a:pt x="56" y="23"/>
                  </a:cubicBezTo>
                  <a:cubicBezTo>
                    <a:pt x="56" y="8"/>
                    <a:pt x="56" y="8"/>
                    <a:pt x="56" y="8"/>
                  </a:cubicBezTo>
                  <a:cubicBezTo>
                    <a:pt x="56" y="4"/>
                    <a:pt x="53" y="0"/>
                    <a:pt x="48" y="0"/>
                  </a:cubicBezTo>
                  <a:cubicBezTo>
                    <a:pt x="44" y="0"/>
                    <a:pt x="40" y="4"/>
                    <a:pt x="40" y="8"/>
                  </a:cubicBezTo>
                  <a:cubicBezTo>
                    <a:pt x="40" y="23"/>
                    <a:pt x="40" y="23"/>
                    <a:pt x="40" y="23"/>
                  </a:cubicBezTo>
                  <a:cubicBezTo>
                    <a:pt x="8" y="23"/>
                    <a:pt x="8" y="23"/>
                    <a:pt x="8" y="23"/>
                  </a:cubicBezTo>
                  <a:cubicBezTo>
                    <a:pt x="3" y="23"/>
                    <a:pt x="0" y="26"/>
                    <a:pt x="0" y="31"/>
                  </a:cubicBezTo>
                  <a:cubicBezTo>
                    <a:pt x="0" y="35"/>
                    <a:pt x="3" y="39"/>
                    <a:pt x="8" y="39"/>
                  </a:cubicBezTo>
                  <a:cubicBezTo>
                    <a:pt x="88" y="39"/>
                    <a:pt x="88" y="39"/>
                    <a:pt x="88" y="39"/>
                  </a:cubicBezTo>
                  <a:cubicBezTo>
                    <a:pt x="93" y="39"/>
                    <a:pt x="96" y="35"/>
                    <a:pt x="96" y="31"/>
                  </a:cubicBezTo>
                  <a:cubicBezTo>
                    <a:pt x="96" y="26"/>
                    <a:pt x="93" y="23"/>
                    <a:pt x="88" y="23"/>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40" name="Freeform 33"/>
            <p:cNvSpPr>
              <a:spLocks noEditPoints="1" noChangeArrowheads="1"/>
            </p:cNvSpPr>
            <p:nvPr/>
          </p:nvSpPr>
          <p:spPr bwMode="auto">
            <a:xfrm>
              <a:off x="0" y="0"/>
              <a:ext cx="971550" cy="615950"/>
            </a:xfrm>
            <a:custGeom>
              <a:avLst/>
              <a:gdLst>
                <a:gd name="T0" fmla="*/ 240 w 256"/>
                <a:gd name="T1" fmla="*/ 0 h 162"/>
                <a:gd name="T2" fmla="*/ 16 w 256"/>
                <a:gd name="T3" fmla="*/ 0 h 162"/>
                <a:gd name="T4" fmla="*/ 0 w 256"/>
                <a:gd name="T5" fmla="*/ 16 h 162"/>
                <a:gd name="T6" fmla="*/ 0 w 256"/>
                <a:gd name="T7" fmla="*/ 146 h 162"/>
                <a:gd name="T8" fmla="*/ 16 w 256"/>
                <a:gd name="T9" fmla="*/ 162 h 162"/>
                <a:gd name="T10" fmla="*/ 240 w 256"/>
                <a:gd name="T11" fmla="*/ 162 h 162"/>
                <a:gd name="T12" fmla="*/ 256 w 256"/>
                <a:gd name="T13" fmla="*/ 146 h 162"/>
                <a:gd name="T14" fmla="*/ 256 w 256"/>
                <a:gd name="T15" fmla="*/ 16 h 162"/>
                <a:gd name="T16" fmla="*/ 240 w 256"/>
                <a:gd name="T17" fmla="*/ 0 h 162"/>
                <a:gd name="T18" fmla="*/ 16 w 256"/>
                <a:gd name="T19" fmla="*/ 146 h 162"/>
                <a:gd name="T20" fmla="*/ 16 w 256"/>
                <a:gd name="T21" fmla="*/ 134 h 162"/>
                <a:gd name="T22" fmla="*/ 169 w 256"/>
                <a:gd name="T23" fmla="*/ 134 h 162"/>
                <a:gd name="T24" fmla="*/ 175 w 256"/>
                <a:gd name="T25" fmla="*/ 129 h 162"/>
                <a:gd name="T26" fmla="*/ 169 w 256"/>
                <a:gd name="T27" fmla="*/ 123 h 162"/>
                <a:gd name="T28" fmla="*/ 16 w 256"/>
                <a:gd name="T29" fmla="*/ 123 h 162"/>
                <a:gd name="T30" fmla="*/ 16 w 256"/>
                <a:gd name="T31" fmla="*/ 16 h 162"/>
                <a:gd name="T32" fmla="*/ 240 w 256"/>
                <a:gd name="T33" fmla="*/ 16 h 162"/>
                <a:gd name="T34" fmla="*/ 240 w 256"/>
                <a:gd name="T35" fmla="*/ 123 h 162"/>
                <a:gd name="T36" fmla="*/ 202 w 256"/>
                <a:gd name="T37" fmla="*/ 123 h 162"/>
                <a:gd name="T38" fmla="*/ 197 w 256"/>
                <a:gd name="T39" fmla="*/ 129 h 162"/>
                <a:gd name="T40" fmla="*/ 202 w 256"/>
                <a:gd name="T41" fmla="*/ 134 h 162"/>
                <a:gd name="T42" fmla="*/ 240 w 256"/>
                <a:gd name="T43" fmla="*/ 134 h 162"/>
                <a:gd name="T44" fmla="*/ 240 w 256"/>
                <a:gd name="T45" fmla="*/ 146 h 162"/>
                <a:gd name="T46" fmla="*/ 16 w 256"/>
                <a:gd name="T47" fmla="*/ 146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6"/>
                <a:gd name="T73" fmla="*/ 0 h 162"/>
                <a:gd name="T74" fmla="*/ 256 w 256"/>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6" h="162">
                  <a:moveTo>
                    <a:pt x="240" y="0"/>
                  </a:moveTo>
                  <a:cubicBezTo>
                    <a:pt x="16" y="0"/>
                    <a:pt x="16" y="0"/>
                    <a:pt x="16" y="0"/>
                  </a:cubicBezTo>
                  <a:cubicBezTo>
                    <a:pt x="7" y="0"/>
                    <a:pt x="0" y="7"/>
                    <a:pt x="0" y="16"/>
                  </a:cubicBezTo>
                  <a:cubicBezTo>
                    <a:pt x="0" y="146"/>
                    <a:pt x="0" y="146"/>
                    <a:pt x="0" y="146"/>
                  </a:cubicBezTo>
                  <a:cubicBezTo>
                    <a:pt x="0" y="154"/>
                    <a:pt x="7" y="162"/>
                    <a:pt x="16" y="162"/>
                  </a:cubicBezTo>
                  <a:cubicBezTo>
                    <a:pt x="240" y="162"/>
                    <a:pt x="240" y="162"/>
                    <a:pt x="240" y="162"/>
                  </a:cubicBezTo>
                  <a:cubicBezTo>
                    <a:pt x="249" y="162"/>
                    <a:pt x="256" y="154"/>
                    <a:pt x="256" y="146"/>
                  </a:cubicBezTo>
                  <a:cubicBezTo>
                    <a:pt x="256" y="16"/>
                    <a:pt x="256" y="16"/>
                    <a:pt x="256" y="16"/>
                  </a:cubicBezTo>
                  <a:cubicBezTo>
                    <a:pt x="256" y="7"/>
                    <a:pt x="249" y="0"/>
                    <a:pt x="240" y="0"/>
                  </a:cubicBezTo>
                  <a:close/>
                  <a:moveTo>
                    <a:pt x="16" y="146"/>
                  </a:moveTo>
                  <a:cubicBezTo>
                    <a:pt x="16" y="134"/>
                    <a:pt x="16" y="134"/>
                    <a:pt x="16" y="134"/>
                  </a:cubicBezTo>
                  <a:cubicBezTo>
                    <a:pt x="169" y="134"/>
                    <a:pt x="169" y="134"/>
                    <a:pt x="169" y="134"/>
                  </a:cubicBezTo>
                  <a:cubicBezTo>
                    <a:pt x="172" y="134"/>
                    <a:pt x="175" y="132"/>
                    <a:pt x="175" y="129"/>
                  </a:cubicBezTo>
                  <a:cubicBezTo>
                    <a:pt x="175" y="126"/>
                    <a:pt x="172" y="123"/>
                    <a:pt x="169" y="123"/>
                  </a:cubicBezTo>
                  <a:cubicBezTo>
                    <a:pt x="16" y="123"/>
                    <a:pt x="16" y="123"/>
                    <a:pt x="16" y="123"/>
                  </a:cubicBezTo>
                  <a:cubicBezTo>
                    <a:pt x="16" y="16"/>
                    <a:pt x="16" y="16"/>
                    <a:pt x="16" y="16"/>
                  </a:cubicBezTo>
                  <a:cubicBezTo>
                    <a:pt x="240" y="16"/>
                    <a:pt x="240" y="16"/>
                    <a:pt x="240" y="16"/>
                  </a:cubicBezTo>
                  <a:cubicBezTo>
                    <a:pt x="240" y="123"/>
                    <a:pt x="240" y="123"/>
                    <a:pt x="240" y="123"/>
                  </a:cubicBezTo>
                  <a:cubicBezTo>
                    <a:pt x="202" y="123"/>
                    <a:pt x="202" y="123"/>
                    <a:pt x="202" y="123"/>
                  </a:cubicBezTo>
                  <a:cubicBezTo>
                    <a:pt x="199" y="123"/>
                    <a:pt x="197" y="126"/>
                    <a:pt x="197" y="129"/>
                  </a:cubicBezTo>
                  <a:cubicBezTo>
                    <a:pt x="197" y="132"/>
                    <a:pt x="199" y="134"/>
                    <a:pt x="202" y="134"/>
                  </a:cubicBezTo>
                  <a:cubicBezTo>
                    <a:pt x="240" y="134"/>
                    <a:pt x="240" y="134"/>
                    <a:pt x="240" y="134"/>
                  </a:cubicBezTo>
                  <a:cubicBezTo>
                    <a:pt x="240" y="146"/>
                    <a:pt x="240" y="146"/>
                    <a:pt x="240" y="146"/>
                  </a:cubicBezTo>
                  <a:lnTo>
                    <a:pt x="16" y="146"/>
                  </a:ln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
        <p:nvSpPr>
          <p:cNvPr id="9241" name="Freeform 86"/>
          <p:cNvSpPr>
            <a:spLocks noEditPoints="1" noChangeArrowheads="1"/>
          </p:cNvSpPr>
          <p:nvPr/>
        </p:nvSpPr>
        <p:spPr bwMode="auto">
          <a:xfrm>
            <a:off x="5095875" y="2761298"/>
            <a:ext cx="458788" cy="514350"/>
          </a:xfrm>
          <a:custGeom>
            <a:avLst/>
            <a:gdLst>
              <a:gd name="T0" fmla="*/ 119 w 228"/>
              <a:gd name="T1" fmla="*/ 14 h 256"/>
              <a:gd name="T2" fmla="*/ 114 w 228"/>
              <a:gd name="T3" fmla="*/ 0 h 256"/>
              <a:gd name="T4" fmla="*/ 109 w 228"/>
              <a:gd name="T5" fmla="*/ 14 h 256"/>
              <a:gd name="T6" fmla="*/ 109 w 228"/>
              <a:gd name="T7" fmla="*/ 242 h 256"/>
              <a:gd name="T8" fmla="*/ 114 w 228"/>
              <a:gd name="T9" fmla="*/ 256 h 256"/>
              <a:gd name="T10" fmla="*/ 119 w 228"/>
              <a:gd name="T11" fmla="*/ 242 h 256"/>
              <a:gd name="T12" fmla="*/ 206 w 228"/>
              <a:gd name="T13" fmla="*/ 163 h 256"/>
              <a:gd name="T14" fmla="*/ 183 w 228"/>
              <a:gd name="T15" fmla="*/ 128 h 256"/>
              <a:gd name="T16" fmla="*/ 206 w 228"/>
              <a:gd name="T17" fmla="*/ 93 h 256"/>
              <a:gd name="T18" fmla="*/ 206 w 228"/>
              <a:gd name="T19" fmla="*/ 163 h 256"/>
              <a:gd name="T20" fmla="*/ 119 w 228"/>
              <a:gd name="T21" fmla="*/ 226 h 256"/>
              <a:gd name="T22" fmla="*/ 167 w 228"/>
              <a:gd name="T23" fmla="*/ 167 h 256"/>
              <a:gd name="T24" fmla="*/ 61 w 228"/>
              <a:gd name="T25" fmla="*/ 167 h 256"/>
              <a:gd name="T26" fmla="*/ 109 w 228"/>
              <a:gd name="T27" fmla="*/ 226 h 256"/>
              <a:gd name="T28" fmla="*/ 61 w 228"/>
              <a:gd name="T29" fmla="*/ 167 h 256"/>
              <a:gd name="T30" fmla="*/ 58 w 228"/>
              <a:gd name="T31" fmla="*/ 100 h 256"/>
              <a:gd name="T32" fmla="*/ 109 w 228"/>
              <a:gd name="T33" fmla="*/ 154 h 256"/>
              <a:gd name="T34" fmla="*/ 56 w 228"/>
              <a:gd name="T35" fmla="*/ 128 h 256"/>
              <a:gd name="T36" fmla="*/ 119 w 228"/>
              <a:gd name="T37" fmla="*/ 102 h 256"/>
              <a:gd name="T38" fmla="*/ 172 w 228"/>
              <a:gd name="T39" fmla="*/ 128 h 256"/>
              <a:gd name="T40" fmla="*/ 119 w 228"/>
              <a:gd name="T41" fmla="*/ 154 h 256"/>
              <a:gd name="T42" fmla="*/ 69 w 228"/>
              <a:gd name="T43" fmla="*/ 43 h 256"/>
              <a:gd name="T44" fmla="*/ 78 w 228"/>
              <a:gd name="T45" fmla="*/ 50 h 256"/>
              <a:gd name="T46" fmla="*/ 109 w 228"/>
              <a:gd name="T47" fmla="*/ 30 h 256"/>
              <a:gd name="T48" fmla="*/ 114 w 228"/>
              <a:gd name="T49" fmla="*/ 55 h 256"/>
              <a:gd name="T50" fmla="*/ 119 w 228"/>
              <a:gd name="T51" fmla="*/ 30 h 256"/>
              <a:gd name="T52" fmla="*/ 150 w 228"/>
              <a:gd name="T53" fmla="*/ 50 h 256"/>
              <a:gd name="T54" fmla="*/ 158 w 228"/>
              <a:gd name="T55" fmla="*/ 51 h 256"/>
              <a:gd name="T56" fmla="*/ 156 w 228"/>
              <a:gd name="T57" fmla="*/ 39 h 256"/>
              <a:gd name="T58" fmla="*/ 178 w 228"/>
              <a:gd name="T59" fmla="*/ 88 h 256"/>
              <a:gd name="T60" fmla="*/ 164 w 228"/>
              <a:gd name="T61" fmla="*/ 64 h 256"/>
              <a:gd name="T62" fmla="*/ 167 w 228"/>
              <a:gd name="T63" fmla="*/ 89 h 256"/>
              <a:gd name="T64" fmla="*/ 119 w 228"/>
              <a:gd name="T65" fmla="*/ 74 h 256"/>
              <a:gd name="T66" fmla="*/ 109 w 228"/>
              <a:gd name="T67" fmla="*/ 74 h 256"/>
              <a:gd name="T68" fmla="*/ 61 w 228"/>
              <a:gd name="T69" fmla="*/ 89 h 256"/>
              <a:gd name="T70" fmla="*/ 63 w 228"/>
              <a:gd name="T71" fmla="*/ 64 h 256"/>
              <a:gd name="T72" fmla="*/ 50 w 228"/>
              <a:gd name="T73" fmla="*/ 88 h 256"/>
              <a:gd name="T74" fmla="*/ 72 w 228"/>
              <a:gd name="T75" fmla="*/ 39 h 256"/>
              <a:gd name="T76" fmla="*/ 48 w 228"/>
              <a:gd name="T77" fmla="*/ 98 h 256"/>
              <a:gd name="T78" fmla="*/ 48 w 228"/>
              <a:gd name="T79" fmla="*/ 157 h 256"/>
              <a:gd name="T80" fmla="*/ 16 w 228"/>
              <a:gd name="T81" fmla="*/ 128 h 256"/>
              <a:gd name="T82" fmla="*/ 27 w 228"/>
              <a:gd name="T83" fmla="*/ 173 h 256"/>
              <a:gd name="T84" fmla="*/ 73 w 228"/>
              <a:gd name="T85" fmla="*/ 217 h 256"/>
              <a:gd name="T86" fmla="*/ 155 w 228"/>
              <a:gd name="T87" fmla="*/ 217 h 256"/>
              <a:gd name="T88" fmla="*/ 201 w 228"/>
              <a:gd name="T89" fmla="*/ 173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8"/>
              <a:gd name="T136" fmla="*/ 0 h 256"/>
              <a:gd name="T137" fmla="*/ 228 w 228"/>
              <a:gd name="T138" fmla="*/ 256 h 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8" h="256">
                <a:moveTo>
                  <a:pt x="228" y="128"/>
                </a:moveTo>
                <a:cubicBezTo>
                  <a:pt x="228" y="67"/>
                  <a:pt x="180" y="17"/>
                  <a:pt x="119" y="14"/>
                </a:cubicBezTo>
                <a:cubicBezTo>
                  <a:pt x="119" y="6"/>
                  <a:pt x="119" y="6"/>
                  <a:pt x="119" y="6"/>
                </a:cubicBezTo>
                <a:cubicBezTo>
                  <a:pt x="119" y="3"/>
                  <a:pt x="117" y="0"/>
                  <a:pt x="114" y="0"/>
                </a:cubicBezTo>
                <a:cubicBezTo>
                  <a:pt x="111" y="0"/>
                  <a:pt x="109" y="3"/>
                  <a:pt x="109" y="6"/>
                </a:cubicBezTo>
                <a:cubicBezTo>
                  <a:pt x="109" y="14"/>
                  <a:pt x="109" y="14"/>
                  <a:pt x="109" y="14"/>
                </a:cubicBezTo>
                <a:cubicBezTo>
                  <a:pt x="48" y="17"/>
                  <a:pt x="0" y="67"/>
                  <a:pt x="0" y="128"/>
                </a:cubicBezTo>
                <a:cubicBezTo>
                  <a:pt x="0" y="189"/>
                  <a:pt x="48" y="239"/>
                  <a:pt x="109" y="242"/>
                </a:cubicBezTo>
                <a:cubicBezTo>
                  <a:pt x="109" y="251"/>
                  <a:pt x="109" y="251"/>
                  <a:pt x="109" y="251"/>
                </a:cubicBezTo>
                <a:cubicBezTo>
                  <a:pt x="109" y="254"/>
                  <a:pt x="111" y="256"/>
                  <a:pt x="114" y="256"/>
                </a:cubicBezTo>
                <a:cubicBezTo>
                  <a:pt x="117" y="256"/>
                  <a:pt x="119" y="254"/>
                  <a:pt x="119" y="251"/>
                </a:cubicBezTo>
                <a:cubicBezTo>
                  <a:pt x="119" y="242"/>
                  <a:pt x="119" y="242"/>
                  <a:pt x="119" y="242"/>
                </a:cubicBezTo>
                <a:cubicBezTo>
                  <a:pt x="180" y="239"/>
                  <a:pt x="228" y="189"/>
                  <a:pt x="228" y="128"/>
                </a:cubicBezTo>
                <a:close/>
                <a:moveTo>
                  <a:pt x="206" y="163"/>
                </a:moveTo>
                <a:cubicBezTo>
                  <a:pt x="201" y="161"/>
                  <a:pt x="193" y="159"/>
                  <a:pt x="180" y="157"/>
                </a:cubicBezTo>
                <a:cubicBezTo>
                  <a:pt x="182" y="148"/>
                  <a:pt x="183" y="138"/>
                  <a:pt x="183" y="128"/>
                </a:cubicBezTo>
                <a:cubicBezTo>
                  <a:pt x="183" y="118"/>
                  <a:pt x="182" y="108"/>
                  <a:pt x="180" y="98"/>
                </a:cubicBezTo>
                <a:cubicBezTo>
                  <a:pt x="193" y="97"/>
                  <a:pt x="201" y="95"/>
                  <a:pt x="206" y="93"/>
                </a:cubicBezTo>
                <a:cubicBezTo>
                  <a:pt x="210" y="104"/>
                  <a:pt x="212" y="116"/>
                  <a:pt x="212" y="128"/>
                </a:cubicBezTo>
                <a:cubicBezTo>
                  <a:pt x="212" y="140"/>
                  <a:pt x="210" y="152"/>
                  <a:pt x="206" y="163"/>
                </a:cubicBezTo>
                <a:close/>
                <a:moveTo>
                  <a:pt x="130" y="225"/>
                </a:moveTo>
                <a:cubicBezTo>
                  <a:pt x="127" y="225"/>
                  <a:pt x="123" y="226"/>
                  <a:pt x="119" y="226"/>
                </a:cubicBezTo>
                <a:cubicBezTo>
                  <a:pt x="119" y="165"/>
                  <a:pt x="119" y="165"/>
                  <a:pt x="119" y="165"/>
                </a:cubicBezTo>
                <a:cubicBezTo>
                  <a:pt x="138" y="165"/>
                  <a:pt x="154" y="166"/>
                  <a:pt x="167" y="167"/>
                </a:cubicBezTo>
                <a:cubicBezTo>
                  <a:pt x="161" y="195"/>
                  <a:pt x="147" y="216"/>
                  <a:pt x="130" y="225"/>
                </a:cubicBezTo>
                <a:close/>
                <a:moveTo>
                  <a:pt x="61" y="167"/>
                </a:moveTo>
                <a:cubicBezTo>
                  <a:pt x="74" y="166"/>
                  <a:pt x="90" y="165"/>
                  <a:pt x="109" y="165"/>
                </a:cubicBezTo>
                <a:cubicBezTo>
                  <a:pt x="109" y="226"/>
                  <a:pt x="109" y="226"/>
                  <a:pt x="109" y="226"/>
                </a:cubicBezTo>
                <a:cubicBezTo>
                  <a:pt x="105" y="226"/>
                  <a:pt x="101" y="225"/>
                  <a:pt x="98" y="225"/>
                </a:cubicBezTo>
                <a:cubicBezTo>
                  <a:pt x="81" y="216"/>
                  <a:pt x="67" y="195"/>
                  <a:pt x="61" y="167"/>
                </a:cubicBezTo>
                <a:close/>
                <a:moveTo>
                  <a:pt x="56" y="128"/>
                </a:moveTo>
                <a:cubicBezTo>
                  <a:pt x="56" y="118"/>
                  <a:pt x="57" y="109"/>
                  <a:pt x="58" y="100"/>
                </a:cubicBezTo>
                <a:cubicBezTo>
                  <a:pt x="73" y="101"/>
                  <a:pt x="90" y="102"/>
                  <a:pt x="109" y="102"/>
                </a:cubicBezTo>
                <a:cubicBezTo>
                  <a:pt x="109" y="154"/>
                  <a:pt x="109" y="154"/>
                  <a:pt x="109" y="154"/>
                </a:cubicBezTo>
                <a:cubicBezTo>
                  <a:pt x="90" y="154"/>
                  <a:pt x="73" y="155"/>
                  <a:pt x="58" y="156"/>
                </a:cubicBezTo>
                <a:cubicBezTo>
                  <a:pt x="57" y="147"/>
                  <a:pt x="56" y="138"/>
                  <a:pt x="56" y="128"/>
                </a:cubicBezTo>
                <a:close/>
                <a:moveTo>
                  <a:pt x="119" y="154"/>
                </a:moveTo>
                <a:cubicBezTo>
                  <a:pt x="119" y="102"/>
                  <a:pt x="119" y="102"/>
                  <a:pt x="119" y="102"/>
                </a:cubicBezTo>
                <a:cubicBezTo>
                  <a:pt x="138" y="102"/>
                  <a:pt x="155" y="101"/>
                  <a:pt x="169" y="100"/>
                </a:cubicBezTo>
                <a:cubicBezTo>
                  <a:pt x="171" y="109"/>
                  <a:pt x="172" y="118"/>
                  <a:pt x="172" y="128"/>
                </a:cubicBezTo>
                <a:cubicBezTo>
                  <a:pt x="172" y="138"/>
                  <a:pt x="171" y="147"/>
                  <a:pt x="170" y="156"/>
                </a:cubicBezTo>
                <a:cubicBezTo>
                  <a:pt x="155" y="155"/>
                  <a:pt x="138" y="154"/>
                  <a:pt x="119" y="154"/>
                </a:cubicBezTo>
                <a:close/>
                <a:moveTo>
                  <a:pt x="72" y="39"/>
                </a:moveTo>
                <a:cubicBezTo>
                  <a:pt x="71" y="40"/>
                  <a:pt x="70" y="42"/>
                  <a:pt x="69" y="43"/>
                </a:cubicBezTo>
                <a:cubicBezTo>
                  <a:pt x="67" y="46"/>
                  <a:pt x="68" y="49"/>
                  <a:pt x="70" y="51"/>
                </a:cubicBezTo>
                <a:cubicBezTo>
                  <a:pt x="73" y="52"/>
                  <a:pt x="76" y="52"/>
                  <a:pt x="78" y="50"/>
                </a:cubicBezTo>
                <a:cubicBezTo>
                  <a:pt x="84" y="41"/>
                  <a:pt x="91" y="35"/>
                  <a:pt x="98" y="31"/>
                </a:cubicBezTo>
                <a:cubicBezTo>
                  <a:pt x="102" y="30"/>
                  <a:pt x="105" y="30"/>
                  <a:pt x="109" y="30"/>
                </a:cubicBezTo>
                <a:cubicBezTo>
                  <a:pt x="109" y="50"/>
                  <a:pt x="109" y="50"/>
                  <a:pt x="109" y="50"/>
                </a:cubicBezTo>
                <a:cubicBezTo>
                  <a:pt x="109" y="53"/>
                  <a:pt x="111" y="55"/>
                  <a:pt x="114" y="55"/>
                </a:cubicBezTo>
                <a:cubicBezTo>
                  <a:pt x="117" y="55"/>
                  <a:pt x="119" y="53"/>
                  <a:pt x="119" y="50"/>
                </a:cubicBezTo>
                <a:cubicBezTo>
                  <a:pt x="119" y="30"/>
                  <a:pt x="119" y="30"/>
                  <a:pt x="119" y="30"/>
                </a:cubicBezTo>
                <a:cubicBezTo>
                  <a:pt x="123" y="30"/>
                  <a:pt x="126" y="30"/>
                  <a:pt x="130" y="31"/>
                </a:cubicBezTo>
                <a:cubicBezTo>
                  <a:pt x="137" y="35"/>
                  <a:pt x="144" y="41"/>
                  <a:pt x="150" y="50"/>
                </a:cubicBezTo>
                <a:cubicBezTo>
                  <a:pt x="151" y="51"/>
                  <a:pt x="153" y="52"/>
                  <a:pt x="155" y="52"/>
                </a:cubicBezTo>
                <a:cubicBezTo>
                  <a:pt x="156" y="52"/>
                  <a:pt x="157" y="51"/>
                  <a:pt x="158" y="51"/>
                </a:cubicBezTo>
                <a:cubicBezTo>
                  <a:pt x="160" y="49"/>
                  <a:pt x="161" y="46"/>
                  <a:pt x="159" y="43"/>
                </a:cubicBezTo>
                <a:cubicBezTo>
                  <a:pt x="158" y="42"/>
                  <a:pt x="157" y="40"/>
                  <a:pt x="156" y="39"/>
                </a:cubicBezTo>
                <a:cubicBezTo>
                  <a:pt x="175" y="48"/>
                  <a:pt x="191" y="64"/>
                  <a:pt x="201" y="83"/>
                </a:cubicBezTo>
                <a:cubicBezTo>
                  <a:pt x="199" y="85"/>
                  <a:pt x="190" y="86"/>
                  <a:pt x="178" y="88"/>
                </a:cubicBezTo>
                <a:cubicBezTo>
                  <a:pt x="176" y="81"/>
                  <a:pt x="174" y="73"/>
                  <a:pt x="171" y="67"/>
                </a:cubicBezTo>
                <a:cubicBezTo>
                  <a:pt x="170" y="64"/>
                  <a:pt x="167" y="63"/>
                  <a:pt x="164" y="64"/>
                </a:cubicBezTo>
                <a:cubicBezTo>
                  <a:pt x="162" y="65"/>
                  <a:pt x="160" y="68"/>
                  <a:pt x="162" y="71"/>
                </a:cubicBezTo>
                <a:cubicBezTo>
                  <a:pt x="164" y="76"/>
                  <a:pt x="166" y="83"/>
                  <a:pt x="167" y="89"/>
                </a:cubicBezTo>
                <a:cubicBezTo>
                  <a:pt x="154" y="90"/>
                  <a:pt x="138" y="91"/>
                  <a:pt x="119" y="91"/>
                </a:cubicBezTo>
                <a:cubicBezTo>
                  <a:pt x="119" y="74"/>
                  <a:pt x="119" y="74"/>
                  <a:pt x="119" y="74"/>
                </a:cubicBezTo>
                <a:cubicBezTo>
                  <a:pt x="119" y="71"/>
                  <a:pt x="117" y="68"/>
                  <a:pt x="114" y="68"/>
                </a:cubicBezTo>
                <a:cubicBezTo>
                  <a:pt x="111" y="68"/>
                  <a:pt x="109" y="71"/>
                  <a:pt x="109" y="74"/>
                </a:cubicBezTo>
                <a:cubicBezTo>
                  <a:pt x="109" y="91"/>
                  <a:pt x="109" y="91"/>
                  <a:pt x="109" y="91"/>
                </a:cubicBezTo>
                <a:cubicBezTo>
                  <a:pt x="90" y="91"/>
                  <a:pt x="74" y="90"/>
                  <a:pt x="61" y="89"/>
                </a:cubicBezTo>
                <a:cubicBezTo>
                  <a:pt x="62" y="83"/>
                  <a:pt x="64" y="76"/>
                  <a:pt x="66" y="71"/>
                </a:cubicBezTo>
                <a:cubicBezTo>
                  <a:pt x="68" y="68"/>
                  <a:pt x="66" y="65"/>
                  <a:pt x="63" y="64"/>
                </a:cubicBezTo>
                <a:cubicBezTo>
                  <a:pt x="61" y="63"/>
                  <a:pt x="58" y="64"/>
                  <a:pt x="57" y="67"/>
                </a:cubicBezTo>
                <a:cubicBezTo>
                  <a:pt x="54" y="73"/>
                  <a:pt x="52" y="81"/>
                  <a:pt x="50" y="88"/>
                </a:cubicBezTo>
                <a:cubicBezTo>
                  <a:pt x="37" y="86"/>
                  <a:pt x="29" y="85"/>
                  <a:pt x="27" y="83"/>
                </a:cubicBezTo>
                <a:cubicBezTo>
                  <a:pt x="36" y="64"/>
                  <a:pt x="53" y="48"/>
                  <a:pt x="72" y="39"/>
                </a:cubicBezTo>
                <a:close/>
                <a:moveTo>
                  <a:pt x="22" y="93"/>
                </a:moveTo>
                <a:cubicBezTo>
                  <a:pt x="27" y="95"/>
                  <a:pt x="35" y="97"/>
                  <a:pt x="48" y="98"/>
                </a:cubicBezTo>
                <a:cubicBezTo>
                  <a:pt x="46" y="108"/>
                  <a:pt x="45" y="118"/>
                  <a:pt x="45" y="128"/>
                </a:cubicBezTo>
                <a:cubicBezTo>
                  <a:pt x="45" y="138"/>
                  <a:pt x="46" y="148"/>
                  <a:pt x="48" y="157"/>
                </a:cubicBezTo>
                <a:cubicBezTo>
                  <a:pt x="35" y="159"/>
                  <a:pt x="27" y="161"/>
                  <a:pt x="22" y="163"/>
                </a:cubicBezTo>
                <a:cubicBezTo>
                  <a:pt x="18" y="152"/>
                  <a:pt x="16" y="140"/>
                  <a:pt x="16" y="128"/>
                </a:cubicBezTo>
                <a:cubicBezTo>
                  <a:pt x="16" y="116"/>
                  <a:pt x="18" y="104"/>
                  <a:pt x="22" y="93"/>
                </a:cubicBezTo>
                <a:close/>
                <a:moveTo>
                  <a:pt x="27" y="173"/>
                </a:moveTo>
                <a:cubicBezTo>
                  <a:pt x="29" y="171"/>
                  <a:pt x="37" y="169"/>
                  <a:pt x="50" y="168"/>
                </a:cubicBezTo>
                <a:cubicBezTo>
                  <a:pt x="55" y="188"/>
                  <a:pt x="63" y="205"/>
                  <a:pt x="73" y="217"/>
                </a:cubicBezTo>
                <a:cubicBezTo>
                  <a:pt x="53" y="208"/>
                  <a:pt x="37" y="192"/>
                  <a:pt x="27" y="173"/>
                </a:cubicBezTo>
                <a:close/>
                <a:moveTo>
                  <a:pt x="155" y="217"/>
                </a:moveTo>
                <a:cubicBezTo>
                  <a:pt x="165" y="205"/>
                  <a:pt x="173" y="188"/>
                  <a:pt x="178" y="168"/>
                </a:cubicBezTo>
                <a:cubicBezTo>
                  <a:pt x="190" y="169"/>
                  <a:pt x="199" y="171"/>
                  <a:pt x="201" y="173"/>
                </a:cubicBezTo>
                <a:cubicBezTo>
                  <a:pt x="191" y="192"/>
                  <a:pt x="175" y="208"/>
                  <a:pt x="155" y="217"/>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42" name="文本框 32"/>
          <p:cNvSpPr>
            <a:spLocks noChangeArrowheads="1"/>
          </p:cNvSpPr>
          <p:nvPr/>
        </p:nvSpPr>
        <p:spPr bwMode="auto">
          <a:xfrm>
            <a:off x="1500505" y="4060825"/>
            <a:ext cx="256730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algn="l">
              <a:lnSpc>
                <a:spcPct val="100000"/>
              </a:lnSpc>
              <a:buNone/>
            </a:pPr>
            <a:r>
              <a:rPr lang="en-US" altLang="zh-CN" sz="2400" b="1">
                <a:solidFill>
                  <a:srgbClr val="FACE45"/>
                </a:solidFill>
                <a:latin typeface="方正姚体" panose="02010601030101010101" pitchFamily="2" charset="-122"/>
                <a:sym typeface="+mn-ea"/>
              </a:rPr>
              <a:t>Focus Groups</a:t>
            </a:r>
            <a:endParaRPr lang="en-US" altLang="zh-CN" sz="2400" b="1">
              <a:solidFill>
                <a:srgbClr val="FACE45"/>
              </a:solidFill>
              <a:latin typeface="方正姚体" panose="02010601030101010101" pitchFamily="2" charset="-122"/>
            </a:endParaRPr>
          </a:p>
          <a:p>
            <a:pPr marL="0" algn="l">
              <a:lnSpc>
                <a:spcPct val="100000"/>
              </a:lnSpc>
              <a:buNone/>
            </a:pPr>
            <a:r>
              <a:rPr lang="en-US" altLang="zh-CN" sz="2400" b="1">
                <a:solidFill>
                  <a:schemeClr val="bg1"/>
                </a:solidFill>
                <a:latin typeface="方正姚体" panose="02010601030101010101" pitchFamily="2" charset="-122"/>
                <a:sym typeface="+mn-ea"/>
              </a:rPr>
              <a:t>Get the video and audio data you need to make better decisions.</a:t>
            </a:r>
          </a:p>
        </p:txBody>
      </p:sp>
      <p:sp>
        <p:nvSpPr>
          <p:cNvPr id="9243" name="文本框 33"/>
          <p:cNvSpPr>
            <a:spLocks noChangeArrowheads="1"/>
          </p:cNvSpPr>
          <p:nvPr/>
        </p:nvSpPr>
        <p:spPr bwMode="auto">
          <a:xfrm>
            <a:off x="5095875" y="4060825"/>
            <a:ext cx="291338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algn="l">
              <a:lnSpc>
                <a:spcPct val="100000"/>
              </a:lnSpc>
              <a:buNone/>
            </a:pPr>
            <a:r>
              <a:rPr lang="en-US" altLang="zh-CN" sz="2400" b="1">
                <a:solidFill>
                  <a:srgbClr val="FACE45"/>
                </a:solidFill>
                <a:latin typeface="方正姚体" panose="02010601030101010101" pitchFamily="2" charset="-122"/>
                <a:sym typeface="+mn-ea"/>
              </a:rPr>
              <a:t>Presentations</a:t>
            </a:r>
            <a:endParaRPr lang="en-US" altLang="zh-CN" sz="2400" b="1">
              <a:solidFill>
                <a:srgbClr val="FACE45"/>
              </a:solidFill>
              <a:latin typeface="方正姚体" panose="02010601030101010101" pitchFamily="2" charset="-122"/>
            </a:endParaRPr>
          </a:p>
          <a:p>
            <a:pPr marL="0" algn="l">
              <a:lnSpc>
                <a:spcPct val="100000"/>
              </a:lnSpc>
              <a:buNone/>
            </a:pPr>
            <a:r>
              <a:rPr lang="en-US" altLang="zh-CN" sz="2400" b="1">
                <a:solidFill>
                  <a:schemeClr val="bg1"/>
                </a:solidFill>
                <a:latin typeface="方正姚体" panose="02010601030101010101" pitchFamily="2" charset="-122"/>
                <a:sym typeface="+mn-ea"/>
              </a:rPr>
              <a:t>Create a content library of important presentations to share with new hires.</a:t>
            </a:r>
          </a:p>
        </p:txBody>
      </p:sp>
      <p:sp>
        <p:nvSpPr>
          <p:cNvPr id="9244" name="文本框 34"/>
          <p:cNvSpPr>
            <a:spLocks noChangeArrowheads="1"/>
          </p:cNvSpPr>
          <p:nvPr/>
        </p:nvSpPr>
        <p:spPr bwMode="auto">
          <a:xfrm>
            <a:off x="9071610" y="3783965"/>
            <a:ext cx="2994660"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160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 </a:t>
            </a:r>
            <a:endParaRPr lang="zh-CN" altLang="en-US" sz="16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a:p>
            <a:pPr marL="0" algn="l">
              <a:lnSpc>
                <a:spcPct val="100000"/>
              </a:lnSpc>
              <a:buNone/>
            </a:pPr>
            <a:r>
              <a:rPr lang="en-US" altLang="zh-CN" sz="2400" b="1">
                <a:solidFill>
                  <a:srgbClr val="FACE45"/>
                </a:solidFill>
                <a:latin typeface="方正姚体" panose="02010601030101010101" pitchFamily="2" charset="-122"/>
                <a:sym typeface="+mn-ea"/>
              </a:rPr>
              <a:t>Stand Ups</a:t>
            </a:r>
            <a:endParaRPr lang="en-US" altLang="zh-CN" sz="2400" b="1">
              <a:solidFill>
                <a:srgbClr val="FACE45"/>
              </a:solidFill>
              <a:latin typeface="方正姚体" panose="02010601030101010101" pitchFamily="2" charset="-122"/>
            </a:endParaRPr>
          </a:p>
          <a:p>
            <a:pPr marL="0" algn="l">
              <a:lnSpc>
                <a:spcPct val="100000"/>
              </a:lnSpc>
              <a:buNone/>
            </a:pPr>
            <a:r>
              <a:rPr lang="en-US" altLang="zh-CN" sz="2400" b="1">
                <a:solidFill>
                  <a:schemeClr val="bg1"/>
                </a:solidFill>
                <a:latin typeface="方正姚体" panose="02010601030101010101" pitchFamily="2" charset="-122"/>
                <a:sym typeface="+mn-ea"/>
              </a:rPr>
              <a:t>Never miss another stand up. Make every voice heard.</a:t>
            </a:r>
            <a:endParaRPr lang="en-US" altLang="zh-CN" sz="2000" dirty="0">
              <a:solidFill>
                <a:schemeClr val="bg1"/>
              </a:solidFill>
            </a:endParaRPr>
          </a:p>
          <a:p>
            <a:pPr algn="l"/>
            <a:endParaRPr lang="zh-CN" altLang="en-US" sz="2000">
              <a:solidFill>
                <a:srgbClr val="4D4D4D"/>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sz="2400">
              <a:solidFill>
                <a:srgbClr val="4D4D4D"/>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文本框 6"/>
          <p:cNvSpPr>
            <a:spLocks noChangeArrowheads="1"/>
          </p:cNvSpPr>
          <p:nvPr/>
        </p:nvSpPr>
        <p:spPr bwMode="auto">
          <a:xfrm>
            <a:off x="3022600" y="660400"/>
            <a:ext cx="549211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4400" b="1">
                <a:solidFill>
                  <a:srgbClr val="FFFFFF"/>
                </a:solidFill>
                <a:latin typeface="Calibri" panose="020F0502020204030204" charset="0"/>
                <a:cs typeface="Calibri" panose="020F0502020204030204" charset="0"/>
                <a:sym typeface="+mn-ea"/>
              </a:rPr>
              <a:t>Additional Functions</a:t>
            </a:r>
            <a:endParaRPr lang="en-US" altLang="zh-CN" sz="4400" b="1">
              <a:solidFill>
                <a:srgbClr val="FFFFFF"/>
              </a:solidFill>
              <a:latin typeface="Calibri" panose="020F0502020204030204" charset="0"/>
              <a:cs typeface="Calibri" panose="020F0502020204030204" charset="0"/>
            </a:endParaRPr>
          </a:p>
          <a:p>
            <a:endParaRPr lang="en-US" altLang="zh-CN" sz="4400" b="1">
              <a:solidFill>
                <a:srgbClr val="FFFFFF"/>
              </a:solidFill>
              <a:latin typeface="方正姚体" panose="02010601030101010101" pitchFamily="2" charset="-122"/>
              <a:sym typeface="方正姚体" panose="02010601030101010101" pitchFamily="2" charset="-122"/>
            </a:endParaRPr>
          </a:p>
        </p:txBody>
      </p:sp>
      <p:sp>
        <p:nvSpPr>
          <p:cNvPr id="9227" name="等腰三角形 12"/>
          <p:cNvSpPr>
            <a:spLocks noChangeArrowheads="1"/>
          </p:cNvSpPr>
          <p:nvPr/>
        </p:nvSpPr>
        <p:spPr bwMode="auto">
          <a:xfrm rot="5400000">
            <a:off x="4557713" y="2327275"/>
            <a:ext cx="2084387" cy="1382713"/>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28" name="矩形 13"/>
          <p:cNvSpPr>
            <a:spLocks noChangeArrowheads="1"/>
          </p:cNvSpPr>
          <p:nvPr/>
        </p:nvSpPr>
        <p:spPr bwMode="auto">
          <a:xfrm>
            <a:off x="4908550" y="3894138"/>
            <a:ext cx="44450"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1" name="等腰三角形 17"/>
          <p:cNvSpPr>
            <a:spLocks noChangeArrowheads="1"/>
          </p:cNvSpPr>
          <p:nvPr/>
        </p:nvSpPr>
        <p:spPr bwMode="auto">
          <a:xfrm rot="5400000">
            <a:off x="789305" y="2327276"/>
            <a:ext cx="2084387" cy="1382712"/>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2" name="矩形 18"/>
          <p:cNvSpPr>
            <a:spLocks noChangeArrowheads="1"/>
          </p:cNvSpPr>
          <p:nvPr/>
        </p:nvSpPr>
        <p:spPr bwMode="auto">
          <a:xfrm>
            <a:off x="1139508" y="3894138"/>
            <a:ext cx="46037"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3" name="等腰三角形 20"/>
          <p:cNvSpPr>
            <a:spLocks noChangeArrowheads="1"/>
          </p:cNvSpPr>
          <p:nvPr/>
        </p:nvSpPr>
        <p:spPr bwMode="auto">
          <a:xfrm rot="5400000">
            <a:off x="8370888" y="2327275"/>
            <a:ext cx="2084387" cy="1382713"/>
          </a:xfrm>
          <a:prstGeom prst="triangle">
            <a:avLst>
              <a:gd name="adj" fmla="val 50000"/>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234" name="矩形 21"/>
          <p:cNvSpPr>
            <a:spLocks noChangeArrowheads="1"/>
          </p:cNvSpPr>
          <p:nvPr/>
        </p:nvSpPr>
        <p:spPr bwMode="auto">
          <a:xfrm>
            <a:off x="8721725" y="3894138"/>
            <a:ext cx="44450" cy="2408237"/>
          </a:xfrm>
          <a:prstGeom prst="rect">
            <a:avLst/>
          </a:prstGeom>
          <a:solidFill>
            <a:srgbClr val="FACE45"/>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9235" name="组合 22"/>
          <p:cNvGrpSpPr/>
          <p:nvPr/>
        </p:nvGrpSpPr>
        <p:grpSpPr bwMode="auto">
          <a:xfrm>
            <a:off x="1276985" y="2781300"/>
            <a:ext cx="433388" cy="514350"/>
            <a:chOff x="0" y="0"/>
            <a:chExt cx="817563" cy="971551"/>
          </a:xfrm>
        </p:grpSpPr>
        <p:sp>
          <p:nvSpPr>
            <p:cNvPr id="9236" name="Freeform 94"/>
            <p:cNvSpPr>
              <a:spLocks noEditPoints="1" noChangeArrowheads="1"/>
            </p:cNvSpPr>
            <p:nvPr/>
          </p:nvSpPr>
          <p:spPr bwMode="auto">
            <a:xfrm>
              <a:off x="174625" y="0"/>
              <a:ext cx="468313" cy="466725"/>
            </a:xfrm>
            <a:custGeom>
              <a:avLst/>
              <a:gdLst>
                <a:gd name="T0" fmla="*/ 62 w 123"/>
                <a:gd name="T1" fmla="*/ 123 h 123"/>
                <a:gd name="T2" fmla="*/ 123 w 123"/>
                <a:gd name="T3" fmla="*/ 62 h 123"/>
                <a:gd name="T4" fmla="*/ 62 w 123"/>
                <a:gd name="T5" fmla="*/ 0 h 123"/>
                <a:gd name="T6" fmla="*/ 0 w 123"/>
                <a:gd name="T7" fmla="*/ 62 h 123"/>
                <a:gd name="T8" fmla="*/ 62 w 123"/>
                <a:gd name="T9" fmla="*/ 123 h 123"/>
                <a:gd name="T10" fmla="*/ 62 w 123"/>
                <a:gd name="T11" fmla="*/ 16 h 123"/>
                <a:gd name="T12" fmla="*/ 107 w 123"/>
                <a:gd name="T13" fmla="*/ 62 h 123"/>
                <a:gd name="T14" fmla="*/ 62 w 123"/>
                <a:gd name="T15" fmla="*/ 107 h 123"/>
                <a:gd name="T16" fmla="*/ 16 w 123"/>
                <a:gd name="T17" fmla="*/ 62 h 123"/>
                <a:gd name="T18" fmla="*/ 62 w 123"/>
                <a:gd name="T19" fmla="*/ 16 h 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23"/>
                <a:gd name="T32" fmla="*/ 123 w 123"/>
                <a:gd name="T33" fmla="*/ 123 h 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23">
                  <a:moveTo>
                    <a:pt x="62" y="123"/>
                  </a:moveTo>
                  <a:cubicBezTo>
                    <a:pt x="96" y="123"/>
                    <a:pt x="123" y="96"/>
                    <a:pt x="123" y="62"/>
                  </a:cubicBezTo>
                  <a:cubicBezTo>
                    <a:pt x="123" y="28"/>
                    <a:pt x="96" y="0"/>
                    <a:pt x="62" y="0"/>
                  </a:cubicBezTo>
                  <a:cubicBezTo>
                    <a:pt x="28" y="0"/>
                    <a:pt x="0" y="28"/>
                    <a:pt x="0" y="62"/>
                  </a:cubicBezTo>
                  <a:cubicBezTo>
                    <a:pt x="0" y="96"/>
                    <a:pt x="28" y="123"/>
                    <a:pt x="62" y="123"/>
                  </a:cubicBezTo>
                  <a:close/>
                  <a:moveTo>
                    <a:pt x="62" y="16"/>
                  </a:moveTo>
                  <a:cubicBezTo>
                    <a:pt x="87" y="16"/>
                    <a:pt x="107" y="37"/>
                    <a:pt x="107" y="62"/>
                  </a:cubicBezTo>
                  <a:cubicBezTo>
                    <a:pt x="107" y="87"/>
                    <a:pt x="87" y="107"/>
                    <a:pt x="62" y="107"/>
                  </a:cubicBezTo>
                  <a:cubicBezTo>
                    <a:pt x="37" y="107"/>
                    <a:pt x="16" y="87"/>
                    <a:pt x="16" y="62"/>
                  </a:cubicBezTo>
                  <a:cubicBezTo>
                    <a:pt x="16" y="37"/>
                    <a:pt x="37" y="16"/>
                    <a:pt x="62" y="16"/>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37" name="Freeform 95"/>
            <p:cNvSpPr>
              <a:spLocks noEditPoints="1" noChangeArrowheads="1"/>
            </p:cNvSpPr>
            <p:nvPr/>
          </p:nvSpPr>
          <p:spPr bwMode="auto">
            <a:xfrm>
              <a:off x="0" y="493713"/>
              <a:ext cx="817563" cy="477838"/>
            </a:xfrm>
            <a:custGeom>
              <a:avLst/>
              <a:gdLst>
                <a:gd name="T0" fmla="*/ 214 w 215"/>
                <a:gd name="T1" fmla="*/ 57 h 126"/>
                <a:gd name="T2" fmla="*/ 144 w 215"/>
                <a:gd name="T3" fmla="*/ 1 h 126"/>
                <a:gd name="T4" fmla="*/ 135 w 215"/>
                <a:gd name="T5" fmla="*/ 6 h 126"/>
                <a:gd name="T6" fmla="*/ 108 w 215"/>
                <a:gd name="T7" fmla="*/ 37 h 126"/>
                <a:gd name="T8" fmla="*/ 81 w 215"/>
                <a:gd name="T9" fmla="*/ 6 h 126"/>
                <a:gd name="T10" fmla="*/ 71 w 215"/>
                <a:gd name="T11" fmla="*/ 1 h 126"/>
                <a:gd name="T12" fmla="*/ 2 w 215"/>
                <a:gd name="T13" fmla="*/ 57 h 126"/>
                <a:gd name="T14" fmla="*/ 2 w 215"/>
                <a:gd name="T15" fmla="*/ 65 h 126"/>
                <a:gd name="T16" fmla="*/ 108 w 215"/>
                <a:gd name="T17" fmla="*/ 126 h 126"/>
                <a:gd name="T18" fmla="*/ 214 w 215"/>
                <a:gd name="T19" fmla="*/ 65 h 126"/>
                <a:gd name="T20" fmla="*/ 214 w 215"/>
                <a:gd name="T21" fmla="*/ 57 h 126"/>
                <a:gd name="T22" fmla="*/ 146 w 215"/>
                <a:gd name="T23" fmla="*/ 19 h 126"/>
                <a:gd name="T24" fmla="*/ 159 w 215"/>
                <a:gd name="T25" fmla="*/ 25 h 126"/>
                <a:gd name="T26" fmla="*/ 131 w 215"/>
                <a:gd name="T27" fmla="*/ 60 h 126"/>
                <a:gd name="T28" fmla="*/ 127 w 215"/>
                <a:gd name="T29" fmla="*/ 56 h 126"/>
                <a:gd name="T30" fmla="*/ 118 w 215"/>
                <a:gd name="T31" fmla="*/ 49 h 126"/>
                <a:gd name="T32" fmla="*/ 146 w 215"/>
                <a:gd name="T33" fmla="*/ 19 h 126"/>
                <a:gd name="T34" fmla="*/ 97 w 215"/>
                <a:gd name="T35" fmla="*/ 49 h 126"/>
                <a:gd name="T36" fmla="*/ 88 w 215"/>
                <a:gd name="T37" fmla="*/ 56 h 126"/>
                <a:gd name="T38" fmla="*/ 84 w 215"/>
                <a:gd name="T39" fmla="*/ 60 h 126"/>
                <a:gd name="T40" fmla="*/ 57 w 215"/>
                <a:gd name="T41" fmla="*/ 25 h 126"/>
                <a:gd name="T42" fmla="*/ 70 w 215"/>
                <a:gd name="T43" fmla="*/ 19 h 126"/>
                <a:gd name="T44" fmla="*/ 97 w 215"/>
                <a:gd name="T45" fmla="*/ 49 h 126"/>
                <a:gd name="T46" fmla="*/ 113 w 215"/>
                <a:gd name="T47" fmla="*/ 110 h 126"/>
                <a:gd name="T48" fmla="*/ 113 w 215"/>
                <a:gd name="T49" fmla="*/ 74 h 126"/>
                <a:gd name="T50" fmla="*/ 108 w 215"/>
                <a:gd name="T51" fmla="*/ 69 h 126"/>
                <a:gd name="T52" fmla="*/ 102 w 215"/>
                <a:gd name="T53" fmla="*/ 74 h 126"/>
                <a:gd name="T54" fmla="*/ 102 w 215"/>
                <a:gd name="T55" fmla="*/ 110 h 126"/>
                <a:gd name="T56" fmla="*/ 18 w 215"/>
                <a:gd name="T57" fmla="*/ 61 h 126"/>
                <a:gd name="T58" fmla="*/ 48 w 215"/>
                <a:gd name="T59" fmla="*/ 30 h 126"/>
                <a:gd name="T60" fmla="*/ 81 w 215"/>
                <a:gd name="T61" fmla="*/ 71 h 126"/>
                <a:gd name="T62" fmla="*/ 87 w 215"/>
                <a:gd name="T63" fmla="*/ 71 h 126"/>
                <a:gd name="T64" fmla="*/ 95 w 215"/>
                <a:gd name="T65" fmla="*/ 64 h 126"/>
                <a:gd name="T66" fmla="*/ 108 w 215"/>
                <a:gd name="T67" fmla="*/ 54 h 126"/>
                <a:gd name="T68" fmla="*/ 120 w 215"/>
                <a:gd name="T69" fmla="*/ 64 h 126"/>
                <a:gd name="T70" fmla="*/ 128 w 215"/>
                <a:gd name="T71" fmla="*/ 71 h 126"/>
                <a:gd name="T72" fmla="*/ 131 w 215"/>
                <a:gd name="T73" fmla="*/ 72 h 126"/>
                <a:gd name="T74" fmla="*/ 135 w 215"/>
                <a:gd name="T75" fmla="*/ 71 h 126"/>
                <a:gd name="T76" fmla="*/ 168 w 215"/>
                <a:gd name="T77" fmla="*/ 30 h 126"/>
                <a:gd name="T78" fmla="*/ 197 w 215"/>
                <a:gd name="T79" fmla="*/ 61 h 126"/>
                <a:gd name="T80" fmla="*/ 113 w 215"/>
                <a:gd name="T81" fmla="*/ 110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26"/>
                <a:gd name="T125" fmla="*/ 215 w 215"/>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26">
                  <a:moveTo>
                    <a:pt x="214" y="57"/>
                  </a:moveTo>
                  <a:cubicBezTo>
                    <a:pt x="198" y="30"/>
                    <a:pt x="174" y="11"/>
                    <a:pt x="144" y="1"/>
                  </a:cubicBezTo>
                  <a:cubicBezTo>
                    <a:pt x="141" y="0"/>
                    <a:pt x="137" y="2"/>
                    <a:pt x="135" y="6"/>
                  </a:cubicBezTo>
                  <a:cubicBezTo>
                    <a:pt x="129" y="18"/>
                    <a:pt x="119" y="29"/>
                    <a:pt x="108" y="37"/>
                  </a:cubicBezTo>
                  <a:cubicBezTo>
                    <a:pt x="96" y="29"/>
                    <a:pt x="87" y="18"/>
                    <a:pt x="81" y="6"/>
                  </a:cubicBezTo>
                  <a:cubicBezTo>
                    <a:pt x="79" y="2"/>
                    <a:pt x="75" y="0"/>
                    <a:pt x="71" y="1"/>
                  </a:cubicBezTo>
                  <a:cubicBezTo>
                    <a:pt x="42" y="11"/>
                    <a:pt x="17" y="30"/>
                    <a:pt x="2" y="57"/>
                  </a:cubicBezTo>
                  <a:cubicBezTo>
                    <a:pt x="0" y="59"/>
                    <a:pt x="0" y="62"/>
                    <a:pt x="2" y="65"/>
                  </a:cubicBezTo>
                  <a:cubicBezTo>
                    <a:pt x="24" y="103"/>
                    <a:pt x="64" y="126"/>
                    <a:pt x="108" y="126"/>
                  </a:cubicBezTo>
                  <a:cubicBezTo>
                    <a:pt x="151" y="126"/>
                    <a:pt x="192" y="103"/>
                    <a:pt x="214" y="65"/>
                  </a:cubicBezTo>
                  <a:cubicBezTo>
                    <a:pt x="215" y="62"/>
                    <a:pt x="215" y="59"/>
                    <a:pt x="214" y="57"/>
                  </a:cubicBezTo>
                  <a:close/>
                  <a:moveTo>
                    <a:pt x="146" y="19"/>
                  </a:moveTo>
                  <a:cubicBezTo>
                    <a:pt x="150" y="21"/>
                    <a:pt x="155" y="23"/>
                    <a:pt x="159" y="25"/>
                  </a:cubicBezTo>
                  <a:cubicBezTo>
                    <a:pt x="152" y="36"/>
                    <a:pt x="143" y="50"/>
                    <a:pt x="131" y="60"/>
                  </a:cubicBezTo>
                  <a:cubicBezTo>
                    <a:pt x="130" y="59"/>
                    <a:pt x="129" y="58"/>
                    <a:pt x="127" y="56"/>
                  </a:cubicBezTo>
                  <a:cubicBezTo>
                    <a:pt x="124" y="54"/>
                    <a:pt x="121" y="51"/>
                    <a:pt x="118" y="49"/>
                  </a:cubicBezTo>
                  <a:cubicBezTo>
                    <a:pt x="130" y="41"/>
                    <a:pt x="139" y="31"/>
                    <a:pt x="146" y="19"/>
                  </a:cubicBezTo>
                  <a:close/>
                  <a:moveTo>
                    <a:pt x="97" y="49"/>
                  </a:moveTo>
                  <a:cubicBezTo>
                    <a:pt x="94" y="51"/>
                    <a:pt x="91" y="54"/>
                    <a:pt x="88" y="56"/>
                  </a:cubicBezTo>
                  <a:cubicBezTo>
                    <a:pt x="87" y="58"/>
                    <a:pt x="85" y="59"/>
                    <a:pt x="84" y="60"/>
                  </a:cubicBezTo>
                  <a:cubicBezTo>
                    <a:pt x="72" y="50"/>
                    <a:pt x="63" y="36"/>
                    <a:pt x="57" y="25"/>
                  </a:cubicBezTo>
                  <a:cubicBezTo>
                    <a:pt x="61" y="23"/>
                    <a:pt x="65" y="21"/>
                    <a:pt x="70" y="19"/>
                  </a:cubicBezTo>
                  <a:cubicBezTo>
                    <a:pt x="76" y="31"/>
                    <a:pt x="86" y="41"/>
                    <a:pt x="97" y="49"/>
                  </a:cubicBezTo>
                  <a:close/>
                  <a:moveTo>
                    <a:pt x="113" y="110"/>
                  </a:moveTo>
                  <a:cubicBezTo>
                    <a:pt x="113" y="74"/>
                    <a:pt x="113" y="74"/>
                    <a:pt x="113" y="74"/>
                  </a:cubicBezTo>
                  <a:cubicBezTo>
                    <a:pt x="113" y="72"/>
                    <a:pt x="111" y="69"/>
                    <a:pt x="108" y="69"/>
                  </a:cubicBezTo>
                  <a:cubicBezTo>
                    <a:pt x="105" y="69"/>
                    <a:pt x="102" y="72"/>
                    <a:pt x="102" y="74"/>
                  </a:cubicBezTo>
                  <a:cubicBezTo>
                    <a:pt x="102" y="110"/>
                    <a:pt x="102" y="110"/>
                    <a:pt x="102" y="110"/>
                  </a:cubicBezTo>
                  <a:cubicBezTo>
                    <a:pt x="68" y="108"/>
                    <a:pt x="37" y="90"/>
                    <a:pt x="18" y="61"/>
                  </a:cubicBezTo>
                  <a:cubicBezTo>
                    <a:pt x="26" y="49"/>
                    <a:pt x="36" y="38"/>
                    <a:pt x="48" y="30"/>
                  </a:cubicBezTo>
                  <a:cubicBezTo>
                    <a:pt x="55" y="44"/>
                    <a:pt x="66" y="59"/>
                    <a:pt x="81" y="71"/>
                  </a:cubicBezTo>
                  <a:cubicBezTo>
                    <a:pt x="83" y="73"/>
                    <a:pt x="85" y="73"/>
                    <a:pt x="87" y="71"/>
                  </a:cubicBezTo>
                  <a:cubicBezTo>
                    <a:pt x="90" y="69"/>
                    <a:pt x="93" y="67"/>
                    <a:pt x="95" y="64"/>
                  </a:cubicBezTo>
                  <a:cubicBezTo>
                    <a:pt x="99" y="61"/>
                    <a:pt x="104" y="57"/>
                    <a:pt x="108" y="54"/>
                  </a:cubicBezTo>
                  <a:cubicBezTo>
                    <a:pt x="112" y="57"/>
                    <a:pt x="116" y="61"/>
                    <a:pt x="120" y="64"/>
                  </a:cubicBezTo>
                  <a:cubicBezTo>
                    <a:pt x="123" y="67"/>
                    <a:pt x="125" y="69"/>
                    <a:pt x="128" y="71"/>
                  </a:cubicBezTo>
                  <a:cubicBezTo>
                    <a:pt x="129" y="72"/>
                    <a:pt x="130" y="72"/>
                    <a:pt x="131" y="72"/>
                  </a:cubicBezTo>
                  <a:cubicBezTo>
                    <a:pt x="133" y="72"/>
                    <a:pt x="134" y="72"/>
                    <a:pt x="135" y="71"/>
                  </a:cubicBezTo>
                  <a:cubicBezTo>
                    <a:pt x="149" y="59"/>
                    <a:pt x="160" y="44"/>
                    <a:pt x="168" y="30"/>
                  </a:cubicBezTo>
                  <a:cubicBezTo>
                    <a:pt x="180" y="38"/>
                    <a:pt x="190" y="49"/>
                    <a:pt x="197" y="61"/>
                  </a:cubicBezTo>
                  <a:cubicBezTo>
                    <a:pt x="179" y="90"/>
                    <a:pt x="147" y="108"/>
                    <a:pt x="113" y="110"/>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grpSp>
        <p:nvGrpSpPr>
          <p:cNvPr id="9238" name="组合 25"/>
          <p:cNvGrpSpPr/>
          <p:nvPr/>
        </p:nvGrpSpPr>
        <p:grpSpPr bwMode="auto">
          <a:xfrm>
            <a:off x="8931275" y="2781300"/>
            <a:ext cx="449263" cy="369888"/>
            <a:chOff x="0" y="0"/>
            <a:chExt cx="971550" cy="801687"/>
          </a:xfrm>
        </p:grpSpPr>
        <p:sp>
          <p:nvSpPr>
            <p:cNvPr id="9239" name="Freeform 32"/>
            <p:cNvSpPr>
              <a:spLocks noChangeArrowheads="1"/>
            </p:cNvSpPr>
            <p:nvPr/>
          </p:nvSpPr>
          <p:spPr bwMode="auto">
            <a:xfrm>
              <a:off x="303212" y="654049"/>
              <a:ext cx="365126" cy="147638"/>
            </a:xfrm>
            <a:custGeom>
              <a:avLst/>
              <a:gdLst>
                <a:gd name="T0" fmla="*/ 88 w 96"/>
                <a:gd name="T1" fmla="*/ 23 h 39"/>
                <a:gd name="T2" fmla="*/ 56 w 96"/>
                <a:gd name="T3" fmla="*/ 23 h 39"/>
                <a:gd name="T4" fmla="*/ 56 w 96"/>
                <a:gd name="T5" fmla="*/ 8 h 39"/>
                <a:gd name="T6" fmla="*/ 48 w 96"/>
                <a:gd name="T7" fmla="*/ 0 h 39"/>
                <a:gd name="T8" fmla="*/ 40 w 96"/>
                <a:gd name="T9" fmla="*/ 8 h 39"/>
                <a:gd name="T10" fmla="*/ 40 w 96"/>
                <a:gd name="T11" fmla="*/ 23 h 39"/>
                <a:gd name="T12" fmla="*/ 8 w 96"/>
                <a:gd name="T13" fmla="*/ 23 h 39"/>
                <a:gd name="T14" fmla="*/ 0 w 96"/>
                <a:gd name="T15" fmla="*/ 31 h 39"/>
                <a:gd name="T16" fmla="*/ 8 w 96"/>
                <a:gd name="T17" fmla="*/ 39 h 39"/>
                <a:gd name="T18" fmla="*/ 88 w 96"/>
                <a:gd name="T19" fmla="*/ 39 h 39"/>
                <a:gd name="T20" fmla="*/ 96 w 96"/>
                <a:gd name="T21" fmla="*/ 31 h 39"/>
                <a:gd name="T22" fmla="*/ 88 w 96"/>
                <a:gd name="T23" fmla="*/ 23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39"/>
                <a:gd name="T38" fmla="*/ 96 w 96"/>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39">
                  <a:moveTo>
                    <a:pt x="88" y="23"/>
                  </a:moveTo>
                  <a:cubicBezTo>
                    <a:pt x="56" y="23"/>
                    <a:pt x="56" y="23"/>
                    <a:pt x="56" y="23"/>
                  </a:cubicBezTo>
                  <a:cubicBezTo>
                    <a:pt x="56" y="8"/>
                    <a:pt x="56" y="8"/>
                    <a:pt x="56" y="8"/>
                  </a:cubicBezTo>
                  <a:cubicBezTo>
                    <a:pt x="56" y="4"/>
                    <a:pt x="53" y="0"/>
                    <a:pt x="48" y="0"/>
                  </a:cubicBezTo>
                  <a:cubicBezTo>
                    <a:pt x="44" y="0"/>
                    <a:pt x="40" y="4"/>
                    <a:pt x="40" y="8"/>
                  </a:cubicBezTo>
                  <a:cubicBezTo>
                    <a:pt x="40" y="23"/>
                    <a:pt x="40" y="23"/>
                    <a:pt x="40" y="23"/>
                  </a:cubicBezTo>
                  <a:cubicBezTo>
                    <a:pt x="8" y="23"/>
                    <a:pt x="8" y="23"/>
                    <a:pt x="8" y="23"/>
                  </a:cubicBezTo>
                  <a:cubicBezTo>
                    <a:pt x="3" y="23"/>
                    <a:pt x="0" y="26"/>
                    <a:pt x="0" y="31"/>
                  </a:cubicBezTo>
                  <a:cubicBezTo>
                    <a:pt x="0" y="35"/>
                    <a:pt x="3" y="39"/>
                    <a:pt x="8" y="39"/>
                  </a:cubicBezTo>
                  <a:cubicBezTo>
                    <a:pt x="88" y="39"/>
                    <a:pt x="88" y="39"/>
                    <a:pt x="88" y="39"/>
                  </a:cubicBezTo>
                  <a:cubicBezTo>
                    <a:pt x="93" y="39"/>
                    <a:pt x="96" y="35"/>
                    <a:pt x="96" y="31"/>
                  </a:cubicBezTo>
                  <a:cubicBezTo>
                    <a:pt x="96" y="26"/>
                    <a:pt x="93" y="23"/>
                    <a:pt x="88" y="23"/>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40" name="Freeform 33"/>
            <p:cNvSpPr>
              <a:spLocks noEditPoints="1" noChangeArrowheads="1"/>
            </p:cNvSpPr>
            <p:nvPr/>
          </p:nvSpPr>
          <p:spPr bwMode="auto">
            <a:xfrm>
              <a:off x="0" y="0"/>
              <a:ext cx="971550" cy="615950"/>
            </a:xfrm>
            <a:custGeom>
              <a:avLst/>
              <a:gdLst>
                <a:gd name="T0" fmla="*/ 240 w 256"/>
                <a:gd name="T1" fmla="*/ 0 h 162"/>
                <a:gd name="T2" fmla="*/ 16 w 256"/>
                <a:gd name="T3" fmla="*/ 0 h 162"/>
                <a:gd name="T4" fmla="*/ 0 w 256"/>
                <a:gd name="T5" fmla="*/ 16 h 162"/>
                <a:gd name="T6" fmla="*/ 0 w 256"/>
                <a:gd name="T7" fmla="*/ 146 h 162"/>
                <a:gd name="T8" fmla="*/ 16 w 256"/>
                <a:gd name="T9" fmla="*/ 162 h 162"/>
                <a:gd name="T10" fmla="*/ 240 w 256"/>
                <a:gd name="T11" fmla="*/ 162 h 162"/>
                <a:gd name="T12" fmla="*/ 256 w 256"/>
                <a:gd name="T13" fmla="*/ 146 h 162"/>
                <a:gd name="T14" fmla="*/ 256 w 256"/>
                <a:gd name="T15" fmla="*/ 16 h 162"/>
                <a:gd name="T16" fmla="*/ 240 w 256"/>
                <a:gd name="T17" fmla="*/ 0 h 162"/>
                <a:gd name="T18" fmla="*/ 16 w 256"/>
                <a:gd name="T19" fmla="*/ 146 h 162"/>
                <a:gd name="T20" fmla="*/ 16 w 256"/>
                <a:gd name="T21" fmla="*/ 134 h 162"/>
                <a:gd name="T22" fmla="*/ 169 w 256"/>
                <a:gd name="T23" fmla="*/ 134 h 162"/>
                <a:gd name="T24" fmla="*/ 175 w 256"/>
                <a:gd name="T25" fmla="*/ 129 h 162"/>
                <a:gd name="T26" fmla="*/ 169 w 256"/>
                <a:gd name="T27" fmla="*/ 123 h 162"/>
                <a:gd name="T28" fmla="*/ 16 w 256"/>
                <a:gd name="T29" fmla="*/ 123 h 162"/>
                <a:gd name="T30" fmla="*/ 16 w 256"/>
                <a:gd name="T31" fmla="*/ 16 h 162"/>
                <a:gd name="T32" fmla="*/ 240 w 256"/>
                <a:gd name="T33" fmla="*/ 16 h 162"/>
                <a:gd name="T34" fmla="*/ 240 w 256"/>
                <a:gd name="T35" fmla="*/ 123 h 162"/>
                <a:gd name="T36" fmla="*/ 202 w 256"/>
                <a:gd name="T37" fmla="*/ 123 h 162"/>
                <a:gd name="T38" fmla="*/ 197 w 256"/>
                <a:gd name="T39" fmla="*/ 129 h 162"/>
                <a:gd name="T40" fmla="*/ 202 w 256"/>
                <a:gd name="T41" fmla="*/ 134 h 162"/>
                <a:gd name="T42" fmla="*/ 240 w 256"/>
                <a:gd name="T43" fmla="*/ 134 h 162"/>
                <a:gd name="T44" fmla="*/ 240 w 256"/>
                <a:gd name="T45" fmla="*/ 146 h 162"/>
                <a:gd name="T46" fmla="*/ 16 w 256"/>
                <a:gd name="T47" fmla="*/ 146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6"/>
                <a:gd name="T73" fmla="*/ 0 h 162"/>
                <a:gd name="T74" fmla="*/ 256 w 256"/>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6" h="162">
                  <a:moveTo>
                    <a:pt x="240" y="0"/>
                  </a:moveTo>
                  <a:cubicBezTo>
                    <a:pt x="16" y="0"/>
                    <a:pt x="16" y="0"/>
                    <a:pt x="16" y="0"/>
                  </a:cubicBezTo>
                  <a:cubicBezTo>
                    <a:pt x="7" y="0"/>
                    <a:pt x="0" y="7"/>
                    <a:pt x="0" y="16"/>
                  </a:cubicBezTo>
                  <a:cubicBezTo>
                    <a:pt x="0" y="146"/>
                    <a:pt x="0" y="146"/>
                    <a:pt x="0" y="146"/>
                  </a:cubicBezTo>
                  <a:cubicBezTo>
                    <a:pt x="0" y="154"/>
                    <a:pt x="7" y="162"/>
                    <a:pt x="16" y="162"/>
                  </a:cubicBezTo>
                  <a:cubicBezTo>
                    <a:pt x="240" y="162"/>
                    <a:pt x="240" y="162"/>
                    <a:pt x="240" y="162"/>
                  </a:cubicBezTo>
                  <a:cubicBezTo>
                    <a:pt x="249" y="162"/>
                    <a:pt x="256" y="154"/>
                    <a:pt x="256" y="146"/>
                  </a:cubicBezTo>
                  <a:cubicBezTo>
                    <a:pt x="256" y="16"/>
                    <a:pt x="256" y="16"/>
                    <a:pt x="256" y="16"/>
                  </a:cubicBezTo>
                  <a:cubicBezTo>
                    <a:pt x="256" y="7"/>
                    <a:pt x="249" y="0"/>
                    <a:pt x="240" y="0"/>
                  </a:cubicBezTo>
                  <a:close/>
                  <a:moveTo>
                    <a:pt x="16" y="146"/>
                  </a:moveTo>
                  <a:cubicBezTo>
                    <a:pt x="16" y="134"/>
                    <a:pt x="16" y="134"/>
                    <a:pt x="16" y="134"/>
                  </a:cubicBezTo>
                  <a:cubicBezTo>
                    <a:pt x="169" y="134"/>
                    <a:pt x="169" y="134"/>
                    <a:pt x="169" y="134"/>
                  </a:cubicBezTo>
                  <a:cubicBezTo>
                    <a:pt x="172" y="134"/>
                    <a:pt x="175" y="132"/>
                    <a:pt x="175" y="129"/>
                  </a:cubicBezTo>
                  <a:cubicBezTo>
                    <a:pt x="175" y="126"/>
                    <a:pt x="172" y="123"/>
                    <a:pt x="169" y="123"/>
                  </a:cubicBezTo>
                  <a:cubicBezTo>
                    <a:pt x="16" y="123"/>
                    <a:pt x="16" y="123"/>
                    <a:pt x="16" y="123"/>
                  </a:cubicBezTo>
                  <a:cubicBezTo>
                    <a:pt x="16" y="16"/>
                    <a:pt x="16" y="16"/>
                    <a:pt x="16" y="16"/>
                  </a:cubicBezTo>
                  <a:cubicBezTo>
                    <a:pt x="240" y="16"/>
                    <a:pt x="240" y="16"/>
                    <a:pt x="240" y="16"/>
                  </a:cubicBezTo>
                  <a:cubicBezTo>
                    <a:pt x="240" y="123"/>
                    <a:pt x="240" y="123"/>
                    <a:pt x="240" y="123"/>
                  </a:cubicBezTo>
                  <a:cubicBezTo>
                    <a:pt x="202" y="123"/>
                    <a:pt x="202" y="123"/>
                    <a:pt x="202" y="123"/>
                  </a:cubicBezTo>
                  <a:cubicBezTo>
                    <a:pt x="199" y="123"/>
                    <a:pt x="197" y="126"/>
                    <a:pt x="197" y="129"/>
                  </a:cubicBezTo>
                  <a:cubicBezTo>
                    <a:pt x="197" y="132"/>
                    <a:pt x="199" y="134"/>
                    <a:pt x="202" y="134"/>
                  </a:cubicBezTo>
                  <a:cubicBezTo>
                    <a:pt x="240" y="134"/>
                    <a:pt x="240" y="134"/>
                    <a:pt x="240" y="134"/>
                  </a:cubicBezTo>
                  <a:cubicBezTo>
                    <a:pt x="240" y="146"/>
                    <a:pt x="240" y="146"/>
                    <a:pt x="240" y="146"/>
                  </a:cubicBezTo>
                  <a:lnTo>
                    <a:pt x="16" y="146"/>
                  </a:ln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
        <p:nvSpPr>
          <p:cNvPr id="9241" name="Freeform 86"/>
          <p:cNvSpPr>
            <a:spLocks noEditPoints="1" noChangeArrowheads="1"/>
          </p:cNvSpPr>
          <p:nvPr/>
        </p:nvSpPr>
        <p:spPr bwMode="auto">
          <a:xfrm>
            <a:off x="5095875" y="2761298"/>
            <a:ext cx="458788" cy="514350"/>
          </a:xfrm>
          <a:custGeom>
            <a:avLst/>
            <a:gdLst>
              <a:gd name="T0" fmla="*/ 119 w 228"/>
              <a:gd name="T1" fmla="*/ 14 h 256"/>
              <a:gd name="T2" fmla="*/ 114 w 228"/>
              <a:gd name="T3" fmla="*/ 0 h 256"/>
              <a:gd name="T4" fmla="*/ 109 w 228"/>
              <a:gd name="T5" fmla="*/ 14 h 256"/>
              <a:gd name="T6" fmla="*/ 109 w 228"/>
              <a:gd name="T7" fmla="*/ 242 h 256"/>
              <a:gd name="T8" fmla="*/ 114 w 228"/>
              <a:gd name="T9" fmla="*/ 256 h 256"/>
              <a:gd name="T10" fmla="*/ 119 w 228"/>
              <a:gd name="T11" fmla="*/ 242 h 256"/>
              <a:gd name="T12" fmla="*/ 206 w 228"/>
              <a:gd name="T13" fmla="*/ 163 h 256"/>
              <a:gd name="T14" fmla="*/ 183 w 228"/>
              <a:gd name="T15" fmla="*/ 128 h 256"/>
              <a:gd name="T16" fmla="*/ 206 w 228"/>
              <a:gd name="T17" fmla="*/ 93 h 256"/>
              <a:gd name="T18" fmla="*/ 206 w 228"/>
              <a:gd name="T19" fmla="*/ 163 h 256"/>
              <a:gd name="T20" fmla="*/ 119 w 228"/>
              <a:gd name="T21" fmla="*/ 226 h 256"/>
              <a:gd name="T22" fmla="*/ 167 w 228"/>
              <a:gd name="T23" fmla="*/ 167 h 256"/>
              <a:gd name="T24" fmla="*/ 61 w 228"/>
              <a:gd name="T25" fmla="*/ 167 h 256"/>
              <a:gd name="T26" fmla="*/ 109 w 228"/>
              <a:gd name="T27" fmla="*/ 226 h 256"/>
              <a:gd name="T28" fmla="*/ 61 w 228"/>
              <a:gd name="T29" fmla="*/ 167 h 256"/>
              <a:gd name="T30" fmla="*/ 58 w 228"/>
              <a:gd name="T31" fmla="*/ 100 h 256"/>
              <a:gd name="T32" fmla="*/ 109 w 228"/>
              <a:gd name="T33" fmla="*/ 154 h 256"/>
              <a:gd name="T34" fmla="*/ 56 w 228"/>
              <a:gd name="T35" fmla="*/ 128 h 256"/>
              <a:gd name="T36" fmla="*/ 119 w 228"/>
              <a:gd name="T37" fmla="*/ 102 h 256"/>
              <a:gd name="T38" fmla="*/ 172 w 228"/>
              <a:gd name="T39" fmla="*/ 128 h 256"/>
              <a:gd name="T40" fmla="*/ 119 w 228"/>
              <a:gd name="T41" fmla="*/ 154 h 256"/>
              <a:gd name="T42" fmla="*/ 69 w 228"/>
              <a:gd name="T43" fmla="*/ 43 h 256"/>
              <a:gd name="T44" fmla="*/ 78 w 228"/>
              <a:gd name="T45" fmla="*/ 50 h 256"/>
              <a:gd name="T46" fmla="*/ 109 w 228"/>
              <a:gd name="T47" fmla="*/ 30 h 256"/>
              <a:gd name="T48" fmla="*/ 114 w 228"/>
              <a:gd name="T49" fmla="*/ 55 h 256"/>
              <a:gd name="T50" fmla="*/ 119 w 228"/>
              <a:gd name="T51" fmla="*/ 30 h 256"/>
              <a:gd name="T52" fmla="*/ 150 w 228"/>
              <a:gd name="T53" fmla="*/ 50 h 256"/>
              <a:gd name="T54" fmla="*/ 158 w 228"/>
              <a:gd name="T55" fmla="*/ 51 h 256"/>
              <a:gd name="T56" fmla="*/ 156 w 228"/>
              <a:gd name="T57" fmla="*/ 39 h 256"/>
              <a:gd name="T58" fmla="*/ 178 w 228"/>
              <a:gd name="T59" fmla="*/ 88 h 256"/>
              <a:gd name="T60" fmla="*/ 164 w 228"/>
              <a:gd name="T61" fmla="*/ 64 h 256"/>
              <a:gd name="T62" fmla="*/ 167 w 228"/>
              <a:gd name="T63" fmla="*/ 89 h 256"/>
              <a:gd name="T64" fmla="*/ 119 w 228"/>
              <a:gd name="T65" fmla="*/ 74 h 256"/>
              <a:gd name="T66" fmla="*/ 109 w 228"/>
              <a:gd name="T67" fmla="*/ 74 h 256"/>
              <a:gd name="T68" fmla="*/ 61 w 228"/>
              <a:gd name="T69" fmla="*/ 89 h 256"/>
              <a:gd name="T70" fmla="*/ 63 w 228"/>
              <a:gd name="T71" fmla="*/ 64 h 256"/>
              <a:gd name="T72" fmla="*/ 50 w 228"/>
              <a:gd name="T73" fmla="*/ 88 h 256"/>
              <a:gd name="T74" fmla="*/ 72 w 228"/>
              <a:gd name="T75" fmla="*/ 39 h 256"/>
              <a:gd name="T76" fmla="*/ 48 w 228"/>
              <a:gd name="T77" fmla="*/ 98 h 256"/>
              <a:gd name="T78" fmla="*/ 48 w 228"/>
              <a:gd name="T79" fmla="*/ 157 h 256"/>
              <a:gd name="T80" fmla="*/ 16 w 228"/>
              <a:gd name="T81" fmla="*/ 128 h 256"/>
              <a:gd name="T82" fmla="*/ 27 w 228"/>
              <a:gd name="T83" fmla="*/ 173 h 256"/>
              <a:gd name="T84" fmla="*/ 73 w 228"/>
              <a:gd name="T85" fmla="*/ 217 h 256"/>
              <a:gd name="T86" fmla="*/ 155 w 228"/>
              <a:gd name="T87" fmla="*/ 217 h 256"/>
              <a:gd name="T88" fmla="*/ 201 w 228"/>
              <a:gd name="T89" fmla="*/ 173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8"/>
              <a:gd name="T136" fmla="*/ 0 h 256"/>
              <a:gd name="T137" fmla="*/ 228 w 228"/>
              <a:gd name="T138" fmla="*/ 256 h 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8" h="256">
                <a:moveTo>
                  <a:pt x="228" y="128"/>
                </a:moveTo>
                <a:cubicBezTo>
                  <a:pt x="228" y="67"/>
                  <a:pt x="180" y="17"/>
                  <a:pt x="119" y="14"/>
                </a:cubicBezTo>
                <a:cubicBezTo>
                  <a:pt x="119" y="6"/>
                  <a:pt x="119" y="6"/>
                  <a:pt x="119" y="6"/>
                </a:cubicBezTo>
                <a:cubicBezTo>
                  <a:pt x="119" y="3"/>
                  <a:pt x="117" y="0"/>
                  <a:pt x="114" y="0"/>
                </a:cubicBezTo>
                <a:cubicBezTo>
                  <a:pt x="111" y="0"/>
                  <a:pt x="109" y="3"/>
                  <a:pt x="109" y="6"/>
                </a:cubicBezTo>
                <a:cubicBezTo>
                  <a:pt x="109" y="14"/>
                  <a:pt x="109" y="14"/>
                  <a:pt x="109" y="14"/>
                </a:cubicBezTo>
                <a:cubicBezTo>
                  <a:pt x="48" y="17"/>
                  <a:pt x="0" y="67"/>
                  <a:pt x="0" y="128"/>
                </a:cubicBezTo>
                <a:cubicBezTo>
                  <a:pt x="0" y="189"/>
                  <a:pt x="48" y="239"/>
                  <a:pt x="109" y="242"/>
                </a:cubicBezTo>
                <a:cubicBezTo>
                  <a:pt x="109" y="251"/>
                  <a:pt x="109" y="251"/>
                  <a:pt x="109" y="251"/>
                </a:cubicBezTo>
                <a:cubicBezTo>
                  <a:pt x="109" y="254"/>
                  <a:pt x="111" y="256"/>
                  <a:pt x="114" y="256"/>
                </a:cubicBezTo>
                <a:cubicBezTo>
                  <a:pt x="117" y="256"/>
                  <a:pt x="119" y="254"/>
                  <a:pt x="119" y="251"/>
                </a:cubicBezTo>
                <a:cubicBezTo>
                  <a:pt x="119" y="242"/>
                  <a:pt x="119" y="242"/>
                  <a:pt x="119" y="242"/>
                </a:cubicBezTo>
                <a:cubicBezTo>
                  <a:pt x="180" y="239"/>
                  <a:pt x="228" y="189"/>
                  <a:pt x="228" y="128"/>
                </a:cubicBezTo>
                <a:close/>
                <a:moveTo>
                  <a:pt x="206" y="163"/>
                </a:moveTo>
                <a:cubicBezTo>
                  <a:pt x="201" y="161"/>
                  <a:pt x="193" y="159"/>
                  <a:pt x="180" y="157"/>
                </a:cubicBezTo>
                <a:cubicBezTo>
                  <a:pt x="182" y="148"/>
                  <a:pt x="183" y="138"/>
                  <a:pt x="183" y="128"/>
                </a:cubicBezTo>
                <a:cubicBezTo>
                  <a:pt x="183" y="118"/>
                  <a:pt x="182" y="108"/>
                  <a:pt x="180" y="98"/>
                </a:cubicBezTo>
                <a:cubicBezTo>
                  <a:pt x="193" y="97"/>
                  <a:pt x="201" y="95"/>
                  <a:pt x="206" y="93"/>
                </a:cubicBezTo>
                <a:cubicBezTo>
                  <a:pt x="210" y="104"/>
                  <a:pt x="212" y="116"/>
                  <a:pt x="212" y="128"/>
                </a:cubicBezTo>
                <a:cubicBezTo>
                  <a:pt x="212" y="140"/>
                  <a:pt x="210" y="152"/>
                  <a:pt x="206" y="163"/>
                </a:cubicBezTo>
                <a:close/>
                <a:moveTo>
                  <a:pt x="130" y="225"/>
                </a:moveTo>
                <a:cubicBezTo>
                  <a:pt x="127" y="225"/>
                  <a:pt x="123" y="226"/>
                  <a:pt x="119" y="226"/>
                </a:cubicBezTo>
                <a:cubicBezTo>
                  <a:pt x="119" y="165"/>
                  <a:pt x="119" y="165"/>
                  <a:pt x="119" y="165"/>
                </a:cubicBezTo>
                <a:cubicBezTo>
                  <a:pt x="138" y="165"/>
                  <a:pt x="154" y="166"/>
                  <a:pt x="167" y="167"/>
                </a:cubicBezTo>
                <a:cubicBezTo>
                  <a:pt x="161" y="195"/>
                  <a:pt x="147" y="216"/>
                  <a:pt x="130" y="225"/>
                </a:cubicBezTo>
                <a:close/>
                <a:moveTo>
                  <a:pt x="61" y="167"/>
                </a:moveTo>
                <a:cubicBezTo>
                  <a:pt x="74" y="166"/>
                  <a:pt x="90" y="165"/>
                  <a:pt x="109" y="165"/>
                </a:cubicBezTo>
                <a:cubicBezTo>
                  <a:pt x="109" y="226"/>
                  <a:pt x="109" y="226"/>
                  <a:pt x="109" y="226"/>
                </a:cubicBezTo>
                <a:cubicBezTo>
                  <a:pt x="105" y="226"/>
                  <a:pt x="101" y="225"/>
                  <a:pt x="98" y="225"/>
                </a:cubicBezTo>
                <a:cubicBezTo>
                  <a:pt x="81" y="216"/>
                  <a:pt x="67" y="195"/>
                  <a:pt x="61" y="167"/>
                </a:cubicBezTo>
                <a:close/>
                <a:moveTo>
                  <a:pt x="56" y="128"/>
                </a:moveTo>
                <a:cubicBezTo>
                  <a:pt x="56" y="118"/>
                  <a:pt x="57" y="109"/>
                  <a:pt x="58" y="100"/>
                </a:cubicBezTo>
                <a:cubicBezTo>
                  <a:pt x="73" y="101"/>
                  <a:pt x="90" y="102"/>
                  <a:pt x="109" y="102"/>
                </a:cubicBezTo>
                <a:cubicBezTo>
                  <a:pt x="109" y="154"/>
                  <a:pt x="109" y="154"/>
                  <a:pt x="109" y="154"/>
                </a:cubicBezTo>
                <a:cubicBezTo>
                  <a:pt x="90" y="154"/>
                  <a:pt x="73" y="155"/>
                  <a:pt x="58" y="156"/>
                </a:cubicBezTo>
                <a:cubicBezTo>
                  <a:pt x="57" y="147"/>
                  <a:pt x="56" y="138"/>
                  <a:pt x="56" y="128"/>
                </a:cubicBezTo>
                <a:close/>
                <a:moveTo>
                  <a:pt x="119" y="154"/>
                </a:moveTo>
                <a:cubicBezTo>
                  <a:pt x="119" y="102"/>
                  <a:pt x="119" y="102"/>
                  <a:pt x="119" y="102"/>
                </a:cubicBezTo>
                <a:cubicBezTo>
                  <a:pt x="138" y="102"/>
                  <a:pt x="155" y="101"/>
                  <a:pt x="169" y="100"/>
                </a:cubicBezTo>
                <a:cubicBezTo>
                  <a:pt x="171" y="109"/>
                  <a:pt x="172" y="118"/>
                  <a:pt x="172" y="128"/>
                </a:cubicBezTo>
                <a:cubicBezTo>
                  <a:pt x="172" y="138"/>
                  <a:pt x="171" y="147"/>
                  <a:pt x="170" y="156"/>
                </a:cubicBezTo>
                <a:cubicBezTo>
                  <a:pt x="155" y="155"/>
                  <a:pt x="138" y="154"/>
                  <a:pt x="119" y="154"/>
                </a:cubicBezTo>
                <a:close/>
                <a:moveTo>
                  <a:pt x="72" y="39"/>
                </a:moveTo>
                <a:cubicBezTo>
                  <a:pt x="71" y="40"/>
                  <a:pt x="70" y="42"/>
                  <a:pt x="69" y="43"/>
                </a:cubicBezTo>
                <a:cubicBezTo>
                  <a:pt x="67" y="46"/>
                  <a:pt x="68" y="49"/>
                  <a:pt x="70" y="51"/>
                </a:cubicBezTo>
                <a:cubicBezTo>
                  <a:pt x="73" y="52"/>
                  <a:pt x="76" y="52"/>
                  <a:pt x="78" y="50"/>
                </a:cubicBezTo>
                <a:cubicBezTo>
                  <a:pt x="84" y="41"/>
                  <a:pt x="91" y="35"/>
                  <a:pt x="98" y="31"/>
                </a:cubicBezTo>
                <a:cubicBezTo>
                  <a:pt x="102" y="30"/>
                  <a:pt x="105" y="30"/>
                  <a:pt x="109" y="30"/>
                </a:cubicBezTo>
                <a:cubicBezTo>
                  <a:pt x="109" y="50"/>
                  <a:pt x="109" y="50"/>
                  <a:pt x="109" y="50"/>
                </a:cubicBezTo>
                <a:cubicBezTo>
                  <a:pt x="109" y="53"/>
                  <a:pt x="111" y="55"/>
                  <a:pt x="114" y="55"/>
                </a:cubicBezTo>
                <a:cubicBezTo>
                  <a:pt x="117" y="55"/>
                  <a:pt x="119" y="53"/>
                  <a:pt x="119" y="50"/>
                </a:cubicBezTo>
                <a:cubicBezTo>
                  <a:pt x="119" y="30"/>
                  <a:pt x="119" y="30"/>
                  <a:pt x="119" y="30"/>
                </a:cubicBezTo>
                <a:cubicBezTo>
                  <a:pt x="123" y="30"/>
                  <a:pt x="126" y="30"/>
                  <a:pt x="130" y="31"/>
                </a:cubicBezTo>
                <a:cubicBezTo>
                  <a:pt x="137" y="35"/>
                  <a:pt x="144" y="41"/>
                  <a:pt x="150" y="50"/>
                </a:cubicBezTo>
                <a:cubicBezTo>
                  <a:pt x="151" y="51"/>
                  <a:pt x="153" y="52"/>
                  <a:pt x="155" y="52"/>
                </a:cubicBezTo>
                <a:cubicBezTo>
                  <a:pt x="156" y="52"/>
                  <a:pt x="157" y="51"/>
                  <a:pt x="158" y="51"/>
                </a:cubicBezTo>
                <a:cubicBezTo>
                  <a:pt x="160" y="49"/>
                  <a:pt x="161" y="46"/>
                  <a:pt x="159" y="43"/>
                </a:cubicBezTo>
                <a:cubicBezTo>
                  <a:pt x="158" y="42"/>
                  <a:pt x="157" y="40"/>
                  <a:pt x="156" y="39"/>
                </a:cubicBezTo>
                <a:cubicBezTo>
                  <a:pt x="175" y="48"/>
                  <a:pt x="191" y="64"/>
                  <a:pt x="201" y="83"/>
                </a:cubicBezTo>
                <a:cubicBezTo>
                  <a:pt x="199" y="85"/>
                  <a:pt x="190" y="86"/>
                  <a:pt x="178" y="88"/>
                </a:cubicBezTo>
                <a:cubicBezTo>
                  <a:pt x="176" y="81"/>
                  <a:pt x="174" y="73"/>
                  <a:pt x="171" y="67"/>
                </a:cubicBezTo>
                <a:cubicBezTo>
                  <a:pt x="170" y="64"/>
                  <a:pt x="167" y="63"/>
                  <a:pt x="164" y="64"/>
                </a:cubicBezTo>
                <a:cubicBezTo>
                  <a:pt x="162" y="65"/>
                  <a:pt x="160" y="68"/>
                  <a:pt x="162" y="71"/>
                </a:cubicBezTo>
                <a:cubicBezTo>
                  <a:pt x="164" y="76"/>
                  <a:pt x="166" y="83"/>
                  <a:pt x="167" y="89"/>
                </a:cubicBezTo>
                <a:cubicBezTo>
                  <a:pt x="154" y="90"/>
                  <a:pt x="138" y="91"/>
                  <a:pt x="119" y="91"/>
                </a:cubicBezTo>
                <a:cubicBezTo>
                  <a:pt x="119" y="74"/>
                  <a:pt x="119" y="74"/>
                  <a:pt x="119" y="74"/>
                </a:cubicBezTo>
                <a:cubicBezTo>
                  <a:pt x="119" y="71"/>
                  <a:pt x="117" y="68"/>
                  <a:pt x="114" y="68"/>
                </a:cubicBezTo>
                <a:cubicBezTo>
                  <a:pt x="111" y="68"/>
                  <a:pt x="109" y="71"/>
                  <a:pt x="109" y="74"/>
                </a:cubicBezTo>
                <a:cubicBezTo>
                  <a:pt x="109" y="91"/>
                  <a:pt x="109" y="91"/>
                  <a:pt x="109" y="91"/>
                </a:cubicBezTo>
                <a:cubicBezTo>
                  <a:pt x="90" y="91"/>
                  <a:pt x="74" y="90"/>
                  <a:pt x="61" y="89"/>
                </a:cubicBezTo>
                <a:cubicBezTo>
                  <a:pt x="62" y="83"/>
                  <a:pt x="64" y="76"/>
                  <a:pt x="66" y="71"/>
                </a:cubicBezTo>
                <a:cubicBezTo>
                  <a:pt x="68" y="68"/>
                  <a:pt x="66" y="65"/>
                  <a:pt x="63" y="64"/>
                </a:cubicBezTo>
                <a:cubicBezTo>
                  <a:pt x="61" y="63"/>
                  <a:pt x="58" y="64"/>
                  <a:pt x="57" y="67"/>
                </a:cubicBezTo>
                <a:cubicBezTo>
                  <a:pt x="54" y="73"/>
                  <a:pt x="52" y="81"/>
                  <a:pt x="50" y="88"/>
                </a:cubicBezTo>
                <a:cubicBezTo>
                  <a:pt x="37" y="86"/>
                  <a:pt x="29" y="85"/>
                  <a:pt x="27" y="83"/>
                </a:cubicBezTo>
                <a:cubicBezTo>
                  <a:pt x="36" y="64"/>
                  <a:pt x="53" y="48"/>
                  <a:pt x="72" y="39"/>
                </a:cubicBezTo>
                <a:close/>
                <a:moveTo>
                  <a:pt x="22" y="93"/>
                </a:moveTo>
                <a:cubicBezTo>
                  <a:pt x="27" y="95"/>
                  <a:pt x="35" y="97"/>
                  <a:pt x="48" y="98"/>
                </a:cubicBezTo>
                <a:cubicBezTo>
                  <a:pt x="46" y="108"/>
                  <a:pt x="45" y="118"/>
                  <a:pt x="45" y="128"/>
                </a:cubicBezTo>
                <a:cubicBezTo>
                  <a:pt x="45" y="138"/>
                  <a:pt x="46" y="148"/>
                  <a:pt x="48" y="157"/>
                </a:cubicBezTo>
                <a:cubicBezTo>
                  <a:pt x="35" y="159"/>
                  <a:pt x="27" y="161"/>
                  <a:pt x="22" y="163"/>
                </a:cubicBezTo>
                <a:cubicBezTo>
                  <a:pt x="18" y="152"/>
                  <a:pt x="16" y="140"/>
                  <a:pt x="16" y="128"/>
                </a:cubicBezTo>
                <a:cubicBezTo>
                  <a:pt x="16" y="116"/>
                  <a:pt x="18" y="104"/>
                  <a:pt x="22" y="93"/>
                </a:cubicBezTo>
                <a:close/>
                <a:moveTo>
                  <a:pt x="27" y="173"/>
                </a:moveTo>
                <a:cubicBezTo>
                  <a:pt x="29" y="171"/>
                  <a:pt x="37" y="169"/>
                  <a:pt x="50" y="168"/>
                </a:cubicBezTo>
                <a:cubicBezTo>
                  <a:pt x="55" y="188"/>
                  <a:pt x="63" y="205"/>
                  <a:pt x="73" y="217"/>
                </a:cubicBezTo>
                <a:cubicBezTo>
                  <a:pt x="53" y="208"/>
                  <a:pt x="37" y="192"/>
                  <a:pt x="27" y="173"/>
                </a:cubicBezTo>
                <a:close/>
                <a:moveTo>
                  <a:pt x="155" y="217"/>
                </a:moveTo>
                <a:cubicBezTo>
                  <a:pt x="165" y="205"/>
                  <a:pt x="173" y="188"/>
                  <a:pt x="178" y="168"/>
                </a:cubicBezTo>
                <a:cubicBezTo>
                  <a:pt x="190" y="169"/>
                  <a:pt x="199" y="171"/>
                  <a:pt x="201" y="173"/>
                </a:cubicBezTo>
                <a:cubicBezTo>
                  <a:pt x="191" y="192"/>
                  <a:pt x="175" y="208"/>
                  <a:pt x="155" y="217"/>
                </a:cubicBezTo>
                <a:close/>
              </a:path>
            </a:pathLst>
          </a:custGeom>
          <a:solidFill>
            <a:schemeClr val="tx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9242" name="文本框 32"/>
          <p:cNvSpPr>
            <a:spLocks noChangeArrowheads="1"/>
          </p:cNvSpPr>
          <p:nvPr/>
        </p:nvSpPr>
        <p:spPr bwMode="auto">
          <a:xfrm>
            <a:off x="1276985" y="4092575"/>
            <a:ext cx="3540760"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en-US" altLang="zh-CN" sz="2400" b="1">
                <a:solidFill>
                  <a:srgbClr val="FACE45"/>
                </a:solidFill>
                <a:latin typeface="方正姚体" panose="02010601030101010101" pitchFamily="2" charset="-122"/>
                <a:sym typeface="+mn-ea"/>
              </a:rPr>
              <a:t>Planning Sessions</a:t>
            </a:r>
            <a:endParaRPr lang="en-US" altLang="zh-CN" sz="2400" dirty="0">
              <a:solidFill>
                <a:schemeClr val="bg1"/>
              </a:solidFill>
            </a:endParaRPr>
          </a:p>
          <a:p>
            <a:pPr marL="0" algn="l">
              <a:lnSpc>
                <a:spcPct val="100000"/>
              </a:lnSpc>
              <a:buNone/>
            </a:pPr>
            <a:r>
              <a:rPr lang="en-US" altLang="zh-CN" sz="2400" b="1">
                <a:solidFill>
                  <a:schemeClr val="bg1"/>
                </a:solidFill>
                <a:latin typeface="方正姚体" panose="02010601030101010101" pitchFamily="2" charset="-122"/>
                <a:sym typeface="+mn-ea"/>
              </a:rPr>
              <a:t>Bring real accountability to your agile sprints or milestone planning sessions.</a:t>
            </a:r>
          </a:p>
        </p:txBody>
      </p:sp>
      <p:sp>
        <p:nvSpPr>
          <p:cNvPr id="9243" name="文本框 33"/>
          <p:cNvSpPr>
            <a:spLocks noChangeArrowheads="1"/>
          </p:cNvSpPr>
          <p:nvPr/>
        </p:nvSpPr>
        <p:spPr bwMode="auto">
          <a:xfrm>
            <a:off x="5095875" y="4092575"/>
            <a:ext cx="3418840" cy="230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nSpc>
                <a:spcPct val="120000"/>
              </a:lnSpc>
              <a:buNone/>
            </a:pPr>
            <a:r>
              <a:rPr lang="en-US" altLang="zh-CN" sz="2400" b="1">
                <a:solidFill>
                  <a:srgbClr val="FACE45"/>
                </a:solidFill>
                <a:latin typeface="方正姚体" panose="02010601030101010101" pitchFamily="2" charset="-122"/>
                <a:sym typeface="+mn-ea"/>
              </a:rPr>
              <a:t>Conferences</a:t>
            </a:r>
            <a:endParaRPr lang="en-US" altLang="zh-CN" sz="2400" b="1">
              <a:solidFill>
                <a:schemeClr val="bg1"/>
              </a:solidFill>
              <a:latin typeface="方正姚体" panose="02010601030101010101" pitchFamily="2" charset="-122"/>
            </a:endParaRPr>
          </a:p>
          <a:p>
            <a:pPr marL="0" indent="0">
              <a:lnSpc>
                <a:spcPct val="120000"/>
              </a:lnSpc>
              <a:buNone/>
            </a:pPr>
            <a:r>
              <a:rPr lang="en-US" altLang="zh-CN" sz="2400" b="1">
                <a:solidFill>
                  <a:schemeClr val="bg1"/>
                </a:solidFill>
                <a:latin typeface="方正姚体" panose="02010601030101010101" pitchFamily="2" charset="-122"/>
                <a:sym typeface="+mn-ea"/>
              </a:rPr>
              <a:t>Make boring conferences unforgettable. Bring customer insights to your team.</a:t>
            </a:r>
          </a:p>
        </p:txBody>
      </p:sp>
      <p:sp>
        <p:nvSpPr>
          <p:cNvPr id="9244" name="文本框 34"/>
          <p:cNvSpPr>
            <a:spLocks noChangeArrowheads="1"/>
          </p:cNvSpPr>
          <p:nvPr/>
        </p:nvSpPr>
        <p:spPr bwMode="auto">
          <a:xfrm>
            <a:off x="8802370" y="4229735"/>
            <a:ext cx="299466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160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 </a:t>
            </a:r>
            <a:endParaRPr lang="zh-CN" altLang="en-US" sz="1600">
              <a:solidFill>
                <a:srgbClr val="FFFFFF"/>
              </a:solidFill>
              <a:latin typeface="方正姚体" panose="02010601030101010101" pitchFamily="2" charset="-122"/>
              <a:ea typeface="方正姚体" panose="02010601030101010101" pitchFamily="2" charset="-122"/>
              <a:sym typeface="方正姚体" panose="02010601030101010101" pitchFamily="2" charset="-122"/>
            </a:endParaRPr>
          </a:p>
          <a:p>
            <a:pPr marL="0" algn="l">
              <a:lnSpc>
                <a:spcPct val="100000"/>
              </a:lnSpc>
              <a:buNone/>
            </a:pPr>
            <a:endParaRPr lang="en-US" altLang="zh-CN" sz="2000" dirty="0">
              <a:solidFill>
                <a:schemeClr val="bg1"/>
              </a:solidFill>
            </a:endParaRPr>
          </a:p>
          <a:p>
            <a:pPr algn="l"/>
            <a:endParaRPr lang="zh-CN" altLang="en-US" sz="2000">
              <a:solidFill>
                <a:srgbClr val="4D4D4D"/>
              </a:solidFill>
              <a:latin typeface="方正姚体" panose="02010601030101010101" pitchFamily="2" charset="-122"/>
              <a:ea typeface="方正姚体" panose="02010601030101010101" pitchFamily="2" charset="-122"/>
              <a:sym typeface="方正姚体" panose="02010601030101010101" pitchFamily="2" charset="-122"/>
            </a:endParaRPr>
          </a:p>
          <a:p>
            <a:endParaRPr lang="zh-CN" altLang="en-US" sz="2400">
              <a:solidFill>
                <a:srgbClr val="4D4D4D"/>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文本框 2"/>
          <p:cNvSpPr txBox="1"/>
          <p:nvPr/>
        </p:nvSpPr>
        <p:spPr>
          <a:xfrm>
            <a:off x="8907145" y="4050030"/>
            <a:ext cx="2785110" cy="2306320"/>
          </a:xfrm>
          <a:prstGeom prst="rect">
            <a:avLst/>
          </a:prstGeom>
          <a:noFill/>
        </p:spPr>
        <p:txBody>
          <a:bodyPr wrap="square" rtlCol="0" anchor="t">
            <a:spAutoFit/>
          </a:bodyPr>
          <a:lstStyle/>
          <a:p>
            <a:pPr marL="0" indent="0">
              <a:lnSpc>
                <a:spcPct val="120000"/>
              </a:lnSpc>
              <a:buNone/>
            </a:pPr>
            <a:r>
              <a:rPr lang="en-US" altLang="zh-CN" sz="2400" b="1">
                <a:solidFill>
                  <a:srgbClr val="FACE45"/>
                </a:solidFill>
                <a:latin typeface="方正姚体" panose="02010601030101010101" pitchFamily="2" charset="-122"/>
                <a:sym typeface="+mn-ea"/>
              </a:rPr>
              <a:t>Skill Training</a:t>
            </a:r>
            <a:endParaRPr lang="en-US" altLang="zh-CN" sz="2400" b="1">
              <a:solidFill>
                <a:schemeClr val="bg1"/>
              </a:solidFill>
              <a:latin typeface="方正姚体" panose="02010601030101010101" pitchFamily="2" charset="-122"/>
            </a:endParaRPr>
          </a:p>
          <a:p>
            <a:pPr marL="0" indent="0">
              <a:lnSpc>
                <a:spcPct val="120000"/>
              </a:lnSpc>
              <a:buNone/>
            </a:pPr>
            <a:r>
              <a:rPr lang="en-US" altLang="zh-CN" sz="2400" b="1">
                <a:solidFill>
                  <a:schemeClr val="bg1"/>
                </a:solidFill>
                <a:latin typeface="方正姚体" panose="02010601030101010101" pitchFamily="2" charset="-122"/>
                <a:sym typeface="+mn-ea"/>
              </a:rPr>
              <a:t>Easily capture high quality audio using multiple wireless microphones.</a:t>
            </a:r>
            <a:endParaRPr lang="en-US" altLang="zh-CN" sz="2400" b="1">
              <a:solidFill>
                <a:schemeClr val="bg1"/>
              </a:solidFill>
              <a:latin typeface="方正姚体" panose="02010601030101010101" pitchFamily="2" charset="-122"/>
            </a:endParaRPr>
          </a:p>
        </p:txBody>
      </p:sp>
    </p:spTree>
    <p:custDataLst>
      <p:tags r:id="rId1"/>
    </p:custDataLst>
  </p:cSld>
  <p:clrMapOvr>
    <a:masterClrMapping/>
  </p:clrMapOvr>
  <p:transition spd="slow" advClick="0"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框 6"/>
          <p:cNvSpPr>
            <a:spLocks noChangeArrowheads="1"/>
          </p:cNvSpPr>
          <p:nvPr/>
        </p:nvSpPr>
        <p:spPr bwMode="auto">
          <a:xfrm>
            <a:off x="3122930" y="660400"/>
            <a:ext cx="59791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1">
                <a:solidFill>
                  <a:srgbClr val="FFFFFF"/>
                </a:solidFill>
                <a:latin typeface="Calibri" panose="020F0502020204030204" charset="0"/>
                <a:cs typeface="Calibri" panose="020F0502020204030204" charset="0"/>
                <a:sym typeface="Calibri" panose="020F0502020204030204" charset="0"/>
              </a:rPr>
              <a:t> </a:t>
            </a:r>
            <a:r>
              <a:rPr lang="en-US" altLang="zh-CN" sz="3600" b="1">
                <a:solidFill>
                  <a:srgbClr val="FFFFFF"/>
                </a:solidFill>
                <a:latin typeface="方正姚体" panose="02010601030101010101" pitchFamily="2" charset="-122"/>
                <a:sym typeface="+mn-ea"/>
              </a:rPr>
              <a:t>The latest development of swivl</a:t>
            </a:r>
            <a:endParaRPr lang="en-US" altLang="zh-CN" sz="3600" b="1">
              <a:solidFill>
                <a:srgbClr val="FFFFFF"/>
              </a:solidFill>
              <a:latin typeface="方正姚体" panose="02010601030101010101" pitchFamily="2" charset="-122"/>
              <a:sym typeface="方正姚体" panose="02010601030101010101" pitchFamily="2" charset="-122"/>
            </a:endParaRPr>
          </a:p>
        </p:txBody>
      </p:sp>
      <p:sp>
        <p:nvSpPr>
          <p:cNvPr id="20496" name="Freeform 8"/>
          <p:cNvSpPr>
            <a:spLocks noChangeArrowheads="1"/>
          </p:cNvSpPr>
          <p:nvPr/>
        </p:nvSpPr>
        <p:spPr bwMode="auto">
          <a:xfrm rot="19800000">
            <a:off x="1170940" y="2290445"/>
            <a:ext cx="598488" cy="620713"/>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 name="T14" fmla="*/ 0 60000 65536"/>
              <a:gd name="T15" fmla="*/ 0 60000 65536"/>
              <a:gd name="T16" fmla="*/ 0 60000 65536"/>
              <a:gd name="T17" fmla="*/ 0 60000 65536"/>
              <a:gd name="T18" fmla="*/ 0 60000 65536"/>
              <a:gd name="T19" fmla="*/ 0 60000 65536"/>
              <a:gd name="T20" fmla="*/ 0 60000 65536"/>
              <a:gd name="T21" fmla="*/ 0 w 932"/>
              <a:gd name="T22" fmla="*/ 0 h 969"/>
              <a:gd name="T23" fmla="*/ 932 w 932"/>
              <a:gd name="T24" fmla="*/ 969 h 9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0498" name="Freeform 10"/>
          <p:cNvSpPr>
            <a:spLocks noChangeArrowheads="1"/>
          </p:cNvSpPr>
          <p:nvPr/>
        </p:nvSpPr>
        <p:spPr bwMode="auto">
          <a:xfrm rot="19800000">
            <a:off x="1746250" y="1692593"/>
            <a:ext cx="1397000" cy="749300"/>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 name="T14" fmla="*/ 0 60000 65536"/>
              <a:gd name="T15" fmla="*/ 0 60000 65536"/>
              <a:gd name="T16" fmla="*/ 0 60000 65536"/>
              <a:gd name="T17" fmla="*/ 0 60000 65536"/>
              <a:gd name="T18" fmla="*/ 0 60000 65536"/>
              <a:gd name="T19" fmla="*/ 0 60000 65536"/>
              <a:gd name="T20" fmla="*/ 0 60000 65536"/>
              <a:gd name="T21" fmla="*/ 0 w 2181"/>
              <a:gd name="T22" fmla="*/ 0 h 1168"/>
              <a:gd name="T23" fmla="*/ 2181 w 2181"/>
              <a:gd name="T24" fmla="*/ 1168 h 1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0500" name="Freeform 8"/>
          <p:cNvSpPr>
            <a:spLocks noChangeArrowheads="1"/>
          </p:cNvSpPr>
          <p:nvPr/>
        </p:nvSpPr>
        <p:spPr bwMode="auto">
          <a:xfrm rot="19800000">
            <a:off x="2765743" y="2290763"/>
            <a:ext cx="598487" cy="620712"/>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 name="T14" fmla="*/ 0 60000 65536"/>
              <a:gd name="T15" fmla="*/ 0 60000 65536"/>
              <a:gd name="T16" fmla="*/ 0 60000 65536"/>
              <a:gd name="T17" fmla="*/ 0 60000 65536"/>
              <a:gd name="T18" fmla="*/ 0 60000 65536"/>
              <a:gd name="T19" fmla="*/ 0 60000 65536"/>
              <a:gd name="T20" fmla="*/ 0 60000 65536"/>
              <a:gd name="T21" fmla="*/ 0 w 932"/>
              <a:gd name="T22" fmla="*/ 0 h 969"/>
              <a:gd name="T23" fmla="*/ 932 w 932"/>
              <a:gd name="T24" fmla="*/ 969 h 9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0502" name="Freeform 10"/>
          <p:cNvSpPr>
            <a:spLocks noChangeArrowheads="1"/>
          </p:cNvSpPr>
          <p:nvPr/>
        </p:nvSpPr>
        <p:spPr bwMode="auto">
          <a:xfrm rot="19800000">
            <a:off x="3330575" y="1692910"/>
            <a:ext cx="1397000" cy="749300"/>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 name="T14" fmla="*/ 0 60000 65536"/>
              <a:gd name="T15" fmla="*/ 0 60000 65536"/>
              <a:gd name="T16" fmla="*/ 0 60000 65536"/>
              <a:gd name="T17" fmla="*/ 0 60000 65536"/>
              <a:gd name="T18" fmla="*/ 0 60000 65536"/>
              <a:gd name="T19" fmla="*/ 0 60000 65536"/>
              <a:gd name="T20" fmla="*/ 0 60000 65536"/>
              <a:gd name="T21" fmla="*/ 0 w 2181"/>
              <a:gd name="T22" fmla="*/ 0 h 1168"/>
              <a:gd name="T23" fmla="*/ 2181 w 2181"/>
              <a:gd name="T24" fmla="*/ 1168 h 1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ACE4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0504" name="文本框 28"/>
          <p:cNvSpPr>
            <a:spLocks noChangeArrowheads="1"/>
          </p:cNvSpPr>
          <p:nvPr/>
        </p:nvSpPr>
        <p:spPr bwMode="auto">
          <a:xfrm>
            <a:off x="1484630" y="3154680"/>
            <a:ext cx="1032637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a:solidFill>
                  <a:srgbClr val="FFFFFF"/>
                </a:solidFill>
                <a:latin typeface="方正姚体" panose="02010601030101010101" pitchFamily="2" charset="-122"/>
                <a:sym typeface="+mn-ea"/>
              </a:rPr>
              <a:t>Ten thousand sets of the first batch of swivl products have been, which are widely praised. Now they are starting to upgrade their products.</a:t>
            </a:r>
          </a:p>
          <a:p>
            <a:r>
              <a:rPr lang="en-US" altLang="zh-CN" sz="2400" b="1">
                <a:solidFill>
                  <a:srgbClr val="FFFFFF"/>
                </a:solidFill>
                <a:latin typeface="方正姚体" panose="02010601030101010101" pitchFamily="2" charset="-122"/>
                <a:sym typeface="+mn-ea"/>
              </a:rPr>
              <a:t>The second generation of swivl will be compatible in iPad, iPhones, cameras and Android devices. In their previous round of crowdfunding, the company got more than 1000 sponsors, 160 thousand knives. The altogether 500 thousand Grishin Robotics knife, Swivl says, will speed up the development of the second generation, and they are also preparing for the video connection service, which will be more used in meetings.</a:t>
            </a:r>
          </a:p>
        </p:txBody>
      </p:sp>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Tree>
    <p:custDataLst>
      <p:tags r:id="rId1"/>
    </p:custDataLst>
  </p:cSld>
  <p:clrMapOvr>
    <a:masterClrMapping/>
  </p:clrMapOvr>
  <p:transition spd="slow" advClick="0" advTm="3000">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A4B827-0B99-410C-97AA-E07B105532D9}" type="datetime1">
              <a:rPr lang="zh-CN" altLang="en-US"/>
              <a:t>2018/4/30</a:t>
            </a:fld>
            <a:endParaRPr lang="zh-CN" altLang="en-US" sz="1800">
              <a:solidFill>
                <a:schemeClr val="tx1"/>
              </a:solidFill>
            </a:endParaRPr>
          </a:p>
        </p:txBody>
      </p:sp>
      <p:sp>
        <p:nvSpPr>
          <p:cNvPr id="3" name="标题 2"/>
          <p:cNvSpPr>
            <a:spLocks noGrp="1"/>
          </p:cNvSpPr>
          <p:nvPr>
            <p:ph type="title"/>
          </p:nvPr>
        </p:nvSpPr>
        <p:spPr/>
        <p:txBody>
          <a:bodyPr/>
          <a:lstStyle/>
          <a:p>
            <a:r>
              <a:rPr lang="en-US" altLang="zh-CN" sz="4800" b="1" dirty="0">
                <a:solidFill>
                  <a:srgbClr val="D9D9D9"/>
                </a:solidFill>
                <a:latin typeface="方正姚体" panose="02010601030101010101" pitchFamily="2" charset="-122"/>
              </a:rPr>
              <a:t>Economic and Social impacts</a:t>
            </a:r>
            <a:br>
              <a:rPr lang="en-US" altLang="zh-CN" sz="4800" b="1" dirty="0">
                <a:solidFill>
                  <a:srgbClr val="D9D9D9"/>
                </a:solidFill>
                <a:latin typeface="方正姚体" panose="02010601030101010101" pitchFamily="2" charset="-122"/>
              </a:rPr>
            </a:br>
            <a:endParaRPr lang="zh-CN" altLang="en-US" dirty="0"/>
          </a:p>
        </p:txBody>
      </p:sp>
      <p:sp>
        <p:nvSpPr>
          <p:cNvPr id="4" name="文本占位符 3"/>
          <p:cNvSpPr>
            <a:spLocks noGrp="1"/>
          </p:cNvSpPr>
          <p:nvPr>
            <p:ph type="body" idx="1"/>
          </p:nvPr>
        </p:nvSpPr>
        <p:spPr/>
        <p:txBody>
          <a:bodyPr/>
          <a:lstStyle/>
          <a:p>
            <a:r>
              <a:rPr lang="zh-CN" altLang="en-US" dirty="0">
                <a:solidFill>
                  <a:schemeClr val="bg1"/>
                </a:solidFill>
                <a:sym typeface="+mn-ea"/>
              </a:rPr>
              <a:t>The startup</a:t>
            </a:r>
            <a:r>
              <a:rPr lang="zh-CN" altLang="en-US" dirty="0">
                <a:ln w="22225">
                  <a:solidFill>
                    <a:schemeClr val="accent2"/>
                  </a:solidFill>
                  <a:prstDash val="solid"/>
                </a:ln>
                <a:solidFill>
                  <a:schemeClr val="bg1"/>
                </a:solidFill>
                <a:sym typeface="+mn-ea"/>
              </a:rPr>
              <a:t> </a:t>
            </a:r>
            <a:r>
              <a:rPr lang="zh-CN" altLang="en-US" dirty="0">
                <a:solidFill>
                  <a:schemeClr val="bg1"/>
                </a:solidFill>
              </a:rPr>
              <a:t>enterprises not only rely on the local environment, their active strategic behavior also reshapes the local cluster environment. The influence of </a:t>
            </a:r>
            <a:r>
              <a:rPr lang="en-US" altLang="zh-CN" dirty="0">
                <a:solidFill>
                  <a:schemeClr val="bg1"/>
                </a:solidFill>
              </a:rPr>
              <a:t>t</a:t>
            </a:r>
            <a:r>
              <a:rPr lang="zh-CN" altLang="en-US" dirty="0">
                <a:solidFill>
                  <a:schemeClr val="bg1"/>
                </a:solidFill>
              </a:rPr>
              <a:t>he startup enterprises on the economic resiliency and adaptability of clusters lies mainly in their ability to create and introduce resources and institutions, and in the change of entrepreneurial networks or groups to regional market structures.</a:t>
            </a:r>
            <a:endParaRPr lang="zh-CN" altLang="en-US" dirty="0"/>
          </a:p>
        </p:txBody>
      </p:sp>
    </p:spTree>
    <p:custDataLst>
      <p:tags r:id="rId1"/>
    </p:custDataLst>
  </p:cSld>
  <p:clrMapOvr>
    <a:masterClrMapping/>
  </p:clrMapOvr>
  <p:transition spd="slow" advClick="0" advTm="2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n w="22225">
                  <a:solidFill>
                    <a:schemeClr val="accent2"/>
                  </a:solidFill>
                  <a:prstDash val="solid"/>
                </a:ln>
                <a:solidFill>
                  <a:srgbClr val="FF0000"/>
                </a:solidFill>
                <a:sym typeface="+mn-ea"/>
              </a:rPr>
              <a:t>Economic impacts</a:t>
            </a:r>
            <a:endParaRPr lang="zh-CN" altLang="en-US" dirty="0"/>
          </a:p>
        </p:txBody>
      </p:sp>
      <p:sp>
        <p:nvSpPr>
          <p:cNvPr id="3" name="内容占位符 2"/>
          <p:cNvSpPr>
            <a:spLocks noGrp="1"/>
          </p:cNvSpPr>
          <p:nvPr>
            <p:ph idx="1"/>
          </p:nvPr>
        </p:nvSpPr>
        <p:spPr>
          <a:xfrm>
            <a:off x="851647" y="1704601"/>
            <a:ext cx="10515600" cy="4534834"/>
          </a:xfrm>
        </p:spPr>
        <p:txBody>
          <a:bodyPr>
            <a:normAutofit/>
          </a:bodyPr>
          <a:lstStyle/>
          <a:p>
            <a:endParaRPr lang="en-US" altLang="zh-CN" dirty="0" smtClean="0"/>
          </a:p>
          <a:p>
            <a:r>
              <a:rPr lang="en-US" altLang="zh-CN" dirty="0" smtClean="0"/>
              <a:t>The </a:t>
            </a:r>
            <a:r>
              <a:rPr lang="en-US" altLang="zh-CN" dirty="0" smtClean="0"/>
              <a:t>startup enterprises</a:t>
            </a:r>
            <a:r>
              <a:rPr lang="en-US" altLang="zh-CN" dirty="0"/>
              <a:t> are frequently thought of as national assets to be cultivated, motivated and remunerated to the greatest possible extent. </a:t>
            </a:r>
            <a:r>
              <a:rPr lang="en-US" altLang="zh-CN" dirty="0" smtClean="0"/>
              <a:t>The startup enterprises </a:t>
            </a:r>
            <a:r>
              <a:rPr lang="en-US" altLang="zh-CN" dirty="0"/>
              <a:t>can change the way we live and work. If successful, their innovations may improve our standard of living, and in addition to creating wealth with their entrepreneurial ventures, they also create jobs and the conditions for a prosperous society.</a:t>
            </a:r>
            <a:br>
              <a:rPr lang="en-US" altLang="zh-CN" dirty="0"/>
            </a:br>
            <a:r>
              <a:rPr lang="en-US" altLang="zh-CN" dirty="0"/>
              <a:t/>
            </a:r>
            <a:br>
              <a:rPr lang="en-US" altLang="zh-CN" dirty="0"/>
            </a:br>
            <a:r>
              <a:rPr lang="en-US" altLang="zh-CN" dirty="0"/>
              <a:t/>
            </a:r>
            <a:br>
              <a:rPr lang="en-US" altLang="zh-CN" dirty="0"/>
            </a:br>
            <a:endParaRPr lang="en-US" altLang="zh-CN" dirty="0"/>
          </a:p>
          <a:p>
            <a:pPr fontAlgn="ctr"/>
            <a:r>
              <a:rPr lang="en-US" altLang="zh-CN" dirty="0"/>
              <a:t/>
            </a:r>
            <a:br>
              <a:rPr lang="en-US" altLang="zh-CN" dirty="0"/>
            </a:br>
            <a:endParaRPr lang="zh-CN" altLang="en-US" dirty="0"/>
          </a:p>
        </p:txBody>
      </p:sp>
    </p:spTree>
    <p:extLst>
      <p:ext uri="{BB962C8B-B14F-4D97-AF65-F5344CB8AC3E}">
        <p14:creationId xmlns:p14="http://schemas.microsoft.com/office/powerpoint/2010/main" val="27813682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4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custom20185049_1"/>
  <p:tag name="KSO_WM_SLIDE_INDEX" val="1"/>
  <p:tag name="KSO_WM_SLIDE_ITEM_CNT" val="2"/>
  <p:tag name="KSO_WM_SLIDE_LAYOUT" val="a_b"/>
  <p:tag name="KSO_WM_SLIDE_LAYOUT_CNT" val="1_1"/>
  <p:tag name="KSO_WM_SLIDE_TYPE" val="title"/>
  <p:tag name="KSO_WM_TEMPLATE_THUMBS_INDEX" val="1"/>
  <p:tag name="KSO_WM_BEAUTIFY_FLAG" val="#w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9"/>
  <p:tag name="KSO_WM_UNIT_TYPE" val="a"/>
  <p:tag name="KSO_WM_UNIT_INDEX" val="1"/>
  <p:tag name="KSO_WM_UNIT_ID" val="custom20185049_1*a*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PRESET_TEXT" val="黄色简约商务模板"/>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49"/>
  <p:tag name="KSO_WM_UNIT_TYPE" val="b"/>
  <p:tag name="KSO_WM_UNIT_INDEX" val="1"/>
  <p:tag name="KSO_WM_UNIT_ID" val="custom20185049_1*b*1"/>
  <p:tag name="KSO_WM_UNIT_LAYERLEVEL" val="1"/>
  <p:tag name="KSO_WM_UNIT_VALUE" val="87"/>
  <p:tag name="KSO_WM_UNIT_ISCONTENTSTITLE" val="0"/>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2"/>
  <p:tag name="KSO_WM_SLIDE_INDEX" val="2"/>
  <p:tag name="KSO_WM_SLIDE_ITEM_CNT" val="0"/>
  <p:tag name="KSO_WM_SLIDE_TYPE" val="contents"/>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3"/>
  <p:tag name="KSO_WM_SLIDE_INDEX" val="3"/>
  <p:tag name="KSO_WM_SLIDE_ITEM_CNT" val="0"/>
  <p:tag name="KSO_WM_SLIDE_TYPE" val="sectionTitle"/>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4"/>
  <p:tag name="KSO_WM_SLIDE_INDEX" val="4"/>
  <p:tag name="KSO_WM_SLIDE_ITEM_CNT" val="0"/>
  <p:tag name="KSO_WM_SLIDE_TYPE" val="text"/>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7"/>
  <p:tag name="KSO_WM_SLIDE_INDEX" val="7"/>
  <p:tag name="KSO_WM_SLIDE_ITEM_CNT" val="0"/>
  <p:tag name="KSO_WM_SLIDE_TYPE" val="text"/>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7"/>
  <p:tag name="KSO_WM_SLIDE_INDEX" val="7"/>
  <p:tag name="KSO_WM_SLIDE_ITEM_CNT" val="0"/>
  <p:tag name="KSO_WM_SLIDE_TYPE" val="text"/>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3"/>
  <p:tag name="KSO_WM_SLIDE_INDEX" val="3"/>
  <p:tag name="KSO_WM_SLIDE_ITEM_CNT" val="0"/>
  <p:tag name="KSO_WM_SLIDE_TYPE" val="section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49"/>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3"/>
  <p:tag name="KSO_WM_SLIDE_INDEX" val="3"/>
  <p:tag name="KSO_WM_SLIDE_ITEM_CNT" val="0"/>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8"/>
  <p:tag name="KSO_WM_SLIDE_INDEX" val="18"/>
  <p:tag name="KSO_WM_SLIDE_ITEM_CNT" val="0"/>
  <p:tag name="KSO_WM_SLIDE_TYPE" val="text"/>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4"/>
  <p:tag name="KSO_WM_SLIDE_INDEX" val="14"/>
  <p:tag name="KSO_WM_SLIDE_ITEM_CNT" val="0"/>
  <p:tag name="KSO_WM_SLIDE_TYPE" val="text"/>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49"/>
  <p:tag name="KSO_WM_TAG_VERSION" val="1.0"/>
  <p:tag name="KSO_WM_TEMPLATE_THUMBS_INDEX" val="1"/>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16"/>
  <p:tag name="KSO_WM_SLIDE_INDEX" val="16"/>
  <p:tag name="KSO_WM_SLIDE_ITEM_CNT" val="0"/>
  <p:tag name="KSO_WM_SLIDE_TYPE" val="text"/>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22"/>
  <p:tag name="KSO_WM_SLIDE_INDEX" val="22"/>
  <p:tag name="KSO_WM_SLIDE_ITEM_CNT" val="0"/>
  <p:tag name="KSO_WM_SLIDE_TYPE" val="endPage"/>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SLIDE_ID" val="basetag20161325_22"/>
  <p:tag name="KSO_WM_SLIDE_INDEX" val="22"/>
  <p:tag name="KSO_WM_SLIDE_ITEM_CNT" val="0"/>
  <p:tag name="KSO_WM_SLIDE_TYPE" val="endPage"/>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25"/>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25"/>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TEMPLATE_THUMBS_INDEX" val="1、2、3、4、5、7、10、12、17、20、22"/>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2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25"/>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25"/>
  <p:tag name="KSO_WM_TAG_VERSION" val="1.0"/>
  <p:tag name="KSO_WM_TEMPLATE_THUMBS_INDEX" val="1、2、3、4、5、7、10、12、17、20、22"/>
  <p:tag name="KSO_WM_BEAUTIFY_FLAG" val="#wm#"/>
</p:tagLst>
</file>

<file path=ppt/theme/theme1.xml><?xml version="1.0" encoding="utf-8"?>
<a:theme xmlns:a="http://schemas.openxmlformats.org/drawingml/2006/main" name="Office 主题">
  <a:themeElements>
    <a:clrScheme name="自定义 122">
      <a:dk1>
        <a:srgbClr val="0D0D0D"/>
      </a:dk1>
      <a:lt1>
        <a:srgbClr val="FFFFFF"/>
      </a:lt1>
      <a:dk2>
        <a:srgbClr val="FFC100"/>
      </a:dk2>
      <a:lt2>
        <a:srgbClr val="FFFFFF"/>
      </a:lt2>
      <a:accent1>
        <a:srgbClr val="FFC100"/>
      </a:accent1>
      <a:accent2>
        <a:srgbClr val="FFC100"/>
      </a:accent2>
      <a:accent3>
        <a:srgbClr val="FFC100"/>
      </a:accent3>
      <a:accent4>
        <a:srgbClr val="333333"/>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Microsoft Office PowerPoint</Application>
  <PresentationFormat>自定义</PresentationFormat>
  <Paragraphs>218</Paragraphs>
  <Slides>37</Slides>
  <Notes>1</Notes>
  <HiddenSlides>0</HiddenSlides>
  <MMClips>1</MMClips>
  <ScaleCrop>false</ScaleCrop>
  <HeadingPairs>
    <vt:vector size="4" baseType="variant">
      <vt:variant>
        <vt:lpstr>主题</vt:lpstr>
      </vt:variant>
      <vt:variant>
        <vt:i4>3</vt:i4>
      </vt:variant>
      <vt:variant>
        <vt:lpstr>幻灯片标题</vt:lpstr>
      </vt:variant>
      <vt:variant>
        <vt:i4>37</vt:i4>
      </vt:variant>
    </vt:vector>
  </HeadingPairs>
  <TitlesOfParts>
    <vt:vector size="40" baseType="lpstr">
      <vt:lpstr>Office 主题</vt:lpstr>
      <vt:lpstr>1_Office 主题</vt:lpstr>
      <vt:lpstr>3_Office 主题</vt:lpstr>
      <vt:lpstr>澳淼团队</vt:lpstr>
      <vt:lpstr>PowerPoint 演示文稿</vt:lpstr>
      <vt:lpstr>What is Swivl </vt:lpstr>
      <vt:lpstr>PowerPoint 演示文稿</vt:lpstr>
      <vt:lpstr>PowerPoint 演示文稿</vt:lpstr>
      <vt:lpstr>PowerPoint 演示文稿</vt:lpstr>
      <vt:lpstr>PowerPoint 演示文稿</vt:lpstr>
      <vt:lpstr>Economic and Social impacts </vt:lpstr>
      <vt:lpstr>Economic impacts</vt:lpstr>
      <vt:lpstr>Economic impacts</vt:lpstr>
      <vt:lpstr>Economic impacts</vt:lpstr>
      <vt:lpstr>Economic impacts</vt:lpstr>
      <vt:lpstr>Economic impacts</vt:lpstr>
      <vt:lpstr>The Other Side of The startup enterprises </vt:lpstr>
      <vt:lpstr>The Other Side of The startup enterprises</vt:lpstr>
      <vt:lpstr>Social impacts</vt:lpstr>
      <vt:lpstr>Social impacts</vt:lpstr>
      <vt:lpstr>Social impacts</vt:lpstr>
      <vt:lpstr>Social impacts</vt:lpstr>
      <vt:lpstr>Social impacts</vt:lpstr>
      <vt:lpstr>Social impacts</vt:lpstr>
      <vt:lpstr>Social impacts</vt:lpstr>
      <vt:lpstr>Social impacts</vt:lpstr>
      <vt:lpstr>Relevant Government Policies </vt:lpstr>
      <vt:lpstr>PowerPoint 演示文稿</vt:lpstr>
      <vt:lpstr>PowerPoint 演示文稿</vt:lpstr>
      <vt:lpstr>PowerPoint 演示文稿</vt:lpstr>
      <vt:lpstr>PowerPoint 演示文稿</vt:lpstr>
      <vt:lpstr>PowerPoint 演示文稿</vt:lpstr>
      <vt:lpstr>Recommendation </vt:lpstr>
      <vt:lpstr>PowerPoint 演示文稿</vt:lpstr>
      <vt:lpstr>PowerPoint 演示文稿</vt:lpstr>
      <vt:lpstr>PowerPoint 演示文稿</vt:lpstr>
      <vt:lpstr>PowerPoint 演示文稿</vt:lpstr>
      <vt:lpstr>PowerPoint 演示文稿</vt:lpstr>
      <vt:lpstr>TIME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cp:revision>
  <dcterms:created xsi:type="dcterms:W3CDTF">2018-03-08T10:04:00Z</dcterms:created>
  <dcterms:modified xsi:type="dcterms:W3CDTF">2018-04-30T07:02:35Z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