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2057400" y="304800"/>
          <a:ext cx="4381500" cy="762000"/>
        </p:xfrm>
        <a:graphic>
          <a:graphicData uri="http://schemas.openxmlformats.org/presentationml/2006/ole">
            <p:oleObj spid="_x0000_s67585" name="Equation" r:id="rId3" imgW="1091726" imgH="190417" progId="Equation.3">
              <p:embed/>
            </p:oleObj>
          </a:graphicData>
        </a:graphic>
      </p:graphicFrame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1371600"/>
            <a:ext cx="9144000" cy="181588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K.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me©Rbxb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†MBU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Kx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?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L.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+ 1 = 1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e¨vL¨v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| 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M.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DÏxc‡Ki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†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MBwU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Ges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Zvi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mijxK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…Z †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MBwU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A¼b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Ki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| 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N.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mZ¨K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mviwYi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mvnv‡h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¨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DÏxc‡Ki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mv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‡_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Zvi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mijxK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…Z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gv‡bi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wgj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 †`</a:t>
            </a:r>
            <a:r>
              <a:rPr lang="en-US" sz="2800" dirty="0" err="1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LvI</a:t>
            </a:r>
            <a:r>
              <a:rPr lang="en-US" sz="2800" dirty="0" smtClean="0">
                <a:solidFill>
                  <a:srgbClr val="FF0000"/>
                </a:solidFill>
                <a:latin typeface="SutonnyMJ" pitchFamily="2" charset="0"/>
                <a:cs typeface="SutonnyMJ" pitchFamily="2" charset="0"/>
              </a:rPr>
              <a:t>| 4 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3733800"/>
            <a:ext cx="8686800" cy="1477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3000" dirty="0" smtClean="0">
                <a:latin typeface="SutonnyMJ" pitchFamily="2" charset="0"/>
                <a:cs typeface="SutonnyMJ" pitchFamily="2" charset="0"/>
              </a:rPr>
              <a:t>K. †h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jwRK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†MBU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Øviv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gŠwjK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jwRK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†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MBUmn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Ab¨vb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mKj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jwRK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†MBU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ev¯Íevqb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Kiv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hvq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Zv‡K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me©Rbxb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†MBU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e‡j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| †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hgb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- bi †MBU, </a:t>
            </a:r>
            <a:r>
              <a:rPr lang="en-US" sz="3000" dirty="0" err="1" smtClean="0">
                <a:latin typeface="SutonnyMJ" pitchFamily="2" charset="0"/>
                <a:cs typeface="SutonnyMJ" pitchFamily="2" charset="0"/>
              </a:rPr>
              <a:t>b¨vÛ</a:t>
            </a:r>
            <a:r>
              <a:rPr lang="en-US" sz="3000" dirty="0" smtClean="0">
                <a:latin typeface="SutonnyMJ" pitchFamily="2" charset="0"/>
                <a:cs typeface="SutonnyMJ" pitchFamily="2" charset="0"/>
              </a:rPr>
              <a:t> †MBU| </a:t>
            </a:r>
            <a:endParaRPr lang="en-US" sz="3000" dirty="0"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209800"/>
          <a:ext cx="4586923" cy="3154680"/>
        </p:xfrm>
        <a:graphic>
          <a:graphicData uri="http://schemas.openxmlformats.org/drawingml/2006/table">
            <a:tbl>
              <a:tblPr/>
              <a:tblGrid>
                <a:gridCol w="1528373"/>
                <a:gridCol w="1529275"/>
                <a:gridCol w="1529275"/>
              </a:tblGrid>
              <a:tr h="39575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Calibri"/>
                          <a:cs typeface="Times New Roman"/>
                        </a:rPr>
                        <a:t>Input</a:t>
                      </a:r>
                      <a:endParaRPr lang="en-US" sz="3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Calibri"/>
                          <a:cs typeface="Times New Roman"/>
                        </a:rPr>
                        <a:t>Output</a:t>
                      </a:r>
                      <a:endParaRPr lang="en-US" sz="3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A + B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228600" y="1143000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L.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 + 1 = 1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GwU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GKwU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jwRK¨vj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ev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†hŠw³K †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hvM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hv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(+) †MBU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Øviv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ev¯Íevqb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Kiv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hvq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utonnyMJ" pitchFamily="2" charset="0"/>
              <a:cs typeface="SutonnyMJ" pitchFamily="2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6200" y="5385137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OR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(+) †MBU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BbcyU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¸‡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jvi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g‡a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¨ †h †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Kv‡bv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GKwU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Bbcy‡Ui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gvb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n‡jB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AvDUcyU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r>
              <a:rPr kumimoji="0" lang="en-US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nq</a:t>
            </a:r>
            <a:r>
              <a:rPr kumimoji="0" 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| </a:t>
            </a:r>
            <a:endParaRPr kumimoji="0" 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utonnyMJ" pitchFamily="2" charset="0"/>
              <a:cs typeface="SutonnyMJ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6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914400" y="1981200"/>
            <a:ext cx="9144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ea typeface="Calibri" pitchFamily="34" charset="0"/>
                <a:cs typeface="SutonnyMJ" pitchFamily="2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52400"/>
            <a:ext cx="9144000" cy="461665"/>
            <a:chOff x="0" y="304800"/>
            <a:chExt cx="9144000" cy="461665"/>
          </a:xfrm>
        </p:grpSpPr>
        <p:sp>
          <p:nvSpPr>
            <p:cNvPr id="65538" name="Rectangle 2"/>
            <p:cNvSpPr>
              <a:spLocks noChangeArrowheads="1"/>
            </p:cNvSpPr>
            <p:nvPr/>
          </p:nvSpPr>
          <p:spPr bwMode="auto">
            <a:xfrm>
              <a:off x="0" y="304800"/>
              <a:ext cx="9144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utonnyMJ" pitchFamily="2" charset="0"/>
                  <a:ea typeface="Calibri" pitchFamily="34" charset="0"/>
                  <a:cs typeface="SutonnyMJ" pitchFamily="2" charset="0"/>
                </a:rPr>
                <a:t>M.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utonnyMJ" pitchFamily="2" charset="0"/>
                  <a:ea typeface="Calibri" pitchFamily="34" charset="0"/>
                  <a:cs typeface="SutonnyMJ" pitchFamily="2" charset="0"/>
                </a:rPr>
                <a:t>DÏxc‡Ki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utonnyMJ" pitchFamily="2" charset="0"/>
                  <a:ea typeface="Calibri" pitchFamily="34" charset="0"/>
                  <a:cs typeface="SutonnyMJ" pitchFamily="2" charset="0"/>
                </a:rPr>
                <a:t>                             </a:t>
              </a:r>
              <a:r>
                <a:rPr lang="en-US" sz="2400" dirty="0" err="1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mgxKiYwUi</a:t>
              </a:r>
              <a:r>
                <a:rPr lang="en-US" sz="2400" dirty="0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 </a:t>
              </a:r>
              <a:r>
                <a:rPr lang="en-US" sz="2400" dirty="0" err="1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jwRK</a:t>
              </a:r>
              <a:r>
                <a:rPr lang="en-US" sz="2400" dirty="0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 †MBU </a:t>
              </a:r>
              <a:r>
                <a:rPr lang="en-US" sz="2400" dirty="0" err="1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wb‡P</a:t>
              </a:r>
              <a:r>
                <a:rPr lang="en-US" sz="2400" dirty="0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 </a:t>
              </a:r>
              <a:r>
                <a:rPr lang="en-US" sz="2400" dirty="0" err="1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AsKb</a:t>
              </a:r>
              <a:r>
                <a:rPr lang="en-US" sz="2400" dirty="0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 </a:t>
              </a:r>
              <a:r>
                <a:rPr lang="en-US" sz="2400" dirty="0" err="1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Kiv</a:t>
              </a:r>
              <a:r>
                <a:rPr lang="en-US" sz="2400" dirty="0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 </a:t>
              </a:r>
              <a:r>
                <a:rPr lang="en-US" sz="2400" dirty="0" err="1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n‡jv</a:t>
              </a:r>
              <a:r>
                <a:rPr lang="en-US" sz="2400" dirty="0" smtClean="0">
                  <a:latin typeface="SutonnyMJ" pitchFamily="2" charset="0"/>
                  <a:ea typeface="Calibri" pitchFamily="34" charset="0"/>
                  <a:cs typeface="SutonnyMJ" pitchFamily="2" charset="0"/>
                </a:rPr>
                <a:t>-</a:t>
              </a:r>
              <a:r>
                <a:rPr lang="en-US" sz="2400" dirty="0" smtClean="0">
                  <a:latin typeface="SutonnyMJ" pitchFamily="2" charset="0"/>
                  <a:cs typeface="SutonnyMJ" pitchFamily="2" charset="0"/>
                </a:rPr>
                <a:t> 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SutonnyMJ" pitchFamily="2" charset="0"/>
                  <a:ea typeface="Calibri" pitchFamily="34" charset="0"/>
                  <a:cs typeface="SutonnyMJ" pitchFamily="2" charset="0"/>
                </a:rPr>
                <a:t>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utonnyMJ" pitchFamily="2" charset="0"/>
                <a:cs typeface="SutonnyMJ" pitchFamily="2" charset="0"/>
              </a:endParaRPr>
            </a:p>
          </p:txBody>
        </p:sp>
        <p:graphicFrame>
          <p:nvGraphicFramePr>
            <p:cNvPr id="65540" name="Object 4"/>
            <p:cNvGraphicFramePr>
              <a:graphicFrameLocks noChangeAspect="1"/>
            </p:cNvGraphicFramePr>
            <p:nvPr/>
          </p:nvGraphicFramePr>
          <p:xfrm>
            <a:off x="1385450" y="304800"/>
            <a:ext cx="2266950" cy="400050"/>
          </p:xfrm>
          <a:graphic>
            <a:graphicData uri="http://schemas.openxmlformats.org/presentationml/2006/ole">
              <p:oleObj spid="_x0000_s65540" name="Equation" r:id="rId3" imgW="1079280" imgH="190440" progId="Equation.3">
                <p:embed/>
              </p:oleObj>
            </a:graphicData>
          </a:graphic>
        </p:graphicFrame>
      </p:grpSp>
      <p:sp>
        <p:nvSpPr>
          <p:cNvPr id="65602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604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606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608" name="Rectangle 7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610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612" name="Rectangle 7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762000" y="762000"/>
            <a:ext cx="6485382" cy="2438400"/>
            <a:chOff x="1371600" y="1447800"/>
            <a:chExt cx="5875782" cy="2438400"/>
          </a:xfrm>
        </p:grpSpPr>
        <p:grpSp>
          <p:nvGrpSpPr>
            <p:cNvPr id="65541" name="Group 5"/>
            <p:cNvGrpSpPr>
              <a:grpSpLocks/>
            </p:cNvGrpSpPr>
            <p:nvPr/>
          </p:nvGrpSpPr>
          <p:grpSpPr bwMode="auto">
            <a:xfrm>
              <a:off x="1371600" y="1447800"/>
              <a:ext cx="5410200" cy="2438400"/>
              <a:chOff x="1481" y="8060"/>
              <a:chExt cx="6789" cy="2802"/>
            </a:xfrm>
          </p:grpSpPr>
          <p:grpSp>
            <p:nvGrpSpPr>
              <p:cNvPr id="65542" name="Group 6"/>
              <p:cNvGrpSpPr>
                <a:grpSpLocks/>
              </p:cNvGrpSpPr>
              <p:nvPr/>
            </p:nvGrpSpPr>
            <p:grpSpPr bwMode="auto">
              <a:xfrm>
                <a:off x="1766" y="8543"/>
                <a:ext cx="6504" cy="2319"/>
                <a:chOff x="1795" y="7985"/>
                <a:chExt cx="6504" cy="2319"/>
              </a:xfrm>
            </p:grpSpPr>
            <p:sp>
              <p:nvSpPr>
                <p:cNvPr id="655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559" y="8625"/>
                  <a:ext cx="682" cy="6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65544" name="Group 8"/>
                <p:cNvGrpSpPr>
                  <a:grpSpLocks/>
                </p:cNvGrpSpPr>
                <p:nvPr/>
              </p:nvGrpSpPr>
              <p:grpSpPr bwMode="auto">
                <a:xfrm>
                  <a:off x="1795" y="7985"/>
                  <a:ext cx="6368" cy="2319"/>
                  <a:chOff x="1795" y="7985"/>
                  <a:chExt cx="6368" cy="2319"/>
                </a:xfrm>
              </p:grpSpPr>
              <p:cxnSp>
                <p:nvCxnSpPr>
                  <p:cNvPr id="65545" name="AutoShape 9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550" y="9508"/>
                    <a:ext cx="929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</p:cxnSp>
              <p:grpSp>
                <p:nvGrpSpPr>
                  <p:cNvPr id="6554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795" y="7985"/>
                    <a:ext cx="6368" cy="2319"/>
                    <a:chOff x="1795" y="7985"/>
                    <a:chExt cx="6368" cy="2319"/>
                  </a:xfrm>
                </p:grpSpPr>
                <p:cxnSp>
                  <p:nvCxnSpPr>
                    <p:cNvPr id="65547" name="AutoShape 1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795" y="7985"/>
                      <a:ext cx="0" cy="231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65548" name="AutoShape 1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371" y="7985"/>
                      <a:ext cx="0" cy="2319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65549" name="AutoShape 1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28" y="8444"/>
                      <a:ext cx="1" cy="186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5550" name="AutoShape 14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1873" y="8167"/>
                      <a:ext cx="320" cy="277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65551" name="AutoShape 1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795" y="7985"/>
                      <a:ext cx="243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65552" name="AutoShape 1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038" y="7985"/>
                      <a:ext cx="0" cy="18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65553" name="AutoShape 1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795" y="8649"/>
                      <a:ext cx="301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5554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59" y="9072"/>
                      <a:ext cx="682" cy="65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none" lIns="91440" tIns="45720" rIns="91440" bIns="45720" numCol="1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65555" name="AutoShape 1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1795" y="9405"/>
                      <a:ext cx="1314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65556" name="AutoShape 2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2371" y="9618"/>
                      <a:ext cx="738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sp>
                  <p:nvSpPr>
                    <p:cNvPr id="65557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17" y="9360"/>
                      <a:ext cx="439" cy="299"/>
                    </a:xfrm>
                    <a:prstGeom prst="flowChartDelay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65558" name="AutoShape 22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4470" y="9221"/>
                      <a:ext cx="0" cy="296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cxnSp>
                  <p:nvCxnSpPr>
                    <p:cNvPr id="65559" name="AutoShape 2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4470" y="9221"/>
                      <a:ext cx="336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  <p:grpSp>
                  <p:nvGrpSpPr>
                    <p:cNvPr id="6556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29" y="8922"/>
                      <a:ext cx="2777" cy="299"/>
                      <a:chOff x="2029" y="8922"/>
                      <a:chExt cx="2777" cy="299"/>
                    </a:xfrm>
                  </p:grpSpPr>
                  <p:cxnSp>
                    <p:nvCxnSpPr>
                      <p:cNvPr id="65561" name="AutoShape 25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029" y="8967"/>
                        <a:ext cx="1080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cxnSp>
                    <p:nvCxnSpPr>
                      <p:cNvPr id="65562" name="AutoShape 26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371" y="9180"/>
                        <a:ext cx="738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  <p:sp>
                    <p:nvSpPr>
                      <p:cNvPr id="65563" name="AutoShape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17" y="8922"/>
                        <a:ext cx="439" cy="299"/>
                      </a:xfrm>
                      <a:prstGeom prst="flowChartDelay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US"/>
                      </a:p>
                    </p:txBody>
                  </p:sp>
                  <p:cxnSp>
                    <p:nvCxnSpPr>
                      <p:cNvPr id="65564" name="AutoShape 28"/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3550" y="9070"/>
                        <a:ext cx="1256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</p:cxnSp>
                </p:grpSp>
                <p:sp>
                  <p:nvSpPr>
                    <p:cNvPr id="65565" name="AutoShape 29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4590" y="8606"/>
                      <a:ext cx="1412" cy="701"/>
                    </a:xfrm>
                    <a:prstGeom prst="flowChartOnlineStorag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cxnSp>
                  <p:nvCxnSpPr>
                    <p:cNvPr id="65566" name="AutoShape 3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002" y="8967"/>
                      <a:ext cx="216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  <p:sp>
              <p:nvSpPr>
                <p:cNvPr id="6556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5879" y="8466"/>
                  <a:ext cx="2420" cy="7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5568" name="Text Box 32"/>
              <p:cNvSpPr txBox="1">
                <a:spLocks noChangeArrowheads="1"/>
              </p:cNvSpPr>
              <p:nvPr/>
            </p:nvSpPr>
            <p:spPr bwMode="auto">
              <a:xfrm>
                <a:off x="1481" y="8060"/>
                <a:ext cx="612" cy="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69" name="Text Box 33"/>
              <p:cNvSpPr txBox="1">
                <a:spLocks noChangeArrowheads="1"/>
              </p:cNvSpPr>
              <p:nvPr/>
            </p:nvSpPr>
            <p:spPr bwMode="auto">
              <a:xfrm>
                <a:off x="2093" y="8060"/>
                <a:ext cx="677" cy="8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570" name="Text Box 34"/>
              <p:cNvSpPr txBox="1">
                <a:spLocks noChangeArrowheads="1"/>
              </p:cNvSpPr>
              <p:nvPr/>
            </p:nvSpPr>
            <p:spPr bwMode="auto">
              <a:xfrm>
                <a:off x="1820" y="8768"/>
                <a:ext cx="709" cy="8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aphicFrame>
          <p:nvGraphicFramePr>
            <p:cNvPr id="65601" name="Object 65"/>
            <p:cNvGraphicFramePr>
              <a:graphicFrameLocks noChangeAspect="1"/>
            </p:cNvGraphicFramePr>
            <p:nvPr/>
          </p:nvGraphicFramePr>
          <p:xfrm>
            <a:off x="5029200" y="2276475"/>
            <a:ext cx="2218182" cy="390525"/>
          </p:xfrm>
          <a:graphic>
            <a:graphicData uri="http://schemas.openxmlformats.org/presentationml/2006/ole">
              <p:oleObj spid="_x0000_s65601" name="Equation" r:id="rId4" imgW="1079032" imgH="190417" progId="Equation.3">
                <p:embed/>
              </p:oleObj>
            </a:graphicData>
          </a:graphic>
        </p:graphicFrame>
        <p:graphicFrame>
          <p:nvGraphicFramePr>
            <p:cNvPr id="65603" name="Object 67"/>
            <p:cNvGraphicFramePr>
              <a:graphicFrameLocks noChangeAspect="1"/>
            </p:cNvGraphicFramePr>
            <p:nvPr/>
          </p:nvGraphicFramePr>
          <p:xfrm>
            <a:off x="3048000" y="2514600"/>
            <a:ext cx="304800" cy="234462"/>
          </p:xfrm>
          <a:graphic>
            <a:graphicData uri="http://schemas.openxmlformats.org/presentationml/2006/ole">
              <p:oleObj spid="_x0000_s65603" name="Equation" r:id="rId5" imgW="253890" imgH="190417" progId="Equation.3">
                <p:embed/>
              </p:oleObj>
            </a:graphicData>
          </a:graphic>
        </p:graphicFrame>
        <p:graphicFrame>
          <p:nvGraphicFramePr>
            <p:cNvPr id="65605" name="Object 69"/>
            <p:cNvGraphicFramePr>
              <a:graphicFrameLocks noChangeAspect="1"/>
            </p:cNvGraphicFramePr>
            <p:nvPr/>
          </p:nvGraphicFramePr>
          <p:xfrm>
            <a:off x="3048000" y="2895600"/>
            <a:ext cx="381000" cy="238125"/>
          </p:xfrm>
          <a:graphic>
            <a:graphicData uri="http://schemas.openxmlformats.org/presentationml/2006/ole">
              <p:oleObj spid="_x0000_s65605" name="Equation" r:id="rId6" imgW="253780" imgH="164957" progId="Equation.3">
                <p:embed/>
              </p:oleObj>
            </a:graphicData>
          </a:graphic>
        </p:graphicFrame>
        <p:graphicFrame>
          <p:nvGraphicFramePr>
            <p:cNvPr id="65607" name="Object 71"/>
            <p:cNvGraphicFramePr>
              <a:graphicFrameLocks noChangeAspect="1"/>
            </p:cNvGraphicFramePr>
            <p:nvPr/>
          </p:nvGraphicFramePr>
          <p:xfrm>
            <a:off x="1447800" y="1600200"/>
            <a:ext cx="266700" cy="266700"/>
          </p:xfrm>
          <a:graphic>
            <a:graphicData uri="http://schemas.openxmlformats.org/presentationml/2006/ole">
              <p:oleObj spid="_x0000_s65607" name="Equation" r:id="rId7" imgW="164885" imgH="164885" progId="Equation.3">
                <p:embed/>
              </p:oleObj>
            </a:graphicData>
          </a:graphic>
        </p:graphicFrame>
        <p:graphicFrame>
          <p:nvGraphicFramePr>
            <p:cNvPr id="65609" name="Object 73"/>
            <p:cNvGraphicFramePr>
              <a:graphicFrameLocks noChangeAspect="1"/>
            </p:cNvGraphicFramePr>
            <p:nvPr/>
          </p:nvGraphicFramePr>
          <p:xfrm>
            <a:off x="1955800" y="1562100"/>
            <a:ext cx="247650" cy="266700"/>
          </p:xfrm>
          <a:graphic>
            <a:graphicData uri="http://schemas.openxmlformats.org/presentationml/2006/ole">
              <p:oleObj spid="_x0000_s65609" name="Equation" r:id="rId8" imgW="152268" imgH="164957" progId="Equation.3">
                <p:embed/>
              </p:oleObj>
            </a:graphicData>
          </a:graphic>
        </p:graphicFrame>
        <p:graphicFrame>
          <p:nvGraphicFramePr>
            <p:cNvPr id="65611" name="Object 75"/>
            <p:cNvGraphicFramePr>
              <a:graphicFrameLocks noChangeAspect="1"/>
            </p:cNvGraphicFramePr>
            <p:nvPr/>
          </p:nvGraphicFramePr>
          <p:xfrm>
            <a:off x="1828800" y="2133600"/>
            <a:ext cx="266700" cy="304800"/>
          </p:xfrm>
          <a:graphic>
            <a:graphicData uri="http://schemas.openxmlformats.org/presentationml/2006/ole">
              <p:oleObj spid="_x0000_s65611" name="Equation" r:id="rId9" imgW="164957" imgH="190335" progId="Equation.3">
                <p:embed/>
              </p:oleObj>
            </a:graphicData>
          </a:graphic>
        </p:graphicFrame>
      </p:grpSp>
      <p:sp>
        <p:nvSpPr>
          <p:cNvPr id="65614" name="Rectangle 7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228600" y="3352800"/>
            <a:ext cx="2895600" cy="1475630"/>
            <a:chOff x="228600" y="3581400"/>
            <a:chExt cx="2895600" cy="1475630"/>
          </a:xfrm>
        </p:grpSpPr>
        <p:sp>
          <p:nvSpPr>
            <p:cNvPr id="82" name="Rectangle 81"/>
            <p:cNvSpPr/>
            <p:nvPr/>
          </p:nvSpPr>
          <p:spPr>
            <a:xfrm>
              <a:off x="228600" y="3581400"/>
              <a:ext cx="1274708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dirty="0" err="1" smtClean="0">
                  <a:latin typeface="SutonnyMJ" pitchFamily="2" charset="0"/>
                  <a:cs typeface="SutonnyMJ" pitchFamily="2" charset="0"/>
                </a:rPr>
                <a:t>mijxKiYt</a:t>
              </a:r>
              <a:endParaRPr lang="en-US" sz="2500" dirty="0">
                <a:latin typeface="SutonnyMJ" pitchFamily="2" charset="0"/>
                <a:cs typeface="SutonnyMJ" pitchFamily="2" charset="0"/>
              </a:endParaRPr>
            </a:p>
          </p:txBody>
        </p:sp>
        <p:graphicFrame>
          <p:nvGraphicFramePr>
            <p:cNvPr id="65613" name="Object 77"/>
            <p:cNvGraphicFramePr>
              <a:graphicFrameLocks noChangeAspect="1"/>
            </p:cNvGraphicFramePr>
            <p:nvPr/>
          </p:nvGraphicFramePr>
          <p:xfrm>
            <a:off x="1447800" y="3657600"/>
            <a:ext cx="1676400" cy="1399430"/>
          </p:xfrm>
          <a:graphic>
            <a:graphicData uri="http://schemas.openxmlformats.org/presentationml/2006/ole">
              <p:oleObj spid="_x0000_s65613" name="Equation" r:id="rId10" imgW="1092200" imgH="914400" progId="Equation.3">
                <p:embed/>
              </p:oleObj>
            </a:graphicData>
          </a:graphic>
        </p:graphicFrame>
      </p:grpSp>
      <p:grpSp>
        <p:nvGrpSpPr>
          <p:cNvPr id="65615" name="Group 79"/>
          <p:cNvGrpSpPr>
            <a:grpSpLocks/>
          </p:cNvGrpSpPr>
          <p:nvPr/>
        </p:nvGrpSpPr>
        <p:grpSpPr bwMode="auto">
          <a:xfrm>
            <a:off x="3200400" y="3658362"/>
            <a:ext cx="4495800" cy="1904240"/>
            <a:chOff x="2190" y="9575"/>
            <a:chExt cx="2956" cy="1206"/>
          </a:xfrm>
        </p:grpSpPr>
        <p:grpSp>
          <p:nvGrpSpPr>
            <p:cNvPr id="65616" name="Group 80"/>
            <p:cNvGrpSpPr>
              <a:grpSpLocks/>
            </p:cNvGrpSpPr>
            <p:nvPr/>
          </p:nvGrpSpPr>
          <p:grpSpPr bwMode="auto">
            <a:xfrm>
              <a:off x="2484" y="9837"/>
              <a:ext cx="2229" cy="944"/>
              <a:chOff x="2540" y="9379"/>
              <a:chExt cx="2229" cy="944"/>
            </a:xfrm>
          </p:grpSpPr>
          <p:sp>
            <p:nvSpPr>
              <p:cNvPr id="65617" name="AutoShape 81"/>
              <p:cNvSpPr>
                <a:spLocks noChangeArrowheads="1"/>
              </p:cNvSpPr>
              <p:nvPr/>
            </p:nvSpPr>
            <p:spPr bwMode="auto">
              <a:xfrm rot="10800000">
                <a:off x="3534" y="9585"/>
                <a:ext cx="692" cy="318"/>
              </a:xfrm>
              <a:prstGeom prst="flowChartOnlineStorag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65618" name="AutoShape 82"/>
              <p:cNvCxnSpPr>
                <a:cxnSpLocks noChangeShapeType="1"/>
              </p:cNvCxnSpPr>
              <p:nvPr/>
            </p:nvCxnSpPr>
            <p:spPr bwMode="auto">
              <a:xfrm>
                <a:off x="4226" y="9753"/>
                <a:ext cx="543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65619" name="AutoShape 83"/>
              <p:cNvCxnSpPr>
                <a:cxnSpLocks noChangeShapeType="1"/>
              </p:cNvCxnSpPr>
              <p:nvPr/>
            </p:nvCxnSpPr>
            <p:spPr bwMode="auto">
              <a:xfrm>
                <a:off x="2887" y="9837"/>
                <a:ext cx="719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65620" name="AutoShape 84"/>
              <p:cNvCxnSpPr>
                <a:cxnSpLocks noChangeShapeType="1"/>
              </p:cNvCxnSpPr>
              <p:nvPr/>
            </p:nvCxnSpPr>
            <p:spPr bwMode="auto">
              <a:xfrm>
                <a:off x="2543" y="9639"/>
                <a:ext cx="1072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65621" name="AutoShape 85"/>
              <p:cNvCxnSpPr>
                <a:cxnSpLocks noChangeShapeType="1"/>
              </p:cNvCxnSpPr>
              <p:nvPr/>
            </p:nvCxnSpPr>
            <p:spPr bwMode="auto">
              <a:xfrm>
                <a:off x="2540" y="9379"/>
                <a:ext cx="0" cy="9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65622" name="AutoShape 86"/>
              <p:cNvCxnSpPr>
                <a:cxnSpLocks noChangeShapeType="1"/>
              </p:cNvCxnSpPr>
              <p:nvPr/>
            </p:nvCxnSpPr>
            <p:spPr bwMode="auto">
              <a:xfrm>
                <a:off x="2870" y="9379"/>
                <a:ext cx="0" cy="9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65623" name="Text Box 87"/>
            <p:cNvSpPr txBox="1">
              <a:spLocks noChangeArrowheads="1"/>
            </p:cNvSpPr>
            <p:nvPr/>
          </p:nvSpPr>
          <p:spPr bwMode="auto">
            <a:xfrm>
              <a:off x="2190" y="9575"/>
              <a:ext cx="587" cy="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624" name="Text Box 88"/>
            <p:cNvSpPr txBox="1">
              <a:spLocks noChangeArrowheads="1"/>
            </p:cNvSpPr>
            <p:nvPr/>
          </p:nvSpPr>
          <p:spPr bwMode="auto">
            <a:xfrm>
              <a:off x="2591" y="9575"/>
              <a:ext cx="451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625" name="Text Box 89"/>
            <p:cNvSpPr txBox="1">
              <a:spLocks noChangeArrowheads="1"/>
            </p:cNvSpPr>
            <p:nvPr/>
          </p:nvSpPr>
          <p:spPr bwMode="auto">
            <a:xfrm>
              <a:off x="3983" y="9935"/>
              <a:ext cx="1163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 = A + B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400" decel="100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4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400" decel="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accel="1000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utonnyMJ" pitchFamily="2" charset="0"/>
                <a:cs typeface="SutonnyMJ" pitchFamily="2" charset="0"/>
              </a:rPr>
              <a:t>N.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mZ¨K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miwYi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mvnv‡h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¨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DÏxc‡Ki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‡_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Zvi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mijxK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…Z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gv‡bi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wgj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wb‡P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†`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Lv‡bv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 </a:t>
            </a:r>
            <a:r>
              <a:rPr lang="en-US" sz="2400" dirty="0" err="1" smtClean="0">
                <a:latin typeface="SutonnyMJ" pitchFamily="2" charset="0"/>
                <a:cs typeface="SutonnyMJ" pitchFamily="2" charset="0"/>
              </a:rPr>
              <a:t>n‡jv</a:t>
            </a:r>
            <a:r>
              <a:rPr lang="en-US" sz="2400" dirty="0" smtClean="0">
                <a:latin typeface="SutonnyMJ" pitchFamily="2" charset="0"/>
                <a:cs typeface="SutonnyMJ" pitchFamily="2" charset="0"/>
              </a:rPr>
              <a:t>-</a:t>
            </a:r>
            <a:endParaRPr lang="en-US" sz="2400" dirty="0">
              <a:latin typeface="SutonnyMJ" pitchFamily="2" charset="0"/>
              <a:cs typeface="SutonnyMJ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1828800"/>
          <a:ext cx="6257927" cy="2735580"/>
        </p:xfrm>
        <a:graphic>
          <a:graphicData uri="http://schemas.openxmlformats.org/drawingml/2006/table">
            <a:tbl>
              <a:tblPr/>
              <a:tblGrid>
                <a:gridCol w="636918"/>
                <a:gridCol w="636918"/>
                <a:gridCol w="635991"/>
                <a:gridCol w="635991"/>
                <a:gridCol w="635991"/>
                <a:gridCol w="1824533"/>
                <a:gridCol w="1251585"/>
              </a:tblGrid>
              <a:tr h="5471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1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3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685800" y="1828800"/>
          <a:ext cx="457200" cy="457200"/>
        </p:xfrm>
        <a:graphic>
          <a:graphicData uri="http://schemas.openxmlformats.org/presentationml/2006/ole">
            <p:oleObj spid="_x0000_s63495" name="Equation" r:id="rId3" imgW="164885" imgH="164885" progId="Equation.3">
              <p:embed/>
            </p:oleObj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1447800" y="1905000"/>
          <a:ext cx="304800" cy="381000"/>
        </p:xfrm>
        <a:graphic>
          <a:graphicData uri="http://schemas.openxmlformats.org/presentationml/2006/ole">
            <p:oleObj spid="_x0000_s63494" name="Equation" r:id="rId4" imgW="152268" imgH="164957" progId="Equation.3">
              <p:embed/>
            </p:oleObj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057400" y="1905000"/>
          <a:ext cx="304800" cy="358588"/>
        </p:xfrm>
        <a:graphic>
          <a:graphicData uri="http://schemas.openxmlformats.org/presentationml/2006/ole">
            <p:oleObj spid="_x0000_s63493" name="Equation" r:id="rId5" imgW="164957" imgH="190335" progId="Equation.3">
              <p:embed/>
            </p:oleObj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667000" y="1981200"/>
          <a:ext cx="381000" cy="282222"/>
        </p:xfrm>
        <a:graphic>
          <a:graphicData uri="http://schemas.openxmlformats.org/presentationml/2006/ole">
            <p:oleObj spid="_x0000_s63492" name="Equation" r:id="rId6" imgW="253890" imgH="190417" progId="Equation.3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3200400" y="1981200"/>
          <a:ext cx="381000" cy="239889"/>
        </p:xfrm>
        <a:graphic>
          <a:graphicData uri="http://schemas.openxmlformats.org/presentationml/2006/ole">
            <p:oleObj spid="_x0000_s63491" name="Equation" r:id="rId7" imgW="253780" imgH="164957" progId="Equation.3">
              <p:embed/>
            </p:oleObj>
          </a:graphicData>
        </a:graphic>
      </p:graphicFrame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3810000" y="1905000"/>
          <a:ext cx="1752600" cy="304800"/>
        </p:xfrm>
        <a:graphic>
          <a:graphicData uri="http://schemas.openxmlformats.org/presentationml/2006/ole">
            <p:oleObj spid="_x0000_s63490" name="Equation" r:id="rId8" imgW="1091726" imgH="190417" progId="Equation.3">
              <p:embed/>
            </p:oleObj>
          </a:graphicData>
        </a:graphic>
      </p:graphicFrame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5791200" y="1981200"/>
          <a:ext cx="914400" cy="232012"/>
        </p:xfrm>
        <a:graphic>
          <a:graphicData uri="http://schemas.openxmlformats.org/presentationml/2006/ole">
            <p:oleObj spid="_x0000_s63489" name="Equation" r:id="rId9" imgW="63468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6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43</TotalTime>
  <Words>219</Words>
  <Application>Microsoft Office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Trek</vt:lpstr>
      <vt:lpstr>Equation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14</cp:revision>
  <dcterms:created xsi:type="dcterms:W3CDTF">2006-08-16T00:00:00Z</dcterms:created>
  <dcterms:modified xsi:type="dcterms:W3CDTF">2018-03-22T04:47:29Z</dcterms:modified>
</cp:coreProperties>
</file>