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4" r:id="rId4"/>
    <p:sldId id="265" r:id="rId5"/>
    <p:sldId id="267" r:id="rId6"/>
    <p:sldId id="300" r:id="rId7"/>
    <p:sldId id="266" r:id="rId8"/>
    <p:sldId id="268" r:id="rId9"/>
    <p:sldId id="270" r:id="rId10"/>
    <p:sldId id="269" r:id="rId11"/>
    <p:sldId id="294" r:id="rId12"/>
    <p:sldId id="293" r:id="rId13"/>
    <p:sldId id="271" r:id="rId14"/>
    <p:sldId id="258" r:id="rId15"/>
    <p:sldId id="304" r:id="rId16"/>
    <p:sldId id="273" r:id="rId17"/>
    <p:sldId id="274" r:id="rId18"/>
    <p:sldId id="275" r:id="rId19"/>
    <p:sldId id="277" r:id="rId20"/>
    <p:sldId id="278" r:id="rId21"/>
    <p:sldId id="295" r:id="rId22"/>
    <p:sldId id="296" r:id="rId23"/>
    <p:sldId id="305" r:id="rId24"/>
    <p:sldId id="279" r:id="rId25"/>
    <p:sldId id="280" r:id="rId26"/>
    <p:sldId id="281" r:id="rId27"/>
    <p:sldId id="282" r:id="rId28"/>
    <p:sldId id="286" r:id="rId29"/>
    <p:sldId id="301" r:id="rId30"/>
    <p:sldId id="306" r:id="rId31"/>
    <p:sldId id="288" r:id="rId32"/>
    <p:sldId id="284" r:id="rId33"/>
    <p:sldId id="287" r:id="rId34"/>
    <p:sldId id="297" r:id="rId35"/>
    <p:sldId id="290" r:id="rId36"/>
    <p:sldId id="272" r:id="rId37"/>
    <p:sldId id="261" r:id="rId38"/>
    <p:sldId id="298" r:id="rId39"/>
    <p:sldId id="291" r:id="rId40"/>
    <p:sldId id="299" r:id="rId41"/>
    <p:sldId id="307" r:id="rId42"/>
    <p:sldId id="292" r:id="rId43"/>
    <p:sldId id="308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0870" autoAdjust="0"/>
  </p:normalViewPr>
  <p:slideViewPr>
    <p:cSldViewPr snapToGrid="0">
      <p:cViewPr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70AB8-1EA2-4562-80F1-E116E5D9135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9A04-B931-4855-BAD1-15F32984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1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3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8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6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8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1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0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9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40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55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1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4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0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D9A04-B931-4855-BAD1-15F329843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5FA3-A347-43D8-93C9-A13B27A3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16414-519B-411F-B9F0-BF00D2CBC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1214-FFB4-4901-8F29-F56F5AD4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A8B5-D2F6-435E-955E-E89E5F5A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6149-95E1-4627-8ADB-16321FC8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D942-D729-4E7F-82F7-863106DB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175D-9E3F-4491-9E98-93D07F6B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063C-E353-4A9B-8E6C-7BB12F2D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EF4E-EF01-4CC8-8720-E2EF65F8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514B-0489-40AA-9A59-085F0A1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EB0FA-D3D0-44CE-8DC8-28D6816F2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6C01B-CB0C-4C8A-94B2-05A5D9B2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E32B-E234-4F83-9622-DD4573A3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51EB-EE0A-4CC6-A96E-EFBDF46D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928B-7BC2-41BA-829C-610F56A4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BEB2-209B-4283-98E3-6C4CE104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390B-7E39-4E63-ACC7-28D991F4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06CD-7B1F-416C-B3AB-C76BC356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D567-1ACE-49AD-8FBE-02DF52D4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8591-445D-4993-8F83-1632C59F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FCFE-FC1C-444F-BFF1-5A52F7CF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B8C8-E988-4A97-B3B5-60943866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4C3C-CB93-457C-AC89-E6AAC296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39EC-A65C-4579-B6A8-A2CAFBFE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DADB-1037-494D-BE25-66C39B19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7696-B960-43A1-AEDB-53A8FA3F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C4A4-C4E7-4CE3-AE71-763C1F694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53D3B-FAB3-469F-88C5-8DE91077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F514-BC9A-4C77-AC1D-186A873D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A0CB-D296-4D79-898A-554C79B7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0CBD7-2295-4F52-8141-5308E9F3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E6F7-9D3E-42A2-945C-5ADCA20A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173F-9CB1-4619-83B7-E8E8A4C9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41F3-EE7E-4C5C-A220-77F561EB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56BBE-361A-4325-A6F6-289D96F9D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7FDA9-A1EB-4923-9370-31BF7C5B9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2A82-F697-4FD2-A9FF-745F2255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F6982-6FB4-4A00-AAD2-DB25510A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8A611-63E2-46E7-9474-E4643558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D8EC-2E92-4EC4-8814-AA6FDDA6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75BB-378A-41D9-B752-510A149B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A697E-9D8A-4E72-B527-10941805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5F073-C0C8-4203-A530-0CF31DE7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F8D3C-C7F3-43A4-BCDE-230B320E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DD77A-667B-4343-9343-6F32F37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F1F2-5BD8-4C99-A58A-6A42F462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9E6C-CA6B-4B3C-945E-1516FA6E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F407-EBE8-4A90-816A-EA9956AE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6160-77CE-4A01-A51E-546CFD15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4DC7-4F76-4F11-A398-4EB6C1AA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3F63E-F919-499D-913D-BB3BE24F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C95B2-D60E-45FC-9B2A-67F39FC9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EE0-625D-4C91-874B-F350A524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B90B1-A490-4C41-BEB9-4A6AD1241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96E7D-7E36-43BA-B48A-B0BE23591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76946-691E-47BE-B505-343C15E3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5712-ABA9-4133-BD70-02BC6C33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BA3C-A33C-4B04-9E65-7C3B3E98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56BD5-95D8-45CE-BF47-5802B6C5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714A-23E5-444E-87FC-562C3CDF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547A-A7D6-4223-B692-2B05A48E0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54CD-EFE0-4BE3-BFED-B948BBA1DB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11EC-FAF0-4437-B1B2-0EF103DD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913D-7ECD-4D0D-BFB1-866B44E7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F6A5-6DFE-4381-9ECF-B557AA06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E6F6-7454-403B-8930-AAD7725D0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Law of Generalization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2A7B2-0459-4842-BC48-3A5861F0F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5ED-649E-4EE0-88D8-D0DE0701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animals have the T-9 hormone?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0542F-BDBB-4297-9947-6625E52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113" y="1847617"/>
            <a:ext cx="9133116" cy="4481967"/>
          </a:xfrm>
        </p:spPr>
        <p:txBody>
          <a:bodyPr/>
          <a:lstStyle/>
          <a:p>
            <a:r>
              <a:rPr lang="en-US" dirty="0"/>
              <a:t>Let’s say you know canaries have T-9 hormones.</a:t>
            </a:r>
          </a:p>
          <a:p>
            <a:r>
              <a:rPr lang="en-US" dirty="0"/>
              <a:t>What other animals might have them? </a:t>
            </a:r>
            <a:r>
              <a:rPr lang="en-US" dirty="0">
                <a:solidFill>
                  <a:schemeClr val="bg1"/>
                </a:solidFill>
              </a:rPr>
              <a:t>It’s not obvious what the CR of the concept “animals that have the T-9 hormone” is. (The spread of the consequential region, or the number of objects/animals that share this concept is not obvious.)  </a:t>
            </a:r>
          </a:p>
        </p:txBody>
      </p:sp>
      <p:pic>
        <p:nvPicPr>
          <p:cNvPr id="6" name="Picture 2" descr="Image result for canary">
            <a:extLst>
              <a:ext uri="{FF2B5EF4-FFF2-40B4-BE49-F238E27FC236}">
                <a16:creationId xmlns:a16="http://schemas.microsoft.com/office/drawing/2014/main" id="{985592A8-7C84-4864-AD96-FC29501E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1" y="1690688"/>
            <a:ext cx="1592716" cy="15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2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5ED-649E-4EE0-88D8-D0DE0701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animals have the T-9 hormone?</a:t>
            </a:r>
          </a:p>
        </p:txBody>
      </p:sp>
      <p:pic>
        <p:nvPicPr>
          <p:cNvPr id="6" name="Picture 2" descr="Image result for canary">
            <a:extLst>
              <a:ext uri="{FF2B5EF4-FFF2-40B4-BE49-F238E27FC236}">
                <a16:creationId xmlns:a16="http://schemas.microsoft.com/office/drawing/2014/main" id="{985592A8-7C84-4864-AD96-FC29501E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1" y="1690688"/>
            <a:ext cx="1592716" cy="15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d robin">
            <a:extLst>
              <a:ext uri="{FF2B5EF4-FFF2-40B4-BE49-F238E27FC236}">
                <a16:creationId xmlns:a16="http://schemas.microsoft.com/office/drawing/2014/main" id="{E91632B3-12D2-4EA5-90DE-74FE0B33E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36" y="5147223"/>
            <a:ext cx="1511526" cy="13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hawk">
            <a:extLst>
              <a:ext uri="{FF2B5EF4-FFF2-40B4-BE49-F238E27FC236}">
                <a16:creationId xmlns:a16="http://schemas.microsoft.com/office/drawing/2014/main" id="{57E81A9F-957F-4737-9A6D-E9E9868E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74" y="5382929"/>
            <a:ext cx="1888671" cy="125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wombat">
            <a:extLst>
              <a:ext uri="{FF2B5EF4-FFF2-40B4-BE49-F238E27FC236}">
                <a16:creationId xmlns:a16="http://schemas.microsoft.com/office/drawing/2014/main" id="{E00FDC9A-E834-4CB6-8DC7-812C4E6C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775" y="4586571"/>
            <a:ext cx="2636830" cy="15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beautiful snow leopard">
            <a:extLst>
              <a:ext uri="{FF2B5EF4-FFF2-40B4-BE49-F238E27FC236}">
                <a16:creationId xmlns:a16="http://schemas.microsoft.com/office/drawing/2014/main" id="{28CFEF0A-E78E-4431-B9AD-A75AE7D9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20" y="4088601"/>
            <a:ext cx="1881240" cy="12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tropical fish">
            <a:extLst>
              <a:ext uri="{FF2B5EF4-FFF2-40B4-BE49-F238E27FC236}">
                <a16:creationId xmlns:a16="http://schemas.microsoft.com/office/drawing/2014/main" id="{EDDCC0AA-1F67-4717-991D-4599FE07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28" y="4351968"/>
            <a:ext cx="1948718" cy="1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grumpy cat">
            <a:extLst>
              <a:ext uri="{FF2B5EF4-FFF2-40B4-BE49-F238E27FC236}">
                <a16:creationId xmlns:a16="http://schemas.microsoft.com/office/drawing/2014/main" id="{F10FDFB8-BF75-4DE5-B79D-D9D4755C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4" y="539970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FD79D2-1C37-4927-94E0-0EF69BE4DD62}"/>
              </a:ext>
            </a:extLst>
          </p:cNvPr>
          <p:cNvSpPr txBox="1">
            <a:spLocks/>
          </p:cNvSpPr>
          <p:nvPr/>
        </p:nvSpPr>
        <p:spPr>
          <a:xfrm>
            <a:off x="2684814" y="1515239"/>
            <a:ext cx="9133116" cy="4481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say you know canaries have T-9 hormones.</a:t>
            </a:r>
          </a:p>
          <a:p>
            <a:r>
              <a:rPr lang="en-US" dirty="0">
                <a:solidFill>
                  <a:schemeClr val="bg1"/>
                </a:solidFill>
              </a:rPr>
              <a:t>What other animals might have them? It’s not obvious which objects (animals) are in the region R (which has the property “animals that have the T-9 hormone”. The spread of the consequential region, or the number of objects/animals that share this property, is not obvious.</a:t>
            </a:r>
          </a:p>
        </p:txBody>
      </p:sp>
    </p:spTree>
    <p:extLst>
      <p:ext uri="{BB962C8B-B14F-4D97-AF65-F5344CB8AC3E}">
        <p14:creationId xmlns:p14="http://schemas.microsoft.com/office/powerpoint/2010/main" val="370408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5ED-649E-4EE0-88D8-D0DE0701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animals have the T-9 hormone?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0542F-BDBB-4297-9947-6625E52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814" y="1515239"/>
            <a:ext cx="9133116" cy="4481967"/>
          </a:xfrm>
        </p:spPr>
        <p:txBody>
          <a:bodyPr/>
          <a:lstStyle/>
          <a:p>
            <a:r>
              <a:rPr lang="en-US" dirty="0"/>
              <a:t>Let’s say you know canaries have T-9 hormones.</a:t>
            </a:r>
          </a:p>
          <a:p>
            <a:r>
              <a:rPr lang="en-US" dirty="0"/>
              <a:t>What other animals might have them? It’s not obvious which objects (animals) are in the region R (which has the property “animals that have the T-9 hormone”). The spread of the consequential region, or the number of objects/animals that share this property, is not obvious.</a:t>
            </a:r>
          </a:p>
        </p:txBody>
      </p:sp>
      <p:pic>
        <p:nvPicPr>
          <p:cNvPr id="6" name="Picture 2" descr="Image result for canary">
            <a:extLst>
              <a:ext uri="{FF2B5EF4-FFF2-40B4-BE49-F238E27FC236}">
                <a16:creationId xmlns:a16="http://schemas.microsoft.com/office/drawing/2014/main" id="{985592A8-7C84-4864-AD96-FC29501E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1" y="1690688"/>
            <a:ext cx="1592716" cy="15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d robin">
            <a:extLst>
              <a:ext uri="{FF2B5EF4-FFF2-40B4-BE49-F238E27FC236}">
                <a16:creationId xmlns:a16="http://schemas.microsoft.com/office/drawing/2014/main" id="{E91632B3-12D2-4EA5-90DE-74FE0B33E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36" y="5147223"/>
            <a:ext cx="1511526" cy="13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hawk">
            <a:extLst>
              <a:ext uri="{FF2B5EF4-FFF2-40B4-BE49-F238E27FC236}">
                <a16:creationId xmlns:a16="http://schemas.microsoft.com/office/drawing/2014/main" id="{57E81A9F-957F-4737-9A6D-E9E9868E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74" y="5382929"/>
            <a:ext cx="1888671" cy="125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wombat">
            <a:extLst>
              <a:ext uri="{FF2B5EF4-FFF2-40B4-BE49-F238E27FC236}">
                <a16:creationId xmlns:a16="http://schemas.microsoft.com/office/drawing/2014/main" id="{E00FDC9A-E834-4CB6-8DC7-812C4E6C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775" y="4586571"/>
            <a:ext cx="2636830" cy="15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beautiful snow leopard">
            <a:extLst>
              <a:ext uri="{FF2B5EF4-FFF2-40B4-BE49-F238E27FC236}">
                <a16:creationId xmlns:a16="http://schemas.microsoft.com/office/drawing/2014/main" id="{28CFEF0A-E78E-4431-B9AD-A75AE7D9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20" y="4088601"/>
            <a:ext cx="1881240" cy="12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tropical fish">
            <a:extLst>
              <a:ext uri="{FF2B5EF4-FFF2-40B4-BE49-F238E27FC236}">
                <a16:creationId xmlns:a16="http://schemas.microsoft.com/office/drawing/2014/main" id="{EDDCC0AA-1F67-4717-991D-4599FE07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28" y="4351968"/>
            <a:ext cx="1948718" cy="1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grumpy cat">
            <a:extLst>
              <a:ext uri="{FF2B5EF4-FFF2-40B4-BE49-F238E27FC236}">
                <a16:creationId xmlns:a16="http://schemas.microsoft.com/office/drawing/2014/main" id="{F10FDFB8-BF75-4DE5-B79D-D9D4755C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4" y="539970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20A2-4955-4554-B33D-50DEA565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736" y="1002627"/>
            <a:ext cx="10887815" cy="5665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think of it as: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- A canary (x=0) has the T-9 hormone </a:t>
            </a:r>
            <a:br>
              <a:rPr lang="en-US" dirty="0"/>
            </a:br>
            <a:r>
              <a:rPr lang="en-US" dirty="0"/>
              <a:t>- The canary is in a region R where all objects in R share the property of having a T-9 hormone</a:t>
            </a:r>
            <a:br>
              <a:rPr lang="en-US" dirty="0"/>
            </a:br>
            <a:r>
              <a:rPr lang="en-US" dirty="0"/>
              <a:t>- You don’t know the exact spread of the region R</a:t>
            </a:r>
            <a:br>
              <a:rPr lang="en-US" dirty="0"/>
            </a:br>
            <a:r>
              <a:rPr lang="en-US" dirty="0"/>
              <a:t>- But there are different possible hypothetical regions, R, and say the canary (x=0) is in all of them.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- What’s the probability that a robin (x=1) has a T-9 hormone? </a:t>
            </a:r>
            <a:br>
              <a:rPr lang="en-US" dirty="0"/>
            </a:br>
            <a:r>
              <a:rPr lang="en-US" dirty="0"/>
              <a:t>- What’s the probability that a robin is in the R of objects that have the property of having a T-9 hormone (the region to which canary, x=0, belongs)?</a:t>
            </a:r>
          </a:p>
        </p:txBody>
      </p:sp>
      <p:pic>
        <p:nvPicPr>
          <p:cNvPr id="7" name="Picture 2" descr="Image result for canary">
            <a:extLst>
              <a:ext uri="{FF2B5EF4-FFF2-40B4-BE49-F238E27FC236}">
                <a16:creationId xmlns:a16="http://schemas.microsoft.com/office/drawing/2014/main" id="{33FF620A-374A-4F69-A0C8-B4480694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9" y="1885056"/>
            <a:ext cx="841602" cy="8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red robin">
            <a:extLst>
              <a:ext uri="{FF2B5EF4-FFF2-40B4-BE49-F238E27FC236}">
                <a16:creationId xmlns:a16="http://schemas.microsoft.com/office/drawing/2014/main" id="{0A7394F0-2F4B-4D6D-89AA-7825E304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9" y="5127847"/>
            <a:ext cx="916021" cy="8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70815-D554-4E9E-83DF-E80A1C7DD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26" y="189741"/>
            <a:ext cx="111537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BB23E-949B-4E55-8482-C18D8D84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" y="430530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FC591F-BBC9-48FA-85E4-65A0F93FA17F}"/>
              </a:ext>
            </a:extLst>
          </p:cNvPr>
          <p:cNvSpPr/>
          <p:nvPr/>
        </p:nvSpPr>
        <p:spPr>
          <a:xfrm>
            <a:off x="1328057" y="1458686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804B8-9C21-4F24-8906-889BC7913F40}"/>
              </a:ext>
            </a:extLst>
          </p:cNvPr>
          <p:cNvSpPr txBox="1"/>
          <p:nvPr/>
        </p:nvSpPr>
        <p:spPr>
          <a:xfrm>
            <a:off x="3675485" y="1409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64B7A-30DB-43F8-824F-5A8711263FA0}"/>
              </a:ext>
            </a:extLst>
          </p:cNvPr>
          <p:cNvSpPr txBox="1"/>
          <p:nvPr/>
        </p:nvSpPr>
        <p:spPr>
          <a:xfrm>
            <a:off x="8207297" y="2434418"/>
            <a:ext cx="2853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axis: different objects that are arranged by just one feature. </a:t>
            </a:r>
          </a:p>
          <a:p>
            <a:endParaRPr lang="en-US" sz="2400" dirty="0"/>
          </a:p>
          <a:p>
            <a:r>
              <a:rPr lang="en-US" sz="2400" dirty="0"/>
              <a:t>Y axis: probability y is in a region given that x is in a region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20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BB23E-949B-4E55-8482-C18D8D84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" y="430530"/>
            <a:ext cx="6548946" cy="58889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366FC1-2465-433E-AF63-7A2ED5170325}"/>
              </a:ext>
            </a:extLst>
          </p:cNvPr>
          <p:cNvCxnSpPr>
            <a:cxnSpLocks/>
          </p:cNvCxnSpPr>
          <p:nvPr/>
        </p:nvCxnSpPr>
        <p:spPr>
          <a:xfrm flipH="1">
            <a:off x="3973286" y="718456"/>
            <a:ext cx="1382486" cy="5878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FC591F-BBC9-48FA-85E4-65A0F93FA17F}"/>
              </a:ext>
            </a:extLst>
          </p:cNvPr>
          <p:cNvSpPr/>
          <p:nvPr/>
        </p:nvSpPr>
        <p:spPr>
          <a:xfrm>
            <a:off x="1328057" y="1458686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519A1-DF16-41CB-A8D4-78DE586FEB29}"/>
              </a:ext>
            </a:extLst>
          </p:cNvPr>
          <p:cNvSpPr txBox="1"/>
          <p:nvPr/>
        </p:nvSpPr>
        <p:spPr>
          <a:xfrm>
            <a:off x="5497284" y="436517"/>
            <a:ext cx="570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 canary has a T-9 hormone (X=0 is in the region)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804B8-9C21-4F24-8906-889BC7913F40}"/>
              </a:ext>
            </a:extLst>
          </p:cNvPr>
          <p:cNvSpPr txBox="1"/>
          <p:nvPr/>
        </p:nvSpPr>
        <p:spPr>
          <a:xfrm>
            <a:off x="3675485" y="1409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2949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BB23E-949B-4E55-8482-C18D8D84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" y="430530"/>
            <a:ext cx="6548946" cy="58889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366FC1-2465-433E-AF63-7A2ED5170325}"/>
              </a:ext>
            </a:extLst>
          </p:cNvPr>
          <p:cNvCxnSpPr>
            <a:cxnSpLocks/>
          </p:cNvCxnSpPr>
          <p:nvPr/>
        </p:nvCxnSpPr>
        <p:spPr>
          <a:xfrm flipH="1">
            <a:off x="3973286" y="718456"/>
            <a:ext cx="1382486" cy="5878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FC591F-BBC9-48FA-85E4-65A0F93FA17F}"/>
              </a:ext>
            </a:extLst>
          </p:cNvPr>
          <p:cNvSpPr/>
          <p:nvPr/>
        </p:nvSpPr>
        <p:spPr>
          <a:xfrm>
            <a:off x="1328057" y="1458686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3477B-F685-4420-9C4C-8F7F8292B410}"/>
              </a:ext>
            </a:extLst>
          </p:cNvPr>
          <p:cNvSpPr txBox="1"/>
          <p:nvPr/>
        </p:nvSpPr>
        <p:spPr>
          <a:xfrm>
            <a:off x="5497284" y="436517"/>
            <a:ext cx="570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 canary has a T-9 hormone (X=0 is in the region)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D7DA06-6B23-48C8-8983-6476A2561CF3}"/>
              </a:ext>
            </a:extLst>
          </p:cNvPr>
          <p:cNvCxnSpPr>
            <a:cxnSpLocks/>
          </p:cNvCxnSpPr>
          <p:nvPr/>
        </p:nvCxnSpPr>
        <p:spPr>
          <a:xfrm flipH="1" flipV="1">
            <a:off x="4354286" y="1371599"/>
            <a:ext cx="2481944" cy="7402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6FF146-A4BF-4198-92A1-14D4699751A9}"/>
              </a:ext>
            </a:extLst>
          </p:cNvPr>
          <p:cNvSpPr txBox="1"/>
          <p:nvPr/>
        </p:nvSpPr>
        <p:spPr>
          <a:xfrm>
            <a:off x="7127061" y="1572986"/>
            <a:ext cx="3468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What’s the probability that a robin is in the region of “</a:t>
            </a:r>
            <a:r>
              <a:rPr lang="en-US" b="1" u="sng" dirty="0">
                <a:solidFill>
                  <a:srgbClr val="C00000"/>
                </a:solidFill>
              </a:rPr>
              <a:t>animals that have a T-9 hormone</a:t>
            </a:r>
            <a:r>
              <a:rPr lang="en-US" b="1" dirty="0">
                <a:solidFill>
                  <a:srgbClr val="C00000"/>
                </a:solidFill>
              </a:rPr>
              <a:t>”?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(What’s the probability that X=1 is in the region given that X=0 is in the region?)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F9FCD-7F15-4554-BBD0-AB8ED049BEFA}"/>
              </a:ext>
            </a:extLst>
          </p:cNvPr>
          <p:cNvSpPr txBox="1"/>
          <p:nvPr/>
        </p:nvSpPr>
        <p:spPr>
          <a:xfrm>
            <a:off x="3675485" y="1409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CEF29-3BFD-42BA-BBFF-5BE649827946}"/>
              </a:ext>
            </a:extLst>
          </p:cNvPr>
          <p:cNvSpPr txBox="1"/>
          <p:nvPr/>
        </p:nvSpPr>
        <p:spPr>
          <a:xfrm>
            <a:off x="4176228" y="140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674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BB23E-949B-4E55-8482-C18D8D84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" y="430530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FC591F-BBC9-48FA-85E4-65A0F93FA17F}"/>
              </a:ext>
            </a:extLst>
          </p:cNvPr>
          <p:cNvSpPr/>
          <p:nvPr/>
        </p:nvSpPr>
        <p:spPr>
          <a:xfrm>
            <a:off x="1328057" y="1458686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F79F8-8849-4895-9E36-F7D7E2E3EB4C}"/>
              </a:ext>
            </a:extLst>
          </p:cNvPr>
          <p:cNvSpPr txBox="1"/>
          <p:nvPr/>
        </p:nvSpPr>
        <p:spPr>
          <a:xfrm>
            <a:off x="7543534" y="1346905"/>
            <a:ext cx="4060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we don’t know what the spread of the consequential region will be. </a:t>
            </a:r>
          </a:p>
          <a:p>
            <a:endParaRPr lang="en-US" sz="2400" dirty="0"/>
          </a:p>
          <a:p>
            <a:r>
              <a:rPr lang="en-US" sz="2400" dirty="0"/>
              <a:t>These black bars are all possible spreads of the CR, generated randomly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(Note that if you are instructed to find the probability of getting x=1 for regions containing x=0, you need to make sure all your regions contain x=0)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573DD-F1CF-456B-90BB-A45464053C8B}"/>
              </a:ext>
            </a:extLst>
          </p:cNvPr>
          <p:cNvSpPr txBox="1"/>
          <p:nvPr/>
        </p:nvSpPr>
        <p:spPr>
          <a:xfrm>
            <a:off x="3675485" y="1409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22957-7FA0-4603-A6D8-1165181BCC2E}"/>
              </a:ext>
            </a:extLst>
          </p:cNvPr>
          <p:cNvSpPr txBox="1"/>
          <p:nvPr/>
        </p:nvSpPr>
        <p:spPr>
          <a:xfrm>
            <a:off x="4176228" y="140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968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BB23E-949B-4E55-8482-C18D8D84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" y="430530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FC591F-BBC9-48FA-85E4-65A0F93FA17F}"/>
              </a:ext>
            </a:extLst>
          </p:cNvPr>
          <p:cNvSpPr/>
          <p:nvPr/>
        </p:nvSpPr>
        <p:spPr>
          <a:xfrm>
            <a:off x="1328057" y="1458686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F79F8-8849-4895-9E36-F7D7E2E3EB4C}"/>
              </a:ext>
            </a:extLst>
          </p:cNvPr>
          <p:cNvSpPr txBox="1"/>
          <p:nvPr/>
        </p:nvSpPr>
        <p:spPr>
          <a:xfrm>
            <a:off x="7554685" y="1828800"/>
            <a:ext cx="4060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don’t know what the true spread of the consequential region (property: animals that have a T-9 hormone) is, we will use all these possible Rs to determine the probability that x=1 (or “robin”) is included in that region.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579AA-95D2-416E-B173-00E247EA6828}"/>
              </a:ext>
            </a:extLst>
          </p:cNvPr>
          <p:cNvSpPr txBox="1"/>
          <p:nvPr/>
        </p:nvSpPr>
        <p:spPr>
          <a:xfrm>
            <a:off x="3675485" y="1409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CB260-85AD-47AF-BE4B-D2A7AF2B66A1}"/>
              </a:ext>
            </a:extLst>
          </p:cNvPr>
          <p:cNvSpPr txBox="1"/>
          <p:nvPr/>
        </p:nvSpPr>
        <p:spPr>
          <a:xfrm>
            <a:off x="4176228" y="140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784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89CF-9BB7-4643-93D2-4C49115D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actually determine this?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D6308-0E1A-4E06-AC26-DF7811B8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6" y="3190875"/>
            <a:ext cx="11153775" cy="4762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C4FC5A-F236-4902-BAE4-7D94B038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BFAB-F826-4AF7-8058-4A8A0227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40968"/>
            <a:ext cx="10515600" cy="1048204"/>
          </a:xfrm>
        </p:spPr>
        <p:txBody>
          <a:bodyPr/>
          <a:lstStyle/>
          <a:p>
            <a:r>
              <a:rPr lang="en-US" dirty="0"/>
              <a:t>Let’s say I eat this leaf, and I feel sick.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C1A75-B32D-42E0-8253-80686DD2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70996"/>
            <a:ext cx="8067675" cy="4438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1AB9E3-D3D8-43BD-9070-C136D2C8C895}"/>
              </a:ext>
            </a:extLst>
          </p:cNvPr>
          <p:cNvSpPr/>
          <p:nvPr/>
        </p:nvSpPr>
        <p:spPr>
          <a:xfrm>
            <a:off x="4430486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4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CB5-B3C9-4EFD-9C1E-EBA57129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46" y="1582542"/>
            <a:ext cx="5476653" cy="4651249"/>
          </a:xfrm>
        </p:spPr>
        <p:txBody>
          <a:bodyPr/>
          <a:lstStyle/>
          <a:p>
            <a:r>
              <a:rPr lang="en-US" dirty="0"/>
              <a:t>This graph can tell you the relative probabilities of the different objects within it</a:t>
            </a:r>
          </a:p>
          <a:p>
            <a:r>
              <a:rPr lang="en-US" dirty="0">
                <a:solidFill>
                  <a:srgbClr val="FFC000"/>
                </a:solidFill>
              </a:rPr>
              <a:t>Canary</a:t>
            </a:r>
            <a:r>
              <a:rPr lang="en-US" dirty="0"/>
              <a:t>, at 0, has the highest probability. </a:t>
            </a:r>
            <a:r>
              <a:rPr lang="en-US" dirty="0">
                <a:solidFill>
                  <a:schemeClr val="bg1"/>
                </a:solidFill>
              </a:rPr>
              <a:t>Robin, at 1, has a slightly lower probability, and so on.</a:t>
            </a:r>
          </a:p>
          <a:p>
            <a:r>
              <a:rPr lang="en-US" dirty="0">
                <a:solidFill>
                  <a:schemeClr val="bg1"/>
                </a:solidFill>
              </a:rPr>
              <a:t>Precisely, the y axis of this graph represents the probability that you would sample concept x (if you considered all possible CRs).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D20E13-04F2-4730-863C-52AE7A9F3FB7}"/>
              </a:ext>
            </a:extLst>
          </p:cNvPr>
          <p:cNvCxnSpPr>
            <a:cxnSpLocks/>
          </p:cNvCxnSpPr>
          <p:nvPr/>
        </p:nvCxnSpPr>
        <p:spPr>
          <a:xfrm>
            <a:off x="3646449" y="361839"/>
            <a:ext cx="0" cy="4237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4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CB5-B3C9-4EFD-9C1E-EBA57129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46" y="1582542"/>
            <a:ext cx="5476653" cy="4651249"/>
          </a:xfrm>
        </p:spPr>
        <p:txBody>
          <a:bodyPr/>
          <a:lstStyle/>
          <a:p>
            <a:r>
              <a:rPr lang="en-US" dirty="0"/>
              <a:t>This graph can tell you the relative probabilities of the different objects within it</a:t>
            </a:r>
          </a:p>
          <a:p>
            <a:r>
              <a:rPr lang="en-US" dirty="0">
                <a:solidFill>
                  <a:srgbClr val="FFC000"/>
                </a:solidFill>
              </a:rPr>
              <a:t>Canary</a:t>
            </a:r>
            <a:r>
              <a:rPr lang="en-US" dirty="0"/>
              <a:t>, at 0, has the highest probability. </a:t>
            </a:r>
            <a:r>
              <a:rPr lang="en-US" dirty="0">
                <a:solidFill>
                  <a:srgbClr val="C00000"/>
                </a:solidFill>
              </a:rPr>
              <a:t>Robin</a:t>
            </a:r>
            <a:r>
              <a:rPr lang="en-US" dirty="0"/>
              <a:t>, at 1, has a slightly lower probability, and so on.</a:t>
            </a:r>
          </a:p>
          <a:p>
            <a:r>
              <a:rPr lang="en-US" dirty="0">
                <a:solidFill>
                  <a:schemeClr val="bg1"/>
                </a:solidFill>
              </a:rPr>
              <a:t>Precisely, the y axis of this graph represents the probability that you would sample concept x (if you considered all possible CRs).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E3A7C-CF8E-4C7B-AB78-7035288B9EAA}"/>
              </a:ext>
            </a:extLst>
          </p:cNvPr>
          <p:cNvCxnSpPr>
            <a:cxnSpLocks/>
          </p:cNvCxnSpPr>
          <p:nvPr/>
        </p:nvCxnSpPr>
        <p:spPr>
          <a:xfrm>
            <a:off x="4103649" y="596015"/>
            <a:ext cx="0" cy="4237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7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CB5-B3C9-4EFD-9C1E-EBA57129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46" y="1582542"/>
            <a:ext cx="5476653" cy="4651249"/>
          </a:xfrm>
        </p:spPr>
        <p:txBody>
          <a:bodyPr/>
          <a:lstStyle/>
          <a:p>
            <a:r>
              <a:rPr lang="en-US" dirty="0"/>
              <a:t>This graph can tell you the relative probabilities of the different objects within it</a:t>
            </a:r>
          </a:p>
          <a:p>
            <a:r>
              <a:rPr lang="en-US" dirty="0">
                <a:solidFill>
                  <a:srgbClr val="FFC000"/>
                </a:solidFill>
              </a:rPr>
              <a:t>Canary</a:t>
            </a:r>
            <a:r>
              <a:rPr lang="en-US" dirty="0"/>
              <a:t>, at 0, has the highest probability. </a:t>
            </a:r>
            <a:r>
              <a:rPr lang="en-US" dirty="0">
                <a:solidFill>
                  <a:srgbClr val="C00000"/>
                </a:solidFill>
              </a:rPr>
              <a:t>Robin</a:t>
            </a:r>
            <a:r>
              <a:rPr lang="en-US" dirty="0"/>
              <a:t>, at 1, has a slightly lower probability, and so on.</a:t>
            </a:r>
          </a:p>
          <a:p>
            <a:r>
              <a:rPr lang="en-US" dirty="0"/>
              <a:t>The y axis of this graph represents the probability that you would sample object x (if you considered all possible CRs).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496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CB5-B3C9-4EFD-9C1E-EBA57129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46" y="1582542"/>
            <a:ext cx="5476653" cy="4651249"/>
          </a:xfrm>
        </p:spPr>
        <p:txBody>
          <a:bodyPr/>
          <a:lstStyle/>
          <a:p>
            <a:r>
              <a:rPr lang="en-US" dirty="0"/>
              <a:t>This graph can tell you the relative probabilities of the different objects within it</a:t>
            </a:r>
          </a:p>
          <a:p>
            <a:r>
              <a:rPr lang="en-US" dirty="0">
                <a:solidFill>
                  <a:srgbClr val="FFC000"/>
                </a:solidFill>
              </a:rPr>
              <a:t>Canary</a:t>
            </a:r>
            <a:r>
              <a:rPr lang="en-US" dirty="0"/>
              <a:t>, at 0, has the highest probability. </a:t>
            </a:r>
            <a:r>
              <a:rPr lang="en-US" dirty="0">
                <a:solidFill>
                  <a:srgbClr val="C00000"/>
                </a:solidFill>
              </a:rPr>
              <a:t>Robin</a:t>
            </a:r>
            <a:r>
              <a:rPr lang="en-US" dirty="0"/>
              <a:t>, at 1, has a slightly lower probability, and so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0B9C8-5E93-4E12-8DB0-B6BEA4D810DF}"/>
              </a:ext>
            </a:extLst>
          </p:cNvPr>
          <p:cNvSpPr txBox="1"/>
          <p:nvPr/>
        </p:nvSpPr>
        <p:spPr>
          <a:xfrm>
            <a:off x="6679580" y="4611231"/>
            <a:ext cx="5386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 the HW, canary is the only observed object in that property; is in all the regions. </a:t>
            </a:r>
          </a:p>
          <a:p>
            <a:endParaRPr lang="en-US" sz="2000" i="1" dirty="0"/>
          </a:p>
          <a:p>
            <a:r>
              <a:rPr lang="en-US" sz="2000" i="1" dirty="0"/>
              <a:t>So if we sampled objects from all the regions, canary will be sampled the most (every time) whereas robin will be sampled less, and so on.</a:t>
            </a:r>
            <a:br>
              <a:rPr lang="en-US" sz="2000" i="1" dirty="0"/>
            </a:b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72319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CB5-B3C9-4EFD-9C1E-EBA57129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46" y="1582542"/>
            <a:ext cx="5476653" cy="46512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graph can tell you the relative probabilities of the different objects within it</a:t>
            </a:r>
          </a:p>
          <a:p>
            <a:r>
              <a:rPr lang="en-US" dirty="0">
                <a:solidFill>
                  <a:schemeClr val="bg1"/>
                </a:solidFill>
              </a:rPr>
              <a:t>Canary, at 0, has the highest probability. Robin, at 1, has a slightly lower probability, and so on.</a:t>
            </a:r>
          </a:p>
          <a:p>
            <a:r>
              <a:rPr lang="en-US" dirty="0"/>
              <a:t>The y axis of this graph represents the probability that you would sample object x (if you considered all possible CRs).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A5F30-216C-4C85-86FF-8126722AEE66}"/>
              </a:ext>
            </a:extLst>
          </p:cNvPr>
          <p:cNvSpPr txBox="1"/>
          <p:nvPr/>
        </p:nvSpPr>
        <p:spPr>
          <a:xfrm>
            <a:off x="7587343" y="1462737"/>
            <a:ext cx="407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 what does this mean?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F299F7-286C-49E7-B479-824474472F0C}"/>
              </a:ext>
            </a:extLst>
          </p:cNvPr>
          <p:cNvCxnSpPr>
            <a:cxnSpLocks/>
          </p:cNvCxnSpPr>
          <p:nvPr/>
        </p:nvCxnSpPr>
        <p:spPr>
          <a:xfrm>
            <a:off x="9248068" y="2090057"/>
            <a:ext cx="0" cy="224245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CB5-B3C9-4EFD-9C1E-EBA57129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051" y="1582542"/>
            <a:ext cx="5476653" cy="4651249"/>
          </a:xfrm>
        </p:spPr>
        <p:txBody>
          <a:bodyPr/>
          <a:lstStyle/>
          <a:p>
            <a:r>
              <a:rPr lang="en-US" dirty="0"/>
              <a:t>You can compute the y value at any x using this procedure: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value at concept X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BD594225-F2FF-4C93-94FA-7287C8A9E47B}"/>
              </a:ext>
            </a:extLst>
          </p:cNvPr>
          <p:cNvSpPr/>
          <p:nvPr/>
        </p:nvSpPr>
        <p:spPr>
          <a:xfrm rot="549832" flipH="1">
            <a:off x="3906719" y="2152900"/>
            <a:ext cx="3597070" cy="6248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68E6385F-8886-46B9-98E2-7C82A9D06973}"/>
              </a:ext>
            </a:extLst>
          </p:cNvPr>
          <p:cNvSpPr/>
          <p:nvPr/>
        </p:nvSpPr>
        <p:spPr>
          <a:xfrm rot="329038" flipH="1" flipV="1">
            <a:off x="4037414" y="583130"/>
            <a:ext cx="5991539" cy="724712"/>
          </a:xfrm>
          <a:prstGeom prst="curvedUpArrow">
            <a:avLst>
              <a:gd name="adj1" fmla="val 25000"/>
              <a:gd name="adj2" fmla="val 50000"/>
              <a:gd name="adj3" fmla="val 26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B6EF45-0CC2-465A-8BA9-77537213C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133" y="3908165"/>
            <a:ext cx="2938930" cy="10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301AF-9B81-4815-8CE0-B6358A8939CC}"/>
              </a:ext>
            </a:extLst>
          </p:cNvPr>
          <p:cNvSpPr txBox="1"/>
          <p:nvPr/>
        </p:nvSpPr>
        <p:spPr>
          <a:xfrm>
            <a:off x="5447312" y="1712718"/>
            <a:ext cx="55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C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D</a:t>
            </a:r>
          </a:p>
          <a:p>
            <a:r>
              <a:rPr lang="en-US" sz="1600" b="1" dirty="0"/>
              <a:t>…..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8750D-05B4-4E27-A2B8-605CAA97FE3E}"/>
              </a:ext>
            </a:extLst>
          </p:cNvPr>
          <p:cNvSpPr/>
          <p:nvPr/>
        </p:nvSpPr>
        <p:spPr>
          <a:xfrm>
            <a:off x="3519609" y="1810296"/>
            <a:ext cx="236976" cy="1391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4D6AB-66A4-47E6-909C-04E75B128B64}"/>
              </a:ext>
            </a:extLst>
          </p:cNvPr>
          <p:cNvSpPr/>
          <p:nvPr/>
        </p:nvSpPr>
        <p:spPr>
          <a:xfrm>
            <a:off x="3067050" y="2197100"/>
            <a:ext cx="698500" cy="82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A965F-D1E9-4625-9FDA-170CB4CF1A9A}"/>
              </a:ext>
            </a:extLst>
          </p:cNvPr>
          <p:cNvSpPr/>
          <p:nvPr/>
        </p:nvSpPr>
        <p:spPr>
          <a:xfrm>
            <a:off x="3534924" y="2368550"/>
            <a:ext cx="698500" cy="771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6D878-C4C9-4C3E-9FA3-60C0A65E26DE}"/>
              </a:ext>
            </a:extLst>
          </p:cNvPr>
          <p:cNvSpPr/>
          <p:nvPr/>
        </p:nvSpPr>
        <p:spPr>
          <a:xfrm>
            <a:off x="2603500" y="2711450"/>
            <a:ext cx="1162050" cy="771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D8580-67EE-463C-9432-D85C8A866732}"/>
              </a:ext>
            </a:extLst>
          </p:cNvPr>
          <p:cNvSpPr/>
          <p:nvPr/>
        </p:nvSpPr>
        <p:spPr>
          <a:xfrm>
            <a:off x="8590699" y="1370141"/>
            <a:ext cx="2012580" cy="6676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C5A72-0CC3-483C-A70C-CD92DADF2CA9}"/>
              </a:ext>
            </a:extLst>
          </p:cNvPr>
          <p:cNvSpPr txBox="1"/>
          <p:nvPr/>
        </p:nvSpPr>
        <p:spPr>
          <a:xfrm>
            <a:off x="9009800" y="2015148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5D8B9E-9607-4490-B392-AA79A176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15" y="1532066"/>
            <a:ext cx="1704975" cy="3619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5167E1-7BD2-4998-AF36-D4CAB937CCB6}"/>
              </a:ext>
            </a:extLst>
          </p:cNvPr>
          <p:cNvSpPr/>
          <p:nvPr/>
        </p:nvSpPr>
        <p:spPr>
          <a:xfrm>
            <a:off x="8633106" y="2615761"/>
            <a:ext cx="2012580" cy="6676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034AC0-7D3A-4928-8974-471A97C7A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483" y="2796810"/>
            <a:ext cx="1647825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9768E1-884F-4BD8-B740-F8A9A5EE93E3}"/>
              </a:ext>
            </a:extLst>
          </p:cNvPr>
          <p:cNvSpPr txBox="1"/>
          <p:nvPr/>
        </p:nvSpPr>
        <p:spPr>
          <a:xfrm>
            <a:off x="9001313" y="3249601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769C79-2BF6-4E33-A33B-159B175529B5}"/>
              </a:ext>
            </a:extLst>
          </p:cNvPr>
          <p:cNvSpPr/>
          <p:nvPr/>
        </p:nvSpPr>
        <p:spPr>
          <a:xfrm>
            <a:off x="8633106" y="3821227"/>
            <a:ext cx="2012580" cy="667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3D081B-01C0-4792-BE37-4DED6887CA74}"/>
              </a:ext>
            </a:extLst>
          </p:cNvPr>
          <p:cNvSpPr/>
          <p:nvPr/>
        </p:nvSpPr>
        <p:spPr>
          <a:xfrm>
            <a:off x="8644192" y="4888027"/>
            <a:ext cx="2012580" cy="66760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EEC2E9-4680-4A25-B148-85FBBC0E9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769" y="3979096"/>
            <a:ext cx="1685925" cy="390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4FE7B6-108A-4B04-B10C-288368A5D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483" y="5059905"/>
            <a:ext cx="1685925" cy="3238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A7E5CD-0261-4D42-9CDA-206D87340809}"/>
              </a:ext>
            </a:extLst>
          </p:cNvPr>
          <p:cNvSpPr txBox="1"/>
          <p:nvPr/>
        </p:nvSpPr>
        <p:spPr>
          <a:xfrm>
            <a:off x="9016836" y="4396043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0615B-400A-4F56-98B7-72B3EB28621C}"/>
              </a:ext>
            </a:extLst>
          </p:cNvPr>
          <p:cNvSpPr txBox="1"/>
          <p:nvPr/>
        </p:nvSpPr>
        <p:spPr>
          <a:xfrm>
            <a:off x="9001313" y="5555633"/>
            <a:ext cx="1174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  <a:p>
            <a:pPr algn="ctr"/>
            <a:r>
              <a:rPr lang="en-US" sz="3200" dirty="0"/>
              <a:t>……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A3EE7B-B467-4357-ACCF-497E5F7C4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4100" y="141457"/>
            <a:ext cx="2708799" cy="9517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2BD785-1F95-4DBD-8150-F50A4307C657}"/>
              </a:ext>
            </a:extLst>
          </p:cNvPr>
          <p:cNvSpPr txBox="1"/>
          <p:nvPr/>
        </p:nvSpPr>
        <p:spPr>
          <a:xfrm>
            <a:off x="9127413" y="789206"/>
            <a:ext cx="92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45903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301AF-9B81-4815-8CE0-B6358A8939CC}"/>
              </a:ext>
            </a:extLst>
          </p:cNvPr>
          <p:cNvSpPr txBox="1"/>
          <p:nvPr/>
        </p:nvSpPr>
        <p:spPr>
          <a:xfrm>
            <a:off x="5447312" y="1712718"/>
            <a:ext cx="55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C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D</a:t>
            </a:r>
          </a:p>
          <a:p>
            <a:r>
              <a:rPr lang="en-US" sz="1600" b="1" dirty="0"/>
              <a:t>…..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8750D-05B4-4E27-A2B8-605CAA97FE3E}"/>
              </a:ext>
            </a:extLst>
          </p:cNvPr>
          <p:cNvSpPr/>
          <p:nvPr/>
        </p:nvSpPr>
        <p:spPr>
          <a:xfrm>
            <a:off x="3519609" y="1810296"/>
            <a:ext cx="236976" cy="1391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4D6AB-66A4-47E6-909C-04E75B128B64}"/>
              </a:ext>
            </a:extLst>
          </p:cNvPr>
          <p:cNvSpPr/>
          <p:nvPr/>
        </p:nvSpPr>
        <p:spPr>
          <a:xfrm>
            <a:off x="3067050" y="2197100"/>
            <a:ext cx="698500" cy="82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A965F-D1E9-4625-9FDA-170CB4CF1A9A}"/>
              </a:ext>
            </a:extLst>
          </p:cNvPr>
          <p:cNvSpPr/>
          <p:nvPr/>
        </p:nvSpPr>
        <p:spPr>
          <a:xfrm>
            <a:off x="3534924" y="2368550"/>
            <a:ext cx="698500" cy="771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6D878-C4C9-4C3E-9FA3-60C0A65E26DE}"/>
              </a:ext>
            </a:extLst>
          </p:cNvPr>
          <p:cNvSpPr/>
          <p:nvPr/>
        </p:nvSpPr>
        <p:spPr>
          <a:xfrm>
            <a:off x="2603500" y="2711450"/>
            <a:ext cx="1162050" cy="771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37970-EB58-4C58-BBB3-2801D833EF5B}"/>
              </a:ext>
            </a:extLst>
          </p:cNvPr>
          <p:cNvSpPr txBox="1"/>
          <p:nvPr/>
        </p:nvSpPr>
        <p:spPr>
          <a:xfrm>
            <a:off x="6193971" y="3240157"/>
            <a:ext cx="196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(For example, you could compute this for X=1)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E25C30-9286-454A-BDA8-17205729E95A}"/>
              </a:ext>
            </a:extLst>
          </p:cNvPr>
          <p:cNvSpPr/>
          <p:nvPr/>
        </p:nvSpPr>
        <p:spPr>
          <a:xfrm>
            <a:off x="8590699" y="1370141"/>
            <a:ext cx="2012580" cy="6676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A2092-15ED-499B-82BB-40C95EFE6907}"/>
              </a:ext>
            </a:extLst>
          </p:cNvPr>
          <p:cNvSpPr txBox="1"/>
          <p:nvPr/>
        </p:nvSpPr>
        <p:spPr>
          <a:xfrm>
            <a:off x="9009800" y="2015148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D2BD40-78A9-46F7-977E-85297A077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15" y="1532066"/>
            <a:ext cx="1704975" cy="3619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1815A0-587B-4678-8E4E-565F6B0B07D7}"/>
              </a:ext>
            </a:extLst>
          </p:cNvPr>
          <p:cNvSpPr/>
          <p:nvPr/>
        </p:nvSpPr>
        <p:spPr>
          <a:xfrm>
            <a:off x="8633106" y="2615761"/>
            <a:ext cx="2012580" cy="6676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6523BD-76FF-4D2E-A268-20F7AF2B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483" y="2796810"/>
            <a:ext cx="1647825" cy="3524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3EEF95-8F0D-4EE0-9873-C682BC702AE1}"/>
              </a:ext>
            </a:extLst>
          </p:cNvPr>
          <p:cNvSpPr txBox="1"/>
          <p:nvPr/>
        </p:nvSpPr>
        <p:spPr>
          <a:xfrm>
            <a:off x="9001313" y="3249601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511712-AA5D-4494-914A-E31563DD8489}"/>
              </a:ext>
            </a:extLst>
          </p:cNvPr>
          <p:cNvSpPr/>
          <p:nvPr/>
        </p:nvSpPr>
        <p:spPr>
          <a:xfrm>
            <a:off x="8633106" y="3821227"/>
            <a:ext cx="2012580" cy="667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2F56D7-A3C3-4E5A-AA55-46FBFE9E5C39}"/>
              </a:ext>
            </a:extLst>
          </p:cNvPr>
          <p:cNvSpPr/>
          <p:nvPr/>
        </p:nvSpPr>
        <p:spPr>
          <a:xfrm>
            <a:off x="8644192" y="4888027"/>
            <a:ext cx="2012580" cy="66760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0940872-69EA-4354-9554-FA58CE1C4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769" y="3979096"/>
            <a:ext cx="1685925" cy="3905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06AC7C-A2B7-4601-9A75-EA624DEBE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483" y="5059905"/>
            <a:ext cx="1685925" cy="3238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506D615-1361-4EAC-B535-29F4C825D692}"/>
              </a:ext>
            </a:extLst>
          </p:cNvPr>
          <p:cNvSpPr txBox="1"/>
          <p:nvPr/>
        </p:nvSpPr>
        <p:spPr>
          <a:xfrm>
            <a:off x="9016836" y="4396043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6C9444-181B-4658-BCFE-6412A5BD8CEF}"/>
              </a:ext>
            </a:extLst>
          </p:cNvPr>
          <p:cNvSpPr txBox="1"/>
          <p:nvPr/>
        </p:nvSpPr>
        <p:spPr>
          <a:xfrm>
            <a:off x="9001313" y="5555633"/>
            <a:ext cx="1174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  <a:p>
            <a:pPr algn="ctr"/>
            <a:r>
              <a:rPr lang="en-US" sz="3200" dirty="0"/>
              <a:t>……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8E40918-1687-40DC-BB33-F973B8316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4100" y="141457"/>
            <a:ext cx="2708799" cy="9517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214EA5-DAA8-4FF7-9BD0-C8D4C649752E}"/>
              </a:ext>
            </a:extLst>
          </p:cNvPr>
          <p:cNvSpPr txBox="1"/>
          <p:nvPr/>
        </p:nvSpPr>
        <p:spPr>
          <a:xfrm>
            <a:off x="9127413" y="789206"/>
            <a:ext cx="92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27206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C301-3947-4A0A-85B6-EE295D20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88" y="387118"/>
            <a:ext cx="10515600" cy="147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*NOTE: If X is not in the consequential region R, then for that specific R,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790A0-EF43-467C-918A-BBD7AB33A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1" b="37308"/>
          <a:stretch/>
        </p:blipFill>
        <p:spPr>
          <a:xfrm>
            <a:off x="2230243" y="994097"/>
            <a:ext cx="2486723" cy="7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1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C301-3947-4A0A-85B6-EE295D20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88" y="3871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*NOTE: If X is not in the consequential region R, then for that specific R,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790A0-EF43-467C-918A-BBD7AB33A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1" b="37308"/>
          <a:stretch/>
        </p:blipFill>
        <p:spPr>
          <a:xfrm>
            <a:off x="2230243" y="994097"/>
            <a:ext cx="2486723" cy="70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48A33-2C5F-489F-A9CE-49CB31601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7457"/>
            <a:ext cx="12192000" cy="11004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4C0C2E-43DE-4F45-9137-8E2667975B76}"/>
              </a:ext>
            </a:extLst>
          </p:cNvPr>
          <p:cNvSpPr/>
          <p:nvPr/>
        </p:nvSpPr>
        <p:spPr>
          <a:xfrm>
            <a:off x="814039" y="2514599"/>
            <a:ext cx="10995101" cy="7033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291EB-3C82-4E98-86CF-468A04BCC4AE}"/>
              </a:ext>
            </a:extLst>
          </p:cNvPr>
          <p:cNvSpPr/>
          <p:nvPr/>
        </p:nvSpPr>
        <p:spPr>
          <a:xfrm>
            <a:off x="29738" y="2866271"/>
            <a:ext cx="873512" cy="562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565C5-D1EC-446E-9160-19737728375F}"/>
              </a:ext>
            </a:extLst>
          </p:cNvPr>
          <p:cNvSpPr/>
          <p:nvPr/>
        </p:nvSpPr>
        <p:spPr>
          <a:xfrm>
            <a:off x="4744720" y="3610655"/>
            <a:ext cx="2702560" cy="6270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10414-9620-40CA-B873-1ED86F5DECE5}"/>
              </a:ext>
            </a:extLst>
          </p:cNvPr>
          <p:cNvSpPr txBox="1"/>
          <p:nvPr/>
        </p:nvSpPr>
        <p:spPr>
          <a:xfrm>
            <a:off x="7209074" y="42224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141AF-B5AF-4D7F-9229-6026BE6F8438}"/>
              </a:ext>
            </a:extLst>
          </p:cNvPr>
          <p:cNvSpPr txBox="1"/>
          <p:nvPr/>
        </p:nvSpPr>
        <p:spPr>
          <a:xfrm>
            <a:off x="4516674" y="424279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-3.2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AA7EBE-EE5B-43DE-82B8-F85A746857F3}"/>
              </a:ext>
            </a:extLst>
          </p:cNvPr>
          <p:cNvSpPr txBox="1">
            <a:spLocks/>
          </p:cNvSpPr>
          <p:nvPr/>
        </p:nvSpPr>
        <p:spPr>
          <a:xfrm>
            <a:off x="466494" y="5005424"/>
            <a:ext cx="10515600" cy="147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the regions in this assignment should contain x=0, but how would you check if they contain x=1?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edge1&lt;= (x=1) &lt;= edge2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4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BFAB-F826-4AF7-8058-4A8A0227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40968"/>
            <a:ext cx="10515600" cy="1048204"/>
          </a:xfrm>
        </p:spPr>
        <p:txBody>
          <a:bodyPr/>
          <a:lstStyle/>
          <a:p>
            <a:r>
              <a:rPr lang="en-US" dirty="0"/>
              <a:t>What other leaves might I avoid?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C1A75-B32D-42E0-8253-80686DD2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70996"/>
            <a:ext cx="8067675" cy="4438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A888DC-2A75-4504-9B93-83EA6817980E}"/>
              </a:ext>
            </a:extLst>
          </p:cNvPr>
          <p:cNvSpPr/>
          <p:nvPr/>
        </p:nvSpPr>
        <p:spPr>
          <a:xfrm>
            <a:off x="4430486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08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C301-3947-4A0A-85B6-EE295D20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88" y="3871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*NOTE: If X is not in the consequential region R, then for that specific R,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790A0-EF43-467C-918A-BBD7AB33A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1" b="37308"/>
          <a:stretch/>
        </p:blipFill>
        <p:spPr>
          <a:xfrm>
            <a:off x="2230243" y="994097"/>
            <a:ext cx="2486723" cy="70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48A33-2C5F-489F-A9CE-49CB31601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7457"/>
            <a:ext cx="12192000" cy="11004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4C0C2E-43DE-4F45-9137-8E2667975B76}"/>
              </a:ext>
            </a:extLst>
          </p:cNvPr>
          <p:cNvSpPr/>
          <p:nvPr/>
        </p:nvSpPr>
        <p:spPr>
          <a:xfrm>
            <a:off x="814039" y="2514599"/>
            <a:ext cx="10995101" cy="7033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291EB-3C82-4E98-86CF-468A04BCC4AE}"/>
              </a:ext>
            </a:extLst>
          </p:cNvPr>
          <p:cNvSpPr/>
          <p:nvPr/>
        </p:nvSpPr>
        <p:spPr>
          <a:xfrm>
            <a:off x="29738" y="2866271"/>
            <a:ext cx="873512" cy="562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565C5-D1EC-446E-9160-19737728375F}"/>
              </a:ext>
            </a:extLst>
          </p:cNvPr>
          <p:cNvSpPr/>
          <p:nvPr/>
        </p:nvSpPr>
        <p:spPr>
          <a:xfrm>
            <a:off x="4744720" y="3610655"/>
            <a:ext cx="2702560" cy="6270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10414-9620-40CA-B873-1ED86F5DECE5}"/>
              </a:ext>
            </a:extLst>
          </p:cNvPr>
          <p:cNvSpPr txBox="1"/>
          <p:nvPr/>
        </p:nvSpPr>
        <p:spPr>
          <a:xfrm>
            <a:off x="7209074" y="42224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141AF-B5AF-4D7F-9229-6026BE6F8438}"/>
              </a:ext>
            </a:extLst>
          </p:cNvPr>
          <p:cNvSpPr txBox="1"/>
          <p:nvPr/>
        </p:nvSpPr>
        <p:spPr>
          <a:xfrm>
            <a:off x="4516674" y="424279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-3.2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67533A-DDBB-4478-ACC8-02F18DF64797}"/>
              </a:ext>
            </a:extLst>
          </p:cNvPr>
          <p:cNvSpPr txBox="1">
            <a:spLocks/>
          </p:cNvSpPr>
          <p:nvPr/>
        </p:nvSpPr>
        <p:spPr>
          <a:xfrm>
            <a:off x="466494" y="5005424"/>
            <a:ext cx="10515600" cy="147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the regions in this assignment should contain x=0, but how would you check if they contain x=1?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edge1&lt;= (x=1) &lt;= edge2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8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344560-45FE-420B-B537-2A4C1F51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5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DDA4D-4B1F-465E-B985-A185E17E2278}"/>
              </a:ext>
            </a:extLst>
          </p:cNvPr>
          <p:cNvSpPr/>
          <p:nvPr/>
        </p:nvSpPr>
        <p:spPr>
          <a:xfrm>
            <a:off x="1197428" y="1491344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E7C-E75C-4746-9BAE-293715E3EC07}"/>
              </a:ext>
            </a:extLst>
          </p:cNvPr>
          <p:cNvSpPr txBox="1"/>
          <p:nvPr/>
        </p:nvSpPr>
        <p:spPr>
          <a:xfrm>
            <a:off x="3485938" y="146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48EB-4DE5-445D-9AA6-6C1D05D59C00}"/>
              </a:ext>
            </a:extLst>
          </p:cNvPr>
          <p:cNvSpPr txBox="1"/>
          <p:nvPr/>
        </p:nvSpPr>
        <p:spPr>
          <a:xfrm>
            <a:off x="3986681" y="1462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301AF-9B81-4815-8CE0-B6358A8939CC}"/>
              </a:ext>
            </a:extLst>
          </p:cNvPr>
          <p:cNvSpPr txBox="1"/>
          <p:nvPr/>
        </p:nvSpPr>
        <p:spPr>
          <a:xfrm>
            <a:off x="5447312" y="1712718"/>
            <a:ext cx="55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C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D</a:t>
            </a:r>
          </a:p>
          <a:p>
            <a:r>
              <a:rPr lang="en-US" sz="1600" b="1" dirty="0"/>
              <a:t>…..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8750D-05B4-4E27-A2B8-605CAA97FE3E}"/>
              </a:ext>
            </a:extLst>
          </p:cNvPr>
          <p:cNvSpPr/>
          <p:nvPr/>
        </p:nvSpPr>
        <p:spPr>
          <a:xfrm>
            <a:off x="3519609" y="1810296"/>
            <a:ext cx="236976" cy="1391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4D6AB-66A4-47E6-909C-04E75B128B64}"/>
              </a:ext>
            </a:extLst>
          </p:cNvPr>
          <p:cNvSpPr/>
          <p:nvPr/>
        </p:nvSpPr>
        <p:spPr>
          <a:xfrm>
            <a:off x="3067050" y="2197100"/>
            <a:ext cx="698500" cy="82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A965F-D1E9-4625-9FDA-170CB4CF1A9A}"/>
              </a:ext>
            </a:extLst>
          </p:cNvPr>
          <p:cNvSpPr/>
          <p:nvPr/>
        </p:nvSpPr>
        <p:spPr>
          <a:xfrm>
            <a:off x="3534924" y="2368550"/>
            <a:ext cx="698500" cy="771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6D878-C4C9-4C3E-9FA3-60C0A65E26DE}"/>
              </a:ext>
            </a:extLst>
          </p:cNvPr>
          <p:cNvSpPr/>
          <p:nvPr/>
        </p:nvSpPr>
        <p:spPr>
          <a:xfrm>
            <a:off x="2603500" y="2711450"/>
            <a:ext cx="1162050" cy="771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D8580-67EE-463C-9432-D85C8A866732}"/>
              </a:ext>
            </a:extLst>
          </p:cNvPr>
          <p:cNvSpPr/>
          <p:nvPr/>
        </p:nvSpPr>
        <p:spPr>
          <a:xfrm>
            <a:off x="8590699" y="1370141"/>
            <a:ext cx="2012580" cy="6676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C5A72-0CC3-483C-A70C-CD92DADF2CA9}"/>
              </a:ext>
            </a:extLst>
          </p:cNvPr>
          <p:cNvSpPr txBox="1"/>
          <p:nvPr/>
        </p:nvSpPr>
        <p:spPr>
          <a:xfrm>
            <a:off x="9009800" y="2015148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5D8B9E-9607-4490-B392-AA79A176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15" y="1532066"/>
            <a:ext cx="1704975" cy="3619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5167E1-7BD2-4998-AF36-D4CAB937CCB6}"/>
              </a:ext>
            </a:extLst>
          </p:cNvPr>
          <p:cNvSpPr/>
          <p:nvPr/>
        </p:nvSpPr>
        <p:spPr>
          <a:xfrm>
            <a:off x="8633106" y="2615761"/>
            <a:ext cx="2012580" cy="6676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034AC0-7D3A-4928-8974-471A97C7A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483" y="2796810"/>
            <a:ext cx="1647825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9768E1-884F-4BD8-B740-F8A9A5EE93E3}"/>
              </a:ext>
            </a:extLst>
          </p:cNvPr>
          <p:cNvSpPr txBox="1"/>
          <p:nvPr/>
        </p:nvSpPr>
        <p:spPr>
          <a:xfrm>
            <a:off x="9001313" y="3249601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769C79-2BF6-4E33-A33B-159B175529B5}"/>
              </a:ext>
            </a:extLst>
          </p:cNvPr>
          <p:cNvSpPr/>
          <p:nvPr/>
        </p:nvSpPr>
        <p:spPr>
          <a:xfrm>
            <a:off x="8633106" y="3821227"/>
            <a:ext cx="2012580" cy="667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3D081B-01C0-4792-BE37-4DED6887CA74}"/>
              </a:ext>
            </a:extLst>
          </p:cNvPr>
          <p:cNvSpPr/>
          <p:nvPr/>
        </p:nvSpPr>
        <p:spPr>
          <a:xfrm>
            <a:off x="8644192" y="4888027"/>
            <a:ext cx="2012580" cy="66760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EEC2E9-4680-4A25-B148-85FBBC0E9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769" y="3979096"/>
            <a:ext cx="1685925" cy="390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4FE7B6-108A-4B04-B10C-288368A5D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483" y="5059905"/>
            <a:ext cx="1685925" cy="3238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A7E5CD-0261-4D42-9CDA-206D87340809}"/>
              </a:ext>
            </a:extLst>
          </p:cNvPr>
          <p:cNvSpPr txBox="1"/>
          <p:nvPr/>
        </p:nvSpPr>
        <p:spPr>
          <a:xfrm>
            <a:off x="9016836" y="4396043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0615B-400A-4F56-98B7-72B3EB28621C}"/>
              </a:ext>
            </a:extLst>
          </p:cNvPr>
          <p:cNvSpPr txBox="1"/>
          <p:nvPr/>
        </p:nvSpPr>
        <p:spPr>
          <a:xfrm>
            <a:off x="9001313" y="5555633"/>
            <a:ext cx="1174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  <a:p>
            <a:pPr algn="ctr"/>
            <a:r>
              <a:rPr lang="en-US" sz="3200" dirty="0"/>
              <a:t>……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809CE8-2E06-42B4-8CE3-B4721E1990DC}"/>
              </a:ext>
            </a:extLst>
          </p:cNvPr>
          <p:cNvCxnSpPr/>
          <p:nvPr/>
        </p:nvCxnSpPr>
        <p:spPr>
          <a:xfrm flipV="1">
            <a:off x="8408020" y="1282390"/>
            <a:ext cx="2453268" cy="914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3524F3-892E-4AD6-BC3A-EA5779BE359A}"/>
              </a:ext>
            </a:extLst>
          </p:cNvPr>
          <p:cNvSpPr txBox="1"/>
          <p:nvPr/>
        </p:nvSpPr>
        <p:spPr>
          <a:xfrm>
            <a:off x="11324660" y="1370141"/>
            <a:ext cx="5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F0132-2D1F-4570-A0FB-828854BBCA17}"/>
              </a:ext>
            </a:extLst>
          </p:cNvPr>
          <p:cNvSpPr txBox="1"/>
          <p:nvPr/>
        </p:nvSpPr>
        <p:spPr>
          <a:xfrm>
            <a:off x="92765" y="144821"/>
            <a:ext cx="693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What’s the probability of getting x=1, for regions containing x=0?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E048C-F385-4240-B0E7-987656D42D1A}"/>
              </a:ext>
            </a:extLst>
          </p:cNvPr>
          <p:cNvSpPr txBox="1"/>
          <p:nvPr/>
        </p:nvSpPr>
        <p:spPr>
          <a:xfrm>
            <a:off x="11324660" y="2599923"/>
            <a:ext cx="5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AA633-E89D-4227-BC89-ED24C2ED19F4}"/>
              </a:ext>
            </a:extLst>
          </p:cNvPr>
          <p:cNvSpPr txBox="1"/>
          <p:nvPr/>
        </p:nvSpPr>
        <p:spPr>
          <a:xfrm>
            <a:off x="11324660" y="5038075"/>
            <a:ext cx="5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385D0D-62F8-40CB-8544-91A45EB459C8}"/>
              </a:ext>
            </a:extLst>
          </p:cNvPr>
          <p:cNvCxnSpPr/>
          <p:nvPr/>
        </p:nvCxnSpPr>
        <p:spPr>
          <a:xfrm flipV="1">
            <a:off x="8361866" y="2436352"/>
            <a:ext cx="2453268" cy="914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3DC3B6-607C-40F6-8E36-92A31CA793C7}"/>
              </a:ext>
            </a:extLst>
          </p:cNvPr>
          <p:cNvCxnSpPr/>
          <p:nvPr/>
        </p:nvCxnSpPr>
        <p:spPr>
          <a:xfrm flipV="1">
            <a:off x="8537448" y="4764475"/>
            <a:ext cx="2453268" cy="914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B40F22C-1EF9-4807-8DB1-6E38EECEE5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4100" y="141457"/>
            <a:ext cx="2708799" cy="9517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1ED464-F11D-4DBD-A2FD-9638E54127DC}"/>
              </a:ext>
            </a:extLst>
          </p:cNvPr>
          <p:cNvSpPr txBox="1"/>
          <p:nvPr/>
        </p:nvSpPr>
        <p:spPr>
          <a:xfrm>
            <a:off x="9127413" y="789206"/>
            <a:ext cx="92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28774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E05E-015D-4511-A1F7-8DCC8750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2717" cy="4474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Probability of observing object X in the region 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(if you put all objects that were in R in a bag, what would the probability of sampling this particular object X be?)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0ADB70-A7EC-4357-8F85-42A59D65D04D}"/>
              </a:ext>
            </a:extLst>
          </p:cNvPr>
          <p:cNvSpPr txBox="1">
            <a:spLocks/>
          </p:cNvSpPr>
          <p:nvPr/>
        </p:nvSpPr>
        <p:spPr>
          <a:xfrm>
            <a:off x="8127381" y="2048649"/>
            <a:ext cx="34327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Probability of you sampling region 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(e.g. if you put all regions in a bag, what would the probability of you sampling that particular region R be?)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8417F-9B32-4052-9ECA-5597EDB1DE25}"/>
              </a:ext>
            </a:extLst>
          </p:cNvPr>
          <p:cNvCxnSpPr>
            <a:cxnSpLocks/>
          </p:cNvCxnSpPr>
          <p:nvPr/>
        </p:nvCxnSpPr>
        <p:spPr>
          <a:xfrm flipV="1">
            <a:off x="3668751" y="1405054"/>
            <a:ext cx="1356108" cy="420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FC4E3-CAC6-4727-BE31-675F0434AB9E}"/>
              </a:ext>
            </a:extLst>
          </p:cNvPr>
          <p:cNvCxnSpPr>
            <a:cxnSpLocks/>
          </p:cNvCxnSpPr>
          <p:nvPr/>
        </p:nvCxnSpPr>
        <p:spPr>
          <a:xfrm flipH="1" flipV="1">
            <a:off x="7296004" y="1405054"/>
            <a:ext cx="1792240" cy="563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B524F31-F030-4B4C-9437-F2F518AC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1" b="37308"/>
          <a:stretch/>
        </p:blipFill>
        <p:spPr>
          <a:xfrm>
            <a:off x="4750725" y="563686"/>
            <a:ext cx="2690550" cy="7609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AD3737-4750-4FDB-ACD9-7B677AA34227}"/>
              </a:ext>
            </a:extLst>
          </p:cNvPr>
          <p:cNvSpPr/>
          <p:nvPr/>
        </p:nvSpPr>
        <p:spPr>
          <a:xfrm>
            <a:off x="4750725" y="480036"/>
            <a:ext cx="1583473" cy="884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0879BB-4A98-43CE-BBC1-E637C83856F2}"/>
              </a:ext>
            </a:extLst>
          </p:cNvPr>
          <p:cNvSpPr/>
          <p:nvPr/>
        </p:nvSpPr>
        <p:spPr>
          <a:xfrm>
            <a:off x="6413505" y="485611"/>
            <a:ext cx="1027770" cy="8736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0ADB70-A7EC-4357-8F85-42A59D65D04D}"/>
              </a:ext>
            </a:extLst>
          </p:cNvPr>
          <p:cNvSpPr txBox="1">
            <a:spLocks/>
          </p:cNvSpPr>
          <p:nvPr/>
        </p:nvSpPr>
        <p:spPr>
          <a:xfrm>
            <a:off x="2174488" y="2367553"/>
            <a:ext cx="8515815" cy="398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probability that your object x=1 (or whatever x you specify) will have the same feature as x=0 (or whatever other x you specify as the most probable object; the object that is in all R).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Computing this sum is marginalizing over every possible R there could be (since you don’t know the true R, you see what P(X|R) would be under any of the possible Rs)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BEF39-D2C8-4825-AD73-E6FC238E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37" y="464841"/>
            <a:ext cx="3452378" cy="1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8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E05E-015D-4511-A1F7-8DCC8750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708" y="2287571"/>
            <a:ext cx="92517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1/(length of the R you have currently sampled)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1/(number of Rs)</a:t>
            </a:r>
            <a:endParaRPr lang="en-US" sz="22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60A32-86B0-413C-81BD-0F993500F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3" t="16560" r="34999" b="20926"/>
          <a:stretch/>
        </p:blipFill>
        <p:spPr>
          <a:xfrm>
            <a:off x="838200" y="2302572"/>
            <a:ext cx="1505415" cy="563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60346-158D-414B-BE63-C0CF2C67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55" t="16560" r="6789" b="20927"/>
          <a:stretch/>
        </p:blipFill>
        <p:spPr>
          <a:xfrm>
            <a:off x="1094678" y="4295972"/>
            <a:ext cx="1014762" cy="5632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4CAACB-9630-4FE0-A1F5-20F4583D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compute		  and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292CC-BD27-4E84-A694-F1D8DFD54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3" t="16560" r="34999" b="20926"/>
          <a:stretch/>
        </p:blipFill>
        <p:spPr>
          <a:xfrm>
            <a:off x="4992029" y="746301"/>
            <a:ext cx="1505415" cy="563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28F42-C85D-4BE3-94E2-ADBB30D0D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55" t="16560" r="6789" b="20927"/>
          <a:stretch/>
        </p:blipFill>
        <p:spPr>
          <a:xfrm>
            <a:off x="7779833" y="746301"/>
            <a:ext cx="1014762" cy="563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B5D0-3ED1-4A75-B94C-E655B906B2ED}"/>
              </a:ext>
            </a:extLst>
          </p:cNvPr>
          <p:cNvSpPr txBox="1"/>
          <p:nvPr/>
        </p:nvSpPr>
        <p:spPr>
          <a:xfrm>
            <a:off x="9857678" y="2199455"/>
            <a:ext cx="2196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</a:rPr>
              <a:t>(if X is in R, and 0 otherwise)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5B78B-3607-4B41-9C8C-E64DBF86CC8A}"/>
              </a:ext>
            </a:extLst>
          </p:cNvPr>
          <p:cNvSpPr txBox="1"/>
          <p:nvPr/>
        </p:nvSpPr>
        <p:spPr>
          <a:xfrm>
            <a:off x="5752170" y="4373015"/>
            <a:ext cx="7129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</a:rPr>
              <a:t>(since every R has the same chance of being sampled)</a:t>
            </a:r>
          </a:p>
        </p:txBody>
      </p:sp>
    </p:spTree>
    <p:extLst>
      <p:ext uri="{BB962C8B-B14F-4D97-AF65-F5344CB8AC3E}">
        <p14:creationId xmlns:p14="http://schemas.microsoft.com/office/powerpoint/2010/main" val="983069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7E01-75E3-4F24-A367-1D69C6C7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8553-1689-4EAF-B7E9-3AB1CD5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9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04E5-7F9C-499D-94E5-06EE9C9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160" y="2553971"/>
            <a:ext cx="4765040" cy="3359150"/>
          </a:xfrm>
        </p:spPr>
        <p:txBody>
          <a:bodyPr/>
          <a:lstStyle/>
          <a:p>
            <a:r>
              <a:rPr lang="en-US" dirty="0"/>
              <a:t>You can think of each of these Rs as a uniform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BB23E-949B-4E55-8482-C18D8D84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" y="430530"/>
            <a:ext cx="6548946" cy="5888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FC591F-BBC9-48FA-85E4-65A0F93FA17F}"/>
              </a:ext>
            </a:extLst>
          </p:cNvPr>
          <p:cNvSpPr/>
          <p:nvPr/>
        </p:nvSpPr>
        <p:spPr>
          <a:xfrm>
            <a:off x="1328057" y="1458686"/>
            <a:ext cx="499654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axes for graphs">
            <a:extLst>
              <a:ext uri="{FF2B5EF4-FFF2-40B4-BE49-F238E27FC236}">
                <a16:creationId xmlns:a16="http://schemas.microsoft.com/office/drawing/2014/main" id="{0A6EDA19-6292-4477-A3C4-64719222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45" y="102347"/>
            <a:ext cx="5553710" cy="52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15987E-1A15-48EE-A3FA-40CB6BCC38A9}"/>
              </a:ext>
            </a:extLst>
          </p:cNvPr>
          <p:cNvSpPr/>
          <p:nvPr/>
        </p:nvSpPr>
        <p:spPr>
          <a:xfrm>
            <a:off x="4734560" y="2095825"/>
            <a:ext cx="2702560" cy="6270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3D059-7484-48A0-B0D4-807219E6CB44}"/>
              </a:ext>
            </a:extLst>
          </p:cNvPr>
          <p:cNvSpPr txBox="1"/>
          <p:nvPr/>
        </p:nvSpPr>
        <p:spPr>
          <a:xfrm>
            <a:off x="7198914" y="2707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D771-9563-4CD2-B255-C831C9D5AC55}"/>
              </a:ext>
            </a:extLst>
          </p:cNvPr>
          <p:cNvSpPr txBox="1"/>
          <p:nvPr/>
        </p:nvSpPr>
        <p:spPr>
          <a:xfrm>
            <a:off x="4506514" y="27279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-3.2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420A2A-8CC7-4F82-AD73-2EA21D9B0E21}"/>
              </a:ext>
            </a:extLst>
          </p:cNvPr>
          <p:cNvSpPr txBox="1">
            <a:spLocks/>
          </p:cNvSpPr>
          <p:nvPr/>
        </p:nvSpPr>
        <p:spPr>
          <a:xfrm>
            <a:off x="6159608" y="5955255"/>
            <a:ext cx="4612469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; the area of this rectangle =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1FBAE-3891-4126-929E-85F06AAE0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185" y="5692475"/>
            <a:ext cx="4114800" cy="9239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FC6ACE-AEA7-4D4A-9F6C-48B08E3FFCE8}"/>
              </a:ext>
            </a:extLst>
          </p:cNvPr>
          <p:cNvSpPr txBox="1">
            <a:spLocks/>
          </p:cNvSpPr>
          <p:nvPr/>
        </p:nvSpPr>
        <p:spPr>
          <a:xfrm>
            <a:off x="8644255" y="2535128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edges of the 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4872DF-B996-49E9-8FD0-4C925DF38875}"/>
              </a:ext>
            </a:extLst>
          </p:cNvPr>
          <p:cNvSpPr txBox="1">
            <a:spLocks/>
          </p:cNvSpPr>
          <p:nvPr/>
        </p:nvSpPr>
        <p:spPr>
          <a:xfrm>
            <a:off x="4807543" y="0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P(X|R)</a:t>
            </a:r>
          </a:p>
        </p:txBody>
      </p:sp>
    </p:spTree>
    <p:extLst>
      <p:ext uri="{BB962C8B-B14F-4D97-AF65-F5344CB8AC3E}">
        <p14:creationId xmlns:p14="http://schemas.microsoft.com/office/powerpoint/2010/main" val="227508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axes for graphs">
            <a:extLst>
              <a:ext uri="{FF2B5EF4-FFF2-40B4-BE49-F238E27FC236}">
                <a16:creationId xmlns:a16="http://schemas.microsoft.com/office/drawing/2014/main" id="{0A6EDA19-6292-4477-A3C4-64719222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45" y="102347"/>
            <a:ext cx="5553710" cy="52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15987E-1A15-48EE-A3FA-40CB6BCC38A9}"/>
              </a:ext>
            </a:extLst>
          </p:cNvPr>
          <p:cNvSpPr/>
          <p:nvPr/>
        </p:nvSpPr>
        <p:spPr>
          <a:xfrm>
            <a:off x="4734560" y="2095825"/>
            <a:ext cx="2702560" cy="6270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3D059-7484-48A0-B0D4-807219E6CB44}"/>
              </a:ext>
            </a:extLst>
          </p:cNvPr>
          <p:cNvSpPr txBox="1"/>
          <p:nvPr/>
        </p:nvSpPr>
        <p:spPr>
          <a:xfrm>
            <a:off x="7198914" y="2707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D771-9563-4CD2-B255-C831C9D5AC55}"/>
              </a:ext>
            </a:extLst>
          </p:cNvPr>
          <p:cNvSpPr txBox="1"/>
          <p:nvPr/>
        </p:nvSpPr>
        <p:spPr>
          <a:xfrm>
            <a:off x="4506514" y="27279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-3.2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97FFDD-D8AC-4703-8CCE-BCE3EF729A8D}"/>
              </a:ext>
            </a:extLst>
          </p:cNvPr>
          <p:cNvSpPr/>
          <p:nvPr/>
        </p:nvSpPr>
        <p:spPr>
          <a:xfrm>
            <a:off x="5316676" y="3137140"/>
            <a:ext cx="1595904" cy="461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3DED9-707B-4BC1-B601-D7F9CE5386C3}"/>
              </a:ext>
            </a:extLst>
          </p:cNvPr>
          <p:cNvSpPr txBox="1"/>
          <p:nvPr/>
        </p:nvSpPr>
        <p:spPr>
          <a:xfrm>
            <a:off x="5373466" y="3120786"/>
            <a:ext cx="15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= 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FC6ACE-AEA7-4D4A-9F6C-48B08E3FFCE8}"/>
              </a:ext>
            </a:extLst>
          </p:cNvPr>
          <p:cNvSpPr txBox="1">
            <a:spLocks/>
          </p:cNvSpPr>
          <p:nvPr/>
        </p:nvSpPr>
        <p:spPr>
          <a:xfrm>
            <a:off x="8644255" y="2535128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edges of the 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4872DF-B996-49E9-8FD0-4C925DF38875}"/>
              </a:ext>
            </a:extLst>
          </p:cNvPr>
          <p:cNvSpPr txBox="1">
            <a:spLocks/>
          </p:cNvSpPr>
          <p:nvPr/>
        </p:nvSpPr>
        <p:spPr>
          <a:xfrm>
            <a:off x="4807543" y="0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P(X|R)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81D40E-7702-447C-B8B6-BDF351C1675D}"/>
              </a:ext>
            </a:extLst>
          </p:cNvPr>
          <p:cNvSpPr txBox="1">
            <a:spLocks/>
          </p:cNvSpPr>
          <p:nvPr/>
        </p:nvSpPr>
        <p:spPr>
          <a:xfrm>
            <a:off x="2475571" y="5955255"/>
            <a:ext cx="7205004" cy="71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Since the length is 8,</a:t>
            </a:r>
            <a:r>
              <a:rPr lang="en-US" dirty="0">
                <a:solidFill>
                  <a:schemeClr val="bg1"/>
                </a:solidFill>
              </a:rPr>
              <a:t> for length*height to = 1, height has to be 1/8</a:t>
            </a:r>
          </a:p>
        </p:txBody>
      </p:sp>
    </p:spTree>
    <p:extLst>
      <p:ext uri="{BB962C8B-B14F-4D97-AF65-F5344CB8AC3E}">
        <p14:creationId xmlns:p14="http://schemas.microsoft.com/office/powerpoint/2010/main" val="1156812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axes for graphs">
            <a:extLst>
              <a:ext uri="{FF2B5EF4-FFF2-40B4-BE49-F238E27FC236}">
                <a16:creationId xmlns:a16="http://schemas.microsoft.com/office/drawing/2014/main" id="{0A6EDA19-6292-4477-A3C4-64719222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45" y="102347"/>
            <a:ext cx="5553710" cy="52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15987E-1A15-48EE-A3FA-40CB6BCC38A9}"/>
              </a:ext>
            </a:extLst>
          </p:cNvPr>
          <p:cNvSpPr/>
          <p:nvPr/>
        </p:nvSpPr>
        <p:spPr>
          <a:xfrm>
            <a:off x="4734560" y="2095825"/>
            <a:ext cx="2702560" cy="6270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3D059-7484-48A0-B0D4-807219E6CB44}"/>
              </a:ext>
            </a:extLst>
          </p:cNvPr>
          <p:cNvSpPr txBox="1"/>
          <p:nvPr/>
        </p:nvSpPr>
        <p:spPr>
          <a:xfrm>
            <a:off x="7198914" y="2707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D771-9563-4CD2-B255-C831C9D5AC55}"/>
              </a:ext>
            </a:extLst>
          </p:cNvPr>
          <p:cNvSpPr txBox="1"/>
          <p:nvPr/>
        </p:nvSpPr>
        <p:spPr>
          <a:xfrm>
            <a:off x="4506514" y="27279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-3.2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420A2A-8CC7-4F82-AD73-2EA21D9B0E21}"/>
              </a:ext>
            </a:extLst>
          </p:cNvPr>
          <p:cNvSpPr txBox="1">
            <a:spLocks/>
          </p:cNvSpPr>
          <p:nvPr/>
        </p:nvSpPr>
        <p:spPr>
          <a:xfrm>
            <a:off x="2475571" y="5955255"/>
            <a:ext cx="7205004" cy="71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Since the length is 8, for length*height to = 1, height has to be 1/8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97FFDD-D8AC-4703-8CCE-BCE3EF729A8D}"/>
              </a:ext>
            </a:extLst>
          </p:cNvPr>
          <p:cNvSpPr/>
          <p:nvPr/>
        </p:nvSpPr>
        <p:spPr>
          <a:xfrm>
            <a:off x="5316676" y="3137140"/>
            <a:ext cx="1595904" cy="461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E8BF43-DDD6-4331-A2DC-72C4EDB93EAF}"/>
              </a:ext>
            </a:extLst>
          </p:cNvPr>
          <p:cNvSpPr/>
          <p:nvPr/>
        </p:nvSpPr>
        <p:spPr>
          <a:xfrm>
            <a:off x="2836903" y="2168911"/>
            <a:ext cx="1712514" cy="461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3DED9-707B-4BC1-B601-D7F9CE5386C3}"/>
              </a:ext>
            </a:extLst>
          </p:cNvPr>
          <p:cNvSpPr txBox="1"/>
          <p:nvPr/>
        </p:nvSpPr>
        <p:spPr>
          <a:xfrm>
            <a:off x="5373466" y="3120786"/>
            <a:ext cx="15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=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A06C2-67BC-4BC3-A8E7-4C0BDC36886C}"/>
              </a:ext>
            </a:extLst>
          </p:cNvPr>
          <p:cNvSpPr txBox="1"/>
          <p:nvPr/>
        </p:nvSpPr>
        <p:spPr>
          <a:xfrm>
            <a:off x="2847063" y="2179071"/>
            <a:ext cx="186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height = 1/8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FC6ACE-AEA7-4D4A-9F6C-48B08E3FFCE8}"/>
              </a:ext>
            </a:extLst>
          </p:cNvPr>
          <p:cNvSpPr txBox="1">
            <a:spLocks/>
          </p:cNvSpPr>
          <p:nvPr/>
        </p:nvSpPr>
        <p:spPr>
          <a:xfrm>
            <a:off x="8644255" y="2535128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edges of the 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4872DF-B996-49E9-8FD0-4C925DF38875}"/>
              </a:ext>
            </a:extLst>
          </p:cNvPr>
          <p:cNvSpPr txBox="1">
            <a:spLocks/>
          </p:cNvSpPr>
          <p:nvPr/>
        </p:nvSpPr>
        <p:spPr>
          <a:xfrm>
            <a:off x="4807543" y="0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P(X|R)</a:t>
            </a:r>
          </a:p>
        </p:txBody>
      </p:sp>
    </p:spTree>
    <p:extLst>
      <p:ext uri="{BB962C8B-B14F-4D97-AF65-F5344CB8AC3E}">
        <p14:creationId xmlns:p14="http://schemas.microsoft.com/office/powerpoint/2010/main" val="27176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BFAB-F826-4AF7-8058-4A8A0227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40968"/>
            <a:ext cx="10515600" cy="1048204"/>
          </a:xfrm>
        </p:spPr>
        <p:txBody>
          <a:bodyPr/>
          <a:lstStyle/>
          <a:p>
            <a:r>
              <a:rPr lang="en-US" dirty="0"/>
              <a:t>What other leaves might I avoid?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C1A75-B32D-42E0-8253-80686DD2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70996"/>
            <a:ext cx="8067675" cy="4438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EBE5FB-4386-4D61-B567-D1078CD129A7}"/>
              </a:ext>
            </a:extLst>
          </p:cNvPr>
          <p:cNvSpPr/>
          <p:nvPr/>
        </p:nvSpPr>
        <p:spPr>
          <a:xfrm>
            <a:off x="4430486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DC008-B4B8-4EC2-A1DE-9C39BB339D9E}"/>
              </a:ext>
            </a:extLst>
          </p:cNvPr>
          <p:cNvSpPr/>
          <p:nvPr/>
        </p:nvSpPr>
        <p:spPr>
          <a:xfrm>
            <a:off x="6585857" y="402771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8A331-B23D-452F-A0BE-6D3CF34AD22B}"/>
              </a:ext>
            </a:extLst>
          </p:cNvPr>
          <p:cNvSpPr/>
          <p:nvPr/>
        </p:nvSpPr>
        <p:spPr>
          <a:xfrm>
            <a:off x="8534401" y="391885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35C1-C6C8-4FB0-B8E9-66B07790544E}"/>
              </a:ext>
            </a:extLst>
          </p:cNvPr>
          <p:cNvSpPr/>
          <p:nvPr/>
        </p:nvSpPr>
        <p:spPr>
          <a:xfrm>
            <a:off x="8175172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1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axes for graphs">
            <a:extLst>
              <a:ext uri="{FF2B5EF4-FFF2-40B4-BE49-F238E27FC236}">
                <a16:creationId xmlns:a16="http://schemas.microsoft.com/office/drawing/2014/main" id="{0A6EDA19-6292-4477-A3C4-64719222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45" y="102347"/>
            <a:ext cx="5553710" cy="52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15987E-1A15-48EE-A3FA-40CB6BCC38A9}"/>
              </a:ext>
            </a:extLst>
          </p:cNvPr>
          <p:cNvSpPr/>
          <p:nvPr/>
        </p:nvSpPr>
        <p:spPr>
          <a:xfrm>
            <a:off x="4734560" y="2095825"/>
            <a:ext cx="2702560" cy="6270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3D059-7484-48A0-B0D4-807219E6CB44}"/>
              </a:ext>
            </a:extLst>
          </p:cNvPr>
          <p:cNvSpPr txBox="1"/>
          <p:nvPr/>
        </p:nvSpPr>
        <p:spPr>
          <a:xfrm>
            <a:off x="7198914" y="2707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D771-9563-4CD2-B255-C831C9D5AC55}"/>
              </a:ext>
            </a:extLst>
          </p:cNvPr>
          <p:cNvSpPr txBox="1"/>
          <p:nvPr/>
        </p:nvSpPr>
        <p:spPr>
          <a:xfrm>
            <a:off x="4506514" y="27279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-3.2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420A2A-8CC7-4F82-AD73-2EA21D9B0E21}"/>
              </a:ext>
            </a:extLst>
          </p:cNvPr>
          <p:cNvSpPr txBox="1">
            <a:spLocks/>
          </p:cNvSpPr>
          <p:nvPr/>
        </p:nvSpPr>
        <p:spPr>
          <a:xfrm>
            <a:off x="2732049" y="5955255"/>
            <a:ext cx="7205004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Hence, P(X|R) = 1/(length of R)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97FFDD-D8AC-4703-8CCE-BCE3EF729A8D}"/>
              </a:ext>
            </a:extLst>
          </p:cNvPr>
          <p:cNvSpPr/>
          <p:nvPr/>
        </p:nvSpPr>
        <p:spPr>
          <a:xfrm>
            <a:off x="5316676" y="3137140"/>
            <a:ext cx="1595904" cy="461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E8BF43-DDD6-4331-A2DC-72C4EDB93EAF}"/>
              </a:ext>
            </a:extLst>
          </p:cNvPr>
          <p:cNvSpPr/>
          <p:nvPr/>
        </p:nvSpPr>
        <p:spPr>
          <a:xfrm>
            <a:off x="2836903" y="2168911"/>
            <a:ext cx="1712514" cy="461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3DED9-707B-4BC1-B601-D7F9CE5386C3}"/>
              </a:ext>
            </a:extLst>
          </p:cNvPr>
          <p:cNvSpPr txBox="1"/>
          <p:nvPr/>
        </p:nvSpPr>
        <p:spPr>
          <a:xfrm>
            <a:off x="5373466" y="3120786"/>
            <a:ext cx="15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=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A06C2-67BC-4BC3-A8E7-4C0BDC36886C}"/>
              </a:ext>
            </a:extLst>
          </p:cNvPr>
          <p:cNvSpPr txBox="1"/>
          <p:nvPr/>
        </p:nvSpPr>
        <p:spPr>
          <a:xfrm>
            <a:off x="2847063" y="2179071"/>
            <a:ext cx="186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height = 1/8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FC6ACE-AEA7-4D4A-9F6C-48B08E3FFCE8}"/>
              </a:ext>
            </a:extLst>
          </p:cNvPr>
          <p:cNvSpPr txBox="1">
            <a:spLocks/>
          </p:cNvSpPr>
          <p:nvPr/>
        </p:nvSpPr>
        <p:spPr>
          <a:xfrm>
            <a:off x="8644255" y="2535128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edges of the 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4872DF-B996-49E9-8FD0-4C925DF38875}"/>
              </a:ext>
            </a:extLst>
          </p:cNvPr>
          <p:cNvSpPr txBox="1">
            <a:spLocks/>
          </p:cNvSpPr>
          <p:nvPr/>
        </p:nvSpPr>
        <p:spPr>
          <a:xfrm>
            <a:off x="4807543" y="0"/>
            <a:ext cx="2287905" cy="54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P(X|R)</a:t>
            </a:r>
          </a:p>
        </p:txBody>
      </p:sp>
    </p:spTree>
    <p:extLst>
      <p:ext uri="{BB962C8B-B14F-4D97-AF65-F5344CB8AC3E}">
        <p14:creationId xmlns:p14="http://schemas.microsoft.com/office/powerpoint/2010/main" val="2677819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64A3-6F74-47B9-9811-CF3627E2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FFCF-1465-4258-95DD-EE22B94E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84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F079C-80D0-4A26-AAE3-550A147E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836"/>
            <a:ext cx="12192000" cy="77876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73EC3-257F-4DAB-8305-BAD50DFA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6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FF39BD-81A4-434F-BC08-BCC39F16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Scaling of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8739-C139-4058-9615-4896D8DE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6" y="1690688"/>
            <a:ext cx="10727473" cy="4351338"/>
          </a:xfrm>
        </p:spPr>
        <p:txBody>
          <a:bodyPr/>
          <a:lstStyle/>
          <a:p>
            <a:r>
              <a:rPr lang="en-US" dirty="0"/>
              <a:t>Takes an axis that is written in normal, linear interval form [1,2,3,4….]</a:t>
            </a:r>
          </a:p>
          <a:p>
            <a:r>
              <a:rPr lang="en-US" dirty="0"/>
              <a:t>And instead writes it as [e</a:t>
            </a:r>
            <a:r>
              <a:rPr lang="en-US" baseline="30000" dirty="0"/>
              <a:t>1</a:t>
            </a:r>
            <a:r>
              <a:rPr lang="en-US" dirty="0"/>
              <a:t>, e</a:t>
            </a:r>
            <a:r>
              <a:rPr lang="en-US" baseline="30000" dirty="0"/>
              <a:t>2</a:t>
            </a:r>
            <a:r>
              <a:rPr lang="en-US" dirty="0"/>
              <a:t>, e</a:t>
            </a:r>
            <a:r>
              <a:rPr lang="en-US" baseline="30000" dirty="0"/>
              <a:t>3</a:t>
            </a:r>
            <a:r>
              <a:rPr lang="en-US" dirty="0"/>
              <a:t>, e</a:t>
            </a:r>
            <a:r>
              <a:rPr lang="en-US" baseline="30000" dirty="0"/>
              <a:t>4</a:t>
            </a:r>
            <a:r>
              <a:rPr lang="en-US" dirty="0"/>
              <a:t>, e</a:t>
            </a:r>
            <a:r>
              <a:rPr lang="en-US" baseline="30000" dirty="0"/>
              <a:t>5</a:t>
            </a:r>
            <a:r>
              <a:rPr lang="en-US" dirty="0"/>
              <a:t>] </a:t>
            </a:r>
            <a:br>
              <a:rPr lang="en-US" dirty="0"/>
            </a:br>
            <a:r>
              <a:rPr lang="en-US" sz="2000" dirty="0"/>
              <a:t>(or [10</a:t>
            </a:r>
            <a:r>
              <a:rPr lang="en-US" sz="2000" baseline="30000" dirty="0"/>
              <a:t>1</a:t>
            </a:r>
            <a:r>
              <a:rPr lang="en-US" sz="2000" dirty="0"/>
              <a:t>, 10</a:t>
            </a:r>
            <a:r>
              <a:rPr lang="en-US" sz="2000" baseline="30000" dirty="0"/>
              <a:t>2</a:t>
            </a:r>
            <a:r>
              <a:rPr lang="en-US" sz="2000" dirty="0"/>
              <a:t>, 10</a:t>
            </a:r>
            <a:r>
              <a:rPr lang="en-US" sz="2000" baseline="30000" dirty="0"/>
              <a:t>3</a:t>
            </a:r>
            <a:r>
              <a:rPr lang="en-US" sz="2000" dirty="0"/>
              <a:t>, 10</a:t>
            </a:r>
            <a:r>
              <a:rPr lang="en-US" sz="2000" baseline="30000" dirty="0"/>
              <a:t>4</a:t>
            </a:r>
            <a:r>
              <a:rPr lang="en-US" sz="2000" dirty="0"/>
              <a:t>, 10</a:t>
            </a:r>
            <a:r>
              <a:rPr lang="en-US" sz="2000" baseline="30000" dirty="0"/>
              <a:t>5</a:t>
            </a:r>
            <a:r>
              <a:rPr lang="en-US" sz="2000" dirty="0"/>
              <a:t>], which is equivalent because of the change of base formula)</a:t>
            </a:r>
          </a:p>
          <a:p>
            <a:r>
              <a:rPr lang="en-US" dirty="0"/>
              <a:t>That changes the spacing of points</a:t>
            </a:r>
            <a:br>
              <a:rPr lang="en-US" dirty="0"/>
            </a:br>
            <a:r>
              <a:rPr lang="en-US" dirty="0"/>
              <a:t>(and causes a distortion; where the exponential is changing a lot, the corresponding spacing on the y axis decreases by just one space, making it seem as if the exponential just decreased by a little, not a lot)</a:t>
            </a:r>
          </a:p>
          <a:p>
            <a:r>
              <a:rPr lang="en-US" dirty="0" err="1"/>
              <a:t>plt.yscale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298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28E7-ADF5-4E61-87F1-04A5E5DC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FA26-597B-4F09-AA56-C81AE6B9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BFAB-F826-4AF7-8058-4A8A0227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40967"/>
            <a:ext cx="10515600" cy="1538061"/>
          </a:xfrm>
        </p:spPr>
        <p:txBody>
          <a:bodyPr>
            <a:normAutofit/>
          </a:bodyPr>
          <a:lstStyle/>
          <a:p>
            <a:r>
              <a:rPr lang="en-US" dirty="0"/>
              <a:t>There is a “consequential region” of different possible objects that satisfy the property of being sickness-inducing leaves.</a:t>
            </a:r>
          </a:p>
          <a:p>
            <a:r>
              <a:rPr lang="en-US" dirty="0"/>
              <a:t>I have generalized the property to other leaves.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C1A75-B32D-42E0-8253-80686DD2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70996"/>
            <a:ext cx="8067675" cy="4438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EBE5FB-4386-4D61-B567-D1078CD129A7}"/>
              </a:ext>
            </a:extLst>
          </p:cNvPr>
          <p:cNvSpPr/>
          <p:nvPr/>
        </p:nvSpPr>
        <p:spPr>
          <a:xfrm>
            <a:off x="4430486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DC008-B4B8-4EC2-A1DE-9C39BB339D9E}"/>
              </a:ext>
            </a:extLst>
          </p:cNvPr>
          <p:cNvSpPr/>
          <p:nvPr/>
        </p:nvSpPr>
        <p:spPr>
          <a:xfrm>
            <a:off x="6585857" y="402771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8A331-B23D-452F-A0BE-6D3CF34AD22B}"/>
              </a:ext>
            </a:extLst>
          </p:cNvPr>
          <p:cNvSpPr/>
          <p:nvPr/>
        </p:nvSpPr>
        <p:spPr>
          <a:xfrm>
            <a:off x="8534401" y="391885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35C1-C6C8-4FB0-B8E9-66B07790544E}"/>
              </a:ext>
            </a:extLst>
          </p:cNvPr>
          <p:cNvSpPr/>
          <p:nvPr/>
        </p:nvSpPr>
        <p:spPr>
          <a:xfrm>
            <a:off x="8175172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BFAB-F826-4AF7-8058-4A8A0227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40967"/>
            <a:ext cx="10515600" cy="1538061"/>
          </a:xfrm>
        </p:spPr>
        <p:txBody>
          <a:bodyPr>
            <a:normAutofit/>
          </a:bodyPr>
          <a:lstStyle/>
          <a:p>
            <a:r>
              <a:rPr lang="en-US" dirty="0"/>
              <a:t>The region basically tells you how generalizable a property is </a:t>
            </a:r>
          </a:p>
          <a:p>
            <a:r>
              <a:rPr lang="en-US" dirty="0"/>
              <a:t>A bigger region will mean there are more objects that share that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C1A75-B32D-42E0-8253-80686DD2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70996"/>
            <a:ext cx="8067675" cy="4438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EBE5FB-4386-4D61-B567-D1078CD129A7}"/>
              </a:ext>
            </a:extLst>
          </p:cNvPr>
          <p:cNvSpPr/>
          <p:nvPr/>
        </p:nvSpPr>
        <p:spPr>
          <a:xfrm>
            <a:off x="4430486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DC008-B4B8-4EC2-A1DE-9C39BB339D9E}"/>
              </a:ext>
            </a:extLst>
          </p:cNvPr>
          <p:cNvSpPr/>
          <p:nvPr/>
        </p:nvSpPr>
        <p:spPr>
          <a:xfrm>
            <a:off x="6585857" y="402771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8A331-B23D-452F-A0BE-6D3CF34AD22B}"/>
              </a:ext>
            </a:extLst>
          </p:cNvPr>
          <p:cNvSpPr/>
          <p:nvPr/>
        </p:nvSpPr>
        <p:spPr>
          <a:xfrm>
            <a:off x="8534401" y="391885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35C1-C6C8-4FB0-B8E9-66B07790544E}"/>
              </a:ext>
            </a:extLst>
          </p:cNvPr>
          <p:cNvSpPr/>
          <p:nvPr/>
        </p:nvSpPr>
        <p:spPr>
          <a:xfrm>
            <a:off x="8175172" y="3429000"/>
            <a:ext cx="936171" cy="90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9C99-F2C9-4EE2-B9E7-22F9B2E0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1" y="342321"/>
            <a:ext cx="12002429" cy="1325563"/>
          </a:xfrm>
        </p:spPr>
        <p:txBody>
          <a:bodyPr/>
          <a:lstStyle/>
          <a:p>
            <a:r>
              <a:rPr lang="en-US" dirty="0"/>
              <a:t>Property: being able to reach things on a high shelf</a:t>
            </a:r>
          </a:p>
        </p:txBody>
      </p:sp>
      <p:pic>
        <p:nvPicPr>
          <p:cNvPr id="2050" name="Picture 2" descr="Image result for height of famous people compared">
            <a:extLst>
              <a:ext uri="{FF2B5EF4-FFF2-40B4-BE49-F238E27FC236}">
                <a16:creationId xmlns:a16="http://schemas.microsoft.com/office/drawing/2014/main" id="{D46D9C8C-EC8A-4BC9-BAB0-6C8259C9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21" y="1928132"/>
            <a:ext cx="5597979" cy="42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23169-FD12-4FF3-AE5C-3FC8DAF3FA0B}"/>
              </a:ext>
            </a:extLst>
          </p:cNvPr>
          <p:cNvSpPr/>
          <p:nvPr/>
        </p:nvSpPr>
        <p:spPr>
          <a:xfrm>
            <a:off x="2986767" y="2100943"/>
            <a:ext cx="76200" cy="478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6C86-15D6-43A9-91DC-F3AF439DE9E7}"/>
              </a:ext>
            </a:extLst>
          </p:cNvPr>
          <p:cNvSpPr txBox="1"/>
          <p:nvPr/>
        </p:nvSpPr>
        <p:spPr>
          <a:xfrm>
            <a:off x="522514" y="2188029"/>
            <a:ext cx="2133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consequential region (spread of objects that have this property)</a:t>
            </a:r>
          </a:p>
          <a:p>
            <a:r>
              <a:rPr lang="en-US" dirty="0"/>
              <a:t>might be easy to estimate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EB71F-A4C6-4E90-BC03-D2DB61FB93C6}"/>
              </a:ext>
            </a:extLst>
          </p:cNvPr>
          <p:cNvSpPr txBox="1"/>
          <p:nvPr/>
        </p:nvSpPr>
        <p:spPr>
          <a:xfrm>
            <a:off x="2219324" y="6308209"/>
            <a:ext cx="79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celebrities would be considered objects that may/may not be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3167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eight of famous people compared">
            <a:extLst>
              <a:ext uri="{FF2B5EF4-FFF2-40B4-BE49-F238E27FC236}">
                <a16:creationId xmlns:a16="http://schemas.microsoft.com/office/drawing/2014/main" id="{D46D9C8C-EC8A-4BC9-BAB0-6C8259C9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21" y="1928132"/>
            <a:ext cx="5597979" cy="42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23169-FD12-4FF3-AE5C-3FC8DAF3FA0B}"/>
              </a:ext>
            </a:extLst>
          </p:cNvPr>
          <p:cNvSpPr/>
          <p:nvPr/>
        </p:nvSpPr>
        <p:spPr>
          <a:xfrm>
            <a:off x="2986767" y="2100943"/>
            <a:ext cx="76200" cy="478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6C86-15D6-43A9-91DC-F3AF439DE9E7}"/>
              </a:ext>
            </a:extLst>
          </p:cNvPr>
          <p:cNvSpPr txBox="1"/>
          <p:nvPr/>
        </p:nvSpPr>
        <p:spPr>
          <a:xfrm>
            <a:off x="522514" y="2188029"/>
            <a:ext cx="2133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consequential region (spread of objects that have this property)</a:t>
            </a:r>
          </a:p>
          <a:p>
            <a:r>
              <a:rPr lang="en-US" dirty="0"/>
              <a:t>might be easy to estimate here</a:t>
            </a:r>
          </a:p>
          <a:p>
            <a:endParaRPr lang="en-US" dirty="0"/>
          </a:p>
          <a:p>
            <a:r>
              <a:rPr lang="en-US" dirty="0"/>
              <a:t>But sometimes it might not be obvious.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EB71F-A4C6-4E90-BC03-D2DB61FB93C6}"/>
              </a:ext>
            </a:extLst>
          </p:cNvPr>
          <p:cNvSpPr txBox="1"/>
          <p:nvPr/>
        </p:nvSpPr>
        <p:spPr>
          <a:xfrm>
            <a:off x="2219324" y="6308209"/>
            <a:ext cx="79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celebrities would be considered objects that may/may not be in the region.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7A583B-8D66-4B87-A726-5D5FD5C5F524}"/>
              </a:ext>
            </a:extLst>
          </p:cNvPr>
          <p:cNvSpPr txBox="1">
            <a:spLocks/>
          </p:cNvSpPr>
          <p:nvPr/>
        </p:nvSpPr>
        <p:spPr>
          <a:xfrm>
            <a:off x="189571" y="342321"/>
            <a:ext cx="12002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Property: being able to reach things on a high shelf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9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5ED-649E-4EE0-88D8-D0DE0701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animals have the T-9 hormone?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0542F-BDBB-4297-9947-6625E52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113" y="1847617"/>
            <a:ext cx="9133116" cy="4481967"/>
          </a:xfrm>
        </p:spPr>
        <p:txBody>
          <a:bodyPr/>
          <a:lstStyle/>
          <a:p>
            <a:r>
              <a:rPr lang="en-US" dirty="0"/>
              <a:t>Let’s say you know canaries have T-9 hormones.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What other animals might have them? It’s not obvious what the CR of the concept “animals that have the T-9 hormone” is. (The spread of the consequential region is not obvious.)  </a:t>
            </a:r>
          </a:p>
        </p:txBody>
      </p:sp>
      <p:pic>
        <p:nvPicPr>
          <p:cNvPr id="6" name="Picture 2" descr="Image result for canary">
            <a:extLst>
              <a:ext uri="{FF2B5EF4-FFF2-40B4-BE49-F238E27FC236}">
                <a16:creationId xmlns:a16="http://schemas.microsoft.com/office/drawing/2014/main" id="{985592A8-7C84-4864-AD96-FC29501E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1" y="1690688"/>
            <a:ext cx="1592716" cy="15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1571</Words>
  <Application>Microsoft Office PowerPoint</Application>
  <PresentationFormat>Widescreen</PresentationFormat>
  <Paragraphs>220</Paragraphs>
  <Slides>44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Universal Law of Generalization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Property: being able to reach things on a high shelf</vt:lpstr>
      <vt:lpstr>PowerPoint Presentation</vt:lpstr>
      <vt:lpstr>Which animals have the T-9 hormone?</vt:lpstr>
      <vt:lpstr>Which animals have the T-9 hormone?</vt:lpstr>
      <vt:lpstr>Which animals have the T-9 hormone?</vt:lpstr>
      <vt:lpstr>Which animals have the T-9 hormone?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how do we actually determine this?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compute    and </vt:lpstr>
      <vt:lpstr>Why do we do this?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 of axes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Isabelle Boni</dc:creator>
  <cp:lastModifiedBy>Isabelle Boni</cp:lastModifiedBy>
  <cp:revision>250</cp:revision>
  <dcterms:created xsi:type="dcterms:W3CDTF">2020-03-05T17:49:59Z</dcterms:created>
  <dcterms:modified xsi:type="dcterms:W3CDTF">2020-03-06T08:43:19Z</dcterms:modified>
</cp:coreProperties>
</file>