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511" r:id="rId11"/>
    <p:sldId id="420" r:id="rId12"/>
    <p:sldId id="446" r:id="rId13"/>
    <p:sldId id="512" r:id="rId14"/>
    <p:sldId id="513" r:id="rId15"/>
    <p:sldId id="425" r:id="rId16"/>
    <p:sldId id="514" r:id="rId17"/>
    <p:sldId id="426" r:id="rId18"/>
    <p:sldId id="427" r:id="rId19"/>
    <p:sldId id="428" r:id="rId20"/>
    <p:sldId id="429" r:id="rId21"/>
    <p:sldId id="430" r:id="rId22"/>
    <p:sldId id="432" r:id="rId23"/>
    <p:sldId id="440" r:id="rId24"/>
    <p:sldId id="441" r:id="rId25"/>
    <p:sldId id="515" r:id="rId26"/>
    <p:sldId id="44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3/30/20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tgstocks.com" TargetMode="External"/><Relationship Id="rId2" Type="http://schemas.openxmlformats.org/officeDocument/2006/relationships/hyperlink" Target="mtggoldfish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Non-Traditional Market Making</a:t>
            </a:r>
            <a:br>
              <a:rPr lang="en-US" dirty="0"/>
            </a:b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CAPM style plot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2_ConsumerCreditScoring.R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2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3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7" y="1164258"/>
            <a:ext cx="4182666" cy="2323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13" y="3475689"/>
            <a:ext cx="4170644" cy="230941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547616" y="2109216"/>
            <a:ext cx="410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4614672" y="4431792"/>
            <a:ext cx="390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an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common. </a:t>
            </a:r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3/30/20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3_A_NonTraditionalMkts.R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64" y="1884769"/>
            <a:ext cx="4197067" cy="31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198F4-BB89-430A-9B3C-DA4CCF719B96}"/>
              </a:ext>
            </a:extLst>
          </p:cNvPr>
          <p:cNvSpPr txBox="1"/>
          <p:nvPr/>
        </p:nvSpPr>
        <p:spPr>
          <a:xfrm>
            <a:off x="190058" y="2000247"/>
            <a:ext cx="357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Simulate opening to analyze a non-traditional market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11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71202" y="3153968"/>
            <a:ext cx="7308316" cy="1976747"/>
            <a:chOff x="942982" y="3062287"/>
            <a:chExt cx="7034211" cy="1902609"/>
          </a:xfrm>
        </p:grpSpPr>
        <p:sp>
          <p:nvSpPr>
            <p:cNvPr id="22" name="Chevron 21"/>
            <p:cNvSpPr/>
            <p:nvPr/>
          </p:nvSpPr>
          <p:spPr>
            <a:xfrm>
              <a:off x="2711458" y="4436259"/>
              <a:ext cx="3714750" cy="528637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Pentagon 8"/>
            <p:cNvSpPr/>
            <p:nvPr/>
          </p:nvSpPr>
          <p:spPr>
            <a:xfrm>
              <a:off x="942982" y="3062287"/>
              <a:ext cx="2000250" cy="52863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Loan Origination</a:t>
              </a:r>
            </a:p>
          </p:txBody>
        </p:sp>
        <p:sp>
          <p:nvSpPr>
            <p:cNvPr id="10" name="Chevron 9"/>
            <p:cNvSpPr/>
            <p:nvPr/>
          </p:nvSpPr>
          <p:spPr>
            <a:xfrm>
              <a:off x="2744797" y="3062287"/>
              <a:ext cx="3714750" cy="528637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36 or 60 Monthly Payments</a:t>
              </a: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6237297" y="3062287"/>
              <a:ext cx="1739896" cy="528637"/>
            </a:xfrm>
            <a:custGeom>
              <a:avLst/>
              <a:gdLst>
                <a:gd name="connsiteX0" fmla="*/ 1739896 w 1739896"/>
                <a:gd name="connsiteY0" fmla="*/ 528637 h 528637"/>
                <a:gd name="connsiteX1" fmla="*/ 556415 w 1739896"/>
                <a:gd name="connsiteY1" fmla="*/ 528637 h 528637"/>
                <a:gd name="connsiteX2" fmla="*/ 555624 w 1739896"/>
                <a:gd name="connsiteY2" fmla="*/ 527846 h 528637"/>
                <a:gd name="connsiteX3" fmla="*/ 554832 w 1739896"/>
                <a:gd name="connsiteY3" fmla="*/ 528637 h 528637"/>
                <a:gd name="connsiteX4" fmla="*/ 0 w 1739896"/>
                <a:gd name="connsiteY4" fmla="*/ 528637 h 528637"/>
                <a:gd name="connsiteX5" fmla="*/ 0 w 1739896"/>
                <a:gd name="connsiteY5" fmla="*/ 0 h 528637"/>
                <a:gd name="connsiteX6" fmla="*/ 554832 w 1739896"/>
                <a:gd name="connsiteY6" fmla="*/ 0 h 528637"/>
                <a:gd name="connsiteX7" fmla="*/ 555624 w 1739896"/>
                <a:gd name="connsiteY7" fmla="*/ 792 h 528637"/>
                <a:gd name="connsiteX8" fmla="*/ 556415 w 1739896"/>
                <a:gd name="connsiteY8" fmla="*/ 0 h 528637"/>
                <a:gd name="connsiteX9" fmla="*/ 1739896 w 1739896"/>
                <a:gd name="connsiteY9" fmla="*/ 0 h 528637"/>
                <a:gd name="connsiteX10" fmla="*/ 1475577 w 1739896"/>
                <a:gd name="connsiteY10" fmla="*/ 264318 h 5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896" h="528637">
                  <a:moveTo>
                    <a:pt x="1739896" y="528637"/>
                  </a:moveTo>
                  <a:lnTo>
                    <a:pt x="556415" y="528637"/>
                  </a:lnTo>
                  <a:lnTo>
                    <a:pt x="555624" y="527846"/>
                  </a:lnTo>
                  <a:lnTo>
                    <a:pt x="554832" y="528637"/>
                  </a:lnTo>
                  <a:lnTo>
                    <a:pt x="0" y="528637"/>
                  </a:lnTo>
                  <a:lnTo>
                    <a:pt x="0" y="0"/>
                  </a:lnTo>
                  <a:lnTo>
                    <a:pt x="554832" y="0"/>
                  </a:lnTo>
                  <a:lnTo>
                    <a:pt x="555624" y="792"/>
                  </a:lnTo>
                  <a:lnTo>
                    <a:pt x="556415" y="0"/>
                  </a:lnTo>
                  <a:lnTo>
                    <a:pt x="1739896" y="0"/>
                  </a:lnTo>
                  <a:lnTo>
                    <a:pt x="1475577" y="26431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1811" y="4465844"/>
              <a:ext cx="2582289" cy="48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Transitional States of Nature:</a:t>
              </a:r>
            </a:p>
            <a:p>
              <a:r>
                <a:rPr lang="en-US" sz="1350" dirty="0"/>
                <a:t>Grace Period, late 30-60,60-90 days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6194434" y="4436258"/>
              <a:ext cx="1739896" cy="528637"/>
            </a:xfrm>
            <a:custGeom>
              <a:avLst/>
              <a:gdLst>
                <a:gd name="connsiteX0" fmla="*/ 1739896 w 1739896"/>
                <a:gd name="connsiteY0" fmla="*/ 528637 h 528637"/>
                <a:gd name="connsiteX1" fmla="*/ 556415 w 1739896"/>
                <a:gd name="connsiteY1" fmla="*/ 528637 h 528637"/>
                <a:gd name="connsiteX2" fmla="*/ 555624 w 1739896"/>
                <a:gd name="connsiteY2" fmla="*/ 527846 h 528637"/>
                <a:gd name="connsiteX3" fmla="*/ 554832 w 1739896"/>
                <a:gd name="connsiteY3" fmla="*/ 528637 h 528637"/>
                <a:gd name="connsiteX4" fmla="*/ 0 w 1739896"/>
                <a:gd name="connsiteY4" fmla="*/ 528637 h 528637"/>
                <a:gd name="connsiteX5" fmla="*/ 0 w 1739896"/>
                <a:gd name="connsiteY5" fmla="*/ 0 h 528637"/>
                <a:gd name="connsiteX6" fmla="*/ 554832 w 1739896"/>
                <a:gd name="connsiteY6" fmla="*/ 0 h 528637"/>
                <a:gd name="connsiteX7" fmla="*/ 555624 w 1739896"/>
                <a:gd name="connsiteY7" fmla="*/ 792 h 528637"/>
                <a:gd name="connsiteX8" fmla="*/ 556415 w 1739896"/>
                <a:gd name="connsiteY8" fmla="*/ 0 h 528637"/>
                <a:gd name="connsiteX9" fmla="*/ 1739896 w 1739896"/>
                <a:gd name="connsiteY9" fmla="*/ 0 h 528637"/>
                <a:gd name="connsiteX10" fmla="*/ 1475577 w 1739896"/>
                <a:gd name="connsiteY10" fmla="*/ 264318 h 5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896" h="528637">
                  <a:moveTo>
                    <a:pt x="1739896" y="528637"/>
                  </a:moveTo>
                  <a:lnTo>
                    <a:pt x="556415" y="528637"/>
                  </a:lnTo>
                  <a:lnTo>
                    <a:pt x="555624" y="527846"/>
                  </a:lnTo>
                  <a:lnTo>
                    <a:pt x="554832" y="528637"/>
                  </a:lnTo>
                  <a:lnTo>
                    <a:pt x="0" y="528637"/>
                  </a:lnTo>
                  <a:lnTo>
                    <a:pt x="0" y="0"/>
                  </a:lnTo>
                  <a:lnTo>
                    <a:pt x="554832" y="0"/>
                  </a:lnTo>
                  <a:lnTo>
                    <a:pt x="555624" y="792"/>
                  </a:lnTo>
                  <a:lnTo>
                    <a:pt x="556415" y="0"/>
                  </a:lnTo>
                  <a:lnTo>
                    <a:pt x="1739896" y="0"/>
                  </a:lnTo>
                  <a:lnTo>
                    <a:pt x="1475577" y="2643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15113" y="3171826"/>
              <a:ext cx="11389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Fully Paid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96049" y="4515911"/>
              <a:ext cx="13696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Charged Off</a:t>
              </a:r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4157662" y="3414713"/>
              <a:ext cx="514350" cy="1042987"/>
            </a:xfrm>
            <a:prstGeom prst="up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2_ConsumerCreditTraining.R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3/30/20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4396</TotalTime>
  <Words>1228</Words>
  <Application>Microsoft Macintosh PowerPoint</Application>
  <PresentationFormat>On-screen Show (4:3)</PresentationFormat>
  <Paragraphs>215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Rockwell</vt:lpstr>
      <vt:lpstr>1_Office Theme</vt:lpstr>
      <vt:lpstr>Non-Traditional Market Making  &amp;  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Open 2_ConsumerCreditTraining.R</vt:lpstr>
      <vt:lpstr>Agenda</vt:lpstr>
      <vt:lpstr>Cutoff Threshold</vt:lpstr>
      <vt:lpstr>Making a CAPM style plot</vt:lpstr>
      <vt:lpstr>Open 2_ConsumerCreditScoring.R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Open 3_A_NonTraditionalMkts.R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195</cp:revision>
  <dcterms:created xsi:type="dcterms:W3CDTF">2018-05-23T17:24:59Z</dcterms:created>
  <dcterms:modified xsi:type="dcterms:W3CDTF">2020-03-30T21:31:57Z</dcterms:modified>
</cp:coreProperties>
</file>