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97" r:id="rId4"/>
    <p:sldId id="299" r:id="rId5"/>
    <p:sldId id="302" r:id="rId6"/>
    <p:sldId id="306" r:id="rId7"/>
    <p:sldId id="307" r:id="rId8"/>
    <p:sldId id="300" r:id="rId9"/>
    <p:sldId id="308" r:id="rId10"/>
    <p:sldId id="312" r:id="rId11"/>
    <p:sldId id="309" r:id="rId12"/>
    <p:sldId id="310" r:id="rId13"/>
    <p:sldId id="313" r:id="rId14"/>
    <p:sldId id="311" r:id="rId15"/>
    <p:sldId id="314" r:id="rId16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6855" autoAdjust="0"/>
  </p:normalViewPr>
  <p:slideViewPr>
    <p:cSldViewPr>
      <p:cViewPr varScale="1">
        <p:scale>
          <a:sx n="135" d="100"/>
          <a:sy n="135" d="100"/>
        </p:scale>
        <p:origin x="-4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79AEE-DC1B-4F1F-AF3C-3BB2B9669585}" type="datetimeFigureOut">
              <a:rPr lang="en-US" smtClean="0"/>
              <a:t>3/16/16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3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3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68755-F7A0-4350-BC9A-489E7248E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26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A295-2C5D-4E30-A616-C4B457BB50F5}" type="datetimeFigureOut">
              <a:rPr lang="en-US" smtClean="0"/>
              <a:t>3/16/16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27A7623-C85D-4ABF-A39D-E286E3328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2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rot="5400000">
            <a:off x="-228599" y="455612"/>
            <a:ext cx="7620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57163" y="79375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ine 3"/>
          <p:cNvSpPr>
            <a:spLocks noChangeShapeType="1"/>
          </p:cNvSpPr>
          <p:nvPr/>
        </p:nvSpPr>
        <p:spPr bwMode="auto">
          <a:xfrm rot="10800000" flipH="1">
            <a:off x="195263" y="6062663"/>
            <a:ext cx="8759825" cy="0"/>
          </a:xfrm>
          <a:prstGeom prst="line">
            <a:avLst/>
          </a:prstGeom>
          <a:noFill/>
          <a:ln w="25400">
            <a:solidFill>
              <a:srgbClr val="908F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4251" tIns="32125" rIns="64251" bIns="32125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rot="10800000" flipH="1">
            <a:off x="195263" y="5054600"/>
            <a:ext cx="8759825" cy="0"/>
          </a:xfrm>
          <a:prstGeom prst="line">
            <a:avLst/>
          </a:prstGeom>
          <a:noFill/>
          <a:ln w="25400">
            <a:solidFill>
              <a:srgbClr val="908F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4251" tIns="32125" rIns="64251" bIns="32125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4757738" y="6062663"/>
            <a:ext cx="17462" cy="606425"/>
          </a:xfrm>
          <a:prstGeom prst="line">
            <a:avLst/>
          </a:prstGeom>
          <a:noFill/>
          <a:ln w="25400">
            <a:solidFill>
              <a:srgbClr val="908F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4251" tIns="32125" rIns="64251" bIns="32125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025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3/16/16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76200"/>
            <a:ext cx="2114550" cy="6049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191250" cy="6049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3/16/16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3/16/16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86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1628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3/16/16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7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3/16/16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7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3/16/16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2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3/16/16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4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3/16/16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4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3/16/16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1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3/16/16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7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3/16/16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88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3/16/16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91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914400"/>
            <a:ext cx="5562600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228599" y="455612"/>
            <a:ext cx="7620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7163" y="79375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76200"/>
            <a:ext cx="7162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3/16/16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ＭＳ Ｐゴシック" pitchFamily="-107" charset="-128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 descr="PNNL_Color_Logo_Vertical_trim2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318877" y="6042502"/>
            <a:ext cx="679094" cy="67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5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1F497D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1F497D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1F497D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1F497D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1F497D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1F497D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1F497D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1F497D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1F497D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ydrology.princeton.edu/data.pgf.ph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isc.gsfc.nasa.gov/datacollection/TRMM_3B42_V7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luxnet.ornl.gov/site/76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ydrosheds.cr.usgs.gov/hydro.ph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www.arcgis.com/home/item.html?id=b13b3b40fa3c43d4a23a1a09c5fe96b9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ook Antiqua" panose="02040602050305030304" pitchFamily="18" charset="0"/>
              </a:rPr>
              <a:t>NGEE Tropics Progress Update – </a:t>
            </a:r>
            <a:br>
              <a:rPr lang="en-US" dirty="0" smtClean="0">
                <a:latin typeface="Book Antiqua" panose="02040602050305030304" pitchFamily="18" charset="0"/>
              </a:rPr>
            </a:br>
            <a:r>
              <a:rPr lang="en-US" dirty="0" err="1" smtClean="0">
                <a:latin typeface="Book Antiqua" panose="02040602050305030304" pitchFamily="18" charset="0"/>
              </a:rPr>
              <a:t>Asu</a:t>
            </a:r>
            <a:r>
              <a:rPr lang="en-US" dirty="0" smtClean="0">
                <a:latin typeface="Book Antiqua" panose="02040602050305030304" pitchFamily="18" charset="0"/>
              </a:rPr>
              <a:t> Micro-catchment Hydrologic Data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 smtClean="0">
                <a:latin typeface="Book Antiqua" panose="02040602050305030304" pitchFamily="18" charset="0"/>
              </a:rPr>
              <a:t>03/16/2016</a:t>
            </a:r>
            <a:endParaRPr lang="en-US" sz="1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88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Soil Depth	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4525963"/>
          </a:xfrm>
        </p:spPr>
        <p:txBody>
          <a:bodyPr/>
          <a:lstStyle/>
          <a:p>
            <a:r>
              <a:rPr lang="en-US" sz="2000" dirty="0" smtClean="0">
                <a:latin typeface="Book Antiqua" panose="02040602050305030304" pitchFamily="18" charset="0"/>
              </a:rPr>
              <a:t>Soil Depth Range: 40m – 50m; </a:t>
            </a:r>
          </a:p>
          <a:p>
            <a:r>
              <a:rPr lang="en-US" sz="2000" dirty="0" smtClean="0">
                <a:latin typeface="Book Antiqua" panose="02040602050305030304" pitchFamily="18" charset="0"/>
              </a:rPr>
              <a:t>PARFLOW is using 50m constant soil depth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10200" y="632460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 Antiqua" panose="02040602050305030304" pitchFamily="18" charset="0"/>
              </a:rPr>
              <a:t>Reference: </a:t>
            </a:r>
            <a:r>
              <a:rPr lang="en-US" sz="1400" dirty="0" err="1" smtClean="0">
                <a:latin typeface="Book Antiqua" panose="02040602050305030304" pitchFamily="18" charset="0"/>
              </a:rPr>
              <a:t>Cuartas</a:t>
            </a:r>
            <a:r>
              <a:rPr lang="en-US" sz="1400" dirty="0" smtClean="0">
                <a:latin typeface="Book Antiqua" panose="02040602050305030304" pitchFamily="18" charset="0"/>
              </a:rPr>
              <a:t> et al., 2012</a:t>
            </a:r>
            <a:endParaRPr lang="en-US" sz="1400" dirty="0">
              <a:latin typeface="Book Antiqua" panose="02040602050305030304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95173" y="2320260"/>
            <a:ext cx="6315075" cy="3431311"/>
            <a:chOff x="542925" y="1676399"/>
            <a:chExt cx="7610475" cy="4086225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925" y="1676399"/>
              <a:ext cx="7610475" cy="408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/>
            <p:cNvCxnSpPr/>
            <p:nvPr/>
          </p:nvCxnSpPr>
          <p:spPr>
            <a:xfrm>
              <a:off x="3276600" y="2667000"/>
              <a:ext cx="46482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85800" y="2971800"/>
              <a:ext cx="2209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2009" y="4789055"/>
              <a:ext cx="658899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62000" y="5107710"/>
              <a:ext cx="7239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85800" y="5410200"/>
              <a:ext cx="7239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29" y="2320260"/>
            <a:ext cx="6325336" cy="343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04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Forcing - Princeton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52596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800" dirty="0" smtClean="0">
                <a:latin typeface="Book Antiqua" panose="02040602050305030304" pitchFamily="18" charset="0"/>
              </a:rPr>
              <a:t>Data format: </a:t>
            </a:r>
            <a:r>
              <a:rPr lang="en-US" sz="1800" dirty="0" err="1" smtClean="0">
                <a:latin typeface="Book Antiqua" panose="02040602050305030304" pitchFamily="18" charset="0"/>
              </a:rPr>
              <a:t>NetCDF</a:t>
            </a:r>
            <a:endParaRPr lang="en-US" sz="1800" dirty="0" smtClean="0">
              <a:latin typeface="Book Antiqua" panose="0204060205030503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1800" dirty="0">
                <a:latin typeface="Book Antiqua" panose="02040602050305030304" pitchFamily="18" charset="0"/>
              </a:rPr>
              <a:t>Spatial/Temporal Resolution</a:t>
            </a:r>
            <a:r>
              <a:rPr lang="en-US" sz="1800" dirty="0" smtClean="0">
                <a:latin typeface="Book Antiqua" panose="02040602050305030304" pitchFamily="18" charset="0"/>
              </a:rPr>
              <a:t>: 3 </a:t>
            </a:r>
            <a:r>
              <a:rPr lang="en-US" sz="1800" dirty="0">
                <a:latin typeface="Book Antiqua" panose="02040602050305030304" pitchFamily="18" charset="0"/>
              </a:rPr>
              <a:t>Hour 0.25 x 0.25 </a:t>
            </a:r>
            <a:r>
              <a:rPr lang="en-US" sz="1800" dirty="0" smtClean="0">
                <a:latin typeface="Book Antiqua" panose="02040602050305030304" pitchFamily="18" charset="0"/>
              </a:rPr>
              <a:t>degree</a:t>
            </a:r>
          </a:p>
          <a:p>
            <a:pPr>
              <a:spcBef>
                <a:spcPts val="600"/>
              </a:spcBef>
            </a:pPr>
            <a:r>
              <a:rPr lang="en-US" sz="1800" dirty="0" smtClean="0">
                <a:latin typeface="Book Antiqua" panose="02040602050305030304" pitchFamily="18" charset="0"/>
              </a:rPr>
              <a:t>Temporal Range: </a:t>
            </a:r>
            <a:r>
              <a:rPr lang="it-IT" sz="1800" dirty="0">
                <a:latin typeface="Book Antiqua" panose="02040602050305030304" pitchFamily="18" charset="0"/>
              </a:rPr>
              <a:t>1948-01-01 00:00 </a:t>
            </a:r>
            <a:r>
              <a:rPr lang="it-IT" sz="1800" dirty="0" smtClean="0">
                <a:latin typeface="Book Antiqua" panose="02040602050305030304" pitchFamily="18" charset="0"/>
              </a:rPr>
              <a:t>to </a:t>
            </a:r>
            <a:r>
              <a:rPr lang="it-IT" sz="1800" dirty="0">
                <a:latin typeface="Book Antiqua" panose="02040602050305030304" pitchFamily="18" charset="0"/>
              </a:rPr>
              <a:t>2010-12-31 21:00 </a:t>
            </a:r>
            <a:endParaRPr lang="it-IT" sz="1800" dirty="0" smtClean="0">
              <a:latin typeface="Book Antiqua" panose="0204060205030503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1800" dirty="0" smtClean="0">
                <a:latin typeface="Book Antiqua" panose="02040602050305030304" pitchFamily="18" charset="0"/>
              </a:rPr>
              <a:t>Data Type: Grid</a:t>
            </a:r>
          </a:p>
          <a:p>
            <a:pPr>
              <a:spcBef>
                <a:spcPts val="600"/>
              </a:spcBef>
            </a:pPr>
            <a:r>
              <a:rPr lang="en-US" sz="1800" dirty="0" smtClean="0">
                <a:latin typeface="Book Antiqua" panose="02040602050305030304" pitchFamily="18" charset="0"/>
              </a:rPr>
              <a:t>Variables:</a:t>
            </a:r>
          </a:p>
          <a:p>
            <a:pPr lvl="1">
              <a:spcBef>
                <a:spcPts val="300"/>
              </a:spcBef>
            </a:pPr>
            <a:r>
              <a:rPr lang="en-US" sz="1600" dirty="0" smtClean="0">
                <a:latin typeface="Book Antiqua" panose="02040602050305030304" pitchFamily="18" charset="0"/>
              </a:rPr>
              <a:t>Humidity</a:t>
            </a:r>
          </a:p>
          <a:p>
            <a:pPr lvl="1">
              <a:spcBef>
                <a:spcPts val="300"/>
              </a:spcBef>
            </a:pPr>
            <a:r>
              <a:rPr lang="en-US" sz="1600" dirty="0" smtClean="0">
                <a:latin typeface="Book Antiqua" panose="02040602050305030304" pitchFamily="18" charset="0"/>
              </a:rPr>
              <a:t>Longwave radiation</a:t>
            </a:r>
          </a:p>
          <a:p>
            <a:pPr lvl="1">
              <a:spcBef>
                <a:spcPts val="300"/>
              </a:spcBef>
            </a:pPr>
            <a:r>
              <a:rPr lang="en-US" sz="1600" dirty="0" smtClean="0">
                <a:latin typeface="Book Antiqua" panose="02040602050305030304" pitchFamily="18" charset="0"/>
              </a:rPr>
              <a:t>Precipitation </a:t>
            </a:r>
          </a:p>
          <a:p>
            <a:pPr lvl="1">
              <a:spcBef>
                <a:spcPts val="300"/>
              </a:spcBef>
            </a:pPr>
            <a:r>
              <a:rPr lang="en-US" sz="1600" dirty="0" smtClean="0">
                <a:latin typeface="Book Antiqua" panose="02040602050305030304" pitchFamily="18" charset="0"/>
              </a:rPr>
              <a:t>Shortwave radiation</a:t>
            </a:r>
          </a:p>
          <a:p>
            <a:pPr lvl="1">
              <a:spcBef>
                <a:spcPts val="300"/>
              </a:spcBef>
            </a:pPr>
            <a:r>
              <a:rPr lang="en-US" sz="1600" dirty="0" smtClean="0">
                <a:latin typeface="Book Antiqua" panose="02040602050305030304" pitchFamily="18" charset="0"/>
              </a:rPr>
              <a:t>Surface Air Temperature</a:t>
            </a:r>
          </a:p>
          <a:p>
            <a:pPr lvl="1">
              <a:spcBef>
                <a:spcPts val="300"/>
              </a:spcBef>
            </a:pPr>
            <a:r>
              <a:rPr lang="en-US" sz="1600" dirty="0" smtClean="0">
                <a:latin typeface="Book Antiqua" panose="02040602050305030304" pitchFamily="18" charset="0"/>
              </a:rPr>
              <a:t>Surface Pressure</a:t>
            </a:r>
          </a:p>
          <a:p>
            <a:pPr lvl="1">
              <a:spcBef>
                <a:spcPts val="300"/>
              </a:spcBef>
            </a:pPr>
            <a:r>
              <a:rPr lang="en-US" sz="1600" dirty="0" smtClean="0">
                <a:latin typeface="Book Antiqua" panose="02040602050305030304" pitchFamily="18" charset="0"/>
              </a:rPr>
              <a:t>Surface Winds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latin typeface="Book Antiqua" panose="02040602050305030304" pitchFamily="18" charset="0"/>
              </a:rPr>
              <a:t>Related Resources: </a:t>
            </a:r>
            <a:r>
              <a:rPr lang="en-US" sz="1800" dirty="0">
                <a:latin typeface="Book Antiqua" panose="02040602050305030304" pitchFamily="18" charset="0"/>
                <a:hlinkClick r:id="rId2"/>
              </a:rPr>
              <a:t>Terrestrial Hydrology Research Group, Princeton University</a:t>
            </a:r>
            <a:endParaRPr lang="en-US" sz="1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495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Forcing – TRMM 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572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>
                <a:latin typeface="Book Antiqua" panose="02040602050305030304" pitchFamily="18" charset="0"/>
              </a:rPr>
              <a:t>Data name</a:t>
            </a:r>
            <a:r>
              <a:rPr lang="en-US" sz="1800" dirty="0">
                <a:latin typeface="Book Antiqua" panose="02040602050305030304" pitchFamily="18" charset="0"/>
              </a:rPr>
              <a:t>:  TRMM/TMPA 3B42 TRMM and Others Rainfall Estimate Data V7</a:t>
            </a:r>
            <a:endParaRPr lang="en-US" sz="1800" dirty="0" smtClean="0">
              <a:latin typeface="Book Antiqua" panose="0204060205030503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>
                <a:latin typeface="Book Antiqua" panose="02040602050305030304" pitchFamily="18" charset="0"/>
              </a:rPr>
              <a:t>Data format: HDF but </a:t>
            </a:r>
            <a:r>
              <a:rPr lang="en-US" sz="1800" dirty="0" err="1" smtClean="0">
                <a:latin typeface="Book Antiqua" panose="02040602050305030304" pitchFamily="18" charset="0"/>
              </a:rPr>
              <a:t>NetCDF</a:t>
            </a:r>
            <a:r>
              <a:rPr lang="en-US" sz="1800" dirty="0" smtClean="0">
                <a:latin typeface="Book Antiqua" panose="02040602050305030304" pitchFamily="18" charset="0"/>
              </a:rPr>
              <a:t> is also </a:t>
            </a:r>
            <a:r>
              <a:rPr lang="en-US" sz="1800" dirty="0" err="1" smtClean="0">
                <a:latin typeface="Book Antiqua" panose="02040602050305030304" pitchFamily="18" charset="0"/>
              </a:rPr>
              <a:t>avaiable</a:t>
            </a:r>
            <a:endParaRPr lang="en-US" sz="1800" dirty="0" smtClean="0">
              <a:latin typeface="Book Antiqua" panose="0204060205030503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latin typeface="Book Antiqua" panose="02040602050305030304" pitchFamily="18" charset="0"/>
              </a:rPr>
              <a:t>Spatial/Temporal Resolution</a:t>
            </a:r>
            <a:r>
              <a:rPr lang="en-US" sz="1800" dirty="0" smtClean="0">
                <a:latin typeface="Book Antiqua" panose="02040602050305030304" pitchFamily="18" charset="0"/>
              </a:rPr>
              <a:t>: 3 </a:t>
            </a:r>
            <a:r>
              <a:rPr lang="en-US" sz="1800" dirty="0">
                <a:latin typeface="Book Antiqua" panose="02040602050305030304" pitchFamily="18" charset="0"/>
              </a:rPr>
              <a:t>Hour 0.25 x 0.25 </a:t>
            </a:r>
            <a:r>
              <a:rPr lang="en-US" sz="1800" dirty="0" smtClean="0">
                <a:latin typeface="Book Antiqua" panose="02040602050305030304" pitchFamily="18" charset="0"/>
              </a:rPr>
              <a:t>degree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>
                <a:latin typeface="Book Antiqua" panose="02040602050305030304" pitchFamily="18" charset="0"/>
              </a:rPr>
              <a:t>Temporal Range: </a:t>
            </a:r>
            <a:r>
              <a:rPr lang="it-IT" sz="1800" dirty="0">
                <a:latin typeface="Book Antiqua" panose="02040602050305030304" pitchFamily="18" charset="0"/>
              </a:rPr>
              <a:t>1998-01-01 to Current</a:t>
            </a:r>
            <a:endParaRPr lang="it-IT" sz="1800" dirty="0" smtClean="0">
              <a:latin typeface="Book Antiqua" panose="0204060205030503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>
                <a:latin typeface="Book Antiqua" panose="02040602050305030304" pitchFamily="18" charset="0"/>
              </a:rPr>
              <a:t>Data Type: Grid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>
                <a:latin typeface="Book Antiqua" panose="02040602050305030304" pitchFamily="18" charset="0"/>
              </a:rPr>
              <a:t>Variables: Rainfall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>
                <a:latin typeface="Book Antiqua" panose="02040602050305030304" pitchFamily="18" charset="0"/>
              </a:rPr>
              <a:t>Related </a:t>
            </a:r>
            <a:r>
              <a:rPr lang="en-US" sz="1800" dirty="0">
                <a:latin typeface="Book Antiqua" panose="02040602050305030304" pitchFamily="18" charset="0"/>
              </a:rPr>
              <a:t>Resources: </a:t>
            </a:r>
            <a:r>
              <a:rPr lang="en-US" sz="1800" dirty="0">
                <a:latin typeface="Book Antiqua" panose="02040602050305030304" pitchFamily="18" charset="0"/>
                <a:hlinkClick r:id="rId2"/>
              </a:rPr>
              <a:t>TRMM_3B42 Version 7</a:t>
            </a:r>
            <a:endParaRPr lang="en-US" sz="1800" i="1" dirty="0"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63246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20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Other Potential Datasets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63246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932525"/>
              </p:ext>
            </p:extLst>
          </p:nvPr>
        </p:nvGraphicFramePr>
        <p:xfrm>
          <a:off x="381000" y="1295400"/>
          <a:ext cx="8470898" cy="44875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400"/>
                <a:gridCol w="1124901"/>
                <a:gridCol w="1004886"/>
                <a:gridCol w="1004886"/>
                <a:gridCol w="4040825"/>
              </a:tblGrid>
              <a:tr h="40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Resolution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Period of Record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Note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40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Book Antiqua" panose="02040602050305030304" pitchFamily="18" charset="0"/>
                        </a:rPr>
                        <a:t>Streamflow at 1st order </a:t>
                      </a:r>
                      <a:r>
                        <a:rPr lang="en-US" sz="1100" u="none" strike="noStrike" dirty="0" smtClean="0">
                          <a:effectLst/>
                          <a:latin typeface="Book Antiqua" panose="02040602050305030304" pitchFamily="18" charset="0"/>
                        </a:rPr>
                        <a:t>stream(Asu1)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Book Antiqua" panose="02040602050305030304" pitchFamily="18" charset="0"/>
                        </a:rPr>
                        <a:t>Observation - Streamflow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Stored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 every 30 min and downloaded weekly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May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 2005 – Oct. 2006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Book Antiqua" panose="02040602050305030304" pitchFamily="18" charset="0"/>
                        </a:rPr>
                        <a:t>Draining</a:t>
                      </a:r>
                      <a:r>
                        <a:rPr lang="en-US" sz="1100" u="none" strike="noStrike" baseline="0" dirty="0" smtClean="0">
                          <a:effectLst/>
                          <a:latin typeface="Book Antiqua" panose="02040602050305030304" pitchFamily="18" charset="0"/>
                        </a:rPr>
                        <a:t> area: </a:t>
                      </a:r>
                      <a:r>
                        <a:rPr lang="en-US" sz="1100" u="none" strike="noStrike" dirty="0" smtClean="0">
                          <a:effectLst/>
                          <a:latin typeface="Book Antiqua" panose="02040602050305030304" pitchFamily="18" charset="0"/>
                        </a:rPr>
                        <a:t>0.95 </a:t>
                      </a:r>
                      <a:r>
                        <a:rPr lang="en-US" sz="1100" u="none" strike="noStrike" dirty="0" err="1">
                          <a:effectLst/>
                          <a:latin typeface="Book Antiqua" panose="02040602050305030304" pitchFamily="18" charset="0"/>
                        </a:rPr>
                        <a:t>sq</a:t>
                      </a:r>
                      <a:r>
                        <a:rPr lang="en-US" sz="1100" u="none" strike="noStrike" dirty="0">
                          <a:effectLst/>
                          <a:latin typeface="Book Antiqua" panose="02040602050305030304" pitchFamily="18" charset="0"/>
                        </a:rPr>
                        <a:t> km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40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Book Antiqua" panose="02040602050305030304" pitchFamily="18" charset="0"/>
                        </a:rPr>
                        <a:t>Streamflow at 2nd order </a:t>
                      </a:r>
                      <a:r>
                        <a:rPr lang="en-US" sz="1100" u="none" strike="noStrike" dirty="0" smtClean="0">
                          <a:effectLst/>
                          <a:latin typeface="Book Antiqua" panose="02040602050305030304" pitchFamily="18" charset="0"/>
                        </a:rPr>
                        <a:t>stream(Asu2)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Book Antiqua" panose="02040602050305030304" pitchFamily="18" charset="0"/>
                        </a:rPr>
                        <a:t>Observation - Streamflow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Jan.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2002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 – Oct. 206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Book Antiqua" panose="02040602050305030304" pitchFamily="18" charset="0"/>
                        </a:rPr>
                        <a:t>Draining</a:t>
                      </a:r>
                      <a:r>
                        <a:rPr lang="en-US" sz="1100" u="none" strike="noStrike" baseline="0" dirty="0" smtClean="0">
                          <a:effectLst/>
                          <a:latin typeface="Book Antiqua" panose="02040602050305030304" pitchFamily="18" charset="0"/>
                        </a:rPr>
                        <a:t> area: </a:t>
                      </a:r>
                      <a:r>
                        <a:rPr lang="en-US" sz="1100" u="none" strike="noStrike" dirty="0" smtClean="0">
                          <a:effectLst/>
                          <a:latin typeface="Book Antiqua" panose="02040602050305030304" pitchFamily="18" charset="0"/>
                        </a:rPr>
                        <a:t>6.58 </a:t>
                      </a:r>
                      <a:r>
                        <a:rPr lang="en-US" sz="1100" u="none" strike="noStrike" dirty="0" err="1">
                          <a:effectLst/>
                          <a:latin typeface="Book Antiqua" panose="02040602050305030304" pitchFamily="18" charset="0"/>
                        </a:rPr>
                        <a:t>sq</a:t>
                      </a:r>
                      <a:r>
                        <a:rPr lang="en-US" sz="1100" u="none" strike="noStrike" dirty="0">
                          <a:effectLst/>
                          <a:latin typeface="Book Antiqua" panose="02040602050305030304" pitchFamily="18" charset="0"/>
                        </a:rPr>
                        <a:t> km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40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Book Antiqua" panose="02040602050305030304" pitchFamily="18" charset="0"/>
                        </a:rPr>
                        <a:t>Streamflow at 3rd order </a:t>
                      </a:r>
                      <a:r>
                        <a:rPr lang="en-US" sz="1100" u="none" strike="noStrike" dirty="0" smtClean="0">
                          <a:effectLst/>
                          <a:latin typeface="Book Antiqua" panose="02040602050305030304" pitchFamily="18" charset="0"/>
                        </a:rPr>
                        <a:t>stream(Asu3)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Book Antiqua" panose="02040602050305030304" pitchFamily="18" charset="0"/>
                        </a:rPr>
                        <a:t>Observation - Streamflow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Dec. 2004 –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 Oct. 2006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Book Antiqua" panose="02040602050305030304" pitchFamily="18" charset="0"/>
                        </a:rPr>
                        <a:t>Draining</a:t>
                      </a:r>
                      <a:r>
                        <a:rPr lang="en-US" sz="1100" u="none" strike="noStrike" baseline="0" dirty="0" smtClean="0">
                          <a:effectLst/>
                          <a:latin typeface="Book Antiqua" panose="02040602050305030304" pitchFamily="18" charset="0"/>
                        </a:rPr>
                        <a:t> area: </a:t>
                      </a:r>
                      <a:r>
                        <a:rPr lang="en-US" sz="1100" u="none" strike="noStrike" dirty="0" smtClean="0">
                          <a:effectLst/>
                          <a:latin typeface="Book Antiqua" panose="02040602050305030304" pitchFamily="18" charset="0"/>
                        </a:rPr>
                        <a:t>12.43 </a:t>
                      </a:r>
                      <a:r>
                        <a:rPr lang="en-US" sz="1100" u="none" strike="noStrike" dirty="0" err="1">
                          <a:effectLst/>
                          <a:latin typeface="Book Antiqua" panose="02040602050305030304" pitchFamily="18" charset="0"/>
                        </a:rPr>
                        <a:t>sq</a:t>
                      </a:r>
                      <a:r>
                        <a:rPr lang="en-US" sz="1100" u="none" strike="noStrike" dirty="0">
                          <a:effectLst/>
                          <a:latin typeface="Book Antiqua" panose="02040602050305030304" pitchFamily="18" charset="0"/>
                        </a:rPr>
                        <a:t> km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60562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u="none" strike="noStrike">
                          <a:effectLst/>
                          <a:latin typeface="Book Antiqua" panose="02040602050305030304" pitchFamily="18" charset="0"/>
                        </a:rPr>
                        <a:t>Rainfall at FZ, ML, T1, T3, K43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Book Antiqua" panose="02040602050305030304" pitchFamily="18" charset="0"/>
                        </a:rPr>
                        <a:t>Observation - Rainfall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5 min interval;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0.18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 mm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Book Antiqua" panose="02040602050305030304" pitchFamily="18" charset="0"/>
                        </a:rPr>
                        <a:t>Rainfall at clearing location(FZ and ML), 24m high tower(T1), 12m high tower(T3), 53m high tower(K43)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1001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Book Antiqua" panose="02040602050305030304" pitchFamily="18" charset="0"/>
                        </a:rPr>
                        <a:t>K34 flux tower </a:t>
                      </a:r>
                      <a:endParaRPr lang="en-US" sz="1100" u="none" strike="noStrike" dirty="0" smtClean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Book Antiqua" panose="02040602050305030304" pitchFamily="18" charset="0"/>
                        </a:rPr>
                        <a:t>Observation - Flux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30 min interval;</a:t>
                      </a:r>
                    </a:p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0.2mm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1999-2015*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  <a:latin typeface="Book Antiqua" panose="02040602050305030304" pitchFamily="18" charset="0"/>
                        </a:rPr>
                        <a:t>Location: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(-2.609097222, -60.20929722)</a:t>
                      </a:r>
                    </a:p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  <a:latin typeface="Book Antiqua" panose="02040602050305030304" pitchFamily="18" charset="0"/>
                        </a:rPr>
                        <a:t>Containing </a:t>
                      </a:r>
                      <a:r>
                        <a:rPr lang="en-US" sz="1100" u="none" strike="noStrike" dirty="0">
                          <a:effectLst/>
                          <a:latin typeface="Book Antiqua" panose="02040602050305030304" pitchFamily="18" charset="0"/>
                        </a:rPr>
                        <a:t>data of air temperature, wind speed, relative humidity, incoming short-wave and long-wave radiation, photosynthetically active radiation net radiation, air pressure, rainfall and 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25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Book Antiqua" panose="02040602050305030304" pitchFamily="18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Book Antiqua" panose="02040602050305030304" pitchFamily="18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Book Antiqua" panose="02040602050305030304" pitchFamily="18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40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Book Antiqua" panose="02040602050305030304" pitchFamily="18" charset="0"/>
                        </a:rPr>
                        <a:t>Soil Moisture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Book Antiqua" panose="02040602050305030304" pitchFamily="18" charset="0"/>
                        </a:rPr>
                        <a:t>Monitoring - Soil Mositure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Weekly or bi-weekly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Nov.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 2002 – Oct. 2006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Book Antiqua" panose="02040602050305030304" pitchFamily="18" charset="0"/>
                        </a:rPr>
                        <a:t> </a:t>
                      </a:r>
                      <a:r>
                        <a:rPr lang="en-US" sz="1100" u="none" strike="noStrike" dirty="0" smtClean="0">
                          <a:effectLst/>
                          <a:latin typeface="Book Antiqua" panose="02040602050305030304" pitchFamily="18" charset="0"/>
                        </a:rPr>
                        <a:t>IHII neutron probe (</a:t>
                      </a:r>
                      <a:r>
                        <a:rPr lang="en-US" sz="1100" u="none" strike="noStrike" dirty="0" err="1" smtClean="0">
                          <a:effectLst/>
                          <a:latin typeface="Book Antiqua" panose="02040602050305030304" pitchFamily="18" charset="0"/>
                        </a:rPr>
                        <a:t>Didcot</a:t>
                      </a:r>
                      <a:r>
                        <a:rPr lang="en-US" sz="1100" u="none" strike="noStrike" dirty="0" smtClean="0">
                          <a:effectLst/>
                          <a:latin typeface="Book Antiqua" panose="02040602050305030304" pitchFamily="18" charset="0"/>
                        </a:rPr>
                        <a:t> Instrument Co., UK.) in access</a:t>
                      </a:r>
                    </a:p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Book Antiqua" panose="02040602050305030304" pitchFamily="18" charset="0"/>
                        </a:rPr>
                        <a:t>tubes installed to a depth of 4.8 m on the plateau (3 tubes) and</a:t>
                      </a:r>
                    </a:p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Book Antiqua" panose="02040602050305030304" pitchFamily="18" charset="0"/>
                        </a:rPr>
                        <a:t>slope (4 tubes), 2.8 m on the </a:t>
                      </a:r>
                      <a:r>
                        <a:rPr lang="en-US" sz="1100" u="none" strike="noStrike" dirty="0" err="1" smtClean="0">
                          <a:effectLst/>
                          <a:latin typeface="Book Antiqua" panose="02040602050305030304" pitchFamily="18" charset="0"/>
                        </a:rPr>
                        <a:t>footslope</a:t>
                      </a:r>
                      <a:r>
                        <a:rPr lang="en-US" sz="1100" u="none" strike="noStrike" dirty="0" smtClean="0">
                          <a:effectLst/>
                          <a:latin typeface="Book Antiqua" panose="02040602050305030304" pitchFamily="18" charset="0"/>
                        </a:rPr>
                        <a:t> (2 tubes) and 1.8 m on the</a:t>
                      </a:r>
                    </a:p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Book Antiqua" panose="02040602050305030304" pitchFamily="18" charset="0"/>
                        </a:rPr>
                        <a:t>valley floor (2 tubes).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25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  <a:latin typeface="Book Antiqua" panose="02040602050305030304" pitchFamily="18" charset="0"/>
                        </a:rPr>
                        <a:t>Groundwater</a:t>
                      </a:r>
                      <a:r>
                        <a:rPr lang="en-US" sz="1100" u="none" strike="noStrike" baseline="0" dirty="0" smtClean="0">
                          <a:effectLst/>
                          <a:latin typeface="Book Antiqua" panose="02040602050305030304" pitchFamily="18" charset="0"/>
                        </a:rPr>
                        <a:t> Level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Book Antiqua" panose="02040602050305030304" pitchFamily="18" charset="0"/>
                        </a:rPr>
                        <a:t>Monitoring - water table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Weekly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Nov.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 2002 – Oct. 2006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Book Antiqua" panose="02040602050305030304" pitchFamily="18" charset="0"/>
                        </a:rPr>
                        <a:t> </a:t>
                      </a:r>
                      <a:r>
                        <a:rPr lang="en-US" sz="1100" u="none" strike="noStrike" dirty="0" smtClean="0">
                          <a:effectLst/>
                          <a:latin typeface="Book Antiqua" panose="02040602050305030304" pitchFamily="18" charset="0"/>
                        </a:rPr>
                        <a:t>25 monitoring well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6096000"/>
            <a:ext cx="4639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Book Antiqua" panose="02040602050305030304" pitchFamily="18" charset="0"/>
              </a:rPr>
              <a:t>* </a:t>
            </a:r>
            <a:r>
              <a:rPr lang="en-US" sz="1400" dirty="0">
                <a:latin typeface="Book Antiqua" panose="02040602050305030304" pitchFamily="18" charset="0"/>
              </a:rPr>
              <a:t>Information based on: </a:t>
            </a:r>
            <a:r>
              <a:rPr lang="en-US" sz="1400" dirty="0">
                <a:latin typeface="Book Antiqua" panose="02040602050305030304" pitchFamily="18" charset="0"/>
                <a:hlinkClick r:id="rId2"/>
              </a:rPr>
              <a:t>http://</a:t>
            </a:r>
            <a:r>
              <a:rPr lang="en-US" sz="1400" dirty="0" smtClean="0">
                <a:latin typeface="Book Antiqua" panose="02040602050305030304" pitchFamily="18" charset="0"/>
                <a:hlinkClick r:id="rId2"/>
              </a:rPr>
              <a:t>fluxnet.ornl.gov/site/76</a:t>
            </a:r>
            <a:r>
              <a:rPr lang="en-US" sz="1400" dirty="0" smtClean="0">
                <a:latin typeface="Book Antiqua" panose="02040602050305030304" pitchFamily="18" charset="0"/>
              </a:rPr>
              <a:t> </a:t>
            </a:r>
            <a:endParaRPr lang="en-US" sz="1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001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Reference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9067800" cy="4525963"/>
          </a:xfrm>
        </p:spPr>
        <p:txBody>
          <a:bodyPr/>
          <a:lstStyle/>
          <a:p>
            <a:r>
              <a:rPr lang="en-US" sz="1600" dirty="0" err="1" smtClean="0">
                <a:latin typeface="Book Antiqua" panose="02040602050305030304" pitchFamily="18" charset="0"/>
              </a:rPr>
              <a:t>Cuartas</a:t>
            </a:r>
            <a:r>
              <a:rPr lang="en-US" sz="1600" dirty="0" smtClean="0">
                <a:latin typeface="Book Antiqua" panose="02040602050305030304" pitchFamily="18" charset="0"/>
              </a:rPr>
              <a:t> LA, </a:t>
            </a:r>
            <a:r>
              <a:rPr lang="en-US" sz="1600" dirty="0" err="1" smtClean="0">
                <a:latin typeface="Book Antiqua" panose="02040602050305030304" pitchFamily="18" charset="0"/>
              </a:rPr>
              <a:t>Tomasella</a:t>
            </a:r>
            <a:r>
              <a:rPr lang="en-US" sz="1600" dirty="0" smtClean="0">
                <a:latin typeface="Book Antiqua" panose="02040602050305030304" pitchFamily="18" charset="0"/>
              </a:rPr>
              <a:t> J, </a:t>
            </a:r>
            <a:r>
              <a:rPr lang="en-US" sz="1600" dirty="0" err="1" smtClean="0">
                <a:latin typeface="Book Antiqua" panose="02040602050305030304" pitchFamily="18" charset="0"/>
              </a:rPr>
              <a:t>Nobre</a:t>
            </a:r>
            <a:r>
              <a:rPr lang="en-US" sz="1600" dirty="0" smtClean="0">
                <a:latin typeface="Book Antiqua" panose="02040602050305030304" pitchFamily="18" charset="0"/>
              </a:rPr>
              <a:t> AD, </a:t>
            </a:r>
            <a:r>
              <a:rPr lang="en-US" sz="1600" dirty="0" err="1" smtClean="0">
                <a:latin typeface="Book Antiqua" panose="02040602050305030304" pitchFamily="18" charset="0"/>
              </a:rPr>
              <a:t>Nobre</a:t>
            </a:r>
            <a:r>
              <a:rPr lang="en-US" sz="1600" dirty="0" smtClean="0">
                <a:latin typeface="Book Antiqua" panose="02040602050305030304" pitchFamily="18" charset="0"/>
              </a:rPr>
              <a:t> C, </a:t>
            </a:r>
            <a:r>
              <a:rPr lang="en-US" sz="1600" dirty="0" err="1" smtClean="0">
                <a:latin typeface="Book Antiqua" panose="02040602050305030304" pitchFamily="18" charset="0"/>
              </a:rPr>
              <a:t>Hodnett</a:t>
            </a:r>
            <a:r>
              <a:rPr lang="en-US" sz="1600" dirty="0" smtClean="0">
                <a:latin typeface="Book Antiqua" panose="02040602050305030304" pitchFamily="18" charset="0"/>
              </a:rPr>
              <a:t> M, Waterloo M, Oliveira S, Von </a:t>
            </a:r>
            <a:r>
              <a:rPr lang="en-US" sz="1600" dirty="0" err="1" smtClean="0">
                <a:latin typeface="Book Antiqua" panose="02040602050305030304" pitchFamily="18" charset="0"/>
              </a:rPr>
              <a:t>Randow</a:t>
            </a:r>
            <a:r>
              <a:rPr lang="en-US" sz="1600" dirty="0" smtClean="0">
                <a:latin typeface="Book Antiqua" panose="02040602050305030304" pitchFamily="18" charset="0"/>
              </a:rPr>
              <a:t> R, </a:t>
            </a:r>
            <a:r>
              <a:rPr lang="en-US" sz="1600" dirty="0" err="1" smtClean="0">
                <a:latin typeface="Book Antiqua" panose="02040602050305030304" pitchFamily="18" charset="0"/>
              </a:rPr>
              <a:t>Trancoso</a:t>
            </a:r>
            <a:r>
              <a:rPr lang="en-US" sz="1600" dirty="0" smtClean="0">
                <a:latin typeface="Book Antiqua" panose="02040602050305030304" pitchFamily="18" charset="0"/>
              </a:rPr>
              <a:t> R, Ferreira M. 2012. Distributed hydrological modeling of a micro-scale rainforest watershed in Amazonia: model evaluation and advances in calibration using the new HAND terrain model. Journal of Hydrology 462–463:</a:t>
            </a:r>
          </a:p>
          <a:p>
            <a:r>
              <a:rPr lang="en-US" sz="1600" dirty="0" err="1" smtClean="0">
                <a:latin typeface="Book Antiqua" panose="02040602050305030304" pitchFamily="18" charset="0"/>
              </a:rPr>
              <a:t>Nobre</a:t>
            </a:r>
            <a:r>
              <a:rPr lang="en-US" sz="1600" dirty="0" smtClean="0">
                <a:latin typeface="Book Antiqua" panose="02040602050305030304" pitchFamily="18" charset="0"/>
              </a:rPr>
              <a:t>, A.D., </a:t>
            </a:r>
            <a:r>
              <a:rPr lang="en-US" sz="1600" dirty="0" err="1" smtClean="0">
                <a:latin typeface="Book Antiqua" panose="02040602050305030304" pitchFamily="18" charset="0"/>
              </a:rPr>
              <a:t>Cuartas</a:t>
            </a:r>
            <a:r>
              <a:rPr lang="en-US" sz="1600" dirty="0" smtClean="0">
                <a:latin typeface="Book Antiqua" panose="02040602050305030304" pitchFamily="18" charset="0"/>
              </a:rPr>
              <a:t>, L.A., </a:t>
            </a:r>
            <a:r>
              <a:rPr lang="en-US" sz="1600" dirty="0" err="1" smtClean="0">
                <a:latin typeface="Book Antiqua" panose="02040602050305030304" pitchFamily="18" charset="0"/>
              </a:rPr>
              <a:t>Hodnett</a:t>
            </a:r>
            <a:r>
              <a:rPr lang="en-US" sz="1600" dirty="0" smtClean="0">
                <a:latin typeface="Book Antiqua" panose="02040602050305030304" pitchFamily="18" charset="0"/>
              </a:rPr>
              <a:t>, M.G., </a:t>
            </a:r>
            <a:r>
              <a:rPr lang="en-US" sz="1600" dirty="0" err="1" smtClean="0">
                <a:latin typeface="Book Antiqua" panose="02040602050305030304" pitchFamily="18" charset="0"/>
              </a:rPr>
              <a:t>Rennó</a:t>
            </a:r>
            <a:r>
              <a:rPr lang="en-US" sz="1600" dirty="0" smtClean="0">
                <a:latin typeface="Book Antiqua" panose="02040602050305030304" pitchFamily="18" charset="0"/>
              </a:rPr>
              <a:t>, C.D., Rodrigues, G., </a:t>
            </a:r>
            <a:r>
              <a:rPr lang="en-US" sz="1600" dirty="0" err="1" smtClean="0">
                <a:latin typeface="Book Antiqua" panose="02040602050305030304" pitchFamily="18" charset="0"/>
              </a:rPr>
              <a:t>Siveira</a:t>
            </a:r>
            <a:r>
              <a:rPr lang="en-US" sz="1600" dirty="0" smtClean="0">
                <a:latin typeface="Book Antiqua" panose="02040602050305030304" pitchFamily="18" charset="0"/>
              </a:rPr>
              <a:t>, A., Waterloo, M.J., </a:t>
            </a:r>
            <a:r>
              <a:rPr lang="en-US" sz="1600" dirty="0" err="1" smtClean="0">
                <a:latin typeface="Book Antiqua" panose="02040602050305030304" pitchFamily="18" charset="0"/>
              </a:rPr>
              <a:t>Saleska</a:t>
            </a:r>
            <a:r>
              <a:rPr lang="en-US" sz="1600" dirty="0" smtClean="0">
                <a:latin typeface="Book Antiqua" panose="02040602050305030304" pitchFamily="18" charset="0"/>
              </a:rPr>
              <a:t>, S., 2011. Height above the nearest drainage – a hydrologically relevant new terrain model. J. </a:t>
            </a:r>
            <a:r>
              <a:rPr lang="en-US" sz="1600" dirty="0" err="1" smtClean="0">
                <a:latin typeface="Book Antiqua" panose="02040602050305030304" pitchFamily="18" charset="0"/>
              </a:rPr>
              <a:t>Hydrol</a:t>
            </a:r>
            <a:r>
              <a:rPr lang="en-US" sz="1600" dirty="0" smtClean="0">
                <a:latin typeface="Book Antiqua" panose="02040602050305030304" pitchFamily="18" charset="0"/>
              </a:rPr>
              <a:t>. 404 (1–2), 13–29.</a:t>
            </a:r>
          </a:p>
          <a:p>
            <a:r>
              <a:rPr lang="en-US" sz="1600" dirty="0" smtClean="0">
                <a:latin typeface="Book Antiqua" panose="02040602050305030304" pitchFamily="18" charset="0"/>
              </a:rPr>
              <a:t>Sheffield, J., G. </a:t>
            </a:r>
            <a:r>
              <a:rPr lang="en-US" sz="1600" dirty="0" err="1" smtClean="0">
                <a:latin typeface="Book Antiqua" panose="02040602050305030304" pitchFamily="18" charset="0"/>
              </a:rPr>
              <a:t>Goteti</a:t>
            </a:r>
            <a:r>
              <a:rPr lang="en-US" sz="1600" dirty="0" smtClean="0">
                <a:latin typeface="Book Antiqua" panose="02040602050305030304" pitchFamily="18" charset="0"/>
              </a:rPr>
              <a:t>, and E. F. Wood, 2006: Development of a 50-yr high-resolution global dataset of meteorological </a:t>
            </a:r>
            <a:r>
              <a:rPr lang="en-US" sz="1600" dirty="0" err="1" smtClean="0">
                <a:latin typeface="Book Antiqua" panose="02040602050305030304" pitchFamily="18" charset="0"/>
              </a:rPr>
              <a:t>forcings</a:t>
            </a:r>
            <a:r>
              <a:rPr lang="en-US" sz="1600" dirty="0" smtClean="0">
                <a:latin typeface="Book Antiqua" panose="02040602050305030304" pitchFamily="18" charset="0"/>
              </a:rPr>
              <a:t> for land surface modeling, J. Climate, 19 (13), 3088-3111</a:t>
            </a:r>
          </a:p>
          <a:p>
            <a:r>
              <a:rPr lang="en-US" sz="1600" dirty="0" smtClean="0">
                <a:latin typeface="Book Antiqua" panose="02040602050305030304" pitchFamily="18" charset="0"/>
              </a:rPr>
              <a:t>Huffman GJ, David TB, Eric JN, David BW, Robert FA, et al. The TRMM </a:t>
            </a:r>
            <a:r>
              <a:rPr lang="en-US" sz="1600" dirty="0" err="1" smtClean="0">
                <a:latin typeface="Book Antiqua" panose="02040602050305030304" pitchFamily="18" charset="0"/>
              </a:rPr>
              <a:t>multisatellite</a:t>
            </a:r>
            <a:r>
              <a:rPr lang="en-US" sz="1600" dirty="0" smtClean="0">
                <a:latin typeface="Book Antiqua" panose="02040602050305030304" pitchFamily="18" charset="0"/>
              </a:rPr>
              <a:t> precipitation analysis (TMPA): Quasi-global, multiyear, combined-sensor precipitation estimates at fine scales. Journal of Hydrometeorology 2007; 8(1): 38-55</a:t>
            </a:r>
            <a:r>
              <a:rPr lang="en-US" sz="1600" dirty="0">
                <a:latin typeface="Book Antiqua" panose="02040602050305030304" pitchFamily="18" charset="0"/>
              </a:rPr>
              <a:t>. </a:t>
            </a:r>
            <a:endParaRPr lang="en-US" sz="1600" i="1" dirty="0"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63246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999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2971800"/>
            <a:ext cx="7162800" cy="838200"/>
          </a:xfrm>
        </p:spPr>
        <p:txBody>
          <a:bodyPr/>
          <a:lstStyle/>
          <a:p>
            <a:pPr algn="ctr"/>
            <a:r>
              <a:rPr lang="en-US" dirty="0" smtClean="0">
                <a:latin typeface="Book Antiqua" panose="02040602050305030304" pitchFamily="18" charset="0"/>
              </a:rPr>
              <a:t>Thank you</a:t>
            </a: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09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Data Lists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DEM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Soil Map and Parameters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Vegetation Map and Parameters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Soil Depth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Meteorological Forcing</a:t>
            </a:r>
          </a:p>
          <a:p>
            <a:pPr lvl="1"/>
            <a:r>
              <a:rPr lang="en-US" dirty="0" smtClean="0">
                <a:latin typeface="Book Antiqua" panose="02040602050305030304" pitchFamily="18" charset="0"/>
              </a:rPr>
              <a:t>Princeton</a:t>
            </a:r>
          </a:p>
          <a:p>
            <a:pPr lvl="1"/>
            <a:r>
              <a:rPr lang="en-US" dirty="0" smtClean="0">
                <a:latin typeface="Book Antiqua" panose="02040602050305030304" pitchFamily="18" charset="0"/>
              </a:rPr>
              <a:t>DHSVM</a:t>
            </a:r>
          </a:p>
          <a:p>
            <a:pPr marL="0" indent="0">
              <a:buNone/>
            </a:pPr>
            <a:endParaRPr lang="en-US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216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DEM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Book Antiqua" panose="02040602050305030304" pitchFamily="18" charset="0"/>
              </a:rPr>
              <a:t>Data format: Raster</a:t>
            </a:r>
          </a:p>
          <a:p>
            <a:r>
              <a:rPr lang="en-US" sz="2000" dirty="0" smtClean="0">
                <a:latin typeface="Book Antiqua" panose="02040602050305030304" pitchFamily="18" charset="0"/>
              </a:rPr>
              <a:t>Values: Elevation in meters</a:t>
            </a:r>
          </a:p>
          <a:p>
            <a:r>
              <a:rPr lang="en-US" sz="2000" dirty="0" smtClean="0">
                <a:latin typeface="Book Antiqua" panose="02040602050305030304" pitchFamily="18" charset="0"/>
              </a:rPr>
              <a:t>Resolution: 90m</a:t>
            </a:r>
          </a:p>
          <a:p>
            <a:r>
              <a:rPr lang="en-US" sz="2000" dirty="0" smtClean="0">
                <a:latin typeface="Book Antiqua" panose="02040602050305030304" pitchFamily="18" charset="0"/>
              </a:rPr>
              <a:t>Source of Data</a:t>
            </a:r>
            <a:r>
              <a:rPr lang="en-US" sz="2000" dirty="0">
                <a:latin typeface="Book Antiqua" panose="02040602050305030304" pitchFamily="18" charset="0"/>
              </a:rPr>
              <a:t>: </a:t>
            </a:r>
            <a:r>
              <a:rPr lang="en-US" sz="2000" dirty="0" smtClean="0">
                <a:latin typeface="Book Antiqua" panose="02040602050305030304" pitchFamily="18" charset="0"/>
                <a:hlinkClick r:id="rId2"/>
              </a:rPr>
              <a:t>HydroSHEDS</a:t>
            </a:r>
            <a:r>
              <a:rPr lang="en-US" sz="2000" dirty="0" smtClean="0">
                <a:latin typeface="Book Antiqua" panose="02040602050305030304" pitchFamily="18" charset="0"/>
              </a:rPr>
              <a:t> </a:t>
            </a:r>
          </a:p>
          <a:p>
            <a:r>
              <a:rPr lang="en-US" sz="2000" dirty="0" smtClean="0">
                <a:latin typeface="Book Antiqua" panose="02040602050305030304" pitchFamily="18" charset="0"/>
              </a:rPr>
              <a:t>Version</a:t>
            </a:r>
            <a:r>
              <a:rPr lang="en-US" sz="2000" dirty="0">
                <a:latin typeface="Book Antiqua" panose="02040602050305030304" pitchFamily="18" charset="0"/>
              </a:rPr>
              <a:t>:  </a:t>
            </a:r>
            <a:r>
              <a:rPr lang="en-US" sz="2000" dirty="0" smtClean="0">
                <a:latin typeface="Book Antiqua" panose="02040602050305030304" pitchFamily="18" charset="0"/>
              </a:rPr>
              <a:t>Hydrologically </a:t>
            </a:r>
            <a:r>
              <a:rPr lang="en-US" sz="2000" dirty="0">
                <a:latin typeface="Book Antiqua" panose="02040602050305030304" pitchFamily="18" charset="0"/>
              </a:rPr>
              <a:t>conditioned elevation </a:t>
            </a:r>
          </a:p>
          <a:p>
            <a:endParaRPr lang="en-US" sz="2000" dirty="0" smtClean="0">
              <a:latin typeface="Book Antiqua" panose="02040602050305030304" pitchFamily="18" charset="0"/>
            </a:endParaRPr>
          </a:p>
          <a:p>
            <a:r>
              <a:rPr lang="en-US" sz="2000" dirty="0" smtClean="0">
                <a:latin typeface="Book Antiqua" panose="02040602050305030304" pitchFamily="18" charset="0"/>
              </a:rPr>
              <a:t>Original Dataset Resolution: 3 </a:t>
            </a:r>
            <a:r>
              <a:rPr lang="en-US" sz="2000" dirty="0" err="1" smtClean="0">
                <a:latin typeface="Book Antiqua" panose="02040602050305030304" pitchFamily="18" charset="0"/>
              </a:rPr>
              <a:t>acr</a:t>
            </a:r>
            <a:r>
              <a:rPr lang="en-US" sz="2000" dirty="0" smtClean="0">
                <a:latin typeface="Book Antiqua" panose="02040602050305030304" pitchFamily="18" charset="0"/>
              </a:rPr>
              <a:t>-second</a:t>
            </a:r>
          </a:p>
          <a:p>
            <a:endParaRPr lang="en-US" sz="20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Book Antiqua" panose="02040602050305030304" pitchFamily="18" charset="0"/>
              </a:rPr>
              <a:t>(</a:t>
            </a:r>
            <a:r>
              <a:rPr lang="en-US" sz="1600" dirty="0">
                <a:latin typeface="Book Antiqua" panose="02040602050305030304" pitchFamily="18" charset="0"/>
              </a:rPr>
              <a:t>note: 3 arc-seconds = 0.00083 degrees = ca. 90 m/pixel)</a:t>
            </a:r>
          </a:p>
        </p:txBody>
      </p:sp>
    </p:spTree>
    <p:extLst>
      <p:ext uri="{BB962C8B-B14F-4D97-AF65-F5344CB8AC3E}">
        <p14:creationId xmlns:p14="http://schemas.microsoft.com/office/powerpoint/2010/main" val="53980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Soil 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Book Antiqua" panose="02040602050305030304" pitchFamily="18" charset="0"/>
              </a:rPr>
              <a:t>Data format: Raster</a:t>
            </a:r>
          </a:p>
          <a:p>
            <a:r>
              <a:rPr lang="en-US" sz="2000" dirty="0" smtClean="0">
                <a:latin typeface="Book Antiqua" panose="02040602050305030304" pitchFamily="18" charset="0"/>
              </a:rPr>
              <a:t>Values: Soil Type Reference Number (1, 2, 3, 4)</a:t>
            </a:r>
          </a:p>
          <a:p>
            <a:r>
              <a:rPr lang="en-US" sz="2000" dirty="0" smtClean="0">
                <a:latin typeface="Book Antiqua" panose="02040602050305030304" pitchFamily="18" charset="0"/>
              </a:rPr>
              <a:t>Resolution: 90m</a:t>
            </a:r>
          </a:p>
          <a:p>
            <a:r>
              <a:rPr lang="en-US" sz="2000" dirty="0" smtClean="0">
                <a:latin typeface="Book Antiqua" panose="02040602050305030304" pitchFamily="18" charset="0"/>
              </a:rPr>
              <a:t>Source of Data</a:t>
            </a:r>
            <a:r>
              <a:rPr lang="en-US" sz="2000" dirty="0">
                <a:latin typeface="Book Antiqua" panose="02040602050305030304" pitchFamily="18" charset="0"/>
              </a:rPr>
              <a:t>: </a:t>
            </a:r>
            <a:r>
              <a:rPr lang="en-US" sz="2000" dirty="0" smtClean="0">
                <a:latin typeface="Book Antiqua" panose="02040602050305030304" pitchFamily="18" charset="0"/>
              </a:rPr>
              <a:t>Derived from DEM using HAND terrain model in combination with slope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855" y="3809804"/>
            <a:ext cx="9040305" cy="1714500"/>
            <a:chOff x="13855" y="3809804"/>
            <a:chExt cx="9040305" cy="1714500"/>
          </a:xfrm>
        </p:grpSpPr>
        <p:grpSp>
          <p:nvGrpSpPr>
            <p:cNvPr id="4" name="Group 3"/>
            <p:cNvGrpSpPr/>
            <p:nvPr/>
          </p:nvGrpSpPr>
          <p:grpSpPr>
            <a:xfrm>
              <a:off x="13855" y="3809804"/>
              <a:ext cx="9040305" cy="1714500"/>
              <a:chOff x="103695" y="4191000"/>
              <a:chExt cx="9040305" cy="1714500"/>
            </a:xfrm>
          </p:grpSpPr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92" r="72455"/>
              <a:stretch/>
            </p:blipFill>
            <p:spPr bwMode="auto">
              <a:xfrm>
                <a:off x="103695" y="4191000"/>
                <a:ext cx="2931736" cy="1714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77" r="53853"/>
              <a:stretch/>
            </p:blipFill>
            <p:spPr bwMode="auto">
              <a:xfrm>
                <a:off x="3029147" y="4191000"/>
                <a:ext cx="1194062" cy="1714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387" r="2053"/>
              <a:stretch/>
            </p:blipFill>
            <p:spPr bwMode="auto">
              <a:xfrm>
                <a:off x="4223209" y="4191000"/>
                <a:ext cx="4920791" cy="1714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Rounded Rectangle 6"/>
            <p:cNvSpPr/>
            <p:nvPr/>
          </p:nvSpPr>
          <p:spPr>
            <a:xfrm>
              <a:off x="46182" y="3962400"/>
              <a:ext cx="2116317" cy="24745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410200" y="632460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 Antiqua" panose="02040602050305030304" pitchFamily="18" charset="0"/>
              </a:rPr>
              <a:t>Reference: </a:t>
            </a:r>
            <a:r>
              <a:rPr lang="en-US" sz="1400" dirty="0" err="1" smtClean="0">
                <a:latin typeface="Book Antiqua" panose="02040602050305030304" pitchFamily="18" charset="0"/>
              </a:rPr>
              <a:t>Cuartas</a:t>
            </a:r>
            <a:r>
              <a:rPr lang="en-US" sz="1400" dirty="0" smtClean="0">
                <a:latin typeface="Book Antiqua" panose="02040602050305030304" pitchFamily="18" charset="0"/>
              </a:rPr>
              <a:t> et al., 2012</a:t>
            </a:r>
            <a:endParaRPr lang="en-US" sz="1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417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HAND Terrain Model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0200" y="632460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 Antiqua" panose="02040602050305030304" pitchFamily="18" charset="0"/>
              </a:rPr>
              <a:t>Reference: </a:t>
            </a:r>
            <a:r>
              <a:rPr lang="en-US" sz="1400" dirty="0" err="1" smtClean="0">
                <a:latin typeface="Book Antiqua" panose="02040602050305030304" pitchFamily="18" charset="0"/>
              </a:rPr>
              <a:t>Nobre</a:t>
            </a:r>
            <a:r>
              <a:rPr lang="en-US" sz="1400" dirty="0" smtClean="0">
                <a:latin typeface="Book Antiqua" panose="02040602050305030304" pitchFamily="18" charset="0"/>
              </a:rPr>
              <a:t> et al., 2011</a:t>
            </a:r>
            <a:endParaRPr lang="en-US" sz="14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r>
              <a:rPr lang="en-US" sz="2000" b="1" u="sng" dirty="0" smtClean="0">
                <a:latin typeface="Book Antiqua" panose="02040602050305030304" pitchFamily="18" charset="0"/>
              </a:rPr>
              <a:t>H</a:t>
            </a:r>
            <a:r>
              <a:rPr lang="en-US" sz="2000" dirty="0" smtClean="0">
                <a:latin typeface="Book Antiqua" panose="02040602050305030304" pitchFamily="18" charset="0"/>
              </a:rPr>
              <a:t>eight </a:t>
            </a:r>
            <a:r>
              <a:rPr lang="en-US" sz="2000" b="1" u="sng" dirty="0" smtClean="0">
                <a:latin typeface="Book Antiqua" panose="02040602050305030304" pitchFamily="18" charset="0"/>
              </a:rPr>
              <a:t>A</a:t>
            </a:r>
            <a:r>
              <a:rPr lang="en-US" sz="2000" dirty="0" smtClean="0">
                <a:latin typeface="Book Antiqua" panose="02040602050305030304" pitchFamily="18" charset="0"/>
              </a:rPr>
              <a:t>bove </a:t>
            </a:r>
            <a:r>
              <a:rPr lang="en-US" sz="2000" b="1" u="sng" dirty="0" smtClean="0">
                <a:latin typeface="Book Antiqua" panose="02040602050305030304" pitchFamily="18" charset="0"/>
              </a:rPr>
              <a:t>N</a:t>
            </a:r>
            <a:r>
              <a:rPr lang="en-US" sz="2000" dirty="0" smtClean="0">
                <a:latin typeface="Book Antiqua" panose="02040602050305030304" pitchFamily="18" charset="0"/>
              </a:rPr>
              <a:t>earest </a:t>
            </a:r>
            <a:r>
              <a:rPr lang="en-US" sz="2000" b="1" u="sng" dirty="0" smtClean="0">
                <a:latin typeface="Book Antiqua" panose="02040602050305030304" pitchFamily="18" charset="0"/>
              </a:rPr>
              <a:t>D</a:t>
            </a:r>
            <a:r>
              <a:rPr lang="en-US" sz="2000" dirty="0" smtClean="0">
                <a:latin typeface="Book Antiqua" panose="02040602050305030304" pitchFamily="18" charset="0"/>
              </a:rPr>
              <a:t>rainage </a:t>
            </a:r>
          </a:p>
          <a:p>
            <a:r>
              <a:rPr lang="en-US" sz="2000" dirty="0" smtClean="0">
                <a:latin typeface="Book Antiqua" panose="02040602050305030304" pitchFamily="18" charset="0"/>
              </a:rPr>
              <a:t>Normalizes topography according to the local relative heights found along the drainage network</a:t>
            </a:r>
          </a:p>
          <a:p>
            <a:endParaRPr lang="en-US" sz="2000" dirty="0">
              <a:latin typeface="Book Antiqua" panose="02040602050305030304" pitchFamily="18" charset="0"/>
            </a:endParaRPr>
          </a:p>
          <a:p>
            <a:endParaRPr lang="en-US" sz="2000" dirty="0" smtClean="0">
              <a:latin typeface="Book Antiqua" panose="02040602050305030304" pitchFamily="18" charset="0"/>
            </a:endParaRPr>
          </a:p>
          <a:p>
            <a:endParaRPr lang="en-US" sz="2000" dirty="0" smtClean="0">
              <a:latin typeface="Book Antiqua" panose="0204060205030503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91" y="2484702"/>
            <a:ext cx="4114800" cy="424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86400" y="518159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HAND terrain model ArcGIS toolbox available at </a:t>
            </a:r>
            <a:r>
              <a:rPr lang="en-US" dirty="0" smtClean="0">
                <a:latin typeface="Book Antiqua" panose="02040602050305030304" pitchFamily="18" charset="0"/>
                <a:hlinkClick r:id="rId3"/>
              </a:rPr>
              <a:t>here</a:t>
            </a: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093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HAND Terrain Model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r>
              <a:rPr lang="en-US" sz="2000" dirty="0" smtClean="0">
                <a:latin typeface="Book Antiqua" panose="02040602050305030304" pitchFamily="18" charset="0"/>
              </a:rPr>
              <a:t>HAND Classes Procedure</a:t>
            </a:r>
          </a:p>
          <a:p>
            <a:endParaRPr lang="en-US" sz="2000" dirty="0">
              <a:latin typeface="Book Antiqua" panose="02040602050305030304" pitchFamily="18" charset="0"/>
            </a:endParaRPr>
          </a:p>
          <a:p>
            <a:endParaRPr lang="en-US" sz="2000" dirty="0" smtClean="0">
              <a:latin typeface="Book Antiqua" panose="02040602050305030304" pitchFamily="18" charset="0"/>
            </a:endParaRPr>
          </a:p>
          <a:p>
            <a:endParaRPr lang="en-US" sz="2000" dirty="0" smtClean="0">
              <a:latin typeface="Book Antiqua" panose="0204060205030503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629114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10200" y="632460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 Antiqua" panose="02040602050305030304" pitchFamily="18" charset="0"/>
              </a:rPr>
              <a:t>Reference: </a:t>
            </a:r>
            <a:r>
              <a:rPr lang="en-US" sz="1400" dirty="0" err="1" smtClean="0">
                <a:latin typeface="Book Antiqua" panose="02040602050305030304" pitchFamily="18" charset="0"/>
              </a:rPr>
              <a:t>Nobre</a:t>
            </a:r>
            <a:r>
              <a:rPr lang="en-US" sz="1400" dirty="0" smtClean="0">
                <a:latin typeface="Book Antiqua" panose="02040602050305030304" pitchFamily="18" charset="0"/>
              </a:rPr>
              <a:t> et al., 2011</a:t>
            </a:r>
            <a:endParaRPr lang="en-US" sz="1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549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Soil Parameters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endParaRPr lang="en-US" dirty="0">
              <a:latin typeface="Book Antiqua" panose="02040602050305030304" pitchFamily="18" charset="0"/>
            </a:endParaRPr>
          </a:p>
          <a:p>
            <a:endParaRPr lang="en-US" dirty="0" smtClean="0">
              <a:latin typeface="Book Antiqua" panose="02040602050305030304" pitchFamily="18" charset="0"/>
            </a:endParaRPr>
          </a:p>
          <a:p>
            <a:endParaRPr lang="en-US" dirty="0" smtClean="0">
              <a:latin typeface="Book Antiqua" panose="0204060205030503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054155"/>
            <a:ext cx="3688538" cy="561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0" y="6520205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 Antiqua" panose="02040602050305030304" pitchFamily="18" charset="0"/>
              </a:rPr>
              <a:t>Reference: </a:t>
            </a:r>
            <a:r>
              <a:rPr lang="en-US" sz="1400" dirty="0" err="1" smtClean="0">
                <a:latin typeface="Book Antiqua" panose="02040602050305030304" pitchFamily="18" charset="0"/>
              </a:rPr>
              <a:t>Cuartas</a:t>
            </a:r>
            <a:r>
              <a:rPr lang="en-US" sz="1400" dirty="0" smtClean="0">
                <a:latin typeface="Book Antiqua" panose="02040602050305030304" pitchFamily="18" charset="0"/>
              </a:rPr>
              <a:t> et al., 2012</a:t>
            </a:r>
            <a:endParaRPr lang="en-US" sz="1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149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Vegetation 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Book Antiqua" panose="02040602050305030304" pitchFamily="18" charset="0"/>
              </a:rPr>
              <a:t>Data format: </a:t>
            </a:r>
            <a:r>
              <a:rPr lang="en-US" sz="2000" dirty="0" err="1" smtClean="0">
                <a:latin typeface="Book Antiqua" panose="02040602050305030304" pitchFamily="18" charset="0"/>
              </a:rPr>
              <a:t>Rasters</a:t>
            </a:r>
            <a:endParaRPr lang="en-US" sz="2000" dirty="0" smtClean="0">
              <a:latin typeface="Book Antiqua" panose="02040602050305030304" pitchFamily="18" charset="0"/>
            </a:endParaRPr>
          </a:p>
          <a:p>
            <a:r>
              <a:rPr lang="en-US" sz="2000" dirty="0" smtClean="0">
                <a:latin typeface="Book Antiqua" panose="02040602050305030304" pitchFamily="18" charset="0"/>
              </a:rPr>
              <a:t>Values: Vegetation Type Reference Number (1, 2)</a:t>
            </a:r>
          </a:p>
          <a:p>
            <a:r>
              <a:rPr lang="en-US" sz="2000" dirty="0" smtClean="0">
                <a:latin typeface="Book Antiqua" panose="02040602050305030304" pitchFamily="18" charset="0"/>
              </a:rPr>
              <a:t>Resolution: 90m</a:t>
            </a:r>
          </a:p>
          <a:p>
            <a:r>
              <a:rPr lang="en-US" sz="2000" dirty="0" smtClean="0">
                <a:latin typeface="Book Antiqua" panose="02040602050305030304" pitchFamily="18" charset="0"/>
              </a:rPr>
              <a:t>Source of Data</a:t>
            </a:r>
            <a:r>
              <a:rPr lang="en-US" sz="2000" dirty="0">
                <a:latin typeface="Book Antiqua" panose="02040602050305030304" pitchFamily="18" charset="0"/>
              </a:rPr>
              <a:t>: </a:t>
            </a:r>
            <a:r>
              <a:rPr lang="en-US" sz="2000" dirty="0" smtClean="0">
                <a:latin typeface="Book Antiqua" panose="02040602050305030304" pitchFamily="18" charset="0"/>
              </a:rPr>
              <a:t>Derived from DEM using HAND terrain model</a:t>
            </a:r>
          </a:p>
          <a:p>
            <a:endParaRPr lang="en-US" sz="2000" dirty="0" smtClean="0">
              <a:latin typeface="Book Antiqua" panose="0204060205030503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27000" y="4038600"/>
            <a:ext cx="8953500" cy="1838325"/>
            <a:chOff x="152400" y="4648200"/>
            <a:chExt cx="8953500" cy="1838325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12"/>
            <a:stretch/>
          </p:blipFill>
          <p:spPr bwMode="auto">
            <a:xfrm>
              <a:off x="152400" y="4648200"/>
              <a:ext cx="5419676" cy="183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69"/>
            <a:stretch/>
          </p:blipFill>
          <p:spPr bwMode="auto">
            <a:xfrm>
              <a:off x="5543304" y="4648200"/>
              <a:ext cx="3562596" cy="183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5410200" y="632460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 Antiqua" panose="02040602050305030304" pitchFamily="18" charset="0"/>
              </a:rPr>
              <a:t>Reference: </a:t>
            </a:r>
            <a:r>
              <a:rPr lang="en-US" sz="1400" dirty="0" err="1" smtClean="0">
                <a:latin typeface="Book Antiqua" panose="02040602050305030304" pitchFamily="18" charset="0"/>
              </a:rPr>
              <a:t>Cuartas</a:t>
            </a:r>
            <a:r>
              <a:rPr lang="en-US" sz="1400" dirty="0" smtClean="0">
                <a:latin typeface="Book Antiqua" panose="02040602050305030304" pitchFamily="18" charset="0"/>
              </a:rPr>
              <a:t> et al., 2012</a:t>
            </a:r>
            <a:endParaRPr lang="en-US" sz="1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572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Vegetation Parameter </a:t>
            </a:r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18" y="1447800"/>
            <a:ext cx="8917499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410200" y="632460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 Antiqua" panose="02040602050305030304" pitchFamily="18" charset="0"/>
              </a:rPr>
              <a:t>Reference: </a:t>
            </a:r>
            <a:r>
              <a:rPr lang="en-US" sz="1400" dirty="0" err="1" smtClean="0">
                <a:latin typeface="Book Antiqua" panose="02040602050305030304" pitchFamily="18" charset="0"/>
              </a:rPr>
              <a:t>Cuartas</a:t>
            </a:r>
            <a:r>
              <a:rPr lang="en-US" sz="1400" dirty="0" smtClean="0">
                <a:latin typeface="Book Antiqua" panose="02040602050305030304" pitchFamily="18" charset="0"/>
              </a:rPr>
              <a:t> et al., 2012</a:t>
            </a:r>
            <a:endParaRPr lang="en-US" sz="1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354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eme_PNNL">
  <a:themeElements>
    <a:clrScheme name="1_Custom Desig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244061"/>
      </a:accent1>
      <a:accent2>
        <a:srgbClr val="00B050"/>
      </a:accent2>
      <a:accent3>
        <a:srgbClr val="FFFFFF"/>
      </a:accent3>
      <a:accent4>
        <a:srgbClr val="000000"/>
      </a:accent4>
      <a:accent5>
        <a:srgbClr val="ACAFB7"/>
      </a:accent5>
      <a:accent6>
        <a:srgbClr val="009F48"/>
      </a:accent6>
      <a:hlink>
        <a:srgbClr val="002060"/>
      </a:hlink>
      <a:folHlink>
        <a:srgbClr val="76923C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244061"/>
        </a:accent1>
        <a:accent2>
          <a:srgbClr val="00B050"/>
        </a:accent2>
        <a:accent3>
          <a:srgbClr val="FFFFFF"/>
        </a:accent3>
        <a:accent4>
          <a:srgbClr val="000000"/>
        </a:accent4>
        <a:accent5>
          <a:srgbClr val="ACAFB7"/>
        </a:accent5>
        <a:accent6>
          <a:srgbClr val="009F48"/>
        </a:accent6>
        <a:hlink>
          <a:srgbClr val="002060"/>
        </a:hlink>
        <a:folHlink>
          <a:srgbClr val="7692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</TotalTime>
  <Words>825</Words>
  <Application>Microsoft Macintosh PowerPoint</Application>
  <PresentationFormat>On-screen Show (4:3)</PresentationFormat>
  <Paragraphs>127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Theme_PNNL</vt:lpstr>
      <vt:lpstr>NGEE Tropics Progress Update –  Asu Micro-catchment Hydrologic Data</vt:lpstr>
      <vt:lpstr>Data Lists</vt:lpstr>
      <vt:lpstr>DEM</vt:lpstr>
      <vt:lpstr>Soil </vt:lpstr>
      <vt:lpstr>HAND Terrain Model</vt:lpstr>
      <vt:lpstr>HAND Terrain Model</vt:lpstr>
      <vt:lpstr>Soil Parameters</vt:lpstr>
      <vt:lpstr>Vegetation </vt:lpstr>
      <vt:lpstr>Vegetation Parameter </vt:lpstr>
      <vt:lpstr>Soil Depth </vt:lpstr>
      <vt:lpstr>Forcing - Princeton</vt:lpstr>
      <vt:lpstr>Forcing – TRMM </vt:lpstr>
      <vt:lpstr>Other Potential Datasets</vt:lpstr>
      <vt:lpstr>Reference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NGEE Tropics Progress Update -DHSVM</dc:title>
  <dc:creator>Duan, Zhuoran</dc:creator>
  <cp:lastModifiedBy>L. Ruby Leung</cp:lastModifiedBy>
  <cp:revision>77</cp:revision>
  <cp:lastPrinted>2016-02-12T16:53:36Z</cp:lastPrinted>
  <dcterms:created xsi:type="dcterms:W3CDTF">2006-08-16T00:00:00Z</dcterms:created>
  <dcterms:modified xsi:type="dcterms:W3CDTF">2016-03-16T17:05:59Z</dcterms:modified>
</cp:coreProperties>
</file>