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6" roundtripDataSignature="AMtx7mh49f3IgAToKDg3vBuP1Yn+6ePS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36" Type="http://customschemas.google.com/relationships/presentationmetadata" Target="meta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1" name="Shape 11"/>
        <p:cNvGrpSpPr/>
        <p:nvPr/>
      </p:nvGrpSpPr>
      <p:grpSpPr>
        <a:xfrm>
          <a:off x="0" y="0"/>
          <a:ext cx="0" cy="0"/>
          <a:chOff x="0" y="0"/>
          <a:chExt cx="0" cy="0"/>
        </a:xfrm>
      </p:grpSpPr>
      <p:sp>
        <p:nvSpPr>
          <p:cNvPr id="12" name="Google Shape;12;p3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4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17" name="Shape 17"/>
        <p:cNvGrpSpPr/>
        <p:nvPr/>
      </p:nvGrpSpPr>
      <p:grpSpPr>
        <a:xfrm>
          <a:off x="0" y="0"/>
          <a:ext cx="0" cy="0"/>
          <a:chOff x="0" y="0"/>
          <a:chExt cx="0" cy="0"/>
        </a:xfrm>
      </p:grpSpPr>
      <p:sp>
        <p:nvSpPr>
          <p:cNvPr id="18" name="Google Shape;18;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21" name="Shape 21"/>
        <p:cNvGrpSpPr/>
        <p:nvPr/>
      </p:nvGrpSpPr>
      <p:grpSpPr>
        <a:xfrm>
          <a:off x="0" y="0"/>
          <a:ext cx="0" cy="0"/>
          <a:chOff x="0" y="0"/>
          <a:chExt cx="0" cy="0"/>
        </a:xfrm>
      </p:grpSpPr>
      <p:sp>
        <p:nvSpPr>
          <p:cNvPr id="22" name="Google Shape;22;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7" name="Shape 27"/>
        <p:cNvGrpSpPr/>
        <p:nvPr/>
      </p:nvGrpSpPr>
      <p:grpSpPr>
        <a:xfrm>
          <a:off x="0" y="0"/>
          <a:ext cx="0" cy="0"/>
          <a:chOff x="0" y="0"/>
          <a:chExt cx="0" cy="0"/>
        </a:xfrm>
      </p:grpSpPr>
      <p:sp>
        <p:nvSpPr>
          <p:cNvPr id="28" name="Google Shape;28;p3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33" name="Shape 33"/>
        <p:cNvGrpSpPr/>
        <p:nvPr/>
      </p:nvGrpSpPr>
      <p:grpSpPr>
        <a:xfrm>
          <a:off x="0" y="0"/>
          <a:ext cx="0" cy="0"/>
          <a:chOff x="0" y="0"/>
          <a:chExt cx="0" cy="0"/>
        </a:xfrm>
      </p:grpSpPr>
      <p:sp>
        <p:nvSpPr>
          <p:cNvPr id="34" name="Google Shape;34;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40" name="Shape 40"/>
        <p:cNvGrpSpPr/>
        <p:nvPr/>
      </p:nvGrpSpPr>
      <p:grpSpPr>
        <a:xfrm>
          <a:off x="0" y="0"/>
          <a:ext cx="0" cy="0"/>
          <a:chOff x="0" y="0"/>
          <a:chExt cx="0" cy="0"/>
        </a:xfrm>
      </p:grpSpPr>
      <p:sp>
        <p:nvSpPr>
          <p:cNvPr id="41" name="Google Shape;41;p3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9" name="Shape 49"/>
        <p:cNvGrpSpPr/>
        <p:nvPr/>
      </p:nvGrpSpPr>
      <p:grpSpPr>
        <a:xfrm>
          <a:off x="0" y="0"/>
          <a:ext cx="0" cy="0"/>
          <a:chOff x="0" y="0"/>
          <a:chExt cx="0" cy="0"/>
        </a:xfrm>
      </p:grpSpPr>
      <p:sp>
        <p:nvSpPr>
          <p:cNvPr id="50" name="Google Shape;50;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4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1"/>
          <p:cNvSpPr/>
          <p:nvPr>
            <p:ph idx="2" type="pic"/>
          </p:nvPr>
        </p:nvSpPr>
        <p:spPr>
          <a:xfrm>
            <a:off x="5183188" y="987425"/>
            <a:ext cx="6172200" cy="4873625"/>
          </a:xfrm>
          <a:prstGeom prst="rect">
            <a:avLst/>
          </a:prstGeom>
          <a:noFill/>
          <a:ln>
            <a:noFill/>
          </a:ln>
        </p:spPr>
      </p:sp>
      <p:sp>
        <p:nvSpPr>
          <p:cNvPr id="64" name="Google Shape;64;p4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online.visual-paradigm.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2.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1.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8.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omg.org/spec/UML/2.5.1/About-U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6.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3.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fr.wikipedia.org/wiki/Cas_d'utilisation" TargetMode="External"/><Relationship Id="rId4" Type="http://schemas.openxmlformats.org/officeDocument/2006/relationships/hyperlink" Target="https://fr.wikipedia.org/wiki/UML_(informatique)" TargetMode="External"/><Relationship Id="rId5" Type="http://schemas.openxmlformats.org/officeDocument/2006/relationships/hyperlink" Target="https://www.ivarjacobson.com/files/field_iji_file/article/use-case_2.0_final_rev3.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3276158" y="2551837"/>
            <a:ext cx="5639685" cy="1754326"/>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0" i="0" lang="fr-FR" sz="5400" u="none" cap="none" strike="noStrike">
                <a:solidFill>
                  <a:schemeClr val="dk1"/>
                </a:solidFill>
                <a:latin typeface="Aharoni"/>
                <a:ea typeface="Aharoni"/>
                <a:cs typeface="Aharoni"/>
                <a:sym typeface="Aharoni"/>
              </a:rPr>
              <a:t>UML</a:t>
            </a:r>
            <a:endParaRPr/>
          </a:p>
          <a:p>
            <a:pPr indent="0" lvl="0" marL="0" marR="0" rtl="0" algn="ctr">
              <a:spcBef>
                <a:spcPts val="0"/>
              </a:spcBef>
              <a:spcAft>
                <a:spcPts val="0"/>
              </a:spcAft>
              <a:buNone/>
            </a:pPr>
            <a:r>
              <a:rPr b="0" i="0" lang="fr-FR" sz="5400" u="none" cap="none" strike="noStrike">
                <a:solidFill>
                  <a:schemeClr val="dk1"/>
                </a:solidFill>
                <a:latin typeface="Aharoni"/>
                <a:ea typeface="Aharoni"/>
                <a:cs typeface="Aharoni"/>
                <a:sym typeface="Aharoni"/>
              </a:rPr>
              <a:t>Programme CDA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0"/>
          <p:cNvSpPr txBox="1"/>
          <p:nvPr/>
        </p:nvSpPr>
        <p:spPr>
          <a:xfrm>
            <a:off x="2069984" y="1905506"/>
            <a:ext cx="8052033" cy="3046988"/>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fr-FR" sz="3200">
                <a:solidFill>
                  <a:schemeClr val="dk1"/>
                </a:solidFill>
                <a:latin typeface="Aharoni"/>
                <a:ea typeface="Aharoni"/>
                <a:cs typeface="Aharoni"/>
                <a:sym typeface="Aharoni"/>
              </a:rPr>
              <a:t>Un cas d'utilisation définit un ensemble d'instances (de types) de cas d'utilisation, où chaque instance est une </a:t>
            </a:r>
            <a:r>
              <a:rPr lang="fr-FR" sz="3200" u="sng">
                <a:solidFill>
                  <a:schemeClr val="dk1"/>
                </a:solidFill>
                <a:latin typeface="Aharoni"/>
                <a:ea typeface="Aharoni"/>
                <a:cs typeface="Aharoni"/>
                <a:sym typeface="Aharoni"/>
              </a:rPr>
              <a:t>séquence</a:t>
            </a:r>
            <a:r>
              <a:rPr lang="fr-FR" sz="3200">
                <a:solidFill>
                  <a:schemeClr val="dk1"/>
                </a:solidFill>
                <a:latin typeface="Aharoni"/>
                <a:ea typeface="Aharoni"/>
                <a:cs typeface="Aharoni"/>
                <a:sym typeface="Aharoni"/>
              </a:rPr>
              <a:t> d'actions qu'</a:t>
            </a:r>
            <a:r>
              <a:rPr lang="fr-FR" sz="3200" u="sng">
                <a:solidFill>
                  <a:schemeClr val="dk1"/>
                </a:solidFill>
                <a:latin typeface="Aharoni"/>
                <a:ea typeface="Aharoni"/>
                <a:cs typeface="Aharoni"/>
                <a:sym typeface="Aharoni"/>
              </a:rPr>
              <a:t>un système exécute</a:t>
            </a:r>
            <a:r>
              <a:rPr lang="fr-FR" sz="3200">
                <a:solidFill>
                  <a:schemeClr val="dk1"/>
                </a:solidFill>
                <a:latin typeface="Aharoni"/>
                <a:ea typeface="Aharoni"/>
                <a:cs typeface="Aharoni"/>
                <a:sym typeface="Aharoni"/>
              </a:rPr>
              <a:t> et qui produit un résultat avec de la </a:t>
            </a:r>
            <a:r>
              <a:rPr lang="fr-FR" sz="3200" u="sng">
                <a:solidFill>
                  <a:schemeClr val="dk1"/>
                </a:solidFill>
                <a:latin typeface="Aharoni"/>
                <a:ea typeface="Aharoni"/>
                <a:cs typeface="Aharoni"/>
                <a:sym typeface="Aharoni"/>
              </a:rPr>
              <a:t>valeur</a:t>
            </a:r>
            <a:r>
              <a:rPr lang="fr-FR" sz="3200">
                <a:solidFill>
                  <a:schemeClr val="dk1"/>
                </a:solidFill>
                <a:latin typeface="Aharoni"/>
                <a:ea typeface="Aharoni"/>
                <a:cs typeface="Aharoni"/>
                <a:sym typeface="Aharoni"/>
              </a:rPr>
              <a:t> et observable pour un acteur particulier.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11"/>
          <p:cNvPicPr preferRelativeResize="0"/>
          <p:nvPr/>
        </p:nvPicPr>
        <p:blipFill rotWithShape="1">
          <a:blip r:embed="rId3">
            <a:alphaModFix/>
          </a:blip>
          <a:srcRect b="0" l="0" r="0" t="0"/>
          <a:stretch/>
        </p:blipFill>
        <p:spPr>
          <a:xfrm>
            <a:off x="-1660733" y="923154"/>
            <a:ext cx="8541165" cy="651984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2"/>
          <p:cNvSpPr txBox="1"/>
          <p:nvPr/>
        </p:nvSpPr>
        <p:spPr>
          <a:xfrm>
            <a:off x="848687" y="566679"/>
            <a:ext cx="10494627" cy="5724644"/>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fr-FR" sz="2800">
                <a:solidFill>
                  <a:schemeClr val="dk1"/>
                </a:solidFill>
                <a:latin typeface="Calibri"/>
                <a:ea typeface="Calibri"/>
                <a:cs typeface="Calibri"/>
                <a:sym typeface="Calibri"/>
              </a:rPr>
              <a:t>Ce diagramme comportemental décrit les </a:t>
            </a:r>
            <a:r>
              <a:rPr b="1" lang="fr-FR" sz="2800">
                <a:solidFill>
                  <a:schemeClr val="dk1"/>
                </a:solidFill>
                <a:latin typeface="Calibri"/>
                <a:ea typeface="Calibri"/>
                <a:cs typeface="Calibri"/>
                <a:sym typeface="Calibri"/>
              </a:rPr>
              <a:t>exigences fonctionnelles </a:t>
            </a:r>
            <a:r>
              <a:rPr lang="fr-FR" sz="2800">
                <a:solidFill>
                  <a:schemeClr val="dk1"/>
                </a:solidFill>
                <a:latin typeface="Calibri"/>
                <a:ea typeface="Calibri"/>
                <a:cs typeface="Calibri"/>
                <a:sym typeface="Calibri"/>
              </a:rPr>
              <a:t>d'un système en termes de cas d'utilisation du système. Un cas d’utilisation est une </a:t>
            </a:r>
            <a:r>
              <a:rPr b="1" lang="fr-FR" sz="2800">
                <a:solidFill>
                  <a:schemeClr val="dk1"/>
                </a:solidFill>
                <a:latin typeface="Calibri"/>
                <a:ea typeface="Calibri"/>
                <a:cs typeface="Calibri"/>
                <a:sym typeface="Calibri"/>
              </a:rPr>
              <a:t>spécification</a:t>
            </a:r>
            <a:r>
              <a:rPr lang="fr-FR" sz="2800">
                <a:solidFill>
                  <a:schemeClr val="dk1"/>
                </a:solidFill>
                <a:latin typeface="Calibri"/>
                <a:ea typeface="Calibri"/>
                <a:cs typeface="Calibri"/>
                <a:sym typeface="Calibri"/>
              </a:rPr>
              <a:t> de </a:t>
            </a:r>
            <a:r>
              <a:rPr b="1" lang="fr-FR" sz="2800">
                <a:solidFill>
                  <a:schemeClr val="dk1"/>
                </a:solidFill>
                <a:latin typeface="Calibri"/>
                <a:ea typeface="Calibri"/>
                <a:cs typeface="Calibri"/>
                <a:sym typeface="Calibri"/>
              </a:rPr>
              <a:t>comportement</a:t>
            </a:r>
            <a:r>
              <a:rPr lang="fr-FR" sz="2800">
                <a:solidFill>
                  <a:schemeClr val="dk1"/>
                </a:solidFill>
                <a:latin typeface="Calibri"/>
                <a:ea typeface="Calibri"/>
                <a:cs typeface="Calibri"/>
                <a:sym typeface="Calibri"/>
              </a:rPr>
              <a:t>.</a:t>
            </a:r>
            <a:endParaRPr/>
          </a:p>
          <a:p>
            <a:pPr indent="0" lvl="0" marL="0" marR="0" rtl="0" algn="l">
              <a:spcBef>
                <a:spcPts val="1200"/>
              </a:spcBef>
              <a:spcAft>
                <a:spcPts val="0"/>
              </a:spcAft>
              <a:buNone/>
            </a:pPr>
            <a:r>
              <a:rPr lang="fr-FR" sz="2800">
                <a:solidFill>
                  <a:schemeClr val="dk1"/>
                </a:solidFill>
                <a:latin typeface="Calibri"/>
                <a:ea typeface="Calibri"/>
                <a:cs typeface="Calibri"/>
                <a:sym typeface="Calibri"/>
              </a:rPr>
              <a:t>On se concentre donc sur </a:t>
            </a:r>
            <a:r>
              <a:rPr b="1" lang="fr-FR" sz="2800">
                <a:solidFill>
                  <a:schemeClr val="dk1"/>
                </a:solidFill>
                <a:latin typeface="Calibri"/>
                <a:ea typeface="Calibri"/>
                <a:cs typeface="Calibri"/>
                <a:sym typeface="Calibri"/>
              </a:rPr>
              <a:t>ce qu’il est possible de faire dans un système</a:t>
            </a:r>
            <a:r>
              <a:rPr lang="fr-FR" sz="2800">
                <a:solidFill>
                  <a:schemeClr val="dk1"/>
                </a:solidFill>
                <a:latin typeface="Calibri"/>
                <a:ea typeface="Calibri"/>
                <a:cs typeface="Calibri"/>
                <a:sym typeface="Calibri"/>
              </a:rPr>
              <a:t>, sous quelles </a:t>
            </a:r>
            <a:r>
              <a:rPr b="1" lang="fr-FR" sz="2800">
                <a:solidFill>
                  <a:schemeClr val="dk1"/>
                </a:solidFill>
                <a:latin typeface="Calibri"/>
                <a:ea typeface="Calibri"/>
                <a:cs typeface="Calibri"/>
                <a:sym typeface="Calibri"/>
              </a:rPr>
              <a:t>conditions</a:t>
            </a:r>
            <a:r>
              <a:rPr lang="fr-FR" sz="2800">
                <a:solidFill>
                  <a:schemeClr val="dk1"/>
                </a:solidFill>
                <a:latin typeface="Calibri"/>
                <a:ea typeface="Calibri"/>
                <a:cs typeface="Calibri"/>
                <a:sym typeface="Calibri"/>
              </a:rPr>
              <a:t> (le cas échéant) et par quels </a:t>
            </a:r>
            <a:r>
              <a:rPr b="1" lang="fr-FR" sz="2800">
                <a:solidFill>
                  <a:schemeClr val="dk1"/>
                </a:solidFill>
                <a:latin typeface="Calibri"/>
                <a:ea typeface="Calibri"/>
                <a:cs typeface="Calibri"/>
                <a:sym typeface="Calibri"/>
              </a:rPr>
              <a:t>acteurs</a:t>
            </a:r>
            <a:r>
              <a:rPr lang="fr-FR" sz="2800">
                <a:solidFill>
                  <a:schemeClr val="dk1"/>
                </a:solidFill>
                <a:latin typeface="Calibri"/>
                <a:ea typeface="Calibri"/>
                <a:cs typeface="Calibri"/>
                <a:sym typeface="Calibri"/>
              </a:rPr>
              <a:t>.</a:t>
            </a:r>
            <a:endParaRPr/>
          </a:p>
          <a:p>
            <a:pPr indent="0" lvl="0" marL="0" marR="0" rtl="0" algn="l">
              <a:spcBef>
                <a:spcPts val="1200"/>
              </a:spcBef>
              <a:spcAft>
                <a:spcPts val="0"/>
              </a:spcAft>
              <a:buNone/>
            </a:pPr>
            <a:r>
              <a:rPr lang="fr-FR" sz="2800">
                <a:solidFill>
                  <a:schemeClr val="dk1"/>
                </a:solidFill>
                <a:latin typeface="Calibri"/>
                <a:ea typeface="Calibri"/>
                <a:cs typeface="Calibri"/>
                <a:sym typeface="Calibri"/>
              </a:rPr>
              <a:t>Un acteur peut être une </a:t>
            </a:r>
            <a:r>
              <a:rPr b="1" lang="fr-FR" sz="2800">
                <a:solidFill>
                  <a:schemeClr val="dk1"/>
                </a:solidFill>
                <a:latin typeface="Calibri"/>
                <a:ea typeface="Calibri"/>
                <a:cs typeface="Calibri"/>
                <a:sym typeface="Calibri"/>
              </a:rPr>
              <a:t>personne physique ou un autre système</a:t>
            </a:r>
            <a:r>
              <a:rPr lang="fr-FR" sz="2800">
                <a:solidFill>
                  <a:schemeClr val="dk1"/>
                </a:solidFill>
                <a:latin typeface="Calibri"/>
                <a:ea typeface="Calibri"/>
                <a:cs typeface="Calibri"/>
                <a:sym typeface="Calibri"/>
              </a:rPr>
              <a:t>, c’est une « entité » qui peut déclencher les comportements disponibles dans le système. </a:t>
            </a:r>
            <a:r>
              <a:rPr b="1" lang="fr-FR" sz="2800">
                <a:solidFill>
                  <a:schemeClr val="dk1"/>
                </a:solidFill>
                <a:latin typeface="Calibri"/>
                <a:ea typeface="Calibri"/>
                <a:cs typeface="Calibri"/>
                <a:sym typeface="Calibri"/>
              </a:rPr>
              <a:t>Un acteur exécute un cas d’utilisation</a:t>
            </a:r>
            <a:r>
              <a:rPr lang="fr-FR" sz="2800">
                <a:solidFill>
                  <a:schemeClr val="dk1"/>
                </a:solidFill>
                <a:latin typeface="Calibri"/>
                <a:ea typeface="Calibri"/>
                <a:cs typeface="Calibri"/>
                <a:sym typeface="Calibri"/>
              </a:rPr>
              <a:t> qui en conséquence </a:t>
            </a:r>
            <a:r>
              <a:rPr b="1" lang="fr-FR" sz="2800">
                <a:solidFill>
                  <a:schemeClr val="dk1"/>
                </a:solidFill>
                <a:latin typeface="Calibri"/>
                <a:ea typeface="Calibri"/>
                <a:cs typeface="Calibri"/>
                <a:sym typeface="Calibri"/>
              </a:rPr>
              <a:t>déclenche un comportement dans le système</a:t>
            </a:r>
            <a:r>
              <a:rPr lang="fr-FR" sz="2800">
                <a:solidFill>
                  <a:schemeClr val="dk1"/>
                </a:solidFill>
                <a:latin typeface="Calibri"/>
                <a:ea typeface="Calibri"/>
                <a:cs typeface="Calibri"/>
                <a:sym typeface="Calibri"/>
              </a:rPr>
              <a:t>.</a:t>
            </a:r>
            <a:endParaRPr/>
          </a:p>
          <a:p>
            <a:pPr indent="0" lvl="0" marL="0" marR="0" rtl="0" algn="l">
              <a:spcBef>
                <a:spcPts val="1200"/>
              </a:spcBef>
              <a:spcAft>
                <a:spcPts val="0"/>
              </a:spcAft>
              <a:buNone/>
            </a:pPr>
            <a:r>
              <a:rPr lang="fr-FR" sz="2800">
                <a:solidFill>
                  <a:schemeClr val="dk1"/>
                </a:solidFill>
                <a:latin typeface="Calibri"/>
                <a:ea typeface="Calibri"/>
                <a:cs typeface="Calibri"/>
                <a:sym typeface="Calibri"/>
              </a:rPr>
              <a:t>Un cas d’utilisation apporte de la </a:t>
            </a:r>
            <a:r>
              <a:rPr b="1" lang="fr-FR" sz="2800">
                <a:solidFill>
                  <a:schemeClr val="dk1"/>
                </a:solidFill>
                <a:latin typeface="Calibri"/>
                <a:ea typeface="Calibri"/>
                <a:cs typeface="Calibri"/>
                <a:sym typeface="Calibri"/>
              </a:rPr>
              <a:t>valeur</a:t>
            </a:r>
            <a:r>
              <a:rPr lang="fr-FR" sz="2800">
                <a:solidFill>
                  <a:schemeClr val="dk1"/>
                </a:solidFill>
                <a:latin typeface="Calibri"/>
                <a:ea typeface="Calibri"/>
                <a:cs typeface="Calibri"/>
                <a:sym typeface="Calibri"/>
              </a:rPr>
              <a:t> (métier) aux acteurs. Un cas d’utilisation ne devrait </a:t>
            </a:r>
            <a:r>
              <a:rPr b="1" lang="fr-FR" sz="2800">
                <a:solidFill>
                  <a:schemeClr val="dk1"/>
                </a:solidFill>
                <a:latin typeface="Calibri"/>
                <a:ea typeface="Calibri"/>
                <a:cs typeface="Calibri"/>
                <a:sym typeface="Calibri"/>
              </a:rPr>
              <a:t>pas être décomposable</a:t>
            </a:r>
            <a:r>
              <a:rPr lang="fr-FR" sz="2800">
                <a:solidFill>
                  <a:schemeClr val="dk1"/>
                </a:solidFill>
                <a:latin typeface="Calibri"/>
                <a:ea typeface="Calibri"/>
                <a:cs typeface="Calibri"/>
                <a:sym typeface="Calibri"/>
              </a:rPr>
              <a:t> (par exemple « Gérer les commandes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3"/>
          <p:cNvSpPr txBox="1"/>
          <p:nvPr/>
        </p:nvSpPr>
        <p:spPr>
          <a:xfrm>
            <a:off x="848687" y="859068"/>
            <a:ext cx="10494627" cy="5139869"/>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fr-FR" sz="2800">
                <a:solidFill>
                  <a:srgbClr val="FF0000"/>
                </a:solidFill>
                <a:latin typeface="Calibri"/>
                <a:ea typeface="Calibri"/>
                <a:cs typeface="Calibri"/>
                <a:sym typeface="Calibri"/>
              </a:rPr>
              <a:t>Un diagramme de cas d’utilisation ne représente pas une cinématique ni un parcours utilisateur</a:t>
            </a:r>
            <a:r>
              <a:rPr lang="fr-FR" sz="2800">
                <a:solidFill>
                  <a:schemeClr val="dk1"/>
                </a:solidFill>
                <a:latin typeface="Calibri"/>
                <a:ea typeface="Calibri"/>
                <a:cs typeface="Calibri"/>
                <a:sym typeface="Calibri"/>
              </a:rPr>
              <a:t>. Rien ne dit, entre deux cas (indépendants), si l’un doit ou peut se </a:t>
            </a:r>
            <a:r>
              <a:rPr b="1" lang="fr-FR" sz="2800">
                <a:solidFill>
                  <a:schemeClr val="dk1"/>
                </a:solidFill>
                <a:latin typeface="Calibri"/>
                <a:ea typeface="Calibri"/>
                <a:cs typeface="Calibri"/>
                <a:sym typeface="Calibri"/>
              </a:rPr>
              <a:t>compléter</a:t>
            </a:r>
            <a:r>
              <a:rPr lang="fr-FR" sz="2800">
                <a:solidFill>
                  <a:schemeClr val="dk1"/>
                </a:solidFill>
                <a:latin typeface="Calibri"/>
                <a:ea typeface="Calibri"/>
                <a:cs typeface="Calibri"/>
                <a:sym typeface="Calibri"/>
              </a:rPr>
              <a:t> avant ou en même temps que l’autre. On se concentre sur chacun des cas, indépendamment les uns des autres.</a:t>
            </a:r>
            <a:endParaRPr/>
          </a:p>
          <a:p>
            <a:pPr indent="0" lvl="0" marL="0" marR="0" rtl="0" algn="l">
              <a:spcBef>
                <a:spcPts val="1200"/>
              </a:spcBef>
              <a:spcAft>
                <a:spcPts val="0"/>
              </a:spcAft>
              <a:buNone/>
            </a:pPr>
            <a:r>
              <a:rPr lang="fr-FR" sz="2800">
                <a:solidFill>
                  <a:schemeClr val="dk1"/>
                </a:solidFill>
                <a:latin typeface="Calibri"/>
                <a:ea typeface="Calibri"/>
                <a:cs typeface="Calibri"/>
                <a:sym typeface="Calibri"/>
              </a:rPr>
              <a:t>Un cas d’utilisation est considéré complété, réalisé quand </a:t>
            </a:r>
            <a:r>
              <a:rPr b="1" lang="fr-FR" sz="2800">
                <a:solidFill>
                  <a:schemeClr val="dk1"/>
                </a:solidFill>
                <a:latin typeface="Calibri"/>
                <a:ea typeface="Calibri"/>
                <a:cs typeface="Calibri"/>
                <a:sym typeface="Calibri"/>
              </a:rPr>
              <a:t>tout le comportement a terminé d’être exécuté</a:t>
            </a:r>
            <a:r>
              <a:rPr lang="fr-FR" sz="2800">
                <a:solidFill>
                  <a:schemeClr val="dk1"/>
                </a:solidFill>
                <a:latin typeface="Calibri"/>
                <a:ea typeface="Calibri"/>
                <a:cs typeface="Calibri"/>
                <a:sym typeface="Calibri"/>
              </a:rPr>
              <a:t> (incluant les relations « </a:t>
            </a:r>
            <a:r>
              <a:rPr i="1" lang="fr-FR" sz="2800">
                <a:solidFill>
                  <a:schemeClr val="dk1"/>
                </a:solidFill>
                <a:latin typeface="Calibri"/>
                <a:ea typeface="Calibri"/>
                <a:cs typeface="Calibri"/>
                <a:sym typeface="Calibri"/>
              </a:rPr>
              <a:t>Include</a:t>
            </a:r>
            <a:r>
              <a:rPr lang="fr-FR" sz="2800">
                <a:solidFill>
                  <a:schemeClr val="dk1"/>
                </a:solidFill>
                <a:latin typeface="Calibri"/>
                <a:ea typeface="Calibri"/>
                <a:cs typeface="Calibri"/>
                <a:sym typeface="Calibri"/>
              </a:rPr>
              <a:t> » et « </a:t>
            </a:r>
            <a:r>
              <a:rPr i="1" lang="fr-FR" sz="2800">
                <a:solidFill>
                  <a:schemeClr val="dk1"/>
                </a:solidFill>
                <a:latin typeface="Calibri"/>
                <a:ea typeface="Calibri"/>
                <a:cs typeface="Calibri"/>
                <a:sym typeface="Calibri"/>
              </a:rPr>
              <a:t>Extend</a:t>
            </a:r>
            <a:r>
              <a:rPr lang="fr-FR" sz="2800">
                <a:solidFill>
                  <a:schemeClr val="dk1"/>
                </a:solidFill>
                <a:latin typeface="Calibri"/>
                <a:ea typeface="Calibri"/>
                <a:cs typeface="Calibri"/>
                <a:sym typeface="Calibri"/>
              </a:rPr>
              <a:t> » les cas échéant).</a:t>
            </a:r>
            <a:endParaRPr/>
          </a:p>
          <a:p>
            <a:pPr indent="0" lvl="0" marL="0" marR="0" rtl="0" algn="l">
              <a:spcBef>
                <a:spcPts val="1200"/>
              </a:spcBef>
              <a:spcAft>
                <a:spcPts val="0"/>
              </a:spcAft>
              <a:buNone/>
            </a:pPr>
            <a:r>
              <a:rPr lang="fr-FR" sz="2800">
                <a:solidFill>
                  <a:schemeClr val="dk1"/>
                </a:solidFill>
                <a:latin typeface="Calibri"/>
                <a:ea typeface="Calibri"/>
                <a:cs typeface="Calibri"/>
                <a:sym typeface="Calibri"/>
              </a:rPr>
              <a:t>On fait également </a:t>
            </a:r>
            <a:r>
              <a:rPr b="1" lang="fr-FR" sz="2800">
                <a:solidFill>
                  <a:schemeClr val="dk1"/>
                </a:solidFill>
                <a:latin typeface="Calibri"/>
                <a:ea typeface="Calibri"/>
                <a:cs typeface="Calibri"/>
                <a:sym typeface="Calibri"/>
              </a:rPr>
              <a:t>abstraction du type d’interface </a:t>
            </a:r>
            <a:r>
              <a:rPr lang="fr-FR" sz="2800">
                <a:solidFill>
                  <a:schemeClr val="dk1"/>
                </a:solidFill>
                <a:latin typeface="Calibri"/>
                <a:ea typeface="Calibri"/>
                <a:cs typeface="Calibri"/>
                <a:sym typeface="Calibri"/>
              </a:rPr>
              <a:t>avec le système, les interactions entre les acteurs et le système pourraient se faire grâce à n’importe quel type d’interface (GUI, CLI, API…).</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4"/>
          <p:cNvSpPr txBox="1"/>
          <p:nvPr/>
        </p:nvSpPr>
        <p:spPr>
          <a:xfrm>
            <a:off x="848687" y="428182"/>
            <a:ext cx="10494627" cy="6001643"/>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fr-FR" sz="2800">
                <a:solidFill>
                  <a:schemeClr val="dk1"/>
                </a:solidFill>
                <a:latin typeface="Calibri"/>
                <a:ea typeface="Calibri"/>
                <a:cs typeface="Calibri"/>
                <a:sym typeface="Calibri"/>
              </a:rPr>
              <a:t>On peut tout à fait utiliser le français pour le </a:t>
            </a:r>
            <a:r>
              <a:rPr b="1" lang="fr-FR" sz="2800">
                <a:solidFill>
                  <a:schemeClr val="dk1"/>
                </a:solidFill>
                <a:latin typeface="Calibri"/>
                <a:ea typeface="Calibri"/>
                <a:cs typeface="Calibri"/>
                <a:sym typeface="Calibri"/>
              </a:rPr>
              <a:t>nommage</a:t>
            </a:r>
            <a:r>
              <a:rPr lang="fr-FR" sz="2800">
                <a:solidFill>
                  <a:schemeClr val="dk1"/>
                </a:solidFill>
                <a:latin typeface="Calibri"/>
                <a:ea typeface="Calibri"/>
                <a:cs typeface="Calibri"/>
                <a:sym typeface="Calibri"/>
              </a:rPr>
              <a:t>, c’est un support qui doit être compris par tous les intervenants d’un projet, fonctionnels (PO, MOA, utilisateur final…) ou techniques (architectes, développeurs…). Un diagramme de cas d’utilisation doit être </a:t>
            </a:r>
            <a:r>
              <a:rPr b="1" lang="fr-FR" sz="2800">
                <a:solidFill>
                  <a:schemeClr val="dk1"/>
                </a:solidFill>
                <a:latin typeface="Calibri"/>
                <a:ea typeface="Calibri"/>
                <a:cs typeface="Calibri"/>
                <a:sym typeface="Calibri"/>
              </a:rPr>
              <a:t>compris de tous</a:t>
            </a:r>
            <a:r>
              <a:rPr lang="fr-FR" sz="2800">
                <a:solidFill>
                  <a:schemeClr val="dk1"/>
                </a:solidFill>
                <a:latin typeface="Calibri"/>
                <a:ea typeface="Calibri"/>
                <a:cs typeface="Calibri"/>
                <a:sym typeface="Calibri"/>
              </a:rPr>
              <a:t>, resté </a:t>
            </a:r>
            <a:r>
              <a:rPr b="1" lang="fr-FR" sz="2800">
                <a:solidFill>
                  <a:schemeClr val="dk1"/>
                </a:solidFill>
                <a:latin typeface="Calibri"/>
                <a:ea typeface="Calibri"/>
                <a:cs typeface="Calibri"/>
                <a:sym typeface="Calibri"/>
              </a:rPr>
              <a:t>simple</a:t>
            </a:r>
            <a:r>
              <a:rPr lang="fr-FR" sz="2800">
                <a:solidFill>
                  <a:schemeClr val="dk1"/>
                </a:solidFill>
                <a:latin typeface="Calibri"/>
                <a:ea typeface="Calibri"/>
                <a:cs typeface="Calibri"/>
                <a:sym typeface="Calibri"/>
              </a:rPr>
              <a:t> et limpide, pas de complexité sans </a:t>
            </a:r>
            <a:r>
              <a:rPr b="1" lang="fr-FR" sz="2800">
                <a:solidFill>
                  <a:schemeClr val="dk1"/>
                </a:solidFill>
                <a:latin typeface="Calibri"/>
                <a:ea typeface="Calibri"/>
                <a:cs typeface="Calibri"/>
                <a:sym typeface="Calibri"/>
              </a:rPr>
              <a:t>valeur ajoutée</a:t>
            </a:r>
            <a:r>
              <a:rPr lang="fr-FR" sz="2800">
                <a:solidFill>
                  <a:schemeClr val="dk1"/>
                </a:solidFill>
                <a:latin typeface="Calibri"/>
                <a:ea typeface="Calibri"/>
                <a:cs typeface="Calibri"/>
                <a:sym typeface="Calibri"/>
              </a:rPr>
              <a:t>.</a:t>
            </a:r>
            <a:endParaRPr/>
          </a:p>
          <a:p>
            <a:pPr indent="0" lvl="0" marL="0" marR="0" rtl="0" algn="l">
              <a:spcBef>
                <a:spcPts val="1200"/>
              </a:spcBef>
              <a:spcAft>
                <a:spcPts val="0"/>
              </a:spcAft>
              <a:buNone/>
            </a:pPr>
            <a:r>
              <a:rPr b="1" lang="fr-FR" sz="2800">
                <a:solidFill>
                  <a:schemeClr val="dk1"/>
                </a:solidFill>
                <a:latin typeface="Calibri"/>
                <a:ea typeface="Calibri"/>
                <a:cs typeface="Calibri"/>
                <a:sym typeface="Calibri"/>
              </a:rPr>
              <a:t>Tous les noms doivent être uniques </a:t>
            </a:r>
            <a:r>
              <a:rPr lang="fr-FR" sz="2800">
                <a:solidFill>
                  <a:schemeClr val="dk1"/>
                </a:solidFill>
                <a:latin typeface="Calibri"/>
                <a:ea typeface="Calibri"/>
                <a:cs typeface="Calibri"/>
                <a:sym typeface="Calibri"/>
              </a:rPr>
              <a:t>et pas seulement ceux des cas d’utilisation (comportements complets ou partiels uniques). Les </a:t>
            </a:r>
            <a:r>
              <a:rPr b="1" lang="fr-FR" sz="2800">
                <a:solidFill>
                  <a:schemeClr val="dk1"/>
                </a:solidFill>
                <a:latin typeface="Calibri"/>
                <a:ea typeface="Calibri"/>
                <a:cs typeface="Calibri"/>
                <a:sym typeface="Calibri"/>
              </a:rPr>
              <a:t>acteurs</a:t>
            </a:r>
            <a:r>
              <a:rPr lang="fr-FR" sz="2800">
                <a:solidFill>
                  <a:schemeClr val="dk1"/>
                </a:solidFill>
                <a:latin typeface="Calibri"/>
                <a:ea typeface="Calibri"/>
                <a:cs typeface="Calibri"/>
                <a:sym typeface="Calibri"/>
              </a:rPr>
              <a:t> et les </a:t>
            </a:r>
            <a:r>
              <a:rPr b="1" lang="fr-FR" sz="2800">
                <a:solidFill>
                  <a:schemeClr val="dk1"/>
                </a:solidFill>
                <a:latin typeface="Calibri"/>
                <a:ea typeface="Calibri"/>
                <a:cs typeface="Calibri"/>
                <a:sym typeface="Calibri"/>
              </a:rPr>
              <a:t>points d’extensions </a:t>
            </a:r>
            <a:r>
              <a:rPr lang="fr-FR" sz="2800">
                <a:solidFill>
                  <a:schemeClr val="dk1"/>
                </a:solidFill>
                <a:latin typeface="Calibri"/>
                <a:ea typeface="Calibri"/>
                <a:cs typeface="Calibri"/>
                <a:sym typeface="Calibri"/>
              </a:rPr>
              <a:t>(cas « </a:t>
            </a:r>
            <a:r>
              <a:rPr i="1" lang="fr-FR" sz="2800">
                <a:solidFill>
                  <a:schemeClr val="dk1"/>
                </a:solidFill>
                <a:latin typeface="Calibri"/>
                <a:ea typeface="Calibri"/>
                <a:cs typeface="Calibri"/>
                <a:sym typeface="Calibri"/>
              </a:rPr>
              <a:t>Extend</a:t>
            </a:r>
            <a:r>
              <a:rPr lang="fr-FR" sz="2800">
                <a:solidFill>
                  <a:schemeClr val="dk1"/>
                </a:solidFill>
                <a:latin typeface="Calibri"/>
                <a:ea typeface="Calibri"/>
                <a:cs typeface="Calibri"/>
                <a:sym typeface="Calibri"/>
              </a:rPr>
              <a:t> ») sont également concernés.</a:t>
            </a:r>
            <a:endParaRPr/>
          </a:p>
          <a:p>
            <a:pPr indent="0" lvl="0" marL="0" marR="0" rtl="0" algn="l">
              <a:spcBef>
                <a:spcPts val="1200"/>
              </a:spcBef>
              <a:spcAft>
                <a:spcPts val="0"/>
              </a:spcAft>
              <a:buNone/>
            </a:pPr>
            <a:r>
              <a:rPr lang="fr-FR" sz="2800">
                <a:solidFill>
                  <a:schemeClr val="dk1"/>
                </a:solidFill>
                <a:latin typeface="Calibri"/>
                <a:ea typeface="Calibri"/>
                <a:cs typeface="Calibri"/>
                <a:sym typeface="Calibri"/>
              </a:rPr>
              <a:t>UML étant « orienté objet », on retrouve la notion de </a:t>
            </a:r>
            <a:r>
              <a:rPr b="1" lang="fr-FR" sz="2800">
                <a:solidFill>
                  <a:schemeClr val="dk1"/>
                </a:solidFill>
                <a:latin typeface="Calibri"/>
                <a:ea typeface="Calibri"/>
                <a:cs typeface="Calibri"/>
                <a:sym typeface="Calibri"/>
              </a:rPr>
              <a:t>réutilisabilité</a:t>
            </a:r>
            <a:r>
              <a:rPr lang="fr-FR" sz="2800">
                <a:solidFill>
                  <a:schemeClr val="dk1"/>
                </a:solidFill>
                <a:latin typeface="Calibri"/>
                <a:ea typeface="Calibri"/>
                <a:cs typeface="Calibri"/>
                <a:sym typeface="Calibri"/>
              </a:rPr>
              <a:t> dans les diagrammes de cas d’utilisation, grâce à la </a:t>
            </a:r>
            <a:r>
              <a:rPr b="1" lang="fr-FR" sz="2800">
                <a:solidFill>
                  <a:schemeClr val="dk1"/>
                </a:solidFill>
                <a:latin typeface="Calibri"/>
                <a:ea typeface="Calibri"/>
                <a:cs typeface="Calibri"/>
                <a:sym typeface="Calibri"/>
              </a:rPr>
              <a:t>généralisation</a:t>
            </a:r>
            <a:r>
              <a:rPr lang="fr-FR" sz="2800">
                <a:solidFill>
                  <a:schemeClr val="dk1"/>
                </a:solidFill>
                <a:latin typeface="Calibri"/>
                <a:ea typeface="Calibri"/>
                <a:cs typeface="Calibri"/>
                <a:sym typeface="Calibri"/>
              </a:rPr>
              <a:t> (entre acteurs et entre cas) et aux </a:t>
            </a:r>
            <a:r>
              <a:rPr b="1" lang="fr-FR" sz="2800">
                <a:solidFill>
                  <a:schemeClr val="dk1"/>
                </a:solidFill>
                <a:latin typeface="Calibri"/>
                <a:ea typeface="Calibri"/>
                <a:cs typeface="Calibri"/>
                <a:sym typeface="Calibri"/>
              </a:rPr>
              <a:t>relations</a:t>
            </a:r>
            <a:r>
              <a:rPr lang="fr-FR" sz="2800">
                <a:solidFill>
                  <a:schemeClr val="dk1"/>
                </a:solidFill>
                <a:latin typeface="Calibri"/>
                <a:ea typeface="Calibri"/>
                <a:cs typeface="Calibri"/>
                <a:sym typeface="Calibri"/>
              </a:rPr>
              <a:t> « </a:t>
            </a:r>
            <a:r>
              <a:rPr i="1" lang="fr-FR" sz="2800">
                <a:solidFill>
                  <a:schemeClr val="dk1"/>
                </a:solidFill>
                <a:latin typeface="Calibri"/>
                <a:ea typeface="Calibri"/>
                <a:cs typeface="Calibri"/>
                <a:sym typeface="Calibri"/>
              </a:rPr>
              <a:t>Include</a:t>
            </a:r>
            <a:r>
              <a:rPr lang="fr-FR" sz="2800">
                <a:solidFill>
                  <a:schemeClr val="dk1"/>
                </a:solidFill>
                <a:latin typeface="Calibri"/>
                <a:ea typeface="Calibri"/>
                <a:cs typeface="Calibri"/>
                <a:sym typeface="Calibri"/>
              </a:rPr>
              <a:t> » et « </a:t>
            </a:r>
            <a:r>
              <a:rPr i="1" lang="fr-FR" sz="2800">
                <a:solidFill>
                  <a:schemeClr val="dk1"/>
                </a:solidFill>
                <a:latin typeface="Calibri"/>
                <a:ea typeface="Calibri"/>
                <a:cs typeface="Calibri"/>
                <a:sym typeface="Calibri"/>
              </a:rPr>
              <a:t>Extend</a:t>
            </a:r>
            <a:r>
              <a:rPr lang="fr-FR" sz="2800">
                <a:solidFill>
                  <a:schemeClr val="dk1"/>
                </a:solidFill>
                <a:latin typeface="Calibri"/>
                <a:ea typeface="Calibri"/>
                <a:cs typeface="Calibri"/>
                <a:sym typeface="Calibri"/>
              </a:rPr>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5"/>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Le système et les acteurs </a:t>
            </a:r>
            <a:endParaRPr/>
          </a:p>
        </p:txBody>
      </p:sp>
      <p:sp>
        <p:nvSpPr>
          <p:cNvPr id="187" name="Google Shape;187;p15"/>
          <p:cNvSpPr txBox="1"/>
          <p:nvPr/>
        </p:nvSpPr>
        <p:spPr>
          <a:xfrm>
            <a:off x="0" y="1647911"/>
            <a:ext cx="12191999" cy="5210090"/>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Le « </a:t>
            </a:r>
            <a:r>
              <a:rPr b="1" lang="fr-FR" sz="2000">
                <a:solidFill>
                  <a:schemeClr val="dk1"/>
                </a:solidFill>
                <a:latin typeface="Calibri"/>
                <a:ea typeface="Calibri"/>
                <a:cs typeface="Calibri"/>
                <a:sym typeface="Calibri"/>
              </a:rPr>
              <a:t>sujet</a:t>
            </a:r>
            <a:r>
              <a:rPr lang="fr-FR" sz="2000">
                <a:solidFill>
                  <a:schemeClr val="dk1"/>
                </a:solidFill>
                <a:latin typeface="Calibri"/>
                <a:ea typeface="Calibri"/>
                <a:cs typeface="Calibri"/>
                <a:sym typeface="Calibri"/>
              </a:rPr>
              <a:t> » (« Subject » en anglais) représente le </a:t>
            </a:r>
            <a:r>
              <a:rPr b="1" lang="fr-FR" sz="2000">
                <a:solidFill>
                  <a:schemeClr val="dk1"/>
                </a:solidFill>
                <a:latin typeface="Calibri"/>
                <a:ea typeface="Calibri"/>
                <a:cs typeface="Calibri"/>
                <a:sym typeface="Calibri"/>
              </a:rPr>
              <a:t>système</a:t>
            </a:r>
            <a:r>
              <a:rPr lang="fr-FR" sz="2000">
                <a:solidFill>
                  <a:schemeClr val="dk1"/>
                </a:solidFill>
                <a:latin typeface="Calibri"/>
                <a:ea typeface="Calibri"/>
                <a:cs typeface="Calibri"/>
                <a:sym typeface="Calibri"/>
              </a:rPr>
              <a:t> ou sous-système (pour les applications complexes) </a:t>
            </a:r>
            <a:r>
              <a:rPr b="1" lang="fr-FR" sz="2000">
                <a:solidFill>
                  <a:schemeClr val="dk1"/>
                </a:solidFill>
                <a:latin typeface="Calibri"/>
                <a:ea typeface="Calibri"/>
                <a:cs typeface="Calibri"/>
                <a:sym typeface="Calibri"/>
              </a:rPr>
              <a:t>modélisé</a:t>
            </a:r>
            <a:r>
              <a:rPr lang="fr-FR" sz="2000">
                <a:solidFill>
                  <a:schemeClr val="dk1"/>
                </a:solidFill>
                <a:latin typeface="Calibri"/>
                <a:ea typeface="Calibri"/>
                <a:cs typeface="Calibri"/>
                <a:sym typeface="Calibri"/>
              </a:rPr>
              <a:t> et </a:t>
            </a:r>
            <a:r>
              <a:rPr b="1" lang="fr-FR" sz="2000">
                <a:solidFill>
                  <a:schemeClr val="dk1"/>
                </a:solidFill>
                <a:latin typeface="Calibri"/>
                <a:ea typeface="Calibri"/>
                <a:cs typeface="Calibri"/>
                <a:sym typeface="Calibri"/>
              </a:rPr>
              <a:t>dans lequel s’appliquent les différents cas d’utilisation</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Le sujet est représenté sous la forme d’un </a:t>
            </a:r>
            <a:r>
              <a:rPr b="1" lang="fr-FR" sz="2000">
                <a:solidFill>
                  <a:schemeClr val="dk1"/>
                </a:solidFill>
                <a:latin typeface="Calibri"/>
                <a:ea typeface="Calibri"/>
                <a:cs typeface="Calibri"/>
                <a:sym typeface="Calibri"/>
              </a:rPr>
              <a:t>rectangle</a:t>
            </a:r>
            <a:r>
              <a:rPr lang="fr-FR" sz="2000">
                <a:solidFill>
                  <a:schemeClr val="dk1"/>
                </a:solidFill>
                <a:latin typeface="Calibri"/>
                <a:ea typeface="Calibri"/>
                <a:cs typeface="Calibri"/>
                <a:sym typeface="Calibri"/>
              </a:rPr>
              <a:t> dans lequel sont indiqués les différents cas d’utilisation</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Le sujet peut être </a:t>
            </a:r>
            <a:r>
              <a:rPr b="1" lang="fr-FR" sz="2000">
                <a:solidFill>
                  <a:schemeClr val="dk1"/>
                </a:solidFill>
                <a:latin typeface="Calibri"/>
                <a:ea typeface="Calibri"/>
                <a:cs typeface="Calibri"/>
                <a:sym typeface="Calibri"/>
              </a:rPr>
              <a:t>stéréotypé</a:t>
            </a:r>
            <a:r>
              <a:rPr lang="fr-FR" sz="2000">
                <a:solidFill>
                  <a:schemeClr val="dk1"/>
                </a:solidFill>
                <a:latin typeface="Calibri"/>
                <a:ea typeface="Calibri"/>
                <a:cs typeface="Calibri"/>
                <a:sym typeface="Calibri"/>
              </a:rPr>
              <a:t> entre guillemets et </a:t>
            </a:r>
            <a:r>
              <a:rPr b="1" lang="fr-FR" sz="2000">
                <a:solidFill>
                  <a:schemeClr val="dk1"/>
                </a:solidFill>
                <a:latin typeface="Calibri"/>
                <a:ea typeface="Calibri"/>
                <a:cs typeface="Calibri"/>
                <a:sym typeface="Calibri"/>
              </a:rPr>
              <a:t>nommé</a:t>
            </a:r>
            <a:r>
              <a:rPr lang="fr-FR" sz="2000">
                <a:solidFill>
                  <a:schemeClr val="dk1"/>
                </a:solidFill>
                <a:latin typeface="Calibri"/>
                <a:ea typeface="Calibri"/>
                <a:cs typeface="Calibri"/>
                <a:sym typeface="Calibri"/>
              </a:rPr>
              <a:t> (par ex. nom d’une application), indiqué en haut à gauche du rectangle qui le limite</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Les </a:t>
            </a:r>
            <a:r>
              <a:rPr b="1" lang="fr-FR" sz="2000">
                <a:solidFill>
                  <a:schemeClr val="dk1"/>
                </a:solidFill>
                <a:latin typeface="Calibri"/>
                <a:ea typeface="Calibri"/>
                <a:cs typeface="Calibri"/>
                <a:sym typeface="Calibri"/>
              </a:rPr>
              <a:t>utilisateurs</a:t>
            </a:r>
            <a:r>
              <a:rPr lang="fr-FR" sz="2000">
                <a:solidFill>
                  <a:schemeClr val="dk1"/>
                </a:solidFill>
                <a:latin typeface="Calibri"/>
                <a:ea typeface="Calibri"/>
                <a:cs typeface="Calibri"/>
                <a:sym typeface="Calibri"/>
              </a:rPr>
              <a:t> (personnes physiques ou autres systèmes) sont généralement représentés sous la forme d’un « acteur » mais on peut utiliser d’autres symboles quand ils apportent du sens (par exemple un serveur pour indiquer que l’acteur est un autre système). Les acteurs </a:t>
            </a:r>
            <a:r>
              <a:rPr b="1" lang="fr-FR" sz="2000">
                <a:solidFill>
                  <a:schemeClr val="dk1"/>
                </a:solidFill>
                <a:latin typeface="Calibri"/>
                <a:ea typeface="Calibri"/>
                <a:cs typeface="Calibri"/>
                <a:sym typeface="Calibri"/>
              </a:rPr>
              <a:t>interagissent</a:t>
            </a:r>
            <a:r>
              <a:rPr lang="fr-FR" sz="2000">
                <a:solidFill>
                  <a:schemeClr val="dk1"/>
                </a:solidFill>
                <a:latin typeface="Calibri"/>
                <a:ea typeface="Calibri"/>
                <a:cs typeface="Calibri"/>
                <a:sym typeface="Calibri"/>
              </a:rPr>
              <a:t> avec le système</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Les </a:t>
            </a:r>
            <a:r>
              <a:rPr b="1" lang="fr-FR" sz="2000">
                <a:solidFill>
                  <a:schemeClr val="dk1"/>
                </a:solidFill>
                <a:latin typeface="Calibri"/>
                <a:ea typeface="Calibri"/>
                <a:cs typeface="Calibri"/>
                <a:sym typeface="Calibri"/>
              </a:rPr>
              <a:t>acteurs</a:t>
            </a:r>
            <a:r>
              <a:rPr lang="fr-FR" sz="2000">
                <a:solidFill>
                  <a:schemeClr val="dk1"/>
                </a:solidFill>
                <a:latin typeface="Calibri"/>
                <a:ea typeface="Calibri"/>
                <a:cs typeface="Calibri"/>
                <a:sym typeface="Calibri"/>
              </a:rPr>
              <a:t> sont nommés pour indiquer le </a:t>
            </a:r>
            <a:r>
              <a:rPr b="1" lang="fr-FR" sz="2000">
                <a:solidFill>
                  <a:schemeClr val="dk1"/>
                </a:solidFill>
                <a:latin typeface="Calibri"/>
                <a:ea typeface="Calibri"/>
                <a:cs typeface="Calibri"/>
                <a:sym typeface="Calibri"/>
              </a:rPr>
              <a:t>type de rôle joué</a:t>
            </a:r>
            <a:r>
              <a:rPr lang="fr-FR" sz="2000">
                <a:solidFill>
                  <a:schemeClr val="dk1"/>
                </a:solidFill>
                <a:latin typeface="Calibri"/>
                <a:ea typeface="Calibri"/>
                <a:cs typeface="Calibri"/>
                <a:sym typeface="Calibri"/>
              </a:rPr>
              <a:t> par eux et lever toute ambiguïté, pour les utilisateurs personnes physiques il s’agit bien souvent des rôles joués par ces personnes dans l’organisation modélisée. Concrètement </a:t>
            </a:r>
            <a:r>
              <a:rPr b="1" lang="fr-FR" sz="2000">
                <a:solidFill>
                  <a:schemeClr val="dk1"/>
                </a:solidFill>
                <a:latin typeface="Calibri"/>
                <a:ea typeface="Calibri"/>
                <a:cs typeface="Calibri"/>
                <a:sym typeface="Calibri"/>
              </a:rPr>
              <a:t>certains acteurs vont pouvoir exécuter certains cas d’utilisation</a:t>
            </a:r>
            <a:r>
              <a:rPr lang="fr-FR" sz="2000">
                <a:solidFill>
                  <a:schemeClr val="dk1"/>
                </a:solidFill>
                <a:latin typeface="Calibri"/>
                <a:ea typeface="Calibri"/>
                <a:cs typeface="Calibri"/>
                <a:sym typeface="Calibri"/>
              </a:rPr>
              <a:t>. Aussi une même personne physique dans une organisation pourrait avoir plusieurs rôles, donc être représentée (en tant que rôle) par plusieurs acteurs dans le modèle</a:t>
            </a:r>
            <a:endParaRPr/>
          </a:p>
        </p:txBody>
      </p:sp>
      <p:grpSp>
        <p:nvGrpSpPr>
          <p:cNvPr id="188" name="Google Shape;188;p15"/>
          <p:cNvGrpSpPr/>
          <p:nvPr/>
        </p:nvGrpSpPr>
        <p:grpSpPr>
          <a:xfrm>
            <a:off x="2843869" y="816091"/>
            <a:ext cx="6357280" cy="670419"/>
            <a:chOff x="2843869" y="816091"/>
            <a:chExt cx="6357280" cy="670419"/>
          </a:xfrm>
        </p:grpSpPr>
        <p:pic>
          <p:nvPicPr>
            <p:cNvPr id="189" name="Google Shape;189;p15"/>
            <p:cNvPicPr preferRelativeResize="0"/>
            <p:nvPr/>
          </p:nvPicPr>
          <p:blipFill rotWithShape="1">
            <a:blip r:embed="rId3">
              <a:alphaModFix/>
            </a:blip>
            <a:srcRect b="0" l="0" r="0" t="0"/>
            <a:stretch/>
          </p:blipFill>
          <p:spPr>
            <a:xfrm>
              <a:off x="2990849" y="816091"/>
              <a:ext cx="6210300" cy="590550"/>
            </a:xfrm>
            <a:prstGeom prst="rect">
              <a:avLst/>
            </a:prstGeom>
            <a:noFill/>
            <a:ln>
              <a:noFill/>
            </a:ln>
          </p:spPr>
        </p:pic>
        <p:sp>
          <p:nvSpPr>
            <p:cNvPr id="190" name="Google Shape;190;p15"/>
            <p:cNvSpPr/>
            <p:nvPr/>
          </p:nvSpPr>
          <p:spPr>
            <a:xfrm>
              <a:off x="2843869" y="840908"/>
              <a:ext cx="1971414" cy="645602"/>
            </a:xfrm>
            <a:prstGeom prst="ellipse">
              <a:avLst/>
            </a:prstGeom>
            <a:noFill/>
            <a:ln cap="flat" cmpd="sng" w="12700">
              <a:solidFill>
                <a:srgbClr val="FF0000"/>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6"/>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Associations et multiplicité</a:t>
            </a:r>
            <a:endParaRPr/>
          </a:p>
        </p:txBody>
      </p:sp>
      <p:sp>
        <p:nvSpPr>
          <p:cNvPr id="196" name="Google Shape;196;p16"/>
          <p:cNvSpPr txBox="1"/>
          <p:nvPr/>
        </p:nvSpPr>
        <p:spPr>
          <a:xfrm>
            <a:off x="0" y="1965383"/>
            <a:ext cx="12191999" cy="4892617"/>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Une « </a:t>
            </a:r>
            <a:r>
              <a:rPr b="1" lang="fr-FR" sz="2000">
                <a:solidFill>
                  <a:schemeClr val="dk1"/>
                </a:solidFill>
                <a:latin typeface="Calibri"/>
                <a:ea typeface="Calibri"/>
                <a:cs typeface="Calibri"/>
                <a:sym typeface="Calibri"/>
              </a:rPr>
              <a:t>association</a:t>
            </a:r>
            <a:r>
              <a:rPr lang="fr-FR" sz="2000">
                <a:solidFill>
                  <a:schemeClr val="dk1"/>
                </a:solidFill>
                <a:latin typeface="Calibri"/>
                <a:ea typeface="Calibri"/>
                <a:cs typeface="Calibri"/>
                <a:sym typeface="Calibri"/>
              </a:rPr>
              <a:t> » est représentée par un trait plein (pas de pointe) entre les acteurs et les cas d’utilisation. Chaque association indique que </a:t>
            </a:r>
            <a:r>
              <a:rPr b="1" lang="fr-FR" sz="2000">
                <a:solidFill>
                  <a:schemeClr val="dk1"/>
                </a:solidFill>
                <a:latin typeface="Calibri"/>
                <a:ea typeface="Calibri"/>
                <a:cs typeface="Calibri"/>
                <a:sym typeface="Calibri"/>
              </a:rPr>
              <a:t>tel acteur peut exécuter tel type de cas d’utilisation</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Quand la </a:t>
            </a:r>
            <a:r>
              <a:rPr b="1" lang="fr-FR" sz="2000">
                <a:solidFill>
                  <a:schemeClr val="dk1"/>
                </a:solidFill>
                <a:latin typeface="Calibri"/>
                <a:ea typeface="Calibri"/>
                <a:cs typeface="Calibri"/>
                <a:sym typeface="Calibri"/>
              </a:rPr>
              <a:t>multiplicité est supérieure à 1 du côté de l’acteur</a:t>
            </a:r>
            <a:r>
              <a:rPr lang="fr-FR" sz="2000">
                <a:solidFill>
                  <a:schemeClr val="dk1"/>
                </a:solidFill>
                <a:latin typeface="Calibri"/>
                <a:ea typeface="Calibri"/>
                <a:cs typeface="Calibri"/>
                <a:sym typeface="Calibri"/>
              </a:rPr>
              <a:t>, cela </a:t>
            </a:r>
            <a:r>
              <a:rPr b="1" lang="fr-FR" sz="2000">
                <a:solidFill>
                  <a:schemeClr val="dk1"/>
                </a:solidFill>
                <a:latin typeface="Calibri"/>
                <a:ea typeface="Calibri"/>
                <a:cs typeface="Calibri"/>
                <a:sym typeface="Calibri"/>
              </a:rPr>
              <a:t>indique qu’il faut n acteurs pour exécuter le cas d’utilisation</a:t>
            </a:r>
            <a:r>
              <a:rPr lang="fr-FR" sz="2000">
                <a:solidFill>
                  <a:schemeClr val="dk1"/>
                </a:solidFill>
                <a:latin typeface="Calibri"/>
                <a:ea typeface="Calibri"/>
                <a:cs typeface="Calibri"/>
                <a:sym typeface="Calibri"/>
              </a:rPr>
              <a:t>. L’exemple cité dans les spécifications UML est le lancement d’un missile nucléaire ! Plus courant comme cas, on peut indiquer qu’il faut au moins 2 acteurs « Joueur » pour jouer à un jeu en ligne (formulé autrement, si un seul joueur alors pas de jeu possible, le cas « Jouer » ne peut pas être complètement exécuté). Si cette multiplicité n’est pas indiquée, elle est de </a:t>
            </a:r>
            <a:r>
              <a:rPr b="1" lang="fr-FR" sz="2000">
                <a:solidFill>
                  <a:schemeClr val="dk1"/>
                </a:solidFill>
                <a:latin typeface="Calibri"/>
                <a:ea typeface="Calibri"/>
                <a:cs typeface="Calibri"/>
                <a:sym typeface="Calibri"/>
              </a:rPr>
              <a:t>1 par défaut</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Quand la </a:t>
            </a:r>
            <a:r>
              <a:rPr b="1" lang="fr-FR" sz="2000">
                <a:solidFill>
                  <a:schemeClr val="dk1"/>
                </a:solidFill>
                <a:latin typeface="Calibri"/>
                <a:ea typeface="Calibri"/>
                <a:cs typeface="Calibri"/>
                <a:sym typeface="Calibri"/>
              </a:rPr>
              <a:t>multiplicité est supérieure à 1 du côté du cas d’utilisation</a:t>
            </a:r>
            <a:r>
              <a:rPr lang="fr-FR" sz="2000">
                <a:solidFill>
                  <a:schemeClr val="dk1"/>
                </a:solidFill>
                <a:latin typeface="Calibri"/>
                <a:ea typeface="Calibri"/>
                <a:cs typeface="Calibri"/>
                <a:sym typeface="Calibri"/>
              </a:rPr>
              <a:t>, cela indique que l’acteur peut être impliqué dans plusieurs exécutions d’un cas du même type (par exemple passer plusieurs fois une commande), ceci sans tenir compte de l’espace ni du temps. Même si ce n’est pas obligatoire d’indiquer la multiplicité ce côté-ci non plus, </a:t>
            </a:r>
            <a:r>
              <a:rPr b="1" lang="fr-FR" sz="2000">
                <a:solidFill>
                  <a:schemeClr val="dk1"/>
                </a:solidFill>
                <a:latin typeface="Calibri"/>
                <a:ea typeface="Calibri"/>
                <a:cs typeface="Calibri"/>
                <a:sym typeface="Calibri"/>
              </a:rPr>
              <a:t>par défaut c’est 1</a:t>
            </a:r>
            <a:r>
              <a:rPr lang="fr-FR" sz="2000">
                <a:solidFill>
                  <a:schemeClr val="dk1"/>
                </a:solidFill>
                <a:latin typeface="Calibri"/>
                <a:ea typeface="Calibri"/>
                <a:cs typeface="Calibri"/>
                <a:sym typeface="Calibri"/>
              </a:rPr>
              <a:t> (minimum et maximum). Bien des cas ont une multiplicité 0..* en informatique de gestion du côté du cas d’utilisation</a:t>
            </a:r>
            <a:endParaRPr/>
          </a:p>
        </p:txBody>
      </p:sp>
      <p:grpSp>
        <p:nvGrpSpPr>
          <p:cNvPr id="197" name="Google Shape;197;p16"/>
          <p:cNvGrpSpPr/>
          <p:nvPr/>
        </p:nvGrpSpPr>
        <p:grpSpPr>
          <a:xfrm>
            <a:off x="3562349" y="717608"/>
            <a:ext cx="5067300" cy="1247775"/>
            <a:chOff x="3562349" y="717608"/>
            <a:chExt cx="5067300" cy="1247775"/>
          </a:xfrm>
        </p:grpSpPr>
        <p:pic>
          <p:nvPicPr>
            <p:cNvPr id="198" name="Google Shape;198;p16"/>
            <p:cNvPicPr preferRelativeResize="0"/>
            <p:nvPr/>
          </p:nvPicPr>
          <p:blipFill rotWithShape="1">
            <a:blip r:embed="rId3">
              <a:alphaModFix/>
            </a:blip>
            <a:srcRect b="0" l="0" r="0" t="0"/>
            <a:stretch/>
          </p:blipFill>
          <p:spPr>
            <a:xfrm>
              <a:off x="3562349" y="717608"/>
              <a:ext cx="5067300" cy="1247775"/>
            </a:xfrm>
            <a:prstGeom prst="rect">
              <a:avLst/>
            </a:prstGeom>
            <a:noFill/>
            <a:ln>
              <a:noFill/>
            </a:ln>
          </p:spPr>
        </p:pic>
        <p:sp>
          <p:nvSpPr>
            <p:cNvPr id="199" name="Google Shape;199;p16"/>
            <p:cNvSpPr/>
            <p:nvPr/>
          </p:nvSpPr>
          <p:spPr>
            <a:xfrm>
              <a:off x="3993160" y="897622"/>
              <a:ext cx="3808601" cy="931178"/>
            </a:xfrm>
            <a:prstGeom prst="ellipse">
              <a:avLst/>
            </a:prstGeom>
            <a:noFill/>
            <a:ln cap="flat" cmpd="sng" w="12700">
              <a:solidFill>
                <a:srgbClr val="FF0000"/>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7"/>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Généralisation entre acteurs</a:t>
            </a:r>
            <a:endParaRPr/>
          </a:p>
        </p:txBody>
      </p:sp>
      <p:sp>
        <p:nvSpPr>
          <p:cNvPr id="205" name="Google Shape;205;p17"/>
          <p:cNvSpPr txBox="1"/>
          <p:nvPr/>
        </p:nvSpPr>
        <p:spPr>
          <a:xfrm>
            <a:off x="2226900" y="679508"/>
            <a:ext cx="9965099" cy="6178492"/>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Une « </a:t>
            </a:r>
            <a:r>
              <a:rPr b="1" lang="fr-FR" sz="2000">
                <a:solidFill>
                  <a:schemeClr val="dk1"/>
                </a:solidFill>
                <a:latin typeface="Calibri"/>
                <a:ea typeface="Calibri"/>
                <a:cs typeface="Calibri"/>
                <a:sym typeface="Calibri"/>
              </a:rPr>
              <a:t>généralisation</a:t>
            </a:r>
            <a:r>
              <a:rPr lang="fr-FR" sz="2000">
                <a:solidFill>
                  <a:schemeClr val="dk1"/>
                </a:solidFill>
                <a:latin typeface="Calibri"/>
                <a:ea typeface="Calibri"/>
                <a:cs typeface="Calibri"/>
                <a:sym typeface="Calibri"/>
              </a:rPr>
              <a:t> » est représentée par une flèche pleine partant </a:t>
            </a:r>
            <a:r>
              <a:rPr b="1" lang="fr-FR" sz="2000">
                <a:solidFill>
                  <a:schemeClr val="dk1"/>
                </a:solidFill>
                <a:latin typeface="Calibri"/>
                <a:ea typeface="Calibri"/>
                <a:cs typeface="Calibri"/>
                <a:sym typeface="Calibri"/>
              </a:rPr>
              <a:t>de l’acteur </a:t>
            </a:r>
            <a:r>
              <a:rPr b="1" i="1" lang="fr-FR" sz="2000">
                <a:solidFill>
                  <a:schemeClr val="dk1"/>
                </a:solidFill>
                <a:latin typeface="Calibri"/>
                <a:ea typeface="Calibri"/>
                <a:cs typeface="Calibri"/>
                <a:sym typeface="Calibri"/>
              </a:rPr>
              <a:t>plus spécifique</a:t>
            </a:r>
            <a:r>
              <a:rPr b="1" lang="fr-FR" sz="2000">
                <a:solidFill>
                  <a:schemeClr val="dk1"/>
                </a:solidFill>
                <a:latin typeface="Calibri"/>
                <a:ea typeface="Calibri"/>
                <a:cs typeface="Calibri"/>
                <a:sym typeface="Calibri"/>
              </a:rPr>
              <a:t> vers l’acteur </a:t>
            </a:r>
            <a:r>
              <a:rPr b="1" i="1" lang="fr-FR" sz="2000">
                <a:solidFill>
                  <a:schemeClr val="dk1"/>
                </a:solidFill>
                <a:latin typeface="Calibri"/>
                <a:ea typeface="Calibri"/>
                <a:cs typeface="Calibri"/>
                <a:sym typeface="Calibri"/>
              </a:rPr>
              <a:t>plus général </a:t>
            </a:r>
            <a:r>
              <a:rPr lang="fr-FR" sz="2000">
                <a:solidFill>
                  <a:schemeClr val="dk1"/>
                </a:solidFill>
                <a:latin typeface="Calibri"/>
                <a:ea typeface="Calibri"/>
                <a:cs typeface="Calibri"/>
                <a:sym typeface="Calibri"/>
              </a:rPr>
              <a:t>(qui généralise)</a:t>
            </a:r>
            <a:endParaRPr b="1" sz="2000">
              <a:solidFill>
                <a:schemeClr val="dk1"/>
              </a:solidFill>
              <a:latin typeface="Calibri"/>
              <a:ea typeface="Calibri"/>
              <a:cs typeface="Calibri"/>
              <a:sym typeface="Calibri"/>
            </a:endParaRPr>
          </a:p>
          <a:p>
            <a:pPr indent="-342900" lvl="0" marL="342900" marR="0" rtl="0" algn="l">
              <a:spcBef>
                <a:spcPts val="1200"/>
              </a:spcBef>
              <a:spcAft>
                <a:spcPts val="0"/>
              </a:spcAft>
              <a:buClr>
                <a:schemeClr val="dk1"/>
              </a:buClr>
              <a:buSzPts val="2000"/>
              <a:buFont typeface="Arial"/>
              <a:buChar char="•"/>
            </a:pPr>
            <a:r>
              <a:rPr b="1" lang="fr-FR" sz="2000">
                <a:solidFill>
                  <a:schemeClr val="dk1"/>
                </a:solidFill>
                <a:latin typeface="Calibri"/>
                <a:ea typeface="Calibri"/>
                <a:cs typeface="Calibri"/>
                <a:sym typeface="Calibri"/>
              </a:rPr>
              <a:t>L’acteur spécifique hérite du rôle donc de tous les cas d’utilisation de l’acteur général</a:t>
            </a:r>
            <a:r>
              <a:rPr lang="fr-FR" sz="2000">
                <a:solidFill>
                  <a:schemeClr val="dk1"/>
                </a:solidFill>
                <a:latin typeface="Calibri"/>
                <a:ea typeface="Calibri"/>
                <a:cs typeface="Calibri"/>
                <a:sym typeface="Calibri"/>
              </a:rPr>
              <a:t>, il est spécifique car il </a:t>
            </a:r>
            <a:r>
              <a:rPr b="1" lang="fr-FR" sz="2000">
                <a:solidFill>
                  <a:schemeClr val="dk1"/>
                </a:solidFill>
                <a:latin typeface="Calibri"/>
                <a:ea typeface="Calibri"/>
                <a:cs typeface="Calibri"/>
                <a:sym typeface="Calibri"/>
              </a:rPr>
              <a:t>peut, et bien souvent c’est le cas, avoir ses propres cas d’utilisation</a:t>
            </a:r>
            <a:endParaRPr sz="2000">
              <a:solidFill>
                <a:schemeClr val="dk1"/>
              </a:solidFill>
              <a:latin typeface="Calibri"/>
              <a:ea typeface="Calibri"/>
              <a:cs typeface="Calibri"/>
              <a:sym typeface="Calibri"/>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Hériter de tous les cas signifie que l’acteur spécifique hérite également des </a:t>
            </a:r>
            <a:r>
              <a:rPr b="1" lang="fr-FR" sz="2000">
                <a:solidFill>
                  <a:schemeClr val="dk1"/>
                </a:solidFill>
                <a:latin typeface="Calibri"/>
                <a:ea typeface="Calibri"/>
                <a:cs typeface="Calibri"/>
                <a:sym typeface="Calibri"/>
              </a:rPr>
              <a:t>associations avec les mêmes multiplicités et les mêmes relations entre cas</a:t>
            </a:r>
            <a:r>
              <a:rPr lang="fr-FR" sz="2000">
                <a:solidFill>
                  <a:schemeClr val="dk1"/>
                </a:solidFill>
                <a:latin typeface="Calibri"/>
                <a:ea typeface="Calibri"/>
                <a:cs typeface="Calibri"/>
                <a:sym typeface="Calibri"/>
              </a:rPr>
              <a:t>. Une seule différence entre les acteurs et la généralisation n’est pas possible, ou il faut (re)travailler sa conception</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La généralisation permet d’une part d’indiquer une </a:t>
            </a:r>
            <a:r>
              <a:rPr b="1" lang="fr-FR" sz="2000">
                <a:solidFill>
                  <a:schemeClr val="dk1"/>
                </a:solidFill>
                <a:latin typeface="Calibri"/>
                <a:ea typeface="Calibri"/>
                <a:cs typeface="Calibri"/>
                <a:sym typeface="Calibri"/>
              </a:rPr>
              <a:t>relation entre acteurs</a:t>
            </a:r>
            <a:r>
              <a:rPr lang="fr-FR" sz="2000">
                <a:solidFill>
                  <a:schemeClr val="dk1"/>
                </a:solidFill>
                <a:latin typeface="Calibri"/>
                <a:ea typeface="Calibri"/>
                <a:cs typeface="Calibri"/>
                <a:sym typeface="Calibri"/>
              </a:rPr>
              <a:t>, relation qui vient dire « untel peut faire ce qu’untel autre peut faire » et c’est </a:t>
            </a:r>
            <a:r>
              <a:rPr b="1" lang="fr-FR" sz="2000">
                <a:solidFill>
                  <a:schemeClr val="dk1"/>
                </a:solidFill>
                <a:latin typeface="Calibri"/>
                <a:ea typeface="Calibri"/>
                <a:cs typeface="Calibri"/>
                <a:sym typeface="Calibri"/>
              </a:rPr>
              <a:t>porteur de sens </a:t>
            </a:r>
            <a:r>
              <a:rPr lang="fr-FR" sz="2000">
                <a:solidFill>
                  <a:schemeClr val="dk1"/>
                </a:solidFill>
                <a:latin typeface="Calibri"/>
                <a:ea typeface="Calibri"/>
                <a:cs typeface="Calibri"/>
                <a:sym typeface="Calibri"/>
              </a:rPr>
              <a:t>dans la conception et la modélisation d’une application</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Elle permet d’autre part de </a:t>
            </a:r>
            <a:r>
              <a:rPr b="1" lang="fr-FR" sz="2000">
                <a:solidFill>
                  <a:schemeClr val="dk1"/>
                </a:solidFill>
                <a:latin typeface="Calibri"/>
                <a:ea typeface="Calibri"/>
                <a:cs typeface="Calibri"/>
                <a:sym typeface="Calibri"/>
              </a:rPr>
              <a:t>ne pas répéter les mêmes associations </a:t>
            </a:r>
            <a:r>
              <a:rPr lang="fr-FR" sz="2000">
                <a:solidFill>
                  <a:schemeClr val="dk1"/>
                </a:solidFill>
                <a:latin typeface="Calibri"/>
                <a:ea typeface="Calibri"/>
                <a:cs typeface="Calibri"/>
                <a:sym typeface="Calibri"/>
              </a:rPr>
              <a:t>et rendre le </a:t>
            </a:r>
            <a:r>
              <a:rPr b="1" lang="fr-FR" sz="2000">
                <a:solidFill>
                  <a:schemeClr val="dk1"/>
                </a:solidFill>
                <a:latin typeface="Calibri"/>
                <a:ea typeface="Calibri"/>
                <a:cs typeface="Calibri"/>
                <a:sym typeface="Calibri"/>
              </a:rPr>
              <a:t>diagramme plus lisible</a:t>
            </a:r>
            <a:endParaRPr/>
          </a:p>
        </p:txBody>
      </p:sp>
      <p:grpSp>
        <p:nvGrpSpPr>
          <p:cNvPr id="206" name="Google Shape;206;p17"/>
          <p:cNvGrpSpPr/>
          <p:nvPr/>
        </p:nvGrpSpPr>
        <p:grpSpPr>
          <a:xfrm>
            <a:off x="184560" y="1548206"/>
            <a:ext cx="2042340" cy="4248150"/>
            <a:chOff x="184560" y="1548206"/>
            <a:chExt cx="2042340" cy="4248150"/>
          </a:xfrm>
        </p:grpSpPr>
        <p:pic>
          <p:nvPicPr>
            <p:cNvPr id="207" name="Google Shape;207;p17"/>
            <p:cNvPicPr preferRelativeResize="0"/>
            <p:nvPr/>
          </p:nvPicPr>
          <p:blipFill rotWithShape="1">
            <a:blip r:embed="rId3">
              <a:alphaModFix/>
            </a:blip>
            <a:srcRect b="0" l="0" r="0" t="0"/>
            <a:stretch/>
          </p:blipFill>
          <p:spPr>
            <a:xfrm>
              <a:off x="360000" y="1548206"/>
              <a:ext cx="1866900" cy="4248150"/>
            </a:xfrm>
            <a:prstGeom prst="rect">
              <a:avLst/>
            </a:prstGeom>
            <a:noFill/>
            <a:ln>
              <a:noFill/>
            </a:ln>
          </p:spPr>
        </p:pic>
        <p:sp>
          <p:nvSpPr>
            <p:cNvPr id="208" name="Google Shape;208;p17"/>
            <p:cNvSpPr/>
            <p:nvPr/>
          </p:nvSpPr>
          <p:spPr>
            <a:xfrm>
              <a:off x="184560" y="1761687"/>
              <a:ext cx="1317069" cy="3179427"/>
            </a:xfrm>
            <a:prstGeom prst="ellipse">
              <a:avLst/>
            </a:prstGeom>
            <a:noFill/>
            <a:ln cap="flat" cmpd="sng" w="12700">
              <a:solidFill>
                <a:srgbClr val="FF0000"/>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8"/>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Généralisation entre cas d’utilisation</a:t>
            </a:r>
            <a:endParaRPr/>
          </a:p>
        </p:txBody>
      </p:sp>
      <p:sp>
        <p:nvSpPr>
          <p:cNvPr id="214" name="Google Shape;214;p18"/>
          <p:cNvSpPr txBox="1"/>
          <p:nvPr/>
        </p:nvSpPr>
        <p:spPr>
          <a:xfrm>
            <a:off x="0" y="1818577"/>
            <a:ext cx="12191999" cy="5039424"/>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Comme entre acteurs, une « </a:t>
            </a:r>
            <a:r>
              <a:rPr b="1" lang="fr-FR" sz="2000">
                <a:solidFill>
                  <a:schemeClr val="dk1"/>
                </a:solidFill>
                <a:latin typeface="Calibri"/>
                <a:ea typeface="Calibri"/>
                <a:cs typeface="Calibri"/>
                <a:sym typeface="Calibri"/>
              </a:rPr>
              <a:t>généralisation</a:t>
            </a:r>
            <a:r>
              <a:rPr lang="fr-FR" sz="2000">
                <a:solidFill>
                  <a:schemeClr val="dk1"/>
                </a:solidFill>
                <a:latin typeface="Calibri"/>
                <a:ea typeface="Calibri"/>
                <a:cs typeface="Calibri"/>
                <a:sym typeface="Calibri"/>
              </a:rPr>
              <a:t> » entre cas d’utilisation est représentée par une flèche à trait plein partant </a:t>
            </a:r>
            <a:r>
              <a:rPr b="1" lang="fr-FR" sz="2000">
                <a:solidFill>
                  <a:schemeClr val="dk1"/>
                </a:solidFill>
                <a:latin typeface="Calibri"/>
                <a:ea typeface="Calibri"/>
                <a:cs typeface="Calibri"/>
                <a:sym typeface="Calibri"/>
              </a:rPr>
              <a:t>du cas </a:t>
            </a:r>
            <a:r>
              <a:rPr b="1" i="1" lang="fr-FR" sz="2000">
                <a:solidFill>
                  <a:schemeClr val="dk1"/>
                </a:solidFill>
                <a:latin typeface="Calibri"/>
                <a:ea typeface="Calibri"/>
                <a:cs typeface="Calibri"/>
                <a:sym typeface="Calibri"/>
              </a:rPr>
              <a:t>plus spécifique </a:t>
            </a:r>
            <a:r>
              <a:rPr b="1" lang="fr-FR" sz="2000">
                <a:solidFill>
                  <a:schemeClr val="dk1"/>
                </a:solidFill>
                <a:latin typeface="Calibri"/>
                <a:ea typeface="Calibri"/>
                <a:cs typeface="Calibri"/>
                <a:sym typeface="Calibri"/>
              </a:rPr>
              <a:t>vers le cas </a:t>
            </a:r>
            <a:r>
              <a:rPr b="1" i="1" lang="fr-FR" sz="2000">
                <a:solidFill>
                  <a:schemeClr val="dk1"/>
                </a:solidFill>
                <a:latin typeface="Calibri"/>
                <a:ea typeface="Calibri"/>
                <a:cs typeface="Calibri"/>
                <a:sym typeface="Calibri"/>
              </a:rPr>
              <a:t>plus général </a:t>
            </a:r>
            <a:r>
              <a:rPr lang="fr-FR" sz="2000">
                <a:solidFill>
                  <a:schemeClr val="dk1"/>
                </a:solidFill>
                <a:latin typeface="Calibri"/>
                <a:ea typeface="Calibri"/>
                <a:cs typeface="Calibri"/>
                <a:sym typeface="Calibri"/>
              </a:rPr>
              <a:t>(qui généralise)</a:t>
            </a:r>
            <a:endParaRPr b="1" sz="2000">
              <a:solidFill>
                <a:schemeClr val="dk1"/>
              </a:solidFill>
              <a:latin typeface="Calibri"/>
              <a:ea typeface="Calibri"/>
              <a:cs typeface="Calibri"/>
              <a:sym typeface="Calibri"/>
            </a:endParaRPr>
          </a:p>
          <a:p>
            <a:pPr indent="-342900" lvl="0" marL="342900" marR="0" rtl="0" algn="l">
              <a:spcBef>
                <a:spcPts val="1200"/>
              </a:spcBef>
              <a:spcAft>
                <a:spcPts val="0"/>
              </a:spcAft>
              <a:buClr>
                <a:schemeClr val="dk1"/>
              </a:buClr>
              <a:buSzPts val="2000"/>
              <a:buFont typeface="Arial"/>
              <a:buChar char="•"/>
            </a:pPr>
            <a:r>
              <a:rPr b="1" lang="fr-FR" sz="2000">
                <a:solidFill>
                  <a:schemeClr val="dk1"/>
                </a:solidFill>
                <a:latin typeface="Calibri"/>
                <a:ea typeface="Calibri"/>
                <a:cs typeface="Calibri"/>
                <a:sym typeface="Calibri"/>
              </a:rPr>
              <a:t>Le cas spécifique hérite de tout le comportement et de toutes les relations du cas général</a:t>
            </a:r>
            <a:endParaRPr sz="2000">
              <a:solidFill>
                <a:schemeClr val="dk1"/>
              </a:solidFill>
              <a:latin typeface="Calibri"/>
              <a:ea typeface="Calibri"/>
              <a:cs typeface="Calibri"/>
              <a:sym typeface="Calibri"/>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Le cas général n’est </a:t>
            </a:r>
            <a:r>
              <a:rPr b="1" lang="fr-FR" sz="2000">
                <a:solidFill>
                  <a:schemeClr val="dk1"/>
                </a:solidFill>
                <a:latin typeface="Calibri"/>
                <a:ea typeface="Calibri"/>
                <a:cs typeface="Calibri"/>
                <a:sym typeface="Calibri"/>
              </a:rPr>
              <a:t>pas nécessairement abstrait </a:t>
            </a:r>
            <a:r>
              <a:rPr lang="fr-FR" sz="2000">
                <a:solidFill>
                  <a:schemeClr val="dk1"/>
                </a:solidFill>
                <a:latin typeface="Calibri"/>
                <a:ea typeface="Calibri"/>
                <a:cs typeface="Calibri"/>
                <a:sym typeface="Calibri"/>
              </a:rPr>
              <a:t>mais il l’est le plus souvent. Un cas abstrait n’est pas directement exécutable contrairement aux cas concret, exécutable indépendamment, directement par un acteur</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La généralisation entre cas </a:t>
            </a:r>
            <a:r>
              <a:rPr b="1" lang="fr-FR" sz="2000">
                <a:solidFill>
                  <a:schemeClr val="dk1"/>
                </a:solidFill>
                <a:latin typeface="Calibri"/>
                <a:ea typeface="Calibri"/>
                <a:cs typeface="Calibri"/>
                <a:sym typeface="Calibri"/>
              </a:rPr>
              <a:t>n’a de sens que si au moins 2 cas viennent spécialiser le cas général ou si le cas général n’est pas abstrait</a:t>
            </a:r>
            <a:r>
              <a:rPr lang="fr-FR" sz="2000">
                <a:solidFill>
                  <a:schemeClr val="dk1"/>
                </a:solidFill>
                <a:latin typeface="Calibri"/>
                <a:ea typeface="Calibri"/>
                <a:cs typeface="Calibri"/>
                <a:sym typeface="Calibri"/>
              </a:rPr>
              <a:t>, car l’intérêt fondamental d’une telle relation est de venir indiquer que plusieurs spécialisations de comportements existent avec une partie de comportement en commun. Par exemple un cas de paiement d’une facture mais avec la possibilité de payer par différents moyens (CB, PayPal)</a:t>
            </a:r>
            <a:endParaRPr/>
          </a:p>
        </p:txBody>
      </p:sp>
      <p:grpSp>
        <p:nvGrpSpPr>
          <p:cNvPr id="215" name="Google Shape;215;p18"/>
          <p:cNvGrpSpPr/>
          <p:nvPr/>
        </p:nvGrpSpPr>
        <p:grpSpPr>
          <a:xfrm>
            <a:off x="3462337" y="880844"/>
            <a:ext cx="5267325" cy="1285875"/>
            <a:chOff x="3462337" y="880844"/>
            <a:chExt cx="5267325" cy="1285875"/>
          </a:xfrm>
        </p:grpSpPr>
        <p:pic>
          <p:nvPicPr>
            <p:cNvPr id="216" name="Google Shape;216;p18"/>
            <p:cNvPicPr preferRelativeResize="0"/>
            <p:nvPr/>
          </p:nvPicPr>
          <p:blipFill rotWithShape="1">
            <a:blip r:embed="rId3">
              <a:alphaModFix/>
            </a:blip>
            <a:srcRect b="0" l="0" r="0" t="0"/>
            <a:stretch/>
          </p:blipFill>
          <p:spPr>
            <a:xfrm>
              <a:off x="3462337" y="880844"/>
              <a:ext cx="5267325" cy="1285875"/>
            </a:xfrm>
            <a:prstGeom prst="rect">
              <a:avLst/>
            </a:prstGeom>
            <a:noFill/>
            <a:ln>
              <a:noFill/>
            </a:ln>
          </p:spPr>
        </p:pic>
        <p:sp>
          <p:nvSpPr>
            <p:cNvPr id="217" name="Google Shape;217;p18"/>
            <p:cNvSpPr/>
            <p:nvPr/>
          </p:nvSpPr>
          <p:spPr>
            <a:xfrm>
              <a:off x="4974672" y="1073791"/>
              <a:ext cx="1879134" cy="753174"/>
            </a:xfrm>
            <a:prstGeom prst="ellipse">
              <a:avLst/>
            </a:prstGeom>
            <a:noFill/>
            <a:ln cap="flat" cmpd="sng" w="12700">
              <a:solidFill>
                <a:srgbClr val="FF0000"/>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9"/>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Relations « Include »</a:t>
            </a:r>
            <a:endParaRPr/>
          </a:p>
        </p:txBody>
      </p:sp>
      <p:sp>
        <p:nvSpPr>
          <p:cNvPr id="223" name="Google Shape;223;p19"/>
          <p:cNvSpPr txBox="1"/>
          <p:nvPr/>
        </p:nvSpPr>
        <p:spPr>
          <a:xfrm>
            <a:off x="0" y="1701479"/>
            <a:ext cx="12191999" cy="5156521"/>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Une relation de type « </a:t>
            </a:r>
            <a:r>
              <a:rPr b="1" lang="fr-FR" sz="2000">
                <a:solidFill>
                  <a:schemeClr val="dk1"/>
                </a:solidFill>
                <a:latin typeface="Calibri"/>
                <a:ea typeface="Calibri"/>
                <a:cs typeface="Calibri"/>
                <a:sym typeface="Calibri"/>
              </a:rPr>
              <a:t>Include</a:t>
            </a:r>
            <a:r>
              <a:rPr lang="fr-FR" sz="2000">
                <a:solidFill>
                  <a:schemeClr val="dk1"/>
                </a:solidFill>
                <a:latin typeface="Calibri"/>
                <a:ea typeface="Calibri"/>
                <a:cs typeface="Calibri"/>
                <a:sym typeface="Calibri"/>
              </a:rPr>
              <a:t> » est représentée par une flèche en pointillés </a:t>
            </a:r>
            <a:r>
              <a:rPr b="1" lang="fr-FR" sz="2000">
                <a:solidFill>
                  <a:schemeClr val="dk1"/>
                </a:solidFill>
                <a:latin typeface="Calibri"/>
                <a:ea typeface="Calibri"/>
                <a:cs typeface="Calibri"/>
                <a:sym typeface="Calibri"/>
              </a:rPr>
              <a:t>du cas incluant (cas de base) vers le cas inclus</a:t>
            </a:r>
            <a:r>
              <a:rPr lang="fr-FR" sz="2000">
                <a:solidFill>
                  <a:schemeClr val="dk1"/>
                </a:solidFill>
                <a:latin typeface="Calibri"/>
                <a:ea typeface="Calibri"/>
                <a:cs typeface="Calibri"/>
                <a:sym typeface="Calibri"/>
              </a:rPr>
              <a:t>, le </a:t>
            </a:r>
            <a:r>
              <a:rPr b="1" lang="fr-FR" sz="2000">
                <a:solidFill>
                  <a:schemeClr val="dk1"/>
                </a:solidFill>
                <a:latin typeface="Calibri"/>
                <a:ea typeface="Calibri"/>
                <a:cs typeface="Calibri"/>
                <a:sym typeface="Calibri"/>
              </a:rPr>
              <a:t>stéréotype</a:t>
            </a:r>
            <a:r>
              <a:rPr lang="fr-FR" sz="2000">
                <a:solidFill>
                  <a:schemeClr val="dk1"/>
                </a:solidFill>
                <a:latin typeface="Calibri"/>
                <a:ea typeface="Calibri"/>
                <a:cs typeface="Calibri"/>
                <a:sym typeface="Calibri"/>
              </a:rPr>
              <a:t> « Include » est </a:t>
            </a:r>
            <a:r>
              <a:rPr b="1" lang="fr-FR" sz="2000">
                <a:solidFill>
                  <a:schemeClr val="dk1"/>
                </a:solidFill>
                <a:latin typeface="Calibri"/>
                <a:ea typeface="Calibri"/>
                <a:cs typeface="Calibri"/>
                <a:sym typeface="Calibri"/>
              </a:rPr>
              <a:t>du côté du cas inclus</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Cette relation indique que </a:t>
            </a:r>
            <a:r>
              <a:rPr b="1" lang="fr-FR" sz="2000">
                <a:solidFill>
                  <a:schemeClr val="dk1"/>
                </a:solidFill>
                <a:latin typeface="Calibri"/>
                <a:ea typeface="Calibri"/>
                <a:cs typeface="Calibri"/>
                <a:sym typeface="Calibri"/>
              </a:rPr>
              <a:t>le cas inclus est </a:t>
            </a:r>
            <a:r>
              <a:rPr b="1" lang="fr-FR" sz="2000">
                <a:solidFill>
                  <a:srgbClr val="FF0000"/>
                </a:solidFill>
                <a:latin typeface="Calibri"/>
                <a:ea typeface="Calibri"/>
                <a:cs typeface="Calibri"/>
                <a:sym typeface="Calibri"/>
              </a:rPr>
              <a:t>inséré</a:t>
            </a:r>
            <a:r>
              <a:rPr b="1" lang="fr-FR" sz="2000">
                <a:solidFill>
                  <a:schemeClr val="dk1"/>
                </a:solidFill>
                <a:latin typeface="Calibri"/>
                <a:ea typeface="Calibri"/>
                <a:cs typeface="Calibri"/>
                <a:sym typeface="Calibri"/>
              </a:rPr>
              <a:t>, </a:t>
            </a:r>
            <a:r>
              <a:rPr b="1" lang="fr-FR" sz="2000">
                <a:solidFill>
                  <a:srgbClr val="FF0000"/>
                </a:solidFill>
                <a:latin typeface="Calibri"/>
                <a:ea typeface="Calibri"/>
                <a:cs typeface="Calibri"/>
                <a:sym typeface="Calibri"/>
              </a:rPr>
              <a:t>additionné</a:t>
            </a:r>
            <a:r>
              <a:rPr b="1" lang="fr-FR" sz="2000">
                <a:solidFill>
                  <a:schemeClr val="dk1"/>
                </a:solidFill>
                <a:latin typeface="Calibri"/>
                <a:ea typeface="Calibri"/>
                <a:cs typeface="Calibri"/>
                <a:sym typeface="Calibri"/>
              </a:rPr>
              <a:t> au cas incluant </a:t>
            </a:r>
            <a:r>
              <a:rPr lang="fr-FR" sz="2000">
                <a:solidFill>
                  <a:schemeClr val="dk1"/>
                </a:solidFill>
                <a:latin typeface="Calibri"/>
                <a:ea typeface="Calibri"/>
                <a:cs typeface="Calibri"/>
                <a:sym typeface="Calibri"/>
              </a:rPr>
              <a:t>quand ce dernier est exécuté. Le cas incluant est considéré comme réalisé uniquement quand le cas inclus l’est également. La relation est très forte, c’est une </a:t>
            </a:r>
            <a:r>
              <a:rPr b="1" lang="fr-FR" sz="2000">
                <a:solidFill>
                  <a:schemeClr val="dk1"/>
                </a:solidFill>
                <a:latin typeface="Calibri"/>
                <a:ea typeface="Calibri"/>
                <a:cs typeface="Calibri"/>
                <a:sym typeface="Calibri"/>
              </a:rPr>
              <a:t>dépendance</a:t>
            </a:r>
            <a:r>
              <a:rPr lang="fr-FR" sz="2000">
                <a:solidFill>
                  <a:schemeClr val="dk1"/>
                </a:solidFill>
                <a:latin typeface="Calibri"/>
                <a:ea typeface="Calibri"/>
                <a:cs typeface="Calibri"/>
                <a:sym typeface="Calibri"/>
              </a:rPr>
              <a:t>, une </a:t>
            </a:r>
            <a:r>
              <a:rPr i="1" lang="fr-FR" sz="2000">
                <a:solidFill>
                  <a:schemeClr val="dk1"/>
                </a:solidFill>
                <a:latin typeface="Calibri"/>
                <a:ea typeface="Calibri"/>
                <a:cs typeface="Calibri"/>
                <a:sym typeface="Calibri"/>
              </a:rPr>
              <a:t>encapsulation</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Cette relation naît de l’identification d’une </a:t>
            </a:r>
            <a:r>
              <a:rPr b="1" lang="fr-FR" sz="2000">
                <a:solidFill>
                  <a:schemeClr val="dk1"/>
                </a:solidFill>
                <a:latin typeface="Calibri"/>
                <a:ea typeface="Calibri"/>
                <a:cs typeface="Calibri"/>
                <a:sym typeface="Calibri"/>
              </a:rPr>
              <a:t>portion</a:t>
            </a:r>
            <a:r>
              <a:rPr lang="fr-FR" sz="2000">
                <a:solidFill>
                  <a:schemeClr val="dk1"/>
                </a:solidFill>
                <a:latin typeface="Calibri"/>
                <a:ea typeface="Calibri"/>
                <a:cs typeface="Calibri"/>
                <a:sym typeface="Calibri"/>
              </a:rPr>
              <a:t> (fragment) </a:t>
            </a:r>
            <a:r>
              <a:rPr b="1" lang="fr-FR" sz="2000">
                <a:solidFill>
                  <a:schemeClr val="dk1"/>
                </a:solidFill>
                <a:latin typeface="Calibri"/>
                <a:ea typeface="Calibri"/>
                <a:cs typeface="Calibri"/>
                <a:sym typeface="Calibri"/>
              </a:rPr>
              <a:t>de comportement commune à au moins 2 cas d’utilisation</a:t>
            </a:r>
            <a:r>
              <a:rPr lang="fr-FR" sz="2000">
                <a:solidFill>
                  <a:schemeClr val="dk1"/>
                </a:solidFill>
                <a:latin typeface="Calibri"/>
                <a:ea typeface="Calibri"/>
                <a:cs typeface="Calibri"/>
                <a:sym typeface="Calibri"/>
              </a:rPr>
              <a:t>. Une relation « Include » n’a aucun sens quand le cas inclus n’est inclus que par un seul cas car </a:t>
            </a:r>
            <a:r>
              <a:rPr b="1" lang="fr-FR" sz="2000">
                <a:solidFill>
                  <a:schemeClr val="dk1"/>
                </a:solidFill>
                <a:latin typeface="Calibri"/>
                <a:ea typeface="Calibri"/>
                <a:cs typeface="Calibri"/>
                <a:sym typeface="Calibri"/>
              </a:rPr>
              <a:t>la portion de comportement est nécessairement exécutée à chaque fois </a:t>
            </a:r>
            <a:r>
              <a:rPr lang="fr-FR" sz="2000">
                <a:solidFill>
                  <a:schemeClr val="dk1"/>
                </a:solidFill>
                <a:latin typeface="Calibri"/>
                <a:ea typeface="Calibri"/>
                <a:cs typeface="Calibri"/>
                <a:sym typeface="Calibri"/>
              </a:rPr>
              <a:t>que le cas incluant est exécuté</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Le </a:t>
            </a:r>
            <a:r>
              <a:rPr b="1" lang="fr-FR" sz="2000">
                <a:solidFill>
                  <a:schemeClr val="dk1"/>
                </a:solidFill>
                <a:latin typeface="Calibri"/>
                <a:ea typeface="Calibri"/>
                <a:cs typeface="Calibri"/>
                <a:sym typeface="Calibri"/>
              </a:rPr>
              <a:t>cas inclus est </a:t>
            </a:r>
            <a:r>
              <a:rPr b="1" lang="fr-FR" sz="2000">
                <a:solidFill>
                  <a:srgbClr val="FF0000"/>
                </a:solidFill>
                <a:latin typeface="Calibri"/>
                <a:ea typeface="Calibri"/>
                <a:cs typeface="Calibri"/>
                <a:sym typeface="Calibri"/>
              </a:rPr>
              <a:t>toujours abstrait</a:t>
            </a:r>
            <a:r>
              <a:rPr b="1" lang="fr-FR" sz="2000">
                <a:solidFill>
                  <a:schemeClr val="dk1"/>
                </a:solidFill>
                <a:latin typeface="Calibri"/>
                <a:ea typeface="Calibri"/>
                <a:cs typeface="Calibri"/>
                <a:sym typeface="Calibri"/>
              </a:rPr>
              <a:t>, non exécutable directement par un acteur, il est seulement en relation avec d’autres cas, il n’est pas indépendant</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La motivation principale de ce type de relation est la </a:t>
            </a:r>
            <a:r>
              <a:rPr b="1" lang="fr-FR" sz="2000">
                <a:solidFill>
                  <a:schemeClr val="dk1"/>
                </a:solidFill>
                <a:latin typeface="Calibri"/>
                <a:ea typeface="Calibri"/>
                <a:cs typeface="Calibri"/>
                <a:sym typeface="Calibri"/>
              </a:rPr>
              <a:t>réutilisation</a:t>
            </a:r>
            <a:r>
              <a:rPr lang="fr-FR" sz="2000">
                <a:solidFill>
                  <a:schemeClr val="dk1"/>
                </a:solidFill>
                <a:latin typeface="Calibri"/>
                <a:ea typeface="Calibri"/>
                <a:cs typeface="Calibri"/>
                <a:sym typeface="Calibri"/>
              </a:rPr>
              <a:t> de comportements communs</a:t>
            </a:r>
            <a:endParaRPr/>
          </a:p>
        </p:txBody>
      </p:sp>
      <p:pic>
        <p:nvPicPr>
          <p:cNvPr id="224" name="Google Shape;224;p19"/>
          <p:cNvPicPr preferRelativeResize="0"/>
          <p:nvPr/>
        </p:nvPicPr>
        <p:blipFill rotWithShape="1">
          <a:blip r:embed="rId3">
            <a:alphaModFix/>
          </a:blip>
          <a:srcRect b="0" l="0" r="0" t="0"/>
          <a:stretch/>
        </p:blipFill>
        <p:spPr>
          <a:xfrm>
            <a:off x="4090986" y="720754"/>
            <a:ext cx="4010025" cy="904875"/>
          </a:xfrm>
          <a:prstGeom prst="rect">
            <a:avLst/>
          </a:prstGeom>
          <a:noFill/>
          <a:ln>
            <a:noFill/>
          </a:ln>
        </p:spPr>
      </p:pic>
      <p:sp>
        <p:nvSpPr>
          <p:cNvPr id="225" name="Google Shape;225;p19"/>
          <p:cNvSpPr/>
          <p:nvPr/>
        </p:nvSpPr>
        <p:spPr>
          <a:xfrm>
            <a:off x="4974671" y="796604"/>
            <a:ext cx="2281805" cy="753174"/>
          </a:xfrm>
          <a:prstGeom prst="ellipse">
            <a:avLst/>
          </a:prstGeom>
          <a:noFill/>
          <a:ln cap="flat" cmpd="sng" w="12700">
            <a:solidFill>
              <a:srgbClr val="FF0000"/>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b="0" i="0" lang="fr-FR" sz="2400" u="none" cap="none" strike="noStrike">
                <a:solidFill>
                  <a:schemeClr val="dk1"/>
                </a:solidFill>
                <a:latin typeface="Aharoni"/>
                <a:ea typeface="Aharoni"/>
                <a:cs typeface="Aharoni"/>
                <a:sym typeface="Aharoni"/>
              </a:rPr>
              <a:t>Avertissements</a:t>
            </a:r>
            <a:endParaRPr/>
          </a:p>
        </p:txBody>
      </p:sp>
      <p:sp>
        <p:nvSpPr>
          <p:cNvPr id="90" name="Google Shape;90;p2"/>
          <p:cNvSpPr txBox="1"/>
          <p:nvPr/>
        </p:nvSpPr>
        <p:spPr>
          <a:xfrm>
            <a:off x="0" y="679508"/>
            <a:ext cx="12191999" cy="6178492"/>
          </a:xfrm>
          <a:prstGeom prst="rect">
            <a:avLst/>
          </a:prstGeom>
          <a:noFill/>
          <a:ln>
            <a:noFill/>
          </a:ln>
        </p:spPr>
        <p:txBody>
          <a:bodyPr anchorCtr="0" anchor="ctr" bIns="72000" lIns="360000" spcFirstLastPara="1" rIns="360000" wrap="square" tIns="72000">
            <a:noAutofit/>
          </a:bodyPr>
          <a:lstStyle/>
          <a:p>
            <a:pPr indent="0" lvl="0" marL="0" marR="0" rtl="0" algn="l">
              <a:spcBef>
                <a:spcPts val="0"/>
              </a:spcBef>
              <a:spcAft>
                <a:spcPts val="0"/>
              </a:spcAft>
              <a:buNone/>
            </a:pPr>
            <a:r>
              <a:rPr lang="fr-FR" sz="2000">
                <a:solidFill>
                  <a:schemeClr val="dk1"/>
                </a:solidFill>
                <a:latin typeface="Calibri"/>
                <a:ea typeface="Calibri"/>
                <a:cs typeface="Calibri"/>
                <a:sym typeface="Calibri"/>
              </a:rPr>
              <a:t>Tous les diagrammes UML peuvent être produits avec des niveaux de détails extrêmement fins.</a:t>
            </a:r>
            <a:endParaRPr/>
          </a:p>
          <a:p>
            <a:pPr indent="0" lvl="0" marL="0" marR="0" rtl="0" algn="l">
              <a:spcBef>
                <a:spcPts val="1200"/>
              </a:spcBef>
              <a:spcAft>
                <a:spcPts val="0"/>
              </a:spcAft>
              <a:buNone/>
            </a:pPr>
            <a:r>
              <a:rPr lang="fr-FR" sz="2000">
                <a:solidFill>
                  <a:schemeClr val="dk1"/>
                </a:solidFill>
                <a:latin typeface="Calibri"/>
                <a:ea typeface="Calibri"/>
                <a:cs typeface="Calibri"/>
                <a:sym typeface="Calibri"/>
              </a:rPr>
              <a:t>Ce support couvre un niveau de détail attendu d’être compris et mis en pratique dans le cadre du titre CDA (RNCP – Concepteur Développeur D’applications). Ce niveau de détail n’étant pas explicité dans le référentiel de compétences ni par les différents membres de jury, il est susceptible d’évoluer en fonction des retours.</a:t>
            </a:r>
            <a:endParaRPr/>
          </a:p>
          <a:p>
            <a:pPr indent="0" lvl="0" marL="0" marR="0" rtl="0" algn="l">
              <a:spcBef>
                <a:spcPts val="1200"/>
              </a:spcBef>
              <a:spcAft>
                <a:spcPts val="0"/>
              </a:spcAft>
              <a:buNone/>
            </a:pPr>
            <a:r>
              <a:rPr lang="fr-FR" sz="2000">
                <a:solidFill>
                  <a:schemeClr val="dk1"/>
                </a:solidFill>
                <a:latin typeface="Calibri"/>
                <a:ea typeface="Calibri"/>
                <a:cs typeface="Calibri"/>
                <a:sym typeface="Calibri"/>
              </a:rPr>
              <a:t>Depuis son </a:t>
            </a:r>
            <a:r>
              <a:rPr i="1" lang="fr-FR" sz="2000">
                <a:solidFill>
                  <a:schemeClr val="dk1"/>
                </a:solidFill>
                <a:latin typeface="Calibri"/>
                <a:ea typeface="Calibri"/>
                <a:cs typeface="Calibri"/>
                <a:sym typeface="Calibri"/>
              </a:rPr>
              <a:t>abandon</a:t>
            </a:r>
            <a:r>
              <a:rPr lang="fr-FR" sz="2000">
                <a:solidFill>
                  <a:schemeClr val="dk1"/>
                </a:solidFill>
                <a:latin typeface="Calibri"/>
                <a:ea typeface="Calibri"/>
                <a:cs typeface="Calibri"/>
                <a:sym typeface="Calibri"/>
              </a:rPr>
              <a:t> progressif dans le monde de l’entreprise, UML fait l’objet de nombreuses confusions et interprétations. Les ressources disponibles sur Internet (documentations d’outils dits UML, sites +/- spécialisés sur UML, forums…) sont toutes plus contradictoires les unes que les autres sur certains points, notamment autour des cas d’utilisation. C’est la raison pour laquelle ce support ne s’appuie que sur les spécifications officielles du langage, et aucune autre source.</a:t>
            </a:r>
            <a:endParaRPr/>
          </a:p>
          <a:p>
            <a:pPr indent="0" lvl="0" marL="0" marR="0" rtl="0" algn="l">
              <a:spcBef>
                <a:spcPts val="1200"/>
              </a:spcBef>
              <a:spcAft>
                <a:spcPts val="0"/>
              </a:spcAft>
              <a:buNone/>
            </a:pPr>
            <a:r>
              <a:rPr lang="fr-FR" sz="2000">
                <a:solidFill>
                  <a:schemeClr val="dk1"/>
                </a:solidFill>
                <a:latin typeface="Calibri"/>
                <a:ea typeface="Calibri"/>
                <a:cs typeface="Calibri"/>
                <a:sym typeface="Calibri"/>
              </a:rPr>
              <a:t>Bien se préparer au titre RNCP « sur UML », c’est lire et comprendre les spécifications officielles de chacun des diagrammes du programme, se préparer à argumenter auprès du jury en se référant aux spécifications.</a:t>
            </a:r>
            <a:endParaRPr/>
          </a:p>
          <a:p>
            <a:pPr indent="0" lvl="0" marL="0" marR="0" rtl="0" algn="l">
              <a:spcBef>
                <a:spcPts val="1200"/>
              </a:spcBef>
              <a:spcAft>
                <a:spcPts val="0"/>
              </a:spcAft>
              <a:buNone/>
            </a:pPr>
            <a:r>
              <a:rPr lang="fr-FR" sz="2000">
                <a:solidFill>
                  <a:schemeClr val="dk1"/>
                </a:solidFill>
                <a:latin typeface="Calibri"/>
                <a:ea typeface="Calibri"/>
                <a:cs typeface="Calibri"/>
                <a:sym typeface="Calibri"/>
              </a:rPr>
              <a:t>UML étant un langage il est important d’utiliser un logiciel de modélisation qui respecte la notation (le vocabulaire comme les symboles), une flèche pleine n’a pas la même sémantique qu’une flèche en pointillés. Ce support utilise </a:t>
            </a:r>
            <a:r>
              <a:rPr lang="fr-FR" sz="2000" u="sng">
                <a:solidFill>
                  <a:schemeClr val="dk1"/>
                </a:solidFill>
                <a:latin typeface="Calibri"/>
                <a:ea typeface="Calibri"/>
                <a:cs typeface="Calibri"/>
                <a:sym typeface="Calibri"/>
                <a:hlinkClick r:id="rId3">
                  <a:extLst>
                    <a:ext uri="{A12FA001-AC4F-418D-AE19-62706E023703}">
                      <ahyp:hlinkClr val="tx"/>
                    </a:ext>
                  </a:extLst>
                </a:hlinkClick>
              </a:rPr>
              <a:t>VisualParadigmOnline</a:t>
            </a:r>
            <a:r>
              <a:rPr lang="fr-FR" sz="2000">
                <a:solidFill>
                  <a:schemeClr val="dk1"/>
                </a:solidFill>
                <a:latin typeface="Calibri"/>
                <a:ea typeface="Calibri"/>
                <a:cs typeface="Calibri"/>
                <a:sym typeface="Calibri"/>
              </a:rPr>
              <a:t> pour les illustrations.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0"/>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Relations « Extend »</a:t>
            </a:r>
            <a:endParaRPr/>
          </a:p>
        </p:txBody>
      </p:sp>
      <p:sp>
        <p:nvSpPr>
          <p:cNvPr id="231" name="Google Shape;231;p20"/>
          <p:cNvSpPr txBox="1"/>
          <p:nvPr/>
        </p:nvSpPr>
        <p:spPr>
          <a:xfrm>
            <a:off x="0" y="2055303"/>
            <a:ext cx="12191999" cy="4802697"/>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Une relation de type « </a:t>
            </a:r>
            <a:r>
              <a:rPr b="1" lang="fr-FR" sz="2000">
                <a:solidFill>
                  <a:schemeClr val="dk1"/>
                </a:solidFill>
                <a:latin typeface="Calibri"/>
                <a:ea typeface="Calibri"/>
                <a:cs typeface="Calibri"/>
                <a:sym typeface="Calibri"/>
              </a:rPr>
              <a:t>Extend</a:t>
            </a:r>
            <a:r>
              <a:rPr lang="fr-FR" sz="2000">
                <a:solidFill>
                  <a:schemeClr val="dk1"/>
                </a:solidFill>
                <a:latin typeface="Calibri"/>
                <a:ea typeface="Calibri"/>
                <a:cs typeface="Calibri"/>
                <a:sym typeface="Calibri"/>
              </a:rPr>
              <a:t> » est représentée par une flèche en pointillés </a:t>
            </a:r>
            <a:r>
              <a:rPr b="1" lang="fr-FR" sz="2000">
                <a:solidFill>
                  <a:schemeClr val="dk1"/>
                </a:solidFill>
                <a:latin typeface="Calibri"/>
                <a:ea typeface="Calibri"/>
                <a:cs typeface="Calibri"/>
                <a:sym typeface="Calibri"/>
              </a:rPr>
              <a:t>du cas d’extension (cas qui étend) vers le cas étendu (cas de base)</a:t>
            </a:r>
            <a:r>
              <a:rPr lang="fr-FR" sz="2000">
                <a:solidFill>
                  <a:schemeClr val="dk1"/>
                </a:solidFill>
                <a:latin typeface="Calibri"/>
                <a:ea typeface="Calibri"/>
                <a:cs typeface="Calibri"/>
                <a:sym typeface="Calibri"/>
              </a:rPr>
              <a:t>, le </a:t>
            </a:r>
            <a:r>
              <a:rPr b="1" lang="fr-FR" sz="2000">
                <a:solidFill>
                  <a:schemeClr val="dk1"/>
                </a:solidFill>
                <a:latin typeface="Calibri"/>
                <a:ea typeface="Calibri"/>
                <a:cs typeface="Calibri"/>
                <a:sym typeface="Calibri"/>
              </a:rPr>
              <a:t>stéréotype</a:t>
            </a:r>
            <a:r>
              <a:rPr lang="fr-FR" sz="2000">
                <a:solidFill>
                  <a:schemeClr val="dk1"/>
                </a:solidFill>
                <a:latin typeface="Calibri"/>
                <a:ea typeface="Calibri"/>
                <a:cs typeface="Calibri"/>
                <a:sym typeface="Calibri"/>
              </a:rPr>
              <a:t> « Extend » est </a:t>
            </a:r>
            <a:r>
              <a:rPr b="1" lang="fr-FR" sz="2000">
                <a:solidFill>
                  <a:schemeClr val="dk1"/>
                </a:solidFill>
                <a:latin typeface="Calibri"/>
                <a:ea typeface="Calibri"/>
                <a:cs typeface="Calibri"/>
                <a:sym typeface="Calibri"/>
              </a:rPr>
              <a:t>du côté du cas étendu</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Cette relation est proche de « Include », elle indique que </a:t>
            </a:r>
            <a:r>
              <a:rPr b="1" lang="fr-FR" sz="2000">
                <a:solidFill>
                  <a:schemeClr val="dk1"/>
                </a:solidFill>
                <a:latin typeface="Calibri"/>
                <a:ea typeface="Calibri"/>
                <a:cs typeface="Calibri"/>
                <a:sym typeface="Calibri"/>
              </a:rPr>
              <a:t>le cas d’extension est </a:t>
            </a:r>
            <a:r>
              <a:rPr b="1" lang="fr-FR" sz="2000">
                <a:solidFill>
                  <a:srgbClr val="FF0000"/>
                </a:solidFill>
                <a:latin typeface="Calibri"/>
                <a:ea typeface="Calibri"/>
                <a:cs typeface="Calibri"/>
                <a:sym typeface="Calibri"/>
              </a:rPr>
              <a:t>inséré</a:t>
            </a:r>
            <a:r>
              <a:rPr b="1" lang="fr-FR" sz="2000">
                <a:solidFill>
                  <a:schemeClr val="dk1"/>
                </a:solidFill>
                <a:latin typeface="Calibri"/>
                <a:ea typeface="Calibri"/>
                <a:cs typeface="Calibri"/>
                <a:sym typeface="Calibri"/>
              </a:rPr>
              <a:t>, </a:t>
            </a:r>
            <a:r>
              <a:rPr b="1" lang="fr-FR" sz="2000">
                <a:solidFill>
                  <a:srgbClr val="FF0000"/>
                </a:solidFill>
                <a:latin typeface="Calibri"/>
                <a:ea typeface="Calibri"/>
                <a:cs typeface="Calibri"/>
                <a:sym typeface="Calibri"/>
              </a:rPr>
              <a:t>additionné</a:t>
            </a:r>
            <a:r>
              <a:rPr b="1" lang="fr-FR" sz="2000">
                <a:solidFill>
                  <a:schemeClr val="dk1"/>
                </a:solidFill>
                <a:latin typeface="Calibri"/>
                <a:ea typeface="Calibri"/>
                <a:cs typeface="Calibri"/>
                <a:sym typeface="Calibri"/>
              </a:rPr>
              <a:t> au cas étendu </a:t>
            </a:r>
            <a:r>
              <a:rPr lang="fr-FR" sz="2000">
                <a:solidFill>
                  <a:schemeClr val="dk1"/>
                </a:solidFill>
                <a:latin typeface="Calibri"/>
                <a:ea typeface="Calibri"/>
                <a:cs typeface="Calibri"/>
                <a:sym typeface="Calibri"/>
              </a:rPr>
              <a:t>quand ce dernier est exécuté… à ceci près qu’on peut affiner le comportement en précisant une ou plusieurs conditions à vérifier pour que le cas d’extension soit inséré ou non. Le cas étendu est considéré comme réalisé uniquement quand le cas d’extension l’est également (la ou les conditions sont vérifiées). La relation est aussi très forte, c’est une sorte de </a:t>
            </a:r>
            <a:r>
              <a:rPr b="1" lang="fr-FR" sz="2000">
                <a:solidFill>
                  <a:schemeClr val="dk1"/>
                </a:solidFill>
                <a:latin typeface="Calibri"/>
                <a:ea typeface="Calibri"/>
                <a:cs typeface="Calibri"/>
                <a:sym typeface="Calibri"/>
              </a:rPr>
              <a:t>dépendance même si elle est conditionnelle</a:t>
            </a:r>
            <a:endParaRPr i="1" sz="2000">
              <a:solidFill>
                <a:schemeClr val="dk1"/>
              </a:solidFill>
              <a:latin typeface="Calibri"/>
              <a:ea typeface="Calibri"/>
              <a:cs typeface="Calibri"/>
              <a:sym typeface="Calibri"/>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On indique la condition dans une </a:t>
            </a:r>
            <a:r>
              <a:rPr b="1" lang="fr-FR" sz="2000">
                <a:solidFill>
                  <a:schemeClr val="dk1"/>
                </a:solidFill>
                <a:latin typeface="Calibri"/>
                <a:ea typeface="Calibri"/>
                <a:cs typeface="Calibri"/>
                <a:sym typeface="Calibri"/>
              </a:rPr>
              <a:t>note de commentaire avec la condition entre accolades et un nom unique de point d’extension</a:t>
            </a:r>
            <a:r>
              <a:rPr lang="fr-FR" sz="2000">
                <a:solidFill>
                  <a:schemeClr val="dk1"/>
                </a:solidFill>
                <a:latin typeface="Calibri"/>
                <a:ea typeface="Calibri"/>
                <a:cs typeface="Calibri"/>
                <a:sym typeface="Calibri"/>
              </a:rPr>
              <a:t>, </a:t>
            </a:r>
            <a:r>
              <a:rPr b="1" lang="fr-FR" sz="2000">
                <a:solidFill>
                  <a:schemeClr val="dk1"/>
                </a:solidFill>
                <a:latin typeface="Calibri"/>
                <a:ea typeface="Calibri"/>
                <a:cs typeface="Calibri"/>
                <a:sym typeface="Calibri"/>
              </a:rPr>
              <a:t>la note est relié à la relation </a:t>
            </a:r>
            <a:r>
              <a:rPr lang="fr-FR" sz="2000">
                <a:solidFill>
                  <a:schemeClr val="dk1"/>
                </a:solidFill>
                <a:latin typeface="Calibri"/>
                <a:ea typeface="Calibri"/>
                <a:cs typeface="Calibri"/>
                <a:sym typeface="Calibri"/>
              </a:rPr>
              <a:t>par un trait en pointillés, </a:t>
            </a:r>
            <a:r>
              <a:rPr b="1" lang="fr-FR" sz="2000">
                <a:solidFill>
                  <a:schemeClr val="dk1"/>
                </a:solidFill>
                <a:latin typeface="Calibri"/>
                <a:ea typeface="Calibri"/>
                <a:cs typeface="Calibri"/>
                <a:sym typeface="Calibri"/>
              </a:rPr>
              <a:t>le nom est repris dans le cas étendu </a:t>
            </a:r>
            <a:r>
              <a:rPr lang="fr-FR" sz="2000">
                <a:solidFill>
                  <a:schemeClr val="dk1"/>
                </a:solidFill>
                <a:latin typeface="Calibri"/>
                <a:ea typeface="Calibri"/>
                <a:cs typeface="Calibri"/>
                <a:sym typeface="Calibri"/>
              </a:rPr>
              <a:t>(plusieurs noms si plusieurs points d’extension). </a:t>
            </a:r>
            <a:r>
              <a:rPr b="1" lang="fr-FR" sz="2000">
                <a:solidFill>
                  <a:schemeClr val="dk1"/>
                </a:solidFill>
                <a:latin typeface="Calibri"/>
                <a:ea typeface="Calibri"/>
                <a:cs typeface="Calibri"/>
                <a:sym typeface="Calibri"/>
              </a:rPr>
              <a:t>En l’absence de notes </a:t>
            </a:r>
            <a:r>
              <a:rPr lang="fr-FR" sz="2000">
                <a:solidFill>
                  <a:schemeClr val="dk1"/>
                </a:solidFill>
                <a:latin typeface="Calibri"/>
                <a:ea typeface="Calibri"/>
                <a:cs typeface="Calibri"/>
                <a:sym typeface="Calibri"/>
              </a:rPr>
              <a:t>(donc de condition) on considère une </a:t>
            </a:r>
            <a:r>
              <a:rPr b="1" lang="fr-FR" sz="2000">
                <a:solidFill>
                  <a:schemeClr val="dk1"/>
                </a:solidFill>
                <a:latin typeface="Calibri"/>
                <a:ea typeface="Calibri"/>
                <a:cs typeface="Calibri"/>
                <a:sym typeface="Calibri"/>
              </a:rPr>
              <a:t>condition toujours vraie </a:t>
            </a:r>
            <a:r>
              <a:rPr lang="fr-FR" sz="2000">
                <a:solidFill>
                  <a:schemeClr val="dk1"/>
                </a:solidFill>
                <a:latin typeface="Calibri"/>
                <a:ea typeface="Calibri"/>
                <a:cs typeface="Calibri"/>
                <a:sym typeface="Calibri"/>
              </a:rPr>
              <a:t>(le cas d’extension est toujours inséré dans le cas étendu)</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Le </a:t>
            </a:r>
            <a:r>
              <a:rPr b="1" lang="fr-FR" sz="2000">
                <a:solidFill>
                  <a:schemeClr val="dk1"/>
                </a:solidFill>
                <a:latin typeface="Calibri"/>
                <a:ea typeface="Calibri"/>
                <a:cs typeface="Calibri"/>
                <a:sym typeface="Calibri"/>
              </a:rPr>
              <a:t>cas d’extension est rarement indépendant mais peut l’être, il est plus </a:t>
            </a:r>
            <a:r>
              <a:rPr b="1" lang="fr-FR" sz="2000">
                <a:solidFill>
                  <a:srgbClr val="FF0000"/>
                </a:solidFill>
                <a:latin typeface="Calibri"/>
                <a:ea typeface="Calibri"/>
                <a:cs typeface="Calibri"/>
                <a:sym typeface="Calibri"/>
              </a:rPr>
              <a:t>souvent abstrait</a:t>
            </a:r>
            <a:endParaRPr/>
          </a:p>
        </p:txBody>
      </p:sp>
      <p:grpSp>
        <p:nvGrpSpPr>
          <p:cNvPr id="232" name="Google Shape;232;p20"/>
          <p:cNvGrpSpPr/>
          <p:nvPr/>
        </p:nvGrpSpPr>
        <p:grpSpPr>
          <a:xfrm>
            <a:off x="3967992" y="761179"/>
            <a:ext cx="4114526" cy="1547582"/>
            <a:chOff x="3967992" y="568232"/>
            <a:chExt cx="4114526" cy="1547582"/>
          </a:xfrm>
        </p:grpSpPr>
        <p:pic>
          <p:nvPicPr>
            <p:cNvPr id="233" name="Google Shape;233;p20"/>
            <p:cNvPicPr preferRelativeResize="0"/>
            <p:nvPr/>
          </p:nvPicPr>
          <p:blipFill rotWithShape="1">
            <a:blip r:embed="rId3">
              <a:alphaModFix/>
            </a:blip>
            <a:srcRect b="0" l="0" r="0" t="0"/>
            <a:stretch/>
          </p:blipFill>
          <p:spPr>
            <a:xfrm>
              <a:off x="4124652" y="730582"/>
              <a:ext cx="3942693" cy="1304294"/>
            </a:xfrm>
            <a:prstGeom prst="rect">
              <a:avLst/>
            </a:prstGeom>
            <a:noFill/>
            <a:ln>
              <a:noFill/>
            </a:ln>
          </p:spPr>
        </p:pic>
        <p:sp>
          <p:nvSpPr>
            <p:cNvPr id="234" name="Google Shape;234;p20"/>
            <p:cNvSpPr/>
            <p:nvPr/>
          </p:nvSpPr>
          <p:spPr>
            <a:xfrm>
              <a:off x="6203383" y="568232"/>
              <a:ext cx="1879135" cy="915485"/>
            </a:xfrm>
            <a:prstGeom prst="ellipse">
              <a:avLst/>
            </a:prstGeom>
            <a:noFill/>
            <a:ln cap="flat" cmpd="sng" w="12700">
              <a:solidFill>
                <a:srgbClr val="FF0000"/>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5" name="Google Shape;235;p20"/>
            <p:cNvSpPr/>
            <p:nvPr/>
          </p:nvSpPr>
          <p:spPr>
            <a:xfrm>
              <a:off x="3967992" y="1317071"/>
              <a:ext cx="1818947" cy="545285"/>
            </a:xfrm>
            <a:prstGeom prst="ellipse">
              <a:avLst/>
            </a:prstGeom>
            <a:noFill/>
            <a:ln cap="flat" cmpd="sng" w="12700">
              <a:solidFill>
                <a:srgbClr val="FF0000"/>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6" name="Google Shape;236;p20"/>
            <p:cNvSpPr/>
            <p:nvPr/>
          </p:nvSpPr>
          <p:spPr>
            <a:xfrm rot="930426">
              <a:off x="5522804" y="1395967"/>
              <a:ext cx="1534858" cy="524210"/>
            </a:xfrm>
            <a:prstGeom prst="ellipse">
              <a:avLst/>
            </a:prstGeom>
            <a:noFill/>
            <a:ln cap="flat" cmpd="sng" w="12700">
              <a:solidFill>
                <a:srgbClr val="FF0000"/>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1"/>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Préconditions</a:t>
            </a:r>
            <a:endParaRPr/>
          </a:p>
        </p:txBody>
      </p:sp>
      <p:sp>
        <p:nvSpPr>
          <p:cNvPr id="242" name="Google Shape;242;p21"/>
          <p:cNvSpPr txBox="1"/>
          <p:nvPr/>
        </p:nvSpPr>
        <p:spPr>
          <a:xfrm>
            <a:off x="0" y="2520211"/>
            <a:ext cx="12191999" cy="4337790"/>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On peut ajouter des </a:t>
            </a:r>
            <a:r>
              <a:rPr b="1" lang="fr-FR" sz="2000">
                <a:solidFill>
                  <a:schemeClr val="dk1"/>
                </a:solidFill>
                <a:latin typeface="Calibri"/>
                <a:ea typeface="Calibri"/>
                <a:cs typeface="Calibri"/>
                <a:sym typeface="Calibri"/>
              </a:rPr>
              <a:t>préconditions</a:t>
            </a:r>
            <a:r>
              <a:rPr lang="fr-FR" sz="2000">
                <a:solidFill>
                  <a:schemeClr val="dk1"/>
                </a:solidFill>
                <a:latin typeface="Calibri"/>
                <a:ea typeface="Calibri"/>
                <a:cs typeface="Calibri"/>
                <a:sym typeface="Calibri"/>
              </a:rPr>
              <a:t> sous la forme de notes en UML avec un trait en pointillé de la note vers (ici) une association entre un acteur et un cas d’utilisation</a:t>
            </a:r>
            <a:endParaRPr b="1" sz="2000">
              <a:solidFill>
                <a:schemeClr val="dk1"/>
              </a:solidFill>
              <a:latin typeface="Calibri"/>
              <a:ea typeface="Calibri"/>
              <a:cs typeface="Calibri"/>
              <a:sym typeface="Calibri"/>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Une précondition est une </a:t>
            </a:r>
            <a:r>
              <a:rPr b="1" lang="fr-FR" sz="2000">
                <a:solidFill>
                  <a:schemeClr val="dk1"/>
                </a:solidFill>
                <a:latin typeface="Calibri"/>
                <a:ea typeface="Calibri"/>
                <a:cs typeface="Calibri"/>
                <a:sym typeface="Calibri"/>
              </a:rPr>
              <a:t>expression toujours vraie</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Les « actions » ou « fonctionnalités » qu’un acteur peut exécuter dans un système n’apportent pas toujours de la valeur « métier ». Par exemple « Créer un compte » ou « S’authentifier », ce sont des </a:t>
            </a:r>
            <a:r>
              <a:rPr b="1" lang="fr-FR" sz="2000">
                <a:solidFill>
                  <a:schemeClr val="dk1"/>
                </a:solidFill>
                <a:latin typeface="Calibri"/>
                <a:ea typeface="Calibri"/>
                <a:cs typeface="Calibri"/>
                <a:sym typeface="Calibri"/>
              </a:rPr>
              <a:t>contraintes</a:t>
            </a:r>
            <a:r>
              <a:rPr lang="fr-FR" sz="2000">
                <a:solidFill>
                  <a:schemeClr val="dk1"/>
                </a:solidFill>
                <a:latin typeface="Calibri"/>
                <a:ea typeface="Calibri"/>
                <a:cs typeface="Calibri"/>
                <a:sym typeface="Calibri"/>
              </a:rPr>
              <a:t> </a:t>
            </a:r>
            <a:r>
              <a:rPr b="1" lang="fr-FR" sz="2000">
                <a:solidFill>
                  <a:schemeClr val="dk1"/>
                </a:solidFill>
                <a:latin typeface="Calibri"/>
                <a:ea typeface="Calibri"/>
                <a:cs typeface="Calibri"/>
                <a:sym typeface="Calibri"/>
              </a:rPr>
              <a:t>auxquelles un acteur doit obéir </a:t>
            </a:r>
            <a:r>
              <a:rPr lang="fr-FR" sz="2000">
                <a:solidFill>
                  <a:schemeClr val="dk1"/>
                </a:solidFill>
                <a:latin typeface="Calibri"/>
                <a:ea typeface="Calibri"/>
                <a:cs typeface="Calibri"/>
                <a:sym typeface="Calibri"/>
              </a:rPr>
              <a:t>pour pouvoir exécuter un cas. On peut indiquer une précondition « Acteur authentifié » quand un cas d’utilisation ne peut être déclenché que sous cette condition (ou plusieurs)</a:t>
            </a:r>
            <a:endParaRPr/>
          </a:p>
          <a:p>
            <a:pPr indent="-342900" lvl="0" marL="342900" marR="0" rtl="0" algn="l">
              <a:spcBef>
                <a:spcPts val="1200"/>
              </a:spcBef>
              <a:spcAft>
                <a:spcPts val="0"/>
              </a:spcAft>
              <a:buClr>
                <a:schemeClr val="dk1"/>
              </a:buClr>
              <a:buSzPts val="2000"/>
              <a:buFont typeface="Arial"/>
              <a:buChar char="•"/>
            </a:pPr>
            <a:r>
              <a:rPr i="1" lang="fr-FR" sz="2000">
                <a:solidFill>
                  <a:schemeClr val="dk1"/>
                </a:solidFill>
                <a:latin typeface="Calibri"/>
                <a:ea typeface="Calibri"/>
                <a:cs typeface="Calibri"/>
                <a:sym typeface="Calibri"/>
              </a:rPr>
              <a:t>Note</a:t>
            </a:r>
            <a:r>
              <a:rPr lang="fr-FR" sz="2000">
                <a:solidFill>
                  <a:schemeClr val="dk1"/>
                </a:solidFill>
                <a:latin typeface="Calibri"/>
                <a:ea typeface="Calibri"/>
                <a:cs typeface="Calibri"/>
                <a:sym typeface="Calibri"/>
              </a:rPr>
              <a:t> : il est tout à fait acceptable de désigner des acteurs « Enregistré » ou encore « Authentifié » pour indiquer l’état de l’acteur et gagner en lisibilité dans le diagramme sans perte d’information pour la compréhension du comportement du système</a:t>
            </a:r>
            <a:endParaRPr/>
          </a:p>
        </p:txBody>
      </p:sp>
      <p:grpSp>
        <p:nvGrpSpPr>
          <p:cNvPr id="243" name="Google Shape;243;p21"/>
          <p:cNvGrpSpPr/>
          <p:nvPr/>
        </p:nvGrpSpPr>
        <p:grpSpPr>
          <a:xfrm>
            <a:off x="3896686" y="815883"/>
            <a:ext cx="4398628" cy="1704327"/>
            <a:chOff x="3691156" y="803981"/>
            <a:chExt cx="3791605" cy="1840130"/>
          </a:xfrm>
        </p:grpSpPr>
        <p:pic>
          <p:nvPicPr>
            <p:cNvPr id="244" name="Google Shape;244;p21"/>
            <p:cNvPicPr preferRelativeResize="0"/>
            <p:nvPr/>
          </p:nvPicPr>
          <p:blipFill rotWithShape="1">
            <a:blip r:embed="rId3">
              <a:alphaModFix/>
            </a:blip>
            <a:srcRect b="0" l="0" r="0" t="0"/>
            <a:stretch/>
          </p:blipFill>
          <p:spPr>
            <a:xfrm>
              <a:off x="3691156" y="803981"/>
              <a:ext cx="3791605" cy="1840130"/>
            </a:xfrm>
            <a:prstGeom prst="rect">
              <a:avLst/>
            </a:prstGeom>
            <a:noFill/>
            <a:ln>
              <a:noFill/>
            </a:ln>
          </p:spPr>
        </p:pic>
        <p:sp>
          <p:nvSpPr>
            <p:cNvPr id="245" name="Google Shape;245;p21"/>
            <p:cNvSpPr/>
            <p:nvPr/>
          </p:nvSpPr>
          <p:spPr>
            <a:xfrm>
              <a:off x="3768011" y="1122546"/>
              <a:ext cx="1818947" cy="545285"/>
            </a:xfrm>
            <a:prstGeom prst="ellipse">
              <a:avLst/>
            </a:prstGeom>
            <a:noFill/>
            <a:ln cap="flat" cmpd="sng" w="12700">
              <a:solidFill>
                <a:srgbClr val="FF0000"/>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2"/>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 Implémentation »</a:t>
            </a:r>
            <a:endParaRPr/>
          </a:p>
        </p:txBody>
      </p:sp>
      <p:sp>
        <p:nvSpPr>
          <p:cNvPr id="251" name="Google Shape;251;p22"/>
          <p:cNvSpPr txBox="1"/>
          <p:nvPr/>
        </p:nvSpPr>
        <p:spPr>
          <a:xfrm>
            <a:off x="0" y="679509"/>
            <a:ext cx="12191999" cy="2749492"/>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Illustration, plus par analogie (ou transposition dans le code) qu’autre chose, de la différence entre « Extend » et « Include », et de ce qu’est un cas d’utilisation</a:t>
            </a:r>
            <a:endParaRPr b="1" sz="2000">
              <a:solidFill>
                <a:schemeClr val="dk1"/>
              </a:solidFill>
              <a:latin typeface="Calibri"/>
              <a:ea typeface="Calibri"/>
              <a:cs typeface="Calibri"/>
              <a:sym typeface="Calibri"/>
            </a:endParaRPr>
          </a:p>
          <a:p>
            <a:pPr indent="-342900" lvl="0" marL="342900" marR="0" rtl="0" algn="l">
              <a:spcBef>
                <a:spcPts val="1200"/>
              </a:spcBef>
              <a:spcAft>
                <a:spcPts val="0"/>
              </a:spcAft>
              <a:buClr>
                <a:schemeClr val="dk1"/>
              </a:buClr>
              <a:buSzPts val="2000"/>
              <a:buFont typeface="Arial"/>
              <a:buChar char="•"/>
            </a:pPr>
            <a:r>
              <a:rPr b="1" lang="fr-FR" sz="2000">
                <a:solidFill>
                  <a:schemeClr val="dk1"/>
                </a:solidFill>
                <a:latin typeface="Calibri"/>
                <a:ea typeface="Calibri"/>
                <a:cs typeface="Calibri"/>
                <a:sym typeface="Calibri"/>
              </a:rPr>
              <a:t>Un cas d’utilisation est un traitement</a:t>
            </a:r>
            <a:r>
              <a:rPr lang="fr-FR" sz="2000">
                <a:solidFill>
                  <a:schemeClr val="dk1"/>
                </a:solidFill>
                <a:latin typeface="Calibri"/>
                <a:ea typeface="Calibri"/>
                <a:cs typeface="Calibri"/>
                <a:sym typeface="Calibri"/>
              </a:rPr>
              <a:t> (« une </a:t>
            </a:r>
            <a:r>
              <a:rPr b="1" lang="fr-FR" sz="2000">
                <a:solidFill>
                  <a:schemeClr val="dk1"/>
                </a:solidFill>
                <a:latin typeface="Calibri"/>
                <a:ea typeface="Calibri"/>
                <a:cs typeface="Calibri"/>
                <a:sym typeface="Calibri"/>
              </a:rPr>
              <a:t>séquence</a:t>
            </a:r>
            <a:r>
              <a:rPr lang="fr-FR" sz="2000">
                <a:solidFill>
                  <a:schemeClr val="dk1"/>
                </a:solidFill>
                <a:latin typeface="Calibri"/>
                <a:ea typeface="Calibri"/>
                <a:cs typeface="Calibri"/>
                <a:sym typeface="Calibri"/>
              </a:rPr>
              <a:t> d’actions qu’un </a:t>
            </a:r>
            <a:r>
              <a:rPr b="1" lang="fr-FR" sz="2000">
                <a:solidFill>
                  <a:schemeClr val="dk1"/>
                </a:solidFill>
                <a:latin typeface="Calibri"/>
                <a:ea typeface="Calibri"/>
                <a:cs typeface="Calibri"/>
                <a:sym typeface="Calibri"/>
              </a:rPr>
              <a:t>système exécute</a:t>
            </a:r>
            <a:r>
              <a:rPr lang="fr-FR" sz="2000">
                <a:solidFill>
                  <a:schemeClr val="dk1"/>
                </a:solidFill>
                <a:latin typeface="Calibri"/>
                <a:ea typeface="Calibri"/>
                <a:cs typeface="Calibri"/>
                <a:sym typeface="Calibri"/>
              </a:rPr>
              <a:t> ») et non une séquence d’actions qu’un utilisateur exécute. L’acteur est là pour dire </a:t>
            </a:r>
            <a:r>
              <a:rPr b="1" lang="fr-FR" sz="2000">
                <a:solidFill>
                  <a:schemeClr val="dk1"/>
                </a:solidFill>
                <a:latin typeface="Calibri"/>
                <a:ea typeface="Calibri"/>
                <a:cs typeface="Calibri"/>
                <a:sym typeface="Calibri"/>
              </a:rPr>
              <a:t>qui</a:t>
            </a:r>
            <a:r>
              <a:rPr lang="fr-FR" sz="2000">
                <a:solidFill>
                  <a:schemeClr val="dk1"/>
                </a:solidFill>
                <a:latin typeface="Calibri"/>
                <a:ea typeface="Calibri"/>
                <a:cs typeface="Calibri"/>
                <a:sym typeface="Calibri"/>
              </a:rPr>
              <a:t> peut faire </a:t>
            </a:r>
            <a:r>
              <a:rPr b="1" lang="fr-FR" sz="2000">
                <a:solidFill>
                  <a:schemeClr val="dk1"/>
                </a:solidFill>
                <a:latin typeface="Calibri"/>
                <a:ea typeface="Calibri"/>
                <a:cs typeface="Calibri"/>
                <a:sym typeface="Calibri"/>
              </a:rPr>
              <a:t>quoi</a:t>
            </a:r>
            <a:r>
              <a:rPr lang="fr-FR" sz="2000">
                <a:solidFill>
                  <a:schemeClr val="dk1"/>
                </a:solidFill>
                <a:latin typeface="Calibri"/>
                <a:ea typeface="Calibri"/>
                <a:cs typeface="Calibri"/>
                <a:sym typeface="Calibri"/>
              </a:rPr>
              <a:t>, en aucun cas </a:t>
            </a:r>
            <a:r>
              <a:rPr i="1" lang="fr-FR" sz="2000">
                <a:solidFill>
                  <a:schemeClr val="dk1"/>
                </a:solidFill>
                <a:latin typeface="Calibri"/>
                <a:ea typeface="Calibri"/>
                <a:cs typeface="Calibri"/>
                <a:sym typeface="Calibri"/>
              </a:rPr>
              <a:t>quand</a:t>
            </a:r>
            <a:r>
              <a:rPr lang="fr-FR" sz="2000">
                <a:solidFill>
                  <a:schemeClr val="dk1"/>
                </a:solidFill>
                <a:latin typeface="Calibri"/>
                <a:ea typeface="Calibri"/>
                <a:cs typeface="Calibri"/>
                <a:sym typeface="Calibri"/>
              </a:rPr>
              <a:t> il peut le faire, il n’y a pas de chronologie. On indique éventuellement le </a:t>
            </a:r>
            <a:r>
              <a:rPr b="1" lang="fr-FR" sz="2000">
                <a:solidFill>
                  <a:schemeClr val="dk1"/>
                </a:solidFill>
                <a:latin typeface="Calibri"/>
                <a:ea typeface="Calibri"/>
                <a:cs typeface="Calibri"/>
                <a:sym typeface="Calibri"/>
              </a:rPr>
              <a:t>combien</a:t>
            </a:r>
            <a:r>
              <a:rPr lang="fr-FR" sz="2000">
                <a:solidFill>
                  <a:schemeClr val="dk1"/>
                </a:solidFill>
                <a:latin typeface="Calibri"/>
                <a:ea typeface="Calibri"/>
                <a:cs typeface="Calibri"/>
                <a:sym typeface="Calibri"/>
              </a:rPr>
              <a:t> (multiplicité) et les </a:t>
            </a:r>
            <a:r>
              <a:rPr b="1" lang="fr-FR" sz="2000">
                <a:solidFill>
                  <a:schemeClr val="dk1"/>
                </a:solidFill>
                <a:latin typeface="Calibri"/>
                <a:ea typeface="Calibri"/>
                <a:cs typeface="Calibri"/>
                <a:sym typeface="Calibri"/>
              </a:rPr>
              <a:t>conditions</a:t>
            </a:r>
            <a:r>
              <a:rPr lang="fr-FR" sz="2000">
                <a:solidFill>
                  <a:schemeClr val="dk1"/>
                </a:solidFill>
                <a:latin typeface="Calibri"/>
                <a:ea typeface="Calibri"/>
                <a:cs typeface="Calibri"/>
                <a:sym typeface="Calibri"/>
              </a:rPr>
              <a:t> sous lesquelles un traitement est exécuté, pas des conditions de navigation. L’acteur justifie la pertinence de l’existence d’un cas d’utilisation (« </a:t>
            </a:r>
            <a:r>
              <a:rPr i="1" lang="fr-FR" sz="2000">
                <a:solidFill>
                  <a:schemeClr val="dk1"/>
                </a:solidFill>
                <a:latin typeface="Calibri"/>
                <a:ea typeface="Calibri"/>
                <a:cs typeface="Calibri"/>
                <a:sym typeface="Calibri"/>
              </a:rPr>
              <a:t>on a vraiment besoin de ce cas d’utilisation </a:t>
            </a:r>
            <a:r>
              <a:rPr lang="fr-FR" sz="2000">
                <a:solidFill>
                  <a:schemeClr val="dk1"/>
                </a:solidFill>
                <a:latin typeface="Calibri"/>
                <a:ea typeface="Calibri"/>
                <a:cs typeface="Calibri"/>
                <a:sym typeface="Calibri"/>
              </a:rPr>
              <a:t>»)</a:t>
            </a:r>
            <a:endParaRPr b="1" sz="2000">
              <a:solidFill>
                <a:schemeClr val="dk1"/>
              </a:solidFill>
              <a:latin typeface="Calibri"/>
              <a:ea typeface="Calibri"/>
              <a:cs typeface="Calibri"/>
              <a:sym typeface="Calibri"/>
            </a:endParaRPr>
          </a:p>
        </p:txBody>
      </p:sp>
      <p:sp>
        <p:nvSpPr>
          <p:cNvPr id="252" name="Google Shape;252;p22"/>
          <p:cNvSpPr txBox="1"/>
          <p:nvPr/>
        </p:nvSpPr>
        <p:spPr>
          <a:xfrm>
            <a:off x="1" y="3429000"/>
            <a:ext cx="6095999" cy="3429000"/>
          </a:xfrm>
          <a:prstGeom prst="rect">
            <a:avLst/>
          </a:prstGeom>
          <a:noFill/>
          <a:ln>
            <a:noFill/>
          </a:ln>
        </p:spPr>
        <p:txBody>
          <a:bodyPr anchorCtr="0" anchor="t" bIns="72000" lIns="360000" spcFirstLastPara="1" rIns="360000" wrap="square" tIns="72000">
            <a:noAutofit/>
          </a:bodyPr>
          <a:lstStyle/>
          <a:p>
            <a:pPr indent="0" lvl="0" marL="0" marR="0" rtl="0" algn="ctr">
              <a:spcBef>
                <a:spcPts val="0"/>
              </a:spcBef>
              <a:spcAft>
                <a:spcPts val="0"/>
              </a:spcAft>
              <a:buNone/>
            </a:pPr>
            <a:r>
              <a:rPr b="1" lang="fr-FR" sz="2000">
                <a:solidFill>
                  <a:schemeClr val="dk1"/>
                </a:solidFill>
                <a:latin typeface="Calibri"/>
                <a:ea typeface="Calibri"/>
                <a:cs typeface="Calibri"/>
                <a:sym typeface="Calibri"/>
              </a:rPr>
              <a:t>« Include »</a:t>
            </a:r>
            <a:endParaRPr/>
          </a:p>
          <a:p>
            <a:pPr indent="0" lvl="0" marL="0" marR="0" rtl="0" algn="l">
              <a:spcBef>
                <a:spcPts val="1200"/>
              </a:spcBef>
              <a:spcAft>
                <a:spcPts val="0"/>
              </a:spcAft>
              <a:buNone/>
            </a:pPr>
            <a:r>
              <a:rPr lang="fr-FR" sz="2000">
                <a:solidFill>
                  <a:schemeClr val="dk1"/>
                </a:solidFill>
                <a:latin typeface="Courier New"/>
                <a:ea typeface="Courier New"/>
                <a:cs typeface="Courier New"/>
                <a:sym typeface="Courier New"/>
              </a:rPr>
              <a:t>function useCase() {</a:t>
            </a:r>
            <a:endParaRPr/>
          </a:p>
          <a:p>
            <a:pPr indent="0" lvl="0" marL="0" marR="0" rtl="0" algn="l">
              <a:spcBef>
                <a:spcPts val="0"/>
              </a:spcBef>
              <a:spcAft>
                <a:spcPts val="0"/>
              </a:spcAft>
              <a:buNone/>
            </a:pPr>
            <a:r>
              <a:rPr lang="fr-FR" sz="2000">
                <a:solidFill>
                  <a:schemeClr val="dk1"/>
                </a:solidFill>
                <a:latin typeface="Courier New"/>
                <a:ea typeface="Courier New"/>
                <a:cs typeface="Courier New"/>
                <a:sym typeface="Courier New"/>
              </a:rPr>
              <a:t>	fragment();</a:t>
            </a:r>
            <a:endParaRPr/>
          </a:p>
          <a:p>
            <a:pPr indent="0" lvl="0" marL="0" marR="0" rtl="0" algn="l">
              <a:spcBef>
                <a:spcPts val="0"/>
              </a:spcBef>
              <a:spcAft>
                <a:spcPts val="0"/>
              </a:spcAft>
              <a:buNone/>
            </a:pPr>
            <a:r>
              <a:rPr lang="fr-FR" sz="2000">
                <a:solidFill>
                  <a:schemeClr val="dk1"/>
                </a:solidFill>
                <a:latin typeface="Courier New"/>
                <a:ea typeface="Courier New"/>
                <a:cs typeface="Courier New"/>
                <a:sym typeface="Courier New"/>
              </a:rPr>
              <a:t>}</a:t>
            </a:r>
            <a:endParaRPr/>
          </a:p>
          <a:p>
            <a:pPr indent="0" lvl="0" marL="0" marR="0" rtl="0" algn="l">
              <a:spcBef>
                <a:spcPts val="600"/>
              </a:spcBef>
              <a:spcAft>
                <a:spcPts val="0"/>
              </a:spcAft>
              <a:buNone/>
            </a:pPr>
            <a:r>
              <a:rPr lang="fr-FR" sz="2000">
                <a:solidFill>
                  <a:schemeClr val="dk1"/>
                </a:solidFill>
                <a:latin typeface="Calibri"/>
                <a:ea typeface="Calibri"/>
                <a:cs typeface="Calibri"/>
                <a:sym typeface="Calibri"/>
              </a:rPr>
              <a:t>À chaque fois que </a:t>
            </a:r>
            <a:r>
              <a:rPr lang="fr-FR" sz="2000">
                <a:solidFill>
                  <a:schemeClr val="dk1"/>
                </a:solidFill>
                <a:latin typeface="Courier New"/>
                <a:ea typeface="Courier New"/>
                <a:cs typeface="Courier New"/>
                <a:sym typeface="Courier New"/>
              </a:rPr>
              <a:t>useCase()</a:t>
            </a:r>
            <a:r>
              <a:rPr lang="fr-FR" sz="2000">
                <a:solidFill>
                  <a:schemeClr val="dk1"/>
                </a:solidFill>
                <a:latin typeface="Calibri"/>
                <a:ea typeface="Calibri"/>
                <a:cs typeface="Calibri"/>
                <a:sym typeface="Calibri"/>
              </a:rPr>
              <a:t> est exécutée, </a:t>
            </a:r>
            <a:r>
              <a:rPr lang="fr-FR" sz="2000">
                <a:solidFill>
                  <a:schemeClr val="dk1"/>
                </a:solidFill>
                <a:latin typeface="Courier New"/>
                <a:ea typeface="Courier New"/>
                <a:cs typeface="Courier New"/>
                <a:sym typeface="Courier New"/>
              </a:rPr>
              <a:t>fragment()</a:t>
            </a:r>
            <a:r>
              <a:rPr lang="fr-FR" sz="2000">
                <a:solidFill>
                  <a:schemeClr val="dk1"/>
                </a:solidFill>
                <a:latin typeface="Calibri"/>
                <a:ea typeface="Calibri"/>
                <a:cs typeface="Calibri"/>
                <a:sym typeface="Calibri"/>
              </a:rPr>
              <a:t> est également exécutée</a:t>
            </a:r>
            <a:endParaRPr/>
          </a:p>
        </p:txBody>
      </p:sp>
      <p:sp>
        <p:nvSpPr>
          <p:cNvPr id="253" name="Google Shape;253;p22"/>
          <p:cNvSpPr txBox="1"/>
          <p:nvPr/>
        </p:nvSpPr>
        <p:spPr>
          <a:xfrm>
            <a:off x="6096001" y="3429000"/>
            <a:ext cx="6095999" cy="3429000"/>
          </a:xfrm>
          <a:prstGeom prst="rect">
            <a:avLst/>
          </a:prstGeom>
          <a:noFill/>
          <a:ln>
            <a:noFill/>
          </a:ln>
        </p:spPr>
        <p:txBody>
          <a:bodyPr anchorCtr="0" anchor="t" bIns="72000" lIns="360000" spcFirstLastPara="1" rIns="360000" wrap="square" tIns="72000">
            <a:noAutofit/>
          </a:bodyPr>
          <a:lstStyle/>
          <a:p>
            <a:pPr indent="0" lvl="0" marL="0" marR="0" rtl="0" algn="ctr">
              <a:spcBef>
                <a:spcPts val="0"/>
              </a:spcBef>
              <a:spcAft>
                <a:spcPts val="0"/>
              </a:spcAft>
              <a:buNone/>
            </a:pPr>
            <a:r>
              <a:rPr b="1" lang="fr-FR" sz="2000">
                <a:solidFill>
                  <a:schemeClr val="dk1"/>
                </a:solidFill>
                <a:latin typeface="Calibri"/>
                <a:ea typeface="Calibri"/>
                <a:cs typeface="Calibri"/>
                <a:sym typeface="Calibri"/>
              </a:rPr>
              <a:t>« Extend »</a:t>
            </a:r>
            <a:endParaRPr/>
          </a:p>
          <a:p>
            <a:pPr indent="0" lvl="0" marL="0" marR="0" rtl="0" algn="l">
              <a:spcBef>
                <a:spcPts val="1200"/>
              </a:spcBef>
              <a:spcAft>
                <a:spcPts val="0"/>
              </a:spcAft>
              <a:buNone/>
            </a:pPr>
            <a:r>
              <a:rPr lang="fr-FR" sz="2000">
                <a:solidFill>
                  <a:schemeClr val="dk1"/>
                </a:solidFill>
                <a:latin typeface="Courier New"/>
                <a:ea typeface="Courier New"/>
                <a:cs typeface="Courier New"/>
                <a:sym typeface="Courier New"/>
              </a:rPr>
              <a:t>function useCase() {</a:t>
            </a:r>
            <a:endParaRPr/>
          </a:p>
          <a:p>
            <a:pPr indent="0" lvl="0" marL="0" marR="0" rtl="0" algn="l">
              <a:spcBef>
                <a:spcPts val="1200"/>
              </a:spcBef>
              <a:spcAft>
                <a:spcPts val="0"/>
              </a:spcAft>
              <a:buNone/>
            </a:pPr>
            <a:r>
              <a:rPr lang="fr-FR" sz="2000">
                <a:solidFill>
                  <a:schemeClr val="dk1"/>
                </a:solidFill>
                <a:latin typeface="Courier New"/>
                <a:ea typeface="Courier New"/>
                <a:cs typeface="Courier New"/>
                <a:sym typeface="Courier New"/>
              </a:rPr>
              <a:t>	if(extend) {</a:t>
            </a:r>
            <a:endParaRPr/>
          </a:p>
          <a:p>
            <a:pPr indent="0" lvl="0" marL="0" marR="0" rtl="0" algn="l">
              <a:spcBef>
                <a:spcPts val="0"/>
              </a:spcBef>
              <a:spcAft>
                <a:spcPts val="0"/>
              </a:spcAft>
              <a:buNone/>
            </a:pPr>
            <a:r>
              <a:rPr lang="fr-FR" sz="2000">
                <a:solidFill>
                  <a:schemeClr val="dk1"/>
                </a:solidFill>
                <a:latin typeface="Courier New"/>
                <a:ea typeface="Courier New"/>
                <a:cs typeface="Courier New"/>
                <a:sym typeface="Courier New"/>
              </a:rPr>
              <a:t>		fragment();</a:t>
            </a:r>
            <a:endParaRPr/>
          </a:p>
          <a:p>
            <a:pPr indent="0" lvl="0" marL="0" marR="0" rtl="0" algn="l">
              <a:spcBef>
                <a:spcPts val="0"/>
              </a:spcBef>
              <a:spcAft>
                <a:spcPts val="0"/>
              </a:spcAft>
              <a:buNone/>
            </a:pPr>
            <a:r>
              <a:rPr lang="fr-FR" sz="20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fr-FR" sz="2000">
                <a:solidFill>
                  <a:schemeClr val="dk1"/>
                </a:solidFill>
                <a:latin typeface="Courier New"/>
                <a:ea typeface="Courier New"/>
                <a:cs typeface="Courier New"/>
                <a:sym typeface="Courier New"/>
              </a:rPr>
              <a:t>}</a:t>
            </a:r>
            <a:endParaRPr/>
          </a:p>
          <a:p>
            <a:pPr indent="0" lvl="0" marL="0" marR="0" rtl="0" algn="l">
              <a:spcBef>
                <a:spcPts val="600"/>
              </a:spcBef>
              <a:spcAft>
                <a:spcPts val="0"/>
              </a:spcAft>
              <a:buNone/>
            </a:pPr>
            <a:r>
              <a:rPr lang="fr-FR" sz="2000">
                <a:solidFill>
                  <a:schemeClr val="dk1"/>
                </a:solidFill>
                <a:latin typeface="Calibri"/>
                <a:ea typeface="Calibri"/>
                <a:cs typeface="Calibri"/>
                <a:sym typeface="Calibri"/>
              </a:rPr>
              <a:t>À chaque fois que </a:t>
            </a:r>
            <a:r>
              <a:rPr lang="fr-FR" sz="2000">
                <a:solidFill>
                  <a:schemeClr val="dk1"/>
                </a:solidFill>
                <a:latin typeface="Courier New"/>
                <a:ea typeface="Courier New"/>
                <a:cs typeface="Courier New"/>
                <a:sym typeface="Courier New"/>
              </a:rPr>
              <a:t>useCase()</a:t>
            </a:r>
            <a:r>
              <a:rPr lang="fr-FR" sz="2000">
                <a:solidFill>
                  <a:schemeClr val="dk1"/>
                </a:solidFill>
                <a:latin typeface="Calibri"/>
                <a:ea typeface="Calibri"/>
                <a:cs typeface="Calibri"/>
                <a:sym typeface="Calibri"/>
              </a:rPr>
              <a:t> est exécutée et que </a:t>
            </a:r>
            <a:r>
              <a:rPr lang="fr-FR" sz="2000">
                <a:solidFill>
                  <a:schemeClr val="dk1"/>
                </a:solidFill>
                <a:latin typeface="Courier New"/>
                <a:ea typeface="Courier New"/>
                <a:cs typeface="Courier New"/>
                <a:sym typeface="Courier New"/>
              </a:rPr>
              <a:t>extend</a:t>
            </a:r>
            <a:r>
              <a:rPr lang="fr-FR" sz="2000">
                <a:solidFill>
                  <a:schemeClr val="dk1"/>
                </a:solidFill>
                <a:latin typeface="Calibri"/>
                <a:ea typeface="Calibri"/>
                <a:cs typeface="Calibri"/>
                <a:sym typeface="Calibri"/>
              </a:rPr>
              <a:t> est vraie, </a:t>
            </a:r>
            <a:r>
              <a:rPr lang="fr-FR" sz="2000">
                <a:solidFill>
                  <a:schemeClr val="dk1"/>
                </a:solidFill>
                <a:latin typeface="Courier New"/>
                <a:ea typeface="Courier New"/>
                <a:cs typeface="Courier New"/>
                <a:sym typeface="Courier New"/>
              </a:rPr>
              <a:t>fragment()</a:t>
            </a:r>
            <a:r>
              <a:rPr lang="fr-FR" sz="2000">
                <a:solidFill>
                  <a:schemeClr val="dk1"/>
                </a:solidFill>
                <a:latin typeface="Calibri"/>
                <a:ea typeface="Calibri"/>
                <a:cs typeface="Calibri"/>
                <a:sym typeface="Calibri"/>
              </a:rPr>
              <a:t> est également exécutée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3"/>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 Anti pattern »</a:t>
            </a:r>
            <a:endParaRPr/>
          </a:p>
        </p:txBody>
      </p:sp>
      <p:sp>
        <p:nvSpPr>
          <p:cNvPr id="259" name="Google Shape;259;p23"/>
          <p:cNvSpPr txBox="1"/>
          <p:nvPr/>
        </p:nvSpPr>
        <p:spPr>
          <a:xfrm>
            <a:off x="0" y="679508"/>
            <a:ext cx="12191999" cy="6178491"/>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Après cette illustration, on comprend bien qu’un cas d’utilisation de base « Se connecter » qui serait étendu par ou inclurait un cas « Se déconnecter » n’est pas convenable (ni l’inverse). Ceci indiquerait qu’à chaque fois (ou sous condition) que « Se connecter » est exécuté alors « Se déconnecter » le serait également ! Pauvres futurs utilisateurs…</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Autre erreur fréquente, qui indique la confusion avec un parcours utilisateur ou une cinématique, un cas « Lister les livres » qui inclurait un cas « Supprimer un livre » (ou l’inverse) indiquerait qu’à chaque fois (ou sous condition) que « Lister les livres » est exécuté alors « Supprimer un livre » le serait également, il n’y aurait pas beaucoup de livres dans l’application…</a:t>
            </a:r>
            <a:endParaRPr/>
          </a:p>
          <a:p>
            <a:pPr indent="-342900" lvl="0" marL="342900" marR="0" rtl="0" algn="l">
              <a:spcBef>
                <a:spcPts val="1200"/>
              </a:spcBef>
              <a:spcAft>
                <a:spcPts val="0"/>
              </a:spcAft>
              <a:buClr>
                <a:schemeClr val="dk1"/>
              </a:buClr>
              <a:buSzPts val="2000"/>
              <a:buFont typeface="Arial"/>
              <a:buChar char="•"/>
            </a:pPr>
            <a:r>
              <a:rPr b="1" lang="fr-FR" sz="2000">
                <a:solidFill>
                  <a:schemeClr val="dk1"/>
                </a:solidFill>
                <a:latin typeface="Calibri"/>
                <a:ea typeface="Calibri"/>
                <a:cs typeface="Calibri"/>
                <a:sym typeface="Calibri"/>
              </a:rPr>
              <a:t>Conseil</a:t>
            </a:r>
            <a:r>
              <a:rPr lang="fr-FR" sz="2000">
                <a:solidFill>
                  <a:schemeClr val="dk1"/>
                </a:solidFill>
                <a:latin typeface="Calibri"/>
                <a:ea typeface="Calibri"/>
                <a:cs typeface="Calibri"/>
                <a:sym typeface="Calibri"/>
              </a:rPr>
              <a:t> : remplacer « Include » ou « Extend » par les </a:t>
            </a:r>
            <a:r>
              <a:rPr b="1" lang="fr-FR" sz="2000">
                <a:solidFill>
                  <a:schemeClr val="dk1"/>
                </a:solidFill>
                <a:latin typeface="Calibri"/>
                <a:ea typeface="Calibri"/>
                <a:cs typeface="Calibri"/>
                <a:sym typeface="Calibri"/>
              </a:rPr>
              <a:t>verbes</a:t>
            </a:r>
            <a:r>
              <a:rPr lang="fr-FR" sz="2000">
                <a:solidFill>
                  <a:schemeClr val="dk1"/>
                </a:solidFill>
                <a:latin typeface="Calibri"/>
                <a:ea typeface="Calibri"/>
                <a:cs typeface="Calibri"/>
                <a:sym typeface="Calibri"/>
              </a:rPr>
              <a:t> </a:t>
            </a:r>
            <a:r>
              <a:rPr b="1" lang="fr-FR" sz="2000">
                <a:solidFill>
                  <a:schemeClr val="dk1"/>
                </a:solidFill>
                <a:latin typeface="Calibri"/>
                <a:ea typeface="Calibri"/>
                <a:cs typeface="Calibri"/>
                <a:sym typeface="Calibri"/>
              </a:rPr>
              <a:t>insérer</a:t>
            </a:r>
            <a:r>
              <a:rPr lang="fr-FR" sz="2000">
                <a:solidFill>
                  <a:schemeClr val="dk1"/>
                </a:solidFill>
                <a:latin typeface="Calibri"/>
                <a:ea typeface="Calibri"/>
                <a:cs typeface="Calibri"/>
                <a:sym typeface="Calibri"/>
              </a:rPr>
              <a:t> ou </a:t>
            </a:r>
            <a:r>
              <a:rPr b="1" lang="fr-FR" sz="2000">
                <a:solidFill>
                  <a:schemeClr val="dk1"/>
                </a:solidFill>
                <a:latin typeface="Calibri"/>
                <a:ea typeface="Calibri"/>
                <a:cs typeface="Calibri"/>
                <a:sym typeface="Calibri"/>
              </a:rPr>
              <a:t>additionner</a:t>
            </a:r>
            <a:r>
              <a:rPr lang="fr-FR" sz="2000">
                <a:solidFill>
                  <a:schemeClr val="dk1"/>
                </a:solidFill>
                <a:latin typeface="Calibri"/>
                <a:ea typeface="Calibri"/>
                <a:cs typeface="Calibri"/>
                <a:sym typeface="Calibri"/>
              </a:rPr>
              <a:t> quand on fait des phrases en lisant ses cas d’utilisation concernés par ce type de relation</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 </a:t>
            </a:r>
            <a:r>
              <a:rPr b="1" lang="fr-FR" sz="2000">
                <a:solidFill>
                  <a:schemeClr val="dk1"/>
                </a:solidFill>
                <a:latin typeface="Calibri"/>
                <a:ea typeface="Calibri"/>
                <a:cs typeface="Calibri"/>
                <a:sym typeface="Calibri"/>
              </a:rPr>
              <a:t>Include</a:t>
            </a:r>
            <a:r>
              <a:rPr lang="fr-FR" sz="2000">
                <a:solidFill>
                  <a:schemeClr val="dk1"/>
                </a:solidFill>
                <a:latin typeface="Calibri"/>
                <a:ea typeface="Calibri"/>
                <a:cs typeface="Calibri"/>
                <a:sym typeface="Calibri"/>
              </a:rPr>
              <a:t> » = insertion ou addition </a:t>
            </a:r>
            <a:r>
              <a:rPr b="1" lang="fr-FR" sz="2000">
                <a:solidFill>
                  <a:schemeClr val="dk1"/>
                </a:solidFill>
                <a:latin typeface="Calibri"/>
                <a:ea typeface="Calibri"/>
                <a:cs typeface="Calibri"/>
                <a:sym typeface="Calibri"/>
              </a:rPr>
              <a:t>requise</a:t>
            </a:r>
            <a:r>
              <a:rPr lang="fr-FR" sz="2000">
                <a:solidFill>
                  <a:schemeClr val="dk1"/>
                </a:solidFill>
                <a:latin typeface="Calibri"/>
                <a:ea typeface="Calibri"/>
                <a:cs typeface="Calibri"/>
                <a:sym typeface="Calibri"/>
              </a:rPr>
              <a:t> d’un fragment de traitement dans un autre traitement</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 </a:t>
            </a:r>
            <a:r>
              <a:rPr b="1" lang="fr-FR" sz="2000">
                <a:solidFill>
                  <a:schemeClr val="dk1"/>
                </a:solidFill>
                <a:latin typeface="Calibri"/>
                <a:ea typeface="Calibri"/>
                <a:cs typeface="Calibri"/>
                <a:sym typeface="Calibri"/>
              </a:rPr>
              <a:t>Extend</a:t>
            </a:r>
            <a:r>
              <a:rPr lang="fr-FR" sz="2000">
                <a:solidFill>
                  <a:schemeClr val="dk1"/>
                </a:solidFill>
                <a:latin typeface="Calibri"/>
                <a:ea typeface="Calibri"/>
                <a:cs typeface="Calibri"/>
                <a:sym typeface="Calibri"/>
              </a:rPr>
              <a:t> » = insertion ou addition </a:t>
            </a:r>
            <a:r>
              <a:rPr b="1" lang="fr-FR" sz="2000">
                <a:solidFill>
                  <a:schemeClr val="dk1"/>
                </a:solidFill>
                <a:latin typeface="Calibri"/>
                <a:ea typeface="Calibri"/>
                <a:cs typeface="Calibri"/>
                <a:sym typeface="Calibri"/>
              </a:rPr>
              <a:t>conditionnelle</a:t>
            </a:r>
            <a:r>
              <a:rPr lang="fr-FR" sz="2000">
                <a:solidFill>
                  <a:schemeClr val="dk1"/>
                </a:solidFill>
                <a:latin typeface="Calibri"/>
                <a:ea typeface="Calibri"/>
                <a:cs typeface="Calibri"/>
                <a:sym typeface="Calibri"/>
              </a:rPr>
              <a:t> d’un fragment de traitement dans un autre traitement</a:t>
            </a:r>
            <a:endParaRPr b="1" sz="20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4"/>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 Anti pattern » en diagramme</a:t>
            </a:r>
            <a:endParaRPr/>
          </a:p>
        </p:txBody>
      </p:sp>
      <p:sp>
        <p:nvSpPr>
          <p:cNvPr id="265" name="Google Shape;265;p24"/>
          <p:cNvSpPr txBox="1"/>
          <p:nvPr/>
        </p:nvSpPr>
        <p:spPr>
          <a:xfrm>
            <a:off x="4703784" y="679508"/>
            <a:ext cx="7488215" cy="6178491"/>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 </a:t>
            </a:r>
            <a:r>
              <a:rPr b="1" lang="fr-FR" sz="1800">
                <a:solidFill>
                  <a:schemeClr val="dk1"/>
                </a:solidFill>
                <a:latin typeface="Calibri"/>
                <a:ea typeface="Calibri"/>
                <a:cs typeface="Calibri"/>
                <a:sym typeface="Calibri"/>
              </a:rPr>
              <a:t>Include</a:t>
            </a:r>
            <a:r>
              <a:rPr lang="fr-FR" sz="1800">
                <a:solidFill>
                  <a:schemeClr val="dk1"/>
                </a:solidFill>
                <a:latin typeface="Calibri"/>
                <a:ea typeface="Calibri"/>
                <a:cs typeface="Calibri"/>
                <a:sym typeface="Calibri"/>
              </a:rPr>
              <a:t> » veut dire : </a:t>
            </a:r>
            <a:r>
              <a:rPr b="1" lang="fr-FR" sz="1800">
                <a:solidFill>
                  <a:schemeClr val="dk1"/>
                </a:solidFill>
                <a:latin typeface="Calibri"/>
                <a:ea typeface="Calibri"/>
                <a:cs typeface="Calibri"/>
                <a:sym typeface="Calibri"/>
              </a:rPr>
              <a:t>insérer</a:t>
            </a:r>
            <a:r>
              <a:rPr lang="fr-FR" sz="1800">
                <a:solidFill>
                  <a:schemeClr val="dk1"/>
                </a:solidFill>
                <a:latin typeface="Calibri"/>
                <a:ea typeface="Calibri"/>
                <a:cs typeface="Calibri"/>
                <a:sym typeface="Calibri"/>
              </a:rPr>
              <a:t>, </a:t>
            </a:r>
            <a:r>
              <a:rPr b="1" lang="fr-FR" sz="1800">
                <a:solidFill>
                  <a:schemeClr val="dk1"/>
                </a:solidFill>
                <a:latin typeface="Calibri"/>
                <a:ea typeface="Calibri"/>
                <a:cs typeface="Calibri"/>
                <a:sym typeface="Calibri"/>
              </a:rPr>
              <a:t>additionner</a:t>
            </a:r>
            <a:r>
              <a:rPr lang="fr-FR" sz="1800">
                <a:solidFill>
                  <a:schemeClr val="dk1"/>
                </a:solidFill>
                <a:latin typeface="Calibri"/>
                <a:ea typeface="Calibri"/>
                <a:cs typeface="Calibri"/>
                <a:sym typeface="Calibri"/>
              </a:rPr>
              <a:t> un fragment de traitement dans un autre traitement. Ici reformulé, cela voudrait dire : « Quand </a:t>
            </a:r>
            <a:r>
              <a:rPr i="1" lang="fr-FR" sz="1800">
                <a:solidFill>
                  <a:schemeClr val="dk1"/>
                </a:solidFill>
                <a:latin typeface="Calibri"/>
                <a:ea typeface="Calibri"/>
                <a:cs typeface="Calibri"/>
                <a:sym typeface="Calibri"/>
              </a:rPr>
              <a:t>sign in</a:t>
            </a:r>
            <a:r>
              <a:rPr lang="fr-FR" sz="1800">
                <a:solidFill>
                  <a:schemeClr val="dk1"/>
                </a:solidFill>
                <a:latin typeface="Calibri"/>
                <a:ea typeface="Calibri"/>
                <a:cs typeface="Calibri"/>
                <a:sym typeface="Calibri"/>
              </a:rPr>
              <a:t> est exécuté alors </a:t>
            </a:r>
            <a:r>
              <a:rPr i="1" lang="fr-FR" sz="1800">
                <a:solidFill>
                  <a:schemeClr val="dk1"/>
                </a:solidFill>
                <a:latin typeface="Calibri"/>
                <a:ea typeface="Calibri"/>
                <a:cs typeface="Calibri"/>
                <a:sym typeface="Calibri"/>
              </a:rPr>
              <a:t>sign up</a:t>
            </a:r>
            <a:r>
              <a:rPr lang="fr-FR" sz="1800">
                <a:solidFill>
                  <a:schemeClr val="dk1"/>
                </a:solidFill>
                <a:latin typeface="Calibri"/>
                <a:ea typeface="Calibri"/>
                <a:cs typeface="Calibri"/>
                <a:sym typeface="Calibri"/>
              </a:rPr>
              <a:t> est également exécuté (inclus, inséré, additionné) et ce à chaque fois que </a:t>
            </a:r>
            <a:r>
              <a:rPr i="1" lang="fr-FR" sz="1800">
                <a:solidFill>
                  <a:schemeClr val="dk1"/>
                </a:solidFill>
                <a:latin typeface="Calibri"/>
                <a:ea typeface="Calibri"/>
                <a:cs typeface="Calibri"/>
                <a:sym typeface="Calibri"/>
              </a:rPr>
              <a:t>sign in</a:t>
            </a:r>
            <a:r>
              <a:rPr lang="fr-FR" sz="1800">
                <a:solidFill>
                  <a:schemeClr val="dk1"/>
                </a:solidFill>
                <a:latin typeface="Calibri"/>
                <a:ea typeface="Calibri"/>
                <a:cs typeface="Calibri"/>
                <a:sym typeface="Calibri"/>
              </a:rPr>
              <a:t> est exécuté » !</a:t>
            </a:r>
            <a:endParaRPr/>
          </a:p>
          <a:p>
            <a:pPr indent="-342900" lvl="0" marL="342900" marR="0" rtl="0" algn="l">
              <a:spcBef>
                <a:spcPts val="120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Un </a:t>
            </a:r>
            <a:r>
              <a:rPr b="1" lang="fr-FR" sz="1800">
                <a:solidFill>
                  <a:schemeClr val="dk1"/>
                </a:solidFill>
                <a:latin typeface="Calibri"/>
                <a:ea typeface="Calibri"/>
                <a:cs typeface="Calibri"/>
                <a:sym typeface="Calibri"/>
              </a:rPr>
              <a:t>cas inclus </a:t>
            </a:r>
            <a:r>
              <a:rPr lang="fr-FR" sz="1800">
                <a:solidFill>
                  <a:schemeClr val="dk1"/>
                </a:solidFill>
                <a:latin typeface="Calibri"/>
                <a:ea typeface="Calibri"/>
                <a:cs typeface="Calibri"/>
                <a:sym typeface="Calibri"/>
              </a:rPr>
              <a:t>est </a:t>
            </a:r>
            <a:r>
              <a:rPr b="1" lang="fr-FR" sz="1800">
                <a:solidFill>
                  <a:schemeClr val="dk1"/>
                </a:solidFill>
                <a:latin typeface="Calibri"/>
                <a:ea typeface="Calibri"/>
                <a:cs typeface="Calibri"/>
                <a:sym typeface="Calibri"/>
              </a:rPr>
              <a:t>toujours</a:t>
            </a:r>
            <a:r>
              <a:rPr lang="fr-FR" sz="1800">
                <a:solidFill>
                  <a:schemeClr val="dk1"/>
                </a:solidFill>
                <a:latin typeface="Calibri"/>
                <a:ea typeface="Calibri"/>
                <a:cs typeface="Calibri"/>
                <a:sym typeface="Calibri"/>
              </a:rPr>
              <a:t> </a:t>
            </a:r>
            <a:r>
              <a:rPr b="1" lang="fr-FR" sz="1800">
                <a:solidFill>
                  <a:schemeClr val="dk1"/>
                </a:solidFill>
                <a:latin typeface="Calibri"/>
                <a:ea typeface="Calibri"/>
                <a:cs typeface="Calibri"/>
                <a:sym typeface="Calibri"/>
              </a:rPr>
              <a:t>abstrait</a:t>
            </a:r>
            <a:r>
              <a:rPr lang="fr-FR" sz="1800">
                <a:solidFill>
                  <a:schemeClr val="dk1"/>
                </a:solidFill>
                <a:latin typeface="Calibri"/>
                <a:ea typeface="Calibri"/>
                <a:cs typeface="Calibri"/>
                <a:sym typeface="Calibri"/>
              </a:rPr>
              <a:t>, ici cela voudrait dire que le cas </a:t>
            </a:r>
            <a:r>
              <a:rPr i="1" lang="fr-FR" sz="1800">
                <a:solidFill>
                  <a:schemeClr val="dk1"/>
                </a:solidFill>
                <a:latin typeface="Calibri"/>
                <a:ea typeface="Calibri"/>
                <a:cs typeface="Calibri"/>
                <a:sym typeface="Calibri"/>
              </a:rPr>
              <a:t>sign up</a:t>
            </a:r>
            <a:r>
              <a:rPr lang="fr-FR" sz="1800">
                <a:solidFill>
                  <a:schemeClr val="dk1"/>
                </a:solidFill>
                <a:latin typeface="Calibri"/>
                <a:ea typeface="Calibri"/>
                <a:cs typeface="Calibri"/>
                <a:sym typeface="Calibri"/>
              </a:rPr>
              <a:t> est abstrait et ne pourrait pas être déclenché par l’acteur donc pas d’association possible avec l’acteur</a:t>
            </a:r>
            <a:endParaRPr/>
          </a:p>
          <a:p>
            <a:pPr indent="-342900" lvl="0" marL="342900" marR="0" rtl="0" algn="l">
              <a:spcBef>
                <a:spcPts val="120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Si </a:t>
            </a:r>
            <a:r>
              <a:rPr i="1" lang="fr-FR" sz="1800">
                <a:solidFill>
                  <a:schemeClr val="dk1"/>
                </a:solidFill>
                <a:latin typeface="Calibri"/>
                <a:ea typeface="Calibri"/>
                <a:cs typeface="Calibri"/>
                <a:sym typeface="Calibri"/>
              </a:rPr>
              <a:t>sign up </a:t>
            </a:r>
            <a:r>
              <a:rPr lang="fr-FR" sz="1800">
                <a:solidFill>
                  <a:schemeClr val="dk1"/>
                </a:solidFill>
                <a:latin typeface="Calibri"/>
                <a:ea typeface="Calibri"/>
                <a:cs typeface="Calibri"/>
                <a:sym typeface="Calibri"/>
              </a:rPr>
              <a:t>est un fragment inclus que par un seul cas, typiquement dans l’anti pattern par </a:t>
            </a:r>
            <a:r>
              <a:rPr i="1" lang="fr-FR" sz="1800">
                <a:solidFill>
                  <a:schemeClr val="dk1"/>
                </a:solidFill>
                <a:latin typeface="Calibri"/>
                <a:ea typeface="Calibri"/>
                <a:cs typeface="Calibri"/>
                <a:sym typeface="Calibri"/>
              </a:rPr>
              <a:t>sign in</a:t>
            </a:r>
            <a:r>
              <a:rPr lang="fr-FR" sz="1800">
                <a:solidFill>
                  <a:schemeClr val="dk1"/>
                </a:solidFill>
                <a:latin typeface="Calibri"/>
                <a:ea typeface="Calibri"/>
                <a:cs typeface="Calibri"/>
                <a:sym typeface="Calibri"/>
              </a:rPr>
              <a:t>, cela n’a aucune valeur ajoutée, car </a:t>
            </a:r>
            <a:r>
              <a:rPr b="1" lang="fr-FR" sz="1800">
                <a:solidFill>
                  <a:schemeClr val="dk1"/>
                </a:solidFill>
                <a:latin typeface="Calibri"/>
                <a:ea typeface="Calibri"/>
                <a:cs typeface="Calibri"/>
                <a:sym typeface="Calibri"/>
              </a:rPr>
              <a:t>les fragments inclus permettent de se représenter des traitements communs </a:t>
            </a:r>
            <a:r>
              <a:rPr lang="fr-FR" sz="1800">
                <a:solidFill>
                  <a:schemeClr val="dk1"/>
                </a:solidFill>
                <a:latin typeface="Calibri"/>
                <a:ea typeface="Calibri"/>
                <a:cs typeface="Calibri"/>
                <a:sym typeface="Calibri"/>
              </a:rPr>
              <a:t>à plusieurs cas (orienté objet, factorisation </a:t>
            </a:r>
            <a:r>
              <a:rPr i="1" lang="fr-FR" sz="1800">
                <a:solidFill>
                  <a:schemeClr val="dk1"/>
                </a:solidFill>
                <a:latin typeface="Calibri"/>
                <a:ea typeface="Calibri"/>
                <a:cs typeface="Calibri"/>
                <a:sym typeface="Calibri"/>
              </a:rPr>
              <a:t>etc</a:t>
            </a:r>
            <a:r>
              <a:rPr lang="fr-FR" sz="1800">
                <a:solidFill>
                  <a:schemeClr val="dk1"/>
                </a:solidFill>
                <a:latin typeface="Calibri"/>
                <a:ea typeface="Calibri"/>
                <a:cs typeface="Calibri"/>
                <a:sym typeface="Calibri"/>
              </a:rPr>
              <a:t>)</a:t>
            </a:r>
            <a:endParaRPr/>
          </a:p>
          <a:p>
            <a:pPr indent="-342900" lvl="0" marL="342900" marR="0" rtl="0" algn="l">
              <a:spcBef>
                <a:spcPts val="120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Ce diagramme est clairement une </a:t>
            </a:r>
            <a:r>
              <a:rPr b="1" lang="fr-FR" sz="1800">
                <a:solidFill>
                  <a:schemeClr val="dk1"/>
                </a:solidFill>
                <a:latin typeface="Calibri"/>
                <a:ea typeface="Calibri"/>
                <a:cs typeface="Calibri"/>
                <a:sym typeface="Calibri"/>
              </a:rPr>
              <a:t>confusion avec un parcours utilisateur</a:t>
            </a:r>
            <a:r>
              <a:rPr lang="fr-FR" sz="1800">
                <a:solidFill>
                  <a:schemeClr val="dk1"/>
                </a:solidFill>
                <a:latin typeface="Calibri"/>
                <a:ea typeface="Calibri"/>
                <a:cs typeface="Calibri"/>
                <a:sym typeface="Calibri"/>
              </a:rPr>
              <a:t>, qui viendrait dire qu’un utilisateur doit avoir créer un compte avant de pouvoir se connecter, or les cas d’utilisation (UML ou pas) ne sont pas un parcours utilisateur</a:t>
            </a:r>
            <a:endParaRPr/>
          </a:p>
          <a:p>
            <a:pPr indent="-342900" lvl="0" marL="342900" marR="0" rtl="0" algn="l">
              <a:spcBef>
                <a:spcPts val="120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Pour finir, </a:t>
            </a:r>
            <a:r>
              <a:rPr i="1" lang="fr-FR" sz="1800">
                <a:solidFill>
                  <a:schemeClr val="dk1"/>
                </a:solidFill>
                <a:latin typeface="Calibri"/>
                <a:ea typeface="Calibri"/>
                <a:cs typeface="Calibri"/>
                <a:sym typeface="Calibri"/>
              </a:rPr>
              <a:t>sign in</a:t>
            </a:r>
            <a:r>
              <a:rPr lang="fr-FR" sz="1800">
                <a:solidFill>
                  <a:schemeClr val="dk1"/>
                </a:solidFill>
                <a:latin typeface="Calibri"/>
                <a:ea typeface="Calibri"/>
                <a:cs typeface="Calibri"/>
                <a:sym typeface="Calibri"/>
              </a:rPr>
              <a:t> et </a:t>
            </a:r>
            <a:r>
              <a:rPr i="1" lang="fr-FR" sz="1800">
                <a:solidFill>
                  <a:schemeClr val="dk1"/>
                </a:solidFill>
                <a:latin typeface="Calibri"/>
                <a:ea typeface="Calibri"/>
                <a:cs typeface="Calibri"/>
                <a:sym typeface="Calibri"/>
              </a:rPr>
              <a:t>sign up</a:t>
            </a:r>
            <a:r>
              <a:rPr lang="fr-FR" sz="1800">
                <a:solidFill>
                  <a:schemeClr val="dk1"/>
                </a:solidFill>
                <a:latin typeface="Calibri"/>
                <a:ea typeface="Calibri"/>
                <a:cs typeface="Calibri"/>
                <a:sym typeface="Calibri"/>
              </a:rPr>
              <a:t> (comme </a:t>
            </a:r>
            <a:r>
              <a:rPr i="1" lang="fr-FR" sz="1800">
                <a:solidFill>
                  <a:schemeClr val="dk1"/>
                </a:solidFill>
                <a:latin typeface="Calibri"/>
                <a:ea typeface="Calibri"/>
                <a:cs typeface="Calibri"/>
                <a:sym typeface="Calibri"/>
              </a:rPr>
              <a:t>logout</a:t>
            </a:r>
            <a:r>
              <a:rPr lang="fr-FR" sz="1800">
                <a:solidFill>
                  <a:schemeClr val="dk1"/>
                </a:solidFill>
                <a:latin typeface="Calibri"/>
                <a:ea typeface="Calibri"/>
                <a:cs typeface="Calibri"/>
                <a:sym typeface="Calibri"/>
              </a:rPr>
              <a:t> </a:t>
            </a:r>
            <a:r>
              <a:rPr i="1" lang="fr-FR" sz="1800">
                <a:solidFill>
                  <a:schemeClr val="dk1"/>
                </a:solidFill>
                <a:latin typeface="Calibri"/>
                <a:ea typeface="Calibri"/>
                <a:cs typeface="Calibri"/>
                <a:sym typeface="Calibri"/>
              </a:rPr>
              <a:t>etc</a:t>
            </a:r>
            <a:r>
              <a:rPr lang="fr-FR" sz="1800">
                <a:solidFill>
                  <a:schemeClr val="dk1"/>
                </a:solidFill>
                <a:latin typeface="Calibri"/>
                <a:ea typeface="Calibri"/>
                <a:cs typeface="Calibri"/>
                <a:sym typeface="Calibri"/>
              </a:rPr>
              <a:t>) n’ont </a:t>
            </a:r>
            <a:r>
              <a:rPr b="1" lang="fr-FR" sz="1800">
                <a:solidFill>
                  <a:schemeClr val="dk1"/>
                </a:solidFill>
                <a:latin typeface="Calibri"/>
                <a:ea typeface="Calibri"/>
                <a:cs typeface="Calibri"/>
                <a:sym typeface="Calibri"/>
              </a:rPr>
              <a:t>pas de valeur métier pour un acteur</a:t>
            </a:r>
            <a:r>
              <a:rPr lang="fr-FR" sz="1800">
                <a:solidFill>
                  <a:schemeClr val="dk1"/>
                </a:solidFill>
                <a:latin typeface="Calibri"/>
                <a:ea typeface="Calibri"/>
                <a:cs typeface="Calibri"/>
                <a:sym typeface="Calibri"/>
              </a:rPr>
              <a:t>, ce sont des contraintes… Ce sont des candidats à être plutôt des (pré)conditions que des cas d’utilisation</a:t>
            </a:r>
            <a:endParaRPr/>
          </a:p>
        </p:txBody>
      </p:sp>
      <p:pic>
        <p:nvPicPr>
          <p:cNvPr id="266" name="Google Shape;266;p24"/>
          <p:cNvPicPr preferRelativeResize="0"/>
          <p:nvPr/>
        </p:nvPicPr>
        <p:blipFill rotWithShape="1">
          <a:blip r:embed="rId3">
            <a:alphaModFix/>
          </a:blip>
          <a:srcRect b="0" l="0" r="0" t="0"/>
          <a:stretch/>
        </p:blipFill>
        <p:spPr>
          <a:xfrm>
            <a:off x="407522" y="2030441"/>
            <a:ext cx="4296262" cy="3476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5"/>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Dans la tête du concepteur… ☺</a:t>
            </a:r>
            <a:endParaRPr sz="2400">
              <a:solidFill>
                <a:schemeClr val="dk1"/>
              </a:solidFill>
              <a:latin typeface="Aharoni"/>
              <a:ea typeface="Aharoni"/>
              <a:cs typeface="Aharoni"/>
              <a:sym typeface="Aharoni"/>
            </a:endParaRPr>
          </a:p>
        </p:txBody>
      </p:sp>
      <p:sp>
        <p:nvSpPr>
          <p:cNvPr id="272" name="Google Shape;272;p25"/>
          <p:cNvSpPr/>
          <p:nvPr/>
        </p:nvSpPr>
        <p:spPr>
          <a:xfrm>
            <a:off x="671119" y="1144748"/>
            <a:ext cx="3495413" cy="2417428"/>
          </a:xfrm>
          <a:prstGeom prst="ellipse">
            <a:avLst/>
          </a:prstGeom>
          <a:solidFill>
            <a:schemeClr val="accent1"/>
          </a:solidFill>
          <a:ln cap="flat" cmpd="sng" w="12700">
            <a:solidFill>
              <a:srgbClr val="1C305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800">
                <a:solidFill>
                  <a:schemeClr val="lt1"/>
                </a:solidFill>
                <a:latin typeface="Calibri"/>
                <a:ea typeface="Calibri"/>
                <a:cs typeface="Calibri"/>
                <a:sym typeface="Calibri"/>
              </a:rPr>
              <a:t>UseCase A</a:t>
            </a:r>
            <a:endParaRPr/>
          </a:p>
        </p:txBody>
      </p:sp>
      <p:sp>
        <p:nvSpPr>
          <p:cNvPr id="273" name="Google Shape;273;p25"/>
          <p:cNvSpPr/>
          <p:nvPr/>
        </p:nvSpPr>
        <p:spPr>
          <a:xfrm>
            <a:off x="671119" y="4012035"/>
            <a:ext cx="3495413" cy="2417428"/>
          </a:xfrm>
          <a:prstGeom prst="ellipse">
            <a:avLst/>
          </a:prstGeom>
          <a:solidFill>
            <a:schemeClr val="accent1"/>
          </a:solidFill>
          <a:ln cap="flat" cmpd="sng" w="12700">
            <a:solidFill>
              <a:srgbClr val="1C305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800">
                <a:solidFill>
                  <a:schemeClr val="lt1"/>
                </a:solidFill>
                <a:latin typeface="Calibri"/>
                <a:ea typeface="Calibri"/>
                <a:cs typeface="Calibri"/>
                <a:sym typeface="Calibri"/>
              </a:rPr>
              <a:t>UseCase B</a:t>
            </a:r>
            <a:endParaRPr/>
          </a:p>
        </p:txBody>
      </p:sp>
      <p:sp>
        <p:nvSpPr>
          <p:cNvPr id="274" name="Google Shape;274;p25"/>
          <p:cNvSpPr/>
          <p:nvPr/>
        </p:nvSpPr>
        <p:spPr>
          <a:xfrm>
            <a:off x="1097559" y="2251045"/>
            <a:ext cx="1159079" cy="525711"/>
          </a:xfrm>
          <a:prstGeom prst="ellipse">
            <a:avLst/>
          </a:prstGeom>
          <a:solidFill>
            <a:srgbClr val="FFC000"/>
          </a:solidFill>
          <a:ln cap="flat" cmpd="sng" w="12700">
            <a:solidFill>
              <a:srgbClr val="1C3052"/>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fr-FR" sz="1100">
                <a:solidFill>
                  <a:schemeClr val="dk1"/>
                </a:solidFill>
                <a:latin typeface="Calibri"/>
                <a:ea typeface="Calibri"/>
                <a:cs typeface="Calibri"/>
                <a:sym typeface="Calibri"/>
              </a:rPr>
              <a:t>UseCase C</a:t>
            </a:r>
            <a:endParaRPr/>
          </a:p>
        </p:txBody>
      </p:sp>
      <p:sp>
        <p:nvSpPr>
          <p:cNvPr id="275" name="Google Shape;275;p25"/>
          <p:cNvSpPr/>
          <p:nvPr/>
        </p:nvSpPr>
        <p:spPr>
          <a:xfrm>
            <a:off x="1097559" y="5113089"/>
            <a:ext cx="1159079" cy="525711"/>
          </a:xfrm>
          <a:prstGeom prst="ellipse">
            <a:avLst/>
          </a:prstGeom>
          <a:solidFill>
            <a:srgbClr val="FFC000"/>
          </a:solidFill>
          <a:ln cap="flat" cmpd="sng" w="12700">
            <a:solidFill>
              <a:srgbClr val="1C3052"/>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fr-FR" sz="1100">
                <a:solidFill>
                  <a:schemeClr val="dk1"/>
                </a:solidFill>
                <a:latin typeface="Calibri"/>
                <a:ea typeface="Calibri"/>
                <a:cs typeface="Calibri"/>
                <a:sym typeface="Calibri"/>
              </a:rPr>
              <a:t>UseCase C</a:t>
            </a:r>
            <a:endParaRPr/>
          </a:p>
        </p:txBody>
      </p:sp>
      <p:sp>
        <p:nvSpPr>
          <p:cNvPr id="276" name="Google Shape;276;p25"/>
          <p:cNvSpPr/>
          <p:nvPr/>
        </p:nvSpPr>
        <p:spPr>
          <a:xfrm>
            <a:off x="2632045" y="5113089"/>
            <a:ext cx="1159079" cy="525711"/>
          </a:xfrm>
          <a:prstGeom prst="ellipse">
            <a:avLst/>
          </a:prstGeom>
          <a:solidFill>
            <a:schemeClr val="accent6"/>
          </a:solidFill>
          <a:ln cap="flat" cmpd="sng" w="12700">
            <a:solidFill>
              <a:srgbClr val="1C3052"/>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fr-FR" sz="1100">
                <a:solidFill>
                  <a:schemeClr val="dk1"/>
                </a:solidFill>
                <a:latin typeface="Calibri"/>
                <a:ea typeface="Calibri"/>
                <a:cs typeface="Calibri"/>
                <a:sym typeface="Calibri"/>
              </a:rPr>
              <a:t>UseCase D</a:t>
            </a:r>
            <a:endParaRPr/>
          </a:p>
        </p:txBody>
      </p:sp>
      <p:sp>
        <p:nvSpPr>
          <p:cNvPr id="277" name="Google Shape;277;p25"/>
          <p:cNvSpPr txBox="1"/>
          <p:nvPr/>
        </p:nvSpPr>
        <p:spPr>
          <a:xfrm>
            <a:off x="4703784" y="679508"/>
            <a:ext cx="7488215" cy="6178491"/>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En concevant les traitements de son système, on identifie un traitement commun (</a:t>
            </a:r>
            <a:r>
              <a:rPr b="1" lang="fr-FR" sz="1800">
                <a:solidFill>
                  <a:schemeClr val="dk1"/>
                </a:solidFill>
                <a:latin typeface="Calibri"/>
                <a:ea typeface="Calibri"/>
                <a:cs typeface="Calibri"/>
                <a:sym typeface="Calibri"/>
              </a:rPr>
              <a:t>C</a:t>
            </a:r>
            <a:r>
              <a:rPr lang="fr-FR" sz="1800">
                <a:solidFill>
                  <a:schemeClr val="dk1"/>
                </a:solidFill>
                <a:latin typeface="Calibri"/>
                <a:ea typeface="Calibri"/>
                <a:cs typeface="Calibri"/>
                <a:sym typeface="Calibri"/>
              </a:rPr>
              <a:t>) et requis à 2 cas d’utilisation (</a:t>
            </a:r>
            <a:r>
              <a:rPr b="1" lang="fr-FR" sz="1800">
                <a:solidFill>
                  <a:schemeClr val="dk1"/>
                </a:solidFill>
                <a:latin typeface="Calibri"/>
                <a:ea typeface="Calibri"/>
                <a:cs typeface="Calibri"/>
                <a:sym typeface="Calibri"/>
              </a:rPr>
              <a:t>A</a:t>
            </a:r>
            <a:r>
              <a:rPr lang="fr-FR" sz="1800">
                <a:solidFill>
                  <a:schemeClr val="dk1"/>
                </a:solidFill>
                <a:latin typeface="Calibri"/>
                <a:ea typeface="Calibri"/>
                <a:cs typeface="Calibri"/>
                <a:sym typeface="Calibri"/>
              </a:rPr>
              <a:t> et </a:t>
            </a:r>
            <a:r>
              <a:rPr b="1" lang="fr-FR" sz="1800">
                <a:solidFill>
                  <a:schemeClr val="dk1"/>
                </a:solidFill>
                <a:latin typeface="Calibri"/>
                <a:ea typeface="Calibri"/>
                <a:cs typeface="Calibri"/>
                <a:sym typeface="Calibri"/>
              </a:rPr>
              <a:t>B</a:t>
            </a:r>
            <a:r>
              <a:rPr lang="fr-FR" sz="1800">
                <a:solidFill>
                  <a:schemeClr val="dk1"/>
                </a:solidFill>
                <a:latin typeface="Calibri"/>
                <a:ea typeface="Calibri"/>
                <a:cs typeface="Calibri"/>
                <a:sym typeface="Calibri"/>
              </a:rPr>
              <a:t>) :</a:t>
            </a:r>
            <a:endParaRPr/>
          </a:p>
          <a:p>
            <a:pPr indent="-342900" lvl="1" marL="800100" marR="0" rtl="0" algn="l">
              <a:spcBef>
                <a:spcPts val="1200"/>
              </a:spcBef>
              <a:spcAft>
                <a:spcPts val="0"/>
              </a:spcAft>
              <a:buClr>
                <a:schemeClr val="dk1"/>
              </a:buClr>
              <a:buSzPts val="1800"/>
              <a:buFont typeface="Arial"/>
              <a:buChar char="•"/>
            </a:pPr>
            <a:r>
              <a:rPr b="0" i="0" lang="fr-FR" sz="1800" u="none" cap="none" strike="noStrike">
                <a:solidFill>
                  <a:schemeClr val="dk1"/>
                </a:solidFill>
                <a:latin typeface="Calibri"/>
                <a:ea typeface="Calibri"/>
                <a:cs typeface="Calibri"/>
                <a:sym typeface="Calibri"/>
              </a:rPr>
              <a:t>On nomme ce traitement</a:t>
            </a:r>
            <a:endParaRPr/>
          </a:p>
          <a:p>
            <a:pPr indent="-342900" lvl="1" marL="800100" marR="0" rtl="0" algn="l">
              <a:spcBef>
                <a:spcPts val="600"/>
              </a:spcBef>
              <a:spcAft>
                <a:spcPts val="0"/>
              </a:spcAft>
              <a:buClr>
                <a:schemeClr val="dk1"/>
              </a:buClr>
              <a:buSzPts val="1800"/>
              <a:buFont typeface="Arial"/>
              <a:buChar char="•"/>
            </a:pPr>
            <a:r>
              <a:rPr b="0" i="0" lang="fr-FR" sz="1800" u="none" cap="none" strike="noStrike">
                <a:solidFill>
                  <a:schemeClr val="dk1"/>
                </a:solidFill>
                <a:latin typeface="Calibri"/>
                <a:ea typeface="Calibri"/>
                <a:cs typeface="Calibri"/>
                <a:sym typeface="Calibri"/>
              </a:rPr>
              <a:t>On le sort dans un fragment à part (portion de traitement), il devient abstrait</a:t>
            </a:r>
            <a:endParaRPr/>
          </a:p>
          <a:p>
            <a:pPr indent="-342900" lvl="1" marL="800100" marR="0" rtl="0" algn="l">
              <a:spcBef>
                <a:spcPts val="600"/>
              </a:spcBef>
              <a:spcAft>
                <a:spcPts val="0"/>
              </a:spcAft>
              <a:buClr>
                <a:schemeClr val="dk1"/>
              </a:buClr>
              <a:buSzPts val="1800"/>
              <a:buFont typeface="Arial"/>
              <a:buChar char="•"/>
            </a:pPr>
            <a:r>
              <a:rPr b="0" i="0" lang="fr-FR" sz="1800" u="none" cap="none" strike="noStrike">
                <a:solidFill>
                  <a:schemeClr val="dk1"/>
                </a:solidFill>
                <a:latin typeface="Calibri"/>
                <a:ea typeface="Calibri"/>
                <a:cs typeface="Calibri"/>
                <a:sym typeface="Calibri"/>
              </a:rPr>
              <a:t>On ajoute une relation « Include » entre les 2 cas et le fragment qui est réutilisé, et potentiellement réutilisable par d’autres cas</a:t>
            </a:r>
            <a:endParaRPr/>
          </a:p>
          <a:p>
            <a:pPr indent="-342900" lvl="0" marL="342900" marR="0" rtl="0" algn="l">
              <a:spcBef>
                <a:spcPts val="120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En concevant les traitements de son système, on identifie un traitement optionnel (</a:t>
            </a:r>
            <a:r>
              <a:rPr b="1" lang="fr-FR" sz="1800">
                <a:solidFill>
                  <a:schemeClr val="dk1"/>
                </a:solidFill>
                <a:latin typeface="Calibri"/>
                <a:ea typeface="Calibri"/>
                <a:cs typeface="Calibri"/>
                <a:sym typeface="Calibri"/>
              </a:rPr>
              <a:t>D</a:t>
            </a:r>
            <a:r>
              <a:rPr lang="fr-FR" sz="1800">
                <a:solidFill>
                  <a:schemeClr val="dk1"/>
                </a:solidFill>
                <a:latin typeface="Calibri"/>
                <a:ea typeface="Calibri"/>
                <a:cs typeface="Calibri"/>
                <a:sym typeface="Calibri"/>
              </a:rPr>
              <a:t>) dans un cas d’utilisation (</a:t>
            </a:r>
            <a:r>
              <a:rPr b="1" lang="fr-FR" sz="1800">
                <a:solidFill>
                  <a:schemeClr val="dk1"/>
                </a:solidFill>
                <a:latin typeface="Calibri"/>
                <a:ea typeface="Calibri"/>
                <a:cs typeface="Calibri"/>
                <a:sym typeface="Calibri"/>
              </a:rPr>
              <a:t>B</a:t>
            </a:r>
            <a:r>
              <a:rPr lang="fr-FR" sz="1800">
                <a:solidFill>
                  <a:schemeClr val="dk1"/>
                </a:solidFill>
                <a:latin typeface="Calibri"/>
                <a:ea typeface="Calibri"/>
                <a:cs typeface="Calibri"/>
                <a:sym typeface="Calibri"/>
              </a:rPr>
              <a:t>) :</a:t>
            </a:r>
            <a:endParaRPr/>
          </a:p>
          <a:p>
            <a:pPr indent="-342900" lvl="1" marL="800100" marR="0" rtl="0" algn="l">
              <a:spcBef>
                <a:spcPts val="1200"/>
              </a:spcBef>
              <a:spcAft>
                <a:spcPts val="0"/>
              </a:spcAft>
              <a:buClr>
                <a:schemeClr val="dk1"/>
              </a:buClr>
              <a:buSzPts val="1800"/>
              <a:buFont typeface="Arial"/>
              <a:buChar char="•"/>
            </a:pPr>
            <a:r>
              <a:rPr b="0" i="0" lang="fr-FR" sz="1800" u="none" cap="none" strike="noStrike">
                <a:solidFill>
                  <a:schemeClr val="dk1"/>
                </a:solidFill>
                <a:latin typeface="Calibri"/>
                <a:ea typeface="Calibri"/>
                <a:cs typeface="Calibri"/>
                <a:sym typeface="Calibri"/>
              </a:rPr>
              <a:t>On nomme ce traitement</a:t>
            </a:r>
            <a:endParaRPr/>
          </a:p>
          <a:p>
            <a:pPr indent="-342900" lvl="1" marL="800100" marR="0" rtl="0" algn="l">
              <a:spcBef>
                <a:spcPts val="600"/>
              </a:spcBef>
              <a:spcAft>
                <a:spcPts val="0"/>
              </a:spcAft>
              <a:buClr>
                <a:schemeClr val="dk1"/>
              </a:buClr>
              <a:buSzPts val="1800"/>
              <a:buFont typeface="Arial"/>
              <a:buChar char="•"/>
            </a:pPr>
            <a:r>
              <a:rPr b="0" i="0" lang="fr-FR" sz="1800" u="none" cap="none" strike="noStrike">
                <a:solidFill>
                  <a:schemeClr val="dk1"/>
                </a:solidFill>
                <a:latin typeface="Calibri"/>
                <a:ea typeface="Calibri"/>
                <a:cs typeface="Calibri"/>
                <a:sym typeface="Calibri"/>
              </a:rPr>
              <a:t>On le sort dans un fragment à part (portion de traitement), il devient abstrait ou reste concret (exécutable directement)</a:t>
            </a:r>
            <a:endParaRPr/>
          </a:p>
          <a:p>
            <a:pPr indent="-342900" lvl="1" marL="800100" marR="0" rtl="0" algn="l">
              <a:spcBef>
                <a:spcPts val="600"/>
              </a:spcBef>
              <a:spcAft>
                <a:spcPts val="0"/>
              </a:spcAft>
              <a:buClr>
                <a:schemeClr val="dk1"/>
              </a:buClr>
              <a:buSzPts val="1800"/>
              <a:buFont typeface="Arial"/>
              <a:buChar char="•"/>
            </a:pPr>
            <a:r>
              <a:rPr b="0" i="0" lang="fr-FR" sz="1800" u="none" cap="none" strike="noStrike">
                <a:solidFill>
                  <a:schemeClr val="dk1"/>
                </a:solidFill>
                <a:latin typeface="Calibri"/>
                <a:ea typeface="Calibri"/>
                <a:cs typeface="Calibri"/>
                <a:sym typeface="Calibri"/>
              </a:rPr>
              <a:t>On ajoute une relation « Extend » entre le cas et le fragment, ainsi que la condition et le point d’extension, fragment qui est réutilisable par d’autres cas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6"/>
          <p:cNvSpPr txBox="1"/>
          <p:nvPr/>
        </p:nvSpPr>
        <p:spPr>
          <a:xfrm>
            <a:off x="907410" y="1720841"/>
            <a:ext cx="10377181" cy="34163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5400">
                <a:solidFill>
                  <a:schemeClr val="dk1"/>
                </a:solidFill>
                <a:latin typeface="Aharoni"/>
                <a:ea typeface="Aharoni"/>
                <a:cs typeface="Aharoni"/>
                <a:sym typeface="Aharoni"/>
              </a:rPr>
              <a:t>Surprise !</a:t>
            </a:r>
            <a:endParaRPr/>
          </a:p>
          <a:p>
            <a:pPr indent="0" lvl="0" marL="0" marR="0" rtl="0" algn="ctr">
              <a:spcBef>
                <a:spcPts val="0"/>
              </a:spcBef>
              <a:spcAft>
                <a:spcPts val="0"/>
              </a:spcAft>
              <a:buNone/>
            </a:pPr>
            <a:r>
              <a:rPr lang="fr-FR" sz="5400">
                <a:solidFill>
                  <a:schemeClr val="dk1"/>
                </a:solidFill>
                <a:latin typeface="Aharoni"/>
                <a:ea typeface="Aharoni"/>
                <a:cs typeface="Aharoni"/>
                <a:sym typeface="Aharoni"/>
              </a:rPr>
              <a:t>Petite conversation intéressante (et un peu amusante) avec ChatGPT…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grpSp>
        <p:nvGrpSpPr>
          <p:cNvPr id="287" name="Google Shape;287;p27"/>
          <p:cNvGrpSpPr/>
          <p:nvPr/>
        </p:nvGrpSpPr>
        <p:grpSpPr>
          <a:xfrm>
            <a:off x="247336" y="1340485"/>
            <a:ext cx="11697329" cy="4177030"/>
            <a:chOff x="335280" y="1340485"/>
            <a:chExt cx="11697329" cy="4177030"/>
          </a:xfrm>
        </p:grpSpPr>
        <p:pic>
          <p:nvPicPr>
            <p:cNvPr id="288" name="Google Shape;288;p27"/>
            <p:cNvPicPr preferRelativeResize="0"/>
            <p:nvPr/>
          </p:nvPicPr>
          <p:blipFill rotWithShape="1">
            <a:blip r:embed="rId3">
              <a:alphaModFix/>
            </a:blip>
            <a:srcRect b="0" l="0" r="0" t="0"/>
            <a:stretch/>
          </p:blipFill>
          <p:spPr>
            <a:xfrm>
              <a:off x="335280" y="1340485"/>
              <a:ext cx="5760720" cy="4177030"/>
            </a:xfrm>
            <a:prstGeom prst="rect">
              <a:avLst/>
            </a:prstGeom>
            <a:noFill/>
            <a:ln>
              <a:noFill/>
            </a:ln>
          </p:spPr>
        </p:pic>
        <p:pic>
          <p:nvPicPr>
            <p:cNvPr id="289" name="Google Shape;289;p27"/>
            <p:cNvPicPr preferRelativeResize="0"/>
            <p:nvPr/>
          </p:nvPicPr>
          <p:blipFill rotWithShape="1">
            <a:blip r:embed="rId4">
              <a:alphaModFix/>
            </a:blip>
            <a:srcRect b="0" l="0" r="0" t="0"/>
            <a:stretch/>
          </p:blipFill>
          <p:spPr>
            <a:xfrm>
              <a:off x="6271889" y="1340485"/>
              <a:ext cx="5760720" cy="2548890"/>
            </a:xfrm>
            <a:prstGeom prst="rect">
              <a:avLst/>
            </a:prstGeom>
            <a:noFill/>
            <a:ln>
              <a:noFill/>
            </a:ln>
          </p:spPr>
        </p:pic>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grpSp>
        <p:nvGrpSpPr>
          <p:cNvPr id="294" name="Google Shape;294;p28"/>
          <p:cNvGrpSpPr/>
          <p:nvPr/>
        </p:nvGrpSpPr>
        <p:grpSpPr>
          <a:xfrm>
            <a:off x="220771" y="856931"/>
            <a:ext cx="11750459" cy="5144135"/>
            <a:chOff x="220771" y="856931"/>
            <a:chExt cx="11750459" cy="5144135"/>
          </a:xfrm>
        </p:grpSpPr>
        <p:pic>
          <p:nvPicPr>
            <p:cNvPr id="295" name="Google Shape;295;p28"/>
            <p:cNvPicPr preferRelativeResize="0"/>
            <p:nvPr/>
          </p:nvPicPr>
          <p:blipFill rotWithShape="1">
            <a:blip r:embed="rId3">
              <a:alphaModFix/>
            </a:blip>
            <a:srcRect b="0" l="0" r="0" t="0"/>
            <a:stretch/>
          </p:blipFill>
          <p:spPr>
            <a:xfrm>
              <a:off x="220771" y="856931"/>
              <a:ext cx="5760720" cy="5144135"/>
            </a:xfrm>
            <a:prstGeom prst="rect">
              <a:avLst/>
            </a:prstGeom>
            <a:noFill/>
            <a:ln>
              <a:noFill/>
            </a:ln>
          </p:spPr>
        </p:pic>
        <p:pic>
          <p:nvPicPr>
            <p:cNvPr id="296" name="Google Shape;296;p28"/>
            <p:cNvPicPr preferRelativeResize="0"/>
            <p:nvPr/>
          </p:nvPicPr>
          <p:blipFill rotWithShape="1">
            <a:blip r:embed="rId4">
              <a:alphaModFix/>
            </a:blip>
            <a:srcRect b="0" l="0" r="0" t="0"/>
            <a:stretch/>
          </p:blipFill>
          <p:spPr>
            <a:xfrm>
              <a:off x="6210510" y="856931"/>
              <a:ext cx="5760720" cy="4880610"/>
            </a:xfrm>
            <a:prstGeom prst="rect">
              <a:avLst/>
            </a:prstGeom>
            <a:noFill/>
            <a:ln>
              <a:noFill/>
            </a:ln>
          </p:spPr>
        </p:pic>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grpSp>
        <p:nvGrpSpPr>
          <p:cNvPr id="301" name="Google Shape;301;p29"/>
          <p:cNvGrpSpPr/>
          <p:nvPr/>
        </p:nvGrpSpPr>
        <p:grpSpPr>
          <a:xfrm>
            <a:off x="240275" y="953452"/>
            <a:ext cx="11711451" cy="4951095"/>
            <a:chOff x="293335" y="953452"/>
            <a:chExt cx="11711451" cy="4951095"/>
          </a:xfrm>
        </p:grpSpPr>
        <p:pic>
          <p:nvPicPr>
            <p:cNvPr id="302" name="Google Shape;302;p29"/>
            <p:cNvPicPr preferRelativeResize="0"/>
            <p:nvPr/>
          </p:nvPicPr>
          <p:blipFill rotWithShape="1">
            <a:blip r:embed="rId3">
              <a:alphaModFix/>
            </a:blip>
            <a:srcRect b="0" l="0" r="0" t="0"/>
            <a:stretch/>
          </p:blipFill>
          <p:spPr>
            <a:xfrm>
              <a:off x="293335" y="953452"/>
              <a:ext cx="5760720" cy="4951095"/>
            </a:xfrm>
            <a:prstGeom prst="rect">
              <a:avLst/>
            </a:prstGeom>
            <a:noFill/>
            <a:ln>
              <a:noFill/>
            </a:ln>
          </p:spPr>
        </p:pic>
        <p:pic>
          <p:nvPicPr>
            <p:cNvPr id="303" name="Google Shape;303;p29"/>
            <p:cNvPicPr preferRelativeResize="0"/>
            <p:nvPr/>
          </p:nvPicPr>
          <p:blipFill rotWithShape="1">
            <a:blip r:embed="rId4">
              <a:alphaModFix/>
            </a:blip>
            <a:srcRect b="0" l="0" r="0" t="0"/>
            <a:stretch/>
          </p:blipFill>
          <p:spPr>
            <a:xfrm>
              <a:off x="6244066" y="953452"/>
              <a:ext cx="5760720" cy="413512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nvSpPr>
        <p:spPr>
          <a:xfrm>
            <a:off x="2645375" y="2659557"/>
            <a:ext cx="6901248" cy="153888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5400">
                <a:solidFill>
                  <a:schemeClr val="dk1"/>
                </a:solidFill>
                <a:latin typeface="Aharoni"/>
                <a:ea typeface="Aharoni"/>
                <a:cs typeface="Aharoni"/>
                <a:sym typeface="Aharoni"/>
              </a:rPr>
              <a:t>UML</a:t>
            </a:r>
            <a:endParaRPr/>
          </a:p>
          <a:p>
            <a:pPr indent="0" lvl="0" marL="0" marR="0" rtl="0" algn="ctr">
              <a:spcBef>
                <a:spcPts val="0"/>
              </a:spcBef>
              <a:spcAft>
                <a:spcPts val="0"/>
              </a:spcAft>
              <a:buNone/>
            </a:pPr>
            <a:r>
              <a:rPr lang="fr-FR" sz="4000">
                <a:solidFill>
                  <a:schemeClr val="dk1"/>
                </a:solidFill>
                <a:latin typeface="Aharoni"/>
                <a:ea typeface="Aharoni"/>
                <a:cs typeface="Aharoni"/>
                <a:sym typeface="Aharoni"/>
              </a:rPr>
              <a:t>Unified Modeling Language</a:t>
            </a:r>
            <a:endParaRPr/>
          </a:p>
        </p:txBody>
      </p:sp>
      <p:sp>
        <p:nvSpPr>
          <p:cNvPr id="96" name="Google Shape;96;p3"/>
          <p:cNvSpPr txBox="1"/>
          <p:nvPr/>
        </p:nvSpPr>
        <p:spPr>
          <a:xfrm>
            <a:off x="5720126" y="5820042"/>
            <a:ext cx="6471874" cy="1037958"/>
          </a:xfrm>
          <a:prstGeom prst="rect">
            <a:avLst/>
          </a:prstGeom>
          <a:noFill/>
          <a:ln>
            <a:noFill/>
          </a:ln>
        </p:spPr>
        <p:txBody>
          <a:bodyPr anchorCtr="0" anchor="t" bIns="72000" lIns="360000" spcFirstLastPara="1" rIns="360000" wrap="square" tIns="72000">
            <a:spAutoFit/>
          </a:bodyPr>
          <a:lstStyle/>
          <a:p>
            <a:pPr indent="-285750" lvl="0" marL="285750" marR="0" rtl="0" algn="l">
              <a:spcBef>
                <a:spcPts val="0"/>
              </a:spcBef>
              <a:spcAft>
                <a:spcPts val="0"/>
              </a:spcAft>
              <a:buClr>
                <a:schemeClr val="dk1"/>
              </a:buClr>
              <a:buSzPts val="1600"/>
              <a:buFont typeface="Arial"/>
              <a:buChar char="•"/>
            </a:pPr>
            <a:r>
              <a:rPr b="1" lang="fr-FR" sz="1600">
                <a:solidFill>
                  <a:schemeClr val="dk1"/>
                </a:solidFill>
                <a:latin typeface="Calibri"/>
                <a:ea typeface="Calibri"/>
                <a:cs typeface="Calibri"/>
                <a:sym typeface="Calibri"/>
              </a:rPr>
              <a:t>Éditeur</a:t>
            </a:r>
            <a:r>
              <a:rPr lang="fr-FR" sz="1600">
                <a:solidFill>
                  <a:schemeClr val="dk1"/>
                </a:solidFill>
                <a:latin typeface="Calibri"/>
                <a:ea typeface="Calibri"/>
                <a:cs typeface="Calibri"/>
                <a:sym typeface="Calibri"/>
              </a:rPr>
              <a:t> : OMG (Object Management Group)</a:t>
            </a:r>
            <a:endParaRPr/>
          </a:p>
          <a:p>
            <a:pPr indent="-285750" lvl="0" marL="285750" marR="0" rtl="0" algn="l">
              <a:spcBef>
                <a:spcPts val="600"/>
              </a:spcBef>
              <a:spcAft>
                <a:spcPts val="0"/>
              </a:spcAft>
              <a:buClr>
                <a:schemeClr val="dk1"/>
              </a:buClr>
              <a:buSzPts val="1600"/>
              <a:buFont typeface="Arial"/>
              <a:buChar char="•"/>
            </a:pPr>
            <a:r>
              <a:rPr b="1" lang="fr-FR" sz="1600">
                <a:solidFill>
                  <a:schemeClr val="dk1"/>
                </a:solidFill>
                <a:latin typeface="Calibri"/>
                <a:ea typeface="Calibri"/>
                <a:cs typeface="Calibri"/>
                <a:sym typeface="Calibri"/>
              </a:rPr>
              <a:t>Version</a:t>
            </a:r>
            <a:r>
              <a:rPr lang="fr-FR" sz="1600">
                <a:solidFill>
                  <a:schemeClr val="dk1"/>
                </a:solidFill>
                <a:latin typeface="Calibri"/>
                <a:ea typeface="Calibri"/>
                <a:cs typeface="Calibri"/>
                <a:sym typeface="Calibri"/>
              </a:rPr>
              <a:t> : 2.5.1 du 05/12/2017</a:t>
            </a:r>
            <a:endParaRPr/>
          </a:p>
          <a:p>
            <a:pPr indent="-285750" lvl="0" marL="285750" marR="0" rtl="0" algn="l">
              <a:spcBef>
                <a:spcPts val="600"/>
              </a:spcBef>
              <a:spcAft>
                <a:spcPts val="0"/>
              </a:spcAft>
              <a:buClr>
                <a:schemeClr val="dk1"/>
              </a:buClr>
              <a:buSzPts val="1600"/>
              <a:buFont typeface="Arial"/>
              <a:buChar char="•"/>
            </a:pPr>
            <a:r>
              <a:rPr b="1" lang="fr-FR" sz="1600">
                <a:solidFill>
                  <a:schemeClr val="dk1"/>
                </a:solidFill>
                <a:latin typeface="Calibri"/>
                <a:ea typeface="Calibri"/>
                <a:cs typeface="Calibri"/>
                <a:sym typeface="Calibri"/>
              </a:rPr>
              <a:t>Spécifications</a:t>
            </a:r>
            <a:r>
              <a:rPr lang="fr-FR" sz="1600">
                <a:solidFill>
                  <a:schemeClr val="dk1"/>
                </a:solidFill>
                <a:latin typeface="Calibri"/>
                <a:ea typeface="Calibri"/>
                <a:cs typeface="Calibri"/>
                <a:sym typeface="Calibri"/>
              </a:rPr>
              <a:t> : </a:t>
            </a:r>
            <a:r>
              <a:rPr lang="fr-FR" sz="1600" u="sng">
                <a:solidFill>
                  <a:schemeClr val="dk1"/>
                </a:solidFill>
                <a:latin typeface="Calibri"/>
                <a:ea typeface="Calibri"/>
                <a:cs typeface="Calibri"/>
                <a:sym typeface="Calibri"/>
                <a:hlinkClick r:id="rId3">
                  <a:extLst>
                    <a:ext uri="{A12FA001-AC4F-418D-AE19-62706E023703}">
                      <ahyp:hlinkClr val="tx"/>
                    </a:ext>
                  </a:extLst>
                </a:hlinkClick>
              </a:rPr>
              <a:t>https://www.omg.org/spec/UML/2.5.1/About-UML</a:t>
            </a:r>
            <a:endParaRPr sz="16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grpSp>
        <p:nvGrpSpPr>
          <p:cNvPr id="308" name="Google Shape;308;p30"/>
          <p:cNvGrpSpPr/>
          <p:nvPr/>
        </p:nvGrpSpPr>
        <p:grpSpPr>
          <a:xfrm>
            <a:off x="215108" y="525462"/>
            <a:ext cx="11761785" cy="5807075"/>
            <a:chOff x="284946" y="525462"/>
            <a:chExt cx="11761785" cy="5807075"/>
          </a:xfrm>
        </p:grpSpPr>
        <p:pic>
          <p:nvPicPr>
            <p:cNvPr id="309" name="Google Shape;309;p30"/>
            <p:cNvPicPr preferRelativeResize="0"/>
            <p:nvPr/>
          </p:nvPicPr>
          <p:blipFill rotWithShape="1">
            <a:blip r:embed="rId3">
              <a:alphaModFix/>
            </a:blip>
            <a:srcRect b="0" l="0" r="0" t="0"/>
            <a:stretch/>
          </p:blipFill>
          <p:spPr>
            <a:xfrm>
              <a:off x="284946" y="525462"/>
              <a:ext cx="5760720" cy="5807075"/>
            </a:xfrm>
            <a:prstGeom prst="rect">
              <a:avLst/>
            </a:prstGeom>
            <a:noFill/>
            <a:ln>
              <a:noFill/>
            </a:ln>
          </p:spPr>
        </p:pic>
        <p:pic>
          <p:nvPicPr>
            <p:cNvPr id="310" name="Google Shape;310;p30"/>
            <p:cNvPicPr preferRelativeResize="0"/>
            <p:nvPr/>
          </p:nvPicPr>
          <p:blipFill rotWithShape="1">
            <a:blip r:embed="rId4">
              <a:alphaModFix/>
            </a:blip>
            <a:srcRect b="0" l="0" r="0" t="0"/>
            <a:stretch/>
          </p:blipFill>
          <p:spPr>
            <a:xfrm>
              <a:off x="6286011" y="525462"/>
              <a:ext cx="5760720" cy="4736465"/>
            </a:xfrm>
            <a:prstGeom prst="rect">
              <a:avLst/>
            </a:prstGeom>
            <a:noFill/>
            <a:ln>
              <a:noFill/>
            </a:ln>
          </p:spPr>
        </p:pic>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grpSp>
        <p:nvGrpSpPr>
          <p:cNvPr id="315" name="Google Shape;315;p31"/>
          <p:cNvGrpSpPr/>
          <p:nvPr/>
        </p:nvGrpSpPr>
        <p:grpSpPr>
          <a:xfrm>
            <a:off x="237548" y="2060893"/>
            <a:ext cx="11716904" cy="2736215"/>
            <a:chOff x="220770" y="2060892"/>
            <a:chExt cx="11716904" cy="2736215"/>
          </a:xfrm>
        </p:grpSpPr>
        <p:pic>
          <p:nvPicPr>
            <p:cNvPr id="316" name="Google Shape;316;p31"/>
            <p:cNvPicPr preferRelativeResize="0"/>
            <p:nvPr/>
          </p:nvPicPr>
          <p:blipFill rotWithShape="1">
            <a:blip r:embed="rId3">
              <a:alphaModFix/>
            </a:blip>
            <a:srcRect b="0" l="0" r="0" t="0"/>
            <a:stretch/>
          </p:blipFill>
          <p:spPr>
            <a:xfrm>
              <a:off x="220770" y="2060892"/>
              <a:ext cx="5760720" cy="2736215"/>
            </a:xfrm>
            <a:prstGeom prst="rect">
              <a:avLst/>
            </a:prstGeom>
            <a:noFill/>
            <a:ln>
              <a:noFill/>
            </a:ln>
          </p:spPr>
        </p:pic>
        <p:pic>
          <p:nvPicPr>
            <p:cNvPr id="317" name="Google Shape;317;p31"/>
            <p:cNvPicPr preferRelativeResize="0"/>
            <p:nvPr/>
          </p:nvPicPr>
          <p:blipFill rotWithShape="1">
            <a:blip r:embed="rId4">
              <a:alphaModFix/>
            </a:blip>
            <a:srcRect b="0" l="0" r="0" t="0"/>
            <a:stretch/>
          </p:blipFill>
          <p:spPr>
            <a:xfrm>
              <a:off x="6176954" y="2060892"/>
              <a:ext cx="5760720" cy="2637790"/>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txBox="1"/>
          <p:nvPr/>
        </p:nvSpPr>
        <p:spPr>
          <a:xfrm>
            <a:off x="848687" y="1074510"/>
            <a:ext cx="10494627" cy="4708981"/>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fr-FR" sz="2800">
                <a:solidFill>
                  <a:schemeClr val="dk1"/>
                </a:solidFill>
                <a:latin typeface="Calibri"/>
                <a:ea typeface="Calibri"/>
                <a:cs typeface="Calibri"/>
                <a:sym typeface="Calibri"/>
              </a:rPr>
              <a:t>UML est un ensemble d’outils, notamment un </a:t>
            </a:r>
            <a:r>
              <a:rPr b="1" lang="fr-FR" sz="2800">
                <a:solidFill>
                  <a:schemeClr val="dk1"/>
                </a:solidFill>
                <a:latin typeface="Calibri"/>
                <a:ea typeface="Calibri"/>
                <a:cs typeface="Calibri"/>
                <a:sym typeface="Calibri"/>
              </a:rPr>
              <a:t>formalisme</a:t>
            </a:r>
            <a:r>
              <a:rPr lang="fr-FR" sz="2800">
                <a:solidFill>
                  <a:schemeClr val="dk1"/>
                </a:solidFill>
                <a:latin typeface="Calibri"/>
                <a:ea typeface="Calibri"/>
                <a:cs typeface="Calibri"/>
                <a:sym typeface="Calibri"/>
              </a:rPr>
              <a:t> et un </a:t>
            </a:r>
            <a:r>
              <a:rPr b="1" lang="fr-FR" sz="2800">
                <a:solidFill>
                  <a:schemeClr val="dk1"/>
                </a:solidFill>
                <a:latin typeface="Calibri"/>
                <a:ea typeface="Calibri"/>
                <a:cs typeface="Calibri"/>
                <a:sym typeface="Calibri"/>
              </a:rPr>
              <a:t>système de notation </a:t>
            </a:r>
            <a:r>
              <a:rPr lang="fr-FR" sz="2800">
                <a:solidFill>
                  <a:schemeClr val="dk1"/>
                </a:solidFill>
                <a:latin typeface="Calibri"/>
                <a:ea typeface="Calibri"/>
                <a:cs typeface="Calibri"/>
                <a:sym typeface="Calibri"/>
              </a:rPr>
              <a:t>pour aider à l’analyse et la conception de </a:t>
            </a:r>
            <a:r>
              <a:rPr b="1" lang="fr-FR" sz="2800">
                <a:solidFill>
                  <a:schemeClr val="dk1"/>
                </a:solidFill>
                <a:latin typeface="Calibri"/>
                <a:ea typeface="Calibri"/>
                <a:cs typeface="Calibri"/>
                <a:sym typeface="Calibri"/>
              </a:rPr>
              <a:t>systèmes d’information et de logiciels orientés objets </a:t>
            </a:r>
            <a:r>
              <a:rPr lang="fr-FR" sz="2800">
                <a:solidFill>
                  <a:schemeClr val="dk1"/>
                </a:solidFill>
                <a:latin typeface="Calibri"/>
                <a:ea typeface="Calibri"/>
                <a:cs typeface="Calibri"/>
                <a:sym typeface="Calibri"/>
              </a:rPr>
              <a:t>ou encore de </a:t>
            </a:r>
            <a:r>
              <a:rPr b="1" lang="fr-FR" sz="2800">
                <a:solidFill>
                  <a:schemeClr val="dk1"/>
                </a:solidFill>
                <a:latin typeface="Calibri"/>
                <a:ea typeface="Calibri"/>
                <a:cs typeface="Calibri"/>
                <a:sym typeface="Calibri"/>
              </a:rPr>
              <a:t>processus métiers</a:t>
            </a:r>
            <a:r>
              <a:rPr lang="fr-FR" sz="2800">
                <a:solidFill>
                  <a:schemeClr val="dk1"/>
                </a:solidFill>
                <a:latin typeface="Calibri"/>
                <a:ea typeface="Calibri"/>
                <a:cs typeface="Calibri"/>
                <a:sym typeface="Calibri"/>
              </a:rPr>
              <a:t>.</a:t>
            </a:r>
            <a:endParaRPr/>
          </a:p>
          <a:p>
            <a:pPr indent="0" lvl="0" marL="0" marR="0" rtl="0" algn="l">
              <a:spcBef>
                <a:spcPts val="1200"/>
              </a:spcBef>
              <a:spcAft>
                <a:spcPts val="0"/>
              </a:spcAft>
              <a:buNone/>
            </a:pPr>
            <a:r>
              <a:rPr lang="fr-FR" sz="2800">
                <a:solidFill>
                  <a:schemeClr val="dk1"/>
                </a:solidFill>
                <a:latin typeface="Calibri"/>
                <a:ea typeface="Calibri"/>
                <a:cs typeface="Calibri"/>
                <a:sym typeface="Calibri"/>
              </a:rPr>
              <a:t>UML n’est pas une méthode de conception mais un </a:t>
            </a:r>
            <a:r>
              <a:rPr b="1" lang="fr-FR" sz="2800">
                <a:solidFill>
                  <a:schemeClr val="dk1"/>
                </a:solidFill>
                <a:latin typeface="Calibri"/>
                <a:ea typeface="Calibri"/>
                <a:cs typeface="Calibri"/>
                <a:sym typeface="Calibri"/>
              </a:rPr>
              <a:t>langage</a:t>
            </a:r>
            <a:r>
              <a:rPr lang="fr-FR" sz="2800">
                <a:solidFill>
                  <a:schemeClr val="dk1"/>
                </a:solidFill>
                <a:latin typeface="Calibri"/>
                <a:ea typeface="Calibri"/>
                <a:cs typeface="Calibri"/>
                <a:sym typeface="Calibri"/>
              </a:rPr>
              <a:t> ; UML vise à </a:t>
            </a:r>
            <a:r>
              <a:rPr b="1" lang="fr-FR" sz="2800">
                <a:solidFill>
                  <a:schemeClr val="dk1"/>
                </a:solidFill>
                <a:latin typeface="Calibri"/>
                <a:ea typeface="Calibri"/>
                <a:cs typeface="Calibri"/>
                <a:sym typeface="Calibri"/>
              </a:rPr>
              <a:t>faciliter la communication</a:t>
            </a:r>
            <a:r>
              <a:rPr lang="fr-FR" sz="2800">
                <a:solidFill>
                  <a:schemeClr val="dk1"/>
                </a:solidFill>
                <a:latin typeface="Calibri"/>
                <a:ea typeface="Calibri"/>
                <a:cs typeface="Calibri"/>
                <a:sym typeface="Calibri"/>
              </a:rPr>
              <a:t>, la </a:t>
            </a:r>
            <a:r>
              <a:rPr b="1" lang="fr-FR" sz="2800">
                <a:solidFill>
                  <a:schemeClr val="dk1"/>
                </a:solidFill>
                <a:latin typeface="Calibri"/>
                <a:ea typeface="Calibri"/>
                <a:cs typeface="Calibri"/>
                <a:sym typeface="Calibri"/>
              </a:rPr>
              <a:t>compréhension</a:t>
            </a:r>
            <a:r>
              <a:rPr lang="fr-FR" sz="2800">
                <a:solidFill>
                  <a:schemeClr val="dk1"/>
                </a:solidFill>
                <a:latin typeface="Calibri"/>
                <a:ea typeface="Calibri"/>
                <a:cs typeface="Calibri"/>
                <a:sym typeface="Calibri"/>
              </a:rPr>
              <a:t> entre les intervenants d’un projet en proposant un langage de </a:t>
            </a:r>
            <a:r>
              <a:rPr b="1" lang="fr-FR" sz="2800">
                <a:solidFill>
                  <a:schemeClr val="dk1"/>
                </a:solidFill>
                <a:latin typeface="Calibri"/>
                <a:ea typeface="Calibri"/>
                <a:cs typeface="Calibri"/>
                <a:sym typeface="Calibri"/>
              </a:rPr>
              <a:t>modélisation</a:t>
            </a:r>
            <a:r>
              <a:rPr lang="fr-FR" sz="2800">
                <a:solidFill>
                  <a:schemeClr val="dk1"/>
                </a:solidFill>
                <a:latin typeface="Calibri"/>
                <a:ea typeface="Calibri"/>
                <a:cs typeface="Calibri"/>
                <a:sym typeface="Calibri"/>
              </a:rPr>
              <a:t> commun, unifié.</a:t>
            </a:r>
            <a:endParaRPr/>
          </a:p>
          <a:p>
            <a:pPr indent="0" lvl="0" marL="0" marR="0" rtl="0" algn="l">
              <a:spcBef>
                <a:spcPts val="1200"/>
              </a:spcBef>
              <a:spcAft>
                <a:spcPts val="0"/>
              </a:spcAft>
              <a:buNone/>
            </a:pPr>
            <a:r>
              <a:rPr lang="fr-FR" sz="2800">
                <a:solidFill>
                  <a:schemeClr val="dk1"/>
                </a:solidFill>
                <a:latin typeface="Calibri"/>
                <a:ea typeface="Calibri"/>
                <a:cs typeface="Calibri"/>
                <a:sym typeface="Calibri"/>
              </a:rPr>
              <a:t>Comme tout diagramme, les diagrammes UML sont des </a:t>
            </a:r>
            <a:r>
              <a:rPr b="1" lang="fr-FR" sz="2800">
                <a:solidFill>
                  <a:schemeClr val="dk1"/>
                </a:solidFill>
                <a:latin typeface="Calibri"/>
                <a:ea typeface="Calibri"/>
                <a:cs typeface="Calibri"/>
                <a:sym typeface="Calibri"/>
              </a:rPr>
              <a:t>supports de communication et de la documentation </a:t>
            </a:r>
            <a:r>
              <a:rPr lang="fr-FR" sz="2800">
                <a:solidFill>
                  <a:schemeClr val="dk1"/>
                </a:solidFill>
                <a:latin typeface="Calibri"/>
                <a:ea typeface="Calibri"/>
                <a:cs typeface="Calibri"/>
                <a:sym typeface="Calibri"/>
              </a:rPr>
              <a:t>sur un projet. Avec l’inconvénient (temps, coût) qu’ils doivent être à jour.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5"/>
          <p:cNvSpPr txBox="1"/>
          <p:nvPr/>
        </p:nvSpPr>
        <p:spPr>
          <a:xfrm>
            <a:off x="848687" y="782124"/>
            <a:ext cx="10494627" cy="529375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fr-FR" sz="2800">
                <a:solidFill>
                  <a:schemeClr val="dk1"/>
                </a:solidFill>
                <a:latin typeface="Calibri"/>
                <a:ea typeface="Calibri"/>
                <a:cs typeface="Calibri"/>
                <a:sym typeface="Calibri"/>
              </a:rPr>
              <a:t>La </a:t>
            </a:r>
            <a:r>
              <a:rPr b="1" lang="fr-FR" sz="2800">
                <a:solidFill>
                  <a:schemeClr val="dk1"/>
                </a:solidFill>
                <a:latin typeface="Calibri"/>
                <a:ea typeface="Calibri"/>
                <a:cs typeface="Calibri"/>
                <a:sym typeface="Calibri"/>
              </a:rPr>
              <a:t>conception</a:t>
            </a:r>
            <a:r>
              <a:rPr lang="fr-FR" sz="2800">
                <a:solidFill>
                  <a:schemeClr val="dk1"/>
                </a:solidFill>
                <a:latin typeface="Calibri"/>
                <a:ea typeface="Calibri"/>
                <a:cs typeface="Calibri"/>
                <a:sym typeface="Calibri"/>
              </a:rPr>
              <a:t> est l’activité « intellectuelle » d’</a:t>
            </a:r>
            <a:r>
              <a:rPr b="1" lang="fr-FR" sz="2800">
                <a:solidFill>
                  <a:schemeClr val="dk1"/>
                </a:solidFill>
                <a:latin typeface="Calibri"/>
                <a:ea typeface="Calibri"/>
                <a:cs typeface="Calibri"/>
                <a:sym typeface="Calibri"/>
              </a:rPr>
              <a:t>analyse</a:t>
            </a:r>
            <a:r>
              <a:rPr lang="fr-FR" sz="2800">
                <a:solidFill>
                  <a:schemeClr val="dk1"/>
                </a:solidFill>
                <a:latin typeface="Calibri"/>
                <a:ea typeface="Calibri"/>
                <a:cs typeface="Calibri"/>
                <a:sym typeface="Calibri"/>
              </a:rPr>
              <a:t> d’une organisation, d’un besoin métier... Elle s’appuie essentiellement sur l’expression des besoins fonctionnels et/ou techniques.</a:t>
            </a:r>
            <a:endParaRPr/>
          </a:p>
          <a:p>
            <a:pPr indent="0" lvl="0" marL="0" marR="0" rtl="0" algn="l">
              <a:spcBef>
                <a:spcPts val="1200"/>
              </a:spcBef>
              <a:spcAft>
                <a:spcPts val="0"/>
              </a:spcAft>
              <a:buNone/>
            </a:pPr>
            <a:r>
              <a:rPr lang="fr-FR" sz="2800">
                <a:solidFill>
                  <a:schemeClr val="dk1"/>
                </a:solidFill>
                <a:latin typeface="Calibri"/>
                <a:ea typeface="Calibri"/>
                <a:cs typeface="Calibri"/>
                <a:sym typeface="Calibri"/>
              </a:rPr>
              <a:t>La </a:t>
            </a:r>
            <a:r>
              <a:rPr b="1" lang="fr-FR" sz="2800">
                <a:solidFill>
                  <a:schemeClr val="dk1"/>
                </a:solidFill>
                <a:latin typeface="Calibri"/>
                <a:ea typeface="Calibri"/>
                <a:cs typeface="Calibri"/>
                <a:sym typeface="Calibri"/>
              </a:rPr>
              <a:t>modélisation</a:t>
            </a:r>
            <a:r>
              <a:rPr lang="fr-FR" sz="2800">
                <a:solidFill>
                  <a:schemeClr val="dk1"/>
                </a:solidFill>
                <a:latin typeface="Calibri"/>
                <a:ea typeface="Calibri"/>
                <a:cs typeface="Calibri"/>
                <a:sym typeface="Calibri"/>
              </a:rPr>
              <a:t> conduit à la production de </a:t>
            </a:r>
            <a:r>
              <a:rPr b="1" lang="fr-FR" sz="2800">
                <a:solidFill>
                  <a:schemeClr val="dk1"/>
                </a:solidFill>
                <a:latin typeface="Calibri"/>
                <a:ea typeface="Calibri"/>
                <a:cs typeface="Calibri"/>
                <a:sym typeface="Calibri"/>
              </a:rPr>
              <a:t>modèles</a:t>
            </a:r>
            <a:r>
              <a:rPr lang="fr-FR" sz="2800">
                <a:solidFill>
                  <a:schemeClr val="dk1"/>
                </a:solidFill>
                <a:latin typeface="Calibri"/>
                <a:ea typeface="Calibri"/>
                <a:cs typeface="Calibri"/>
                <a:sym typeface="Calibri"/>
              </a:rPr>
              <a:t> qui sont le </a:t>
            </a:r>
            <a:r>
              <a:rPr b="1" lang="fr-FR" sz="2800">
                <a:solidFill>
                  <a:schemeClr val="dk1"/>
                </a:solidFill>
                <a:latin typeface="Calibri"/>
                <a:ea typeface="Calibri"/>
                <a:cs typeface="Calibri"/>
                <a:sym typeface="Calibri"/>
              </a:rPr>
              <a:t>résultat de la conception</a:t>
            </a:r>
            <a:r>
              <a:rPr lang="fr-FR" sz="2800">
                <a:solidFill>
                  <a:schemeClr val="dk1"/>
                </a:solidFill>
                <a:latin typeface="Calibri"/>
                <a:ea typeface="Calibri"/>
                <a:cs typeface="Calibri"/>
                <a:sym typeface="Calibri"/>
              </a:rPr>
              <a:t>.</a:t>
            </a:r>
            <a:endParaRPr/>
          </a:p>
          <a:p>
            <a:pPr indent="0" lvl="0" marL="0" marR="0" rtl="0" algn="l">
              <a:spcBef>
                <a:spcPts val="1200"/>
              </a:spcBef>
              <a:spcAft>
                <a:spcPts val="0"/>
              </a:spcAft>
              <a:buNone/>
            </a:pPr>
            <a:r>
              <a:rPr lang="fr-FR" sz="2800">
                <a:solidFill>
                  <a:schemeClr val="dk1"/>
                </a:solidFill>
                <a:latin typeface="Calibri"/>
                <a:ea typeface="Calibri"/>
                <a:cs typeface="Calibri"/>
                <a:sym typeface="Calibri"/>
              </a:rPr>
              <a:t>Concrètement, en UML, cela conduit à la production de </a:t>
            </a:r>
            <a:r>
              <a:rPr b="1" lang="fr-FR" sz="2800">
                <a:solidFill>
                  <a:schemeClr val="dk1"/>
                </a:solidFill>
                <a:latin typeface="Calibri"/>
                <a:ea typeface="Calibri"/>
                <a:cs typeface="Calibri"/>
                <a:sym typeface="Calibri"/>
              </a:rPr>
              <a:t>diagrammes</a:t>
            </a:r>
            <a:r>
              <a:rPr lang="fr-FR" sz="2800">
                <a:solidFill>
                  <a:schemeClr val="dk1"/>
                </a:solidFill>
                <a:latin typeface="Calibri"/>
                <a:ea typeface="Calibri"/>
                <a:cs typeface="Calibri"/>
                <a:sym typeface="Calibri"/>
              </a:rPr>
              <a:t>. Comme on modélise une voiture avec un logiciel 3D avant de la produire.</a:t>
            </a:r>
            <a:endParaRPr/>
          </a:p>
          <a:p>
            <a:pPr indent="0" lvl="0" marL="0" marR="0" rtl="0" algn="l">
              <a:spcBef>
                <a:spcPts val="1200"/>
              </a:spcBef>
              <a:spcAft>
                <a:spcPts val="0"/>
              </a:spcAft>
              <a:buNone/>
            </a:pPr>
            <a:r>
              <a:rPr b="1" lang="fr-FR" sz="2800">
                <a:solidFill>
                  <a:schemeClr val="dk1"/>
                </a:solidFill>
                <a:latin typeface="Calibri"/>
                <a:ea typeface="Calibri"/>
                <a:cs typeface="Calibri"/>
                <a:sym typeface="Calibri"/>
              </a:rPr>
              <a:t>La modélisation est un support de la conception</a:t>
            </a:r>
            <a:r>
              <a:rPr lang="fr-FR" sz="2800">
                <a:solidFill>
                  <a:schemeClr val="dk1"/>
                </a:solidFill>
                <a:latin typeface="Calibri"/>
                <a:ea typeface="Calibri"/>
                <a:cs typeface="Calibri"/>
                <a:sym typeface="Calibri"/>
              </a:rPr>
              <a:t>. Ainsi 2 conceptions sur un même domaine fonctionnel produise des modélisations différentes. Il n’y a pas une et une seule façon de faire.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6"/>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Les types de diagrammes UML (CDA)</a:t>
            </a:r>
            <a:endParaRPr/>
          </a:p>
        </p:txBody>
      </p:sp>
      <p:grpSp>
        <p:nvGrpSpPr>
          <p:cNvPr id="112" name="Google Shape;112;p6"/>
          <p:cNvGrpSpPr/>
          <p:nvPr/>
        </p:nvGrpSpPr>
        <p:grpSpPr>
          <a:xfrm>
            <a:off x="2034116" y="1419775"/>
            <a:ext cx="8123767" cy="4756679"/>
            <a:chOff x="2116" y="330993"/>
            <a:chExt cx="8123767" cy="4756679"/>
          </a:xfrm>
        </p:grpSpPr>
        <p:sp>
          <p:nvSpPr>
            <p:cNvPr id="113" name="Google Shape;113;p6"/>
            <p:cNvSpPr/>
            <p:nvPr/>
          </p:nvSpPr>
          <p:spPr>
            <a:xfrm>
              <a:off x="2116" y="2174875"/>
              <a:ext cx="2137833" cy="1068916"/>
            </a:xfrm>
            <a:prstGeom prst="roundRect">
              <a:avLst>
                <a:gd fmla="val 10000" name="adj"/>
              </a:avLst>
            </a:prstGeom>
            <a:solidFill>
              <a:schemeClr val="lt1"/>
            </a:solidFill>
            <a:ln cap="flat" cmpd="sng" w="19050">
              <a:solidFill>
                <a:srgbClr val="95959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
            <p:cNvSpPr txBox="1"/>
            <p:nvPr/>
          </p:nvSpPr>
          <p:spPr>
            <a:xfrm>
              <a:off x="33423" y="2206182"/>
              <a:ext cx="2075219" cy="1006302"/>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2000"/>
                <a:buFont typeface="Calibri"/>
                <a:buNone/>
              </a:pPr>
              <a:r>
                <a:rPr b="1" lang="fr-FR" sz="2000">
                  <a:solidFill>
                    <a:schemeClr val="lt1"/>
                  </a:solidFill>
                  <a:latin typeface="Calibri"/>
                  <a:ea typeface="Calibri"/>
                  <a:cs typeface="Calibri"/>
                  <a:sym typeface="Calibri"/>
                </a:rPr>
                <a:t>Diagrammes</a:t>
              </a:r>
              <a:endParaRPr/>
            </a:p>
          </p:txBody>
        </p:sp>
        <p:sp>
          <p:nvSpPr>
            <p:cNvPr id="115" name="Google Shape;115;p6"/>
            <p:cNvSpPr/>
            <p:nvPr/>
          </p:nvSpPr>
          <p:spPr>
            <a:xfrm rot="-3310531">
              <a:off x="1818797" y="2076952"/>
              <a:ext cx="1497437" cy="35507"/>
            </a:xfrm>
            <a:custGeom>
              <a:rect b="b" l="l" r="r" t="t"/>
              <a:pathLst>
                <a:path extrusionOk="0" h="120000" w="120000">
                  <a:moveTo>
                    <a:pt x="0" y="59998"/>
                  </a:moveTo>
                  <a:lnTo>
                    <a:pt x="120000" y="59998"/>
                  </a:lnTo>
                </a:path>
              </a:pathLst>
            </a:custGeom>
            <a:noFill/>
            <a:ln cap="flat" cmpd="sng" w="12700">
              <a:solidFill>
                <a:srgbClr val="82828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
            <p:cNvSpPr txBox="1"/>
            <p:nvPr/>
          </p:nvSpPr>
          <p:spPr>
            <a:xfrm rot="-3310531">
              <a:off x="2530080" y="2057270"/>
              <a:ext cx="74871" cy="74871"/>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117" name="Google Shape;117;p6"/>
            <p:cNvSpPr/>
            <p:nvPr/>
          </p:nvSpPr>
          <p:spPr>
            <a:xfrm>
              <a:off x="2995083" y="945620"/>
              <a:ext cx="2137833" cy="1068916"/>
            </a:xfrm>
            <a:prstGeom prst="roundRect">
              <a:avLst>
                <a:gd fmla="val 10000" name="adj"/>
              </a:avLst>
            </a:prstGeom>
            <a:solidFill>
              <a:schemeClr val="lt1"/>
            </a:solidFill>
            <a:ln cap="flat" cmpd="sng" w="19050">
              <a:solidFill>
                <a:srgbClr val="95959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
            <p:cNvSpPr txBox="1"/>
            <p:nvPr/>
          </p:nvSpPr>
          <p:spPr>
            <a:xfrm>
              <a:off x="3026390" y="976927"/>
              <a:ext cx="2075219" cy="1006302"/>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2000"/>
                <a:buFont typeface="Calibri"/>
                <a:buNone/>
              </a:pPr>
              <a:r>
                <a:rPr b="1" lang="fr-FR" sz="2000">
                  <a:solidFill>
                    <a:schemeClr val="lt1"/>
                  </a:solidFill>
                  <a:latin typeface="Calibri"/>
                  <a:ea typeface="Calibri"/>
                  <a:cs typeface="Calibri"/>
                  <a:sym typeface="Calibri"/>
                </a:rPr>
                <a:t>Structurels</a:t>
              </a:r>
              <a:endParaRPr/>
            </a:p>
            <a:p>
              <a:pPr indent="0" lvl="0" marL="0" marR="0" rtl="0" algn="ctr">
                <a:lnSpc>
                  <a:spcPct val="90000"/>
                </a:lnSpc>
                <a:spcBef>
                  <a:spcPts val="700"/>
                </a:spcBef>
                <a:spcAft>
                  <a:spcPts val="0"/>
                </a:spcAft>
                <a:buClr>
                  <a:schemeClr val="lt1"/>
                </a:buClr>
                <a:buSzPts val="2000"/>
                <a:buFont typeface="Calibri"/>
                <a:buNone/>
              </a:pPr>
              <a:r>
                <a:rPr lang="fr-FR" sz="2000">
                  <a:solidFill>
                    <a:schemeClr val="lt1"/>
                  </a:solidFill>
                  <a:latin typeface="Calibri"/>
                  <a:ea typeface="Calibri"/>
                  <a:cs typeface="Calibri"/>
                  <a:sym typeface="Calibri"/>
                </a:rPr>
                <a:t>(aspects statiques)</a:t>
              </a:r>
              <a:endParaRPr/>
            </a:p>
          </p:txBody>
        </p:sp>
        <p:sp>
          <p:nvSpPr>
            <p:cNvPr id="119" name="Google Shape;119;p6"/>
            <p:cNvSpPr/>
            <p:nvPr/>
          </p:nvSpPr>
          <p:spPr>
            <a:xfrm rot="-2142401">
              <a:off x="5033933" y="1155011"/>
              <a:ext cx="1053099" cy="35507"/>
            </a:xfrm>
            <a:custGeom>
              <a:rect b="b" l="l" r="r" t="t"/>
              <a:pathLst>
                <a:path extrusionOk="0" h="120000" w="120000">
                  <a:moveTo>
                    <a:pt x="0" y="59998"/>
                  </a:moveTo>
                  <a:lnTo>
                    <a:pt x="120000" y="59998"/>
                  </a:lnTo>
                </a:path>
              </a:pathLst>
            </a:custGeom>
            <a:noFill/>
            <a:ln cap="flat" cmpd="sng" w="12700">
              <a:solidFill>
                <a:srgbClr val="95959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
            <p:cNvSpPr txBox="1"/>
            <p:nvPr/>
          </p:nvSpPr>
          <p:spPr>
            <a:xfrm rot="-2142401">
              <a:off x="5534155" y="1146438"/>
              <a:ext cx="52654" cy="5265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121" name="Google Shape;121;p6"/>
            <p:cNvSpPr/>
            <p:nvPr/>
          </p:nvSpPr>
          <p:spPr>
            <a:xfrm>
              <a:off x="5988050" y="330993"/>
              <a:ext cx="2137833" cy="1068916"/>
            </a:xfrm>
            <a:prstGeom prst="roundRect">
              <a:avLst>
                <a:gd fmla="val 10000" name="adj"/>
              </a:avLst>
            </a:prstGeom>
            <a:solidFill>
              <a:schemeClr val="lt1"/>
            </a:solidFill>
            <a:ln cap="flat" cmpd="sng" w="19050">
              <a:solidFill>
                <a:srgbClr val="95959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
            <p:cNvSpPr txBox="1"/>
            <p:nvPr/>
          </p:nvSpPr>
          <p:spPr>
            <a:xfrm>
              <a:off x="6019357" y="362300"/>
              <a:ext cx="2075219" cy="1006302"/>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2000"/>
                <a:buFont typeface="Calibri"/>
                <a:buNone/>
              </a:pPr>
              <a:r>
                <a:rPr b="1" lang="fr-FR" sz="2000">
                  <a:solidFill>
                    <a:schemeClr val="lt1"/>
                  </a:solidFill>
                  <a:latin typeface="Calibri"/>
                  <a:ea typeface="Calibri"/>
                  <a:cs typeface="Calibri"/>
                  <a:sym typeface="Calibri"/>
                </a:rPr>
                <a:t>Classes</a:t>
              </a:r>
              <a:endParaRPr/>
            </a:p>
          </p:txBody>
        </p:sp>
        <p:sp>
          <p:nvSpPr>
            <p:cNvPr id="123" name="Google Shape;123;p6"/>
            <p:cNvSpPr/>
            <p:nvPr/>
          </p:nvSpPr>
          <p:spPr>
            <a:xfrm rot="2142401">
              <a:off x="5033933" y="1769638"/>
              <a:ext cx="1053099" cy="35507"/>
            </a:xfrm>
            <a:custGeom>
              <a:rect b="b" l="l" r="r" t="t"/>
              <a:pathLst>
                <a:path extrusionOk="0" h="120000" w="120000">
                  <a:moveTo>
                    <a:pt x="0" y="59998"/>
                  </a:moveTo>
                  <a:lnTo>
                    <a:pt x="120000" y="59998"/>
                  </a:lnTo>
                </a:path>
              </a:pathLst>
            </a:custGeom>
            <a:noFill/>
            <a:ln cap="flat" cmpd="sng" w="12700">
              <a:solidFill>
                <a:srgbClr val="95959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6"/>
            <p:cNvSpPr txBox="1"/>
            <p:nvPr/>
          </p:nvSpPr>
          <p:spPr>
            <a:xfrm rot="2142401">
              <a:off x="5534155" y="1761065"/>
              <a:ext cx="52654" cy="5265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125" name="Google Shape;125;p6"/>
            <p:cNvSpPr/>
            <p:nvPr/>
          </p:nvSpPr>
          <p:spPr>
            <a:xfrm>
              <a:off x="5988050" y="1560248"/>
              <a:ext cx="2137833" cy="1068916"/>
            </a:xfrm>
            <a:prstGeom prst="roundRect">
              <a:avLst>
                <a:gd fmla="val 10000" name="adj"/>
              </a:avLst>
            </a:prstGeom>
            <a:solidFill>
              <a:schemeClr val="lt1"/>
            </a:solidFill>
            <a:ln cap="flat" cmpd="sng" w="19050">
              <a:solidFill>
                <a:srgbClr val="95959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
            <p:cNvSpPr txBox="1"/>
            <p:nvPr/>
          </p:nvSpPr>
          <p:spPr>
            <a:xfrm>
              <a:off x="6019357" y="1591555"/>
              <a:ext cx="2075219" cy="1006302"/>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2000"/>
                <a:buFont typeface="Calibri"/>
                <a:buNone/>
              </a:pPr>
              <a:r>
                <a:rPr b="1" lang="fr-FR" sz="2000">
                  <a:solidFill>
                    <a:schemeClr val="lt1"/>
                  </a:solidFill>
                  <a:latin typeface="Calibri"/>
                  <a:ea typeface="Calibri"/>
                  <a:cs typeface="Calibri"/>
                  <a:sym typeface="Calibri"/>
                </a:rPr>
                <a:t>Déploiement</a:t>
              </a:r>
              <a:endParaRPr/>
            </a:p>
          </p:txBody>
        </p:sp>
        <p:sp>
          <p:nvSpPr>
            <p:cNvPr id="127" name="Google Shape;127;p6"/>
            <p:cNvSpPr/>
            <p:nvPr/>
          </p:nvSpPr>
          <p:spPr>
            <a:xfrm rot="3310531">
              <a:off x="1818797" y="3306206"/>
              <a:ext cx="1497437" cy="35507"/>
            </a:xfrm>
            <a:custGeom>
              <a:rect b="b" l="l" r="r" t="t"/>
              <a:pathLst>
                <a:path extrusionOk="0" h="120000" w="120000">
                  <a:moveTo>
                    <a:pt x="0" y="59998"/>
                  </a:moveTo>
                  <a:lnTo>
                    <a:pt x="120000" y="59998"/>
                  </a:lnTo>
                </a:path>
              </a:pathLst>
            </a:custGeom>
            <a:noFill/>
            <a:ln cap="flat" cmpd="sng" w="12700">
              <a:solidFill>
                <a:srgbClr val="82828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
            <p:cNvSpPr txBox="1"/>
            <p:nvPr/>
          </p:nvSpPr>
          <p:spPr>
            <a:xfrm rot="3310531">
              <a:off x="2530080" y="3286524"/>
              <a:ext cx="74871" cy="74871"/>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129" name="Google Shape;129;p6"/>
            <p:cNvSpPr/>
            <p:nvPr/>
          </p:nvSpPr>
          <p:spPr>
            <a:xfrm>
              <a:off x="2995083" y="3404129"/>
              <a:ext cx="2137833" cy="1068916"/>
            </a:xfrm>
            <a:prstGeom prst="roundRect">
              <a:avLst>
                <a:gd fmla="val 10000" name="adj"/>
              </a:avLst>
            </a:prstGeom>
            <a:solidFill>
              <a:schemeClr val="lt1"/>
            </a:solidFill>
            <a:ln cap="flat" cmpd="sng" w="19050">
              <a:solidFill>
                <a:srgbClr val="95959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
            <p:cNvSpPr txBox="1"/>
            <p:nvPr/>
          </p:nvSpPr>
          <p:spPr>
            <a:xfrm>
              <a:off x="3026390" y="3435436"/>
              <a:ext cx="2075219" cy="1006302"/>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2000"/>
                <a:buFont typeface="Calibri"/>
                <a:buNone/>
              </a:pPr>
              <a:r>
                <a:rPr b="1" lang="fr-FR" sz="2000">
                  <a:solidFill>
                    <a:schemeClr val="lt1"/>
                  </a:solidFill>
                  <a:latin typeface="Calibri"/>
                  <a:ea typeface="Calibri"/>
                  <a:cs typeface="Calibri"/>
                  <a:sym typeface="Calibri"/>
                </a:rPr>
                <a:t>Comportementaux</a:t>
              </a:r>
              <a:endParaRPr/>
            </a:p>
            <a:p>
              <a:pPr indent="0" lvl="0" marL="0" marR="0" rtl="0" algn="ctr">
                <a:lnSpc>
                  <a:spcPct val="90000"/>
                </a:lnSpc>
                <a:spcBef>
                  <a:spcPts val="700"/>
                </a:spcBef>
                <a:spcAft>
                  <a:spcPts val="0"/>
                </a:spcAft>
                <a:buClr>
                  <a:schemeClr val="lt1"/>
                </a:buClr>
                <a:buSzPts val="2000"/>
                <a:buFont typeface="Calibri"/>
                <a:buNone/>
              </a:pPr>
              <a:r>
                <a:rPr lang="fr-FR" sz="2000">
                  <a:solidFill>
                    <a:schemeClr val="lt1"/>
                  </a:solidFill>
                  <a:latin typeface="Calibri"/>
                  <a:ea typeface="Calibri"/>
                  <a:cs typeface="Calibri"/>
                  <a:sym typeface="Calibri"/>
                </a:rPr>
                <a:t>(aspects dynamiques)</a:t>
              </a:r>
              <a:endParaRPr/>
            </a:p>
          </p:txBody>
        </p:sp>
        <p:sp>
          <p:nvSpPr>
            <p:cNvPr id="131" name="Google Shape;131;p6"/>
            <p:cNvSpPr/>
            <p:nvPr/>
          </p:nvSpPr>
          <p:spPr>
            <a:xfrm rot="-2142401">
              <a:off x="5033933" y="3613520"/>
              <a:ext cx="1053099" cy="35507"/>
            </a:xfrm>
            <a:custGeom>
              <a:rect b="b" l="l" r="r" t="t"/>
              <a:pathLst>
                <a:path extrusionOk="0" h="120000" w="120000">
                  <a:moveTo>
                    <a:pt x="0" y="59998"/>
                  </a:moveTo>
                  <a:lnTo>
                    <a:pt x="120000" y="59998"/>
                  </a:lnTo>
                </a:path>
              </a:pathLst>
            </a:custGeom>
            <a:noFill/>
            <a:ln cap="flat" cmpd="sng" w="12700">
              <a:solidFill>
                <a:srgbClr val="95959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
            <p:cNvSpPr txBox="1"/>
            <p:nvPr/>
          </p:nvSpPr>
          <p:spPr>
            <a:xfrm rot="-2142401">
              <a:off x="5534155" y="3604946"/>
              <a:ext cx="52654" cy="5265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133" name="Google Shape;133;p6"/>
            <p:cNvSpPr/>
            <p:nvPr/>
          </p:nvSpPr>
          <p:spPr>
            <a:xfrm>
              <a:off x="5988050" y="2789502"/>
              <a:ext cx="2137833" cy="1068916"/>
            </a:xfrm>
            <a:prstGeom prst="roundRect">
              <a:avLst>
                <a:gd fmla="val 10000" name="adj"/>
              </a:avLst>
            </a:prstGeom>
            <a:solidFill>
              <a:schemeClr val="lt1"/>
            </a:solidFill>
            <a:ln cap="flat" cmpd="sng" w="19050">
              <a:solidFill>
                <a:srgbClr val="95959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
            <p:cNvSpPr txBox="1"/>
            <p:nvPr/>
          </p:nvSpPr>
          <p:spPr>
            <a:xfrm>
              <a:off x="6019357" y="2820809"/>
              <a:ext cx="2075219" cy="1006302"/>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2000"/>
                <a:buFont typeface="Calibri"/>
                <a:buNone/>
              </a:pPr>
              <a:r>
                <a:rPr b="1" lang="fr-FR" sz="2000">
                  <a:solidFill>
                    <a:schemeClr val="lt1"/>
                  </a:solidFill>
                  <a:latin typeface="Calibri"/>
                  <a:ea typeface="Calibri"/>
                  <a:cs typeface="Calibri"/>
                  <a:sym typeface="Calibri"/>
                </a:rPr>
                <a:t>Cas</a:t>
              </a:r>
              <a:r>
                <a:rPr lang="fr-FR" sz="2000">
                  <a:solidFill>
                    <a:schemeClr val="lt1"/>
                  </a:solidFill>
                  <a:latin typeface="Calibri"/>
                  <a:ea typeface="Calibri"/>
                  <a:cs typeface="Calibri"/>
                  <a:sym typeface="Calibri"/>
                </a:rPr>
                <a:t> </a:t>
              </a:r>
              <a:r>
                <a:rPr b="1" lang="fr-FR" sz="2000">
                  <a:solidFill>
                    <a:schemeClr val="lt1"/>
                  </a:solidFill>
                  <a:latin typeface="Calibri"/>
                  <a:ea typeface="Calibri"/>
                  <a:cs typeface="Calibri"/>
                  <a:sym typeface="Calibri"/>
                </a:rPr>
                <a:t>d’utilisation</a:t>
              </a:r>
              <a:endParaRPr/>
            </a:p>
          </p:txBody>
        </p:sp>
        <p:sp>
          <p:nvSpPr>
            <p:cNvPr id="135" name="Google Shape;135;p6"/>
            <p:cNvSpPr/>
            <p:nvPr/>
          </p:nvSpPr>
          <p:spPr>
            <a:xfrm rot="2142401">
              <a:off x="5033933" y="4228147"/>
              <a:ext cx="1053099" cy="35507"/>
            </a:xfrm>
            <a:custGeom>
              <a:rect b="b" l="l" r="r" t="t"/>
              <a:pathLst>
                <a:path extrusionOk="0" h="120000" w="120000">
                  <a:moveTo>
                    <a:pt x="0" y="59998"/>
                  </a:moveTo>
                  <a:lnTo>
                    <a:pt x="120000" y="59998"/>
                  </a:lnTo>
                </a:path>
              </a:pathLst>
            </a:custGeom>
            <a:noFill/>
            <a:ln cap="flat" cmpd="sng" w="12700">
              <a:solidFill>
                <a:srgbClr val="95959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6"/>
            <p:cNvSpPr txBox="1"/>
            <p:nvPr/>
          </p:nvSpPr>
          <p:spPr>
            <a:xfrm rot="2142401">
              <a:off x="5534155" y="4219573"/>
              <a:ext cx="52654" cy="5265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137" name="Google Shape;137;p6"/>
            <p:cNvSpPr/>
            <p:nvPr/>
          </p:nvSpPr>
          <p:spPr>
            <a:xfrm>
              <a:off x="5988050" y="4018756"/>
              <a:ext cx="2137833" cy="1068916"/>
            </a:xfrm>
            <a:prstGeom prst="roundRect">
              <a:avLst>
                <a:gd fmla="val 10000" name="adj"/>
              </a:avLst>
            </a:prstGeom>
            <a:solidFill>
              <a:schemeClr val="lt1"/>
            </a:solidFill>
            <a:ln cap="flat" cmpd="sng" w="19050">
              <a:solidFill>
                <a:srgbClr val="95959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
            <p:cNvSpPr txBox="1"/>
            <p:nvPr/>
          </p:nvSpPr>
          <p:spPr>
            <a:xfrm>
              <a:off x="6019357" y="4050063"/>
              <a:ext cx="2075219" cy="1006302"/>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2000"/>
                <a:buFont typeface="Calibri"/>
                <a:buNone/>
              </a:pPr>
              <a:r>
                <a:rPr b="1" lang="fr-FR" sz="2000">
                  <a:solidFill>
                    <a:schemeClr val="lt1"/>
                  </a:solidFill>
                  <a:latin typeface="Calibri"/>
                  <a:ea typeface="Calibri"/>
                  <a:cs typeface="Calibri"/>
                  <a:sym typeface="Calibri"/>
                </a:rPr>
                <a:t>Séquences</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7"/>
          <p:cNvSpPr txBox="1"/>
          <p:nvPr/>
        </p:nvSpPr>
        <p:spPr>
          <a:xfrm>
            <a:off x="3406001" y="2967335"/>
            <a:ext cx="5379998" cy="92333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5400">
                <a:solidFill>
                  <a:schemeClr val="dk1"/>
                </a:solidFill>
                <a:latin typeface="Aharoni"/>
                <a:ea typeface="Aharoni"/>
                <a:cs typeface="Aharoni"/>
                <a:sym typeface="Aharoni"/>
              </a:rPr>
              <a:t>Cas d’utilisation</a:t>
            </a:r>
            <a:endParaRPr/>
          </a:p>
        </p:txBody>
      </p:sp>
      <p:sp>
        <p:nvSpPr>
          <p:cNvPr id="144" name="Google Shape;144;p7"/>
          <p:cNvSpPr txBox="1"/>
          <p:nvPr/>
        </p:nvSpPr>
        <p:spPr>
          <a:xfrm>
            <a:off x="9708847" y="5820042"/>
            <a:ext cx="2483153" cy="1037958"/>
          </a:xfrm>
          <a:prstGeom prst="rect">
            <a:avLst/>
          </a:prstGeom>
          <a:noFill/>
          <a:ln>
            <a:noFill/>
          </a:ln>
        </p:spPr>
        <p:txBody>
          <a:bodyPr anchorCtr="0" anchor="t" bIns="72000" lIns="360000" spcFirstLastPara="1" rIns="360000" wrap="square" tIns="72000">
            <a:spAutoFit/>
          </a:bodyPr>
          <a:lstStyle/>
          <a:p>
            <a:pPr indent="-285750" lvl="0" marL="285750" marR="0" rtl="0" algn="l">
              <a:spcBef>
                <a:spcPts val="0"/>
              </a:spcBef>
              <a:spcAft>
                <a:spcPts val="0"/>
              </a:spcAft>
              <a:buClr>
                <a:schemeClr val="dk1"/>
              </a:buClr>
              <a:buSzPts val="1600"/>
              <a:buFont typeface="Arial"/>
              <a:buChar char="•"/>
            </a:pPr>
            <a:r>
              <a:rPr b="1" lang="fr-FR" sz="1600">
                <a:solidFill>
                  <a:schemeClr val="dk1"/>
                </a:solidFill>
                <a:latin typeface="Calibri"/>
                <a:ea typeface="Calibri"/>
                <a:cs typeface="Calibri"/>
                <a:sym typeface="Calibri"/>
              </a:rPr>
              <a:t>Spécifications PDF</a:t>
            </a:r>
            <a:endParaRPr sz="1600">
              <a:solidFill>
                <a:schemeClr val="dk1"/>
              </a:solidFill>
              <a:latin typeface="Calibri"/>
              <a:ea typeface="Calibri"/>
              <a:cs typeface="Calibri"/>
              <a:sym typeface="Calibri"/>
            </a:endParaRPr>
          </a:p>
          <a:p>
            <a:pPr indent="-285750" lvl="0" marL="285750" marR="0" rtl="0" algn="l">
              <a:spcBef>
                <a:spcPts val="600"/>
              </a:spcBef>
              <a:spcAft>
                <a:spcPts val="0"/>
              </a:spcAft>
              <a:buClr>
                <a:schemeClr val="dk1"/>
              </a:buClr>
              <a:buSzPts val="1600"/>
              <a:buFont typeface="Arial"/>
              <a:buChar char="•"/>
            </a:pPr>
            <a:r>
              <a:rPr b="1" lang="fr-FR" sz="1600">
                <a:solidFill>
                  <a:schemeClr val="dk1"/>
                </a:solidFill>
                <a:latin typeface="Calibri"/>
                <a:ea typeface="Calibri"/>
                <a:cs typeface="Calibri"/>
                <a:sym typeface="Calibri"/>
              </a:rPr>
              <a:t>Section</a:t>
            </a:r>
            <a:r>
              <a:rPr lang="fr-FR" sz="1600">
                <a:solidFill>
                  <a:schemeClr val="dk1"/>
                </a:solidFill>
                <a:latin typeface="Calibri"/>
                <a:ea typeface="Calibri"/>
                <a:cs typeface="Calibri"/>
                <a:sym typeface="Calibri"/>
              </a:rPr>
              <a:t> : 18</a:t>
            </a:r>
            <a:endParaRPr/>
          </a:p>
          <a:p>
            <a:pPr indent="-285750" lvl="0" marL="285750" marR="0" rtl="0" algn="l">
              <a:spcBef>
                <a:spcPts val="600"/>
              </a:spcBef>
              <a:spcAft>
                <a:spcPts val="0"/>
              </a:spcAft>
              <a:buClr>
                <a:schemeClr val="dk1"/>
              </a:buClr>
              <a:buSzPts val="1600"/>
              <a:buFont typeface="Arial"/>
              <a:buChar char="•"/>
            </a:pPr>
            <a:r>
              <a:rPr b="1" lang="fr-FR" sz="1600">
                <a:solidFill>
                  <a:schemeClr val="dk1"/>
                </a:solidFill>
                <a:latin typeface="Calibri"/>
                <a:ea typeface="Calibri"/>
                <a:cs typeface="Calibri"/>
                <a:sym typeface="Calibri"/>
              </a:rPr>
              <a:t>Pages</a:t>
            </a:r>
            <a:r>
              <a:rPr lang="fr-FR" sz="1600">
                <a:solidFill>
                  <a:schemeClr val="dk1"/>
                </a:solidFill>
                <a:latin typeface="Calibri"/>
                <a:ea typeface="Calibri"/>
                <a:cs typeface="Calibri"/>
                <a:sym typeface="Calibri"/>
              </a:rPr>
              <a:t> : 639 à 652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8"/>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Préambule</a:t>
            </a:r>
            <a:endParaRPr/>
          </a:p>
        </p:txBody>
      </p:sp>
      <p:sp>
        <p:nvSpPr>
          <p:cNvPr id="150" name="Google Shape;150;p8"/>
          <p:cNvSpPr txBox="1"/>
          <p:nvPr/>
        </p:nvSpPr>
        <p:spPr>
          <a:xfrm>
            <a:off x="0" y="679508"/>
            <a:ext cx="12191999" cy="4706224"/>
          </a:xfrm>
          <a:prstGeom prst="rect">
            <a:avLst/>
          </a:prstGeom>
          <a:noFill/>
          <a:ln>
            <a:noFill/>
          </a:ln>
        </p:spPr>
        <p:txBody>
          <a:bodyPr anchorCtr="0" anchor="ctr" bIns="72000" lIns="360000" spcFirstLastPara="1" rIns="360000" wrap="square" tIns="72000">
            <a:noAutofit/>
          </a:bodyPr>
          <a:lstStyle/>
          <a:p>
            <a:pPr indent="0" lvl="0" marL="0" marR="0" rtl="0" algn="l">
              <a:spcBef>
                <a:spcPts val="0"/>
              </a:spcBef>
              <a:spcAft>
                <a:spcPts val="0"/>
              </a:spcAft>
              <a:buNone/>
            </a:pPr>
            <a:r>
              <a:rPr lang="fr-FR" sz="2000">
                <a:solidFill>
                  <a:schemeClr val="dk1"/>
                </a:solidFill>
                <a:latin typeface="Calibri"/>
                <a:ea typeface="Calibri"/>
                <a:cs typeface="Calibri"/>
                <a:sym typeface="Calibri"/>
              </a:rPr>
              <a:t>Les cas d’utilisation ne sont pas spécifiques à UML. UML offre le moyen de se représenter les cas d’utilisation sous la forme d’un diagramme avec un formalisme.</a:t>
            </a:r>
            <a:endParaRPr/>
          </a:p>
          <a:p>
            <a:pPr indent="0" lvl="0" marL="0" marR="0" rtl="0" algn="l">
              <a:spcBef>
                <a:spcPts val="1200"/>
              </a:spcBef>
              <a:spcAft>
                <a:spcPts val="0"/>
              </a:spcAft>
              <a:buNone/>
            </a:pPr>
            <a:r>
              <a:rPr lang="fr-FR" sz="2000">
                <a:solidFill>
                  <a:schemeClr val="dk1"/>
                </a:solidFill>
                <a:latin typeface="Calibri"/>
                <a:ea typeface="Calibri"/>
                <a:cs typeface="Calibri"/>
                <a:sym typeface="Calibri"/>
              </a:rPr>
              <a:t>Les spécifications UML, elles-mêmes, précisent que les cas d’utilisation peuvent être représentés de différentes manières : textuelle, graphique, tableaux… Dans les spécifications, les exemples de diagrammes ne sont pas des exemples de « bons » diagrammes mais des exemples pour illustrer le formalisme, la notation.</a:t>
            </a:r>
            <a:endParaRPr/>
          </a:p>
          <a:p>
            <a:pPr indent="0" lvl="0" marL="0" marR="0" rtl="0" algn="l">
              <a:spcBef>
                <a:spcPts val="1200"/>
              </a:spcBef>
              <a:spcAft>
                <a:spcPts val="0"/>
              </a:spcAft>
              <a:buNone/>
            </a:pPr>
            <a:r>
              <a:rPr lang="fr-FR" sz="2000">
                <a:solidFill>
                  <a:schemeClr val="dk1"/>
                </a:solidFill>
                <a:latin typeface="Calibri"/>
                <a:ea typeface="Calibri"/>
                <a:cs typeface="Calibri"/>
                <a:sym typeface="Calibri"/>
              </a:rPr>
              <a:t>Les concepteurs et développeurs d’applications doivent disposer d’outils, de méthodes pour recueillir et analyser les besoins des utilisateurs. Autrement dit savoir </a:t>
            </a:r>
            <a:r>
              <a:rPr i="1" lang="fr-FR" sz="2000">
                <a:solidFill>
                  <a:schemeClr val="dk1"/>
                </a:solidFill>
                <a:latin typeface="Calibri"/>
                <a:ea typeface="Calibri"/>
                <a:cs typeface="Calibri"/>
                <a:sym typeface="Calibri"/>
              </a:rPr>
              <a:t>qui peut faire quoi et sous quelles conditions</a:t>
            </a:r>
            <a:r>
              <a:rPr lang="fr-FR" sz="2000">
                <a:solidFill>
                  <a:schemeClr val="dk1"/>
                </a:solidFill>
                <a:latin typeface="Calibri"/>
                <a:ea typeface="Calibri"/>
                <a:cs typeface="Calibri"/>
                <a:sym typeface="Calibri"/>
              </a:rPr>
              <a:t> dans une application. Les cas d’utilisation sont un de ces moyens, comme les User Stories mais qui sont plus détaillées et se concentrent sur un autre niveau.</a:t>
            </a:r>
            <a:endParaRPr/>
          </a:p>
          <a:p>
            <a:pPr indent="0" lvl="0" marL="0" marR="0" rtl="0" algn="l">
              <a:spcBef>
                <a:spcPts val="1200"/>
              </a:spcBef>
              <a:spcAft>
                <a:spcPts val="0"/>
              </a:spcAft>
              <a:buNone/>
            </a:pPr>
            <a:r>
              <a:rPr lang="fr-FR" sz="2000">
                <a:solidFill>
                  <a:schemeClr val="dk1"/>
                </a:solidFill>
                <a:latin typeface="Calibri"/>
                <a:ea typeface="Calibri"/>
                <a:cs typeface="Calibri"/>
                <a:sym typeface="Calibri"/>
              </a:rPr>
              <a:t>Les cas d’utilisation ont été introduits en </a:t>
            </a:r>
            <a:r>
              <a:rPr lang="fr-FR" sz="2000" u="sng">
                <a:solidFill>
                  <a:schemeClr val="dk1"/>
                </a:solidFill>
                <a:latin typeface="Calibri"/>
                <a:ea typeface="Calibri"/>
                <a:cs typeface="Calibri"/>
                <a:sym typeface="Calibri"/>
                <a:hlinkClick r:id="rId3">
                  <a:extLst>
                    <a:ext uri="{A12FA001-AC4F-418D-AE19-62706E023703}">
                      <ahyp:hlinkClr val="tx"/>
                    </a:ext>
                  </a:extLst>
                </a:hlinkClick>
              </a:rPr>
              <a:t>1987 par Ivar Jacobson</a:t>
            </a:r>
            <a:r>
              <a:rPr lang="fr-FR" sz="2000">
                <a:solidFill>
                  <a:schemeClr val="dk1"/>
                </a:solidFill>
                <a:latin typeface="Calibri"/>
                <a:ea typeface="Calibri"/>
                <a:cs typeface="Calibri"/>
                <a:sym typeface="Calibri"/>
              </a:rPr>
              <a:t>, UML est né </a:t>
            </a:r>
            <a:r>
              <a:rPr lang="fr-FR" sz="2000" u="sng">
                <a:solidFill>
                  <a:schemeClr val="dk1"/>
                </a:solidFill>
                <a:latin typeface="Calibri"/>
                <a:ea typeface="Calibri"/>
                <a:cs typeface="Calibri"/>
                <a:sym typeface="Calibri"/>
                <a:hlinkClick r:id="rId4">
                  <a:extLst>
                    <a:ext uri="{A12FA001-AC4F-418D-AE19-62706E023703}">
                      <ahyp:hlinkClr val="tx"/>
                    </a:ext>
                  </a:extLst>
                </a:hlinkClick>
              </a:rPr>
              <a:t>entre 1990 et 1995</a:t>
            </a:r>
            <a:endParaRPr sz="2000">
              <a:solidFill>
                <a:schemeClr val="dk1"/>
              </a:solidFill>
              <a:latin typeface="Calibri"/>
              <a:ea typeface="Calibri"/>
              <a:cs typeface="Calibri"/>
              <a:sym typeface="Calibri"/>
            </a:endParaRPr>
          </a:p>
          <a:p>
            <a:pPr indent="0" lvl="0" marL="0" marR="0" rtl="0" algn="l">
              <a:spcBef>
                <a:spcPts val="1200"/>
              </a:spcBef>
              <a:spcAft>
                <a:spcPts val="0"/>
              </a:spcAft>
              <a:buNone/>
            </a:pPr>
            <a:r>
              <a:rPr lang="fr-FR" sz="2000" u="sng">
                <a:solidFill>
                  <a:schemeClr val="dk1"/>
                </a:solidFill>
                <a:latin typeface="Calibri"/>
                <a:ea typeface="Calibri"/>
                <a:cs typeface="Calibri"/>
                <a:sym typeface="Calibri"/>
                <a:hlinkClick r:id="rId5">
                  <a:extLst>
                    <a:ext uri="{A12FA001-AC4F-418D-AE19-62706E023703}">
                      <ahyp:hlinkClr val="tx"/>
                    </a:ext>
                  </a:extLst>
                </a:hlinkClick>
              </a:rPr>
              <a:t>Use-Case 2.0 – The Hub of Software Development</a:t>
            </a:r>
            <a:r>
              <a:rPr lang="fr-FR" sz="2000">
                <a:solidFill>
                  <a:schemeClr val="dk1"/>
                </a:solidFill>
                <a:latin typeface="Calibri"/>
                <a:ea typeface="Calibri"/>
                <a:cs typeface="Calibri"/>
                <a:sym typeface="Calibri"/>
              </a:rPr>
              <a:t> (2016) (Ivar Jacobson &amp; Al)</a:t>
            </a:r>
            <a:endParaRPr/>
          </a:p>
        </p:txBody>
      </p:sp>
      <p:sp>
        <p:nvSpPr>
          <p:cNvPr id="151" name="Google Shape;151;p8"/>
          <p:cNvSpPr/>
          <p:nvPr/>
        </p:nvSpPr>
        <p:spPr>
          <a:xfrm>
            <a:off x="2703201" y="5427406"/>
            <a:ext cx="6785596" cy="1117277"/>
          </a:xfrm>
          <a:prstGeom prst="round2DiagRect">
            <a:avLst>
              <a:gd fmla="val 16667" name="adj1"/>
              <a:gd fmla="val 0" name="adj2"/>
            </a:avLst>
          </a:prstGeom>
          <a:solidFill>
            <a:srgbClr val="7F7F7F"/>
          </a:solidFill>
          <a:ln>
            <a:noFill/>
          </a:ln>
        </p:spPr>
        <p:txBody>
          <a:bodyPr anchorCtr="0" anchor="t" bIns="180000" lIns="180000" spcFirstLastPara="1" rIns="180000" wrap="square" tIns="180000">
            <a:spAutoFit/>
          </a:bodyPr>
          <a:lstStyle/>
          <a:p>
            <a:pPr indent="0" lvl="0" marL="0" marR="0" rtl="0" algn="l">
              <a:spcBef>
                <a:spcPts val="0"/>
              </a:spcBef>
              <a:spcAft>
                <a:spcPts val="0"/>
              </a:spcAft>
              <a:buNone/>
            </a:pPr>
            <a:r>
              <a:rPr lang="fr-FR" sz="1400">
                <a:solidFill>
                  <a:schemeClr val="lt1"/>
                </a:solidFill>
                <a:latin typeface="Calibri"/>
                <a:ea typeface="Calibri"/>
                <a:cs typeface="Calibri"/>
                <a:sym typeface="Calibri"/>
              </a:rPr>
              <a:t>“In any case remember that use case diagrams are very close to useless. The real value of use cases lies in the content - the text that describes them. The diagram makes a visual table of contents, but nothing more.” </a:t>
            </a:r>
            <a:r>
              <a:rPr i="1" lang="fr-FR" sz="1400">
                <a:solidFill>
                  <a:schemeClr val="lt1"/>
                </a:solidFill>
                <a:latin typeface="Calibri"/>
                <a:ea typeface="Calibri"/>
                <a:cs typeface="Calibri"/>
                <a:sym typeface="Calibri"/>
              </a:rPr>
              <a:t>Martin Fowler</a:t>
            </a:r>
            <a:endParaRPr i="1" sz="14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9"/>
          <p:cNvPicPr preferRelativeResize="0"/>
          <p:nvPr/>
        </p:nvPicPr>
        <p:blipFill rotWithShape="1">
          <a:blip r:embed="rId3">
            <a:alphaModFix/>
          </a:blip>
          <a:srcRect b="0" l="0" r="0" t="0"/>
          <a:stretch/>
        </p:blipFill>
        <p:spPr>
          <a:xfrm>
            <a:off x="3810000" y="571500"/>
            <a:ext cx="4572000" cy="5715000"/>
          </a:xfrm>
          <a:prstGeom prst="rect">
            <a:avLst/>
          </a:prstGeom>
          <a:noFill/>
          <a:ln>
            <a:noFill/>
          </a:ln>
          <a:effectLst>
            <a:outerShdw blurRad="63500" rotWithShape="0" algn="tl" dir="2700000" dist="25400">
              <a:srgbClr val="333333">
                <a:alpha val="17647"/>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2023-06-04T13:40:26Z</dcterms:created>
  <dc:creator>FRANK MARSHALL</dc:creator>
</cp:coreProperties>
</file>